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sldIdLst>
    <p:sldId id="256" r:id="rId2"/>
    <p:sldId id="257" r:id="rId3"/>
    <p:sldId id="258" r:id="rId4"/>
    <p:sldId id="259" r:id="rId5"/>
    <p:sldId id="260" r:id="rId6"/>
    <p:sldId id="261" r:id="rId7"/>
    <p:sldId id="262"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6" d="100"/>
          <a:sy n="66" d="100"/>
        </p:scale>
        <p:origin x="-1276" y="-3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AB9894C-3413-4293-8BB4-ADF66C37407D}" type="datetimeFigureOut">
              <a:rPr lang="en-US" smtClean="0"/>
              <a:t>19/02/2021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BD8C34F-BDBD-40E2-BF98-DE8E1BB3E545}" type="slidenum">
              <a:rPr lang="en-US" smtClean="0"/>
              <a:t>‹#›</a:t>
            </a:fld>
            <a:endParaRPr lang="en-US"/>
          </a:p>
        </p:txBody>
      </p:sp>
    </p:spTree>
    <p:extLst>
      <p:ext uri="{BB962C8B-B14F-4D97-AF65-F5344CB8AC3E}">
        <p14:creationId xmlns:p14="http://schemas.microsoft.com/office/powerpoint/2010/main" val="38034930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F5391BA5-38D2-4BCF-947E-FD4C021CE3F2}" type="datetime1">
              <a:rPr lang="en-US" smtClean="0"/>
              <a:t>19/02/2021</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72C5FD32-3D22-44FD-805A-BED14FD73A86}"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E02E533-0E19-41C3-8788-496B6364C5AA}" type="datetime1">
              <a:rPr lang="en-US" smtClean="0"/>
              <a:t>19/02/2021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72C5FD32-3D22-44FD-805A-BED14FD73A86}" type="slidenum">
              <a:rPr lang="en-US" smtClean="0"/>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6E6939EC-CC29-4FA8-8560-09DA1281F3E4}" type="datetime1">
              <a:rPr lang="en-US" smtClean="0"/>
              <a:t>19/02/2021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72C5FD32-3D22-44FD-805A-BED14FD73A86}" type="slidenum">
              <a:rPr lang="en-US" smtClean="0"/>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75FB13E2-BCD0-4813-9828-73D271862931}" type="datetime1">
              <a:rPr lang="en-US" smtClean="0"/>
              <a:t>19/02/2021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72C5FD32-3D22-44FD-805A-BED14FD73A86}" type="slidenum">
              <a:rPr lang="en-US" smtClean="0"/>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366BDBC2-1B1B-46CF-B5D2-9CE8E822BF97}" type="datetime1">
              <a:rPr lang="en-US" smtClean="0"/>
              <a:t>19/02/2021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72C5FD32-3D22-44FD-805A-BED14FD73A86}"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52F98732-0D72-4CFE-AE0A-336683435E0B}" type="datetime1">
              <a:rPr lang="en-US" smtClean="0"/>
              <a:t>19/02/2021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72C5FD32-3D22-44FD-805A-BED14FD73A86}" type="slidenum">
              <a:rPr lang="en-US" smtClean="0"/>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33A16765-B5B5-40D0-9745-FE22E1D86255}" type="datetime1">
              <a:rPr lang="en-US" smtClean="0"/>
              <a:t>19/02/2021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72C5FD32-3D22-44FD-805A-BED14FD73A86}"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5D8351BE-190E-4A3B-BF03-75A5386F469D}" type="datetime1">
              <a:rPr lang="en-US" smtClean="0"/>
              <a:t>19/02/2021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72C5FD32-3D22-44FD-805A-BED14FD73A86}"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6FFFCB38-A91E-42AA-8CBA-4C8420F9F97A}" type="datetime1">
              <a:rPr lang="en-US" smtClean="0"/>
              <a:t>19/02/2021</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72C5FD32-3D22-44FD-805A-BED14FD73A86}" type="slidenum">
              <a:rPr lang="en-US" smtClean="0"/>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7DD07FE-C5BB-4146-918D-EFD1D8D7D18C}" type="datetime1">
              <a:rPr lang="en-US" smtClean="0"/>
              <a:t>19/02/2021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72C5FD32-3D22-44FD-805A-BED14FD73A86}"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BAA10D3-AF44-4007-89AA-113F08C2DAA9}" type="datetime1">
              <a:rPr lang="en-US" smtClean="0"/>
              <a:t>19/02/2021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72C5FD32-3D22-44FD-805A-BED14FD73A86}"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6D48641F-C1D5-489F-9F52-93663BC1991E}" type="datetime1">
              <a:rPr lang="en-US" smtClean="0"/>
              <a:t>19/02/2021</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72C5FD32-3D22-44FD-805A-BED14FD73A86}"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err="1"/>
              <a:t>Chương</a:t>
            </a:r>
            <a:r>
              <a:rPr lang="en-US" dirty="0"/>
              <a:t> </a:t>
            </a:r>
            <a:r>
              <a:rPr lang="en-US" dirty="0" smtClean="0"/>
              <a:t>13: </a:t>
            </a:r>
            <a:r>
              <a:rPr lang="en-US" dirty="0">
                <a:effectLst/>
              </a:rPr>
              <a:t>Disk Quota</a:t>
            </a:r>
            <a:endParaRPr lang="en-US" dirty="0"/>
          </a:p>
        </p:txBody>
      </p:sp>
      <p:sp>
        <p:nvSpPr>
          <p:cNvPr id="3" name="Subtitle 2"/>
          <p:cNvSpPr>
            <a:spLocks noGrp="1"/>
          </p:cNvSpPr>
          <p:nvPr>
            <p:ph type="subTitle" idx="1"/>
          </p:nvPr>
        </p:nvSpPr>
        <p:spPr/>
        <p:txBody>
          <a:bodyPr/>
          <a:lstStyle/>
          <a:p>
            <a:r>
              <a:rPr lang="en-US" dirty="0" err="1" smtClean="0"/>
              <a:t>Giảng</a:t>
            </a:r>
            <a:r>
              <a:rPr lang="en-US" dirty="0" smtClean="0"/>
              <a:t> </a:t>
            </a:r>
            <a:r>
              <a:rPr lang="en-US" dirty="0" err="1" smtClean="0"/>
              <a:t>viên</a:t>
            </a:r>
            <a:r>
              <a:rPr lang="en-US" dirty="0" smtClean="0"/>
              <a:t>: </a:t>
            </a:r>
            <a:r>
              <a:rPr lang="en-US" dirty="0" err="1" smtClean="0"/>
              <a:t>Ths.Lê</a:t>
            </a:r>
            <a:r>
              <a:rPr lang="en-US" dirty="0" smtClean="0"/>
              <a:t> </a:t>
            </a:r>
            <a:r>
              <a:rPr lang="en-US" dirty="0" err="1" smtClean="0"/>
              <a:t>Quý</a:t>
            </a:r>
            <a:r>
              <a:rPr lang="en-US" dirty="0" smtClean="0"/>
              <a:t> </a:t>
            </a:r>
            <a:r>
              <a:rPr lang="en-US" dirty="0" err="1" smtClean="0"/>
              <a:t>Hưng</a:t>
            </a:r>
            <a:r>
              <a:rPr lang="en-US" dirty="0" smtClean="0"/>
              <a:t> </a:t>
            </a:r>
            <a:r>
              <a:rPr lang="en-US" dirty="0" err="1" smtClean="0"/>
              <a:t>Quốc</a:t>
            </a:r>
            <a:endParaRPr lang="en-US" dirty="0"/>
          </a:p>
        </p:txBody>
      </p:sp>
      <p:sp>
        <p:nvSpPr>
          <p:cNvPr id="4" name="Slide Number Placeholder 3"/>
          <p:cNvSpPr>
            <a:spLocks noGrp="1"/>
          </p:cNvSpPr>
          <p:nvPr>
            <p:ph type="sldNum" sz="quarter" idx="12"/>
          </p:nvPr>
        </p:nvSpPr>
        <p:spPr/>
        <p:txBody>
          <a:bodyPr/>
          <a:lstStyle/>
          <a:p>
            <a:fld id="{72C5FD32-3D22-44FD-805A-BED14FD73A86}" type="slidenum">
              <a:rPr lang="en-US" smtClean="0"/>
              <a:t>1</a:t>
            </a:fld>
            <a:endParaRPr lang="en-US"/>
          </a:p>
        </p:txBody>
      </p:sp>
    </p:spTree>
    <p:extLst>
      <p:ext uri="{BB962C8B-B14F-4D97-AF65-F5344CB8AC3E}">
        <p14:creationId xmlns:p14="http://schemas.microsoft.com/office/powerpoint/2010/main" val="3692693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109728" indent="0">
              <a:buNone/>
            </a:pPr>
            <a:r>
              <a:rPr lang="en-US" b="1" dirty="0" err="1" smtClean="0">
                <a:solidFill>
                  <a:srgbClr val="FF0000"/>
                </a:solidFill>
              </a:rPr>
              <a:t>I.Khái</a:t>
            </a:r>
            <a:r>
              <a:rPr lang="en-US" b="1" dirty="0" smtClean="0">
                <a:solidFill>
                  <a:srgbClr val="FF0000"/>
                </a:solidFill>
              </a:rPr>
              <a:t> </a:t>
            </a:r>
            <a:r>
              <a:rPr lang="en-US" b="1" dirty="0" err="1" smtClean="0">
                <a:solidFill>
                  <a:srgbClr val="FF0000"/>
                </a:solidFill>
              </a:rPr>
              <a:t>niệm</a:t>
            </a:r>
            <a:r>
              <a:rPr lang="en-US" b="1" dirty="0" smtClean="0">
                <a:solidFill>
                  <a:srgbClr val="FF0000"/>
                </a:solidFill>
              </a:rPr>
              <a:t> </a:t>
            </a:r>
            <a:r>
              <a:rPr lang="en-US" b="1" dirty="0" err="1">
                <a:solidFill>
                  <a:srgbClr val="FF0000"/>
                </a:solidFill>
              </a:rPr>
              <a:t>về</a:t>
            </a:r>
            <a:r>
              <a:rPr lang="en-US" b="1" dirty="0">
                <a:solidFill>
                  <a:srgbClr val="FF0000"/>
                </a:solidFill>
              </a:rPr>
              <a:t> </a:t>
            </a:r>
            <a:r>
              <a:rPr lang="en-US" b="1" dirty="0" err="1">
                <a:solidFill>
                  <a:srgbClr val="FF0000"/>
                </a:solidFill>
              </a:rPr>
              <a:t>hạn</a:t>
            </a:r>
            <a:r>
              <a:rPr lang="en-US" b="1" dirty="0">
                <a:solidFill>
                  <a:srgbClr val="FF0000"/>
                </a:solidFill>
              </a:rPr>
              <a:t> </a:t>
            </a:r>
            <a:r>
              <a:rPr lang="en-US" b="1" dirty="0" err="1">
                <a:solidFill>
                  <a:srgbClr val="FF0000"/>
                </a:solidFill>
              </a:rPr>
              <a:t>ngạch</a:t>
            </a:r>
            <a:r>
              <a:rPr lang="en-US" b="1" dirty="0">
                <a:solidFill>
                  <a:srgbClr val="FF0000"/>
                </a:solidFill>
              </a:rPr>
              <a:t> ổ </a:t>
            </a:r>
            <a:r>
              <a:rPr lang="en-US" b="1" dirty="0" err="1" smtClean="0">
                <a:solidFill>
                  <a:srgbClr val="FF0000"/>
                </a:solidFill>
              </a:rPr>
              <a:t>đĩa</a:t>
            </a:r>
            <a:r>
              <a:rPr lang="en-US" b="1" dirty="0" smtClean="0">
                <a:solidFill>
                  <a:srgbClr val="FF0000"/>
                </a:solidFill>
              </a:rPr>
              <a:t> (Disk Quota)</a:t>
            </a:r>
          </a:p>
          <a:p>
            <a:pPr marL="109728" indent="0" fontAlgn="base">
              <a:buNone/>
            </a:pPr>
            <a:r>
              <a:rPr lang="en-US" dirty="0" smtClean="0"/>
              <a:t> 	</a:t>
            </a:r>
            <a:r>
              <a:rPr lang="vi-VN" dirty="0" smtClean="0"/>
              <a:t>Thiết </a:t>
            </a:r>
            <a:r>
              <a:rPr lang="vi-VN" dirty="0"/>
              <a:t>lập hạn ngạch đĩa - Disk Quota trên Windows Server là cách giới hạn </a:t>
            </a:r>
            <a:r>
              <a:rPr lang="en-US" dirty="0" err="1" smtClean="0"/>
              <a:t>theo</a:t>
            </a:r>
            <a:r>
              <a:rPr lang="en-US" dirty="0" smtClean="0"/>
              <a:t> </a:t>
            </a:r>
            <a:r>
              <a:rPr lang="vi-VN" dirty="0" smtClean="0"/>
              <a:t>qui định </a:t>
            </a:r>
            <a:r>
              <a:rPr lang="vi-VN" dirty="0"/>
              <a:t>dung lượng đĩa mà User </a:t>
            </a:r>
            <a:r>
              <a:rPr lang="vi-VN" dirty="0" smtClean="0"/>
              <a:t>được </a:t>
            </a:r>
            <a:r>
              <a:rPr lang="vi-VN" dirty="0"/>
              <a:t>phép lưu trữ lên hệ thống máy chủ. Cách làm này giúp kiểm soát được tài nguyên của hệ thống, phân phối được mức sử dụng dung lượng đĩa theo từng đối tượng 1 cách hợp </a:t>
            </a:r>
            <a:r>
              <a:rPr lang="vi-VN" dirty="0" smtClean="0"/>
              <a:t>lý</a:t>
            </a:r>
            <a:r>
              <a:rPr lang="en-US" dirty="0" smtClean="0"/>
              <a:t>.</a:t>
            </a:r>
            <a:endParaRPr lang="vi-VN" dirty="0"/>
          </a:p>
          <a:p>
            <a:pPr marL="109728" indent="0">
              <a:buNone/>
            </a:pPr>
            <a:endParaRPr lang="en-US" dirty="0"/>
          </a:p>
        </p:txBody>
      </p:sp>
      <p:sp>
        <p:nvSpPr>
          <p:cNvPr id="3" name="Slide Number Placeholder 2"/>
          <p:cNvSpPr>
            <a:spLocks noGrp="1"/>
          </p:cNvSpPr>
          <p:nvPr>
            <p:ph type="sldNum" sz="quarter" idx="12"/>
          </p:nvPr>
        </p:nvSpPr>
        <p:spPr/>
        <p:txBody>
          <a:bodyPr/>
          <a:lstStyle/>
          <a:p>
            <a:fld id="{72C5FD32-3D22-44FD-805A-BED14FD73A86}" type="slidenum">
              <a:rPr lang="en-US" smtClean="0"/>
              <a:t>2</a:t>
            </a:fld>
            <a:endParaRPr lang="en-US"/>
          </a:p>
        </p:txBody>
      </p:sp>
      <p:sp>
        <p:nvSpPr>
          <p:cNvPr id="4" name="Title 3"/>
          <p:cNvSpPr>
            <a:spLocks noGrp="1"/>
          </p:cNvSpPr>
          <p:nvPr>
            <p:ph type="title"/>
          </p:nvPr>
        </p:nvSpPr>
        <p:spPr/>
        <p:txBody>
          <a:bodyPr/>
          <a:lstStyle/>
          <a:p>
            <a:r>
              <a:rPr lang="en-US" dirty="0" err="1"/>
              <a:t>Chương</a:t>
            </a:r>
            <a:r>
              <a:rPr lang="en-US" dirty="0"/>
              <a:t> 13: </a:t>
            </a:r>
            <a:r>
              <a:rPr lang="en-US" dirty="0">
                <a:effectLst/>
              </a:rPr>
              <a:t>Disk Quota</a:t>
            </a:r>
            <a:endParaRPr lang="en-US" dirty="0"/>
          </a:p>
        </p:txBody>
      </p:sp>
    </p:spTree>
    <p:extLst>
      <p:ext uri="{BB962C8B-B14F-4D97-AF65-F5344CB8AC3E}">
        <p14:creationId xmlns:p14="http://schemas.microsoft.com/office/powerpoint/2010/main" val="38168552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109728" indent="0">
              <a:buNone/>
            </a:pPr>
            <a:r>
              <a:rPr lang="en-US" b="1" dirty="0" err="1" smtClean="0">
                <a:solidFill>
                  <a:srgbClr val="FF0000"/>
                </a:solidFill>
              </a:rPr>
              <a:t>I.Khái</a:t>
            </a:r>
            <a:r>
              <a:rPr lang="en-US" b="1" dirty="0" smtClean="0">
                <a:solidFill>
                  <a:srgbClr val="FF0000"/>
                </a:solidFill>
              </a:rPr>
              <a:t> </a:t>
            </a:r>
            <a:r>
              <a:rPr lang="en-US" b="1" dirty="0" err="1" smtClean="0">
                <a:solidFill>
                  <a:srgbClr val="FF0000"/>
                </a:solidFill>
              </a:rPr>
              <a:t>niệm</a:t>
            </a:r>
            <a:r>
              <a:rPr lang="en-US" b="1" dirty="0" smtClean="0">
                <a:solidFill>
                  <a:srgbClr val="FF0000"/>
                </a:solidFill>
              </a:rPr>
              <a:t> </a:t>
            </a:r>
            <a:r>
              <a:rPr lang="en-US" b="1" dirty="0" err="1">
                <a:solidFill>
                  <a:srgbClr val="FF0000"/>
                </a:solidFill>
              </a:rPr>
              <a:t>về</a:t>
            </a:r>
            <a:r>
              <a:rPr lang="en-US" b="1" dirty="0">
                <a:solidFill>
                  <a:srgbClr val="FF0000"/>
                </a:solidFill>
              </a:rPr>
              <a:t> </a:t>
            </a:r>
            <a:r>
              <a:rPr lang="en-US" b="1" dirty="0" err="1">
                <a:solidFill>
                  <a:srgbClr val="FF0000"/>
                </a:solidFill>
              </a:rPr>
              <a:t>hạn</a:t>
            </a:r>
            <a:r>
              <a:rPr lang="en-US" b="1" dirty="0">
                <a:solidFill>
                  <a:srgbClr val="FF0000"/>
                </a:solidFill>
              </a:rPr>
              <a:t> </a:t>
            </a:r>
            <a:r>
              <a:rPr lang="en-US" b="1" dirty="0" err="1">
                <a:solidFill>
                  <a:srgbClr val="FF0000"/>
                </a:solidFill>
              </a:rPr>
              <a:t>ngạch</a:t>
            </a:r>
            <a:r>
              <a:rPr lang="en-US" b="1" dirty="0">
                <a:solidFill>
                  <a:srgbClr val="FF0000"/>
                </a:solidFill>
              </a:rPr>
              <a:t> ổ </a:t>
            </a:r>
            <a:r>
              <a:rPr lang="en-US" b="1" dirty="0" err="1" smtClean="0">
                <a:solidFill>
                  <a:srgbClr val="FF0000"/>
                </a:solidFill>
              </a:rPr>
              <a:t>đĩa</a:t>
            </a:r>
            <a:r>
              <a:rPr lang="en-US" b="1" dirty="0" smtClean="0">
                <a:solidFill>
                  <a:srgbClr val="FF0000"/>
                </a:solidFill>
              </a:rPr>
              <a:t> (Disk Quota)</a:t>
            </a:r>
          </a:p>
          <a:p>
            <a:pPr marL="109728" indent="0" fontAlgn="base">
              <a:buNone/>
            </a:pPr>
            <a:r>
              <a:rPr lang="en-US" dirty="0" smtClean="0"/>
              <a:t> 	</a:t>
            </a:r>
            <a:r>
              <a:rPr lang="vi-VN" dirty="0" smtClean="0"/>
              <a:t>Thiết </a:t>
            </a:r>
            <a:r>
              <a:rPr lang="vi-VN" dirty="0"/>
              <a:t>lập hạn ngạch đĩa - Disk Quota trên Windows Server là cách giới hạn </a:t>
            </a:r>
            <a:r>
              <a:rPr lang="en-US" dirty="0" err="1" smtClean="0"/>
              <a:t>theo</a:t>
            </a:r>
            <a:r>
              <a:rPr lang="en-US" dirty="0" smtClean="0"/>
              <a:t> </a:t>
            </a:r>
            <a:r>
              <a:rPr lang="vi-VN" dirty="0" smtClean="0"/>
              <a:t>qui định </a:t>
            </a:r>
            <a:r>
              <a:rPr lang="vi-VN" dirty="0"/>
              <a:t>dung lượng đĩa mà User </a:t>
            </a:r>
            <a:r>
              <a:rPr lang="vi-VN" dirty="0" smtClean="0"/>
              <a:t>được </a:t>
            </a:r>
            <a:r>
              <a:rPr lang="vi-VN" dirty="0"/>
              <a:t>phép lưu trữ lên hệ thống máy chủ. Cách làm này giúp kiểm soát được tài nguyên của hệ thống, phân phối được mức sử dụng dung lượng đĩa theo từng đối tượng 1 cách hợp </a:t>
            </a:r>
            <a:r>
              <a:rPr lang="vi-VN" dirty="0" smtClean="0"/>
              <a:t>lý</a:t>
            </a:r>
            <a:r>
              <a:rPr lang="en-US" dirty="0" smtClean="0"/>
              <a:t>.</a:t>
            </a:r>
            <a:endParaRPr lang="vi-VN" dirty="0"/>
          </a:p>
          <a:p>
            <a:pPr marL="109728" indent="0">
              <a:buNone/>
            </a:pPr>
            <a:endParaRPr lang="en-US" dirty="0"/>
          </a:p>
        </p:txBody>
      </p:sp>
      <p:sp>
        <p:nvSpPr>
          <p:cNvPr id="3" name="Slide Number Placeholder 2"/>
          <p:cNvSpPr>
            <a:spLocks noGrp="1"/>
          </p:cNvSpPr>
          <p:nvPr>
            <p:ph type="sldNum" sz="quarter" idx="12"/>
          </p:nvPr>
        </p:nvSpPr>
        <p:spPr/>
        <p:txBody>
          <a:bodyPr/>
          <a:lstStyle/>
          <a:p>
            <a:fld id="{72C5FD32-3D22-44FD-805A-BED14FD73A86}" type="slidenum">
              <a:rPr lang="en-US" smtClean="0"/>
              <a:t>3</a:t>
            </a:fld>
            <a:endParaRPr lang="en-US"/>
          </a:p>
        </p:txBody>
      </p:sp>
      <p:sp>
        <p:nvSpPr>
          <p:cNvPr id="4" name="Title 3"/>
          <p:cNvSpPr>
            <a:spLocks noGrp="1"/>
          </p:cNvSpPr>
          <p:nvPr>
            <p:ph type="title"/>
          </p:nvPr>
        </p:nvSpPr>
        <p:spPr/>
        <p:txBody>
          <a:bodyPr/>
          <a:lstStyle/>
          <a:p>
            <a:r>
              <a:rPr lang="en-US" dirty="0" err="1"/>
              <a:t>Chương</a:t>
            </a:r>
            <a:r>
              <a:rPr lang="en-US" dirty="0"/>
              <a:t> 13: </a:t>
            </a:r>
            <a:r>
              <a:rPr lang="en-US" dirty="0">
                <a:effectLst/>
              </a:rPr>
              <a:t>Disk Quota</a:t>
            </a:r>
            <a:endParaRPr lang="en-US" dirty="0"/>
          </a:p>
        </p:txBody>
      </p:sp>
    </p:spTree>
    <p:extLst>
      <p:ext uri="{BB962C8B-B14F-4D97-AF65-F5344CB8AC3E}">
        <p14:creationId xmlns:p14="http://schemas.microsoft.com/office/powerpoint/2010/main" val="41044902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109728" indent="0">
              <a:buNone/>
            </a:pPr>
            <a:r>
              <a:rPr lang="en-US" b="1" dirty="0" err="1" smtClean="0">
                <a:solidFill>
                  <a:srgbClr val="FF0000"/>
                </a:solidFill>
              </a:rPr>
              <a:t>II.Triển</a:t>
            </a:r>
            <a:r>
              <a:rPr lang="en-US" b="1" dirty="0" smtClean="0">
                <a:solidFill>
                  <a:srgbClr val="FF0000"/>
                </a:solidFill>
              </a:rPr>
              <a:t> </a:t>
            </a:r>
            <a:r>
              <a:rPr lang="en-US" b="1" dirty="0" err="1">
                <a:solidFill>
                  <a:srgbClr val="FF0000"/>
                </a:solidFill>
              </a:rPr>
              <a:t>khai</a:t>
            </a:r>
            <a:r>
              <a:rPr lang="en-US" b="1" dirty="0">
                <a:solidFill>
                  <a:srgbClr val="FF0000"/>
                </a:solidFill>
              </a:rPr>
              <a:t> </a:t>
            </a:r>
            <a:r>
              <a:rPr lang="en-US" b="1" dirty="0" err="1">
                <a:solidFill>
                  <a:srgbClr val="FF0000"/>
                </a:solidFill>
              </a:rPr>
              <a:t>hạn</a:t>
            </a:r>
            <a:r>
              <a:rPr lang="en-US" b="1" dirty="0">
                <a:solidFill>
                  <a:srgbClr val="FF0000"/>
                </a:solidFill>
              </a:rPr>
              <a:t> </a:t>
            </a:r>
            <a:r>
              <a:rPr lang="en-US" b="1" dirty="0" err="1">
                <a:solidFill>
                  <a:srgbClr val="FF0000"/>
                </a:solidFill>
              </a:rPr>
              <a:t>ngạch</a:t>
            </a:r>
            <a:r>
              <a:rPr lang="en-US" b="1" dirty="0">
                <a:solidFill>
                  <a:srgbClr val="FF0000"/>
                </a:solidFill>
              </a:rPr>
              <a:t> </a:t>
            </a:r>
            <a:r>
              <a:rPr lang="en-US" b="1" dirty="0" err="1" smtClean="0">
                <a:solidFill>
                  <a:srgbClr val="FF0000"/>
                </a:solidFill>
              </a:rPr>
              <a:t>đĩa</a:t>
            </a:r>
            <a:endParaRPr lang="en-US" b="1" dirty="0" smtClean="0">
              <a:solidFill>
                <a:srgbClr val="FF0000"/>
              </a:solidFill>
            </a:endParaRPr>
          </a:p>
          <a:p>
            <a:pPr marL="109728" indent="0">
              <a:buNone/>
            </a:pPr>
            <a:r>
              <a:rPr lang="en-US" dirty="0" err="1" smtClean="0"/>
              <a:t>Mở</a:t>
            </a:r>
            <a:r>
              <a:rPr lang="en-US" dirty="0" smtClean="0"/>
              <a:t> </a:t>
            </a:r>
            <a:r>
              <a:rPr lang="en-US" dirty="0" err="1" smtClean="0"/>
              <a:t>Chương</a:t>
            </a:r>
            <a:r>
              <a:rPr lang="en-US" dirty="0" smtClean="0"/>
              <a:t> </a:t>
            </a:r>
            <a:r>
              <a:rPr lang="en-US" dirty="0" err="1" smtClean="0"/>
              <a:t>trình</a:t>
            </a:r>
            <a:r>
              <a:rPr lang="en-US" dirty="0" smtClean="0"/>
              <a:t> Disk Quota: </a:t>
            </a:r>
            <a:r>
              <a:rPr lang="vi-VN" dirty="0" smtClean="0"/>
              <a:t>Mở </a:t>
            </a:r>
            <a:r>
              <a:rPr lang="vi-VN" dirty="0"/>
              <a:t> </a:t>
            </a:r>
            <a:r>
              <a:rPr lang="vi-VN" b="1" dirty="0"/>
              <a:t>File Explorer</a:t>
            </a:r>
            <a:r>
              <a:rPr lang="vi-VN" dirty="0"/>
              <a:t> -&gt; Click phải mouse vào ổ đĩa cần đặt Quota cho người dùng -&gt; chọn </a:t>
            </a:r>
            <a:r>
              <a:rPr lang="vi-VN" b="1" dirty="0"/>
              <a:t>Properties</a:t>
            </a:r>
            <a:r>
              <a:rPr lang="vi-VN" dirty="0"/>
              <a:t> -&gt; Chọn </a:t>
            </a:r>
            <a:r>
              <a:rPr lang="vi-VN" b="1" dirty="0" smtClean="0"/>
              <a:t>Quota</a:t>
            </a:r>
            <a:endParaRPr lang="en-US" b="1" dirty="0" smtClean="0"/>
          </a:p>
          <a:p>
            <a:pPr marL="109728" indent="0">
              <a:buNone/>
            </a:pPr>
            <a:endParaRPr lang="en-US" b="1" dirty="0" smtClean="0"/>
          </a:p>
          <a:p>
            <a:pPr marL="109728" indent="0">
              <a:buNone/>
            </a:pPr>
            <a:endParaRPr lang="en-US" b="1" dirty="0"/>
          </a:p>
          <a:p>
            <a:pPr marL="109728" indent="0">
              <a:buNone/>
            </a:pPr>
            <a:endParaRPr lang="en-US" dirty="0"/>
          </a:p>
        </p:txBody>
      </p:sp>
      <p:sp>
        <p:nvSpPr>
          <p:cNvPr id="3" name="Slide Number Placeholder 2"/>
          <p:cNvSpPr>
            <a:spLocks noGrp="1"/>
          </p:cNvSpPr>
          <p:nvPr>
            <p:ph type="sldNum" sz="quarter" idx="12"/>
          </p:nvPr>
        </p:nvSpPr>
        <p:spPr/>
        <p:txBody>
          <a:bodyPr/>
          <a:lstStyle/>
          <a:p>
            <a:fld id="{72C5FD32-3D22-44FD-805A-BED14FD73A86}" type="slidenum">
              <a:rPr lang="en-US" smtClean="0"/>
              <a:t>4</a:t>
            </a:fld>
            <a:endParaRPr lang="en-US"/>
          </a:p>
        </p:txBody>
      </p:sp>
      <p:sp>
        <p:nvSpPr>
          <p:cNvPr id="4" name="Title 3"/>
          <p:cNvSpPr>
            <a:spLocks noGrp="1"/>
          </p:cNvSpPr>
          <p:nvPr>
            <p:ph type="title"/>
          </p:nvPr>
        </p:nvSpPr>
        <p:spPr/>
        <p:txBody>
          <a:bodyPr/>
          <a:lstStyle/>
          <a:p>
            <a:r>
              <a:rPr lang="en-US" dirty="0" err="1"/>
              <a:t>Chương</a:t>
            </a:r>
            <a:r>
              <a:rPr lang="en-US" dirty="0"/>
              <a:t> 13: </a:t>
            </a:r>
            <a:r>
              <a:rPr lang="en-US" dirty="0">
                <a:effectLst/>
              </a:rPr>
              <a:t>Disk Quota</a:t>
            </a:r>
            <a:endParaRPr lang="en-US" dirty="0"/>
          </a:p>
        </p:txBody>
      </p:sp>
    </p:spTree>
    <p:extLst>
      <p:ext uri="{BB962C8B-B14F-4D97-AF65-F5344CB8AC3E}">
        <p14:creationId xmlns:p14="http://schemas.microsoft.com/office/powerpoint/2010/main" val="2963975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62500" lnSpcReduction="20000"/>
          </a:bodyPr>
          <a:lstStyle/>
          <a:p>
            <a:pPr marL="109728" indent="0">
              <a:buNone/>
            </a:pPr>
            <a:r>
              <a:rPr lang="en-US" b="1" dirty="0" err="1" smtClean="0">
                <a:solidFill>
                  <a:srgbClr val="FF0000"/>
                </a:solidFill>
              </a:rPr>
              <a:t>II.Triển</a:t>
            </a:r>
            <a:r>
              <a:rPr lang="en-US" b="1" dirty="0" smtClean="0">
                <a:solidFill>
                  <a:srgbClr val="FF0000"/>
                </a:solidFill>
              </a:rPr>
              <a:t> </a:t>
            </a:r>
            <a:r>
              <a:rPr lang="en-US" b="1" dirty="0" err="1">
                <a:solidFill>
                  <a:srgbClr val="FF0000"/>
                </a:solidFill>
              </a:rPr>
              <a:t>khai</a:t>
            </a:r>
            <a:r>
              <a:rPr lang="en-US" b="1" dirty="0">
                <a:solidFill>
                  <a:srgbClr val="FF0000"/>
                </a:solidFill>
              </a:rPr>
              <a:t> </a:t>
            </a:r>
            <a:r>
              <a:rPr lang="en-US" b="1" dirty="0" err="1">
                <a:solidFill>
                  <a:srgbClr val="FF0000"/>
                </a:solidFill>
              </a:rPr>
              <a:t>hạn</a:t>
            </a:r>
            <a:r>
              <a:rPr lang="en-US" b="1" dirty="0">
                <a:solidFill>
                  <a:srgbClr val="FF0000"/>
                </a:solidFill>
              </a:rPr>
              <a:t> </a:t>
            </a:r>
            <a:r>
              <a:rPr lang="en-US" b="1" dirty="0" err="1">
                <a:solidFill>
                  <a:srgbClr val="FF0000"/>
                </a:solidFill>
              </a:rPr>
              <a:t>ngạch</a:t>
            </a:r>
            <a:r>
              <a:rPr lang="en-US" b="1" dirty="0">
                <a:solidFill>
                  <a:srgbClr val="FF0000"/>
                </a:solidFill>
              </a:rPr>
              <a:t> </a:t>
            </a:r>
            <a:r>
              <a:rPr lang="en-US" b="1" dirty="0" err="1" smtClean="0">
                <a:solidFill>
                  <a:srgbClr val="FF0000"/>
                </a:solidFill>
              </a:rPr>
              <a:t>đĩa</a:t>
            </a:r>
            <a:endParaRPr lang="en-US" b="1" dirty="0" smtClean="0">
              <a:solidFill>
                <a:srgbClr val="FF0000"/>
              </a:solidFill>
            </a:endParaRPr>
          </a:p>
          <a:p>
            <a:pPr marL="109728" indent="0">
              <a:buNone/>
            </a:pPr>
            <a:r>
              <a:rPr lang="vi-VN" b="1" u="sng" dirty="0"/>
              <a:t>Cấu hình hạn ngạch sử dụng đĩa (Quota) cho tất cả người dùng:</a:t>
            </a:r>
            <a:endParaRPr lang="en-US" b="1" u="sng" dirty="0" smtClean="0">
              <a:solidFill>
                <a:srgbClr val="FF0000"/>
              </a:solidFill>
            </a:endParaRPr>
          </a:p>
          <a:p>
            <a:pPr fontAlgn="base"/>
            <a:r>
              <a:rPr lang="vi-VN" dirty="0"/>
              <a:t> </a:t>
            </a:r>
            <a:r>
              <a:rPr lang="vi-VN" b="1" dirty="0"/>
              <a:t>Enable Quota management: </a:t>
            </a:r>
            <a:r>
              <a:rPr lang="vi-VN" dirty="0"/>
              <a:t> Đánh dấu Check để bật tắt chức năng Disk Quota</a:t>
            </a:r>
          </a:p>
          <a:p>
            <a:pPr fontAlgn="base"/>
            <a:r>
              <a:rPr lang="vi-VN" b="1" dirty="0"/>
              <a:t>2.</a:t>
            </a:r>
            <a:r>
              <a:rPr lang="vi-VN" dirty="0"/>
              <a:t>      </a:t>
            </a:r>
            <a:r>
              <a:rPr lang="vi-VN" b="1" dirty="0"/>
              <a:t>Deny disk space to users exceeding quota limit:</a:t>
            </a:r>
            <a:r>
              <a:rPr lang="vi-VN" dirty="0"/>
              <a:t> Đánh dấu Check để ngăn không cho người dùng chép dữ liệu vào khi dung lượng vượt quá hạn ngạch (Quota) được thiết lập trong mục </a:t>
            </a:r>
            <a:r>
              <a:rPr lang="vi-VN" b="1" dirty="0"/>
              <a:t>3</a:t>
            </a:r>
            <a:endParaRPr lang="vi-VN" dirty="0"/>
          </a:p>
          <a:p>
            <a:pPr fontAlgn="base"/>
            <a:r>
              <a:rPr lang="vi-VN" b="1" dirty="0"/>
              <a:t>3.</a:t>
            </a:r>
            <a:r>
              <a:rPr lang="vi-VN" dirty="0"/>
              <a:t>      Thiết lập dung lượng mặc định cho người dùng mới và đặt mức cảnh báo:</a:t>
            </a:r>
          </a:p>
          <a:p>
            <a:pPr fontAlgn="base"/>
            <a:r>
              <a:rPr lang="vi-VN" b="1" dirty="0"/>
              <a:t>Limited disk space to:</a:t>
            </a:r>
            <a:r>
              <a:rPr lang="vi-VN" dirty="0"/>
              <a:t> cho phép người dùng sử dụng dung lượng tối đa là bao nhiêu. Ví dụ: 1GB có nghĩa cho người dùng sử dụng tối đa 1GB.</a:t>
            </a:r>
          </a:p>
          <a:p>
            <a:pPr fontAlgn="base"/>
            <a:r>
              <a:rPr lang="vi-VN" b="1" dirty="0"/>
              <a:t>Set warning level to:</a:t>
            </a:r>
            <a:r>
              <a:rPr lang="vi-VN" dirty="0"/>
              <a:t> dung lượng còn lại bao nhiêu thì hiện cảnh báo. Ví dụ: đặt 20MB thì khi dung lượng sử dụng còn lại khoảng 20MB thì có hiện trạng thái Cảnh báo (Warning).</a:t>
            </a:r>
          </a:p>
          <a:p>
            <a:pPr fontAlgn="base"/>
            <a:r>
              <a:rPr lang="vi-VN" b="1" dirty="0"/>
              <a:t>4.</a:t>
            </a:r>
            <a:r>
              <a:rPr lang="vi-VN" dirty="0"/>
              <a:t>      Đánh dấu check để ghi nhật ký (log) khi vượt quá giới hạn cho phép hoặc vượt mức cảnh báo.</a:t>
            </a:r>
          </a:p>
          <a:p>
            <a:pPr fontAlgn="base"/>
            <a:r>
              <a:rPr lang="vi-VN" dirty="0" smtClean="0"/>
              <a:t>Nhấp</a:t>
            </a:r>
            <a:r>
              <a:rPr lang="vi-VN" dirty="0"/>
              <a:t> </a:t>
            </a:r>
            <a:r>
              <a:rPr lang="vi-VN" b="1" dirty="0"/>
              <a:t>OK</a:t>
            </a:r>
            <a:r>
              <a:rPr lang="vi-VN" dirty="0"/>
              <a:t> -&gt; </a:t>
            </a:r>
            <a:r>
              <a:rPr lang="vi-VN" b="1" dirty="0"/>
              <a:t>Finish</a:t>
            </a:r>
            <a:endParaRPr lang="vi-VN" dirty="0"/>
          </a:p>
          <a:p>
            <a:pPr marL="109728" indent="0">
              <a:buNone/>
            </a:pPr>
            <a:endParaRPr lang="en-US" b="1" dirty="0" smtClean="0"/>
          </a:p>
          <a:p>
            <a:pPr marL="109728" indent="0">
              <a:buNone/>
            </a:pPr>
            <a:endParaRPr lang="en-US" b="1" dirty="0"/>
          </a:p>
          <a:p>
            <a:pPr marL="109728" indent="0">
              <a:buNone/>
            </a:pPr>
            <a:endParaRPr lang="en-US" dirty="0"/>
          </a:p>
        </p:txBody>
      </p:sp>
      <p:sp>
        <p:nvSpPr>
          <p:cNvPr id="3" name="Slide Number Placeholder 2"/>
          <p:cNvSpPr>
            <a:spLocks noGrp="1"/>
          </p:cNvSpPr>
          <p:nvPr>
            <p:ph type="sldNum" sz="quarter" idx="12"/>
          </p:nvPr>
        </p:nvSpPr>
        <p:spPr/>
        <p:txBody>
          <a:bodyPr/>
          <a:lstStyle/>
          <a:p>
            <a:fld id="{72C5FD32-3D22-44FD-805A-BED14FD73A86}" type="slidenum">
              <a:rPr lang="en-US" smtClean="0"/>
              <a:t>5</a:t>
            </a:fld>
            <a:endParaRPr lang="en-US"/>
          </a:p>
        </p:txBody>
      </p:sp>
      <p:sp>
        <p:nvSpPr>
          <p:cNvPr id="4" name="Title 3"/>
          <p:cNvSpPr>
            <a:spLocks noGrp="1"/>
          </p:cNvSpPr>
          <p:nvPr>
            <p:ph type="title"/>
          </p:nvPr>
        </p:nvSpPr>
        <p:spPr/>
        <p:txBody>
          <a:bodyPr/>
          <a:lstStyle/>
          <a:p>
            <a:r>
              <a:rPr lang="en-US" dirty="0" err="1"/>
              <a:t>Chương</a:t>
            </a:r>
            <a:r>
              <a:rPr lang="en-US" dirty="0"/>
              <a:t> 13: </a:t>
            </a:r>
            <a:r>
              <a:rPr lang="en-US" dirty="0">
                <a:effectLst/>
              </a:rPr>
              <a:t>Disk Quota</a:t>
            </a:r>
            <a:endParaRPr lang="en-US" dirty="0"/>
          </a:p>
        </p:txBody>
      </p:sp>
    </p:spTree>
    <p:extLst>
      <p:ext uri="{BB962C8B-B14F-4D97-AF65-F5344CB8AC3E}">
        <p14:creationId xmlns:p14="http://schemas.microsoft.com/office/powerpoint/2010/main" val="32072749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109728" indent="0">
              <a:buNone/>
            </a:pPr>
            <a:r>
              <a:rPr lang="en-US" b="1" dirty="0" err="1" smtClean="0">
                <a:solidFill>
                  <a:srgbClr val="FF0000"/>
                </a:solidFill>
              </a:rPr>
              <a:t>II.Triển</a:t>
            </a:r>
            <a:r>
              <a:rPr lang="en-US" b="1" dirty="0" smtClean="0">
                <a:solidFill>
                  <a:srgbClr val="FF0000"/>
                </a:solidFill>
              </a:rPr>
              <a:t> </a:t>
            </a:r>
            <a:r>
              <a:rPr lang="en-US" b="1" dirty="0" err="1">
                <a:solidFill>
                  <a:srgbClr val="FF0000"/>
                </a:solidFill>
              </a:rPr>
              <a:t>khai</a:t>
            </a:r>
            <a:r>
              <a:rPr lang="en-US" b="1" dirty="0">
                <a:solidFill>
                  <a:srgbClr val="FF0000"/>
                </a:solidFill>
              </a:rPr>
              <a:t> </a:t>
            </a:r>
            <a:r>
              <a:rPr lang="en-US" b="1" dirty="0" err="1">
                <a:solidFill>
                  <a:srgbClr val="FF0000"/>
                </a:solidFill>
              </a:rPr>
              <a:t>hạn</a:t>
            </a:r>
            <a:r>
              <a:rPr lang="en-US" b="1" dirty="0">
                <a:solidFill>
                  <a:srgbClr val="FF0000"/>
                </a:solidFill>
              </a:rPr>
              <a:t> </a:t>
            </a:r>
            <a:r>
              <a:rPr lang="en-US" b="1" dirty="0" err="1">
                <a:solidFill>
                  <a:srgbClr val="FF0000"/>
                </a:solidFill>
              </a:rPr>
              <a:t>ngạch</a:t>
            </a:r>
            <a:r>
              <a:rPr lang="en-US" b="1" dirty="0">
                <a:solidFill>
                  <a:srgbClr val="FF0000"/>
                </a:solidFill>
              </a:rPr>
              <a:t> </a:t>
            </a:r>
            <a:r>
              <a:rPr lang="en-US" b="1" dirty="0" err="1" smtClean="0">
                <a:solidFill>
                  <a:srgbClr val="FF0000"/>
                </a:solidFill>
              </a:rPr>
              <a:t>đĩa</a:t>
            </a:r>
            <a:endParaRPr lang="en-US" b="1" dirty="0" smtClean="0">
              <a:solidFill>
                <a:srgbClr val="FF0000"/>
              </a:solidFill>
            </a:endParaRPr>
          </a:p>
          <a:p>
            <a:pPr marL="109728" indent="0">
              <a:buNone/>
            </a:pPr>
            <a:r>
              <a:rPr lang="vi-VN" b="1" u="sng" dirty="0"/>
              <a:t>Thiết lập hạn ngạch sử dụng đĩa (Quota) cho từng người dùng</a:t>
            </a:r>
            <a:r>
              <a:rPr lang="vi-VN" b="1" u="sng" dirty="0" smtClean="0"/>
              <a:t>:</a:t>
            </a:r>
            <a:endParaRPr lang="en-US" b="1" u="sng" dirty="0" smtClean="0"/>
          </a:p>
          <a:p>
            <a:pPr fontAlgn="base"/>
            <a:r>
              <a:rPr lang="vi-VN" dirty="0"/>
              <a:t> Cấu hình các thông số hạn ngạch cho Tất cả người </a:t>
            </a:r>
            <a:r>
              <a:rPr lang="vi-VN" dirty="0" smtClean="0"/>
              <a:t>dùng</a:t>
            </a:r>
            <a:endParaRPr lang="vi-VN" dirty="0"/>
          </a:p>
          <a:p>
            <a:pPr fontAlgn="base"/>
            <a:r>
              <a:rPr lang="vi-VN" b="1" dirty="0"/>
              <a:t>2.</a:t>
            </a:r>
            <a:r>
              <a:rPr lang="vi-VN" dirty="0"/>
              <a:t>      </a:t>
            </a:r>
            <a:r>
              <a:rPr lang="vi-VN" b="1" dirty="0"/>
              <a:t>Quota Entries (5) </a:t>
            </a:r>
            <a:r>
              <a:rPr lang="vi-VN" dirty="0"/>
              <a:t>– Để và thiết lập Quota (hạn ngạch) cho từng người </a:t>
            </a:r>
            <a:r>
              <a:rPr lang="vi-VN" dirty="0" smtClean="0"/>
              <a:t>dùng</a:t>
            </a:r>
            <a:endParaRPr lang="en-US" dirty="0" smtClean="0"/>
          </a:p>
          <a:p>
            <a:pPr fontAlgn="base"/>
            <a:r>
              <a:rPr lang="en-US" dirty="0" err="1"/>
              <a:t>Chọn</a:t>
            </a:r>
            <a:r>
              <a:rPr lang="en-US" dirty="0"/>
              <a:t> </a:t>
            </a:r>
            <a:r>
              <a:rPr lang="en-US" b="1" dirty="0"/>
              <a:t>Quota -&gt; New Quota Entry -&gt; </a:t>
            </a:r>
            <a:r>
              <a:rPr lang="en-US" dirty="0" err="1"/>
              <a:t>Nhập</a:t>
            </a:r>
            <a:r>
              <a:rPr lang="en-US" dirty="0"/>
              <a:t> </a:t>
            </a:r>
            <a:r>
              <a:rPr lang="en-US" dirty="0" err="1"/>
              <a:t>vào</a:t>
            </a:r>
            <a:r>
              <a:rPr lang="en-US" dirty="0"/>
              <a:t> Username </a:t>
            </a:r>
            <a:r>
              <a:rPr lang="en-US" dirty="0" err="1"/>
              <a:t>cần</a:t>
            </a:r>
            <a:r>
              <a:rPr lang="en-US" dirty="0"/>
              <a:t> </a:t>
            </a:r>
            <a:r>
              <a:rPr lang="en-US" dirty="0" err="1"/>
              <a:t>thiết</a:t>
            </a:r>
            <a:r>
              <a:rPr lang="en-US" dirty="0"/>
              <a:t> </a:t>
            </a:r>
            <a:r>
              <a:rPr lang="en-US" dirty="0" err="1"/>
              <a:t>lập</a:t>
            </a:r>
            <a:r>
              <a:rPr lang="en-US" dirty="0"/>
              <a:t> </a:t>
            </a:r>
            <a:r>
              <a:rPr lang="en-US" dirty="0" err="1"/>
              <a:t>hạn</a:t>
            </a:r>
            <a:r>
              <a:rPr lang="en-US" dirty="0"/>
              <a:t> </a:t>
            </a:r>
            <a:r>
              <a:rPr lang="en-US" dirty="0" err="1" smtClean="0"/>
              <a:t>ngạch</a:t>
            </a:r>
            <a:endParaRPr lang="en-US" dirty="0" smtClean="0"/>
          </a:p>
          <a:p>
            <a:pPr fontAlgn="base"/>
            <a:endParaRPr lang="vi-VN" dirty="0"/>
          </a:p>
          <a:p>
            <a:pPr marL="109728" indent="0">
              <a:buNone/>
            </a:pPr>
            <a:endParaRPr lang="en-US" b="1" u="sng" dirty="0" smtClean="0">
              <a:solidFill>
                <a:srgbClr val="FF0000"/>
              </a:solidFill>
            </a:endParaRPr>
          </a:p>
          <a:p>
            <a:pPr marL="109728" indent="0">
              <a:buNone/>
            </a:pPr>
            <a:endParaRPr lang="en-US" b="1" dirty="0" smtClean="0"/>
          </a:p>
          <a:p>
            <a:pPr marL="109728" indent="0">
              <a:buNone/>
            </a:pPr>
            <a:endParaRPr lang="en-US" b="1" dirty="0"/>
          </a:p>
          <a:p>
            <a:pPr marL="109728" indent="0">
              <a:buNone/>
            </a:pPr>
            <a:endParaRPr lang="en-US" dirty="0"/>
          </a:p>
        </p:txBody>
      </p:sp>
      <p:sp>
        <p:nvSpPr>
          <p:cNvPr id="3" name="Slide Number Placeholder 2"/>
          <p:cNvSpPr>
            <a:spLocks noGrp="1"/>
          </p:cNvSpPr>
          <p:nvPr>
            <p:ph type="sldNum" sz="quarter" idx="12"/>
          </p:nvPr>
        </p:nvSpPr>
        <p:spPr/>
        <p:txBody>
          <a:bodyPr/>
          <a:lstStyle/>
          <a:p>
            <a:fld id="{72C5FD32-3D22-44FD-805A-BED14FD73A86}" type="slidenum">
              <a:rPr lang="en-US" smtClean="0"/>
              <a:t>6</a:t>
            </a:fld>
            <a:endParaRPr lang="en-US"/>
          </a:p>
        </p:txBody>
      </p:sp>
      <p:sp>
        <p:nvSpPr>
          <p:cNvPr id="4" name="Title 3"/>
          <p:cNvSpPr>
            <a:spLocks noGrp="1"/>
          </p:cNvSpPr>
          <p:nvPr>
            <p:ph type="title"/>
          </p:nvPr>
        </p:nvSpPr>
        <p:spPr/>
        <p:txBody>
          <a:bodyPr/>
          <a:lstStyle/>
          <a:p>
            <a:r>
              <a:rPr lang="en-US" dirty="0" err="1"/>
              <a:t>Chương</a:t>
            </a:r>
            <a:r>
              <a:rPr lang="en-US" dirty="0"/>
              <a:t> 13: </a:t>
            </a:r>
            <a:r>
              <a:rPr lang="en-US" dirty="0">
                <a:effectLst/>
              </a:rPr>
              <a:t>Disk Quota</a:t>
            </a:r>
            <a:endParaRPr lang="en-US" dirty="0"/>
          </a:p>
        </p:txBody>
      </p:sp>
    </p:spTree>
    <p:extLst>
      <p:ext uri="{BB962C8B-B14F-4D97-AF65-F5344CB8AC3E}">
        <p14:creationId xmlns:p14="http://schemas.microsoft.com/office/powerpoint/2010/main" val="25808268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109728" indent="0">
              <a:buNone/>
            </a:pPr>
            <a:r>
              <a:rPr lang="en-US" b="1" dirty="0" err="1" smtClean="0">
                <a:solidFill>
                  <a:srgbClr val="FF0000"/>
                </a:solidFill>
              </a:rPr>
              <a:t>II.Triển</a:t>
            </a:r>
            <a:r>
              <a:rPr lang="en-US" b="1" dirty="0" smtClean="0">
                <a:solidFill>
                  <a:srgbClr val="FF0000"/>
                </a:solidFill>
              </a:rPr>
              <a:t> </a:t>
            </a:r>
            <a:r>
              <a:rPr lang="en-US" b="1" dirty="0" err="1">
                <a:solidFill>
                  <a:srgbClr val="FF0000"/>
                </a:solidFill>
              </a:rPr>
              <a:t>khai</a:t>
            </a:r>
            <a:r>
              <a:rPr lang="en-US" b="1" dirty="0">
                <a:solidFill>
                  <a:srgbClr val="FF0000"/>
                </a:solidFill>
              </a:rPr>
              <a:t> </a:t>
            </a:r>
            <a:r>
              <a:rPr lang="en-US" b="1" dirty="0" err="1">
                <a:solidFill>
                  <a:srgbClr val="FF0000"/>
                </a:solidFill>
              </a:rPr>
              <a:t>hạn</a:t>
            </a:r>
            <a:r>
              <a:rPr lang="en-US" b="1" dirty="0">
                <a:solidFill>
                  <a:srgbClr val="FF0000"/>
                </a:solidFill>
              </a:rPr>
              <a:t> </a:t>
            </a:r>
            <a:r>
              <a:rPr lang="en-US" b="1" dirty="0" err="1">
                <a:solidFill>
                  <a:srgbClr val="FF0000"/>
                </a:solidFill>
              </a:rPr>
              <a:t>ngạch</a:t>
            </a:r>
            <a:r>
              <a:rPr lang="en-US" b="1" dirty="0">
                <a:solidFill>
                  <a:srgbClr val="FF0000"/>
                </a:solidFill>
              </a:rPr>
              <a:t> </a:t>
            </a:r>
            <a:r>
              <a:rPr lang="en-US" b="1" dirty="0" err="1" smtClean="0">
                <a:solidFill>
                  <a:srgbClr val="FF0000"/>
                </a:solidFill>
              </a:rPr>
              <a:t>đĩa</a:t>
            </a:r>
            <a:endParaRPr lang="en-US" b="1" dirty="0" smtClean="0">
              <a:solidFill>
                <a:srgbClr val="FF0000"/>
              </a:solidFill>
            </a:endParaRPr>
          </a:p>
          <a:p>
            <a:pPr marL="109728" indent="0">
              <a:buNone/>
            </a:pPr>
            <a:r>
              <a:rPr lang="vi-VN" b="1" u="sng" dirty="0"/>
              <a:t>Thiết lập hạn ngạch sử dụng đĩa (Quota) cho từng người dùng</a:t>
            </a:r>
            <a:r>
              <a:rPr lang="vi-VN" b="1" u="sng" dirty="0" smtClean="0"/>
              <a:t>:</a:t>
            </a:r>
            <a:endParaRPr lang="en-US" b="1" u="sng" dirty="0" smtClean="0"/>
          </a:p>
          <a:p>
            <a:pPr fontAlgn="base"/>
            <a:r>
              <a:rPr lang="vi-VN" dirty="0"/>
              <a:t> Thiết lập dung lượng và cảnh </a:t>
            </a:r>
            <a:r>
              <a:rPr lang="vi-VN" dirty="0" smtClean="0"/>
              <a:t>báo</a:t>
            </a:r>
            <a:endParaRPr lang="en-US" dirty="0" smtClean="0"/>
          </a:p>
          <a:p>
            <a:pPr fontAlgn="base"/>
            <a:r>
              <a:rPr lang="en-US" dirty="0" err="1"/>
              <a:t>Nhấp</a:t>
            </a:r>
            <a:r>
              <a:rPr lang="en-US" dirty="0"/>
              <a:t> </a:t>
            </a:r>
            <a:r>
              <a:rPr lang="en-US" b="1" dirty="0"/>
              <a:t>OK</a:t>
            </a:r>
            <a:r>
              <a:rPr lang="en-US" dirty="0"/>
              <a:t> –&gt; </a:t>
            </a:r>
            <a:r>
              <a:rPr lang="en-US" b="1" dirty="0"/>
              <a:t>Finish</a:t>
            </a:r>
            <a:r>
              <a:rPr lang="en-US" dirty="0"/>
              <a:t> </a:t>
            </a:r>
            <a:endParaRPr lang="vi-VN" dirty="0"/>
          </a:p>
          <a:p>
            <a:pPr marL="109728" indent="0">
              <a:buNone/>
            </a:pPr>
            <a:endParaRPr lang="en-US" b="1" u="sng" dirty="0" smtClean="0">
              <a:solidFill>
                <a:srgbClr val="FF0000"/>
              </a:solidFill>
            </a:endParaRPr>
          </a:p>
          <a:p>
            <a:pPr marL="109728" indent="0">
              <a:buNone/>
            </a:pPr>
            <a:endParaRPr lang="en-US" b="1" dirty="0" smtClean="0"/>
          </a:p>
          <a:p>
            <a:pPr marL="109728" indent="0">
              <a:buNone/>
            </a:pPr>
            <a:endParaRPr lang="en-US" b="1" dirty="0"/>
          </a:p>
          <a:p>
            <a:pPr marL="109728" indent="0">
              <a:buNone/>
            </a:pPr>
            <a:endParaRPr lang="en-US" dirty="0"/>
          </a:p>
        </p:txBody>
      </p:sp>
      <p:sp>
        <p:nvSpPr>
          <p:cNvPr id="3" name="Slide Number Placeholder 2"/>
          <p:cNvSpPr>
            <a:spLocks noGrp="1"/>
          </p:cNvSpPr>
          <p:nvPr>
            <p:ph type="sldNum" sz="quarter" idx="12"/>
          </p:nvPr>
        </p:nvSpPr>
        <p:spPr/>
        <p:txBody>
          <a:bodyPr/>
          <a:lstStyle/>
          <a:p>
            <a:fld id="{72C5FD32-3D22-44FD-805A-BED14FD73A86}" type="slidenum">
              <a:rPr lang="en-US" smtClean="0"/>
              <a:t>7</a:t>
            </a:fld>
            <a:endParaRPr lang="en-US"/>
          </a:p>
        </p:txBody>
      </p:sp>
      <p:sp>
        <p:nvSpPr>
          <p:cNvPr id="4" name="Title 3"/>
          <p:cNvSpPr>
            <a:spLocks noGrp="1"/>
          </p:cNvSpPr>
          <p:nvPr>
            <p:ph type="title"/>
          </p:nvPr>
        </p:nvSpPr>
        <p:spPr/>
        <p:txBody>
          <a:bodyPr/>
          <a:lstStyle/>
          <a:p>
            <a:r>
              <a:rPr lang="en-US" dirty="0" err="1"/>
              <a:t>Chương</a:t>
            </a:r>
            <a:r>
              <a:rPr lang="en-US" dirty="0"/>
              <a:t> 13: </a:t>
            </a:r>
            <a:r>
              <a:rPr lang="en-US" dirty="0">
                <a:effectLst/>
              </a:rPr>
              <a:t>Disk Quota</a:t>
            </a:r>
            <a:endParaRPr lang="en-US" dirty="0"/>
          </a:p>
        </p:txBody>
      </p:sp>
    </p:spTree>
    <p:extLst>
      <p:ext uri="{BB962C8B-B14F-4D97-AF65-F5344CB8AC3E}">
        <p14:creationId xmlns:p14="http://schemas.microsoft.com/office/powerpoint/2010/main" val="234127121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181</TotalTime>
  <Words>146</Words>
  <Application>Microsoft Office PowerPoint</Application>
  <PresentationFormat>On-screen Show (4:3)</PresentationFormat>
  <Paragraphs>46</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Concourse</vt:lpstr>
      <vt:lpstr>Chương 13: Disk Quota</vt:lpstr>
      <vt:lpstr>Chương 13: Disk Quota</vt:lpstr>
      <vt:lpstr>Chương 13: Disk Quota</vt:lpstr>
      <vt:lpstr>Chương 13: Disk Quota</vt:lpstr>
      <vt:lpstr>Chương 13: Disk Quota</vt:lpstr>
      <vt:lpstr>Chương 13: Disk Quota</vt:lpstr>
      <vt:lpstr>Chương 13: Disk Quota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11: Remote Desktop Service</dc:title>
  <dc:creator>Hp</dc:creator>
  <cp:lastModifiedBy>Hp</cp:lastModifiedBy>
  <cp:revision>20</cp:revision>
  <dcterms:created xsi:type="dcterms:W3CDTF">2021-02-19T07:45:18Z</dcterms:created>
  <dcterms:modified xsi:type="dcterms:W3CDTF">2021-02-19T10:57:42Z</dcterms:modified>
</cp:coreProperties>
</file>