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heme/themeOverride1.xml" ContentType="application/vnd.openxmlformats-officedocument.themeOverr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6">
  <p:sldMasterIdLst>
    <p:sldMasterId id="2147483660" r:id="rId1"/>
  </p:sldMasterIdLst>
  <p:notesMasterIdLst>
    <p:notesMasterId r:id="rId64"/>
  </p:notesMasterIdLst>
  <p:sldIdLst>
    <p:sldId id="296" r:id="rId2"/>
    <p:sldId id="297" r:id="rId3"/>
    <p:sldId id="323" r:id="rId4"/>
    <p:sldId id="329" r:id="rId5"/>
    <p:sldId id="330" r:id="rId6"/>
    <p:sldId id="331" r:id="rId7"/>
    <p:sldId id="332" r:id="rId8"/>
    <p:sldId id="324" r:id="rId9"/>
    <p:sldId id="328" r:id="rId10"/>
    <p:sldId id="325" r:id="rId11"/>
    <p:sldId id="333" r:id="rId12"/>
    <p:sldId id="334" r:id="rId13"/>
    <p:sldId id="379" r:id="rId14"/>
    <p:sldId id="335" r:id="rId15"/>
    <p:sldId id="336" r:id="rId16"/>
    <p:sldId id="337" r:id="rId17"/>
    <p:sldId id="338" r:id="rId18"/>
    <p:sldId id="339" r:id="rId19"/>
    <p:sldId id="340" r:id="rId20"/>
    <p:sldId id="326" r:id="rId21"/>
    <p:sldId id="327" r:id="rId22"/>
    <p:sldId id="341" r:id="rId23"/>
    <p:sldId id="342" r:id="rId24"/>
    <p:sldId id="343" r:id="rId25"/>
    <p:sldId id="344" r:id="rId26"/>
    <p:sldId id="347" r:id="rId27"/>
    <p:sldId id="345" r:id="rId28"/>
    <p:sldId id="350" r:id="rId29"/>
    <p:sldId id="351" r:id="rId30"/>
    <p:sldId id="352" r:id="rId31"/>
    <p:sldId id="354" r:id="rId32"/>
    <p:sldId id="355" r:id="rId33"/>
    <p:sldId id="356" r:id="rId34"/>
    <p:sldId id="357" r:id="rId35"/>
    <p:sldId id="358" r:id="rId36"/>
    <p:sldId id="359" r:id="rId37"/>
    <p:sldId id="360" r:id="rId38"/>
    <p:sldId id="361" r:id="rId39"/>
    <p:sldId id="362" r:id="rId40"/>
    <p:sldId id="376" r:id="rId41"/>
    <p:sldId id="348" r:id="rId42"/>
    <p:sldId id="346" r:id="rId43"/>
    <p:sldId id="349" r:id="rId44"/>
    <p:sldId id="363" r:id="rId45"/>
    <p:sldId id="353" r:id="rId46"/>
    <p:sldId id="364" r:id="rId47"/>
    <p:sldId id="367" r:id="rId48"/>
    <p:sldId id="368" r:id="rId49"/>
    <p:sldId id="369" r:id="rId50"/>
    <p:sldId id="370" r:id="rId51"/>
    <p:sldId id="371" r:id="rId52"/>
    <p:sldId id="375" r:id="rId53"/>
    <p:sldId id="378" r:id="rId54"/>
    <p:sldId id="365" r:id="rId55"/>
    <p:sldId id="373" r:id="rId56"/>
    <p:sldId id="374" r:id="rId57"/>
    <p:sldId id="366" r:id="rId58"/>
    <p:sldId id="372" r:id="rId59"/>
    <p:sldId id="269" r:id="rId60"/>
    <p:sldId id="307" r:id="rId61"/>
    <p:sldId id="322" r:id="rId62"/>
    <p:sldId id="280" r:id="rId6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inimized">
    <p:restoredLeft sz="14995" autoAdjust="0"/>
    <p:restoredTop sz="95332" autoAdjust="0"/>
  </p:normalViewPr>
  <p:slideViewPr>
    <p:cSldViewPr>
      <p:cViewPr varScale="1">
        <p:scale>
          <a:sx n="22" d="100"/>
          <a:sy n="22" d="100"/>
        </p:scale>
        <p:origin x="3230" y="24"/>
      </p:cViewPr>
      <p:guideLst>
        <p:guide orient="horz" pos="2160"/>
        <p:guide pos="2880"/>
      </p:guideLst>
    </p:cSldViewPr>
  </p:slideViewPr>
  <p:notesTextViewPr>
    <p:cViewPr>
      <p:scale>
        <a:sx n="3" d="2"/>
        <a:sy n="3" d="2"/>
      </p:scale>
      <p:origin x="0" y="-2102"/>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385483-983A-4720-9168-E7CD68475322}" type="datetimeFigureOut">
              <a:rPr lang="en-US" smtClean="0"/>
              <a:t>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BE40377-7959-44A3-9E3A-A2263C614A7F}" type="slidenum">
              <a:rPr lang="en-US" smtClean="0"/>
              <a:t>‹#›</a:t>
            </a:fld>
            <a:endParaRPr lang="en-US"/>
          </a:p>
        </p:txBody>
      </p:sp>
    </p:spTree>
    <p:extLst>
      <p:ext uri="{BB962C8B-B14F-4D97-AF65-F5344CB8AC3E}">
        <p14:creationId xmlns:p14="http://schemas.microsoft.com/office/powerpoint/2010/main" val="7217186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_msoanchor_1"/><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8" Type="http://schemas.openxmlformats.org/officeDocument/2006/relationships/hyperlink" Target="http://eximportvn.blogspot.com/2014/12/van-tai-quoc-te-duong-hang-khong.html" TargetMode="External"/><Relationship Id="rId3" Type="http://schemas.openxmlformats.org/officeDocument/2006/relationships/hyperlink" Target="https://www.blogger.com/share-post.g?blogID=6560006078666893534&amp;postID=523876584880768343&amp;target=email" TargetMode="External"/><Relationship Id="rId7" Type="http://schemas.openxmlformats.org/officeDocument/2006/relationships/hyperlink" Target="http://eximportvn.blogspot.com/2014/12/van-on-surrendered-bl.html" TargetMode="External"/><Relationship Id="rId2" Type="http://schemas.openxmlformats.org/officeDocument/2006/relationships/slide" Target="../slides/slide61.xml"/><Relationship Id="rId1" Type="http://schemas.openxmlformats.org/officeDocument/2006/relationships/notesMaster" Target="../notesMasters/notesMaster1.xml"/><Relationship Id="rId6" Type="http://schemas.openxmlformats.org/officeDocument/2006/relationships/hyperlink" Target="https://www.blogger.com/share-post.g?blogID=6560006078666893534&amp;postID=523876584880768343&amp;target=facebook" TargetMode="External"/><Relationship Id="rId5" Type="http://schemas.openxmlformats.org/officeDocument/2006/relationships/hyperlink" Target="https://www.blogger.com/share-post.g?blogID=6560006078666893534&amp;postID=523876584880768343&amp;target=twitter" TargetMode="External"/><Relationship Id="rId4" Type="http://schemas.openxmlformats.org/officeDocument/2006/relationships/hyperlink" Target="https://www.blogger.com/share-post.g?blogID=6560006078666893534&amp;postID=523876584880768343&amp;target=blog" TargetMode="External"/><Relationship Id="rId9" Type="http://schemas.openxmlformats.org/officeDocument/2006/relationships/hyperlink" Target="http://eximportvn.blogspot.com/" TargetMode="Externa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http://logisticsinvietnam.vn/van-don-hang-khong-nhung-dieu-chu-hang-can-biet/</a:t>
            </a:r>
          </a:p>
          <a:p>
            <a:endParaRPr lang="en-US" dirty="0"/>
          </a:p>
        </p:txBody>
      </p:sp>
      <p:sp>
        <p:nvSpPr>
          <p:cNvPr id="4" name="Slide Number Placeholder 3"/>
          <p:cNvSpPr>
            <a:spLocks noGrp="1"/>
          </p:cNvSpPr>
          <p:nvPr>
            <p:ph type="sldNum" sz="quarter" idx="10"/>
          </p:nvPr>
        </p:nvSpPr>
        <p:spPr/>
        <p:txBody>
          <a:bodyPr/>
          <a:lstStyle/>
          <a:p>
            <a:fld id="{DA6BC527-8EE0-48D4-9E07-9C04E0093F87}" type="slidenum">
              <a:rPr lang="en-US" smtClean="0"/>
              <a:t>1</a:t>
            </a:fld>
            <a:endParaRPr lang="en-US"/>
          </a:p>
        </p:txBody>
      </p:sp>
    </p:spTree>
    <p:extLst>
      <p:ext uri="{BB962C8B-B14F-4D97-AF65-F5344CB8AC3E}">
        <p14:creationId xmlns:p14="http://schemas.microsoft.com/office/powerpoint/2010/main" val="34744713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2</a:t>
            </a:fld>
            <a:endParaRPr lang="en-US"/>
          </a:p>
        </p:txBody>
      </p:sp>
    </p:spTree>
    <p:extLst>
      <p:ext uri="{BB962C8B-B14F-4D97-AF65-F5344CB8AC3E}">
        <p14:creationId xmlns:p14="http://schemas.microsoft.com/office/powerpoint/2010/main" val="10481921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spcBef>
                <a:spcPts val="600"/>
              </a:spcBef>
              <a:spcAft>
                <a:spcPts val="600"/>
              </a:spcAft>
            </a:pP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Theo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đó</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en-US" sz="1200" dirty="0" smtClean="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spcBef>
                <a:spcPts val="600"/>
              </a:spcBef>
              <a:spcAft>
                <a:spcPts val="600"/>
              </a:spcAft>
              <a:buFont typeface="Times New Roman" panose="02020603050405020304" pitchFamily="18" charset="0"/>
              <a:buChar char="-"/>
            </a:pP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Khối</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lượng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hóa</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cước</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lượng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chuyển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bao</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bì</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theo</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tấn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a:t>
            </a:r>
            <a:endParaRPr lang="en-US" sz="12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
              <a:spcBef>
                <a:spcPts val="600"/>
              </a:spcBef>
              <a:spcAft>
                <a:spcPts val="600"/>
              </a:spcAft>
              <a:buFont typeface="Times New Roman" panose="02020603050405020304" pitchFamily="18" charset="0"/>
              <a:buChar char="-"/>
            </a:pP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Khoảng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cách</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cước</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chuyển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khoảng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cách</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tế</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p>
          <a:p>
            <a:pPr marL="342900" marR="0" lvl="0" indent="-342900" algn="just">
              <a:spcBef>
                <a:spcPts val="600"/>
              </a:spcBef>
              <a:spcAft>
                <a:spcPts val="600"/>
              </a:spcAft>
              <a:buFont typeface="Times New Roman" panose="02020603050405020304" pitchFamily="18" charset="0"/>
              <a:buChar char="-"/>
            </a:pP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Thông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thường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khoảng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cách</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tối</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thiểu</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1km.(</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Đơn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vị</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km)</a:t>
            </a:r>
            <a:endParaRPr lang="en-US" sz="1200"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
              <a:spcBef>
                <a:spcPts val="600"/>
              </a:spcBef>
              <a:spcAft>
                <a:spcPts val="600"/>
              </a:spcAft>
              <a:buFont typeface="Times New Roman" panose="02020603050405020304" pitchFamily="18" charset="0"/>
              <a:buChar char="-"/>
            </a:pP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Vận</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chuyển</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hóa</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đóng</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một</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vai</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trò</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trọng</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yếu</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của</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khâu</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phân</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phối</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và</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lưu</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thông</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hóa</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p>
          <a:p>
            <a:pPr marL="342900" marR="0" lvl="0" indent="-342900" algn="just">
              <a:spcBef>
                <a:spcPts val="600"/>
              </a:spcBef>
              <a:spcAft>
                <a:spcPts val="600"/>
              </a:spcAft>
              <a:buFont typeface="Times New Roman" panose="02020603050405020304" pitchFamily="18" charset="0"/>
              <a:buChar char="-"/>
            </a:pP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Nếu</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coi</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toàn</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bộ</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nền</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kinh</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tế</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là</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một</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cơ</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thể</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sống</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trong</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đó</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hệ</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thống</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giao</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thông</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là</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huyết</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mạch</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thì</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vận</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chuyển</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hóa</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là</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quá</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trình</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đưa</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chất</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dinh</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dưỡng</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đến</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nuôi</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tế</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bào</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của</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cơ</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thể</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sống</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đó</a:t>
            </a:r>
            <a:r>
              <a:rPr lang="en-US" sz="1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en-US" sz="1200" dirty="0" smtClean="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3</a:t>
            </a:fld>
            <a:endParaRPr lang="en-US"/>
          </a:p>
        </p:txBody>
      </p:sp>
    </p:spTree>
    <p:extLst>
      <p:ext uri="{BB962C8B-B14F-4D97-AF65-F5344CB8AC3E}">
        <p14:creationId xmlns:p14="http://schemas.microsoft.com/office/powerpoint/2010/main" val="5226254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i="0" kern="1200" dirty="0" err="1" smtClean="0">
                <a:solidFill>
                  <a:schemeClr val="tx1"/>
                </a:solidFill>
                <a:effectLst/>
                <a:latin typeface="+mn-lt"/>
                <a:ea typeface="+mn-ea"/>
                <a:cs typeface="+mn-cs"/>
              </a:rPr>
              <a:t>Đặc</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phát</a:t>
            </a:r>
            <a:r>
              <a:rPr lang="en-US" sz="1200" b="1" i="0" kern="1200" baseline="0" dirty="0" smtClean="0">
                <a:solidFill>
                  <a:schemeClr val="tx1"/>
                </a:solidFill>
                <a:effectLst/>
                <a:latin typeface="+mn-lt"/>
                <a:ea typeface="+mn-ea"/>
                <a:cs typeface="+mn-cs"/>
              </a:rPr>
              <a:t>:</a:t>
            </a:r>
            <a:endParaRPr lang="en-US" b="1" dirty="0" smtClean="0"/>
          </a:p>
          <a:p>
            <a:r>
              <a:rPr lang="en-US" sz="1200" b="1" kern="1200" dirty="0" err="1" smtClean="0">
                <a:solidFill>
                  <a:schemeClr val="tx1"/>
                </a:solidFill>
                <a:effectLst/>
                <a:latin typeface="+mn-lt"/>
                <a:ea typeface="+mn-ea"/>
                <a:cs typeface="+mn-cs"/>
              </a:rPr>
              <a:t>người</a:t>
            </a:r>
            <a:r>
              <a:rPr lang="en-US" sz="1200" b="1" kern="1200" dirty="0" smtClean="0">
                <a:solidFill>
                  <a:schemeClr val="tx1"/>
                </a:solidFill>
                <a:effectLst/>
                <a:latin typeface="+mn-lt"/>
                <a:ea typeface="+mn-ea"/>
                <a:cs typeface="+mn-cs"/>
              </a:rPr>
              <a:t> XK </a:t>
            </a:r>
            <a:r>
              <a:rPr lang="en-US" sz="1200" b="1" kern="1200" dirty="0" err="1" smtClean="0">
                <a:solidFill>
                  <a:schemeClr val="tx1"/>
                </a:solidFill>
                <a:effectLst/>
                <a:latin typeface="+mn-lt"/>
                <a:ea typeface="+mn-ea"/>
                <a:cs typeface="+mn-cs"/>
              </a:rPr>
              <a:t>bán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hàng</a:t>
            </a:r>
            <a:r>
              <a:rPr lang="en-US" sz="1200" b="1" kern="1200" dirty="0" smtClean="0">
                <a:solidFill>
                  <a:schemeClr val="tx1"/>
                </a:solidFill>
                <a:effectLst/>
                <a:latin typeface="+mn-lt"/>
                <a:ea typeface="+mn-ea"/>
                <a:cs typeface="+mn-cs"/>
              </a:rPr>
              <a:t> ở Sudan- </a:t>
            </a:r>
            <a:r>
              <a:rPr lang="en-US" sz="1200" b="1" kern="1200" dirty="0" err="1" smtClean="0">
                <a:solidFill>
                  <a:schemeClr val="tx1"/>
                </a:solidFill>
                <a:effectLst/>
                <a:latin typeface="+mn-lt"/>
                <a:ea typeface="+mn-ea"/>
                <a:cs typeface="+mn-cs"/>
              </a:rPr>
              <a:t>Châu</a:t>
            </a:r>
            <a:r>
              <a:rPr lang="en-US" sz="1200" b="1" kern="1200" dirty="0" smtClean="0">
                <a:solidFill>
                  <a:schemeClr val="tx1"/>
                </a:solidFill>
                <a:effectLst/>
                <a:latin typeface="+mn-lt"/>
                <a:ea typeface="+mn-ea"/>
                <a:cs typeface="+mn-cs"/>
              </a:rPr>
              <a:t> Phi </a:t>
            </a:r>
            <a:r>
              <a:rPr lang="en-US" sz="1200" b="1" kern="1200" dirty="0" err="1" smtClean="0">
                <a:solidFill>
                  <a:schemeClr val="tx1"/>
                </a:solidFill>
                <a:effectLst/>
                <a:latin typeface="+mn-lt"/>
                <a:ea typeface="+mn-ea"/>
                <a:cs typeface="+mn-cs"/>
              </a:rPr>
              <a:t>giao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người</a:t>
            </a:r>
            <a:r>
              <a:rPr lang="en-US" sz="1200" b="1" kern="1200" dirty="0" smtClean="0">
                <a:solidFill>
                  <a:schemeClr val="tx1"/>
                </a:solidFill>
                <a:effectLst/>
                <a:latin typeface="+mn-lt"/>
                <a:ea typeface="+mn-ea"/>
                <a:cs typeface="+mn-cs"/>
              </a:rPr>
              <a:t> NK- </a:t>
            </a:r>
            <a:r>
              <a:rPr lang="en-US" sz="1200" b="1" kern="1200" dirty="0" err="1" smtClean="0">
                <a:solidFill>
                  <a:schemeClr val="tx1"/>
                </a:solidFill>
                <a:effectLst/>
                <a:latin typeface="+mn-lt"/>
                <a:ea typeface="+mn-ea"/>
                <a:cs typeface="+mn-cs"/>
              </a:rPr>
              <a:t>người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mua</a:t>
            </a:r>
            <a:r>
              <a:rPr lang="en-US" sz="1200" b="1" kern="1200" dirty="0" smtClean="0">
                <a:solidFill>
                  <a:schemeClr val="tx1"/>
                </a:solidFill>
                <a:effectLst/>
                <a:latin typeface="+mn-lt"/>
                <a:ea typeface="+mn-ea"/>
                <a:cs typeface="+mn-cs"/>
              </a:rPr>
              <a:t> ở </a:t>
            </a:r>
            <a:r>
              <a:rPr lang="en-US" sz="1200" b="1" kern="1200" dirty="0" err="1" smtClean="0">
                <a:solidFill>
                  <a:schemeClr val="tx1"/>
                </a:solidFill>
                <a:effectLst/>
                <a:latin typeface="+mn-lt"/>
                <a:ea typeface="+mn-ea"/>
                <a:cs typeface="+mn-cs"/>
              </a:rPr>
              <a:t>Đức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hai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bên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ký</a:t>
            </a:r>
            <a:r>
              <a:rPr lang="en-US" sz="1200" b="1" kern="1200" dirty="0" smtClean="0">
                <a:solidFill>
                  <a:schemeClr val="tx1"/>
                </a:solidFill>
                <a:effectLst/>
                <a:latin typeface="+mn-lt"/>
                <a:ea typeface="+mn-ea"/>
                <a:cs typeface="+mn-cs"/>
              </a:rPr>
              <a:t> HĐ </a:t>
            </a:r>
            <a:r>
              <a:rPr lang="en-US" sz="1200" b="1" kern="1200" dirty="0" err="1" smtClean="0">
                <a:solidFill>
                  <a:schemeClr val="tx1"/>
                </a:solidFill>
                <a:effectLst/>
                <a:latin typeface="+mn-lt"/>
                <a:ea typeface="+mn-ea"/>
                <a:cs typeface="+mn-cs"/>
              </a:rPr>
              <a:t>theo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điều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kiện</a:t>
            </a:r>
            <a:r>
              <a:rPr lang="en-US" sz="1200" b="1" kern="1200" dirty="0" smtClean="0">
                <a:solidFill>
                  <a:schemeClr val="tx1"/>
                </a:solidFill>
                <a:effectLst/>
                <a:latin typeface="+mn-lt"/>
                <a:ea typeface="+mn-ea"/>
                <a:cs typeface="+mn-cs"/>
              </a:rPr>
              <a:t> CIF</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mua</a:t>
            </a:r>
            <a:r>
              <a:rPr lang="en-US" sz="1200" kern="1200" dirty="0" smtClean="0">
                <a:solidFill>
                  <a:schemeClr val="tx1"/>
                </a:solidFill>
                <a:effectLst/>
                <a:latin typeface="+mn-lt"/>
                <a:ea typeface="+mn-ea"/>
                <a:cs typeface="+mn-cs"/>
              </a:rPr>
              <a:t> BH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thuê</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hóa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chuyển</a:t>
            </a:r>
            <a:r>
              <a:rPr lang="en-US" sz="1200" kern="1200" dirty="0" smtClean="0">
                <a:solidFill>
                  <a:schemeClr val="tx1"/>
                </a:solidFill>
                <a:effectLst/>
                <a:latin typeface="+mn-lt"/>
                <a:ea typeface="+mn-ea"/>
                <a:cs typeface="+mn-cs"/>
              </a:rPr>
              <a:t> qua </a:t>
            </a:r>
            <a:r>
              <a:rPr lang="en-US" sz="1200" kern="1200" dirty="0" err="1" smtClean="0">
                <a:solidFill>
                  <a:schemeClr val="tx1"/>
                </a:solidFill>
                <a:effectLst/>
                <a:latin typeface="+mn-lt"/>
                <a:ea typeface="+mn-ea"/>
                <a:cs typeface="+mn-cs"/>
              </a:rPr>
              <a:t>kênh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đào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Suye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chở</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Châu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Âu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ko</a:t>
            </a:r>
            <a:r>
              <a:rPr lang="en-US" sz="1200" kern="1200" dirty="0" smtClean="0">
                <a:solidFill>
                  <a:schemeClr val="tx1"/>
                </a:solidFill>
                <a:effectLst/>
                <a:latin typeface="+mn-lt"/>
                <a:ea typeface="+mn-ea"/>
                <a:cs typeface="+mn-cs"/>
              </a:rPr>
              <a:t> may </a:t>
            </a:r>
            <a:r>
              <a:rPr lang="en-US" sz="1200" kern="1200" dirty="0" err="1" smtClean="0">
                <a:solidFill>
                  <a:schemeClr val="tx1"/>
                </a:solidFill>
                <a:effectLst/>
                <a:latin typeface="+mn-lt"/>
                <a:ea typeface="+mn-ea"/>
                <a:cs typeface="+mn-cs"/>
              </a:rPr>
              <a:t>thay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sau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ký</a:t>
            </a:r>
            <a:r>
              <a:rPr lang="en-US" sz="1200" kern="1200" dirty="0" smtClean="0">
                <a:solidFill>
                  <a:schemeClr val="tx1"/>
                </a:solidFill>
                <a:effectLst/>
                <a:latin typeface="+mn-lt"/>
                <a:ea typeface="+mn-ea"/>
                <a:cs typeface="+mn-cs"/>
              </a:rPr>
              <a:t> HĐ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xảy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căng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thẳng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giữa</a:t>
            </a:r>
            <a:r>
              <a:rPr lang="en-US" sz="1200" kern="1200" dirty="0" smtClean="0">
                <a:solidFill>
                  <a:schemeClr val="tx1"/>
                </a:solidFill>
                <a:effectLst/>
                <a:latin typeface="+mn-lt"/>
                <a:ea typeface="+mn-ea"/>
                <a:cs typeface="+mn-cs"/>
              </a:rPr>
              <a:t> Ai </a:t>
            </a:r>
            <a:r>
              <a:rPr lang="en-US" sz="1200" kern="1200" dirty="0" err="1" smtClean="0">
                <a:solidFill>
                  <a:schemeClr val="tx1"/>
                </a:solidFill>
                <a:effectLst/>
                <a:latin typeface="+mn-lt"/>
                <a:ea typeface="+mn-ea"/>
                <a:cs typeface="+mn-cs"/>
              </a:rPr>
              <a:t>Cập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Isarel</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tháng</a:t>
            </a:r>
            <a:r>
              <a:rPr lang="en-US" sz="1200" kern="1200" dirty="0" smtClean="0">
                <a:solidFill>
                  <a:schemeClr val="tx1"/>
                </a:solidFill>
                <a:effectLst/>
                <a:latin typeface="+mn-lt"/>
                <a:ea typeface="+mn-ea"/>
                <a:cs typeface="+mn-cs"/>
              </a:rPr>
              <a:t> 10/1953 </a:t>
            </a:r>
            <a:r>
              <a:rPr lang="en-US" sz="1200" kern="1200" dirty="0" err="1" smtClean="0">
                <a:solidFill>
                  <a:schemeClr val="tx1"/>
                </a:solidFill>
                <a:effectLst/>
                <a:latin typeface="+mn-lt"/>
                <a:ea typeface="+mn-ea"/>
                <a:cs typeface="+mn-cs"/>
              </a:rPr>
              <a:t>xảy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chiến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giữa</a:t>
            </a:r>
            <a:r>
              <a:rPr lang="en-US" sz="1200" kern="1200" dirty="0" smtClean="0">
                <a:solidFill>
                  <a:schemeClr val="tx1"/>
                </a:solidFill>
                <a:effectLst/>
                <a:latin typeface="+mn-lt"/>
                <a:ea typeface="+mn-ea"/>
                <a:cs typeface="+mn-cs"/>
              </a:rPr>
              <a:t> 2 </a:t>
            </a:r>
            <a:r>
              <a:rPr lang="en-US" sz="1200" kern="1200" dirty="0" err="1" smtClean="0">
                <a:solidFill>
                  <a:schemeClr val="tx1"/>
                </a:solidFill>
                <a:effectLst/>
                <a:latin typeface="+mn-lt"/>
                <a:ea typeface="+mn-ea"/>
                <a:cs typeface="+mn-cs"/>
              </a:rPr>
              <a:t>nước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kênh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đào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cửa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lúc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vòng</a:t>
            </a:r>
            <a:r>
              <a:rPr lang="en-US" sz="1200" kern="1200" dirty="0" smtClean="0">
                <a:solidFill>
                  <a:schemeClr val="tx1"/>
                </a:solidFill>
                <a:effectLst/>
                <a:latin typeface="+mn-lt"/>
                <a:ea typeface="+mn-ea"/>
                <a:cs typeface="+mn-cs"/>
              </a:rPr>
              <a:t> qua </a:t>
            </a:r>
            <a:r>
              <a:rPr lang="en-US" sz="1200" kern="1200" dirty="0" err="1" smtClean="0">
                <a:solidFill>
                  <a:schemeClr val="tx1"/>
                </a:solidFill>
                <a:effectLst/>
                <a:latin typeface="+mn-lt"/>
                <a:ea typeface="+mn-ea"/>
                <a:cs typeface="+mn-cs"/>
              </a:rPr>
              <a:t>mũi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Aỏ</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Vọng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tăng</a:t>
            </a:r>
            <a:r>
              <a:rPr lang="en-US" sz="1200" kern="1200" dirty="0" smtClean="0">
                <a:solidFill>
                  <a:schemeClr val="tx1"/>
                </a:solidFill>
                <a:effectLst/>
                <a:latin typeface="+mn-lt"/>
                <a:ea typeface="+mn-ea"/>
                <a:cs typeface="+mn-cs"/>
              </a:rPr>
              <a:t> do</a:t>
            </a:r>
          </a:p>
          <a:p>
            <a:pPr marL="171450" lvl="0" indent="-171450">
              <a:buFont typeface="Wingdings" panose="05000000000000000000" pitchFamily="2" charset="2"/>
              <a:buChar char="ü"/>
            </a:pP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dài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hơn</a:t>
            </a:r>
            <a:r>
              <a:rPr lang="en-US" sz="1200" kern="1200" dirty="0" smtClean="0">
                <a:solidFill>
                  <a:schemeClr val="tx1"/>
                </a:solidFill>
                <a:effectLst/>
                <a:latin typeface="+mn-lt"/>
                <a:ea typeface="+mn-ea"/>
                <a:cs typeface="+mn-cs"/>
              </a:rPr>
              <a:t>.</a:t>
            </a:r>
            <a:endParaRPr lang="en-US" dirty="0" smtClean="0">
              <a:effectLst/>
            </a:endParaRPr>
          </a:p>
          <a:p>
            <a:pPr marL="171450" lvl="0" indent="-171450">
              <a:buFont typeface="Wingdings" panose="05000000000000000000" pitchFamily="2" charset="2"/>
              <a:buChar char="ü"/>
            </a:pPr>
            <a:r>
              <a:rPr lang="en-US" sz="1200" kern="1200" dirty="0" err="1" smtClean="0">
                <a:solidFill>
                  <a:schemeClr val="tx1"/>
                </a:solidFill>
                <a:effectLst/>
                <a:latin typeface="+mn-lt"/>
                <a:ea typeface="+mn-ea"/>
                <a:cs typeface="+mn-cs"/>
              </a:rPr>
              <a:t>Rủi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nhiều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như</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gặp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cướp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biển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chiến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bảo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hiểm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tang </a:t>
            </a:r>
            <a:r>
              <a:rPr lang="en-US" sz="1200" kern="1200" dirty="0" err="1" smtClean="0">
                <a:solidFill>
                  <a:schemeClr val="tx1"/>
                </a:solidFill>
                <a:effectLst/>
                <a:latin typeface="+mn-lt"/>
                <a:ea typeface="+mn-ea"/>
                <a:cs typeface="+mn-cs"/>
              </a:rPr>
              <a:t>tức</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hãng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tàu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trả</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phí</a:t>
            </a:r>
            <a:r>
              <a:rPr lang="en-US" sz="1200" b="1" kern="1200" dirty="0" smtClean="0">
                <a:solidFill>
                  <a:schemeClr val="tx1"/>
                </a:solidFill>
                <a:effectLst/>
                <a:latin typeface="+mn-lt"/>
                <a:ea typeface="+mn-ea"/>
                <a:cs typeface="+mn-cs"/>
              </a:rPr>
              <a:t> BH </a:t>
            </a:r>
            <a:r>
              <a:rPr lang="en-US" sz="1200" b="1" kern="1200" dirty="0" err="1" smtClean="0">
                <a:solidFill>
                  <a:schemeClr val="tx1"/>
                </a:solidFill>
                <a:effectLst/>
                <a:latin typeface="+mn-lt"/>
                <a:ea typeface="+mn-ea"/>
                <a:cs typeface="+mn-cs"/>
              </a:rPr>
              <a:t>cho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tàu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sẽ</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cao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hơn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thường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gổm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rủi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chiến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tranh</a:t>
            </a:r>
            <a:r>
              <a:rPr lang="en-US" sz="1200" kern="1200" dirty="0" smtClean="0">
                <a:solidFill>
                  <a:schemeClr val="tx1"/>
                </a:solidFill>
                <a:effectLst/>
                <a:latin typeface="+mn-lt"/>
                <a:ea typeface="+mn-ea"/>
                <a:cs typeface="+mn-cs"/>
              </a:rPr>
              <a:t>.</a:t>
            </a:r>
            <a:endParaRPr lang="en-US" dirty="0" smtClean="0">
              <a:effectLst/>
            </a:endParaRPr>
          </a:p>
          <a:p>
            <a:pPr marL="171450" lvl="0" indent="-171450">
              <a:buFont typeface="Wingdings" panose="05000000000000000000" pitchFamily="2" charset="2"/>
              <a:buChar char="ü"/>
            </a:pPr>
            <a:r>
              <a:rPr lang="en-US" sz="1200" kern="1200" dirty="0" err="1" smtClean="0">
                <a:solidFill>
                  <a:schemeClr val="tx1"/>
                </a:solidFill>
                <a:effectLst/>
                <a:latin typeface="+mn-lt"/>
                <a:ea typeface="+mn-ea"/>
                <a:cs typeface="+mn-cs"/>
              </a:rPr>
              <a:t>Giá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giới</a:t>
            </a:r>
            <a:r>
              <a:rPr lang="en-US" sz="1200" kern="1200" dirty="0" smtClean="0">
                <a:solidFill>
                  <a:schemeClr val="tx1"/>
                </a:solidFill>
                <a:effectLst/>
                <a:latin typeface="+mn-lt"/>
                <a:ea typeface="+mn-ea"/>
                <a:cs typeface="+mn-cs"/>
              </a:rPr>
              <a:t> tang </a:t>
            </a:r>
            <a:r>
              <a:rPr lang="en-US" sz="1200" kern="1200" dirty="0" err="1" smtClean="0">
                <a:solidFill>
                  <a:schemeClr val="tx1"/>
                </a:solidFill>
                <a:effectLst/>
                <a:latin typeface="+mn-lt"/>
                <a:ea typeface="+mn-ea"/>
                <a:cs typeface="+mn-cs"/>
              </a:rPr>
              <a:t>mạnh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chiến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xảy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phí</a:t>
            </a:r>
            <a:r>
              <a:rPr lang="en-US" sz="1200" kern="1200" dirty="0" smtClean="0">
                <a:solidFill>
                  <a:schemeClr val="tx1"/>
                </a:solidFill>
                <a:effectLst/>
                <a:latin typeface="+mn-lt"/>
                <a:ea typeface="+mn-ea"/>
                <a:cs typeface="+mn-cs"/>
              </a:rPr>
              <a:t> tang do CPSX </a:t>
            </a:r>
            <a:r>
              <a:rPr lang="en-US" sz="1200" kern="1200" dirty="0" err="1" smtClean="0">
                <a:solidFill>
                  <a:schemeClr val="tx1"/>
                </a:solidFill>
                <a:effectLst/>
                <a:latin typeface="+mn-lt"/>
                <a:ea typeface="+mn-ea"/>
                <a:cs typeface="+mn-cs"/>
              </a:rPr>
              <a:t>đầu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tang.</a:t>
            </a:r>
            <a:endParaRPr lang="en-US" dirty="0" smtClean="0">
              <a:effectLst/>
            </a:endParaRPr>
          </a:p>
          <a:p>
            <a:pPr marL="171450" indent="-171450">
              <a:buFont typeface="Wingdings" panose="05000000000000000000" pitchFamily="2" charset="2"/>
              <a:buChar char="q"/>
            </a:pPr>
            <a:r>
              <a:rPr lang="en-US" b="1" dirty="0" smtClean="0"/>
              <a:t>Xu </a:t>
            </a:r>
            <a:r>
              <a:rPr lang="en-US" b="1" dirty="0" err="1" smtClean="0"/>
              <a:t>hướng</a:t>
            </a:r>
            <a:r>
              <a:rPr lang="en-US" b="1" baseline="0" dirty="0" smtClean="0"/>
              <a:t> </a:t>
            </a:r>
            <a:r>
              <a:rPr lang="en-US" b="1" baseline="0" dirty="0" err="1" smtClean="0"/>
              <a:t>cạnh</a:t>
            </a:r>
            <a:r>
              <a:rPr lang="en-US" b="1" baseline="0" dirty="0" smtClean="0"/>
              <a:t> </a:t>
            </a:r>
            <a:r>
              <a:rPr lang="en-US" b="1" baseline="0" dirty="0" err="1" smtClean="0"/>
              <a:t>tranh</a:t>
            </a:r>
            <a:r>
              <a:rPr lang="en-US" b="1" baseline="0" dirty="0" smtClean="0"/>
              <a:t> </a:t>
            </a:r>
            <a:r>
              <a:rPr lang="en-US" b="1" baseline="0" dirty="0" err="1" smtClean="0"/>
              <a:t>giá</a:t>
            </a:r>
            <a:r>
              <a:rPr lang="en-US" b="1" baseline="0" dirty="0" smtClean="0"/>
              <a:t> </a:t>
            </a:r>
            <a:r>
              <a:rPr lang="en-US" b="1" baseline="0" dirty="0" err="1" smtClean="0"/>
              <a:t>cước</a:t>
            </a:r>
            <a:r>
              <a:rPr lang="en-US" b="1" baseline="0" dirty="0" smtClean="0"/>
              <a:t> </a:t>
            </a:r>
            <a:r>
              <a:rPr lang="en-US" b="1" baseline="0" dirty="0" err="1" smtClean="0"/>
              <a:t>đã</a:t>
            </a:r>
            <a:r>
              <a:rPr lang="en-US" b="1" baseline="0" dirty="0" smtClean="0"/>
              <a:t> </a:t>
            </a:r>
            <a:r>
              <a:rPr lang="en-US" b="1" baseline="0" dirty="0" err="1" smtClean="0"/>
              <a:t>dẫn</a:t>
            </a:r>
            <a:r>
              <a:rPr lang="en-US" b="1" baseline="0" dirty="0" smtClean="0"/>
              <a:t> </a:t>
            </a:r>
            <a:r>
              <a:rPr lang="en-US" b="1" baseline="0" dirty="0" err="1" smtClean="0"/>
              <a:t>chuyển</a:t>
            </a:r>
            <a:r>
              <a:rPr lang="en-US" b="1" baseline="0" dirty="0" smtClean="0"/>
              <a:t> sang </a:t>
            </a:r>
            <a:r>
              <a:rPr lang="en-US" b="1" baseline="0" dirty="0" err="1" smtClean="0"/>
              <a:t>xu</a:t>
            </a:r>
            <a:r>
              <a:rPr lang="en-US" b="1" baseline="0" dirty="0" smtClean="0"/>
              <a:t> </a:t>
            </a:r>
            <a:r>
              <a:rPr lang="en-US" b="1" baseline="0" dirty="0" err="1" smtClean="0"/>
              <a:t>hướng</a:t>
            </a:r>
            <a:r>
              <a:rPr lang="en-US" b="1" baseline="0" dirty="0" smtClean="0"/>
              <a:t> </a:t>
            </a:r>
            <a:r>
              <a:rPr lang="en-US" b="1" baseline="0" dirty="0" err="1" smtClean="0"/>
              <a:t>xu</a:t>
            </a:r>
            <a:r>
              <a:rPr lang="en-US" b="1" baseline="0" dirty="0" smtClean="0"/>
              <a:t> </a:t>
            </a:r>
            <a:r>
              <a:rPr lang="en-US" b="1" baseline="0" dirty="0" err="1" smtClean="0"/>
              <a:t>hưởng</a:t>
            </a:r>
            <a:r>
              <a:rPr lang="en-US" b="1" baseline="0" dirty="0" smtClean="0"/>
              <a:t> </a:t>
            </a:r>
            <a:r>
              <a:rPr lang="en-US" b="1" baseline="0" dirty="0" err="1" smtClean="0"/>
              <a:t>liên</a:t>
            </a:r>
            <a:r>
              <a:rPr lang="en-US" b="1" baseline="0" dirty="0" smtClean="0"/>
              <a:t> minh 2016-17-18</a:t>
            </a:r>
            <a:endParaRPr lang="en-US" b="1" dirty="0" smtClean="0"/>
          </a:p>
          <a:p>
            <a:r>
              <a:rPr lang="en-US" b="1" dirty="0" err="1" smtClean="0"/>
              <a:t>Đầu</a:t>
            </a:r>
            <a:r>
              <a:rPr lang="en-US" b="1" dirty="0" smtClean="0"/>
              <a:t> </a:t>
            </a:r>
            <a:r>
              <a:rPr lang="en-US" b="1" dirty="0" err="1" smtClean="0"/>
              <a:t>tiên</a:t>
            </a:r>
            <a:r>
              <a:rPr lang="en-US" b="1" baseline="0" dirty="0" smtClean="0"/>
              <a:t> </a:t>
            </a:r>
            <a:r>
              <a:rPr lang="en-US" b="1" baseline="0" dirty="0" err="1" smtClean="0"/>
              <a:t>từ</a:t>
            </a:r>
            <a:r>
              <a:rPr lang="en-US" b="1" baseline="0" dirty="0" smtClean="0"/>
              <a:t> </a:t>
            </a:r>
            <a:r>
              <a:rPr lang="en-US" b="1" baseline="0" dirty="0" err="1" smtClean="0"/>
              <a:t>năm</a:t>
            </a:r>
            <a:r>
              <a:rPr lang="en-US" b="1" baseline="0" dirty="0" smtClean="0"/>
              <a:t> 2016 </a:t>
            </a:r>
            <a:r>
              <a:rPr lang="en-US" b="1" dirty="0" smtClean="0"/>
              <a:t>2M:</a:t>
            </a:r>
            <a:r>
              <a:rPr lang="en-US" b="1" baseline="0" dirty="0" smtClean="0"/>
              <a:t>  </a:t>
            </a:r>
            <a:r>
              <a:rPr lang="en-US" baseline="0" dirty="0" err="1" smtClean="0"/>
              <a:t>tuyến</a:t>
            </a:r>
            <a:r>
              <a:rPr lang="en-US" baseline="0" dirty="0" smtClean="0"/>
              <a:t> Á-</a:t>
            </a:r>
            <a:r>
              <a:rPr lang="en-US" baseline="0" dirty="0" err="1" smtClean="0"/>
              <a:t>Âu</a:t>
            </a:r>
            <a:r>
              <a:rPr lang="en-US" baseline="0" dirty="0" smtClean="0"/>
              <a:t> </a:t>
            </a:r>
            <a:r>
              <a:rPr lang="en-US" baseline="0" dirty="0" err="1" smtClean="0"/>
              <a:t>gồm</a:t>
            </a:r>
            <a:r>
              <a:rPr lang="en-US" baseline="0" dirty="0" smtClean="0"/>
              <a:t>: </a:t>
            </a:r>
            <a:r>
              <a:rPr lang="en-US" sz="1200" b="1" kern="1200" dirty="0" smtClean="0">
                <a:solidFill>
                  <a:schemeClr val="tx1"/>
                </a:solidFill>
                <a:effectLst/>
                <a:latin typeface="+mn-lt"/>
                <a:ea typeface="+mn-ea"/>
                <a:cs typeface="+mn-cs"/>
              </a:rPr>
              <a:t>Maersk Line (</a:t>
            </a:r>
            <a:r>
              <a:rPr lang="en-US" sz="1200" b="1" kern="1200" dirty="0" err="1" smtClean="0">
                <a:solidFill>
                  <a:schemeClr val="tx1"/>
                </a:solidFill>
                <a:effectLst/>
                <a:latin typeface="+mn-lt"/>
                <a:ea typeface="+mn-ea"/>
                <a:cs typeface="+mn-cs"/>
              </a:rPr>
              <a:t>đan</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mạch</a:t>
            </a:r>
            <a:r>
              <a:rPr lang="en-US" sz="1200" b="1" kern="1200" baseline="0" dirty="0" smtClean="0">
                <a:solidFill>
                  <a:schemeClr val="tx1"/>
                </a:solidFill>
                <a:effectLst/>
                <a:latin typeface="+mn-lt"/>
                <a:ea typeface="+mn-ea"/>
                <a:cs typeface="+mn-cs"/>
              </a:rPr>
              <a:t>)</a:t>
            </a:r>
            <a:r>
              <a:rPr lang="en-US" sz="1200" b="1" kern="1200" dirty="0" smtClean="0">
                <a:solidFill>
                  <a:schemeClr val="tx1"/>
                </a:solidFill>
                <a:effectLst/>
                <a:latin typeface="+mn-lt"/>
                <a:ea typeface="+mn-ea"/>
                <a:cs typeface="+mn-cs"/>
              </a:rPr>
              <a:t> MSC (</a:t>
            </a:r>
            <a:r>
              <a:rPr lang="en-US" sz="1200" b="1" kern="1200" dirty="0" err="1" smtClean="0">
                <a:solidFill>
                  <a:schemeClr val="tx1"/>
                </a:solidFill>
                <a:effectLst/>
                <a:latin typeface="+mn-lt"/>
                <a:ea typeface="+mn-ea"/>
                <a:cs typeface="+mn-cs"/>
              </a:rPr>
              <a:t>thụy</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sĩ</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và</a:t>
            </a:r>
            <a:r>
              <a:rPr lang="en-US" sz="1200" b="1" kern="1200" baseline="0" dirty="0" smtClean="0">
                <a:solidFill>
                  <a:schemeClr val="tx1"/>
                </a:solidFill>
                <a:effectLst/>
                <a:latin typeface="+mn-lt"/>
                <a:ea typeface="+mn-ea"/>
                <a:cs typeface="+mn-cs"/>
              </a:rPr>
              <a:t> ý</a:t>
            </a:r>
            <a:r>
              <a:rPr lang="en-US" sz="1200" b="1"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liên</a:t>
            </a:r>
            <a:r>
              <a:rPr lang="en-US" sz="1200" kern="1200" baseline="0" dirty="0" smtClean="0">
                <a:solidFill>
                  <a:schemeClr val="tx1"/>
                </a:solidFill>
                <a:effectLst/>
                <a:latin typeface="+mn-lt"/>
                <a:ea typeface="+mn-ea"/>
                <a:cs typeface="+mn-cs"/>
              </a:rPr>
              <a:t> minh</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lớn</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nhất</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trong</a:t>
            </a:r>
            <a:r>
              <a:rPr lang="en-US" sz="1200" kern="1200" baseline="0" dirty="0" smtClean="0">
                <a:solidFill>
                  <a:schemeClr val="tx1"/>
                </a:solidFill>
                <a:effectLst/>
                <a:latin typeface="+mn-lt"/>
                <a:ea typeface="+mn-ea"/>
                <a:cs typeface="+mn-cs"/>
              </a:rPr>
              <a:t> 4 </a:t>
            </a:r>
            <a:r>
              <a:rPr lang="en-US" sz="1200" kern="1200" baseline="0" dirty="0" err="1" smtClean="0">
                <a:solidFill>
                  <a:schemeClr val="tx1"/>
                </a:solidFill>
                <a:effectLst/>
                <a:latin typeface="+mn-lt"/>
                <a:ea typeface="+mn-ea"/>
                <a:cs typeface="+mn-cs"/>
              </a:rPr>
              <a:t>liên</a:t>
            </a:r>
            <a:r>
              <a:rPr lang="en-US" sz="1200" kern="1200" baseline="0" dirty="0" smtClean="0">
                <a:solidFill>
                  <a:schemeClr val="tx1"/>
                </a:solidFill>
                <a:effectLst/>
                <a:latin typeface="+mn-lt"/>
                <a:ea typeface="+mn-ea"/>
                <a:cs typeface="+mn-cs"/>
              </a:rPr>
              <a:t> minh </a:t>
            </a:r>
            <a:r>
              <a:rPr lang="en-US" sz="1200" kern="1200" baseline="0" dirty="0" err="1" smtClean="0">
                <a:solidFill>
                  <a:schemeClr val="tx1"/>
                </a:solidFill>
                <a:effectLst/>
                <a:latin typeface="+mn-lt"/>
                <a:ea typeface="+mn-ea"/>
                <a:cs typeface="+mn-cs"/>
              </a:rPr>
              <a:t>như</a:t>
            </a:r>
            <a:r>
              <a:rPr lang="en-US" sz="1200" kern="1200" baseline="0" dirty="0" smtClean="0">
                <a:solidFill>
                  <a:schemeClr val="tx1"/>
                </a:solidFill>
                <a:effectLst/>
                <a:latin typeface="+mn-lt"/>
                <a:ea typeface="+mn-ea"/>
                <a:cs typeface="+mn-cs"/>
              </a:rPr>
              <a:t> G6, Ocean three;</a:t>
            </a:r>
            <a:r>
              <a:rPr lang="en-US" sz="1200" kern="1200" dirty="0" smtClean="0">
                <a:solidFill>
                  <a:schemeClr val="tx1"/>
                </a:solidFill>
                <a:effectLst/>
                <a:latin typeface="+mn-lt"/>
                <a:ea typeface="+mn-ea"/>
                <a:cs typeface="+mn-cs"/>
              </a:rPr>
              <a:t> CKYHE </a:t>
            </a:r>
            <a:r>
              <a:rPr lang="en-US" sz="1200" kern="1200" dirty="0" err="1" smtClean="0">
                <a:solidFill>
                  <a:schemeClr val="tx1"/>
                </a:solidFill>
                <a:effectLst/>
                <a:latin typeface="+mn-lt"/>
                <a:ea typeface="+mn-ea"/>
                <a:cs typeface="+mn-cs"/>
              </a:rPr>
              <a:t>riêng</a:t>
            </a:r>
            <a:r>
              <a:rPr lang="en-US" sz="1200" kern="1200" baseline="0" dirty="0" smtClean="0">
                <a:solidFill>
                  <a:schemeClr val="tx1"/>
                </a:solidFill>
                <a:effectLst/>
                <a:latin typeface="+mn-lt"/>
                <a:ea typeface="+mn-ea"/>
                <a:cs typeface="+mn-cs"/>
              </a:rPr>
              <a:t> MSC </a:t>
            </a:r>
            <a:r>
              <a:rPr lang="en-US" sz="1200" kern="1200" baseline="0" dirty="0" err="1" smtClean="0">
                <a:solidFill>
                  <a:schemeClr val="tx1"/>
                </a:solidFill>
                <a:effectLst/>
                <a:latin typeface="+mn-lt"/>
                <a:ea typeface="+mn-ea"/>
                <a:cs typeface="+mn-cs"/>
              </a:rPr>
              <a:t>với</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hơn</a:t>
            </a:r>
            <a:r>
              <a:rPr lang="en-US" sz="1200" kern="1200" baseline="0" dirty="0" smtClean="0">
                <a:solidFill>
                  <a:schemeClr val="tx1"/>
                </a:solidFill>
                <a:effectLst/>
                <a:latin typeface="+mn-lt"/>
                <a:ea typeface="+mn-ea"/>
                <a:cs typeface="+mn-cs"/>
              </a:rPr>
              <a:t> 400 </a:t>
            </a:r>
            <a:r>
              <a:rPr lang="en-US" sz="1200" kern="1200" baseline="0" dirty="0" err="1" smtClean="0">
                <a:solidFill>
                  <a:schemeClr val="tx1"/>
                </a:solidFill>
                <a:effectLst/>
                <a:latin typeface="+mn-lt"/>
                <a:ea typeface="+mn-ea"/>
                <a:cs typeface="+mn-cs"/>
              </a:rPr>
              <a:t>tàu</a:t>
            </a:r>
            <a:r>
              <a:rPr lang="en-US" sz="1200" kern="1200" baseline="0" dirty="0" smtClean="0">
                <a:solidFill>
                  <a:schemeClr val="tx1"/>
                </a:solidFill>
                <a:effectLst/>
                <a:latin typeface="+mn-lt"/>
                <a:ea typeface="+mn-ea"/>
                <a:cs typeface="+mn-cs"/>
              </a:rPr>
              <a:t> con; </a:t>
            </a:r>
            <a:r>
              <a:rPr lang="en-US" sz="1200" kern="1200" baseline="0" dirty="0" err="1" smtClean="0">
                <a:solidFill>
                  <a:schemeClr val="tx1"/>
                </a:solidFill>
                <a:effectLst/>
                <a:latin typeface="+mn-lt"/>
                <a:ea typeface="+mn-ea"/>
                <a:cs typeface="+mn-cs"/>
              </a:rPr>
              <a:t>đi</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quan</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hơn</a:t>
            </a:r>
            <a:r>
              <a:rPr lang="en-US" sz="1200" kern="1200" baseline="0" dirty="0" smtClean="0">
                <a:solidFill>
                  <a:schemeClr val="tx1"/>
                </a:solidFill>
                <a:effectLst/>
                <a:latin typeface="+mn-lt"/>
                <a:ea typeface="+mn-ea"/>
                <a:cs typeface="+mn-cs"/>
              </a:rPr>
              <a:t> 270 </a:t>
            </a:r>
            <a:r>
              <a:rPr lang="en-US" sz="1200" kern="1200" baseline="0" dirty="0" err="1" smtClean="0">
                <a:solidFill>
                  <a:schemeClr val="tx1"/>
                </a:solidFill>
                <a:effectLst/>
                <a:latin typeface="+mn-lt"/>
                <a:ea typeface="+mn-ea"/>
                <a:cs typeface="+mn-cs"/>
              </a:rPr>
              <a:t>cảng</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biển</a:t>
            </a:r>
            <a:r>
              <a:rPr lang="en-US" sz="1200" kern="1200" baseline="0" dirty="0" smtClean="0">
                <a:solidFill>
                  <a:schemeClr val="tx1"/>
                </a:solidFill>
                <a:effectLst/>
                <a:latin typeface="+mn-lt"/>
                <a:ea typeface="+mn-ea"/>
                <a:cs typeface="+mn-cs"/>
              </a:rPr>
              <a:t> , 200 </a:t>
            </a:r>
            <a:r>
              <a:rPr lang="en-US" sz="1200" kern="1200" baseline="0" dirty="0" err="1" smtClean="0">
                <a:solidFill>
                  <a:schemeClr val="tx1"/>
                </a:solidFill>
                <a:effectLst/>
                <a:latin typeface="+mn-lt"/>
                <a:ea typeface="+mn-ea"/>
                <a:cs typeface="+mn-cs"/>
              </a:rPr>
              <a:t>tuyến</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vận</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tải</a:t>
            </a:r>
            <a:r>
              <a:rPr lang="en-US" sz="1200" kern="1200" baseline="0" dirty="0" smtClean="0">
                <a:solidFill>
                  <a:schemeClr val="tx1"/>
                </a:solidFill>
                <a:effectLst/>
                <a:latin typeface="+mn-lt"/>
                <a:ea typeface="+mn-ea"/>
                <a:cs typeface="+mn-cs"/>
              </a:rPr>
              <a:t> </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Châu</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Âu</a:t>
            </a:r>
            <a:endParaRPr lang="en-US" sz="1200" kern="1200" baseline="0" dirty="0" smtClean="0">
              <a:solidFill>
                <a:schemeClr val="tx1"/>
              </a:solidFill>
              <a:effectLst/>
              <a:latin typeface="+mn-lt"/>
              <a:ea typeface="+mn-ea"/>
              <a:cs typeface="+mn-cs"/>
              <a:sym typeface="Wingdings" panose="05000000000000000000" pitchFamily="2" charset="2"/>
            </a:endParaRPr>
          </a:p>
          <a:p>
            <a:r>
              <a:rPr lang="en-US" sz="1200" b="1" kern="1200" baseline="0" dirty="0" err="1" smtClean="0">
                <a:solidFill>
                  <a:schemeClr val="tx1"/>
                </a:solidFill>
                <a:effectLst/>
                <a:latin typeface="+mn-lt"/>
                <a:ea typeface="+mn-ea"/>
                <a:cs typeface="+mn-cs"/>
                <a:sym typeface="Wingdings" panose="05000000000000000000" pitchFamily="2" charset="2"/>
              </a:rPr>
              <a:t>Năm</a:t>
            </a:r>
            <a:r>
              <a:rPr lang="en-US" sz="1200" b="1" kern="1200" baseline="0" dirty="0" smtClean="0">
                <a:solidFill>
                  <a:schemeClr val="tx1"/>
                </a:solidFill>
                <a:effectLst/>
                <a:latin typeface="+mn-lt"/>
                <a:ea typeface="+mn-ea"/>
                <a:cs typeface="+mn-cs"/>
                <a:sym typeface="Wingdings" panose="05000000000000000000" pitchFamily="2" charset="2"/>
              </a:rPr>
              <a:t> 2017 </a:t>
            </a:r>
            <a:r>
              <a:rPr lang="en-US" sz="1200" kern="1200" baseline="0" dirty="0" err="1" smtClean="0">
                <a:solidFill>
                  <a:schemeClr val="tx1"/>
                </a:solidFill>
                <a:effectLst/>
                <a:latin typeface="+mn-lt"/>
                <a:ea typeface="+mn-ea"/>
                <a:cs typeface="+mn-cs"/>
                <a:sym typeface="Wingdings" panose="05000000000000000000" pitchFamily="2" charset="2"/>
              </a:rPr>
              <a:t>Khu</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vực</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Châu</a:t>
            </a:r>
            <a:r>
              <a:rPr lang="en-US" sz="1200" kern="1200" baseline="0" dirty="0" smtClean="0">
                <a:solidFill>
                  <a:schemeClr val="tx1"/>
                </a:solidFill>
                <a:effectLst/>
                <a:latin typeface="+mn-lt"/>
                <a:ea typeface="+mn-ea"/>
                <a:cs typeface="+mn-cs"/>
                <a:sym typeface="Wingdings" panose="05000000000000000000" pitchFamily="2" charset="2"/>
              </a:rPr>
              <a:t> Á </a:t>
            </a:r>
            <a:r>
              <a:rPr lang="en-US" sz="1200" kern="1200" baseline="0" dirty="0" err="1" smtClean="0">
                <a:solidFill>
                  <a:schemeClr val="tx1"/>
                </a:solidFill>
                <a:effectLst/>
                <a:latin typeface="+mn-lt"/>
                <a:ea typeface="+mn-ea"/>
                <a:cs typeface="+mn-cs"/>
                <a:sym typeface="Wingdings" panose="05000000000000000000" pitchFamily="2" charset="2"/>
              </a:rPr>
              <a:t>các</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hãng</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tàu</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lớn</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cũng</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đứng</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ngồi</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ko</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yên</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bắt</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kịp</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xu</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thế</a:t>
            </a:r>
            <a:r>
              <a:rPr lang="en-US" sz="1200" kern="1200" baseline="0" dirty="0" smtClean="0">
                <a:solidFill>
                  <a:schemeClr val="tx1"/>
                </a:solidFill>
                <a:effectLst/>
                <a:latin typeface="+mn-lt"/>
                <a:ea typeface="+mn-ea"/>
                <a:cs typeface="+mn-cs"/>
                <a:sym typeface="Wingdings" panose="05000000000000000000" pitchFamily="2" charset="2"/>
              </a:rPr>
              <a:t> </a:t>
            </a:r>
            <a:r>
              <a:rPr lang="en-US" b="1" dirty="0" smtClean="0"/>
              <a:t>Evergreen, OOCL </a:t>
            </a:r>
            <a:r>
              <a:rPr lang="en-US" b="1" dirty="0" err="1" smtClean="0"/>
              <a:t>và</a:t>
            </a:r>
            <a:r>
              <a:rPr lang="en-US" b="1" dirty="0" smtClean="0"/>
              <a:t> COSCO Shipping </a:t>
            </a:r>
            <a:r>
              <a:rPr lang="en-US" b="1" dirty="0" err="1" smtClean="0"/>
              <a:t>kết</a:t>
            </a:r>
            <a:r>
              <a:rPr lang="en-US" b="1" baseline="0" dirty="0" smtClean="0"/>
              <a:t>  </a:t>
            </a:r>
            <a:r>
              <a:rPr lang="en-US" b="1" baseline="0" dirty="0" err="1" smtClean="0"/>
              <a:t>hợp</a:t>
            </a:r>
            <a:r>
              <a:rPr lang="en-US" b="1" baseline="0" dirty="0" smtClean="0"/>
              <a:t> </a:t>
            </a:r>
            <a:r>
              <a:rPr lang="en-US" b="1" dirty="0" smtClean="0"/>
              <a:t>CMA CGM</a:t>
            </a:r>
            <a:r>
              <a:rPr lang="en-US" b="1" baseline="0" dirty="0" smtClean="0"/>
              <a:t> (</a:t>
            </a:r>
            <a:r>
              <a:rPr lang="en-US" b="1" baseline="0" dirty="0" err="1" smtClean="0"/>
              <a:t>Pháp</a:t>
            </a:r>
            <a:r>
              <a:rPr lang="en-US" b="1" baseline="0" dirty="0" smtClean="0"/>
              <a:t>)</a:t>
            </a:r>
            <a:r>
              <a:rPr lang="en-US" dirty="0" smtClean="0">
                <a:sym typeface="Wingdings" panose="05000000000000000000" pitchFamily="2" charset="2"/>
              </a:rPr>
              <a:t> </a:t>
            </a:r>
            <a:r>
              <a:rPr lang="en-US" b="1" dirty="0" smtClean="0"/>
              <a:t>Ocean Alliance </a:t>
            </a:r>
            <a:r>
              <a:rPr lang="en-US" b="1" dirty="0" smtClean="0">
                <a:sym typeface="Wingdings" panose="05000000000000000000" pitchFamily="2" charset="2"/>
              </a:rPr>
              <a:t>--&gt;</a:t>
            </a:r>
            <a:r>
              <a:rPr lang="en-US" b="1" baseline="0" dirty="0" smtClean="0">
                <a:sym typeface="Wingdings" panose="05000000000000000000" pitchFamily="2" charset="2"/>
              </a:rPr>
              <a:t> </a:t>
            </a:r>
            <a:r>
              <a:rPr lang="en-US" b="1" baseline="0" dirty="0" err="1" smtClean="0">
                <a:sym typeface="Wingdings" panose="05000000000000000000" pitchFamily="2" charset="2"/>
              </a:rPr>
              <a:t>cạnh</a:t>
            </a:r>
            <a:r>
              <a:rPr lang="en-US" b="1" baseline="0" dirty="0" smtClean="0">
                <a:sym typeface="Wingdings" panose="05000000000000000000" pitchFamily="2" charset="2"/>
              </a:rPr>
              <a:t> </a:t>
            </a:r>
            <a:r>
              <a:rPr lang="en-US" b="1" baseline="0" dirty="0" err="1" smtClean="0">
                <a:sym typeface="Wingdings" panose="05000000000000000000" pitchFamily="2" charset="2"/>
              </a:rPr>
              <a:t>tranh</a:t>
            </a:r>
            <a:r>
              <a:rPr lang="en-US" b="1" baseline="0" dirty="0" smtClean="0">
                <a:sym typeface="Wingdings" panose="05000000000000000000" pitchFamily="2" charset="2"/>
              </a:rPr>
              <a:t> </a:t>
            </a:r>
            <a:r>
              <a:rPr lang="en-US" b="1" baseline="0" dirty="0" err="1" smtClean="0">
                <a:sym typeface="Wingdings" panose="05000000000000000000" pitchFamily="2" charset="2"/>
              </a:rPr>
              <a:t>với</a:t>
            </a:r>
            <a:r>
              <a:rPr lang="en-US" b="1" baseline="0" dirty="0" smtClean="0">
                <a:sym typeface="Wingdings" panose="05000000000000000000" pitchFamily="2" charset="2"/>
              </a:rPr>
              <a:t> 2M </a:t>
            </a:r>
            <a:r>
              <a:rPr lang="en-US" b="0" baseline="0" dirty="0" err="1" smtClean="0">
                <a:sym typeface="Wingdings" panose="05000000000000000000" pitchFamily="2" charset="2"/>
              </a:rPr>
              <a:t>các</a:t>
            </a:r>
            <a:r>
              <a:rPr lang="en-US" b="0" baseline="0" dirty="0" smtClean="0">
                <a:sym typeface="Wingdings" panose="05000000000000000000" pitchFamily="2" charset="2"/>
              </a:rPr>
              <a:t> </a:t>
            </a:r>
            <a:r>
              <a:rPr lang="en-US" b="0" baseline="0" dirty="0" err="1" smtClean="0">
                <a:sym typeface="Wingdings" panose="05000000000000000000" pitchFamily="2" charset="2"/>
              </a:rPr>
              <a:t>tuyến</a:t>
            </a:r>
            <a:r>
              <a:rPr lang="en-US" b="0" baseline="0" dirty="0" smtClean="0">
                <a:sym typeface="Wingdings" panose="05000000000000000000" pitchFamily="2" charset="2"/>
              </a:rPr>
              <a:t> Á-</a:t>
            </a:r>
            <a:r>
              <a:rPr lang="en-US" b="0" baseline="0" dirty="0" err="1" smtClean="0">
                <a:sym typeface="Wingdings" panose="05000000000000000000" pitchFamily="2" charset="2"/>
              </a:rPr>
              <a:t>Âu</a:t>
            </a:r>
            <a:r>
              <a:rPr lang="en-US" b="0" baseline="0" dirty="0" smtClean="0">
                <a:sym typeface="Wingdings" panose="05000000000000000000" pitchFamily="2" charset="2"/>
              </a:rPr>
              <a:t> ; </a:t>
            </a:r>
            <a:r>
              <a:rPr lang="en-US" b="0" baseline="0" dirty="0" err="1" smtClean="0">
                <a:sym typeface="Wingdings" panose="05000000000000000000" pitchFamily="2" charset="2"/>
              </a:rPr>
              <a:t>các</a:t>
            </a:r>
            <a:r>
              <a:rPr lang="en-US" b="0" baseline="0" dirty="0" smtClean="0">
                <a:sym typeface="Wingdings" panose="05000000000000000000" pitchFamily="2" charset="2"/>
              </a:rPr>
              <a:t> </a:t>
            </a:r>
            <a:r>
              <a:rPr lang="en-US" b="0" baseline="0" dirty="0" err="1" smtClean="0">
                <a:sym typeface="Wingdings" panose="05000000000000000000" pitchFamily="2" charset="2"/>
              </a:rPr>
              <a:t>tuyến</a:t>
            </a:r>
            <a:r>
              <a:rPr lang="en-US" b="0" baseline="0" dirty="0" smtClean="0">
                <a:sym typeface="Wingdings" panose="05000000000000000000" pitchFamily="2" charset="2"/>
              </a:rPr>
              <a:t> </a:t>
            </a:r>
            <a:r>
              <a:rPr lang="en-US" b="0" baseline="0" dirty="0" err="1" smtClean="0">
                <a:sym typeface="Wingdings" panose="05000000000000000000" pitchFamily="2" charset="2"/>
              </a:rPr>
              <a:t>xuyên</a:t>
            </a:r>
            <a:r>
              <a:rPr lang="en-US" b="0" baseline="0" dirty="0" smtClean="0">
                <a:sym typeface="Wingdings" panose="05000000000000000000" pitchFamily="2" charset="2"/>
              </a:rPr>
              <a:t> </a:t>
            </a:r>
            <a:r>
              <a:rPr lang="en-US" b="0" baseline="0" dirty="0" err="1" smtClean="0">
                <a:sym typeface="Wingdings" panose="05000000000000000000" pitchFamily="2" charset="2"/>
              </a:rPr>
              <a:t>Thái</a:t>
            </a:r>
            <a:r>
              <a:rPr lang="en-US" b="0" baseline="0" dirty="0" smtClean="0">
                <a:sym typeface="Wingdings" panose="05000000000000000000" pitchFamily="2" charset="2"/>
              </a:rPr>
              <a:t> </a:t>
            </a:r>
            <a:r>
              <a:rPr lang="en-US" b="0" baseline="0" dirty="0" err="1" smtClean="0">
                <a:sym typeface="Wingdings" panose="05000000000000000000" pitchFamily="2" charset="2"/>
              </a:rPr>
              <a:t>bình</a:t>
            </a:r>
            <a:r>
              <a:rPr lang="en-US" b="0" baseline="0" dirty="0" smtClean="0">
                <a:sym typeface="Wingdings" panose="05000000000000000000" pitchFamily="2" charset="2"/>
              </a:rPr>
              <a:t> </a:t>
            </a:r>
            <a:r>
              <a:rPr lang="en-US" b="0" baseline="0" dirty="0" err="1" smtClean="0">
                <a:sym typeface="Wingdings" panose="05000000000000000000" pitchFamily="2" charset="2"/>
              </a:rPr>
              <a:t>Dương</a:t>
            </a:r>
            <a:r>
              <a:rPr lang="en-US" b="0" baseline="0" dirty="0" smtClean="0">
                <a:sym typeface="Wingdings" panose="05000000000000000000" pitchFamily="2" charset="2"/>
              </a:rPr>
              <a:t>- </a:t>
            </a:r>
            <a:r>
              <a:rPr lang="en-US" b="0" baseline="0" dirty="0" err="1" smtClean="0">
                <a:sym typeface="Wingdings" panose="05000000000000000000" pitchFamily="2" charset="2"/>
              </a:rPr>
              <a:t>sau</a:t>
            </a:r>
            <a:r>
              <a:rPr lang="en-US" b="0" baseline="0" dirty="0" smtClean="0">
                <a:sym typeface="Wingdings" panose="05000000000000000000" pitchFamily="2" charset="2"/>
              </a:rPr>
              <a:t> </a:t>
            </a:r>
            <a:r>
              <a:rPr lang="en-US" b="0" baseline="0" dirty="0" err="1" smtClean="0">
                <a:sym typeface="Wingdings" panose="05000000000000000000" pitchFamily="2" charset="2"/>
              </a:rPr>
              <a:t>này</a:t>
            </a:r>
            <a:r>
              <a:rPr lang="en-US" b="0" baseline="0" dirty="0" smtClean="0">
                <a:sym typeface="Wingdings" panose="05000000000000000000" pitchFamily="2" charset="2"/>
              </a:rPr>
              <a:t> </a:t>
            </a:r>
            <a:r>
              <a:rPr lang="en-US" b="0" baseline="0" dirty="0" err="1" smtClean="0">
                <a:sym typeface="Wingdings" panose="05000000000000000000" pitchFamily="2" charset="2"/>
              </a:rPr>
              <a:t>bắt</a:t>
            </a:r>
            <a:r>
              <a:rPr lang="en-US" b="0" baseline="0" dirty="0" smtClean="0">
                <a:sym typeface="Wingdings" panose="05000000000000000000" pitchFamily="2" charset="2"/>
              </a:rPr>
              <a:t> </a:t>
            </a:r>
            <a:r>
              <a:rPr lang="en-US" b="0" baseline="0" dirty="0" err="1" smtClean="0">
                <a:sym typeface="Wingdings" panose="05000000000000000000" pitchFamily="2" charset="2"/>
              </a:rPr>
              <a:t>tay</a:t>
            </a:r>
            <a:r>
              <a:rPr lang="en-US" b="0" baseline="0" dirty="0" smtClean="0">
                <a:sym typeface="Wingdings" panose="05000000000000000000" pitchFamily="2" charset="2"/>
              </a:rPr>
              <a:t> </a:t>
            </a:r>
            <a:r>
              <a:rPr lang="en-US" b="0" baseline="0" dirty="0" err="1" smtClean="0">
                <a:sym typeface="Wingdings" panose="05000000000000000000" pitchFamily="2" charset="2"/>
              </a:rPr>
              <a:t>thêm</a:t>
            </a:r>
            <a:r>
              <a:rPr lang="en-US" b="0" baseline="0" dirty="0" smtClean="0">
                <a:sym typeface="Wingdings" panose="05000000000000000000" pitchFamily="2" charset="2"/>
              </a:rPr>
              <a:t> </a:t>
            </a:r>
            <a:r>
              <a:rPr lang="en-US" b="0" baseline="0" dirty="0" err="1" smtClean="0">
                <a:sym typeface="Wingdings" panose="05000000000000000000" pitchFamily="2" charset="2"/>
              </a:rPr>
              <a:t>Hapaloy</a:t>
            </a:r>
            <a:r>
              <a:rPr lang="en-US" b="0" baseline="0" dirty="0" smtClean="0">
                <a:sym typeface="Wingdings" panose="05000000000000000000" pitchFamily="2" charset="2"/>
              </a:rPr>
              <a:t> </a:t>
            </a:r>
            <a:r>
              <a:rPr lang="en-US" b="0" baseline="0" dirty="0" err="1" smtClean="0">
                <a:sym typeface="Wingdings" panose="05000000000000000000" pitchFamily="2" charset="2"/>
              </a:rPr>
              <a:t>Đưc</a:t>
            </a:r>
            <a:r>
              <a:rPr lang="en-US" b="0" baseline="0" dirty="0" smtClean="0">
                <a:sym typeface="Wingdings" panose="05000000000000000000" pitchFamily="2" charset="2"/>
              </a:rPr>
              <a:t>- Yang Ming (ĐL)-- &gt; The  </a:t>
            </a:r>
            <a:r>
              <a:rPr lang="en-US" b="1" dirty="0" smtClean="0"/>
              <a:t>Alliance</a:t>
            </a:r>
            <a:endParaRPr lang="en-US" sz="1200" b="0" kern="1200" baseline="0" dirty="0" smtClean="0">
              <a:solidFill>
                <a:schemeClr val="tx1"/>
              </a:solidFill>
              <a:effectLst/>
              <a:latin typeface="+mn-lt"/>
              <a:ea typeface="+mn-ea"/>
              <a:cs typeface="+mn-cs"/>
              <a:sym typeface="Wingdings" panose="05000000000000000000" pitchFamily="2" charset="2"/>
            </a:endParaRPr>
          </a:p>
          <a:p>
            <a:r>
              <a:rPr lang="en-US" sz="1200" b="1" kern="1200" baseline="0" dirty="0" err="1" smtClean="0">
                <a:solidFill>
                  <a:schemeClr val="tx1"/>
                </a:solidFill>
                <a:effectLst/>
                <a:latin typeface="+mn-lt"/>
                <a:ea typeface="+mn-ea"/>
                <a:cs typeface="+mn-cs"/>
                <a:sym typeface="Wingdings" panose="05000000000000000000" pitchFamily="2" charset="2"/>
              </a:rPr>
              <a:t>Năm</a:t>
            </a:r>
            <a:r>
              <a:rPr lang="en-US" sz="1200" b="1" kern="1200" baseline="0" dirty="0" smtClean="0">
                <a:solidFill>
                  <a:schemeClr val="tx1"/>
                </a:solidFill>
                <a:effectLst/>
                <a:latin typeface="+mn-lt"/>
                <a:ea typeface="+mn-ea"/>
                <a:cs typeface="+mn-cs"/>
                <a:sym typeface="Wingdings" panose="05000000000000000000" pitchFamily="2" charset="2"/>
              </a:rPr>
              <a:t> 2018 </a:t>
            </a:r>
            <a:r>
              <a:rPr lang="en-US" sz="1200" b="1" kern="1200" baseline="0" dirty="0" err="1" smtClean="0">
                <a:solidFill>
                  <a:schemeClr val="tx1"/>
                </a:solidFill>
                <a:effectLst/>
                <a:latin typeface="+mn-lt"/>
                <a:ea typeface="+mn-ea"/>
                <a:cs typeface="+mn-cs"/>
                <a:sym typeface="Wingdings" panose="05000000000000000000" pitchFamily="2" charset="2"/>
              </a:rPr>
              <a:t>hãng</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tàu</a:t>
            </a:r>
            <a:r>
              <a:rPr lang="en-US" sz="1200" b="1" kern="1200" baseline="0" dirty="0" smtClean="0">
                <a:solidFill>
                  <a:schemeClr val="tx1"/>
                </a:solidFill>
                <a:effectLst/>
                <a:latin typeface="+mn-lt"/>
                <a:ea typeface="+mn-ea"/>
                <a:cs typeface="+mn-cs"/>
                <a:sym typeface="Wingdings" panose="05000000000000000000" pitchFamily="2" charset="2"/>
              </a:rPr>
              <a:t> ONE</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Mol</a:t>
            </a:r>
            <a:r>
              <a:rPr lang="en-US" sz="1200" kern="1200" baseline="0" dirty="0" smtClean="0">
                <a:solidFill>
                  <a:schemeClr val="tx1"/>
                </a:solidFill>
                <a:effectLst/>
                <a:latin typeface="+mn-lt"/>
                <a:ea typeface="+mn-ea"/>
                <a:cs typeface="+mn-cs"/>
                <a:sym typeface="Wingdings" panose="05000000000000000000" pitchFamily="2" charset="2"/>
              </a:rPr>
              <a:t>, NYK, K Line </a:t>
            </a:r>
            <a:r>
              <a:rPr lang="en-US" sz="1200" kern="1200" baseline="0" dirty="0" err="1" smtClean="0">
                <a:solidFill>
                  <a:schemeClr val="tx1"/>
                </a:solidFill>
                <a:effectLst/>
                <a:latin typeface="+mn-lt"/>
                <a:ea typeface="+mn-ea"/>
                <a:cs typeface="+mn-cs"/>
                <a:sym typeface="Wingdings" panose="05000000000000000000" pitchFamily="2" charset="2"/>
              </a:rPr>
              <a:t>của</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Nhật</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cũng</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phải</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liên</a:t>
            </a:r>
            <a:r>
              <a:rPr lang="en-US" sz="1200" kern="1200" baseline="0" dirty="0" smtClean="0">
                <a:solidFill>
                  <a:schemeClr val="tx1"/>
                </a:solidFill>
                <a:effectLst/>
                <a:latin typeface="+mn-lt"/>
                <a:ea typeface="+mn-ea"/>
                <a:cs typeface="+mn-cs"/>
                <a:sym typeface="Wingdings" panose="05000000000000000000" pitchFamily="2" charset="2"/>
              </a:rPr>
              <a:t> minh </a:t>
            </a:r>
            <a:r>
              <a:rPr lang="en-US" sz="1200" kern="1200" baseline="0" dirty="0" err="1" smtClean="0">
                <a:solidFill>
                  <a:schemeClr val="tx1"/>
                </a:solidFill>
                <a:effectLst/>
                <a:latin typeface="+mn-lt"/>
                <a:ea typeface="+mn-ea"/>
                <a:cs typeface="+mn-cs"/>
                <a:sym typeface="Wingdings" panose="05000000000000000000" pitchFamily="2" charset="2"/>
              </a:rPr>
              <a:t>theo</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xu</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thế</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khi</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mà</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các</a:t>
            </a:r>
            <a:r>
              <a:rPr lang="en-US" sz="1200" kern="1200" baseline="0" dirty="0" smtClean="0">
                <a:solidFill>
                  <a:schemeClr val="tx1"/>
                </a:solidFill>
                <a:effectLst/>
                <a:latin typeface="+mn-lt"/>
                <a:ea typeface="+mn-ea"/>
                <a:cs typeface="+mn-cs"/>
                <a:sym typeface="Wingdings" panose="05000000000000000000" pitchFamily="2" charset="2"/>
              </a:rPr>
              <a:t> line TQ </a:t>
            </a:r>
            <a:r>
              <a:rPr lang="en-US" sz="1200" kern="1200" baseline="0" dirty="0" err="1" smtClean="0">
                <a:solidFill>
                  <a:schemeClr val="tx1"/>
                </a:solidFill>
                <a:effectLst/>
                <a:latin typeface="+mn-lt"/>
                <a:ea typeface="+mn-ea"/>
                <a:cs typeface="+mn-cs"/>
                <a:sym typeface="Wingdings" panose="05000000000000000000" pitchFamily="2" charset="2"/>
              </a:rPr>
              <a:t>đã</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liên</a:t>
            </a:r>
            <a:r>
              <a:rPr lang="en-US" sz="1200" kern="1200" baseline="0" dirty="0" smtClean="0">
                <a:solidFill>
                  <a:schemeClr val="tx1"/>
                </a:solidFill>
                <a:effectLst/>
                <a:latin typeface="+mn-lt"/>
                <a:ea typeface="+mn-ea"/>
                <a:cs typeface="+mn-cs"/>
                <a:sym typeface="Wingdings" panose="05000000000000000000" pitchFamily="2" charset="2"/>
              </a:rPr>
              <a:t> minh </a:t>
            </a:r>
            <a:r>
              <a:rPr lang="en-US" sz="1200" kern="1200" baseline="0" dirty="0" err="1" smtClean="0">
                <a:solidFill>
                  <a:schemeClr val="tx1"/>
                </a:solidFill>
                <a:effectLst/>
                <a:latin typeface="+mn-lt"/>
                <a:ea typeface="+mn-ea"/>
                <a:cs typeface="+mn-cs"/>
                <a:sym typeface="Wingdings" panose="05000000000000000000" pitchFamily="2" charset="2"/>
              </a:rPr>
              <a:t>rồi</a:t>
            </a:r>
            <a:endParaRPr lang="en-US" sz="1200" kern="1200" baseline="0" dirty="0" smtClean="0">
              <a:solidFill>
                <a:schemeClr val="tx1"/>
              </a:solidFill>
              <a:effectLst/>
              <a:latin typeface="+mn-lt"/>
              <a:ea typeface="+mn-ea"/>
              <a:cs typeface="+mn-cs"/>
              <a:sym typeface="Wingdings" panose="05000000000000000000" pitchFamily="2" charset="2"/>
            </a:endParaRPr>
          </a:p>
          <a:p>
            <a:endParaRPr lang="en-US" dirty="0" smtClean="0"/>
          </a:p>
          <a:p>
            <a:endParaRPr lang="en-US" dirty="0" smtClean="0"/>
          </a:p>
          <a:p>
            <a:endParaRPr lang="en-US" dirty="0" smtClean="0"/>
          </a:p>
          <a:p>
            <a:endParaRPr lang="en-US" dirty="0" smtClean="0"/>
          </a:p>
          <a:p>
            <a:endParaRPr lang="en-US" dirty="0" smtClean="0"/>
          </a:p>
          <a:p>
            <a:endParaRPr lang="en-US" dirty="0" smtClean="0"/>
          </a:p>
          <a:p>
            <a:r>
              <a:rPr lang="vi-VN" dirty="0" smtClean="0"/>
              <a:t>Giá cước vận tải chịu sự điều tiết của quy luật cung cầu trên thịtrường, nên không mang tính ổn định, thường xuyên biến động. Căn cứ vàođặc điểm biển động người ta chia thành ba loại biến động sau:</a:t>
            </a:r>
            <a:endParaRPr lang="en-US" dirty="0" smtClean="0"/>
          </a:p>
          <a:p>
            <a:r>
              <a:rPr lang="vi-VN" b="1" dirty="0" smtClean="0"/>
              <a:t>• Biến động đặc phát: </a:t>
            </a:r>
            <a:endParaRPr lang="en-US" b="1" dirty="0" smtClean="0"/>
          </a:p>
          <a:p>
            <a:r>
              <a:rPr lang="vi-VN" dirty="0" smtClean="0"/>
              <a:t>Biến động của giá cước phát sinh có tính chấtđặc biệt do chịu tác động bởi các nhân tố mang tính ngẫu nhiên, nhữngnguyên nhân không thường xuyên, ví dụ những tác động của yếu tố thuộcvề thảm họa như chiến tranh, khủng bố, đình công, bão tuyết, bão nhiệtđới... Làm cho giá cước tăng (giảm) rất mạnh khó dự báo, gây khó khăntrở ngại cho công tác dự báo giá cước với mọi loại hình vận tải trong hoạtđộng sản xuất - kinh doanh của chúng.</a:t>
            </a:r>
            <a:endParaRPr lang="en-US" dirty="0" smtClean="0"/>
          </a:p>
          <a:p>
            <a:r>
              <a:rPr lang="vi-VN" b="1" dirty="0" smtClean="0"/>
              <a:t>+ Biến động theo mùa: </a:t>
            </a:r>
            <a:endParaRPr lang="en-US" b="1" dirty="0" smtClean="0"/>
          </a:p>
          <a:p>
            <a:r>
              <a:rPr lang="vi-VN" dirty="0" smtClean="0"/>
              <a:t>Biến động của giá cước vận tải có tính quy luậttheo thời gian trong năm (theo quý, tháng...) do ảnh hưởng của các yếu tốmùa thời tiết khí hậu, mùa con nước... tác động đến nhu cầu vận chuyển. Vídụ: Mùa của yếu tố khí hậu tác động đến mùa nuôi trồng, mùa thu hoạchtrong nông nghiệp, mùa đánh bắt thủy sản, dẫn đến hoạt động tiêu dùng củacông chúng cũng có tính quy luật theo mùa, làm chuyển dịch quan hệ cungcầu vận tải trên thị trường tác động ảnh hưởng đến biến động của giá cước,ở Việt Nam và nhiều nước trên thế giới, và quý 1 và quý 4 hàng năm nhucấm vận chuyển thông thường tăng lên làm cho giá cước vận chuyển các quýmay tang</a:t>
            </a:r>
            <a:endParaRPr lang="en-US" dirty="0" smtClean="0"/>
          </a:p>
          <a:p>
            <a:r>
              <a:rPr lang="vi-VN" b="1" dirty="0" smtClean="0"/>
              <a:t>+ Biến động giá cước theo chu kì kinh tế. </a:t>
            </a:r>
            <a:endParaRPr lang="en-US" b="1" dirty="0" smtClean="0"/>
          </a:p>
          <a:p>
            <a:r>
              <a:rPr lang="vi-VN" dirty="0" smtClean="0"/>
              <a:t>Nền kinh tế tăng trưởng, pháttriểnmangtính chu kì, trải qua thời kỳ suy thoái đến tăng trưởng. Thời kìsuy thoái, giá cước thấp (do sản xuất đình đốn, nhu cầu vận chuyển thấp) vàngược lại, đến thời kỳ nền kinh tế tăng trưởng, nhu cầu vận chuyển nguyênvật liệu, máy móc thiết bị, phục vụ đầu vào sản xuất tăng và nhu cầu vậnchuyến thành phẩm ra thị trường tiêu thụ cũng tăng cao tác động làm tănggiá cước. Biến động này có tính quy luật, thuận lợi cho công tác dự báo,</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4</a:t>
            </a:fld>
            <a:endParaRPr lang="en-US"/>
          </a:p>
        </p:txBody>
      </p:sp>
    </p:spTree>
    <p:extLst>
      <p:ext uri="{BB962C8B-B14F-4D97-AF65-F5344CB8AC3E}">
        <p14:creationId xmlns:p14="http://schemas.microsoft.com/office/powerpoint/2010/main" val="1529861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vi-VN" sz="1200" dirty="0" smtClean="0">
                <a:solidFill>
                  <a:prstClr val="black"/>
                </a:solidFill>
              </a:rPr>
              <a:t>Ví</a:t>
            </a:r>
            <a:r>
              <a:rPr lang="en-US" sz="1200" dirty="0" smtClean="0">
                <a:solidFill>
                  <a:prstClr val="black"/>
                </a:solidFill>
              </a:rPr>
              <a:t> </a:t>
            </a:r>
            <a:r>
              <a:rPr lang="vi-VN" sz="1200" dirty="0" smtClean="0">
                <a:solidFill>
                  <a:prstClr val="black"/>
                </a:solidFill>
              </a:rPr>
              <a:t>dụ: </a:t>
            </a:r>
            <a:endParaRPr lang="en-US" sz="1200" dirty="0" smtClean="0">
              <a:solidFill>
                <a:prstClr val="black"/>
              </a:solidFill>
            </a:endParaRP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vi-VN" sz="1200" b="1" dirty="0" smtClean="0">
                <a:solidFill>
                  <a:prstClr val="black"/>
                </a:solidFill>
              </a:rPr>
              <a:t>Mùa của yếu tố khí hậu tác động đến mùa nuôi trồng, mùa thu hoạch</a:t>
            </a:r>
            <a:r>
              <a:rPr lang="en-US" sz="1200" b="1" dirty="0" smtClean="0">
                <a:solidFill>
                  <a:prstClr val="black"/>
                </a:solidFill>
              </a:rPr>
              <a:t> </a:t>
            </a:r>
            <a:r>
              <a:rPr lang="vi-VN" sz="1200" b="1" dirty="0" smtClean="0">
                <a:solidFill>
                  <a:prstClr val="black"/>
                </a:solidFill>
              </a:rPr>
              <a:t>trong nông nghiệp</a:t>
            </a:r>
            <a:r>
              <a:rPr lang="en-US" sz="1200" b="0" dirty="0" smtClean="0">
                <a:solidFill>
                  <a:prstClr val="black"/>
                </a:solidFill>
              </a:rPr>
              <a:t>:</a:t>
            </a: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vi-VN" dirty="0" smtClean="0"/>
              <a:t>Vùng đồng bằng ven biển Trung Bộ có 3 vụ lúa trong năm: vụ đông xuân, hè thu và vụ mùa ( còn gọi là vụ ba, vụ tám và vụ mười ).</a:t>
            </a:r>
            <a:br>
              <a:rPr lang="vi-VN" dirty="0" smtClean="0"/>
            </a:br>
            <a:r>
              <a:rPr lang="vi-VN" dirty="0" smtClean="0"/>
              <a:t>- </a:t>
            </a:r>
            <a:r>
              <a:rPr lang="vi-VN" b="1" dirty="0" smtClean="0"/>
              <a:t>Vụ đông xuân (vụ ba): </a:t>
            </a:r>
            <a:r>
              <a:rPr lang="vi-VN" dirty="0" smtClean="0"/>
              <a:t>bắt đầu từ cuối tháng 10 và thu hoạch vào tháng 4( tháng 3 âm lịch ).</a:t>
            </a:r>
            <a:br>
              <a:rPr lang="vi-VN" dirty="0" smtClean="0"/>
            </a:br>
            <a:r>
              <a:rPr lang="vi-VN" dirty="0" smtClean="0"/>
              <a:t>- </a:t>
            </a:r>
            <a:r>
              <a:rPr lang="vi-VN" b="1" dirty="0" smtClean="0"/>
              <a:t>Vụ hè thu ( vụ tám) : </a:t>
            </a:r>
            <a:r>
              <a:rPr lang="vi-VN" dirty="0" smtClean="0"/>
              <a:t>bắt đầu từ cuối tháng 4 và thu hoạch vào cuối tháng 9 ( tháng 8 âm lịch).</a:t>
            </a:r>
            <a:br>
              <a:rPr lang="vi-VN" dirty="0" smtClean="0"/>
            </a:br>
            <a:r>
              <a:rPr lang="vi-VN" dirty="0" smtClean="0"/>
              <a:t>- </a:t>
            </a:r>
            <a:r>
              <a:rPr lang="vi-VN" b="1" dirty="0" smtClean="0"/>
              <a:t>Vụ mùa ( vụ mười): </a:t>
            </a:r>
            <a:r>
              <a:rPr lang="vi-VN" dirty="0" smtClean="0"/>
              <a:t>bắt đầu từ cuối tháng 5 và thu hoạch vào tháng 11( tháng 10 âm lịch).</a:t>
            </a:r>
            <a:br>
              <a:rPr lang="vi-VN" dirty="0" smtClean="0"/>
            </a:br>
            <a:r>
              <a:rPr lang="vi-VN" dirty="0" smtClean="0"/>
              <a:t>- Canh tác lúa ở vùng Đồng bằng vùng đồng bằng ven biển miền Trung</a:t>
            </a:r>
            <a:endParaRPr lang="en-US" sz="1200" dirty="0" smtClean="0">
              <a:solidFill>
                <a:prstClr val="black"/>
              </a:solidFill>
            </a:endParaRP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en-US" sz="1200" b="1" dirty="0" smtClean="0">
                <a:solidFill>
                  <a:prstClr val="black"/>
                </a:solidFill>
              </a:rPr>
              <a:t>M</a:t>
            </a:r>
            <a:r>
              <a:rPr lang="vi-VN" sz="1200" b="1" dirty="0" smtClean="0">
                <a:solidFill>
                  <a:prstClr val="black"/>
                </a:solidFill>
              </a:rPr>
              <a:t>ùa đánh bắt thủy sản, dẫn đến hoạt động tiêu dùng của</a:t>
            </a:r>
            <a:r>
              <a:rPr lang="en-US" sz="1200" b="1" dirty="0" smtClean="0">
                <a:solidFill>
                  <a:prstClr val="black"/>
                </a:solidFill>
              </a:rPr>
              <a:t> </a:t>
            </a:r>
            <a:r>
              <a:rPr lang="vi-VN" sz="1200" b="1" dirty="0" smtClean="0">
                <a:solidFill>
                  <a:prstClr val="black"/>
                </a:solidFill>
              </a:rPr>
              <a:t>công chúng cũng có tính quy luật theo mùa</a:t>
            </a:r>
            <a:r>
              <a:rPr lang="vi-VN" sz="1200" dirty="0" smtClean="0">
                <a:solidFill>
                  <a:prstClr val="black"/>
                </a:solidFill>
              </a:rPr>
              <a:t>, làm chuyển dịch quan hệ cung</a:t>
            </a:r>
            <a:r>
              <a:rPr lang="en-US" sz="1200" dirty="0" smtClean="0">
                <a:solidFill>
                  <a:prstClr val="black"/>
                </a:solidFill>
              </a:rPr>
              <a:t> </a:t>
            </a:r>
            <a:r>
              <a:rPr lang="vi-VN" sz="1200" dirty="0" smtClean="0">
                <a:solidFill>
                  <a:prstClr val="black"/>
                </a:solidFill>
              </a:rPr>
              <a:t>cầu vận tải trên thị trường tác động ảnh hưởng đến biến động của giá cước,ở Việt Nam và nhiều nước trên thế giới,</a:t>
            </a:r>
            <a:endParaRPr lang="en-US" sz="1200" dirty="0" smtClean="0">
              <a:solidFill>
                <a:prstClr val="black"/>
              </a:solidFill>
            </a:endParaRP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vi-VN" sz="1200" dirty="0" smtClean="0">
                <a:solidFill>
                  <a:prstClr val="black"/>
                </a:solidFill>
              </a:rPr>
              <a:t> </a:t>
            </a:r>
            <a:r>
              <a:rPr lang="vi-VN" sz="1200" b="1" dirty="0" smtClean="0">
                <a:solidFill>
                  <a:prstClr val="black"/>
                </a:solidFill>
              </a:rPr>
              <a:t>và quý 1 và quý 4 hàng năm nhu</a:t>
            </a:r>
            <a:r>
              <a:rPr lang="en-US" sz="1200" b="1" dirty="0" smtClean="0">
                <a:solidFill>
                  <a:prstClr val="black"/>
                </a:solidFill>
              </a:rPr>
              <a:t> </a:t>
            </a:r>
            <a:r>
              <a:rPr lang="vi-VN" sz="1200" b="1" dirty="0" smtClean="0">
                <a:solidFill>
                  <a:prstClr val="black"/>
                </a:solidFill>
              </a:rPr>
              <a:t>cấm vận chuyển thông thường </a:t>
            </a:r>
            <a:r>
              <a:rPr lang="vi-VN" sz="1200" dirty="0" smtClean="0">
                <a:solidFill>
                  <a:prstClr val="black"/>
                </a:solidFill>
              </a:rPr>
              <a:t>tăng lên làm cho giá cước vận chuyển các quý</a:t>
            </a:r>
            <a:r>
              <a:rPr lang="en-US" sz="1200" dirty="0" smtClean="0">
                <a:solidFill>
                  <a:prstClr val="black"/>
                </a:solidFill>
              </a:rPr>
              <a:t> </a:t>
            </a:r>
            <a:r>
              <a:rPr lang="en-US" sz="1200" dirty="0" err="1" smtClean="0">
                <a:solidFill>
                  <a:prstClr val="black"/>
                </a:solidFill>
              </a:rPr>
              <a:t>này</a:t>
            </a:r>
            <a:r>
              <a:rPr lang="en-US" sz="1200" dirty="0" smtClean="0">
                <a:solidFill>
                  <a:prstClr val="black"/>
                </a:solidFill>
              </a:rPr>
              <a:t> </a:t>
            </a:r>
            <a:r>
              <a:rPr lang="en-US" sz="1200" dirty="0" err="1" smtClean="0">
                <a:solidFill>
                  <a:prstClr val="black"/>
                </a:solidFill>
              </a:rPr>
              <a:t>tăng</a:t>
            </a:r>
            <a:endParaRPr lang="en-US" sz="1200" dirty="0" smtClean="0">
              <a:solidFill>
                <a:prstClr val="black"/>
              </a:solidFill>
              <a:latin typeface="+mn-lt"/>
            </a:endParaRP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5</a:t>
            </a:fld>
            <a:endParaRPr lang="en-US"/>
          </a:p>
        </p:txBody>
      </p:sp>
    </p:spTree>
    <p:extLst>
      <p:ext uri="{BB962C8B-B14F-4D97-AF65-F5344CB8AC3E}">
        <p14:creationId xmlns:p14="http://schemas.microsoft.com/office/powerpoint/2010/main" val="18411437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vi-VN" b="1" dirty="0" smtClean="0">
                <a:effectLst/>
              </a:rPr>
              <a:t>Trước việc Hanjin đệ đơn phá sản, hàng loạt cảng biển trên thế giới đã từ chối đón tàu của Hanjin vì lo sợ không ai trả chi phí phục vụ tại cảng. Sự việc này lại xảy ra đúng vào thời điểm sôi động nhất năm của hoạt động vận tải biển toàn cầu trước mùa Giáng sinh. </a:t>
            </a:r>
            <a:r>
              <a:rPr lang="vi-VN" dirty="0" smtClean="0">
                <a:effectLst/>
              </a:rPr>
              <a:t>Được biết, khoảng 540.000 container hàng hóa đang bị mắc kẹt ngoài biển, gây thiệt hại nặng nề cho các chủ hàng, doanh nghiệp.</a:t>
            </a:r>
          </a:p>
          <a:p>
            <a:pPr fontAlgn="base"/>
            <a:r>
              <a:rPr lang="vi-VN" b="1" dirty="0" smtClean="0">
                <a:effectLst/>
              </a:rPr>
              <a:t>Tại Việt Nam, Hanjin đang góp vốn liên doanh tại Cảng quốc tế Tân Cảng – Cái Mép, một liên doanh giữa Tổng công ty Tân Cảng Sài Gòn </a:t>
            </a:r>
            <a:r>
              <a:rPr lang="vi-VN" dirty="0" smtClean="0">
                <a:effectLst/>
              </a:rPr>
              <a:t>với ba hãng tàu bao gồm Mitsui O.S.K.Lines (Nhật Bản), Hanjin Shipping (Hàn Quốc), và Wanhai Shipping (Đài Loan). Trước đây, Hanjin Shipping có trên 20% vốn tại cảng quốc tế Tân Cảng - Cái Mép, nhưng đã bán lại cho Hanjin Transportation.</a:t>
            </a: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6</a:t>
            </a:fld>
            <a:endParaRPr lang="en-US"/>
          </a:p>
        </p:txBody>
      </p:sp>
    </p:spTree>
    <p:extLst>
      <p:ext uri="{BB962C8B-B14F-4D97-AF65-F5344CB8AC3E}">
        <p14:creationId xmlns:p14="http://schemas.microsoft.com/office/powerpoint/2010/main" val="22799515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https://www.container-transportation.com/tuyen-van-tai-container.html : </a:t>
            </a:r>
            <a:r>
              <a:rPr lang="en-US" b="1" dirty="0" err="1" smtClean="0"/>
              <a:t>các</a:t>
            </a:r>
            <a:r>
              <a:rPr lang="en-US" b="1" baseline="0" dirty="0" smtClean="0"/>
              <a:t> </a:t>
            </a:r>
            <a:r>
              <a:rPr lang="en-US" b="1" baseline="0" dirty="0" err="1" smtClean="0"/>
              <a:t>tuyến</a:t>
            </a:r>
            <a:r>
              <a:rPr lang="en-US" b="1" baseline="0" dirty="0" smtClean="0"/>
              <a:t> </a:t>
            </a:r>
            <a:r>
              <a:rPr lang="en-US" b="1" baseline="0" dirty="0" err="1" smtClean="0"/>
              <a:t>vận</a:t>
            </a:r>
            <a:r>
              <a:rPr lang="en-US" b="1" baseline="0" dirty="0" smtClean="0"/>
              <a:t> </a:t>
            </a:r>
            <a:r>
              <a:rPr lang="en-US" b="1" baseline="0" dirty="0" err="1" smtClean="0"/>
              <a:t>tải</a:t>
            </a:r>
            <a:r>
              <a:rPr lang="en-US" b="1" baseline="0" dirty="0" smtClean="0"/>
              <a:t> container</a:t>
            </a:r>
          </a:p>
          <a:p>
            <a:r>
              <a:rPr lang="en-US" b="1" dirty="0" smtClean="0"/>
              <a:t>https://worldcourier.vn/top-10-hang-tau-van-tai-bien-uy-tin-tot-nhat-hien-nay/:  top </a:t>
            </a:r>
            <a:r>
              <a:rPr lang="en-US" b="1" dirty="0" err="1" smtClean="0"/>
              <a:t>hãng</a:t>
            </a:r>
            <a:r>
              <a:rPr lang="en-US" b="1" baseline="0" dirty="0" smtClean="0"/>
              <a:t> </a:t>
            </a:r>
            <a:r>
              <a:rPr lang="en-US" b="1" baseline="0" dirty="0" err="1" smtClean="0"/>
              <a:t>tàu</a:t>
            </a:r>
            <a:r>
              <a:rPr lang="en-US" b="1" baseline="0" dirty="0" smtClean="0"/>
              <a:t> </a:t>
            </a:r>
            <a:r>
              <a:rPr lang="en-US" b="1" baseline="0" dirty="0" err="1" smtClean="0"/>
              <a:t>lớn</a:t>
            </a:r>
            <a:r>
              <a:rPr lang="en-US" b="1" baseline="0" dirty="0" smtClean="0"/>
              <a:t> </a:t>
            </a:r>
            <a:r>
              <a:rPr lang="en-US" b="1" baseline="0" dirty="0" err="1" smtClean="0"/>
              <a:t>nhất</a:t>
            </a:r>
            <a:r>
              <a:rPr lang="en-US" b="1" baseline="0" dirty="0" smtClean="0"/>
              <a:t> </a:t>
            </a:r>
            <a:r>
              <a:rPr lang="en-US" b="1" baseline="0" dirty="0" err="1" smtClean="0"/>
              <a:t>thé</a:t>
            </a:r>
            <a:r>
              <a:rPr lang="en-US" b="1" baseline="0" dirty="0" smtClean="0"/>
              <a:t> </a:t>
            </a:r>
            <a:r>
              <a:rPr lang="en-US" b="1" baseline="0" dirty="0" err="1" smtClean="0"/>
              <a:t>giới</a:t>
            </a:r>
            <a:endParaRPr lang="en-US" b="1" dirty="0" smtClean="0"/>
          </a:p>
          <a:p>
            <a:pPr marL="171450" indent="-171450">
              <a:buFont typeface="Wingdings" panose="05000000000000000000" pitchFamily="2" charset="2"/>
              <a:buChar char="v"/>
            </a:pPr>
            <a:r>
              <a:rPr lang="en-US" b="1" dirty="0" err="1" smtClean="0"/>
              <a:t>Tình</a:t>
            </a:r>
            <a:r>
              <a:rPr lang="en-US" b="1" baseline="0" dirty="0" smtClean="0"/>
              <a:t> </a:t>
            </a:r>
            <a:r>
              <a:rPr lang="en-US" b="1" baseline="0" dirty="0" err="1" smtClean="0"/>
              <a:t>hình</a:t>
            </a:r>
            <a:r>
              <a:rPr lang="en-US" b="1" baseline="0" dirty="0" smtClean="0"/>
              <a:t> </a:t>
            </a:r>
            <a:r>
              <a:rPr lang="en-US" b="1" baseline="0" dirty="0" err="1" smtClean="0"/>
              <a:t>hàng</a:t>
            </a:r>
            <a:r>
              <a:rPr lang="en-US" b="1" baseline="0" dirty="0" smtClean="0"/>
              <a:t> </a:t>
            </a:r>
            <a:r>
              <a:rPr lang="en-US" b="1" baseline="0" dirty="0" err="1" smtClean="0"/>
              <a:t>hóa</a:t>
            </a:r>
            <a:r>
              <a:rPr lang="en-US" b="1" baseline="0" dirty="0" smtClean="0"/>
              <a:t>:</a:t>
            </a:r>
            <a:r>
              <a:rPr lang="en-US" b="0" baseline="0" dirty="0" smtClean="0"/>
              <a:t> </a:t>
            </a:r>
            <a:r>
              <a:rPr lang="en-US" b="0" i="1" u="sng" baseline="0" dirty="0" err="1" smtClean="0"/>
              <a:t>khối</a:t>
            </a:r>
            <a:r>
              <a:rPr lang="en-US" b="0" i="1" u="sng" baseline="0" dirty="0" smtClean="0"/>
              <a:t> </a:t>
            </a:r>
            <a:r>
              <a:rPr lang="en-US" b="0" i="1" u="sng" baseline="0" dirty="0" err="1" smtClean="0"/>
              <a:t>lượng</a:t>
            </a:r>
            <a:r>
              <a:rPr lang="en-US" b="0" i="1" u="sng" baseline="0" dirty="0" smtClean="0"/>
              <a:t> v/c </a:t>
            </a:r>
            <a:r>
              <a:rPr lang="en-US" b="0" i="1" u="sng" baseline="0" dirty="0" err="1" smtClean="0"/>
              <a:t>càng</a:t>
            </a:r>
            <a:r>
              <a:rPr lang="en-US" b="0" i="1" u="sng" baseline="0" dirty="0" smtClean="0"/>
              <a:t> </a:t>
            </a:r>
            <a:r>
              <a:rPr lang="en-US" b="0" i="1" u="sng" baseline="0" dirty="0" err="1" smtClean="0"/>
              <a:t>lớn</a:t>
            </a:r>
            <a:r>
              <a:rPr lang="en-US" b="0" i="1" u="sng" baseline="0" dirty="0" smtClean="0"/>
              <a:t> </a:t>
            </a:r>
            <a:r>
              <a:rPr lang="en-US" b="0" baseline="0" dirty="0" err="1" smtClean="0"/>
              <a:t>thì</a:t>
            </a:r>
            <a:r>
              <a:rPr lang="en-US" b="0" baseline="0" dirty="0" smtClean="0"/>
              <a:t> </a:t>
            </a:r>
            <a:r>
              <a:rPr lang="en-US" b="0" baseline="0" dirty="0" err="1" smtClean="0"/>
              <a:t>chủ</a:t>
            </a:r>
            <a:r>
              <a:rPr lang="en-US" b="0" baseline="0" dirty="0" smtClean="0"/>
              <a:t> </a:t>
            </a:r>
            <a:r>
              <a:rPr lang="en-US" b="0" baseline="0" dirty="0" err="1" smtClean="0"/>
              <a:t>tàu</a:t>
            </a:r>
            <a:r>
              <a:rPr lang="en-US" b="0" baseline="0" dirty="0" smtClean="0"/>
              <a:t> </a:t>
            </a:r>
            <a:r>
              <a:rPr lang="en-US" b="0" baseline="0" dirty="0" err="1" smtClean="0"/>
              <a:t>có</a:t>
            </a:r>
            <a:r>
              <a:rPr lang="en-US" b="0" baseline="0" dirty="0" smtClean="0"/>
              <a:t> </a:t>
            </a:r>
            <a:r>
              <a:rPr lang="en-US" b="0" baseline="0" dirty="0" err="1" smtClean="0"/>
              <a:t>thể</a:t>
            </a:r>
            <a:r>
              <a:rPr lang="en-US" b="0" baseline="0" dirty="0" smtClean="0"/>
              <a:t> </a:t>
            </a:r>
            <a:r>
              <a:rPr lang="en-US" b="0" baseline="0" dirty="0" err="1" smtClean="0"/>
              <a:t>giảm</a:t>
            </a:r>
            <a:r>
              <a:rPr lang="en-US" b="0" baseline="0" dirty="0" smtClean="0"/>
              <a:t> </a:t>
            </a:r>
            <a:r>
              <a:rPr lang="en-US" b="0" baseline="0" dirty="0" err="1" smtClean="0"/>
              <a:t>cước</a:t>
            </a:r>
            <a:r>
              <a:rPr lang="en-US" b="0" baseline="0" dirty="0" smtClean="0"/>
              <a:t> do </a:t>
            </a:r>
            <a:r>
              <a:rPr lang="en-US" b="0" baseline="0" dirty="0" err="1" smtClean="0"/>
              <a:t>chủ</a:t>
            </a:r>
            <a:r>
              <a:rPr lang="en-US" b="0" baseline="0" dirty="0" smtClean="0"/>
              <a:t> </a:t>
            </a:r>
            <a:r>
              <a:rPr lang="en-US" b="0" baseline="0" dirty="0" err="1" smtClean="0"/>
              <a:t>hàng</a:t>
            </a:r>
            <a:r>
              <a:rPr lang="en-US" b="0" baseline="0" dirty="0" smtClean="0"/>
              <a:t> </a:t>
            </a:r>
            <a:r>
              <a:rPr lang="en-US" b="0" baseline="0" dirty="0" err="1" smtClean="0"/>
              <a:t>tạo</a:t>
            </a:r>
            <a:r>
              <a:rPr lang="en-US" b="0" baseline="0" dirty="0" smtClean="0"/>
              <a:t> </a:t>
            </a:r>
            <a:r>
              <a:rPr lang="en-US" b="0" baseline="0" dirty="0" err="1" smtClean="0"/>
              <a:t>điều</a:t>
            </a:r>
            <a:r>
              <a:rPr lang="en-US" b="0" baseline="0" dirty="0" smtClean="0"/>
              <a:t> </a:t>
            </a:r>
            <a:r>
              <a:rPr lang="en-US" b="0" baseline="0" dirty="0" err="1" smtClean="0"/>
              <a:t>kiện</a:t>
            </a:r>
            <a:r>
              <a:rPr lang="en-US" b="0" baseline="0" dirty="0" smtClean="0"/>
              <a:t> </a:t>
            </a:r>
            <a:r>
              <a:rPr lang="en-US" b="0" baseline="0" dirty="0" err="1" smtClean="0"/>
              <a:t>cho</a:t>
            </a:r>
            <a:r>
              <a:rPr lang="en-US" b="0" baseline="0" dirty="0" smtClean="0"/>
              <a:t> </a:t>
            </a:r>
            <a:r>
              <a:rPr lang="en-US" b="0" baseline="0" dirty="0" err="1" smtClean="0"/>
              <a:t>chủ</a:t>
            </a:r>
            <a:r>
              <a:rPr lang="en-US" b="0" baseline="0" dirty="0" smtClean="0"/>
              <a:t> </a:t>
            </a:r>
            <a:r>
              <a:rPr lang="en-US" b="0" baseline="0" dirty="0" err="1" smtClean="0"/>
              <a:t>tàu</a:t>
            </a:r>
            <a:r>
              <a:rPr lang="en-US" b="0" baseline="0" dirty="0" smtClean="0"/>
              <a:t> </a:t>
            </a:r>
            <a:r>
              <a:rPr lang="en-US" b="0" baseline="0" dirty="0" err="1" smtClean="0"/>
              <a:t>sử</a:t>
            </a:r>
            <a:r>
              <a:rPr lang="en-US" b="0" baseline="0" dirty="0" smtClean="0"/>
              <a:t> </a:t>
            </a:r>
            <a:r>
              <a:rPr lang="en-US" b="0" baseline="0" dirty="0" err="1" smtClean="0"/>
              <a:t>dụng</a:t>
            </a:r>
            <a:r>
              <a:rPr lang="en-US" b="0" baseline="0" dirty="0" smtClean="0"/>
              <a:t> </a:t>
            </a:r>
            <a:r>
              <a:rPr lang="en-US" b="0" baseline="0" dirty="0" err="1" smtClean="0"/>
              <a:t>tối</a:t>
            </a:r>
            <a:r>
              <a:rPr lang="en-US" b="0" baseline="0" dirty="0" smtClean="0"/>
              <a:t> </a:t>
            </a:r>
            <a:r>
              <a:rPr lang="en-US" b="0" baseline="0" dirty="0" err="1" smtClean="0"/>
              <a:t>đa</a:t>
            </a:r>
            <a:r>
              <a:rPr lang="en-US" b="0" baseline="0" dirty="0" smtClean="0"/>
              <a:t> </a:t>
            </a:r>
            <a:r>
              <a:rPr lang="en-US" b="0" baseline="0" dirty="0" err="1" smtClean="0"/>
              <a:t>trọng</a:t>
            </a:r>
            <a:r>
              <a:rPr lang="en-US" b="0" baseline="0" dirty="0" smtClean="0"/>
              <a:t> </a:t>
            </a:r>
            <a:r>
              <a:rPr lang="en-US" b="0" baseline="0" dirty="0" err="1" smtClean="0"/>
              <a:t>tải</a:t>
            </a:r>
            <a:r>
              <a:rPr lang="en-US" b="0" baseline="0" dirty="0" smtClean="0"/>
              <a:t> hay dung </a:t>
            </a:r>
            <a:r>
              <a:rPr lang="en-US" b="0" baseline="0" dirty="0" err="1" smtClean="0"/>
              <a:t>tích</a:t>
            </a:r>
            <a:r>
              <a:rPr lang="en-US" b="0" baseline="0" dirty="0" smtClean="0"/>
              <a:t> </a:t>
            </a:r>
            <a:r>
              <a:rPr lang="en-US" b="0" baseline="0" dirty="0" err="1" smtClean="0"/>
              <a:t>tàu</a:t>
            </a:r>
            <a:r>
              <a:rPr lang="en-US" b="0" baseline="0" dirty="0" smtClean="0"/>
              <a:t>, </a:t>
            </a:r>
            <a:r>
              <a:rPr lang="en-US" b="1" baseline="0" dirty="0" err="1" smtClean="0"/>
              <a:t>loại</a:t>
            </a:r>
            <a:r>
              <a:rPr lang="en-US" b="1" baseline="0" dirty="0" smtClean="0"/>
              <a:t> </a:t>
            </a:r>
            <a:r>
              <a:rPr lang="en-US" b="1" baseline="0" dirty="0" err="1" smtClean="0"/>
              <a:t>hàng</a:t>
            </a:r>
            <a:r>
              <a:rPr lang="en-US" b="1" baseline="0" dirty="0" smtClean="0"/>
              <a:t> </a:t>
            </a:r>
            <a:r>
              <a:rPr lang="en-US" b="0" baseline="0" dirty="0" err="1" smtClean="0"/>
              <a:t>khác</a:t>
            </a:r>
            <a:r>
              <a:rPr lang="en-US" b="0" baseline="0" dirty="0" smtClean="0"/>
              <a:t> </a:t>
            </a:r>
            <a:r>
              <a:rPr lang="en-US" b="0" baseline="0" dirty="0" err="1" smtClean="0"/>
              <a:t>nhau</a:t>
            </a:r>
            <a:r>
              <a:rPr lang="en-US" b="0" baseline="0" dirty="0" smtClean="0"/>
              <a:t>….; </a:t>
            </a:r>
            <a:r>
              <a:rPr lang="en-US" b="1" baseline="0" dirty="0" err="1" smtClean="0"/>
              <a:t>mặt</a:t>
            </a:r>
            <a:r>
              <a:rPr lang="en-US" b="1" baseline="0" dirty="0" smtClean="0"/>
              <a:t> </a:t>
            </a:r>
            <a:r>
              <a:rPr lang="en-US" b="1" baseline="0" dirty="0" err="1" smtClean="0"/>
              <a:t>hàng</a:t>
            </a:r>
            <a:r>
              <a:rPr lang="en-US" b="1" baseline="0" dirty="0" smtClean="0"/>
              <a:t> </a:t>
            </a:r>
            <a:r>
              <a:rPr lang="en-US" b="0" baseline="0" dirty="0" err="1" smtClean="0"/>
              <a:t>khác</a:t>
            </a:r>
            <a:r>
              <a:rPr lang="en-US" b="0" baseline="0" dirty="0" smtClean="0"/>
              <a:t> </a:t>
            </a:r>
            <a:r>
              <a:rPr lang="en-US" b="0" baseline="0" dirty="0" err="1" smtClean="0"/>
              <a:t>nhau</a:t>
            </a:r>
            <a:r>
              <a:rPr lang="en-US" b="0" baseline="0" dirty="0" smtClean="0"/>
              <a:t>…; </a:t>
            </a:r>
            <a:r>
              <a:rPr lang="en-US" b="0" baseline="0" dirty="0" err="1" smtClean="0"/>
              <a:t>yêu</a:t>
            </a:r>
            <a:r>
              <a:rPr lang="en-US" b="0" baseline="0" dirty="0" smtClean="0"/>
              <a:t> </a:t>
            </a:r>
            <a:r>
              <a:rPr lang="en-US" b="0" baseline="0" dirty="0" err="1" smtClean="0"/>
              <a:t>cầu</a:t>
            </a:r>
            <a:r>
              <a:rPr lang="en-US" b="0" baseline="0" dirty="0" smtClean="0"/>
              <a:t> </a:t>
            </a:r>
            <a:r>
              <a:rPr lang="en-US" b="0" baseline="0" dirty="0" err="1" smtClean="0"/>
              <a:t>vận</a:t>
            </a:r>
            <a:r>
              <a:rPr lang="en-US" b="0" baseline="0" dirty="0" smtClean="0"/>
              <a:t> </a:t>
            </a:r>
            <a:r>
              <a:rPr lang="en-US" b="0" baseline="0" dirty="0" err="1" smtClean="0"/>
              <a:t>chuyển</a:t>
            </a:r>
            <a:r>
              <a:rPr lang="en-US" b="0" baseline="0" dirty="0" smtClean="0"/>
              <a:t>, </a:t>
            </a:r>
            <a:r>
              <a:rPr lang="en-US" b="0" baseline="0" dirty="0" err="1" smtClean="0"/>
              <a:t>bảo</a:t>
            </a:r>
            <a:r>
              <a:rPr lang="en-US" b="0" baseline="0" dirty="0" smtClean="0"/>
              <a:t> </a:t>
            </a:r>
            <a:r>
              <a:rPr lang="en-US" b="0" baseline="0" dirty="0" err="1" smtClean="0"/>
              <a:t>quản</a:t>
            </a:r>
            <a:r>
              <a:rPr lang="en-US" b="0" baseline="0" dirty="0" smtClean="0"/>
              <a:t> </a:t>
            </a:r>
            <a:r>
              <a:rPr lang="en-US" b="0" baseline="0" dirty="0" err="1" smtClean="0"/>
              <a:t>khác</a:t>
            </a:r>
            <a:r>
              <a:rPr lang="en-US" b="0" baseline="0" dirty="0" smtClean="0"/>
              <a:t> </a:t>
            </a:r>
            <a:r>
              <a:rPr lang="en-US" b="0" baseline="0" dirty="0" err="1" smtClean="0"/>
              <a:t>nhau</a:t>
            </a:r>
            <a:r>
              <a:rPr lang="en-US" b="0" baseline="0" dirty="0" smtClean="0"/>
              <a:t>… (</a:t>
            </a:r>
            <a:r>
              <a:rPr lang="en-US" b="0" baseline="0" dirty="0" err="1" smtClean="0"/>
              <a:t>chủ</a:t>
            </a:r>
            <a:r>
              <a:rPr lang="en-US" b="0" baseline="0" dirty="0" smtClean="0"/>
              <a:t> </a:t>
            </a:r>
            <a:r>
              <a:rPr lang="en-US" b="0" baseline="0" dirty="0" err="1" smtClean="0"/>
              <a:t>hàng</a:t>
            </a:r>
            <a:r>
              <a:rPr lang="en-US" b="0" baseline="0" dirty="0" smtClean="0"/>
              <a:t> </a:t>
            </a:r>
            <a:r>
              <a:rPr lang="en-US" b="0" baseline="0" dirty="0" err="1" smtClean="0"/>
              <a:t>nhật</a:t>
            </a:r>
            <a:r>
              <a:rPr lang="en-US" b="0" baseline="0" dirty="0" smtClean="0"/>
              <a:t> </a:t>
            </a:r>
            <a:r>
              <a:rPr lang="en-US" b="0" baseline="0" dirty="0" err="1" smtClean="0"/>
              <a:t>và</a:t>
            </a:r>
            <a:r>
              <a:rPr lang="en-US" b="0" baseline="0" dirty="0" smtClean="0"/>
              <a:t> Malaysia)</a:t>
            </a:r>
            <a:endParaRPr lang="en-US" b="1" dirty="0" smtClean="0"/>
          </a:p>
          <a:p>
            <a:pPr marL="171450" indent="-171450">
              <a:buFont typeface="Wingdings" panose="05000000000000000000" pitchFamily="2" charset="2"/>
              <a:buChar char="v"/>
            </a:pPr>
            <a:r>
              <a:rPr lang="en-US" b="1" dirty="0" err="1" smtClean="0"/>
              <a:t>Tình</a:t>
            </a:r>
            <a:r>
              <a:rPr lang="en-US" b="1" baseline="0" dirty="0" smtClean="0"/>
              <a:t> </a:t>
            </a:r>
            <a:r>
              <a:rPr lang="en-US" b="1" baseline="0" dirty="0" err="1" smtClean="0"/>
              <a:t>hình</a:t>
            </a:r>
            <a:r>
              <a:rPr lang="en-US" b="1" baseline="0" dirty="0" smtClean="0"/>
              <a:t> </a:t>
            </a:r>
            <a:r>
              <a:rPr lang="en-US" b="1" baseline="0" dirty="0" err="1" smtClean="0"/>
              <a:t>phương</a:t>
            </a:r>
            <a:r>
              <a:rPr lang="en-US" b="1" baseline="0" dirty="0" smtClean="0"/>
              <a:t> </a:t>
            </a:r>
            <a:r>
              <a:rPr lang="en-US" b="1" baseline="0" dirty="0" err="1" smtClean="0"/>
              <a:t>tiện</a:t>
            </a:r>
            <a:r>
              <a:rPr lang="en-US" baseline="0" dirty="0" smtClean="0"/>
              <a:t>:</a:t>
            </a:r>
          </a:p>
          <a:p>
            <a:pPr marL="171450" indent="-171450">
              <a:buFont typeface="Arial" panose="020B0604020202020204" pitchFamily="34" charset="0"/>
              <a:buChar char="•"/>
            </a:pPr>
            <a:r>
              <a:rPr lang="en-US" b="1" baseline="0" dirty="0" err="1" smtClean="0"/>
              <a:t>Chủng</a:t>
            </a:r>
            <a:r>
              <a:rPr lang="en-US" b="1" baseline="0" dirty="0" smtClean="0"/>
              <a:t> </a:t>
            </a:r>
            <a:r>
              <a:rPr lang="en-US" b="1" baseline="0" dirty="0" err="1" smtClean="0"/>
              <a:t>loại</a:t>
            </a:r>
            <a:r>
              <a:rPr lang="en-US" b="1" baseline="0" dirty="0" smtClean="0"/>
              <a:t> </a:t>
            </a:r>
            <a:r>
              <a:rPr lang="en-US" b="1" baseline="0" dirty="0" err="1" smtClean="0"/>
              <a:t>tàu</a:t>
            </a:r>
            <a:r>
              <a:rPr lang="en-US" b="1" baseline="0" dirty="0" smtClean="0"/>
              <a:t> </a:t>
            </a:r>
            <a:r>
              <a:rPr lang="en-US" baseline="0" dirty="0" err="1" smtClean="0"/>
              <a:t>khác</a:t>
            </a:r>
            <a:r>
              <a:rPr lang="en-US" baseline="0" dirty="0" smtClean="0"/>
              <a:t> </a:t>
            </a:r>
            <a:r>
              <a:rPr lang="en-US" baseline="0" dirty="0" err="1" smtClean="0"/>
              <a:t>nhau</a:t>
            </a:r>
            <a:endParaRPr lang="en-US" baseline="0" dirty="0" smtClean="0"/>
          </a:p>
          <a:p>
            <a:pPr marL="171450" indent="-171450">
              <a:buFont typeface="Arial" panose="020B0604020202020204" pitchFamily="34" charset="0"/>
              <a:buChar char="•"/>
            </a:pPr>
            <a:r>
              <a:rPr lang="en-US" b="1" baseline="0" dirty="0" err="1" smtClean="0"/>
              <a:t>Kích</a:t>
            </a:r>
            <a:r>
              <a:rPr lang="en-US" b="1" baseline="0" dirty="0" smtClean="0"/>
              <a:t> </a:t>
            </a:r>
            <a:r>
              <a:rPr lang="en-US" b="1" baseline="0" dirty="0" err="1" smtClean="0"/>
              <a:t>cỡ</a:t>
            </a:r>
            <a:r>
              <a:rPr lang="en-US" b="1" baseline="0" dirty="0" smtClean="0"/>
              <a:t> </a:t>
            </a:r>
            <a:r>
              <a:rPr lang="en-US" b="1" baseline="0" dirty="0" err="1" smtClean="0"/>
              <a:t>tàu</a:t>
            </a:r>
            <a:r>
              <a:rPr lang="en-US" b="1" baseline="0" dirty="0" smtClean="0"/>
              <a:t> </a:t>
            </a:r>
            <a:r>
              <a:rPr lang="en-US" b="1" baseline="0" dirty="0" err="1" smtClean="0"/>
              <a:t>khác</a:t>
            </a:r>
            <a:r>
              <a:rPr lang="en-US" b="1" baseline="0" dirty="0" smtClean="0"/>
              <a:t> </a:t>
            </a:r>
            <a:r>
              <a:rPr lang="en-US" b="1" baseline="0" dirty="0" err="1" smtClean="0"/>
              <a:t>nhau</a:t>
            </a:r>
            <a:r>
              <a:rPr lang="en-US" baseline="0" dirty="0" smtClean="0"/>
              <a:t>: </a:t>
            </a:r>
            <a:r>
              <a:rPr lang="en-US" baseline="0" dirty="0" err="1" smtClean="0"/>
              <a:t>sức</a:t>
            </a:r>
            <a:r>
              <a:rPr lang="en-US" baseline="0" dirty="0" smtClean="0"/>
              <a:t> </a:t>
            </a:r>
            <a:r>
              <a:rPr lang="en-US" baseline="0" dirty="0" err="1" smtClean="0"/>
              <a:t>chứa</a:t>
            </a:r>
            <a:r>
              <a:rPr lang="en-US" baseline="0" dirty="0" smtClean="0"/>
              <a:t> </a:t>
            </a:r>
            <a:r>
              <a:rPr lang="en-US" baseline="0" dirty="0" err="1" smtClean="0"/>
              <a:t>và</a:t>
            </a:r>
            <a:r>
              <a:rPr lang="en-US" baseline="0" dirty="0" smtClean="0"/>
              <a:t> dung </a:t>
            </a:r>
            <a:r>
              <a:rPr lang="en-US" baseline="0" dirty="0" err="1" smtClean="0"/>
              <a:t>tích</a:t>
            </a:r>
            <a:r>
              <a:rPr lang="en-US" baseline="0" dirty="0" smtClean="0"/>
              <a:t> </a:t>
            </a:r>
            <a:r>
              <a:rPr lang="en-US" baseline="0" dirty="0" err="1" smtClean="0"/>
              <a:t>khác</a:t>
            </a:r>
            <a:r>
              <a:rPr lang="en-US" baseline="0" dirty="0" smtClean="0"/>
              <a:t> </a:t>
            </a:r>
            <a:r>
              <a:rPr lang="en-US" baseline="0" dirty="0" err="1" smtClean="0"/>
              <a:t>nhau</a:t>
            </a:r>
            <a:r>
              <a:rPr lang="en-US" baseline="0" dirty="0" smtClean="0"/>
              <a:t> </a:t>
            </a:r>
            <a:r>
              <a:rPr lang="en-US" baseline="0" dirty="0" err="1" smtClean="0"/>
              <a:t>thì</a:t>
            </a:r>
            <a:r>
              <a:rPr lang="en-US" baseline="0" dirty="0" smtClean="0"/>
              <a:t> </a:t>
            </a:r>
            <a:r>
              <a:rPr lang="en-US" baseline="0" dirty="0" err="1" smtClean="0"/>
              <a:t>cước</a:t>
            </a:r>
            <a:r>
              <a:rPr lang="en-US" baseline="0" dirty="0" smtClean="0"/>
              <a:t> </a:t>
            </a:r>
            <a:r>
              <a:rPr lang="en-US" baseline="0" dirty="0" err="1" smtClean="0"/>
              <a:t>khác</a:t>
            </a:r>
            <a:r>
              <a:rPr lang="en-US" baseline="0" dirty="0" smtClean="0"/>
              <a:t> </a:t>
            </a:r>
            <a:r>
              <a:rPr lang="en-US" baseline="0" dirty="0" err="1" smtClean="0"/>
              <a:t>nhau</a:t>
            </a:r>
            <a:endParaRPr lang="en-US" baseline="0" dirty="0" smtClean="0"/>
          </a:p>
          <a:p>
            <a:pPr marL="171450" indent="-171450">
              <a:buFont typeface="Arial" panose="020B0604020202020204" pitchFamily="34" charset="0"/>
              <a:buChar char="•"/>
            </a:pPr>
            <a:r>
              <a:rPr lang="en-US" b="1" baseline="0" dirty="0" smtClean="0"/>
              <a:t>Theo </a:t>
            </a:r>
            <a:r>
              <a:rPr lang="en-US" b="1" baseline="0" dirty="0" err="1" smtClean="0"/>
              <a:t>trọng</a:t>
            </a:r>
            <a:r>
              <a:rPr lang="en-US" b="1" baseline="0" dirty="0" smtClean="0"/>
              <a:t> </a:t>
            </a:r>
            <a:r>
              <a:rPr lang="en-US" b="1" baseline="0" dirty="0" err="1" smtClean="0"/>
              <a:t>tải</a:t>
            </a:r>
            <a:r>
              <a:rPr lang="en-US" b="1" baseline="0" dirty="0" smtClean="0"/>
              <a:t> </a:t>
            </a:r>
            <a:r>
              <a:rPr lang="en-US" b="1" baseline="0" dirty="0" err="1" smtClean="0"/>
              <a:t>của</a:t>
            </a:r>
            <a:r>
              <a:rPr lang="en-US" b="1" baseline="0" dirty="0" smtClean="0"/>
              <a:t> </a:t>
            </a:r>
            <a:r>
              <a:rPr lang="en-US" b="1" baseline="0" dirty="0" err="1" smtClean="0"/>
              <a:t>tàu</a:t>
            </a:r>
            <a:r>
              <a:rPr lang="en-US" b="1" baseline="0" dirty="0" smtClean="0"/>
              <a:t>: </a:t>
            </a:r>
          </a:p>
          <a:p>
            <a:pPr marL="171450" indent="-171450">
              <a:buFont typeface="Wingdings" panose="05000000000000000000" pitchFamily="2" charset="2"/>
              <a:buChar char="Ø"/>
            </a:pPr>
            <a:r>
              <a:rPr lang="en-US" b="0" baseline="0" dirty="0" smtClean="0"/>
              <a:t>Handy: 10-30 </a:t>
            </a:r>
            <a:r>
              <a:rPr lang="en-US" b="0" baseline="0" dirty="0" err="1" smtClean="0"/>
              <a:t>ngàn</a:t>
            </a:r>
            <a:r>
              <a:rPr lang="en-US" b="0" baseline="0" dirty="0" smtClean="0"/>
              <a:t> dwt, </a:t>
            </a:r>
            <a:r>
              <a:rPr lang="en-US" b="0" baseline="0" dirty="0" err="1" smtClean="0"/>
              <a:t>handymax</a:t>
            </a:r>
            <a:r>
              <a:rPr lang="en-US" b="0" baseline="0" dirty="0" smtClean="0"/>
              <a:t> 30-50 </a:t>
            </a:r>
            <a:r>
              <a:rPr lang="en-US" b="0" baseline="0" dirty="0" err="1" smtClean="0"/>
              <a:t>ngàn</a:t>
            </a:r>
            <a:r>
              <a:rPr lang="en-US" b="0" baseline="0" dirty="0" smtClean="0"/>
              <a:t> dwt, panama 50- 80 </a:t>
            </a:r>
            <a:r>
              <a:rPr lang="en-US" b="0" baseline="0" dirty="0" err="1" smtClean="0"/>
              <a:t>ngàn</a:t>
            </a:r>
            <a:r>
              <a:rPr lang="en-US" b="0" baseline="0" dirty="0" smtClean="0"/>
              <a:t> dwt</a:t>
            </a:r>
          </a:p>
          <a:p>
            <a:pPr marL="171450" indent="-171450">
              <a:buFont typeface="Wingdings" panose="05000000000000000000" pitchFamily="2" charset="2"/>
              <a:buChar char="Ø"/>
            </a:pPr>
            <a:r>
              <a:rPr lang="en-US" b="0" baseline="0" dirty="0" err="1" smtClean="0"/>
              <a:t>Capesize</a:t>
            </a:r>
            <a:r>
              <a:rPr lang="en-US" b="0" baseline="0" dirty="0" smtClean="0"/>
              <a:t> 80- 200 </a:t>
            </a:r>
            <a:r>
              <a:rPr lang="en-US" b="0" baseline="0" dirty="0" err="1" smtClean="0"/>
              <a:t>ngàn</a:t>
            </a:r>
            <a:r>
              <a:rPr lang="en-US" b="0" baseline="0" dirty="0" smtClean="0"/>
              <a:t> dwt, </a:t>
            </a:r>
            <a:r>
              <a:rPr lang="en-US" b="0" baseline="0" dirty="0" err="1" smtClean="0"/>
              <a:t>aframax</a:t>
            </a:r>
            <a:r>
              <a:rPr lang="en-US" b="0" baseline="0" dirty="0" smtClean="0"/>
              <a:t> 80-120 </a:t>
            </a:r>
            <a:r>
              <a:rPr lang="en-US" b="0" baseline="0" dirty="0" err="1" smtClean="0"/>
              <a:t>ngàn</a:t>
            </a:r>
            <a:r>
              <a:rPr lang="en-US" b="0" baseline="0" dirty="0" smtClean="0"/>
              <a:t> dwt, </a:t>
            </a:r>
            <a:r>
              <a:rPr lang="en-US" b="0" baseline="0" dirty="0" err="1" smtClean="0"/>
              <a:t>suemax</a:t>
            </a:r>
            <a:r>
              <a:rPr lang="en-US" b="0" baseline="0" dirty="0" smtClean="0"/>
              <a:t> 120-150 </a:t>
            </a:r>
            <a:r>
              <a:rPr lang="en-US" b="0" baseline="0" dirty="0" err="1" smtClean="0"/>
              <a:t>ngàn</a:t>
            </a:r>
            <a:r>
              <a:rPr lang="en-US" b="0" baseline="0" dirty="0" smtClean="0"/>
              <a:t> dwt, </a:t>
            </a:r>
          </a:p>
          <a:p>
            <a:pPr marL="171450" indent="-171450">
              <a:buFont typeface="Wingdings" panose="05000000000000000000" pitchFamily="2" charset="2"/>
              <a:buChar char="Ø"/>
            </a:pPr>
            <a:r>
              <a:rPr lang="en-US" b="1" baseline="0" dirty="0" smtClean="0"/>
              <a:t>VLCC, ULCC(</a:t>
            </a:r>
            <a:r>
              <a:rPr lang="en-US" b="1" baseline="0" dirty="0" err="1" smtClean="0"/>
              <a:t>tàu</a:t>
            </a:r>
            <a:r>
              <a:rPr lang="en-US" b="1" baseline="0" dirty="0" smtClean="0"/>
              <a:t> </a:t>
            </a:r>
            <a:r>
              <a:rPr lang="en-US" b="1" baseline="0" dirty="0" err="1" smtClean="0"/>
              <a:t>chở</a:t>
            </a:r>
            <a:r>
              <a:rPr lang="en-US" b="1" baseline="0" dirty="0" smtClean="0"/>
              <a:t> </a:t>
            </a:r>
            <a:r>
              <a:rPr lang="en-US" b="1" baseline="0" dirty="0" err="1" smtClean="0"/>
              <a:t>dầu</a:t>
            </a:r>
            <a:r>
              <a:rPr lang="en-US" b="1" baseline="0" dirty="0" smtClean="0"/>
              <a:t>): 150-320,000 dwt, 320-550,000 dwt</a:t>
            </a:r>
          </a:p>
          <a:p>
            <a:pPr marL="171450" indent="-171450">
              <a:buFont typeface="Wingdings" panose="05000000000000000000" pitchFamily="2" charset="2"/>
              <a:buChar char="Ø"/>
            </a:pPr>
            <a:r>
              <a:rPr lang="en-US" b="1" baseline="0" dirty="0" err="1" smtClean="0"/>
              <a:t>Tàu</a:t>
            </a:r>
            <a:r>
              <a:rPr lang="en-US" b="1" baseline="0" dirty="0" smtClean="0"/>
              <a:t> </a:t>
            </a:r>
            <a:r>
              <a:rPr lang="en-US" b="1" baseline="0" dirty="0" err="1" smtClean="0"/>
              <a:t>chở</a:t>
            </a:r>
            <a:r>
              <a:rPr lang="en-US" b="1" baseline="0" dirty="0" smtClean="0"/>
              <a:t> </a:t>
            </a:r>
            <a:r>
              <a:rPr lang="en-US" b="1" baseline="0" dirty="0" err="1" smtClean="0"/>
              <a:t>quặng</a:t>
            </a:r>
            <a:r>
              <a:rPr lang="en-US" b="1" baseline="0" dirty="0" smtClean="0"/>
              <a:t> </a:t>
            </a:r>
            <a:r>
              <a:rPr lang="en-US" b="1" baseline="0" dirty="0" err="1" smtClean="0"/>
              <a:t>cỡ</a:t>
            </a:r>
            <a:r>
              <a:rPr lang="en-US" b="1" baseline="0" dirty="0" smtClean="0"/>
              <a:t> </a:t>
            </a:r>
            <a:r>
              <a:rPr lang="en-US" b="1" baseline="0" dirty="0" err="1" smtClean="0"/>
              <a:t>lớn</a:t>
            </a:r>
            <a:r>
              <a:rPr lang="en-US" b="1" baseline="0" dirty="0" smtClean="0"/>
              <a:t> VLOC, ULCC &gt;=200 </a:t>
            </a:r>
            <a:r>
              <a:rPr lang="en-US" b="1" baseline="0" dirty="0" err="1" smtClean="0"/>
              <a:t>ngàn</a:t>
            </a:r>
            <a:r>
              <a:rPr lang="en-US" b="1" baseline="0" dirty="0" smtClean="0"/>
              <a:t> dwt </a:t>
            </a:r>
            <a:r>
              <a:rPr lang="en-US" b="1" baseline="0" dirty="0" err="1" smtClean="0"/>
              <a:t>và</a:t>
            </a:r>
            <a:r>
              <a:rPr lang="en-US" b="1" baseline="0" dirty="0" smtClean="0"/>
              <a:t> 300,000 dwt</a:t>
            </a:r>
          </a:p>
          <a:p>
            <a:pPr marL="171450" indent="-171450">
              <a:buFont typeface="Arial" panose="020B0604020202020204" pitchFamily="34" charset="0"/>
              <a:buChar char="•"/>
            </a:pPr>
            <a:r>
              <a:rPr lang="en-US" b="1" baseline="0" dirty="0" err="1" smtClean="0"/>
              <a:t>Tuổi</a:t>
            </a:r>
            <a:r>
              <a:rPr lang="en-US" b="1" baseline="0" dirty="0" smtClean="0"/>
              <a:t> </a:t>
            </a:r>
            <a:r>
              <a:rPr lang="en-US" b="1" baseline="0" dirty="0" err="1" smtClean="0"/>
              <a:t>tàu</a:t>
            </a:r>
            <a:r>
              <a:rPr lang="en-US" b="1" baseline="0" dirty="0" smtClean="0"/>
              <a:t> </a:t>
            </a:r>
            <a:r>
              <a:rPr lang="en-US" b="1" baseline="0" dirty="0" err="1" smtClean="0"/>
              <a:t>khá</a:t>
            </a:r>
            <a:r>
              <a:rPr lang="en-US" b="1" baseline="0" dirty="0" smtClean="0"/>
              <a:t> </a:t>
            </a:r>
            <a:r>
              <a:rPr lang="en-US" b="1" baseline="0" dirty="0" err="1" smtClean="0"/>
              <a:t>nhau</a:t>
            </a:r>
            <a:r>
              <a:rPr lang="en-US" b="1" baseline="0" dirty="0" smtClean="0"/>
              <a:t>: </a:t>
            </a:r>
            <a:r>
              <a:rPr lang="en-US" b="1" baseline="0" dirty="0" err="1" smtClean="0">
                <a:sym typeface="Wingdings" panose="05000000000000000000" pitchFamily="2" charset="2"/>
              </a:rPr>
              <a:t>Vì</a:t>
            </a:r>
            <a:r>
              <a:rPr lang="en-US" b="1" baseline="0" dirty="0" smtClean="0">
                <a:sym typeface="Wingdings" panose="05000000000000000000" pitchFamily="2" charset="2"/>
              </a:rPr>
              <a:t> </a:t>
            </a:r>
            <a:r>
              <a:rPr lang="en-US" b="1" baseline="0" dirty="0" err="1" smtClean="0">
                <a:sym typeface="Wingdings" panose="05000000000000000000" pitchFamily="2" charset="2"/>
              </a:rPr>
              <a:t>mục</a:t>
            </a:r>
            <a:r>
              <a:rPr lang="en-US" b="1" baseline="0" dirty="0" smtClean="0">
                <a:sym typeface="Wingdings" panose="05000000000000000000" pitchFamily="2" charset="2"/>
              </a:rPr>
              <a:t> </a:t>
            </a:r>
            <a:r>
              <a:rPr lang="en-US" b="1" baseline="0" dirty="0" err="1" smtClean="0">
                <a:sym typeface="Wingdings" panose="05000000000000000000" pitchFamily="2" charset="2"/>
              </a:rPr>
              <a:t>đích</a:t>
            </a:r>
            <a:r>
              <a:rPr lang="en-US" b="1" baseline="0" dirty="0" smtClean="0">
                <a:sym typeface="Wingdings" panose="05000000000000000000" pitchFamily="2" charset="2"/>
              </a:rPr>
              <a:t> </a:t>
            </a:r>
            <a:r>
              <a:rPr lang="en-US" b="1" baseline="0" dirty="0" err="1" smtClean="0">
                <a:sym typeface="Wingdings" panose="05000000000000000000" pitchFamily="2" charset="2"/>
              </a:rPr>
              <a:t>sửa</a:t>
            </a:r>
            <a:r>
              <a:rPr lang="en-US" b="1" baseline="0" dirty="0" smtClean="0">
                <a:sym typeface="Wingdings" panose="05000000000000000000" pitchFamily="2" charset="2"/>
              </a:rPr>
              <a:t> </a:t>
            </a:r>
            <a:r>
              <a:rPr lang="en-US" b="1" baseline="0" dirty="0" err="1" smtClean="0">
                <a:sym typeface="Wingdings" panose="05000000000000000000" pitchFamily="2" charset="2"/>
              </a:rPr>
              <a:t>chữa</a:t>
            </a:r>
            <a:r>
              <a:rPr lang="en-US" b="1" baseline="0" dirty="0" smtClean="0">
                <a:sym typeface="Wingdings" panose="05000000000000000000" pitchFamily="2" charset="2"/>
              </a:rPr>
              <a:t>, </a:t>
            </a:r>
            <a:r>
              <a:rPr lang="en-US" b="0" baseline="0" dirty="0" err="1" smtClean="0">
                <a:sym typeface="Wingdings" panose="05000000000000000000" pitchFamily="2" charset="2"/>
              </a:rPr>
              <a:t>đầu</a:t>
            </a:r>
            <a:r>
              <a:rPr lang="en-US" b="0" baseline="0" dirty="0" smtClean="0">
                <a:sym typeface="Wingdings" panose="05000000000000000000" pitchFamily="2" charset="2"/>
              </a:rPr>
              <a:t> </a:t>
            </a:r>
            <a:r>
              <a:rPr lang="en-US" b="0" baseline="0" dirty="0" err="1" smtClean="0">
                <a:sym typeface="Wingdings" panose="05000000000000000000" pitchFamily="2" charset="2"/>
              </a:rPr>
              <a:t>tư</a:t>
            </a:r>
            <a:r>
              <a:rPr lang="en-US" b="0" baseline="0" dirty="0" smtClean="0">
                <a:sym typeface="Wingdings" panose="05000000000000000000" pitchFamily="2" charset="2"/>
              </a:rPr>
              <a:t> </a:t>
            </a:r>
            <a:r>
              <a:rPr lang="en-US" b="0" baseline="0" dirty="0" err="1" smtClean="0">
                <a:sym typeface="Wingdings" panose="05000000000000000000" pitchFamily="2" charset="2"/>
              </a:rPr>
              <a:t>mới</a:t>
            </a:r>
            <a:r>
              <a:rPr lang="en-US" b="0" baseline="0" dirty="0" smtClean="0">
                <a:sym typeface="Wingdings" panose="05000000000000000000" pitchFamily="2" charset="2"/>
              </a:rPr>
              <a:t> : </a:t>
            </a:r>
            <a:r>
              <a:rPr lang="en-US" b="0" baseline="0" dirty="0" err="1" smtClean="0">
                <a:sym typeface="Wingdings" panose="05000000000000000000" pitchFamily="2" charset="2"/>
              </a:rPr>
              <a:t>tuổi</a:t>
            </a:r>
            <a:r>
              <a:rPr lang="en-US" b="0" baseline="0" dirty="0" smtClean="0">
                <a:sym typeface="Wingdings" panose="05000000000000000000" pitchFamily="2" charset="2"/>
              </a:rPr>
              <a:t> &lt;=6 “ 3 </a:t>
            </a:r>
            <a:r>
              <a:rPr lang="en-US" b="0" baseline="0" dirty="0" err="1" smtClean="0">
                <a:sym typeface="Wingdings" panose="05000000000000000000" pitchFamily="2" charset="2"/>
              </a:rPr>
              <a:t>năm</a:t>
            </a:r>
            <a:r>
              <a:rPr lang="en-US" b="0" baseline="0" dirty="0" smtClean="0">
                <a:sym typeface="Wingdings" panose="05000000000000000000" pitchFamily="2" charset="2"/>
              </a:rPr>
              <a:t> </a:t>
            </a:r>
            <a:r>
              <a:rPr lang="en-US" b="0" baseline="0" dirty="0" err="1" smtClean="0">
                <a:sym typeface="Wingdings" panose="05000000000000000000" pitchFamily="2" charset="2"/>
              </a:rPr>
              <a:t>sữa</a:t>
            </a:r>
            <a:r>
              <a:rPr lang="en-US" b="0" baseline="0" dirty="0" smtClean="0">
                <a:sym typeface="Wingdings" panose="05000000000000000000" pitchFamily="2" charset="2"/>
              </a:rPr>
              <a:t> </a:t>
            </a:r>
            <a:r>
              <a:rPr lang="en-US" b="0" baseline="0" dirty="0" err="1" smtClean="0">
                <a:sym typeface="Wingdings" panose="05000000000000000000" pitchFamily="2" charset="2"/>
              </a:rPr>
              <a:t>chữa</a:t>
            </a:r>
            <a:r>
              <a:rPr lang="en-US" b="0" baseline="0" dirty="0" smtClean="0">
                <a:sym typeface="Wingdings" panose="05000000000000000000" pitchFamily="2" charset="2"/>
              </a:rPr>
              <a:t> 1 lần,6-12 </a:t>
            </a:r>
            <a:r>
              <a:rPr lang="en-US" b="0" baseline="0" dirty="0" err="1" smtClean="0">
                <a:sym typeface="Wingdings" panose="05000000000000000000" pitchFamily="2" charset="2"/>
              </a:rPr>
              <a:t>tuổi</a:t>
            </a:r>
            <a:r>
              <a:rPr lang="en-US" b="0" baseline="0" dirty="0" smtClean="0">
                <a:sym typeface="Wingdings" panose="05000000000000000000" pitchFamily="2" charset="2"/>
              </a:rPr>
              <a:t> 2 </a:t>
            </a:r>
            <a:r>
              <a:rPr lang="en-US" b="0" baseline="0" dirty="0" err="1" smtClean="0">
                <a:sym typeface="Wingdings" panose="05000000000000000000" pitchFamily="2" charset="2"/>
              </a:rPr>
              <a:t>năm</a:t>
            </a:r>
            <a:r>
              <a:rPr lang="en-US" b="0" baseline="0" dirty="0" smtClean="0">
                <a:sym typeface="Wingdings" panose="05000000000000000000" pitchFamily="2" charset="2"/>
              </a:rPr>
              <a:t> </a:t>
            </a:r>
            <a:r>
              <a:rPr lang="en-US" b="0" baseline="0" dirty="0" err="1" smtClean="0">
                <a:sym typeface="Wingdings" panose="05000000000000000000" pitchFamily="2" charset="2"/>
              </a:rPr>
              <a:t>sữa</a:t>
            </a:r>
            <a:r>
              <a:rPr lang="en-US" b="0" baseline="0" dirty="0" smtClean="0">
                <a:sym typeface="Wingdings" panose="05000000000000000000" pitchFamily="2" charset="2"/>
              </a:rPr>
              <a:t> </a:t>
            </a:r>
            <a:r>
              <a:rPr lang="en-US" b="0" baseline="0" dirty="0" err="1" smtClean="0">
                <a:sym typeface="Wingdings" panose="05000000000000000000" pitchFamily="2" charset="2"/>
              </a:rPr>
              <a:t>chữa</a:t>
            </a:r>
            <a:r>
              <a:rPr lang="en-US" b="0" baseline="0" dirty="0" smtClean="0">
                <a:sym typeface="Wingdings" panose="05000000000000000000" pitchFamily="2" charset="2"/>
              </a:rPr>
              <a:t> 1 </a:t>
            </a:r>
            <a:r>
              <a:rPr lang="en-US" b="0" baseline="0" dirty="0" err="1" smtClean="0">
                <a:sym typeface="Wingdings" panose="05000000000000000000" pitchFamily="2" charset="2"/>
              </a:rPr>
              <a:t>lần</a:t>
            </a:r>
            <a:r>
              <a:rPr lang="en-US" b="0" baseline="0" dirty="0" smtClean="0">
                <a:sym typeface="Wingdings" panose="05000000000000000000" pitchFamily="2" charset="2"/>
              </a:rPr>
              <a:t> , 12-20 </a:t>
            </a:r>
            <a:r>
              <a:rPr lang="en-US" b="0" baseline="0" dirty="0" err="1" smtClean="0">
                <a:sym typeface="Wingdings" panose="05000000000000000000" pitchFamily="2" charset="2"/>
              </a:rPr>
              <a:t>tuổi</a:t>
            </a:r>
            <a:r>
              <a:rPr lang="en-US" b="0" baseline="0" dirty="0" smtClean="0">
                <a:sym typeface="Wingdings" panose="05000000000000000000" pitchFamily="2" charset="2"/>
              </a:rPr>
              <a:t> 1 </a:t>
            </a:r>
            <a:r>
              <a:rPr lang="en-US" b="0" baseline="0" dirty="0" err="1" smtClean="0">
                <a:sym typeface="Wingdings" panose="05000000000000000000" pitchFamily="2" charset="2"/>
              </a:rPr>
              <a:t>năm</a:t>
            </a:r>
            <a:r>
              <a:rPr lang="en-US" b="0" baseline="0" dirty="0" smtClean="0">
                <a:sym typeface="Wingdings" panose="05000000000000000000" pitchFamily="2" charset="2"/>
              </a:rPr>
              <a:t> </a:t>
            </a:r>
            <a:r>
              <a:rPr lang="en-US" b="0" baseline="0" dirty="0" err="1" smtClean="0">
                <a:sym typeface="Wingdings" panose="05000000000000000000" pitchFamily="2" charset="2"/>
              </a:rPr>
              <a:t>sữa</a:t>
            </a:r>
            <a:r>
              <a:rPr lang="en-US" b="0" baseline="0" dirty="0" smtClean="0">
                <a:sym typeface="Wingdings" panose="05000000000000000000" pitchFamily="2" charset="2"/>
              </a:rPr>
              <a:t> </a:t>
            </a:r>
            <a:r>
              <a:rPr lang="en-US" b="0" baseline="0" dirty="0" err="1" smtClean="0">
                <a:sym typeface="Wingdings" panose="05000000000000000000" pitchFamily="2" charset="2"/>
              </a:rPr>
              <a:t>chữa</a:t>
            </a:r>
            <a:r>
              <a:rPr lang="en-US" b="0" baseline="0" dirty="0" smtClean="0">
                <a:sym typeface="Wingdings" panose="05000000000000000000" pitchFamily="2" charset="2"/>
              </a:rPr>
              <a:t> 1 </a:t>
            </a:r>
            <a:r>
              <a:rPr lang="en-US" b="0" baseline="0" dirty="0" err="1" smtClean="0">
                <a:sym typeface="Wingdings" panose="05000000000000000000" pitchFamily="2" charset="2"/>
              </a:rPr>
              <a:t>lần</a:t>
            </a:r>
            <a:r>
              <a:rPr lang="en-US" b="0" baseline="0" dirty="0" smtClean="0">
                <a:sym typeface="Wingdings" panose="05000000000000000000" pitchFamily="2" charset="2"/>
              </a:rPr>
              <a:t> &gt;20tuoi </a:t>
            </a:r>
            <a:r>
              <a:rPr lang="en-US" b="0" baseline="0" dirty="0" err="1" smtClean="0">
                <a:sym typeface="Wingdings" panose="05000000000000000000" pitchFamily="2" charset="2"/>
              </a:rPr>
              <a:t>chuẩn</a:t>
            </a:r>
            <a:r>
              <a:rPr lang="en-US" b="0" baseline="0" dirty="0" smtClean="0">
                <a:sym typeface="Wingdings" panose="05000000000000000000" pitchFamily="2" charset="2"/>
              </a:rPr>
              <a:t> </a:t>
            </a:r>
            <a:r>
              <a:rPr lang="en-US" b="0" baseline="0" dirty="0" err="1" smtClean="0">
                <a:sym typeface="Wingdings" panose="05000000000000000000" pitchFamily="2" charset="2"/>
              </a:rPr>
              <a:t>bị</a:t>
            </a:r>
            <a:r>
              <a:rPr lang="en-US" b="0" baseline="0" dirty="0" smtClean="0">
                <a:sym typeface="Wingdings" panose="05000000000000000000" pitchFamily="2" charset="2"/>
              </a:rPr>
              <a:t> </a:t>
            </a:r>
            <a:r>
              <a:rPr lang="en-US" b="0" baseline="0" dirty="0" err="1" smtClean="0">
                <a:sym typeface="Wingdings" panose="05000000000000000000" pitchFamily="2" charset="2"/>
              </a:rPr>
              <a:t>thanh</a:t>
            </a:r>
            <a:r>
              <a:rPr lang="en-US" b="0" baseline="0" dirty="0" smtClean="0">
                <a:sym typeface="Wingdings" panose="05000000000000000000" pitchFamily="2" charset="2"/>
              </a:rPr>
              <a:t> </a:t>
            </a:r>
            <a:r>
              <a:rPr lang="en-US" b="0" baseline="0" dirty="0" err="1" smtClean="0">
                <a:sym typeface="Wingdings" panose="05000000000000000000" pitchFamily="2" charset="2"/>
              </a:rPr>
              <a:t>lý</a:t>
            </a:r>
            <a:r>
              <a:rPr lang="en-US" b="0" baseline="0" dirty="0" smtClean="0">
                <a:sym typeface="Wingdings" panose="05000000000000000000" pitchFamily="2" charset="2"/>
              </a:rPr>
              <a:t> </a:t>
            </a:r>
            <a:r>
              <a:rPr lang="en-US" b="0" baseline="0" dirty="0" err="1" smtClean="0">
                <a:sym typeface="Wingdings" panose="05000000000000000000" pitchFamily="2" charset="2"/>
              </a:rPr>
              <a:t>hoán</a:t>
            </a:r>
            <a:r>
              <a:rPr lang="en-US" b="0" baseline="0" dirty="0" smtClean="0">
                <a:sym typeface="Wingdings" panose="05000000000000000000" pitchFamily="2" charset="2"/>
              </a:rPr>
              <a:t> </a:t>
            </a:r>
            <a:r>
              <a:rPr lang="en-US" b="0" baseline="0" dirty="0" err="1" smtClean="0">
                <a:sym typeface="Wingdings" panose="05000000000000000000" pitchFamily="2" charset="2"/>
              </a:rPr>
              <a:t>cải</a:t>
            </a:r>
            <a:r>
              <a:rPr lang="en-US" b="0" baseline="0" dirty="0" smtClean="0">
                <a:sym typeface="Wingdings" panose="05000000000000000000" pitchFamily="2" charset="2"/>
              </a:rPr>
              <a:t>, </a:t>
            </a:r>
            <a:r>
              <a:rPr lang="en-US" b="0" baseline="0" dirty="0" err="1" smtClean="0">
                <a:sym typeface="Wingdings" panose="05000000000000000000" pitchFamily="2" charset="2"/>
              </a:rPr>
              <a:t>nhượng</a:t>
            </a:r>
            <a:r>
              <a:rPr lang="en-US" b="0" baseline="0" dirty="0" smtClean="0">
                <a:sym typeface="Wingdings" panose="05000000000000000000" pitchFamily="2" charset="2"/>
              </a:rPr>
              <a:t> </a:t>
            </a:r>
            <a:r>
              <a:rPr lang="en-US" b="0" baseline="0" dirty="0" err="1" smtClean="0">
                <a:sym typeface="Wingdings" panose="05000000000000000000" pitchFamily="2" charset="2"/>
              </a:rPr>
              <a:t>bán</a:t>
            </a:r>
            <a:endParaRPr lang="en-US" b="0" baseline="0" dirty="0" smtClean="0">
              <a:sym typeface="Wingdings" panose="05000000000000000000" pitchFamily="2" charset="2"/>
            </a:endParaRPr>
          </a:p>
          <a:p>
            <a:r>
              <a:rPr lang="en-US" b="1" baseline="0" dirty="0" err="1" smtClean="0">
                <a:sym typeface="Wingdings" panose="05000000000000000000" pitchFamily="2" charset="2"/>
              </a:rPr>
              <a:t>Vì</a:t>
            </a:r>
            <a:r>
              <a:rPr lang="en-US" b="1" baseline="0" dirty="0" smtClean="0">
                <a:sym typeface="Wingdings" panose="05000000000000000000" pitchFamily="2" charset="2"/>
              </a:rPr>
              <a:t> </a:t>
            </a:r>
            <a:r>
              <a:rPr lang="en-US" b="1" baseline="0" dirty="0" err="1" smtClean="0">
                <a:sym typeface="Wingdings" panose="05000000000000000000" pitchFamily="2" charset="2"/>
              </a:rPr>
              <a:t>tiêu</a:t>
            </a:r>
            <a:r>
              <a:rPr lang="en-US" b="1" baseline="0" dirty="0" smtClean="0">
                <a:sym typeface="Wingdings" panose="05000000000000000000" pitchFamily="2" charset="2"/>
              </a:rPr>
              <a:t> </a:t>
            </a:r>
            <a:r>
              <a:rPr lang="en-US" b="1" baseline="0" dirty="0" err="1" smtClean="0">
                <a:sym typeface="Wingdings" panose="05000000000000000000" pitchFamily="2" charset="2"/>
              </a:rPr>
              <a:t>chuẩn</a:t>
            </a:r>
            <a:r>
              <a:rPr lang="en-US" b="1" baseline="0" dirty="0" smtClean="0">
                <a:sym typeface="Wingdings" panose="05000000000000000000" pitchFamily="2" charset="2"/>
              </a:rPr>
              <a:t> </a:t>
            </a:r>
            <a:r>
              <a:rPr lang="en-US" b="1" baseline="0" dirty="0" err="1" smtClean="0">
                <a:sym typeface="Wingdings" panose="05000000000000000000" pitchFamily="2" charset="2"/>
              </a:rPr>
              <a:t>qte</a:t>
            </a:r>
            <a:r>
              <a:rPr lang="en-US" b="1" baseline="0" dirty="0" smtClean="0">
                <a:sym typeface="Wingdings" panose="05000000000000000000" pitchFamily="2" charset="2"/>
              </a:rPr>
              <a:t> </a:t>
            </a:r>
            <a:r>
              <a:rPr lang="en-US" b="1" baseline="0" dirty="0" err="1" smtClean="0">
                <a:sym typeface="Wingdings" panose="05000000000000000000" pitchFamily="2" charset="2"/>
              </a:rPr>
              <a:t>của</a:t>
            </a:r>
            <a:r>
              <a:rPr lang="en-US" b="1" baseline="0" dirty="0" smtClean="0">
                <a:sym typeface="Wingdings" panose="05000000000000000000" pitchFamily="2" charset="2"/>
              </a:rPr>
              <a:t> ICC </a:t>
            </a:r>
            <a:r>
              <a:rPr lang="en-US" b="0" baseline="0" dirty="0" err="1" smtClean="0">
                <a:sym typeface="Wingdings" panose="05000000000000000000" pitchFamily="2" charset="2"/>
              </a:rPr>
              <a:t>nhằm</a:t>
            </a:r>
            <a:r>
              <a:rPr lang="en-US" b="0" baseline="0" dirty="0" smtClean="0">
                <a:sym typeface="Wingdings" panose="05000000000000000000" pitchFamily="2" charset="2"/>
              </a:rPr>
              <a:t> </a:t>
            </a:r>
            <a:r>
              <a:rPr lang="en-US" b="0" baseline="0" dirty="0" err="1" smtClean="0">
                <a:sym typeface="Wingdings" panose="05000000000000000000" pitchFamily="2" charset="2"/>
              </a:rPr>
              <a:t>mục</a:t>
            </a:r>
            <a:r>
              <a:rPr lang="en-US" b="0" baseline="0" dirty="0" smtClean="0">
                <a:sym typeface="Wingdings" panose="05000000000000000000" pitchFamily="2" charset="2"/>
              </a:rPr>
              <a:t> </a:t>
            </a:r>
            <a:r>
              <a:rPr lang="en-US" b="0" baseline="0" dirty="0" err="1" smtClean="0">
                <a:sym typeface="Wingdings" panose="05000000000000000000" pitchFamily="2" charset="2"/>
              </a:rPr>
              <a:t>đích</a:t>
            </a:r>
            <a:r>
              <a:rPr lang="en-US" b="0" baseline="0" dirty="0" smtClean="0">
                <a:sym typeface="Wingdings" panose="05000000000000000000" pitchFamily="2" charset="2"/>
              </a:rPr>
              <a:t> </a:t>
            </a:r>
            <a:r>
              <a:rPr lang="en-US" b="0" baseline="0" dirty="0" err="1" smtClean="0">
                <a:sym typeface="Wingdings" panose="05000000000000000000" pitchFamily="2" charset="2"/>
              </a:rPr>
              <a:t>đóng</a:t>
            </a:r>
            <a:r>
              <a:rPr lang="en-US" b="0" baseline="0" dirty="0" smtClean="0">
                <a:sym typeface="Wingdings" panose="05000000000000000000" pitchFamily="2" charset="2"/>
              </a:rPr>
              <a:t> </a:t>
            </a:r>
            <a:r>
              <a:rPr lang="en-US" b="0" baseline="0" dirty="0" err="1" smtClean="0">
                <a:sym typeface="Wingdings" panose="05000000000000000000" pitchFamily="2" charset="2"/>
              </a:rPr>
              <a:t>phí</a:t>
            </a:r>
            <a:r>
              <a:rPr lang="en-US" b="0" baseline="0" dirty="0" smtClean="0">
                <a:sym typeface="Wingdings" panose="05000000000000000000" pitchFamily="2" charset="2"/>
              </a:rPr>
              <a:t> </a:t>
            </a:r>
            <a:r>
              <a:rPr lang="en-US" b="0" baseline="0" dirty="0" err="1" smtClean="0">
                <a:sym typeface="Wingdings" panose="05000000000000000000" pitchFamily="2" charset="2"/>
              </a:rPr>
              <a:t>tàu</a:t>
            </a:r>
            <a:r>
              <a:rPr lang="en-US" b="0" baseline="0" dirty="0" smtClean="0">
                <a:sym typeface="Wingdings" panose="05000000000000000000" pitchFamily="2" charset="2"/>
              </a:rPr>
              <a:t> </a:t>
            </a:r>
            <a:r>
              <a:rPr lang="en-US" b="0" baseline="0" dirty="0" err="1" smtClean="0">
                <a:sym typeface="Wingdings" panose="05000000000000000000" pitchFamily="2" charset="2"/>
              </a:rPr>
              <a:t>già</a:t>
            </a:r>
            <a:r>
              <a:rPr lang="en-US" b="0" baseline="0" dirty="0" smtClean="0">
                <a:sym typeface="Wingdings" panose="05000000000000000000" pitchFamily="2" charset="2"/>
              </a:rPr>
              <a:t> </a:t>
            </a:r>
            <a:r>
              <a:rPr lang="en-US" b="0" baseline="0" dirty="0" err="1" smtClean="0">
                <a:sym typeface="Wingdings" panose="05000000000000000000" pitchFamily="2" charset="2"/>
              </a:rPr>
              <a:t>trong</a:t>
            </a:r>
            <a:r>
              <a:rPr lang="en-US" b="0" baseline="0" dirty="0" smtClean="0">
                <a:sym typeface="Wingdings" panose="05000000000000000000" pitchFamily="2" charset="2"/>
              </a:rPr>
              <a:t> BH </a:t>
            </a:r>
            <a:r>
              <a:rPr lang="en-US" b="0" baseline="0" dirty="0" err="1" smtClean="0">
                <a:sym typeface="Wingdings" panose="05000000000000000000" pitchFamily="2" charset="2"/>
              </a:rPr>
              <a:t>thì</a:t>
            </a:r>
            <a:r>
              <a:rPr lang="en-US" b="0" baseline="0" dirty="0" smtClean="0">
                <a:sym typeface="Wingdings" panose="05000000000000000000" pitchFamily="2" charset="2"/>
              </a:rPr>
              <a:t> </a:t>
            </a:r>
            <a:r>
              <a:rPr lang="en-US" b="0" baseline="0" dirty="0" err="1" smtClean="0">
                <a:sym typeface="Wingdings" panose="05000000000000000000" pitchFamily="2" charset="2"/>
              </a:rPr>
              <a:t>tàu</a:t>
            </a:r>
            <a:r>
              <a:rPr lang="en-US" b="0" baseline="0" dirty="0" smtClean="0">
                <a:sym typeface="Wingdings" panose="05000000000000000000" pitchFamily="2" charset="2"/>
              </a:rPr>
              <a:t> </a:t>
            </a:r>
            <a:r>
              <a:rPr lang="en-US" b="0" baseline="0" dirty="0" err="1" smtClean="0">
                <a:sym typeface="Wingdings" panose="05000000000000000000" pitchFamily="2" charset="2"/>
              </a:rPr>
              <a:t>cont</a:t>
            </a:r>
            <a:r>
              <a:rPr lang="en-US" b="0" baseline="0" dirty="0" smtClean="0">
                <a:sym typeface="Wingdings" panose="05000000000000000000" pitchFamily="2" charset="2"/>
              </a:rPr>
              <a:t>&gt; 30t, </a:t>
            </a:r>
            <a:r>
              <a:rPr lang="en-US" b="0" baseline="0" dirty="0" err="1" smtClean="0">
                <a:sym typeface="Wingdings" panose="05000000000000000000" pitchFamily="2" charset="2"/>
              </a:rPr>
              <a:t>tàu</a:t>
            </a:r>
            <a:r>
              <a:rPr lang="en-US" b="0" baseline="0" dirty="0" smtClean="0">
                <a:sym typeface="Wingdings" panose="05000000000000000000" pitchFamily="2" charset="2"/>
              </a:rPr>
              <a:t> </a:t>
            </a:r>
            <a:r>
              <a:rPr lang="en-US" b="0" baseline="0" dirty="0" err="1" smtClean="0">
                <a:sym typeface="Wingdings" panose="05000000000000000000" pitchFamily="2" charset="2"/>
              </a:rPr>
              <a:t>rời</a:t>
            </a:r>
            <a:r>
              <a:rPr lang="en-US" b="0" baseline="0" dirty="0" smtClean="0">
                <a:sym typeface="Wingdings" panose="05000000000000000000" pitchFamily="2" charset="2"/>
              </a:rPr>
              <a:t> &gt;10t, </a:t>
            </a:r>
            <a:r>
              <a:rPr lang="en-US" b="0" baseline="0" dirty="0" err="1" smtClean="0">
                <a:sym typeface="Wingdings" panose="05000000000000000000" pitchFamily="2" charset="2"/>
              </a:rPr>
              <a:t>tàu</a:t>
            </a:r>
            <a:r>
              <a:rPr lang="en-US" b="0" baseline="0" dirty="0" smtClean="0">
                <a:sym typeface="Wingdings" panose="05000000000000000000" pitchFamily="2" charset="2"/>
              </a:rPr>
              <a:t> </a:t>
            </a:r>
            <a:r>
              <a:rPr lang="en-US" b="0" baseline="0" dirty="0" err="1" smtClean="0">
                <a:sym typeface="Wingdings" panose="05000000000000000000" pitchFamily="2" charset="2"/>
              </a:rPr>
              <a:t>bách</a:t>
            </a:r>
            <a:r>
              <a:rPr lang="en-US" b="0" baseline="0" dirty="0" smtClean="0">
                <a:sym typeface="Wingdings" panose="05000000000000000000" pitchFamily="2" charset="2"/>
              </a:rPr>
              <a:t> </a:t>
            </a:r>
            <a:r>
              <a:rPr lang="en-US" b="0" baseline="0" dirty="0" err="1" smtClean="0">
                <a:sym typeface="Wingdings" panose="05000000000000000000" pitchFamily="2" charset="2"/>
              </a:rPr>
              <a:t>hóa</a:t>
            </a:r>
            <a:r>
              <a:rPr lang="en-US" b="0" baseline="0" dirty="0" smtClean="0">
                <a:sym typeface="Wingdings" panose="05000000000000000000" pitchFamily="2" charset="2"/>
              </a:rPr>
              <a:t> &gt;25t </a:t>
            </a:r>
            <a:r>
              <a:rPr lang="en-US" b="0" baseline="0" dirty="0" err="1" smtClean="0">
                <a:sym typeface="Wingdings" panose="05000000000000000000" pitchFamily="2" charset="2"/>
              </a:rPr>
              <a:t>thì</a:t>
            </a:r>
            <a:r>
              <a:rPr lang="en-US" b="0" baseline="0" dirty="0" smtClean="0">
                <a:sym typeface="Wingdings" panose="05000000000000000000" pitchFamily="2" charset="2"/>
              </a:rPr>
              <a:t> </a:t>
            </a:r>
            <a:r>
              <a:rPr lang="en-US" b="0" baseline="0" dirty="0" err="1" smtClean="0">
                <a:sym typeface="Wingdings" panose="05000000000000000000" pitchFamily="2" charset="2"/>
              </a:rPr>
              <a:t>coi</a:t>
            </a:r>
            <a:r>
              <a:rPr lang="en-US" b="0" baseline="0" dirty="0" smtClean="0">
                <a:sym typeface="Wingdings" panose="05000000000000000000" pitchFamily="2" charset="2"/>
              </a:rPr>
              <a:t> </a:t>
            </a:r>
            <a:r>
              <a:rPr lang="en-US" b="0" baseline="0" dirty="0" err="1" smtClean="0">
                <a:sym typeface="Wingdings" panose="05000000000000000000" pitchFamily="2" charset="2"/>
              </a:rPr>
              <a:t>là</a:t>
            </a:r>
            <a:r>
              <a:rPr lang="en-US" b="0" baseline="0" dirty="0" smtClean="0">
                <a:sym typeface="Wingdings" panose="05000000000000000000" pitchFamily="2" charset="2"/>
              </a:rPr>
              <a:t> </a:t>
            </a:r>
            <a:r>
              <a:rPr lang="en-US" b="0" baseline="0" dirty="0" err="1" smtClean="0">
                <a:sym typeface="Wingdings" panose="05000000000000000000" pitchFamily="2" charset="2"/>
              </a:rPr>
              <a:t>tàu</a:t>
            </a:r>
            <a:r>
              <a:rPr lang="en-US" b="0" baseline="0" dirty="0" smtClean="0">
                <a:sym typeface="Wingdings" panose="05000000000000000000" pitchFamily="2" charset="2"/>
              </a:rPr>
              <a:t> </a:t>
            </a:r>
            <a:r>
              <a:rPr lang="en-US" b="0" baseline="0" dirty="0" err="1" smtClean="0">
                <a:sym typeface="Wingdings" panose="05000000000000000000" pitchFamily="2" charset="2"/>
              </a:rPr>
              <a:t>già</a:t>
            </a:r>
            <a:r>
              <a:rPr lang="en-US" b="0" baseline="0" dirty="0" smtClean="0">
                <a:sym typeface="Wingdings" panose="05000000000000000000" pitchFamily="2" charset="2"/>
              </a:rPr>
              <a:t> </a:t>
            </a:r>
            <a:endParaRPr lang="en-US" b="0" baseline="0" dirty="0" smtClean="0"/>
          </a:p>
          <a:p>
            <a:pPr marL="171450" indent="-171450">
              <a:buFont typeface="Wingdings" panose="05000000000000000000" pitchFamily="2" charset="2"/>
              <a:buChar char="v"/>
            </a:pPr>
            <a:r>
              <a:rPr lang="en-US" b="1" baseline="0" dirty="0" err="1" smtClean="0"/>
              <a:t>Tuyến</a:t>
            </a:r>
            <a:r>
              <a:rPr lang="en-US" b="1" baseline="0" dirty="0" smtClean="0"/>
              <a:t> </a:t>
            </a:r>
            <a:r>
              <a:rPr lang="en-US" b="1" baseline="0" dirty="0" err="1" smtClean="0"/>
              <a:t>vận</a:t>
            </a:r>
            <a:r>
              <a:rPr lang="en-US" b="1" baseline="0" dirty="0" smtClean="0"/>
              <a:t> </a:t>
            </a:r>
            <a:r>
              <a:rPr lang="en-US" b="1" baseline="0" dirty="0" err="1" smtClean="0"/>
              <a:t>chuyển</a:t>
            </a:r>
            <a:r>
              <a:rPr lang="en-US" b="1" baseline="0" dirty="0" smtClean="0"/>
              <a:t>: </a:t>
            </a:r>
            <a:r>
              <a:rPr lang="en-US" b="0" baseline="0" dirty="0" err="1" smtClean="0"/>
              <a:t>chiều</a:t>
            </a:r>
            <a:r>
              <a:rPr lang="en-US" b="0" baseline="0" dirty="0" smtClean="0"/>
              <a:t> </a:t>
            </a:r>
            <a:r>
              <a:rPr lang="en-US" b="0" baseline="0" dirty="0" err="1" smtClean="0"/>
              <a:t>dài</a:t>
            </a:r>
            <a:r>
              <a:rPr lang="en-US" b="0" baseline="0" dirty="0" smtClean="0"/>
              <a:t> </a:t>
            </a:r>
            <a:r>
              <a:rPr lang="en-US" b="0" baseline="0" dirty="0" err="1" smtClean="0"/>
              <a:t>của</a:t>
            </a:r>
            <a:r>
              <a:rPr lang="en-US" b="0" baseline="0" dirty="0" smtClean="0"/>
              <a:t> </a:t>
            </a:r>
            <a:r>
              <a:rPr lang="en-US" b="0" baseline="0" dirty="0" err="1" smtClean="0"/>
              <a:t>tuyến</a:t>
            </a:r>
            <a:r>
              <a:rPr lang="en-US" b="0" baseline="0" dirty="0" smtClean="0"/>
              <a:t>…, </a:t>
            </a:r>
            <a:r>
              <a:rPr lang="en-US" b="0" baseline="0" dirty="0" err="1" smtClean="0"/>
              <a:t>chiều</a:t>
            </a:r>
            <a:r>
              <a:rPr lang="en-US" b="0" baseline="0" dirty="0" smtClean="0"/>
              <a:t> </a:t>
            </a:r>
            <a:r>
              <a:rPr lang="en-US" b="0" baseline="0" dirty="0" err="1" smtClean="0"/>
              <a:t>rộng</a:t>
            </a:r>
            <a:r>
              <a:rPr lang="en-US" b="0" baseline="0" dirty="0" smtClean="0"/>
              <a:t> </a:t>
            </a:r>
            <a:r>
              <a:rPr lang="en-US" b="0" baseline="0" dirty="0" err="1" smtClean="0"/>
              <a:t>của</a:t>
            </a:r>
            <a:r>
              <a:rPr lang="en-US" b="0" baseline="0" dirty="0" smtClean="0"/>
              <a:t> </a:t>
            </a:r>
            <a:r>
              <a:rPr lang="en-US" b="0" baseline="0" dirty="0" err="1" smtClean="0"/>
              <a:t>tuyến</a:t>
            </a:r>
            <a:r>
              <a:rPr lang="en-US" b="0" baseline="0" dirty="0" smtClean="0"/>
              <a:t>…, </a:t>
            </a:r>
            <a:r>
              <a:rPr lang="en-US" b="0" baseline="0" dirty="0" err="1" smtClean="0"/>
              <a:t>chiều</a:t>
            </a:r>
            <a:r>
              <a:rPr lang="en-US" b="0" baseline="0" dirty="0" smtClean="0"/>
              <a:t> </a:t>
            </a:r>
            <a:r>
              <a:rPr lang="en-US" b="0" baseline="0" dirty="0" err="1" smtClean="0"/>
              <a:t>sâu</a:t>
            </a:r>
            <a:r>
              <a:rPr lang="en-US" b="0" baseline="0" dirty="0" smtClean="0"/>
              <a:t> </a:t>
            </a:r>
            <a:r>
              <a:rPr lang="en-US" b="0" baseline="0" dirty="0" err="1" smtClean="0"/>
              <a:t>và</a:t>
            </a:r>
            <a:r>
              <a:rPr lang="en-US" b="0" baseline="0" dirty="0" smtClean="0"/>
              <a:t> </a:t>
            </a:r>
            <a:r>
              <a:rPr lang="en-US" b="0" baseline="0" dirty="0" err="1" smtClean="0"/>
              <a:t>bán</a:t>
            </a:r>
            <a:r>
              <a:rPr lang="en-US" b="0" baseline="0" dirty="0" smtClean="0"/>
              <a:t> </a:t>
            </a:r>
            <a:r>
              <a:rPr lang="en-US" b="0" baseline="0" dirty="0" err="1" smtClean="0"/>
              <a:t>kính</a:t>
            </a:r>
            <a:r>
              <a:rPr lang="en-US" b="0" baseline="0" dirty="0" smtClean="0"/>
              <a:t> </a:t>
            </a:r>
            <a:r>
              <a:rPr lang="en-US" b="0" baseline="0" dirty="0" err="1" smtClean="0"/>
              <a:t>cong</a:t>
            </a:r>
            <a:r>
              <a:rPr lang="en-US" b="0" baseline="0" dirty="0" smtClean="0"/>
              <a:t> </a:t>
            </a:r>
            <a:r>
              <a:rPr lang="en-US" b="0" baseline="0" dirty="0" err="1" smtClean="0"/>
              <a:t>của</a:t>
            </a:r>
            <a:r>
              <a:rPr lang="en-US" b="0" baseline="0" dirty="0" smtClean="0"/>
              <a:t> </a:t>
            </a:r>
            <a:r>
              <a:rPr lang="en-US" b="0" baseline="0" dirty="0" err="1" smtClean="0"/>
              <a:t>tuyến</a:t>
            </a:r>
            <a:r>
              <a:rPr lang="en-US" b="0" baseline="0" dirty="0" smtClean="0"/>
              <a:t>….,</a:t>
            </a:r>
            <a:r>
              <a:rPr lang="en-US" b="1" baseline="0" dirty="0" smtClean="0"/>
              <a:t> </a:t>
            </a:r>
            <a:r>
              <a:rPr lang="en-US" b="0" baseline="0" dirty="0" err="1" smtClean="0"/>
              <a:t>số</a:t>
            </a:r>
            <a:r>
              <a:rPr lang="en-US" b="0" baseline="0" dirty="0" smtClean="0"/>
              <a:t> </a:t>
            </a:r>
            <a:r>
              <a:rPr lang="en-US" b="0" baseline="0" dirty="0" err="1" smtClean="0"/>
              <a:t>kênh</a:t>
            </a:r>
            <a:r>
              <a:rPr lang="en-US" b="0" baseline="0" dirty="0" smtClean="0"/>
              <a:t> </a:t>
            </a:r>
            <a:r>
              <a:rPr lang="en-US" b="0" baseline="0" dirty="0" err="1" smtClean="0"/>
              <a:t>biển</a:t>
            </a:r>
            <a:r>
              <a:rPr lang="en-US" b="0" baseline="0" dirty="0" smtClean="0"/>
              <a:t>.., </a:t>
            </a:r>
            <a:r>
              <a:rPr lang="en-US" b="0" baseline="0" dirty="0" err="1" smtClean="0"/>
              <a:t>số</a:t>
            </a:r>
            <a:r>
              <a:rPr lang="en-US" b="0" baseline="0" dirty="0" smtClean="0"/>
              <a:t> </a:t>
            </a:r>
            <a:r>
              <a:rPr lang="en-US" b="0" baseline="0" dirty="0" err="1" smtClean="0"/>
              <a:t>cảng</a:t>
            </a:r>
            <a:r>
              <a:rPr lang="en-US" b="0" baseline="0" dirty="0" smtClean="0"/>
              <a:t> </a:t>
            </a:r>
            <a:r>
              <a:rPr lang="en-US" b="0" baseline="0" dirty="0" err="1" smtClean="0"/>
              <a:t>trên</a:t>
            </a:r>
            <a:r>
              <a:rPr lang="en-US" b="0" baseline="0" dirty="0" smtClean="0"/>
              <a:t> </a:t>
            </a:r>
            <a:r>
              <a:rPr lang="en-US" b="0" baseline="0" dirty="0" err="1" smtClean="0"/>
              <a:t>tuyến</a:t>
            </a:r>
            <a:r>
              <a:rPr lang="en-US" b="0" baseline="0" dirty="0" smtClean="0"/>
              <a:t>…, </a:t>
            </a:r>
            <a:r>
              <a:rPr lang="en-US" b="0" baseline="0" dirty="0" err="1" smtClean="0"/>
              <a:t>năng</a:t>
            </a:r>
            <a:r>
              <a:rPr lang="en-US" b="0" baseline="0" dirty="0" smtClean="0"/>
              <a:t> </a:t>
            </a:r>
            <a:r>
              <a:rPr lang="en-US" b="0" baseline="0" dirty="0" err="1" smtClean="0"/>
              <a:t>suất</a:t>
            </a:r>
            <a:r>
              <a:rPr lang="en-US" b="0" baseline="0" dirty="0" smtClean="0"/>
              <a:t> </a:t>
            </a:r>
            <a:r>
              <a:rPr lang="en-US" b="0" baseline="0" dirty="0" err="1" smtClean="0"/>
              <a:t>xếp</a:t>
            </a:r>
            <a:r>
              <a:rPr lang="en-US" b="0" baseline="0" dirty="0" smtClean="0"/>
              <a:t> </a:t>
            </a:r>
            <a:r>
              <a:rPr lang="en-US" b="0" baseline="0" dirty="0" err="1" smtClean="0"/>
              <a:t>dỡ</a:t>
            </a:r>
            <a:r>
              <a:rPr lang="en-US" b="0" baseline="0" dirty="0" smtClean="0"/>
              <a:t>, </a:t>
            </a:r>
            <a:r>
              <a:rPr lang="en-US" b="0" baseline="0" dirty="0" err="1" smtClean="0"/>
              <a:t>điều</a:t>
            </a:r>
            <a:r>
              <a:rPr lang="en-US" b="0" baseline="0" dirty="0" smtClean="0"/>
              <a:t> </a:t>
            </a:r>
            <a:r>
              <a:rPr lang="en-US" b="0" baseline="0" dirty="0" err="1" smtClean="0"/>
              <a:t>kiện</a:t>
            </a:r>
            <a:r>
              <a:rPr lang="en-US" b="0" baseline="0" dirty="0" smtClean="0"/>
              <a:t> </a:t>
            </a:r>
            <a:r>
              <a:rPr lang="en-US" b="0" baseline="0" dirty="0" err="1" smtClean="0"/>
              <a:t>khí</a:t>
            </a:r>
            <a:r>
              <a:rPr lang="en-US" b="0" baseline="0" dirty="0" smtClean="0"/>
              <a:t> </a:t>
            </a:r>
            <a:r>
              <a:rPr lang="en-US" b="0" baseline="0" dirty="0" err="1" smtClean="0"/>
              <a:t>tượng</a:t>
            </a:r>
            <a:r>
              <a:rPr lang="en-US" b="0" baseline="0" dirty="0" smtClean="0"/>
              <a:t>, </a:t>
            </a:r>
            <a:r>
              <a:rPr lang="en-US" b="0" baseline="0" dirty="0" err="1" smtClean="0"/>
              <a:t>thủy</a:t>
            </a:r>
            <a:r>
              <a:rPr lang="en-US" b="0" baseline="0" dirty="0" smtClean="0"/>
              <a:t> </a:t>
            </a:r>
            <a:r>
              <a:rPr lang="en-US" b="0" baseline="0" dirty="0" err="1" smtClean="0"/>
              <a:t>văn</a:t>
            </a:r>
            <a:r>
              <a:rPr lang="en-US" b="0" baseline="0" dirty="0" smtClean="0"/>
              <a:t>, </a:t>
            </a:r>
            <a:r>
              <a:rPr lang="en-US" b="0" baseline="0" dirty="0" err="1" smtClean="0"/>
              <a:t>hàng</a:t>
            </a:r>
            <a:r>
              <a:rPr lang="en-US" b="0" baseline="0" dirty="0" smtClean="0"/>
              <a:t> </a:t>
            </a:r>
            <a:r>
              <a:rPr lang="en-US" b="0" baseline="0" dirty="0" err="1" smtClean="0"/>
              <a:t>hải</a:t>
            </a:r>
            <a:endParaRPr lang="en-US" b="0" baseline="0" dirty="0" smtClean="0"/>
          </a:p>
          <a:p>
            <a:pPr marL="171450" indent="-171450" rtl="0">
              <a:buFont typeface="Wingdings" panose="05000000000000000000" pitchFamily="2" charset="2"/>
              <a:buChar char="v"/>
            </a:pPr>
            <a:r>
              <a:rPr lang="en-US" sz="1200" b="1" i="0" kern="1200" dirty="0" smtClean="0">
                <a:solidFill>
                  <a:schemeClr val="tx1"/>
                </a:solidFill>
                <a:effectLst/>
                <a:latin typeface="+mn-lt"/>
                <a:ea typeface="+mn-ea"/>
                <a:cs typeface="+mn-cs"/>
              </a:rPr>
              <a:t>MQH </a:t>
            </a:r>
            <a:r>
              <a:rPr lang="en-US" sz="1200" b="1" i="0" kern="1200" dirty="0" err="1" smtClean="0">
                <a:solidFill>
                  <a:schemeClr val="tx1"/>
                </a:solidFill>
                <a:effectLst/>
                <a:latin typeface="+mn-lt"/>
                <a:ea typeface="+mn-ea"/>
                <a:cs typeface="+mn-cs"/>
              </a:rPr>
              <a:t>giữa</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chủ</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tàu</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với</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khách</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hàng</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thường</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là</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những</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chủ</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hàng</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thu</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mua</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lớn</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đầu</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mối</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gom</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hàng</a:t>
            </a:r>
            <a:r>
              <a:rPr lang="en-US" sz="1200" b="1" i="0" kern="1200" baseline="0" dirty="0" smtClean="0">
                <a:solidFill>
                  <a:schemeClr val="tx1"/>
                </a:solidFill>
                <a:effectLst/>
                <a:latin typeface="+mn-lt"/>
                <a:ea typeface="+mn-ea"/>
                <a:cs typeface="+mn-cs"/>
              </a:rPr>
              <a:t>)</a:t>
            </a:r>
          </a:p>
          <a:p>
            <a:pPr rtl="0"/>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Hiện</a:t>
            </a:r>
            <a:r>
              <a:rPr lang="en-US" sz="1200" b="1" i="0" kern="1200" baseline="0" dirty="0" smtClean="0">
                <a:solidFill>
                  <a:schemeClr val="tx1"/>
                </a:solidFill>
                <a:effectLst/>
                <a:latin typeface="+mn-lt"/>
                <a:ea typeface="+mn-ea"/>
                <a:cs typeface="+mn-cs"/>
              </a:rPr>
              <a:t> nay </a:t>
            </a:r>
            <a:r>
              <a:rPr lang="vi-VN" sz="1200" b="1" i="0" kern="1200" dirty="0" smtClean="0">
                <a:solidFill>
                  <a:schemeClr val="tx1"/>
                </a:solidFill>
                <a:effectLst/>
                <a:latin typeface="+mn-lt"/>
                <a:ea typeface="+mn-ea"/>
                <a:cs typeface="+mn-cs"/>
              </a:rPr>
              <a:t>, một liên minh </a:t>
            </a:r>
            <a:r>
              <a:rPr lang="vi-VN" sz="1200" b="0" i="0" kern="1200" dirty="0" smtClean="0">
                <a:solidFill>
                  <a:schemeClr val="tx1"/>
                </a:solidFill>
                <a:effectLst/>
                <a:latin typeface="+mn-lt"/>
                <a:ea typeface="+mn-ea"/>
                <a:cs typeface="+mn-cs"/>
              </a:rPr>
              <a:t>gồm Vosco, Vinalines, Vinaship và Công ty Cổ phần Hàng hải Đông Đô liên kết lại để ký hợp đồng khung với các </a:t>
            </a:r>
            <a:r>
              <a:rPr lang="vi-VN" sz="1200" b="1" i="0" kern="1200" dirty="0" smtClean="0">
                <a:solidFill>
                  <a:schemeClr val="tx1"/>
                </a:solidFill>
                <a:effectLst/>
                <a:latin typeface="+mn-lt"/>
                <a:ea typeface="+mn-ea"/>
                <a:cs typeface="+mn-cs"/>
              </a:rPr>
              <a:t>tập đoàn lớn của Malaysia</a:t>
            </a:r>
            <a:r>
              <a:rPr lang="vi-VN" sz="1200" b="0" i="0" kern="1200" dirty="0" smtClean="0">
                <a:solidFill>
                  <a:schemeClr val="tx1"/>
                </a:solidFill>
                <a:effectLst/>
                <a:latin typeface="+mn-lt"/>
                <a:ea typeface="+mn-ea"/>
                <a:cs typeface="+mn-cs"/>
              </a:rPr>
              <a:t>. Theo đó, các bên </a:t>
            </a:r>
            <a:r>
              <a:rPr lang="vi-VN" sz="1200" b="1" i="0" kern="1200" dirty="0" smtClean="0">
                <a:solidFill>
                  <a:schemeClr val="tx1"/>
                </a:solidFill>
                <a:effectLst/>
                <a:latin typeface="+mn-lt"/>
                <a:ea typeface="+mn-ea"/>
                <a:cs typeface="+mn-cs"/>
              </a:rPr>
              <a:t>sẽ tham gia vận chuyển phân bón từ Malaysia đi Thái Lan và Philippines</a:t>
            </a:r>
            <a:r>
              <a:rPr lang="vi-VN" sz="1200" b="0" i="0" kern="1200" dirty="0" smtClean="0">
                <a:solidFill>
                  <a:schemeClr val="tx1"/>
                </a:solidFill>
                <a:effectLst/>
                <a:latin typeface="+mn-lt"/>
                <a:ea typeface="+mn-ea"/>
                <a:cs typeface="+mn-cs"/>
              </a:rPr>
              <a:t>. </a:t>
            </a:r>
            <a:r>
              <a:rPr lang="vi-VN" sz="1200" b="1" i="0" kern="1200" dirty="0" smtClean="0">
                <a:solidFill>
                  <a:schemeClr val="tx1"/>
                </a:solidFill>
                <a:effectLst/>
                <a:latin typeface="+mn-lt"/>
                <a:ea typeface="+mn-ea"/>
                <a:cs typeface="+mn-cs"/>
              </a:rPr>
              <a:t>Sản lượng vận chuyển dự kiến 1-2 triệu tấn/năm</a:t>
            </a:r>
            <a:r>
              <a:rPr lang="vi-VN" sz="1200" b="0" i="0" kern="1200" dirty="0" smtClean="0">
                <a:solidFill>
                  <a:schemeClr val="tx1"/>
                </a:solidFill>
                <a:effectLst/>
                <a:latin typeface="+mn-lt"/>
                <a:ea typeface="+mn-ea"/>
                <a:cs typeface="+mn-cs"/>
              </a:rPr>
              <a:t> và có thể tăng dần trong các năm tiếp theo. Việc bắt tay giữa các hãng tàu biển được xem là một trong các giải pháp giúp đội tàu biển VN vượt qua cơn khốn khó.</a:t>
            </a:r>
            <a:endParaRPr lang="en-US" sz="1200" b="0" i="0" kern="1200" dirty="0" smtClean="0">
              <a:solidFill>
                <a:schemeClr val="tx1"/>
              </a:solidFill>
              <a:effectLst/>
              <a:latin typeface="+mn-lt"/>
              <a:ea typeface="+mn-ea"/>
              <a:cs typeface="+mn-cs"/>
            </a:endParaRPr>
          </a:p>
          <a:p>
            <a:pPr rtl="0"/>
            <a:r>
              <a:rPr lang="en-US" sz="1200" b="1" i="0" kern="1200" dirty="0" smtClean="0">
                <a:solidFill>
                  <a:schemeClr val="tx1"/>
                </a:solidFill>
                <a:effectLst/>
                <a:latin typeface="+mn-lt"/>
                <a:ea typeface="+mn-ea"/>
                <a:cs typeface="+mn-cs"/>
              </a:rPr>
              <a:t>	Hay </a:t>
            </a:r>
            <a:r>
              <a:rPr lang="en-US" sz="1200" b="1" i="0" kern="1200" dirty="0" err="1" smtClean="0">
                <a:solidFill>
                  <a:schemeClr val="tx1"/>
                </a:solidFill>
                <a:effectLst/>
                <a:latin typeface="+mn-lt"/>
                <a:ea typeface="+mn-ea"/>
                <a:cs typeface="+mn-cs"/>
              </a:rPr>
              <a:t>mặt</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hàng</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sắn</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lát</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cty</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nông</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sản</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lớn</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như</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Bình</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Châu</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thu</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mua</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sắn</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lát</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với</a:t>
            </a:r>
            <a:r>
              <a:rPr lang="en-US" sz="1200" b="1" i="0" kern="1200" baseline="0" dirty="0" smtClean="0">
                <a:solidFill>
                  <a:schemeClr val="tx1"/>
                </a:solidFill>
                <a:effectLst/>
                <a:latin typeface="+mn-lt"/>
                <a:ea typeface="+mn-ea"/>
                <a:cs typeface="+mn-cs"/>
              </a:rPr>
              <a:t> KL </a:t>
            </a:r>
            <a:r>
              <a:rPr lang="en-US" sz="1200" b="1" i="0" kern="1200" baseline="0" dirty="0" err="1" smtClean="0">
                <a:solidFill>
                  <a:schemeClr val="tx1"/>
                </a:solidFill>
                <a:effectLst/>
                <a:latin typeface="+mn-lt"/>
                <a:ea typeface="+mn-ea"/>
                <a:cs typeface="+mn-cs"/>
              </a:rPr>
              <a:t>lớn</a:t>
            </a:r>
            <a:r>
              <a:rPr lang="en-US" sz="1200" b="1" i="0" kern="1200" baseline="0" dirty="0" smtClean="0">
                <a:solidFill>
                  <a:schemeClr val="tx1"/>
                </a:solidFill>
                <a:effectLst/>
                <a:latin typeface="+mn-lt"/>
                <a:ea typeface="+mn-ea"/>
                <a:cs typeface="+mn-cs"/>
              </a:rPr>
              <a:t> 60k-100k </a:t>
            </a:r>
            <a:r>
              <a:rPr lang="en-US" sz="1200" b="0" i="0" kern="1200" baseline="0" dirty="0" err="1" smtClean="0">
                <a:solidFill>
                  <a:schemeClr val="tx1"/>
                </a:solidFill>
                <a:effectLst/>
                <a:latin typeface="+mn-lt"/>
                <a:ea typeface="+mn-ea"/>
                <a:cs typeface="+mn-cs"/>
              </a:rPr>
              <a:t>tấn</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đi</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với</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tàu</a:t>
            </a:r>
            <a:r>
              <a:rPr lang="en-US" sz="1200" b="0" i="0" kern="1200" baseline="0" dirty="0" smtClean="0">
                <a:solidFill>
                  <a:schemeClr val="tx1"/>
                </a:solidFill>
                <a:effectLst/>
                <a:latin typeface="+mn-lt"/>
                <a:ea typeface="+mn-ea"/>
                <a:cs typeface="+mn-cs"/>
              </a:rPr>
              <a:t>  30k-40k </a:t>
            </a:r>
            <a:r>
              <a:rPr lang="en-US" sz="1200" b="0" i="0" kern="1200" baseline="0" dirty="0" err="1" smtClean="0">
                <a:solidFill>
                  <a:schemeClr val="tx1"/>
                </a:solidFill>
                <a:effectLst/>
                <a:latin typeface="+mn-lt"/>
                <a:ea typeface="+mn-ea"/>
                <a:cs typeface="+mn-cs"/>
              </a:rPr>
              <a:t>tấn</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vận</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chuyển</a:t>
            </a:r>
            <a:r>
              <a:rPr lang="en-US" sz="1200" b="0" i="0" kern="1200" baseline="0" dirty="0" smtClean="0">
                <a:solidFill>
                  <a:schemeClr val="tx1"/>
                </a:solidFill>
                <a:effectLst/>
                <a:latin typeface="+mn-lt"/>
                <a:ea typeface="+mn-ea"/>
                <a:cs typeface="+mn-cs"/>
              </a:rPr>
              <a:t> qua TQ </a:t>
            </a:r>
            <a:r>
              <a:rPr lang="en-US" sz="1200" b="0" i="0" kern="1200" baseline="0" dirty="0" err="1" smtClean="0">
                <a:solidFill>
                  <a:schemeClr val="tx1"/>
                </a:solidFill>
                <a:effectLst/>
                <a:latin typeface="+mn-lt"/>
                <a:ea typeface="+mn-ea"/>
                <a:cs typeface="+mn-cs"/>
              </a:rPr>
              <a:t>cũng</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là</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cty</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thu</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mua</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lớn</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bán</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lại</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cho</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các</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nhà</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máy</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với</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nhu</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cầu</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nhỏ</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hơn</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để</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sản</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xuất</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bột</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mỳ</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cồn</a:t>
            </a:r>
            <a:r>
              <a:rPr lang="en-US" sz="1200" b="0" i="0" kern="1200" baseline="0" dirty="0" smtClean="0">
                <a:solidFill>
                  <a:schemeClr val="tx1"/>
                </a:solidFill>
                <a:effectLst/>
                <a:latin typeface="+mn-lt"/>
                <a:ea typeface="+mn-ea"/>
                <a:cs typeface="+mn-cs"/>
              </a:rPr>
              <a:t>,…(vd1 </a:t>
            </a:r>
            <a:r>
              <a:rPr lang="en-US" sz="1200" b="0" i="0" kern="1200" baseline="0" dirty="0" err="1" smtClean="0">
                <a:solidFill>
                  <a:schemeClr val="tx1"/>
                </a:solidFill>
                <a:effectLst/>
                <a:latin typeface="+mn-lt"/>
                <a:ea typeface="+mn-ea"/>
                <a:cs typeface="+mn-cs"/>
              </a:rPr>
              <a:t>nhà</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máy</a:t>
            </a:r>
            <a:r>
              <a:rPr lang="en-US" sz="1200" b="0" i="0" kern="1200" baseline="0" dirty="0" smtClean="0">
                <a:solidFill>
                  <a:schemeClr val="tx1"/>
                </a:solidFill>
                <a:effectLst/>
                <a:latin typeface="+mn-lt"/>
                <a:ea typeface="+mn-ea"/>
                <a:cs typeface="+mn-cs"/>
              </a:rPr>
              <a:t> 1 </a:t>
            </a:r>
            <a:r>
              <a:rPr lang="en-US" sz="1200" b="0" i="0" kern="1200" baseline="0" dirty="0" err="1" smtClean="0">
                <a:solidFill>
                  <a:schemeClr val="tx1"/>
                </a:solidFill>
                <a:effectLst/>
                <a:latin typeface="+mn-lt"/>
                <a:ea typeface="+mn-ea"/>
                <a:cs typeface="+mn-cs"/>
              </a:rPr>
              <a:t>tháng</a:t>
            </a:r>
            <a:r>
              <a:rPr lang="en-US" sz="1200" b="0" i="0" kern="1200" baseline="0" dirty="0" smtClean="0">
                <a:solidFill>
                  <a:schemeClr val="tx1"/>
                </a:solidFill>
                <a:effectLst/>
                <a:latin typeface="+mn-lt"/>
                <a:ea typeface="+mn-ea"/>
                <a:cs typeface="+mn-cs"/>
              </a:rPr>
              <a:t> 5k-10k </a:t>
            </a:r>
            <a:r>
              <a:rPr lang="en-US" sz="1200" b="0" i="0" kern="1200" baseline="0" dirty="0" err="1" smtClean="0">
                <a:solidFill>
                  <a:schemeClr val="tx1"/>
                </a:solidFill>
                <a:effectLst/>
                <a:latin typeface="+mn-lt"/>
                <a:ea typeface="+mn-ea"/>
                <a:cs typeface="+mn-cs"/>
              </a:rPr>
              <a:t>thui</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họ</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sẽ</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thu</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mua</a:t>
            </a:r>
            <a:r>
              <a:rPr lang="en-US" sz="1200" b="0" i="0" kern="1200" baseline="0" dirty="0" smtClean="0">
                <a:solidFill>
                  <a:schemeClr val="tx1"/>
                </a:solidFill>
                <a:effectLst/>
                <a:latin typeface="+mn-lt"/>
                <a:ea typeface="+mn-ea"/>
                <a:cs typeface="+mn-cs"/>
              </a:rPr>
              <a:t> qua </a:t>
            </a:r>
            <a:r>
              <a:rPr lang="en-US" sz="1200" b="0" i="0" kern="1200" baseline="0" dirty="0" err="1" smtClean="0">
                <a:solidFill>
                  <a:schemeClr val="tx1"/>
                </a:solidFill>
                <a:effectLst/>
                <a:latin typeface="+mn-lt"/>
                <a:ea typeface="+mn-ea"/>
                <a:cs typeface="+mn-cs"/>
              </a:rPr>
              <a:t>lái</a:t>
            </a:r>
            <a:r>
              <a:rPr lang="en-US" sz="1200" b="0" i="0" kern="1200" baseline="0" dirty="0" smtClean="0">
                <a:solidFill>
                  <a:schemeClr val="tx1"/>
                </a:solidFill>
                <a:effectLst/>
                <a:latin typeface="+mn-lt"/>
                <a:ea typeface="+mn-ea"/>
                <a:cs typeface="+mn-cs"/>
              </a:rPr>
              <a:t> , </a:t>
            </a:r>
            <a:r>
              <a:rPr lang="en-US" sz="1200" b="0" i="0" kern="1200" baseline="0" dirty="0" err="1" smtClean="0">
                <a:solidFill>
                  <a:schemeClr val="tx1"/>
                </a:solidFill>
                <a:effectLst/>
                <a:latin typeface="+mn-lt"/>
                <a:ea typeface="+mn-ea"/>
                <a:cs typeface="+mn-cs"/>
              </a:rPr>
              <a:t>đầu</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mối</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để</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đỡ</a:t>
            </a:r>
            <a:r>
              <a:rPr lang="en-US" sz="1200" b="0" i="0" kern="1200" baseline="0" dirty="0" smtClean="0">
                <a:solidFill>
                  <a:schemeClr val="tx1"/>
                </a:solidFill>
                <a:effectLst/>
                <a:latin typeface="+mn-lt"/>
                <a:ea typeface="+mn-ea"/>
                <a:cs typeface="+mn-cs"/>
              </a:rPr>
              <a:t> chi </a:t>
            </a:r>
            <a:r>
              <a:rPr lang="en-US" sz="1200" b="0" i="0" kern="1200" baseline="0" dirty="0" err="1" smtClean="0">
                <a:solidFill>
                  <a:schemeClr val="tx1"/>
                </a:solidFill>
                <a:effectLst/>
                <a:latin typeface="+mn-lt"/>
                <a:ea typeface="+mn-ea"/>
                <a:cs typeface="+mn-cs"/>
              </a:rPr>
              <a:t>phí</a:t>
            </a:r>
            <a:r>
              <a:rPr lang="en-US" sz="1200" b="0" i="0" kern="1200" baseline="0" dirty="0" smtClean="0">
                <a:solidFill>
                  <a:schemeClr val="tx1"/>
                </a:solidFill>
                <a:effectLst/>
                <a:latin typeface="+mn-lt"/>
                <a:ea typeface="+mn-ea"/>
                <a:cs typeface="+mn-cs"/>
              </a:rPr>
              <a:t> v/c)</a:t>
            </a:r>
          </a:p>
          <a:p>
            <a:pPr marL="171450" indent="-171450" rtl="0">
              <a:buFont typeface="Wingdings" panose="05000000000000000000" pitchFamily="2" charset="2"/>
              <a:buChar char="v"/>
            </a:pPr>
            <a:r>
              <a:rPr lang="en-US" sz="1200" b="1" i="0" kern="1200" baseline="0" dirty="0" err="1" smtClean="0">
                <a:solidFill>
                  <a:schemeClr val="tx1"/>
                </a:solidFill>
                <a:effectLst/>
                <a:latin typeface="+mn-lt"/>
                <a:ea typeface="+mn-ea"/>
                <a:cs typeface="+mn-cs"/>
              </a:rPr>
              <a:t>Uy</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tính</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của</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chủ</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tàu</a:t>
            </a:r>
            <a:endParaRPr lang="vi-VN" sz="1200" b="1" i="0" kern="1200" dirty="0" smtClean="0">
              <a:solidFill>
                <a:schemeClr val="tx1"/>
              </a:solidFill>
              <a:effectLst/>
              <a:latin typeface="+mn-lt"/>
              <a:ea typeface="+mn-ea"/>
              <a:cs typeface="+mn-cs"/>
            </a:endParaRPr>
          </a:p>
          <a:p>
            <a:r>
              <a:rPr lang="en-US" dirty="0" smtClean="0"/>
              <a:t>1</a:t>
            </a:r>
            <a:r>
              <a:rPr lang="en-US" b="1" dirty="0" smtClean="0"/>
              <a:t>. Maersk Line - Your promise. Delivered</a:t>
            </a:r>
            <a:r>
              <a:rPr lang="en-US" b="1" baseline="0" dirty="0" smtClean="0"/>
              <a:t> </a:t>
            </a:r>
            <a:r>
              <a:rPr lang="en-US" b="1" baseline="0" dirty="0" smtClean="0">
                <a:sym typeface="Wingdings" panose="05000000000000000000" pitchFamily="2" charset="2"/>
              </a:rPr>
              <a:t> </a:t>
            </a:r>
            <a:r>
              <a:rPr lang="en-US" b="1" baseline="0" dirty="0" err="1" smtClean="0">
                <a:sym typeface="Wingdings" panose="05000000000000000000" pitchFamily="2" charset="2"/>
              </a:rPr>
              <a:t>đan</a:t>
            </a:r>
            <a:r>
              <a:rPr lang="en-US" b="1" baseline="0" dirty="0" smtClean="0">
                <a:sym typeface="Wingdings" panose="05000000000000000000" pitchFamily="2" charset="2"/>
              </a:rPr>
              <a:t> </a:t>
            </a:r>
            <a:r>
              <a:rPr lang="en-US" b="1" baseline="0" dirty="0" err="1" smtClean="0">
                <a:sym typeface="Wingdings" panose="05000000000000000000" pitchFamily="2" charset="2"/>
              </a:rPr>
              <a:t>mạch</a:t>
            </a:r>
            <a:r>
              <a:rPr lang="en-US" b="1" baseline="0" dirty="0" smtClean="0">
                <a:sym typeface="Wingdings" panose="05000000000000000000" pitchFamily="2" charset="2"/>
              </a:rPr>
              <a:t> </a:t>
            </a:r>
            <a:r>
              <a:rPr lang="en-US" dirty="0" smtClean="0"/>
              <a:t/>
            </a:r>
            <a:br>
              <a:rPr lang="en-US" dirty="0" smtClean="0"/>
            </a:br>
            <a:r>
              <a:rPr lang="en-US" dirty="0" smtClean="0"/>
              <a:t>2. Evergreen - Guarding our green earth.</a:t>
            </a:r>
            <a:br>
              <a:rPr lang="en-US" dirty="0" smtClean="0"/>
            </a:br>
            <a:r>
              <a:rPr lang="en-US" dirty="0" smtClean="0"/>
              <a:t>3. OOCL - Your vital link to world trade.</a:t>
            </a:r>
            <a:br>
              <a:rPr lang="en-US" dirty="0" smtClean="0"/>
            </a:br>
            <a:r>
              <a:rPr lang="en-US" b="1" dirty="0" smtClean="0"/>
              <a:t>4. Wan Hai - We carry, we care. </a:t>
            </a:r>
            <a:r>
              <a:rPr lang="en-US" b="1" dirty="0" smtClean="0">
                <a:sym typeface="Wingdings" panose="05000000000000000000" pitchFamily="2" charset="2"/>
              </a:rPr>
              <a:t> </a:t>
            </a:r>
            <a:r>
              <a:rPr lang="en-US" b="1" dirty="0" err="1" smtClean="0">
                <a:sym typeface="Wingdings" panose="05000000000000000000" pitchFamily="2" charset="2"/>
              </a:rPr>
              <a:t>đài</a:t>
            </a:r>
            <a:r>
              <a:rPr lang="en-US" b="1" baseline="0" dirty="0" smtClean="0">
                <a:sym typeface="Wingdings" panose="05000000000000000000" pitchFamily="2" charset="2"/>
              </a:rPr>
              <a:t> </a:t>
            </a:r>
            <a:r>
              <a:rPr lang="en-US" b="1" baseline="0" dirty="0" err="1" smtClean="0">
                <a:sym typeface="Wingdings" panose="05000000000000000000" pitchFamily="2" charset="2"/>
              </a:rPr>
              <a:t>laon</a:t>
            </a:r>
            <a:r>
              <a:rPr lang="en-US" dirty="0" smtClean="0"/>
              <a:t/>
            </a:r>
            <a:br>
              <a:rPr lang="en-US" dirty="0" smtClean="0"/>
            </a:br>
            <a:r>
              <a:rPr lang="en-US" b="1" dirty="0" smtClean="0"/>
              <a:t>5. APL - Moving business forward </a:t>
            </a:r>
            <a:r>
              <a:rPr lang="en-US" b="1" dirty="0" smtClean="0">
                <a:sym typeface="Wingdings" panose="05000000000000000000" pitchFamily="2" charset="2"/>
              </a:rPr>
              <a:t> </a:t>
            </a:r>
            <a:r>
              <a:rPr lang="en-US" b="1" dirty="0" err="1" smtClean="0">
                <a:sym typeface="Wingdings" panose="05000000000000000000" pitchFamily="2" charset="2"/>
              </a:rPr>
              <a:t>Mỹ</a:t>
            </a:r>
            <a:r>
              <a:rPr lang="en-US" dirty="0" smtClean="0"/>
              <a:t/>
            </a:r>
            <a:br>
              <a:rPr lang="en-US" dirty="0" smtClean="0"/>
            </a:br>
            <a:r>
              <a:rPr lang="en-US" dirty="0" smtClean="0"/>
              <a:t>6. MOL Liner - Count On MOL.</a:t>
            </a:r>
            <a:br>
              <a:rPr lang="en-US" dirty="0" smtClean="0"/>
            </a:br>
            <a:r>
              <a:rPr lang="en-US" dirty="0" smtClean="0"/>
              <a:t>7. </a:t>
            </a:r>
            <a:r>
              <a:rPr lang="en-US" b="1" dirty="0" smtClean="0"/>
              <a:t>T.S. Lines - We deliver service around the world </a:t>
            </a:r>
            <a:r>
              <a:rPr lang="en-US" b="1" dirty="0" smtClean="0">
                <a:sym typeface="Wingdings" panose="05000000000000000000" pitchFamily="2" charset="2"/>
              </a:rPr>
              <a:t> </a:t>
            </a:r>
            <a:r>
              <a:rPr lang="en-US" b="1" dirty="0" err="1" smtClean="0">
                <a:sym typeface="Wingdings" panose="05000000000000000000" pitchFamily="2" charset="2"/>
              </a:rPr>
              <a:t>đài</a:t>
            </a:r>
            <a:r>
              <a:rPr lang="en-US" b="1" baseline="0" dirty="0" smtClean="0">
                <a:sym typeface="Wingdings" panose="05000000000000000000" pitchFamily="2" charset="2"/>
              </a:rPr>
              <a:t> loan</a:t>
            </a:r>
            <a:endParaRPr lang="en-US" b="1" dirty="0" smtClean="0"/>
          </a:p>
          <a:p>
            <a:endParaRPr lang="en-US" dirty="0" smtClean="0"/>
          </a:p>
          <a:p>
            <a:r>
              <a:rPr lang="vi-VN" b="1" dirty="0" smtClean="0"/>
              <a:t>Các nhân tố ảnh hưởng đến giá cước</a:t>
            </a:r>
            <a:endParaRPr lang="en-US" b="1" dirty="0" smtClean="0"/>
          </a:p>
          <a:p>
            <a:r>
              <a:rPr lang="vi-VN" dirty="0" smtClean="0"/>
              <a:t>Giá cước là giá cả của sản phẩm vận tải, hoàn toàn chịu sự điều tiếtcủa quy luật cung cầu trên thị trường. Thời kỳ nhu cầu vận tải tăng vượtcung của vận tải thì giá cước cao. Thời kỳ nào nhu cầu vận tải giảm, cungtăng cao hơn thì giá cước thấp. Quan hệ cung cầu của vận tải chịu ảnhhưởng của các nhóm nhân tố cơ bản sau:</a:t>
            </a:r>
            <a:endParaRPr lang="en-US" dirty="0" smtClean="0"/>
          </a:p>
          <a:p>
            <a:r>
              <a:rPr lang="vi-VN" b="1" dirty="0" smtClean="0"/>
              <a:t>Tình </a:t>
            </a:r>
            <a:r>
              <a:rPr lang="vi-VN" b="1" dirty="0" smtClean="0"/>
              <a:t>hình hàng hóa bao gồm các yếu tố như</a:t>
            </a:r>
            <a:r>
              <a:rPr lang="vi-VN" dirty="0" smtClean="0"/>
              <a:t>: Loại hàng, mặt hàng,trọng lượng của lô hàng, yêu cầu của khách hàng đối với hàng hóa chuyênchở... Đây là nhóm nhân tố thuộc nhu cầu vận tải.</a:t>
            </a:r>
            <a:endParaRPr lang="en-US" dirty="0" smtClean="0"/>
          </a:p>
          <a:p>
            <a:r>
              <a:rPr lang="vi-VN" b="1" dirty="0" smtClean="0"/>
              <a:t>Tình hình phương tiện: </a:t>
            </a:r>
            <a:endParaRPr lang="en-US" b="1" dirty="0" smtClean="0"/>
          </a:p>
          <a:p>
            <a:r>
              <a:rPr lang="vi-VN" dirty="0" smtClean="0"/>
              <a:t>Loại phương tiện, tính chuyên dụng củaphương tiện, kích cỡ phương tiện, độ cũ mới của phương tiện, đặc trưngkinh tế kĩ thuật của phương tiện. Đây là nhóm nhân tố thuộc về yếu tốcung của vận tải. Chẳng hạn nếu chủ phương tiện sử dụng những phươngtiện mới, hiện đại, đảm bảo độ an toàn cao thì cước đưa ra thỏa thuận vớichủ hàng cao. Nhưng nếu phương tiện chuyên chở có trọng tải, sức chứa lớndẫn đến giá thành chuyên chở cho một đơn vị khối lượng hàng hóa trêntuyến giảm, giá cước có thể hạ hơn cho khách hàng.</a:t>
            </a:r>
            <a:endParaRPr lang="en-US" dirty="0" smtClean="0"/>
          </a:p>
          <a:p>
            <a:r>
              <a:rPr lang="vi-VN" b="1" dirty="0" smtClean="0"/>
              <a:t>Tuyến vận chuyển: </a:t>
            </a:r>
            <a:r>
              <a:rPr lang="vi-VN" dirty="0" smtClean="0"/>
              <a:t>Chiều dài của tuyến, đặc trưng kinh tế kĩ thuậtkhác của tuyến như chiều rộng, bán kính cong,... Đặc trưng khí tượng củatuyến như hướng gió, tốc độ gió. Đối với tuyến đường thủy, còn kể đến điềukiện thủy văn như hướng dòng chảy, tốc độ dòng chảy, chế độ thủychiều. Các nhân tố thuộc hạ tầng kỹ thuật của vận tải này ảnh hưởng rấtlớn đến chi phí khai thác phương tiện nên quyết định mạnh đến giá cước</a:t>
            </a:r>
            <a:endParaRPr lang="en-US" dirty="0" smtClean="0"/>
          </a:p>
          <a:p>
            <a:r>
              <a:rPr lang="vi-VN" b="1" dirty="0" smtClean="0"/>
              <a:t>+ Quan hệ giữa chủ phương tiện và khách hàng</a:t>
            </a:r>
            <a:r>
              <a:rPr lang="vi-VN" dirty="0" smtClean="0"/>
              <a:t>: Mức cước nhà chuyênchở đưa ra thường phân biệt 2 nhóm khách hàng: Khách hàng chung thủy,lâu năm và khách hàng vãng lai, khách hàng lẻ.</a:t>
            </a:r>
            <a:r>
              <a:rPr lang="en-US" b="0" baseline="0" dirty="0" smtClean="0"/>
              <a:t> </a:t>
            </a:r>
            <a:r>
              <a:rPr lang="en-US" b="0" baseline="0" dirty="0" err="1" smtClean="0"/>
              <a:t>đồng</a:t>
            </a:r>
            <a:r>
              <a:rPr lang="en-US" b="0" baseline="0" dirty="0" smtClean="0"/>
              <a:t> </a:t>
            </a:r>
            <a:r>
              <a:rPr lang="en-US" b="0" baseline="0" dirty="0" err="1" smtClean="0"/>
              <a:t>thời</a:t>
            </a:r>
            <a:r>
              <a:rPr lang="en-US" b="0" baseline="0" dirty="0" smtClean="0"/>
              <a:t> </a:t>
            </a:r>
            <a:r>
              <a:rPr lang="en-US" b="0" baseline="0" dirty="0" err="1" smtClean="0"/>
              <a:t>tạo</a:t>
            </a:r>
            <a:r>
              <a:rPr lang="en-US" b="0" baseline="0" dirty="0" smtClean="0"/>
              <a:t> </a:t>
            </a:r>
            <a:r>
              <a:rPr lang="en-US" b="0" baseline="0" dirty="0" err="1" smtClean="0"/>
              <a:t>mqh</a:t>
            </a:r>
            <a:r>
              <a:rPr lang="en-US" b="0" baseline="0" dirty="0" smtClean="0"/>
              <a:t> </a:t>
            </a:r>
            <a:r>
              <a:rPr lang="en-US" b="0" baseline="0" dirty="0" err="1" smtClean="0"/>
              <a:t>thân</a:t>
            </a:r>
            <a:r>
              <a:rPr lang="en-US" b="0" baseline="0" dirty="0" smtClean="0"/>
              <a:t> </a:t>
            </a:r>
            <a:r>
              <a:rPr lang="en-US" b="0" baseline="0" dirty="0" err="1" smtClean="0"/>
              <a:t>thiết</a:t>
            </a:r>
            <a:r>
              <a:rPr lang="en-US" b="0" baseline="0" dirty="0" smtClean="0"/>
              <a:t> </a:t>
            </a:r>
            <a:r>
              <a:rPr lang="en-US" b="0" baseline="0" dirty="0" err="1" smtClean="0"/>
              <a:t>lâu</a:t>
            </a:r>
            <a:r>
              <a:rPr lang="en-US" b="0" baseline="0" dirty="0" smtClean="0"/>
              <a:t> </a:t>
            </a:r>
            <a:r>
              <a:rPr lang="en-US" b="0" baseline="0" dirty="0" err="1" smtClean="0"/>
              <a:t>dài</a:t>
            </a:r>
            <a:r>
              <a:rPr lang="en-US" b="0" baseline="0" dirty="0" smtClean="0"/>
              <a:t> </a:t>
            </a:r>
            <a:r>
              <a:rPr lang="en-US" b="0" baseline="0" dirty="0" err="1" smtClean="0"/>
              <a:t>với</a:t>
            </a:r>
            <a:r>
              <a:rPr lang="en-US" b="0" baseline="0" dirty="0" smtClean="0"/>
              <a:t> </a:t>
            </a:r>
            <a:r>
              <a:rPr lang="en-US" b="0" baseline="0" dirty="0" err="1" smtClean="0"/>
              <a:t>chủ</a:t>
            </a:r>
            <a:r>
              <a:rPr lang="en-US" b="0" baseline="0" dirty="0" smtClean="0"/>
              <a:t> </a:t>
            </a:r>
            <a:r>
              <a:rPr lang="en-US" b="0" baseline="0" dirty="0" err="1" smtClean="0"/>
              <a:t>hàng</a:t>
            </a:r>
            <a:r>
              <a:rPr lang="en-US" b="0" baseline="0" dirty="0" smtClean="0"/>
              <a:t>, </a:t>
            </a:r>
            <a:endParaRPr lang="en-US" dirty="0" smtClean="0"/>
          </a:p>
          <a:p>
            <a:r>
              <a:rPr lang="vi-VN" b="1" dirty="0" smtClean="0"/>
              <a:t>Uy tín của chủ phương tiện</a:t>
            </a:r>
            <a:r>
              <a:rPr lang="vi-VN" dirty="0" smtClean="0"/>
              <a:t>: Uy tín của doanh nghiệp vận chuyểnCang Cao, chất lượng dịch vụ tốt, dẫn đến mức cước sẽ cao.</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7</a:t>
            </a:fld>
            <a:endParaRPr lang="en-US"/>
          </a:p>
        </p:txBody>
      </p:sp>
    </p:spTree>
    <p:extLst>
      <p:ext uri="{BB962C8B-B14F-4D97-AF65-F5344CB8AC3E}">
        <p14:creationId xmlns:p14="http://schemas.microsoft.com/office/powerpoint/2010/main" val="32502270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8</a:t>
            </a:fld>
            <a:endParaRPr lang="en-US"/>
          </a:p>
        </p:txBody>
      </p:sp>
    </p:spTree>
    <p:extLst>
      <p:ext uri="{BB962C8B-B14F-4D97-AF65-F5344CB8AC3E}">
        <p14:creationId xmlns:p14="http://schemas.microsoft.com/office/powerpoint/2010/main" val="22747829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Tùy</a:t>
            </a:r>
            <a:r>
              <a:rPr lang="en-US" baseline="0" dirty="0" smtClean="0"/>
              <a:t> </a:t>
            </a:r>
            <a:r>
              <a:rPr lang="en-US" baseline="0" dirty="0" err="1" smtClean="0"/>
              <a:t>vào</a:t>
            </a:r>
            <a:r>
              <a:rPr lang="en-US" baseline="0" dirty="0" smtClean="0"/>
              <a:t> </a:t>
            </a:r>
            <a:r>
              <a:rPr lang="en-US" baseline="0" dirty="0" err="1" smtClean="0"/>
              <a:t>mỗi</a:t>
            </a:r>
            <a:r>
              <a:rPr lang="en-US" baseline="0" dirty="0" smtClean="0"/>
              <a:t> </a:t>
            </a:r>
            <a:r>
              <a:rPr lang="en-US" baseline="0" dirty="0" err="1" smtClean="0"/>
              <a:t>hãng</a:t>
            </a:r>
            <a:r>
              <a:rPr lang="en-US" baseline="0" dirty="0" smtClean="0"/>
              <a:t> </a:t>
            </a:r>
            <a:r>
              <a:rPr lang="en-US" baseline="0" dirty="0" err="1" smtClean="0"/>
              <a:t>tàu</a:t>
            </a:r>
            <a:r>
              <a:rPr lang="en-US" baseline="0" dirty="0" smtClean="0"/>
              <a:t> </a:t>
            </a:r>
            <a:r>
              <a:rPr lang="en-US" baseline="0" dirty="0" err="1" smtClean="0"/>
              <a:t>sẽ</a:t>
            </a:r>
            <a:r>
              <a:rPr lang="en-US" baseline="0" dirty="0" smtClean="0"/>
              <a:t> </a:t>
            </a:r>
            <a:r>
              <a:rPr lang="en-US" baseline="0" dirty="0" err="1" smtClean="0"/>
              <a:t>có</a:t>
            </a:r>
            <a:r>
              <a:rPr lang="en-US" baseline="0" dirty="0" smtClean="0"/>
              <a:t> </a:t>
            </a:r>
            <a:r>
              <a:rPr lang="en-US" baseline="0" dirty="0" err="1" smtClean="0"/>
              <a:t>cước</a:t>
            </a:r>
            <a:r>
              <a:rPr lang="en-US" baseline="0" dirty="0" smtClean="0"/>
              <a:t> </a:t>
            </a:r>
            <a:r>
              <a:rPr lang="en-US" baseline="0" dirty="0" err="1" smtClean="0"/>
              <a:t>vận</a:t>
            </a:r>
            <a:r>
              <a:rPr lang="en-US" baseline="0" dirty="0" smtClean="0"/>
              <a:t> </a:t>
            </a:r>
            <a:r>
              <a:rPr lang="en-US" baseline="0" dirty="0" err="1" smtClean="0"/>
              <a:t>tải</a:t>
            </a:r>
            <a:r>
              <a:rPr lang="en-US" baseline="0" dirty="0" smtClean="0"/>
              <a:t> </a:t>
            </a:r>
            <a:r>
              <a:rPr lang="en-US" baseline="0" dirty="0" err="1" smtClean="0"/>
              <a:t>cont</a:t>
            </a:r>
            <a:r>
              <a:rPr lang="en-US" baseline="0" dirty="0" smtClean="0"/>
              <a:t> </a:t>
            </a:r>
            <a:r>
              <a:rPr lang="en-US" baseline="0" dirty="0" err="1" smtClean="0"/>
              <a:t>trên</a:t>
            </a:r>
            <a:r>
              <a:rPr lang="en-US" baseline="0" dirty="0" smtClean="0"/>
              <a:t> </a:t>
            </a:r>
            <a:r>
              <a:rPr lang="en-US" baseline="0" dirty="0" err="1" smtClean="0"/>
              <a:t>các</a:t>
            </a:r>
            <a:r>
              <a:rPr lang="en-US" baseline="0" dirty="0" smtClean="0"/>
              <a:t> </a:t>
            </a:r>
            <a:r>
              <a:rPr lang="en-US" baseline="0" dirty="0" err="1" smtClean="0"/>
              <a:t>tuyến</a:t>
            </a:r>
            <a:r>
              <a:rPr lang="en-US" baseline="0" dirty="0" smtClean="0"/>
              <a:t> </a:t>
            </a:r>
            <a:r>
              <a:rPr lang="en-US" baseline="0" dirty="0" err="1" smtClean="0"/>
              <a:t>khác</a:t>
            </a:r>
            <a:r>
              <a:rPr lang="en-US" baseline="0" dirty="0" smtClean="0"/>
              <a:t> </a:t>
            </a:r>
            <a:r>
              <a:rPr lang="en-US" baseline="0" dirty="0" err="1" smtClean="0"/>
              <a:t>nhau</a:t>
            </a:r>
            <a:r>
              <a:rPr lang="en-US" baseline="0" dirty="0" smtClean="0"/>
              <a:t> </a:t>
            </a:r>
            <a:r>
              <a:rPr lang="en-US" baseline="0" dirty="0" err="1" smtClean="0"/>
              <a:t>sẽ</a:t>
            </a:r>
            <a:r>
              <a:rPr lang="en-US" baseline="0" dirty="0" smtClean="0"/>
              <a:t> </a:t>
            </a:r>
            <a:r>
              <a:rPr lang="en-US" baseline="0" dirty="0" err="1" smtClean="0"/>
              <a:t>khác</a:t>
            </a:r>
            <a:r>
              <a:rPr lang="en-US" baseline="0" dirty="0" smtClean="0"/>
              <a:t> </a:t>
            </a:r>
            <a:r>
              <a:rPr lang="en-US" baseline="0" dirty="0" err="1" smtClean="0"/>
              <a:t>nhau</a:t>
            </a:r>
            <a:r>
              <a:rPr lang="en-US" baseline="0" dirty="0" smtClean="0"/>
              <a:t>, </a:t>
            </a:r>
            <a:r>
              <a:rPr lang="en-US" baseline="0" dirty="0" err="1" smtClean="0"/>
              <a:t>tùy</a:t>
            </a:r>
            <a:r>
              <a:rPr lang="en-US" baseline="0" dirty="0" smtClean="0"/>
              <a:t> </a:t>
            </a:r>
            <a:r>
              <a:rPr lang="en-US" baseline="0" dirty="0" err="1" smtClean="0"/>
              <a:t>vào</a:t>
            </a:r>
            <a:r>
              <a:rPr lang="en-US" baseline="0" dirty="0" smtClean="0"/>
              <a:t> </a:t>
            </a:r>
            <a:r>
              <a:rPr lang="en-US" baseline="0" dirty="0" err="1" smtClean="0"/>
              <a:t>thời</a:t>
            </a:r>
            <a:r>
              <a:rPr lang="en-US" baseline="0" dirty="0" smtClean="0"/>
              <a:t> </a:t>
            </a:r>
            <a:r>
              <a:rPr lang="en-US" baseline="0" dirty="0" err="1" smtClean="0"/>
              <a:t>điểm</a:t>
            </a:r>
            <a:r>
              <a:rPr lang="en-US" baseline="0" dirty="0" smtClean="0"/>
              <a:t> </a:t>
            </a:r>
            <a:r>
              <a:rPr lang="en-US" baseline="0" dirty="0" err="1" smtClean="0"/>
              <a:t>nhu</a:t>
            </a:r>
            <a:r>
              <a:rPr lang="en-US" baseline="0" dirty="0" smtClean="0"/>
              <a:t> </a:t>
            </a:r>
            <a:r>
              <a:rPr lang="en-US" baseline="0" dirty="0" err="1" smtClean="0"/>
              <a:t>cầu</a:t>
            </a:r>
            <a:r>
              <a:rPr lang="en-US" baseline="0" dirty="0" smtClean="0"/>
              <a:t> </a:t>
            </a:r>
            <a:r>
              <a:rPr lang="en-US" baseline="0" dirty="0" err="1" smtClean="0"/>
              <a:t>cao</a:t>
            </a:r>
            <a:r>
              <a:rPr lang="en-US" baseline="0" dirty="0" smtClean="0"/>
              <a:t> hay </a:t>
            </a:r>
            <a:r>
              <a:rPr lang="en-US" baseline="0" dirty="0" err="1" smtClean="0"/>
              <a:t>thấp</a:t>
            </a:r>
            <a:r>
              <a:rPr lang="en-US" baseline="0" dirty="0" smtClean="0"/>
              <a:t> </a:t>
            </a:r>
            <a:r>
              <a:rPr lang="en-US" baseline="0" dirty="0" err="1" smtClean="0"/>
              <a:t>nữa</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9</a:t>
            </a:fld>
            <a:endParaRPr lang="en-US"/>
          </a:p>
        </p:txBody>
      </p:sp>
    </p:spTree>
    <p:extLst>
      <p:ext uri="{BB962C8B-B14F-4D97-AF65-F5344CB8AC3E}">
        <p14:creationId xmlns:p14="http://schemas.microsoft.com/office/powerpoint/2010/main" val="11574879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algn="just">
              <a:lnSpc>
                <a:spcPct val="150000"/>
              </a:lnSpc>
              <a:spcBef>
                <a:spcPts val="0"/>
              </a:spcBef>
              <a:spcAft>
                <a:spcPts val="0"/>
              </a:spcAft>
            </a:pPr>
            <a:r>
              <a:rPr lang="en-US" sz="1200" b="1" dirty="0" err="1" smtClean="0">
                <a:solidFill>
                  <a:srgbClr val="000000"/>
                </a:solidFill>
                <a:latin typeface="Times New Roman" panose="02020603050405020304" pitchFamily="18" charset="0"/>
                <a:ea typeface="Times New Roman" panose="02020603050405020304" pitchFamily="18" charset="0"/>
              </a:rPr>
              <a:t>Ngoài</a:t>
            </a:r>
            <a:r>
              <a:rPr lang="en-US" sz="1200" b="1" dirty="0" smtClean="0">
                <a:solidFill>
                  <a:srgbClr val="000000"/>
                </a:solidFill>
                <a:latin typeface="Times New Roman" panose="02020603050405020304" pitchFamily="18" charset="0"/>
                <a:ea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rPr>
              <a:t>cước</a:t>
            </a:r>
            <a:r>
              <a:rPr lang="en-US" sz="1200" b="1" dirty="0" smtClean="0">
                <a:solidFill>
                  <a:srgbClr val="000000"/>
                </a:solidFill>
                <a:latin typeface="Times New Roman" panose="02020603050405020304" pitchFamily="18" charset="0"/>
                <a:ea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rPr>
              <a:t>nêu</a:t>
            </a:r>
            <a:r>
              <a:rPr lang="en-US" sz="1200" b="1" dirty="0" smtClean="0">
                <a:solidFill>
                  <a:srgbClr val="000000"/>
                </a:solidFill>
                <a:latin typeface="Times New Roman" panose="02020603050405020304" pitchFamily="18" charset="0"/>
                <a:ea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rPr>
              <a:t>trên</a:t>
            </a:r>
            <a:r>
              <a:rPr lang="en-US" sz="1200" b="1" dirty="0" smtClean="0">
                <a:solidFill>
                  <a:srgbClr val="000000"/>
                </a:solidFill>
                <a:latin typeface="Times New Roman" panose="02020603050405020304" pitchFamily="18" charset="0"/>
                <a:ea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rPr>
              <a:t>bạn</a:t>
            </a:r>
            <a:r>
              <a:rPr lang="en-US" sz="1200" b="1" dirty="0" smtClean="0">
                <a:solidFill>
                  <a:srgbClr val="000000"/>
                </a:solidFill>
                <a:latin typeface="Times New Roman" panose="02020603050405020304" pitchFamily="18" charset="0"/>
                <a:ea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rPr>
              <a:t>còn</a:t>
            </a:r>
            <a:r>
              <a:rPr lang="en-US" sz="1200" b="1" dirty="0" smtClean="0">
                <a:solidFill>
                  <a:srgbClr val="000000"/>
                </a:solidFill>
                <a:latin typeface="Times New Roman" panose="02020603050405020304" pitchFamily="18" charset="0"/>
                <a:ea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rPr>
              <a:t>phải</a:t>
            </a:r>
            <a:r>
              <a:rPr lang="en-US" sz="1200" b="1" dirty="0" smtClean="0">
                <a:solidFill>
                  <a:srgbClr val="000000"/>
                </a:solidFill>
                <a:latin typeface="Times New Roman" panose="02020603050405020304" pitchFamily="18" charset="0"/>
                <a:ea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rPr>
              <a:t>thanh</a:t>
            </a:r>
            <a:r>
              <a:rPr lang="en-US" sz="1200" b="1" dirty="0" smtClean="0">
                <a:solidFill>
                  <a:srgbClr val="000000"/>
                </a:solidFill>
                <a:latin typeface="Times New Roman" panose="02020603050405020304" pitchFamily="18" charset="0"/>
                <a:ea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rPr>
              <a:t>toán</a:t>
            </a:r>
            <a:r>
              <a:rPr lang="en-US" sz="1200" b="1" dirty="0" smtClean="0">
                <a:solidFill>
                  <a:srgbClr val="000000"/>
                </a:solidFill>
                <a:latin typeface="Times New Roman" panose="02020603050405020304" pitchFamily="18" charset="0"/>
                <a:ea typeface="Times New Roman" panose="02020603050405020304" pitchFamily="18" charset="0"/>
              </a:rPr>
              <a:t> 1 </a:t>
            </a:r>
            <a:r>
              <a:rPr lang="en-US" sz="1200" b="1" dirty="0" err="1" smtClean="0">
                <a:solidFill>
                  <a:srgbClr val="000000"/>
                </a:solidFill>
                <a:latin typeface="Times New Roman" panose="02020603050405020304" pitchFamily="18" charset="0"/>
                <a:ea typeface="Times New Roman" panose="02020603050405020304" pitchFamily="18" charset="0"/>
              </a:rPr>
              <a:t>số</a:t>
            </a:r>
            <a:r>
              <a:rPr lang="en-US" sz="1200" b="1" dirty="0" smtClean="0">
                <a:solidFill>
                  <a:srgbClr val="000000"/>
                </a:solidFill>
                <a:latin typeface="Times New Roman" panose="02020603050405020304" pitchFamily="18" charset="0"/>
                <a:ea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rPr>
              <a:t>phụ</a:t>
            </a:r>
            <a:r>
              <a:rPr lang="en-US" sz="1200" b="1" dirty="0" smtClean="0">
                <a:solidFill>
                  <a:srgbClr val="000000"/>
                </a:solidFill>
                <a:latin typeface="Times New Roman" panose="02020603050405020304" pitchFamily="18" charset="0"/>
                <a:ea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rPr>
              <a:t>phí</a:t>
            </a:r>
            <a:r>
              <a:rPr lang="en-US" sz="1200" b="1" dirty="0" smtClean="0">
                <a:solidFill>
                  <a:srgbClr val="000000"/>
                </a:solidFill>
                <a:latin typeface="Times New Roman" panose="02020603050405020304" pitchFamily="18" charset="0"/>
                <a:ea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rPr>
              <a:t>như</a:t>
            </a:r>
            <a:r>
              <a:rPr lang="en-US" sz="1200" b="1" dirty="0" smtClean="0">
                <a:solidFill>
                  <a:srgbClr val="000000"/>
                </a:solidFill>
                <a:latin typeface="Times New Roman" panose="02020603050405020304" pitchFamily="18" charset="0"/>
                <a:ea typeface="Times New Roman" panose="02020603050405020304" pitchFamily="18" charset="0"/>
              </a:rPr>
              <a:t>: </a:t>
            </a:r>
            <a:endParaRPr lang="en-US" sz="1200" b="1" dirty="0" smtClean="0">
              <a:latin typeface="Times New Roman" panose="02020603050405020304" pitchFamily="18" charset="0"/>
              <a:ea typeface="Times New Roman" panose="02020603050405020304" pitchFamily="18" charset="0"/>
            </a:endParaRPr>
          </a:p>
          <a:p>
            <a:pPr marL="342900" marR="0" lvl="0" indent="-342900" algn="just">
              <a:lnSpc>
                <a:spcPct val="150000"/>
              </a:lnSpc>
              <a:spcBef>
                <a:spcPts val="0"/>
              </a:spcBef>
              <a:spcAft>
                <a:spcPts val="0"/>
              </a:spcAft>
              <a:buFont typeface="+mj-lt"/>
              <a:buAutoNum type="arabicParenR"/>
            </a:pPr>
            <a:r>
              <a:rPr lang="en-US" sz="1200" b="1" dirty="0" err="1" smtClean="0">
                <a:solidFill>
                  <a:srgbClr val="000000"/>
                </a:solidFill>
                <a:latin typeface="Times New Roman" panose="02020603050405020304" pitchFamily="18" charset="0"/>
                <a:ea typeface="Times New Roman" panose="02020603050405020304" pitchFamily="18" charset="0"/>
              </a:rPr>
              <a:t>Phí</a:t>
            </a:r>
            <a:r>
              <a:rPr lang="en-US" sz="1200" b="1" dirty="0" smtClean="0">
                <a:solidFill>
                  <a:srgbClr val="000000"/>
                </a:solidFill>
                <a:latin typeface="Times New Roman" panose="02020603050405020304" pitchFamily="18" charset="0"/>
                <a:ea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rPr>
              <a:t>chứng</a:t>
            </a:r>
            <a:r>
              <a:rPr lang="en-US" sz="1200" b="1" dirty="0" smtClean="0">
                <a:solidFill>
                  <a:srgbClr val="000000"/>
                </a:solidFill>
                <a:latin typeface="Times New Roman" panose="02020603050405020304" pitchFamily="18" charset="0"/>
                <a:ea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rPr>
              <a:t>từ</a:t>
            </a:r>
            <a:r>
              <a:rPr lang="en-US" sz="1200" b="1" dirty="0" smtClean="0">
                <a:solidFill>
                  <a:srgbClr val="000000"/>
                </a:solidFill>
                <a:latin typeface="Times New Roman" panose="02020603050405020304" pitchFamily="18" charset="0"/>
                <a:ea typeface="Times New Roman" panose="02020603050405020304" pitchFamily="18" charset="0"/>
              </a:rPr>
              <a:t> </a:t>
            </a:r>
            <a:r>
              <a:rPr lang="en-US" sz="1200" dirty="0" smtClean="0">
                <a:solidFill>
                  <a:srgbClr val="000000"/>
                </a:solidFill>
                <a:latin typeface="Times New Roman" panose="02020603050405020304" pitchFamily="18" charset="0"/>
                <a:ea typeface="Times New Roman" panose="02020603050405020304" pitchFamily="18" charset="0"/>
              </a:rPr>
              <a:t>(</a:t>
            </a:r>
            <a:r>
              <a:rPr lang="en-US" sz="1200" dirty="0" err="1" smtClean="0">
                <a:solidFill>
                  <a:srgbClr val="000000"/>
                </a:solidFill>
                <a:latin typeface="Times New Roman" panose="02020603050405020304" pitchFamily="18" charset="0"/>
                <a:ea typeface="Times New Roman" panose="02020603050405020304" pitchFamily="18" charset="0"/>
              </a:rPr>
              <a:t>khoảng</a:t>
            </a:r>
            <a:r>
              <a:rPr lang="en-US" sz="1200" dirty="0" smtClean="0">
                <a:solidFill>
                  <a:srgbClr val="000000"/>
                </a:solidFill>
                <a:latin typeface="Times New Roman" panose="02020603050405020304" pitchFamily="18" charset="0"/>
                <a:ea typeface="Times New Roman" panose="02020603050405020304" pitchFamily="18" charset="0"/>
              </a:rPr>
              <a:t> 200.000 </a:t>
            </a:r>
            <a:r>
              <a:rPr lang="en-US" sz="1200" dirty="0" err="1" smtClean="0">
                <a:solidFill>
                  <a:srgbClr val="000000"/>
                </a:solidFill>
                <a:latin typeface="Times New Roman" panose="02020603050405020304" pitchFamily="18" charset="0"/>
                <a:ea typeface="Times New Roman" panose="02020603050405020304" pitchFamily="18" charset="0"/>
              </a:rPr>
              <a:t>đồng</a:t>
            </a:r>
            <a:r>
              <a:rPr lang="en-US" sz="1200" dirty="0" smtClean="0">
                <a:solidFill>
                  <a:srgbClr val="000000"/>
                </a:solidFill>
                <a:latin typeface="Times New Roman" panose="02020603050405020304" pitchFamily="18" charset="0"/>
                <a:ea typeface="Times New Roman" panose="02020603050405020304" pitchFamily="18" charset="0"/>
              </a:rPr>
              <a:t>/</a:t>
            </a:r>
            <a:r>
              <a:rPr lang="en-US" sz="1200" dirty="0" err="1" smtClean="0">
                <a:solidFill>
                  <a:srgbClr val="000000"/>
                </a:solidFill>
                <a:latin typeface="Times New Roman" panose="02020603050405020304" pitchFamily="18" charset="0"/>
                <a:ea typeface="Times New Roman" panose="02020603050405020304" pitchFamily="18" charset="0"/>
              </a:rPr>
              <a:t>lô</a:t>
            </a:r>
            <a:r>
              <a:rPr lang="en-US" sz="1200" dirty="0" smtClean="0">
                <a:solidFill>
                  <a:srgbClr val="000000"/>
                </a:solidFill>
                <a:latin typeface="Times New Roman" panose="02020603050405020304" pitchFamily="18" charset="0"/>
                <a:ea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rPr>
              <a:t>hàng</a:t>
            </a:r>
            <a:r>
              <a:rPr lang="en-US" sz="1200" dirty="0" smtClean="0">
                <a:solidFill>
                  <a:srgbClr val="000000"/>
                </a:solidFill>
                <a:latin typeface="Times New Roman" panose="02020603050405020304" pitchFamily="18" charset="0"/>
                <a:ea typeface="Times New Roman" panose="02020603050405020304" pitchFamily="18" charset="0"/>
              </a:rPr>
              <a:t>),</a:t>
            </a:r>
            <a:endParaRPr lang="en-US" sz="1200" dirty="0" smtClean="0">
              <a:latin typeface="Times New Roman" panose="02020603050405020304" pitchFamily="18" charset="0"/>
              <a:ea typeface="Times New Roman" panose="02020603050405020304" pitchFamily="18" charset="0"/>
            </a:endParaRPr>
          </a:p>
          <a:p>
            <a:pPr marL="342900" marR="0" lvl="0" indent="-342900" algn="just">
              <a:lnSpc>
                <a:spcPct val="150000"/>
              </a:lnSpc>
              <a:spcBef>
                <a:spcPts val="0"/>
              </a:spcBef>
              <a:spcAft>
                <a:spcPts val="0"/>
              </a:spcAft>
              <a:buFont typeface="+mj-lt"/>
              <a:buAutoNum type="arabicParenR"/>
            </a:pPr>
            <a:r>
              <a:rPr lang="en-US" sz="1200" b="1" dirty="0" err="1" smtClean="0">
                <a:solidFill>
                  <a:srgbClr val="000000"/>
                </a:solidFill>
                <a:latin typeface="Times New Roman" panose="02020603050405020304" pitchFamily="18" charset="0"/>
                <a:ea typeface="Times New Roman" panose="02020603050405020304" pitchFamily="18" charset="0"/>
              </a:rPr>
              <a:t>Phí</a:t>
            </a:r>
            <a:r>
              <a:rPr lang="en-US" sz="1200" b="1" dirty="0" smtClean="0">
                <a:solidFill>
                  <a:srgbClr val="000000"/>
                </a:solidFill>
                <a:latin typeface="Times New Roman" panose="02020603050405020304" pitchFamily="18" charset="0"/>
                <a:ea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rPr>
              <a:t>vệ</a:t>
            </a:r>
            <a:r>
              <a:rPr lang="en-US" sz="1200" b="1" dirty="0" smtClean="0">
                <a:solidFill>
                  <a:srgbClr val="000000"/>
                </a:solidFill>
                <a:latin typeface="Times New Roman" panose="02020603050405020304" pitchFamily="18" charset="0"/>
                <a:ea typeface="Times New Roman" panose="02020603050405020304" pitchFamily="18" charset="0"/>
              </a:rPr>
              <a:t> </a:t>
            </a:r>
            <a:r>
              <a:rPr lang="en-US" sz="1200" b="1" dirty="0" err="1" smtClean="0">
                <a:solidFill>
                  <a:srgbClr val="000000"/>
                </a:solidFill>
                <a:latin typeface="Times New Roman" panose="02020603050405020304" pitchFamily="18" charset="0"/>
                <a:ea typeface="Times New Roman" panose="02020603050405020304" pitchFamily="18" charset="0"/>
              </a:rPr>
              <a:t>sinh</a:t>
            </a:r>
            <a:r>
              <a:rPr lang="en-US" sz="1200" b="1" dirty="0" smtClean="0">
                <a:solidFill>
                  <a:srgbClr val="000000"/>
                </a:solidFill>
                <a:latin typeface="Times New Roman" panose="02020603050405020304" pitchFamily="18" charset="0"/>
                <a:ea typeface="Times New Roman" panose="02020603050405020304" pitchFamily="18" charset="0"/>
              </a:rPr>
              <a:t> container </a:t>
            </a:r>
            <a:r>
              <a:rPr lang="en-US" sz="1200" dirty="0" smtClean="0">
                <a:solidFill>
                  <a:srgbClr val="000000"/>
                </a:solidFill>
                <a:latin typeface="Times New Roman" panose="02020603050405020304" pitchFamily="18" charset="0"/>
                <a:ea typeface="Times New Roman" panose="02020603050405020304" pitchFamily="18" charset="0"/>
              </a:rPr>
              <a:t>(</a:t>
            </a:r>
            <a:r>
              <a:rPr lang="en-US" sz="1200" dirty="0" err="1" smtClean="0">
                <a:solidFill>
                  <a:srgbClr val="000000"/>
                </a:solidFill>
                <a:latin typeface="Times New Roman" panose="02020603050405020304" pitchFamily="18" charset="0"/>
                <a:ea typeface="Times New Roman" panose="02020603050405020304" pitchFamily="18" charset="0"/>
              </a:rPr>
              <a:t>khoảng</a:t>
            </a:r>
            <a:r>
              <a:rPr lang="en-US" sz="1200" dirty="0" smtClean="0">
                <a:solidFill>
                  <a:srgbClr val="000000"/>
                </a:solidFill>
                <a:latin typeface="Times New Roman" panose="02020603050405020304" pitchFamily="18" charset="0"/>
                <a:ea typeface="Times New Roman" panose="02020603050405020304" pitchFamily="18" charset="0"/>
              </a:rPr>
              <a:t> 150.000 - 300.000 </a:t>
            </a:r>
            <a:r>
              <a:rPr lang="en-US" sz="1200" dirty="0" err="1" smtClean="0">
                <a:solidFill>
                  <a:srgbClr val="000000"/>
                </a:solidFill>
                <a:latin typeface="Times New Roman" panose="02020603050405020304" pitchFamily="18" charset="0"/>
                <a:ea typeface="Times New Roman" panose="02020603050405020304" pitchFamily="18" charset="0"/>
              </a:rPr>
              <a:t>đồng</a:t>
            </a:r>
            <a:r>
              <a:rPr lang="en-US" sz="1200" dirty="0" smtClean="0">
                <a:solidFill>
                  <a:srgbClr val="000000"/>
                </a:solidFill>
                <a:latin typeface="Times New Roman" panose="02020603050405020304" pitchFamily="18" charset="0"/>
                <a:ea typeface="Times New Roman" panose="02020603050405020304" pitchFamily="18" charset="0"/>
              </a:rPr>
              <a:t>/container </a:t>
            </a:r>
            <a:r>
              <a:rPr lang="en-US" sz="1200" dirty="0" err="1" smtClean="0">
                <a:solidFill>
                  <a:srgbClr val="000000"/>
                </a:solidFill>
                <a:latin typeface="Times New Roman" panose="02020603050405020304" pitchFamily="18" charset="0"/>
                <a:ea typeface="Times New Roman" panose="02020603050405020304" pitchFamily="18" charset="0"/>
              </a:rPr>
              <a:t>tùy</a:t>
            </a:r>
            <a:r>
              <a:rPr lang="en-US" sz="1200" dirty="0" smtClean="0">
                <a:solidFill>
                  <a:srgbClr val="000000"/>
                </a:solidFill>
                <a:latin typeface="Times New Roman" panose="02020603050405020304" pitchFamily="18" charset="0"/>
                <a:ea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rPr>
              <a:t>loại</a:t>
            </a:r>
            <a:r>
              <a:rPr lang="en-US" sz="1200" dirty="0" smtClean="0">
                <a:solidFill>
                  <a:srgbClr val="000000"/>
                </a:solidFill>
                <a:latin typeface="Times New Roman" panose="02020603050405020304" pitchFamily="18" charset="0"/>
                <a:ea typeface="Times New Roman" panose="02020603050405020304" pitchFamily="18" charset="0"/>
              </a:rPr>
              <a:t>), </a:t>
            </a:r>
            <a:endParaRPr lang="en-US" sz="1200" dirty="0" smtClean="0">
              <a:latin typeface="Times New Roman" panose="02020603050405020304" pitchFamily="18" charset="0"/>
              <a:ea typeface="Times New Roman" panose="02020603050405020304" pitchFamily="18" charset="0"/>
            </a:endParaRPr>
          </a:p>
          <a:p>
            <a:pPr marL="342900" marR="0" lvl="0" indent="-342900" algn="just">
              <a:lnSpc>
                <a:spcPct val="150000"/>
              </a:lnSpc>
              <a:spcBef>
                <a:spcPts val="0"/>
              </a:spcBef>
              <a:spcAft>
                <a:spcPts val="0"/>
              </a:spcAft>
              <a:buFont typeface="+mj-lt"/>
              <a:buAutoNum type="arabicParenR"/>
            </a:pPr>
            <a:r>
              <a:rPr lang="en-US" sz="1200" b="1" i="1" dirty="0" err="1" smtClean="0">
                <a:solidFill>
                  <a:srgbClr val="000000"/>
                </a:solidFill>
                <a:latin typeface="Times New Roman" panose="02020603050405020304" pitchFamily="18" charset="0"/>
                <a:ea typeface="Times New Roman" panose="02020603050405020304" pitchFamily="18" charset="0"/>
              </a:rPr>
              <a:t>Phí</a:t>
            </a:r>
            <a:r>
              <a:rPr lang="en-US" sz="1200" b="1" i="1" dirty="0" smtClean="0">
                <a:solidFill>
                  <a:srgbClr val="000000"/>
                </a:solidFill>
                <a:latin typeface="Times New Roman" panose="02020603050405020304" pitchFamily="18" charset="0"/>
                <a:ea typeface="Times New Roman" panose="02020603050405020304" pitchFamily="18" charset="0"/>
              </a:rPr>
              <a:t> </a:t>
            </a:r>
            <a:r>
              <a:rPr lang="en-US" sz="1200" b="1" i="1" dirty="0" err="1" smtClean="0">
                <a:solidFill>
                  <a:srgbClr val="000000"/>
                </a:solidFill>
                <a:latin typeface="Times New Roman" panose="02020603050405020304" pitchFamily="18" charset="0"/>
                <a:ea typeface="Times New Roman" panose="02020603050405020304" pitchFamily="18" charset="0"/>
              </a:rPr>
              <a:t>sửa</a:t>
            </a:r>
            <a:r>
              <a:rPr lang="en-US" sz="1200" b="1" i="1" dirty="0" smtClean="0">
                <a:solidFill>
                  <a:srgbClr val="000000"/>
                </a:solidFill>
                <a:latin typeface="Times New Roman" panose="02020603050405020304" pitchFamily="18" charset="0"/>
                <a:ea typeface="Times New Roman" panose="02020603050405020304" pitchFamily="18" charset="0"/>
              </a:rPr>
              <a:t> </a:t>
            </a:r>
            <a:r>
              <a:rPr lang="en-US" sz="1200" b="1" i="1" dirty="0" err="1" smtClean="0">
                <a:solidFill>
                  <a:srgbClr val="000000"/>
                </a:solidFill>
                <a:latin typeface="Times New Roman" panose="02020603050405020304" pitchFamily="18" charset="0"/>
                <a:ea typeface="Times New Roman" panose="02020603050405020304" pitchFamily="18" charset="0"/>
              </a:rPr>
              <a:t>chữa</a:t>
            </a:r>
            <a:r>
              <a:rPr lang="en-US" sz="1200" b="1" i="1" dirty="0" smtClean="0">
                <a:solidFill>
                  <a:srgbClr val="000000"/>
                </a:solidFill>
                <a:latin typeface="Times New Roman" panose="02020603050405020304" pitchFamily="18" charset="0"/>
                <a:ea typeface="Times New Roman" panose="02020603050405020304" pitchFamily="18" charset="0"/>
              </a:rPr>
              <a:t> container</a:t>
            </a:r>
            <a:r>
              <a:rPr lang="en-US" sz="1200" dirty="0" smtClean="0">
                <a:solidFill>
                  <a:srgbClr val="000000"/>
                </a:solidFill>
                <a:latin typeface="Times New Roman" panose="02020603050405020304" pitchFamily="18" charset="0"/>
                <a:ea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rPr>
              <a:t>theo</a:t>
            </a:r>
            <a:r>
              <a:rPr lang="en-US" sz="1200" dirty="0" smtClean="0">
                <a:solidFill>
                  <a:srgbClr val="000000"/>
                </a:solidFill>
                <a:latin typeface="Times New Roman" panose="02020603050405020304" pitchFamily="18" charset="0"/>
                <a:ea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rPr>
              <a:t>mức</a:t>
            </a:r>
            <a:r>
              <a:rPr lang="en-US" sz="1200" dirty="0" smtClean="0">
                <a:solidFill>
                  <a:srgbClr val="000000"/>
                </a:solidFill>
                <a:latin typeface="Times New Roman" panose="02020603050405020304" pitchFamily="18" charset="0"/>
                <a:ea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rPr>
              <a:t>độ</a:t>
            </a:r>
            <a:r>
              <a:rPr lang="en-US" sz="1200" dirty="0" smtClean="0">
                <a:solidFill>
                  <a:srgbClr val="000000"/>
                </a:solidFill>
                <a:latin typeface="Times New Roman" panose="02020603050405020304" pitchFamily="18" charset="0"/>
                <a:ea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rPr>
              <a:t>hư</a:t>
            </a:r>
            <a:r>
              <a:rPr lang="en-US" sz="1200" dirty="0" smtClean="0">
                <a:solidFill>
                  <a:srgbClr val="000000"/>
                </a:solidFill>
                <a:latin typeface="Times New Roman" panose="02020603050405020304" pitchFamily="18" charset="0"/>
                <a:ea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rPr>
              <a:t>hỏng</a:t>
            </a:r>
            <a:r>
              <a:rPr lang="en-US" sz="1200" dirty="0" smtClean="0">
                <a:solidFill>
                  <a:srgbClr val="000000"/>
                </a:solidFill>
                <a:latin typeface="Times New Roman" panose="02020603050405020304" pitchFamily="18" charset="0"/>
                <a:ea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rPr>
              <a:t>cụ</a:t>
            </a:r>
            <a:r>
              <a:rPr lang="en-US" sz="1200" dirty="0" smtClean="0">
                <a:solidFill>
                  <a:srgbClr val="000000"/>
                </a:solidFill>
                <a:latin typeface="Times New Roman" panose="02020603050405020304" pitchFamily="18" charset="0"/>
                <a:ea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rPr>
              <a:t>thể</a:t>
            </a:r>
            <a:r>
              <a:rPr lang="en-US" sz="1200" dirty="0" smtClean="0">
                <a:solidFill>
                  <a:srgbClr val="000000"/>
                </a:solidFill>
                <a:latin typeface="Times New Roman" panose="02020603050405020304" pitchFamily="18" charset="0"/>
                <a:ea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rPr>
              <a:t>có</a:t>
            </a:r>
            <a:r>
              <a:rPr lang="en-US" sz="1200" dirty="0" smtClean="0">
                <a:solidFill>
                  <a:srgbClr val="000000"/>
                </a:solidFill>
                <a:latin typeface="Times New Roman" panose="02020603050405020304" pitchFamily="18" charset="0"/>
                <a:ea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rPr>
              <a:t>thể</a:t>
            </a:r>
            <a:r>
              <a:rPr lang="en-US" sz="1200" dirty="0" smtClean="0">
                <a:solidFill>
                  <a:srgbClr val="000000"/>
                </a:solidFill>
                <a:latin typeface="Times New Roman" panose="02020603050405020304" pitchFamily="18" charset="0"/>
                <a:ea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rPr>
              <a:t>từ</a:t>
            </a:r>
            <a:r>
              <a:rPr lang="en-US" sz="1200" dirty="0" smtClean="0">
                <a:solidFill>
                  <a:srgbClr val="000000"/>
                </a:solidFill>
                <a:latin typeface="Times New Roman" panose="02020603050405020304" pitchFamily="18" charset="0"/>
                <a:ea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rPr>
              <a:t>vài</a:t>
            </a:r>
            <a:r>
              <a:rPr lang="en-US" sz="1200" dirty="0" smtClean="0">
                <a:solidFill>
                  <a:srgbClr val="000000"/>
                </a:solidFill>
                <a:latin typeface="Times New Roman" panose="02020603050405020304" pitchFamily="18" charset="0"/>
                <a:ea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rPr>
              <a:t>trăm</a:t>
            </a:r>
            <a:r>
              <a:rPr lang="en-US" sz="1200" dirty="0" smtClean="0">
                <a:solidFill>
                  <a:srgbClr val="000000"/>
                </a:solidFill>
                <a:latin typeface="Times New Roman" panose="02020603050405020304" pitchFamily="18" charset="0"/>
                <a:ea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rPr>
              <a:t>nghìn</a:t>
            </a:r>
            <a:r>
              <a:rPr lang="en-US" sz="1200" dirty="0" smtClean="0">
                <a:solidFill>
                  <a:srgbClr val="000000"/>
                </a:solidFill>
                <a:latin typeface="Times New Roman" panose="02020603050405020304" pitchFamily="18" charset="0"/>
                <a:ea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rPr>
              <a:t>cong</a:t>
            </a:r>
            <a:r>
              <a:rPr lang="en-US" sz="1200" dirty="0" smtClean="0">
                <a:solidFill>
                  <a:srgbClr val="000000"/>
                </a:solidFill>
                <a:latin typeface="Times New Roman" panose="02020603050405020304" pitchFamily="18" charset="0"/>
                <a:ea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rPr>
              <a:t>cửa</a:t>
            </a:r>
            <a:r>
              <a:rPr lang="en-US" sz="1200" dirty="0" smtClean="0">
                <a:solidFill>
                  <a:srgbClr val="000000"/>
                </a:solidFill>
                <a:latin typeface="Times New Roman" panose="02020603050405020304" pitchFamily="18" charset="0"/>
                <a:ea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rPr>
              <a:t>gãy</a:t>
            </a:r>
            <a:r>
              <a:rPr lang="en-US" sz="1200" dirty="0" smtClean="0">
                <a:solidFill>
                  <a:srgbClr val="000000"/>
                </a:solidFill>
                <a:latin typeface="Times New Roman" panose="02020603050405020304" pitchFamily="18" charset="0"/>
                <a:ea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rPr>
              <a:t>tay</a:t>
            </a:r>
            <a:r>
              <a:rPr lang="en-US" sz="1200" dirty="0" smtClean="0">
                <a:solidFill>
                  <a:srgbClr val="000000"/>
                </a:solidFill>
                <a:latin typeface="Times New Roman" panose="02020603050405020304" pitchFamily="18" charset="0"/>
                <a:ea typeface="Times New Roman" panose="02020603050405020304" pitchFamily="18" charset="0"/>
              </a:rPr>
              <a:t> quay...) </a:t>
            </a:r>
            <a:r>
              <a:rPr lang="en-US" sz="1200" dirty="0" err="1" smtClean="0">
                <a:solidFill>
                  <a:srgbClr val="000000"/>
                </a:solidFill>
                <a:latin typeface="Times New Roman" panose="02020603050405020304" pitchFamily="18" charset="0"/>
                <a:ea typeface="Times New Roman" panose="02020603050405020304" pitchFamily="18" charset="0"/>
              </a:rPr>
              <a:t>đến</a:t>
            </a:r>
            <a:r>
              <a:rPr lang="en-US" sz="1200" dirty="0" smtClean="0">
                <a:solidFill>
                  <a:srgbClr val="000000"/>
                </a:solidFill>
                <a:latin typeface="Times New Roman" panose="02020603050405020304" pitchFamily="18" charset="0"/>
                <a:ea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rPr>
              <a:t>nhiều</a:t>
            </a:r>
            <a:r>
              <a:rPr lang="en-US" sz="1200" dirty="0" smtClean="0">
                <a:solidFill>
                  <a:srgbClr val="000000"/>
                </a:solidFill>
                <a:latin typeface="Times New Roman" panose="02020603050405020304" pitchFamily="18" charset="0"/>
                <a:ea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rPr>
              <a:t>triệu</a:t>
            </a:r>
            <a:r>
              <a:rPr lang="en-US" sz="1200" dirty="0" smtClean="0">
                <a:solidFill>
                  <a:srgbClr val="000000"/>
                </a:solidFill>
                <a:latin typeface="Times New Roman" panose="02020603050405020304" pitchFamily="18" charset="0"/>
                <a:ea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rPr>
              <a:t>đồng</a:t>
            </a:r>
            <a:r>
              <a:rPr lang="en-US" sz="1200" dirty="0" smtClean="0">
                <a:solidFill>
                  <a:srgbClr val="000000"/>
                </a:solidFill>
                <a:latin typeface="Times New Roman" panose="02020603050405020304" pitchFamily="18" charset="0"/>
                <a:ea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rPr>
              <a:t>hỏng</a:t>
            </a:r>
            <a:r>
              <a:rPr lang="en-US" sz="1200" dirty="0" smtClean="0">
                <a:solidFill>
                  <a:srgbClr val="000000"/>
                </a:solidFill>
                <a:latin typeface="Times New Roman" panose="02020603050405020304" pitchFamily="18" charset="0"/>
                <a:ea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rPr>
              <a:t>xà</a:t>
            </a:r>
            <a:r>
              <a:rPr lang="en-US" sz="1200" dirty="0" smtClean="0">
                <a:solidFill>
                  <a:srgbClr val="000000"/>
                </a:solidFill>
                <a:latin typeface="Times New Roman" panose="02020603050405020304" pitchFamily="18" charset="0"/>
                <a:ea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rPr>
              <a:t>đáy</a:t>
            </a:r>
            <a:r>
              <a:rPr lang="en-US" sz="1200" dirty="0" smtClean="0">
                <a:solidFill>
                  <a:srgbClr val="000000"/>
                </a:solidFill>
                <a:latin typeface="Times New Roman" panose="02020603050405020304" pitchFamily="18" charset="0"/>
                <a:ea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rPr>
              <a:t>gẫy</a:t>
            </a:r>
            <a:r>
              <a:rPr lang="en-US" sz="1200" dirty="0" smtClean="0">
                <a:solidFill>
                  <a:srgbClr val="000000"/>
                </a:solidFill>
                <a:latin typeface="Times New Roman" panose="02020603050405020304" pitchFamily="18" charset="0"/>
                <a:ea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rPr>
              <a:t>ván</a:t>
            </a:r>
            <a:r>
              <a:rPr lang="en-US" sz="1200" dirty="0" smtClean="0">
                <a:solidFill>
                  <a:srgbClr val="000000"/>
                </a:solidFill>
                <a:latin typeface="Times New Roman" panose="02020603050405020304" pitchFamily="18" charset="0"/>
                <a:ea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rPr>
              <a:t>sàn</a:t>
            </a:r>
            <a:r>
              <a:rPr lang="en-US" sz="1200" dirty="0" smtClean="0">
                <a:solidFill>
                  <a:srgbClr val="000000"/>
                </a:solidFill>
                <a:latin typeface="Times New Roman" panose="02020603050405020304" pitchFamily="18" charset="0"/>
                <a:ea typeface="Times New Roman" panose="02020603050405020304" pitchFamily="18" charset="0"/>
              </a:rPr>
              <a:t>…).</a:t>
            </a:r>
            <a:endParaRPr lang="en-US" sz="1200" dirty="0" smtClean="0">
              <a:effectLst/>
              <a:latin typeface="Times New Roman" panose="02020603050405020304" pitchFamily="18" charset="0"/>
              <a:ea typeface="Times New Roman" panose="02020603050405020304" pitchFamily="18" charset="0"/>
            </a:endParaRPr>
          </a:p>
          <a:p>
            <a:r>
              <a:rPr lang="vi-VN" dirty="0" smtClean="0"/>
              <a:t>-</a:t>
            </a:r>
            <a:r>
              <a:rPr lang="vi-VN" b="1" dirty="0" smtClean="0"/>
              <a:t>Trên cùng một tuyến vận chuyển thì với loại container khác nhau thì giá cước </a:t>
            </a:r>
            <a:r>
              <a:rPr lang="vi-VN" dirty="0" smtClean="0"/>
              <a:t>sẽ khác nhau (vì khối lượng vận chuyển càng lớn thì giá cước càng cao và ngược lại);</a:t>
            </a:r>
          </a:p>
          <a:p>
            <a:r>
              <a:rPr lang="vi-VN" dirty="0" smtClean="0"/>
              <a:t>-</a:t>
            </a:r>
            <a:r>
              <a:rPr lang="vi-VN" b="1" dirty="0" smtClean="0"/>
              <a:t>Trên cùng một tuyến vận chuyển thì giá cước chiều đi sẽ khác với giá cước chiều về </a:t>
            </a:r>
            <a:r>
              <a:rPr lang="vi-VN" dirty="0" smtClean="0"/>
              <a:t>( nếu chiều đi nhu cầu vận chuyển cao thì giá cước cao và ngược lại chiều về giá cước thấp);</a:t>
            </a:r>
          </a:p>
          <a:p>
            <a:r>
              <a:rPr lang="vi-VN" dirty="0" smtClean="0"/>
              <a:t>-</a:t>
            </a:r>
            <a:r>
              <a:rPr lang="vi-VN" b="1" dirty="0" smtClean="0"/>
              <a:t>Tuyến đường khác nhau thì giá cước sẽ khác nhau </a:t>
            </a:r>
            <a:r>
              <a:rPr lang="vi-VN" dirty="0" smtClean="0"/>
              <a:t>(độ dài tuyến đường càng lớn thì giá cước càng cao và ngược lại)</a:t>
            </a: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14</a:t>
            </a:fld>
            <a:endParaRPr lang="en-US"/>
          </a:p>
        </p:txBody>
      </p:sp>
    </p:spTree>
    <p:extLst>
      <p:ext uri="{BB962C8B-B14F-4D97-AF65-F5344CB8AC3E}">
        <p14:creationId xmlns:p14="http://schemas.microsoft.com/office/powerpoint/2010/main" val="30834271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3335" marR="0" indent="0" algn="just">
              <a:lnSpc>
                <a:spcPct val="150000"/>
              </a:lnSpc>
              <a:spcBef>
                <a:spcPts val="0"/>
              </a:spcBef>
              <a:spcAft>
                <a:spcPts val="0"/>
              </a:spcAft>
              <a:buFont typeface="Wingdings" panose="05000000000000000000" pitchFamily="2" charset="2"/>
              <a:buNone/>
            </a:pPr>
            <a:r>
              <a:rPr lang="en-US" dirty="0" err="1" smtClean="0"/>
              <a:t>Giống</a:t>
            </a:r>
            <a:r>
              <a:rPr lang="en-US" dirty="0" smtClean="0"/>
              <a:t> </a:t>
            </a:r>
            <a:r>
              <a:rPr lang="en-US" dirty="0" err="1" smtClean="0"/>
              <a:t>như</a:t>
            </a:r>
            <a:r>
              <a:rPr lang="en-US" baseline="0" dirty="0" smtClean="0"/>
              <a:t> </a:t>
            </a:r>
            <a:r>
              <a:rPr lang="en-US" baseline="0" dirty="0" err="1" smtClean="0"/>
              <a:t>xe</a:t>
            </a:r>
            <a:r>
              <a:rPr lang="en-US" baseline="0" dirty="0" smtClean="0"/>
              <a:t> </a:t>
            </a:r>
            <a:r>
              <a:rPr lang="en-US" baseline="0" dirty="0" err="1" smtClean="0"/>
              <a:t>tài</a:t>
            </a:r>
            <a:r>
              <a:rPr lang="en-US" baseline="0" dirty="0" smtClean="0"/>
              <a:t> </a:t>
            </a:r>
            <a:r>
              <a:rPr lang="en-US" baseline="0" dirty="0" err="1" smtClean="0"/>
              <a:t>có</a:t>
            </a:r>
            <a:r>
              <a:rPr lang="en-US" baseline="0" dirty="0" smtClean="0"/>
              <a:t> </a:t>
            </a:r>
            <a:r>
              <a:rPr lang="en-US" b="1" dirty="0" err="1" smtClean="0">
                <a:latin typeface="Times New Roman" panose="02020603050405020304" pitchFamily="18" charset="0"/>
                <a:ea typeface="Times New Roman" panose="02020603050405020304" pitchFamily="18" charset="0"/>
                <a:cs typeface="Times New Roman" panose="02020603050405020304" pitchFamily="18" charset="0"/>
              </a:rPr>
              <a:t>Trọng</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cs typeface="Times New Roman" panose="02020603050405020304" pitchFamily="18" charset="0"/>
              </a:rPr>
              <a:t>lượng</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cs typeface="Times New Roman" panose="02020603050405020304" pitchFamily="18" charset="0"/>
              </a:rPr>
              <a:t>toàn</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cs typeface="Times New Roman" panose="02020603050405020304" pitchFamily="18" charset="0"/>
              </a:rPr>
              <a:t>bô</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 24000 (Kg)</a:t>
            </a:r>
          </a:p>
          <a:p>
            <a:pPr marL="13335"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b="1" dirty="0" err="1" smtClean="0">
                <a:latin typeface="Times New Roman" panose="02020603050405020304" pitchFamily="18" charset="0"/>
                <a:ea typeface="Times New Roman" panose="02020603050405020304" pitchFamily="18" charset="0"/>
                <a:cs typeface="Times New Roman" panose="02020603050405020304" pitchFamily="18" charset="0"/>
              </a:rPr>
              <a:t>Trọng</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cs typeface="Times New Roman" panose="02020603050405020304" pitchFamily="18" charset="0"/>
              </a:rPr>
              <a:t>lượng</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cs typeface="Times New Roman" panose="02020603050405020304" pitchFamily="18" charset="0"/>
              </a:rPr>
              <a:t>không</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cs typeface="Times New Roman" panose="02020603050405020304" pitchFamily="18" charset="0"/>
              </a:rPr>
              <a:t>tải</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 11370 (Kg) </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 </a:t>
            </a:r>
            <a:r>
              <a:rPr lang="en-US" b="1" dirty="0" err="1"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khối</a:t>
            </a:r>
            <a:r>
              <a:rPr lang="en-US" b="1" baseline="0" dirty="0"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 </a:t>
            </a:r>
            <a:r>
              <a:rPr lang="en-US" b="1" baseline="0" dirty="0" err="1"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lượng</a:t>
            </a:r>
            <a:r>
              <a:rPr lang="en-US" b="1" baseline="0" dirty="0"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 </a:t>
            </a:r>
            <a:r>
              <a:rPr lang="en-US" b="1" baseline="0" dirty="0" err="1"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bản</a:t>
            </a:r>
            <a:r>
              <a:rPr lang="en-US" b="1" baseline="0" dirty="0"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 </a:t>
            </a:r>
            <a:r>
              <a:rPr lang="en-US" b="1" baseline="0" dirty="0" err="1"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thân</a:t>
            </a:r>
            <a:r>
              <a:rPr lang="en-US" b="1" baseline="0" dirty="0"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 </a:t>
            </a:r>
            <a:r>
              <a:rPr lang="en-US" b="1" baseline="0" dirty="0" err="1"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chiêc</a:t>
            </a:r>
            <a:r>
              <a:rPr lang="en-US" b="1" baseline="0" dirty="0"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 </a:t>
            </a:r>
            <a:r>
              <a:rPr lang="en-US" b="1" baseline="0" dirty="0" err="1"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xe</a:t>
            </a:r>
            <a:endParaRPr lang="en-US"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13335" marR="0" indent="0" algn="just">
              <a:lnSpc>
                <a:spcPct val="150000"/>
              </a:lnSpc>
              <a:spcBef>
                <a:spcPts val="0"/>
              </a:spcBef>
              <a:spcAft>
                <a:spcPts val="0"/>
              </a:spcAft>
              <a:buFont typeface="Wingdings" panose="05000000000000000000" pitchFamily="2" charset="2"/>
              <a:buNone/>
            </a:pP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Tải</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trọng</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thực</a:t>
            </a:r>
            <a:r>
              <a:rPr lang="en-US"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ea typeface="Times New Roman" panose="02020603050405020304" pitchFamily="18" charset="0"/>
                <a:cs typeface="Times New Roman" panose="02020603050405020304" pitchFamily="18" charset="0"/>
              </a:rPr>
              <a:t>chở</a:t>
            </a:r>
            <a:r>
              <a:rPr lang="en-US"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12,63 (</a:t>
            </a:r>
            <a:r>
              <a:rPr lang="en-US" dirty="0" err="1" smtClean="0">
                <a:latin typeface="Times New Roman" panose="02020603050405020304" pitchFamily="18" charset="0"/>
                <a:ea typeface="Times New Roman" panose="02020603050405020304" pitchFamily="18" charset="0"/>
                <a:cs typeface="Times New Roman" panose="02020603050405020304" pitchFamily="18" charset="0"/>
              </a:rPr>
              <a:t>Tấn</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en-US" sz="1200" b="1" dirty="0" err="1" smtClean="0">
                <a:latin typeface="Times New Roman" panose="02020603050405020304" pitchFamily="18" charset="0"/>
                <a:cs typeface="Times New Roman" panose="02020603050405020304" pitchFamily="18" charset="0"/>
              </a:rPr>
              <a:t>Thông</a:t>
            </a:r>
            <a:r>
              <a:rPr lang="en-US" sz="1200" b="1" baseline="0" dirty="0" smtClean="0">
                <a:latin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cs typeface="Times New Roman" panose="02020603050405020304" pitchFamily="18" charset="0"/>
              </a:rPr>
              <a:t>số</a:t>
            </a:r>
            <a:r>
              <a:rPr lang="en-US" sz="1200" b="1" baseline="0" dirty="0" smtClean="0">
                <a:latin typeface="Times New Roman" panose="02020603050405020304" pitchFamily="18" charset="0"/>
                <a:cs typeface="Times New Roman" panose="02020603050405020304" pitchFamily="18" charset="0"/>
              </a:rPr>
              <a:t> Uh :</a:t>
            </a: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0" baseline="0" dirty="0" err="1" smtClean="0">
                <a:latin typeface="Times New Roman" panose="02020603050405020304" pitchFamily="18" charset="0"/>
                <a:cs typeface="Times New Roman" panose="02020603050405020304" pitchFamily="18" charset="0"/>
              </a:rPr>
              <a:t>hàng</a:t>
            </a:r>
            <a:r>
              <a:rPr lang="en-US" sz="1200" b="0" baseline="0" dirty="0" smtClean="0">
                <a:latin typeface="Times New Roman" panose="02020603050405020304" pitchFamily="18" charset="0"/>
                <a:cs typeface="Times New Roman" panose="02020603050405020304" pitchFamily="18" charset="0"/>
              </a:rPr>
              <a:t> </a:t>
            </a:r>
            <a:r>
              <a:rPr lang="en-US" sz="1200" b="0" baseline="0" dirty="0" err="1" smtClean="0">
                <a:latin typeface="Times New Roman" panose="02020603050405020304" pitchFamily="18" charset="0"/>
                <a:cs typeface="Times New Roman" panose="02020603050405020304" pitchFamily="18" charset="0"/>
              </a:rPr>
              <a:t>kiên</a:t>
            </a:r>
            <a:r>
              <a:rPr lang="en-US" sz="1200" b="0" baseline="0" dirty="0" smtClean="0">
                <a:latin typeface="Times New Roman" panose="02020603050405020304" pitchFamily="18" charset="0"/>
                <a:cs typeface="Times New Roman" panose="02020603050405020304" pitchFamily="18" charset="0"/>
              </a:rPr>
              <a:t> </a:t>
            </a:r>
            <a:r>
              <a:rPr lang="en-US" sz="1200" b="0" baseline="0" dirty="0" err="1" smtClean="0">
                <a:latin typeface="Times New Roman" panose="02020603050405020304" pitchFamily="18" charset="0"/>
                <a:cs typeface="Times New Roman" panose="02020603050405020304" pitchFamily="18" charset="0"/>
              </a:rPr>
              <a:t>bách</a:t>
            </a:r>
            <a:r>
              <a:rPr lang="en-US" sz="1200" b="0" baseline="0" dirty="0" smtClean="0">
                <a:latin typeface="Times New Roman" panose="02020603050405020304" pitchFamily="18" charset="0"/>
                <a:cs typeface="Times New Roman" panose="02020603050405020304" pitchFamily="18" charset="0"/>
              </a:rPr>
              <a:t> </a:t>
            </a:r>
            <a:r>
              <a:rPr lang="en-US" sz="1200" b="0" baseline="0" dirty="0" err="1" smtClean="0">
                <a:latin typeface="Times New Roman" panose="02020603050405020304" pitchFamily="18" charset="0"/>
                <a:cs typeface="Times New Roman" panose="02020603050405020304" pitchFamily="18" charset="0"/>
              </a:rPr>
              <a:t>hóa</a:t>
            </a:r>
            <a:r>
              <a:rPr lang="en-US" sz="1200" b="0" baseline="0" dirty="0" smtClean="0">
                <a:latin typeface="Times New Roman" panose="02020603050405020304" pitchFamily="18" charset="0"/>
                <a:cs typeface="Times New Roman" panose="02020603050405020304" pitchFamily="18" charset="0"/>
              </a:rPr>
              <a:t> 2.5</a:t>
            </a:r>
            <a:r>
              <a:rPr lang="en-US" sz="1200" b="0" baseline="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1200" b="0" baseline="0" dirty="0" err="1" smtClean="0">
                <a:latin typeface="Times New Roman" panose="02020603050405020304" pitchFamily="18" charset="0"/>
                <a:cs typeface="Times New Roman" panose="02020603050405020304" pitchFamily="18" charset="0"/>
                <a:sym typeface="Wingdings" panose="05000000000000000000" pitchFamily="2" charset="2"/>
              </a:rPr>
              <a:t>hàng</a:t>
            </a:r>
            <a:r>
              <a:rPr lang="en-US" sz="1200" b="0" baseline="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1200" b="0" baseline="0" dirty="0" err="1" smtClean="0">
                <a:latin typeface="Times New Roman" panose="02020603050405020304" pitchFamily="18" charset="0"/>
                <a:cs typeface="Times New Roman" panose="02020603050405020304" pitchFamily="18" charset="0"/>
                <a:sym typeface="Wingdings" panose="05000000000000000000" pitchFamily="2" charset="2"/>
              </a:rPr>
              <a:t>sắn</a:t>
            </a:r>
            <a:r>
              <a:rPr lang="en-US" sz="1200" b="0" baseline="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1200" b="0" baseline="0" dirty="0" err="1" smtClean="0">
                <a:latin typeface="Times New Roman" panose="02020603050405020304" pitchFamily="18" charset="0"/>
                <a:cs typeface="Times New Roman" panose="02020603050405020304" pitchFamily="18" charset="0"/>
                <a:sym typeface="Wingdings" panose="05000000000000000000" pitchFamily="2" charset="2"/>
              </a:rPr>
              <a:t>lát</a:t>
            </a:r>
            <a:r>
              <a:rPr lang="en-US" sz="1200" b="0" baseline="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1200" b="0" baseline="0" dirty="0" err="1" smtClean="0">
                <a:latin typeface="Times New Roman" panose="02020603050405020304" pitchFamily="18" charset="0"/>
                <a:cs typeface="Times New Roman" panose="02020603050405020304" pitchFamily="18" charset="0"/>
                <a:sym typeface="Wingdings" panose="05000000000000000000" pitchFamily="2" charset="2"/>
              </a:rPr>
              <a:t>rời</a:t>
            </a:r>
            <a:r>
              <a:rPr lang="en-US" sz="1200" b="0" baseline="0" dirty="0" smtClean="0">
                <a:latin typeface="Times New Roman" panose="02020603050405020304" pitchFamily="18" charset="0"/>
                <a:cs typeface="Times New Roman" panose="02020603050405020304" pitchFamily="18" charset="0"/>
                <a:sym typeface="Wingdings" panose="05000000000000000000" pitchFamily="2" charset="2"/>
              </a:rPr>
              <a:t> 2.2 </a:t>
            </a:r>
            <a:r>
              <a:rPr lang="en-US" sz="1200" b="0" baseline="0" dirty="0" err="1" smtClean="0">
                <a:latin typeface="Times New Roman" panose="02020603050405020304" pitchFamily="18" charset="0"/>
                <a:cs typeface="Times New Roman" panose="02020603050405020304" pitchFamily="18" charset="0"/>
                <a:sym typeface="Wingdings" panose="05000000000000000000" pitchFamily="2" charset="2"/>
              </a:rPr>
              <a:t>hàng</a:t>
            </a:r>
            <a:r>
              <a:rPr lang="en-US" sz="1200" b="0" baseline="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1200" b="0" baseline="0" dirty="0" err="1" smtClean="0">
                <a:latin typeface="Times New Roman" panose="02020603050405020304" pitchFamily="18" charset="0"/>
                <a:cs typeface="Times New Roman" panose="02020603050405020304" pitchFamily="18" charset="0"/>
                <a:sym typeface="Wingdings" panose="05000000000000000000" pitchFamily="2" charset="2"/>
              </a:rPr>
              <a:t>bông</a:t>
            </a:r>
            <a:r>
              <a:rPr lang="en-US" sz="1200" b="0" baseline="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1200" b="0" baseline="0" dirty="0" err="1" smtClean="0">
                <a:latin typeface="Times New Roman" panose="02020603050405020304" pitchFamily="18" charset="0"/>
                <a:cs typeface="Times New Roman" panose="02020603050405020304" pitchFamily="18" charset="0"/>
                <a:sym typeface="Wingdings" panose="05000000000000000000" pitchFamily="2" charset="2"/>
              </a:rPr>
              <a:t>kiện</a:t>
            </a:r>
            <a:r>
              <a:rPr lang="en-US" sz="1200" b="0" baseline="0" dirty="0" smtClean="0">
                <a:latin typeface="Times New Roman" panose="02020603050405020304" pitchFamily="18" charset="0"/>
                <a:cs typeface="Times New Roman" panose="02020603050405020304" pitchFamily="18" charset="0"/>
                <a:sym typeface="Wingdings" panose="05000000000000000000" pitchFamily="2" charset="2"/>
              </a:rPr>
              <a:t> 2.0; </a:t>
            </a:r>
            <a:r>
              <a:rPr lang="en-US" sz="1200" b="0" baseline="0" dirty="0" err="1" smtClean="0">
                <a:latin typeface="Times New Roman" panose="02020603050405020304" pitchFamily="18" charset="0"/>
                <a:cs typeface="Times New Roman" panose="02020603050405020304" pitchFamily="18" charset="0"/>
                <a:sym typeface="Wingdings" panose="05000000000000000000" pitchFamily="2" charset="2"/>
              </a:rPr>
              <a:t>đậu</a:t>
            </a:r>
            <a:r>
              <a:rPr lang="en-US" sz="1200" b="0" baseline="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1200" b="0" baseline="0" dirty="0" err="1" smtClean="0">
                <a:latin typeface="Times New Roman" panose="02020603050405020304" pitchFamily="18" charset="0"/>
                <a:cs typeface="Times New Roman" panose="02020603050405020304" pitchFamily="18" charset="0"/>
                <a:sym typeface="Wingdings" panose="05000000000000000000" pitchFamily="2" charset="2"/>
              </a:rPr>
              <a:t>tương</a:t>
            </a:r>
            <a:r>
              <a:rPr lang="en-US" sz="1200" b="0" baseline="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1200" b="0" baseline="0" dirty="0" err="1" smtClean="0">
                <a:latin typeface="Times New Roman" panose="02020603050405020304" pitchFamily="18" charset="0"/>
                <a:cs typeface="Times New Roman" panose="02020603050405020304" pitchFamily="18" charset="0"/>
                <a:sym typeface="Wingdings" panose="05000000000000000000" pitchFamily="2" charset="2"/>
              </a:rPr>
              <a:t>ép</a:t>
            </a:r>
            <a:r>
              <a:rPr lang="en-US" sz="1200" b="0" baseline="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1200" b="0" baseline="0" dirty="0" err="1" smtClean="0">
                <a:latin typeface="Times New Roman" panose="02020603050405020304" pitchFamily="18" charset="0"/>
                <a:cs typeface="Times New Roman" panose="02020603050405020304" pitchFamily="18" charset="0"/>
                <a:sym typeface="Wingdings" panose="05000000000000000000" pitchFamily="2" charset="2"/>
              </a:rPr>
              <a:t>đùn</a:t>
            </a:r>
            <a:r>
              <a:rPr lang="en-US" sz="1200" b="0" baseline="0" dirty="0" smtClean="0">
                <a:latin typeface="Times New Roman" panose="02020603050405020304" pitchFamily="18" charset="0"/>
                <a:cs typeface="Times New Roman" panose="02020603050405020304" pitchFamily="18" charset="0"/>
                <a:sym typeface="Wingdings" panose="05000000000000000000" pitchFamily="2" charset="2"/>
              </a:rPr>
              <a:t> 3.33</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b="0" baseline="0" dirty="0" err="1" smtClean="0">
                <a:latin typeface="Times New Roman" panose="02020603050405020304" pitchFamily="18" charset="0"/>
                <a:cs typeface="Times New Roman" panose="02020603050405020304" pitchFamily="18" charset="0"/>
                <a:sym typeface="Wingdings" panose="05000000000000000000" pitchFamily="2" charset="2"/>
              </a:rPr>
              <a:t>Hàng</a:t>
            </a:r>
            <a:r>
              <a:rPr lang="en-US" sz="1200" b="0" baseline="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1200" b="0" baseline="0" dirty="0" err="1" smtClean="0">
                <a:latin typeface="Times New Roman" panose="02020603050405020304" pitchFamily="18" charset="0"/>
                <a:cs typeface="Times New Roman" panose="02020603050405020304" pitchFamily="18" charset="0"/>
                <a:sym typeface="Wingdings" panose="05000000000000000000" pitchFamily="2" charset="2"/>
              </a:rPr>
              <a:t>bao</a:t>
            </a:r>
            <a:r>
              <a:rPr lang="en-US" sz="1200" b="0" baseline="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1200" b="0" baseline="0" dirty="0" err="1" smtClean="0">
                <a:latin typeface="Times New Roman" panose="02020603050405020304" pitchFamily="18" charset="0"/>
                <a:cs typeface="Times New Roman" panose="02020603050405020304" pitchFamily="18" charset="0"/>
                <a:sym typeface="Wingdings" panose="05000000000000000000" pitchFamily="2" charset="2"/>
              </a:rPr>
              <a:t>đường</a:t>
            </a:r>
            <a:r>
              <a:rPr lang="en-US" sz="1200" b="0" baseline="0" dirty="0" smtClean="0">
                <a:latin typeface="Times New Roman" panose="02020603050405020304" pitchFamily="18" charset="0"/>
                <a:cs typeface="Times New Roman" panose="02020603050405020304" pitchFamily="18" charset="0"/>
                <a:sym typeface="Wingdings" panose="05000000000000000000" pitchFamily="2" charset="2"/>
              </a:rPr>
              <a:t> : 0.69 </a:t>
            </a:r>
            <a:r>
              <a:rPr lang="en-US" sz="1200" b="0" baseline="0" dirty="0" err="1" smtClean="0">
                <a:latin typeface="Times New Roman" panose="02020603050405020304" pitchFamily="18" charset="0"/>
                <a:cs typeface="Times New Roman" panose="02020603050405020304" pitchFamily="18" charset="0"/>
                <a:sym typeface="Wingdings" panose="05000000000000000000" pitchFamily="2" charset="2"/>
              </a:rPr>
              <a:t>bao</a:t>
            </a:r>
            <a:r>
              <a:rPr lang="en-US" sz="1200" b="0" baseline="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1200" b="0" baseline="0" dirty="0" err="1" smtClean="0">
                <a:latin typeface="Times New Roman" panose="02020603050405020304" pitchFamily="18" charset="0"/>
                <a:cs typeface="Times New Roman" panose="02020603050405020304" pitchFamily="18" charset="0"/>
                <a:sym typeface="Wingdings" panose="05000000000000000000" pitchFamily="2" charset="2"/>
              </a:rPr>
              <a:t>cà</a:t>
            </a:r>
            <a:r>
              <a:rPr lang="en-US" sz="1200" b="0" baseline="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1200" b="0" baseline="0" dirty="0" err="1" smtClean="0">
                <a:latin typeface="Times New Roman" panose="02020603050405020304" pitchFamily="18" charset="0"/>
                <a:cs typeface="Times New Roman" panose="02020603050405020304" pitchFamily="18" charset="0"/>
                <a:sym typeface="Wingdings" panose="05000000000000000000" pitchFamily="2" charset="2"/>
              </a:rPr>
              <a:t>phê</a:t>
            </a:r>
            <a:r>
              <a:rPr lang="en-US" sz="1200" b="0" baseline="0" dirty="0" smtClean="0">
                <a:latin typeface="Times New Roman" panose="02020603050405020304" pitchFamily="18" charset="0"/>
                <a:cs typeface="Times New Roman" panose="02020603050405020304" pitchFamily="18" charset="0"/>
                <a:sym typeface="Wingdings" panose="05000000000000000000" pitchFamily="2" charset="2"/>
              </a:rPr>
              <a:t> :0.64 </a:t>
            </a:r>
            <a:r>
              <a:rPr lang="en-US" sz="1200" b="0" baseline="0" dirty="0" err="1" smtClean="0">
                <a:latin typeface="Times New Roman" panose="02020603050405020304" pitchFamily="18" charset="0"/>
                <a:cs typeface="Times New Roman" panose="02020603050405020304" pitchFamily="18" charset="0"/>
                <a:sym typeface="Wingdings" panose="05000000000000000000" pitchFamily="2" charset="2"/>
              </a:rPr>
              <a:t>bao</a:t>
            </a:r>
            <a:r>
              <a:rPr lang="en-US" sz="1200" b="0" baseline="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1200" b="0" baseline="0" dirty="0" err="1" smtClean="0">
                <a:latin typeface="Times New Roman" panose="02020603050405020304" pitchFamily="18" charset="0"/>
                <a:cs typeface="Times New Roman" panose="02020603050405020304" pitchFamily="18" charset="0"/>
                <a:sym typeface="Wingdings" panose="05000000000000000000" pitchFamily="2" charset="2"/>
              </a:rPr>
              <a:t>bột</a:t>
            </a:r>
            <a:r>
              <a:rPr lang="en-US" sz="1200" b="0" baseline="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1200" b="0" baseline="0" dirty="0" err="1" smtClean="0">
                <a:latin typeface="Times New Roman" panose="02020603050405020304" pitchFamily="18" charset="0"/>
                <a:cs typeface="Times New Roman" panose="02020603050405020304" pitchFamily="18" charset="0"/>
                <a:sym typeface="Wingdings" panose="05000000000000000000" pitchFamily="2" charset="2"/>
              </a:rPr>
              <a:t>mỳ</a:t>
            </a:r>
            <a:r>
              <a:rPr lang="en-US" sz="1200" b="0" baseline="0" dirty="0" smtClean="0">
                <a:latin typeface="Times New Roman" panose="02020603050405020304" pitchFamily="18" charset="0"/>
                <a:cs typeface="Times New Roman" panose="02020603050405020304" pitchFamily="18" charset="0"/>
                <a:sym typeface="Wingdings" panose="05000000000000000000" pitchFamily="2" charset="2"/>
              </a:rPr>
              <a:t> 0.84 </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b="0" baseline="0" dirty="0" err="1" smtClean="0">
                <a:latin typeface="Times New Roman" panose="02020603050405020304" pitchFamily="18" charset="0"/>
                <a:cs typeface="Times New Roman" panose="02020603050405020304" pitchFamily="18" charset="0"/>
                <a:sym typeface="Wingdings" panose="05000000000000000000" pitchFamily="2" charset="2"/>
              </a:rPr>
              <a:t>Hàng</a:t>
            </a:r>
            <a:r>
              <a:rPr lang="en-US" sz="1200" b="0" baseline="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1200" b="0" baseline="0" dirty="0" err="1" smtClean="0">
                <a:latin typeface="Times New Roman" panose="02020603050405020304" pitchFamily="18" charset="0"/>
                <a:cs typeface="Times New Roman" panose="02020603050405020304" pitchFamily="18" charset="0"/>
                <a:sym typeface="Wingdings" panose="05000000000000000000" pitchFamily="2" charset="2"/>
              </a:rPr>
              <a:t>gạo</a:t>
            </a:r>
            <a:r>
              <a:rPr lang="en-US" sz="1200" b="0" baseline="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1200" b="0" baseline="0" dirty="0" err="1" smtClean="0">
                <a:latin typeface="Times New Roman" panose="02020603050405020304" pitchFamily="18" charset="0"/>
                <a:cs typeface="Times New Roman" panose="02020603050405020304" pitchFamily="18" charset="0"/>
                <a:sym typeface="Wingdings" panose="05000000000000000000" pitchFamily="2" charset="2"/>
              </a:rPr>
              <a:t>bao</a:t>
            </a:r>
            <a:r>
              <a:rPr lang="en-US" sz="1200" b="0" baseline="0" dirty="0" smtClean="0">
                <a:latin typeface="Times New Roman" panose="02020603050405020304" pitchFamily="18" charset="0"/>
                <a:cs typeface="Times New Roman" panose="02020603050405020304" pitchFamily="18" charset="0"/>
                <a:sym typeface="Wingdings" panose="05000000000000000000" pitchFamily="2" charset="2"/>
              </a:rPr>
              <a:t> 1.3 </a:t>
            </a:r>
            <a:r>
              <a:rPr lang="en-US" sz="1200" b="0" baseline="0" dirty="0" err="1" smtClean="0">
                <a:latin typeface="Times New Roman" panose="02020603050405020304" pitchFamily="18" charset="0"/>
                <a:cs typeface="Times New Roman" panose="02020603050405020304" pitchFamily="18" charset="0"/>
                <a:sym typeface="Wingdings" panose="05000000000000000000" pitchFamily="2" charset="2"/>
              </a:rPr>
              <a:t>hàng</a:t>
            </a:r>
            <a:r>
              <a:rPr lang="en-US" sz="1200" b="0" baseline="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1200" b="0" baseline="0" dirty="0" err="1" smtClean="0">
                <a:latin typeface="Times New Roman" panose="02020603050405020304" pitchFamily="18" charset="0"/>
                <a:cs typeface="Times New Roman" panose="02020603050405020304" pitchFamily="18" charset="0"/>
                <a:sym typeface="Wingdings" panose="05000000000000000000" pitchFamily="2" charset="2"/>
              </a:rPr>
              <a:t>bã</a:t>
            </a:r>
            <a:r>
              <a:rPr lang="en-US" sz="1200" b="0" baseline="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1200" b="0" baseline="0" dirty="0" err="1" smtClean="0">
                <a:latin typeface="Times New Roman" panose="02020603050405020304" pitchFamily="18" charset="0"/>
                <a:cs typeface="Times New Roman" panose="02020603050405020304" pitchFamily="18" charset="0"/>
                <a:sym typeface="Wingdings" panose="05000000000000000000" pitchFamily="2" charset="2"/>
              </a:rPr>
              <a:t>nành</a:t>
            </a:r>
            <a:r>
              <a:rPr lang="en-US" sz="1200" b="0" baseline="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1200" b="0" baseline="0" dirty="0" err="1" smtClean="0">
                <a:latin typeface="Times New Roman" panose="02020603050405020304" pitchFamily="18" charset="0"/>
                <a:cs typeface="Times New Roman" panose="02020603050405020304" pitchFamily="18" charset="0"/>
                <a:sym typeface="Wingdings" panose="05000000000000000000" pitchFamily="2" charset="2"/>
              </a:rPr>
              <a:t>rời</a:t>
            </a:r>
            <a:r>
              <a:rPr lang="en-US" sz="1200" b="0" baseline="0" dirty="0" smtClean="0">
                <a:latin typeface="Times New Roman" panose="02020603050405020304" pitchFamily="18" charset="0"/>
                <a:cs typeface="Times New Roman" panose="02020603050405020304" pitchFamily="18" charset="0"/>
                <a:sym typeface="Wingdings" panose="05000000000000000000" pitchFamily="2" charset="2"/>
              </a:rPr>
              <a:t> 1.4</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err="1" smtClean="0">
                <a:latin typeface="Times New Roman" panose="02020603050405020304" pitchFamily="18" charset="0"/>
                <a:cs typeface="Times New Roman" panose="02020603050405020304" pitchFamily="18" charset="0"/>
              </a:rPr>
              <a:t>Vd</a:t>
            </a:r>
            <a:r>
              <a:rPr lang="en-US" sz="1200" b="1" dirty="0" smtClean="0">
                <a:latin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cs typeface="Times New Roman" panose="02020603050405020304" pitchFamily="18" charset="0"/>
              </a:rPr>
              <a:t>bài</a:t>
            </a:r>
            <a:r>
              <a:rPr lang="en-US" sz="1200" b="1" baseline="0" dirty="0" smtClean="0">
                <a:latin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cs typeface="Times New Roman" panose="02020603050405020304" pitchFamily="18" charset="0"/>
              </a:rPr>
              <a:t>tập</a:t>
            </a:r>
            <a:r>
              <a:rPr lang="en-US" sz="1200" b="1" baseline="0" dirty="0" smtClean="0">
                <a:latin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cs typeface="Times New Roman" panose="02020603050405020304" pitchFamily="18" charset="0"/>
              </a:rPr>
              <a:t>tàu</a:t>
            </a:r>
            <a:r>
              <a:rPr lang="en-US" sz="1200" b="1" baseline="0" dirty="0" smtClean="0">
                <a:latin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cs typeface="Times New Roman" panose="02020603050405020304" pitchFamily="18" charset="0"/>
              </a:rPr>
              <a:t>có</a:t>
            </a:r>
            <a:r>
              <a:rPr lang="en-US" sz="1200" b="1" baseline="0" dirty="0" smtClean="0">
                <a:latin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cs typeface="Times New Roman" panose="02020603050405020304" pitchFamily="18" charset="0"/>
              </a:rPr>
              <a:t>tải</a:t>
            </a:r>
            <a:r>
              <a:rPr lang="en-US" sz="1200" b="1" baseline="0" dirty="0" smtClean="0">
                <a:latin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cs typeface="Times New Roman" panose="02020603050405020304" pitchFamily="18" charset="0"/>
              </a:rPr>
              <a:t>trọng</a:t>
            </a:r>
            <a:r>
              <a:rPr lang="en-US" sz="1200" b="1" baseline="0" dirty="0" smtClean="0">
                <a:latin typeface="Times New Roman" panose="02020603050405020304" pitchFamily="18" charset="0"/>
                <a:cs typeface="Times New Roman" panose="02020603050405020304" pitchFamily="18" charset="0"/>
              </a:rPr>
              <a:t> 6880 dwt, </a:t>
            </a:r>
            <a:r>
              <a:rPr lang="en-US" sz="1200" b="1" baseline="0" dirty="0" err="1" smtClean="0">
                <a:latin typeface="Times New Roman" panose="02020603050405020304" pitchFamily="18" charset="0"/>
                <a:cs typeface="Times New Roman" panose="02020603050405020304" pitchFamily="18" charset="0"/>
              </a:rPr>
              <a:t>có</a:t>
            </a:r>
            <a:r>
              <a:rPr lang="en-US" sz="1200" b="1" baseline="0" dirty="0" smtClean="0">
                <a:latin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cs typeface="Times New Roman" panose="02020603050405020304" pitchFamily="18" charset="0"/>
              </a:rPr>
              <a:t>Wt</a:t>
            </a:r>
            <a:r>
              <a:rPr lang="en-US" sz="1200" b="1" baseline="0" dirty="0" smtClean="0">
                <a:latin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cs typeface="Times New Roman" panose="02020603050405020304" pitchFamily="18" charset="0"/>
              </a:rPr>
              <a:t>bao</a:t>
            </a:r>
            <a:r>
              <a:rPr lang="en-US" sz="1200" b="1" baseline="0" dirty="0" smtClean="0">
                <a:latin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cs typeface="Times New Roman" panose="02020603050405020304" pitchFamily="18" charset="0"/>
              </a:rPr>
              <a:t>kiên</a:t>
            </a:r>
            <a:r>
              <a:rPr lang="en-US" sz="1200" b="1" baseline="0" dirty="0" smtClean="0">
                <a:latin typeface="Times New Roman" panose="02020603050405020304" pitchFamily="18" charset="0"/>
                <a:cs typeface="Times New Roman" panose="02020603050405020304" pitchFamily="18" charset="0"/>
              </a:rPr>
              <a:t> 13500 m3, Dt=90% dwt </a:t>
            </a:r>
            <a:r>
              <a:rPr lang="en-US" sz="1200" b="1" baseline="0" dirty="0" err="1" smtClean="0">
                <a:latin typeface="Times New Roman" panose="02020603050405020304" pitchFamily="18" charset="0"/>
                <a:cs typeface="Times New Roman" panose="02020603050405020304" pitchFamily="18" charset="0"/>
              </a:rPr>
              <a:t>chở</a:t>
            </a:r>
            <a:r>
              <a:rPr lang="en-US" sz="1200" b="1" baseline="0" dirty="0" smtClean="0">
                <a:latin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cs typeface="Times New Roman" panose="02020603050405020304" pitchFamily="18" charset="0"/>
              </a:rPr>
              <a:t>hàng</a:t>
            </a:r>
            <a:r>
              <a:rPr lang="en-US" sz="1200" b="1" baseline="0" dirty="0" smtClean="0">
                <a:latin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cs typeface="Times New Roman" panose="02020603050405020304" pitchFamily="18" charset="0"/>
              </a:rPr>
              <a:t>bã</a:t>
            </a:r>
            <a:r>
              <a:rPr lang="en-US" sz="1200" b="1" baseline="0" dirty="0" smtClean="0">
                <a:latin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cs typeface="Times New Roman" panose="02020603050405020304" pitchFamily="18" charset="0"/>
              </a:rPr>
              <a:t>nành</a:t>
            </a:r>
            <a:r>
              <a:rPr lang="en-US" sz="1200" b="1" baseline="0" dirty="0" smtClean="0">
                <a:latin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cs typeface="Times New Roman" panose="02020603050405020304" pitchFamily="18" charset="0"/>
              </a:rPr>
              <a:t>rời</a:t>
            </a:r>
            <a:r>
              <a:rPr lang="en-US" sz="1200" b="1" baseline="0" dirty="0" smtClean="0">
                <a:latin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cs typeface="Times New Roman" panose="02020603050405020304" pitchFamily="18" charset="0"/>
              </a:rPr>
              <a:t>hàng</a:t>
            </a:r>
            <a:r>
              <a:rPr lang="en-US" sz="1200" b="1" baseline="0" dirty="0" smtClean="0">
                <a:latin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cs typeface="Times New Roman" panose="02020603050405020304" pitchFamily="18" charset="0"/>
              </a:rPr>
              <a:t>kiện</a:t>
            </a:r>
            <a:r>
              <a:rPr lang="en-US" sz="1200" b="1" baseline="0" dirty="0" smtClean="0">
                <a:latin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cs typeface="Times New Roman" panose="02020603050405020304" pitchFamily="18" charset="0"/>
              </a:rPr>
              <a:t>bách</a:t>
            </a:r>
            <a:r>
              <a:rPr lang="en-US" sz="1200" b="1" baseline="0" dirty="0" smtClean="0">
                <a:latin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cs typeface="Times New Roman" panose="02020603050405020304" pitchFamily="18" charset="0"/>
              </a:rPr>
              <a:t>hóa</a:t>
            </a:r>
            <a:endParaRPr lang="en-US" sz="1200" b="1" dirty="0" smtClean="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16</a:t>
            </a:fld>
            <a:endParaRPr lang="en-US"/>
          </a:p>
        </p:txBody>
      </p:sp>
    </p:spTree>
    <p:extLst>
      <p:ext uri="{BB962C8B-B14F-4D97-AF65-F5344CB8AC3E}">
        <p14:creationId xmlns:p14="http://schemas.microsoft.com/office/powerpoint/2010/main" val="40572662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smtClean="0"/>
              <a:t>ngày nay các hãng hàng ko gọi forwarder là King customers vì hơn 90% khối lượng đem về các hãng hàng không là do các đại lý giao nhận hàng không mang về chỉ cần đại lý giao nhận ko hài lòng sẽ chuyển qua hãng khác ngay</a:t>
            </a:r>
            <a:endParaRPr lang="en-US" dirty="0" smtClean="0"/>
          </a:p>
          <a:p>
            <a:r>
              <a:rPr lang="vi-VN" dirty="0" smtClean="0"/>
              <a:t>sự phối hợp các phương thức vận tải sea - air điển hình như cảng biển -  sân bay Hamburge của Đức , nơi mà tàu biển vừa hạ container và xếp lên ngay máy bay kiểu như đường sắt  - với đường biển nữa</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20</a:t>
            </a:fld>
            <a:endParaRPr lang="en-US"/>
          </a:p>
        </p:txBody>
      </p:sp>
    </p:spTree>
    <p:extLst>
      <p:ext uri="{BB962C8B-B14F-4D97-AF65-F5344CB8AC3E}">
        <p14:creationId xmlns:p14="http://schemas.microsoft.com/office/powerpoint/2010/main" val="19049359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err="1" smtClean="0"/>
              <a:t>Trường</a:t>
            </a:r>
            <a:r>
              <a:rPr lang="en-US" dirty="0" smtClean="0"/>
              <a:t> </a:t>
            </a:r>
            <a:r>
              <a:rPr lang="en-US" dirty="0" err="1" smtClean="0"/>
              <a:t>hợp</a:t>
            </a:r>
            <a:r>
              <a:rPr lang="en-US" baseline="0" dirty="0" smtClean="0"/>
              <a:t>: </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Khối</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lượng</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thực</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tế</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lớn</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hơn</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Khối</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lượng</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thể</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tích</a:t>
            </a:r>
            <a:endParaRPr lang="en-US" sz="1400" dirty="0" smtClean="0">
              <a:latin typeface="Times New Roman" panose="02020603050405020304" pitchFamily="18" charset="0"/>
              <a:ea typeface="Calibri" panose="020F0502020204030204" pitchFamily="34" charset="0"/>
            </a:endParaRP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24</a:t>
            </a:fld>
            <a:endParaRPr lang="en-US"/>
          </a:p>
        </p:txBody>
      </p:sp>
    </p:spTree>
    <p:extLst>
      <p:ext uri="{BB962C8B-B14F-4D97-AF65-F5344CB8AC3E}">
        <p14:creationId xmlns:p14="http://schemas.microsoft.com/office/powerpoint/2010/main" val="8361496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hợp</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phải</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chuyển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đổi</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từ</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đồng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Đô</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la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Mỹ</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ra</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loại</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tiền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thì</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quy</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đổi</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theo</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tỷ</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giao</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bình</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quân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thị</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ngoại</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tệ</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liên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ngân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Ngân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bố</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tại</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thời</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điểm</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thanh</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toán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12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28</a:t>
            </a:fld>
            <a:endParaRPr lang="en-US"/>
          </a:p>
        </p:txBody>
      </p:sp>
    </p:spTree>
    <p:extLst>
      <p:ext uri="{BB962C8B-B14F-4D97-AF65-F5344CB8AC3E}">
        <p14:creationId xmlns:p14="http://schemas.microsoft.com/office/powerpoint/2010/main" val="15919622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kern="1200" dirty="0" err="1" smtClean="0">
                <a:solidFill>
                  <a:schemeClr val="tx1"/>
                </a:solidFill>
                <a:effectLst/>
                <a:latin typeface="+mn-lt"/>
                <a:ea typeface="+mn-ea"/>
                <a:cs typeface="+mn-cs"/>
              </a:rPr>
              <a:t>Những</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trường</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hợp</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sau</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đây</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không</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thu</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phí</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trọng</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tải</a:t>
            </a:r>
            <a:r>
              <a:rPr lang="en-US" sz="1200" b="1" i="1" kern="1200" dirty="0" smtClean="0">
                <a:solidFill>
                  <a:schemeClr val="tx1"/>
                </a:solidFill>
                <a:effectLst/>
                <a:latin typeface="+mn-lt"/>
                <a:ea typeface="+mn-ea"/>
                <a:cs typeface="+mn-cs"/>
              </a:rPr>
              <a:t>:</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thuỷ</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tránh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bão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khẩn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cứu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bệnh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nhân</a:t>
            </a:r>
            <a:r>
              <a:rPr lang="en-US" sz="1200" kern="1200" dirty="0" smtClean="0">
                <a:solidFill>
                  <a:schemeClr val="tx1"/>
                </a:solidFill>
                <a:effectLst/>
                <a:latin typeface="+mn-lt"/>
                <a:ea typeface="+mn-ea"/>
                <a:cs typeface="+mn-cs"/>
              </a:rPr>
              <a:t>,</a:t>
            </a: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Xuồng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hoặc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canô</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mẹ</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chở</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khách</a:t>
            </a:r>
            <a:r>
              <a:rPr lang="en-US" sz="1200" kern="1200" dirty="0" smtClean="0">
                <a:solidFill>
                  <a:schemeClr val="tx1"/>
                </a:solidFill>
                <a:effectLst/>
                <a:latin typeface="+mn-lt"/>
                <a:ea typeface="+mn-ea"/>
                <a:cs typeface="+mn-cs"/>
              </a:rPr>
              <a:t> neo </a:t>
            </a:r>
            <a:r>
              <a:rPr lang="en-US" sz="1200" kern="1200" dirty="0" err="1" smtClean="0">
                <a:solidFill>
                  <a:schemeClr val="tx1"/>
                </a:solidFill>
                <a:effectLst/>
                <a:latin typeface="+mn-lt"/>
                <a:ea typeface="+mn-ea"/>
                <a:cs typeface="+mn-cs"/>
              </a:rPr>
              <a:t>tại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vũng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vịnh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chở</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cảng</a:t>
            </a:r>
            <a:r>
              <a:rPr lang="en-US" sz="1200" kern="1200" dirty="0" smtClean="0">
                <a:solidFill>
                  <a:schemeClr val="tx1"/>
                </a:solidFill>
                <a:effectLst/>
                <a:latin typeface="+mn-lt"/>
                <a:ea typeface="+mn-ea"/>
                <a:cs typeface="+mn-cs"/>
              </a:rPr>
              <a:t>.</a:t>
            </a: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lan</a:t>
            </a:r>
            <a:r>
              <a:rPr lang="en-US" sz="1200" kern="1200" dirty="0" smtClean="0">
                <a:solidFill>
                  <a:schemeClr val="tx1"/>
                </a:solidFill>
                <a:effectLst/>
                <a:latin typeface="+mn-lt"/>
                <a:ea typeface="+mn-ea"/>
                <a:cs typeface="+mn-cs"/>
              </a:rPr>
              <a:t> con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LASH </a:t>
            </a:r>
            <a:r>
              <a:rPr lang="en-US" sz="1200" kern="1200" dirty="0" err="1" smtClean="0">
                <a:solidFill>
                  <a:schemeClr val="tx1"/>
                </a:solidFill>
                <a:effectLst/>
                <a:latin typeface="+mn-lt"/>
                <a:ea typeface="+mn-ea"/>
                <a:cs typeface="+mn-cs"/>
              </a:rPr>
              <a:t>hoạt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động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cùng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mẹ</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tập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kết</a:t>
            </a:r>
            <a:r>
              <a:rPr lang="en-US" sz="1200" kern="1200" dirty="0" smtClean="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31</a:t>
            </a:fld>
            <a:endParaRPr lang="en-US"/>
          </a:p>
        </p:txBody>
      </p:sp>
    </p:spTree>
    <p:extLst>
      <p:ext uri="{BB962C8B-B14F-4D97-AF65-F5344CB8AC3E}">
        <p14:creationId xmlns:p14="http://schemas.microsoft.com/office/powerpoint/2010/main" val="24007380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3.1.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thuỷ</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trọng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dưới</a:t>
            </a:r>
            <a:r>
              <a:rPr lang="en-US" sz="1200" kern="1200" dirty="0" smtClean="0">
                <a:solidFill>
                  <a:schemeClr val="tx1"/>
                </a:solidFill>
                <a:effectLst/>
                <a:latin typeface="+mn-lt"/>
                <a:ea typeface="+mn-ea"/>
                <a:cs typeface="+mn-cs"/>
              </a:rPr>
              <a:t> 200 GT (</a:t>
            </a:r>
            <a:r>
              <a:rPr lang="en-US" sz="1200" kern="1200" dirty="0" err="1" smtClean="0">
                <a:solidFill>
                  <a:schemeClr val="tx1"/>
                </a:solidFill>
                <a:effectLst/>
                <a:latin typeface="+mn-lt"/>
                <a:ea typeface="+mn-ea"/>
                <a:cs typeface="+mn-cs"/>
              </a:rPr>
              <a:t>kể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đánh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bắt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áp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dụng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mức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a:t>
            </a:r>
            <a:r>
              <a:rPr lang="en-US" sz="1200" kern="1200" dirty="0" smtClean="0">
                <a:solidFill>
                  <a:schemeClr val="tx1"/>
                </a:solidFill>
                <a:effectLst/>
                <a:latin typeface="+mn-lt"/>
                <a:ea typeface="+mn-ea"/>
                <a:cs typeface="+mn-cs"/>
              </a:rPr>
              <a:t>: 30 USD/</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lượt</a:t>
            </a:r>
            <a:r>
              <a:rPr lang="en-US" sz="1200" kern="1200" dirty="0" smtClean="0">
                <a:solidFill>
                  <a:schemeClr val="tx1"/>
                </a:solidFill>
                <a:effectLst/>
                <a:latin typeface="+mn-lt"/>
                <a:ea typeface="+mn-ea"/>
                <a:cs typeface="+mn-cs"/>
              </a:rPr>
              <a:t>.</a:t>
            </a:r>
          </a:p>
          <a:p>
            <a:r>
              <a:rPr lang="en-US" sz="1200" kern="1200" dirty="0" smtClean="0">
                <a:solidFill>
                  <a:schemeClr val="tx1"/>
                </a:solidFill>
                <a:effectLst/>
                <a:latin typeface="+mn-lt"/>
                <a:ea typeface="+mn-ea"/>
                <a:cs typeface="+mn-cs"/>
              </a:rPr>
              <a:t>3.2. </a:t>
            </a:r>
            <a:r>
              <a:rPr lang="en-US" sz="1200" kern="1200" dirty="0" err="1" smtClean="0">
                <a:solidFill>
                  <a:schemeClr val="tx1"/>
                </a:solidFill>
                <a:effectLst/>
                <a:latin typeface="+mn-lt"/>
                <a:ea typeface="+mn-ea"/>
                <a:cs typeface="+mn-cs"/>
              </a:rPr>
              <a:t>Tổ</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chức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nhân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thuỷ</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chở</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khách</a:t>
            </a:r>
            <a:r>
              <a:rPr lang="en-US" sz="1200" kern="1200" dirty="0" smtClean="0">
                <a:solidFill>
                  <a:schemeClr val="tx1"/>
                </a:solidFill>
                <a:effectLst/>
                <a:latin typeface="+mn-lt"/>
                <a:ea typeface="+mn-ea"/>
                <a:cs typeface="+mn-cs"/>
              </a:rPr>
              <a:t> du </a:t>
            </a:r>
            <a:r>
              <a:rPr lang="en-US" sz="1200" kern="1200" dirty="0" err="1" smtClean="0">
                <a:solidFill>
                  <a:schemeClr val="tx1"/>
                </a:solidFill>
                <a:effectLst/>
                <a:latin typeface="+mn-lt"/>
                <a:ea typeface="+mn-ea"/>
                <a:cs typeface="+mn-cs"/>
              </a:rPr>
              <a:t>lịch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theo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tuyến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thiểu</a:t>
            </a:r>
            <a:r>
              <a:rPr lang="en-US" sz="1200" kern="1200" dirty="0" smtClean="0">
                <a:solidFill>
                  <a:schemeClr val="tx1"/>
                </a:solidFill>
                <a:effectLst/>
                <a:latin typeface="+mn-lt"/>
                <a:ea typeface="+mn-ea"/>
                <a:cs typeface="+mn-cs"/>
              </a:rPr>
              <a:t> 4 </a:t>
            </a:r>
            <a:r>
              <a:rPr lang="en-US" sz="1200" kern="1200" dirty="0" err="1" smtClean="0">
                <a:solidFill>
                  <a:schemeClr val="tx1"/>
                </a:solidFill>
                <a:effectLst/>
                <a:latin typeface="+mn-lt"/>
                <a:ea typeface="+mn-ea"/>
                <a:cs typeface="+mn-cs"/>
              </a:rPr>
              <a:t>chuyến</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tháng</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cảng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áp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dụng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mức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bằng</a:t>
            </a:r>
            <a:r>
              <a:rPr lang="en-US" sz="1200" kern="1200" dirty="0" smtClean="0">
                <a:solidFill>
                  <a:schemeClr val="tx1"/>
                </a:solidFill>
                <a:effectLst/>
                <a:latin typeface="+mn-lt"/>
                <a:ea typeface="+mn-ea"/>
                <a:cs typeface="+mn-cs"/>
              </a:rPr>
              <a:t> 40% </a:t>
            </a:r>
            <a:r>
              <a:rPr lang="en-US" sz="1200" kern="1200" dirty="0" err="1" smtClean="0">
                <a:solidFill>
                  <a:schemeClr val="tx1"/>
                </a:solidFill>
                <a:effectLst/>
                <a:latin typeface="+mn-lt"/>
                <a:ea typeface="+mn-ea"/>
                <a:cs typeface="+mn-cs"/>
              </a:rPr>
              <a:t>mức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a:t>
            </a:r>
            <a:r>
              <a:rPr lang="en-US" sz="1200" kern="1200" dirty="0" smtClean="0">
                <a:solidFill>
                  <a:schemeClr val="tx1"/>
                </a:solidFill>
                <a:effectLst/>
                <a:latin typeface="+mn-lt"/>
                <a:ea typeface="+mn-ea"/>
                <a:cs typeface="+mn-cs"/>
              </a:rPr>
              <a:t> qui </a:t>
            </a:r>
            <a:r>
              <a:rPr lang="en-US" sz="1200" kern="1200" dirty="0" err="1" smtClean="0">
                <a:solidFill>
                  <a:schemeClr val="tx1"/>
                </a:solidFill>
                <a:effectLst/>
                <a:latin typeface="+mn-lt"/>
                <a:ea typeface="+mn-ea"/>
                <a:cs typeface="+mn-cs"/>
              </a:rPr>
              <a:t>định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trên</a:t>
            </a:r>
            <a:r>
              <a:rPr lang="en-US" sz="1200" kern="1200" dirty="0" smtClean="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33</a:t>
            </a:fld>
            <a:endParaRPr lang="en-US"/>
          </a:p>
        </p:txBody>
      </p:sp>
    </p:spTree>
    <p:extLst>
      <p:ext uri="{BB962C8B-B14F-4D97-AF65-F5344CB8AC3E}">
        <p14:creationId xmlns:p14="http://schemas.microsoft.com/office/powerpoint/2010/main" val="12810579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8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hlinkClick r:id="rId3"/>
              </a:rPr>
              <a:t>[h1]</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4.3.2.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Trường</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hợp</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tàu</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lai</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hỗ</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trợ</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đã</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tới</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vị</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trí</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đón</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tàu</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thuỷ</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theo</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đúng</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giờ</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mà</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chủ</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tàu</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thuỷ</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đã</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yêu</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cầu</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và</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đã</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được</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Cảng</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vụ</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chấp</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nhận</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nhưng</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tàu</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thuỷ</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chưa</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tới</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gây</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chờ</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đợi</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cho</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tàu</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lai</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hỗ</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trợ</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thì</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chủ</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tàu</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thuỷ</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phải</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trả</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bằng</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50%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đơn</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giá</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quy</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1"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định</a:t>
            </a:r>
            <a:r>
              <a:rPr kumimoji="0" lang="en-US" altLang="en-US" sz="1200" b="1"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cho</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số</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giờ</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thực</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tế</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phải</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chờ</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đợi</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4.3.3.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Trường</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hợp</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tàu</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lai</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hỗ</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trợ</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đã</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tới</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vị</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trí</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đón</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tàu</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thuỷ</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theo</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đúng</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giờ</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mà</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chủ</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tàu</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thuỷ</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đã</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yêu</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cầu</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và</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đã</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được</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Cảng</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vụ</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chấp</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nhận</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nhưng</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tàu</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thuỷ</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không</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tới</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hoặc</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không</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chạy</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tàu</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lai</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hỗ</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trợ</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phải</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trở</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về</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vị</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trí</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xuất</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phát</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hoặc</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chuyển</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sang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hoạt</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động</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khác</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thì</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chủ</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tàu</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thuỷ</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phải</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trả</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bằng</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50%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đơn</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giá</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quy</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định</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cho</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số</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giờ</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thực</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tế</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điều</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động</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tàu</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lai</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hỗ</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12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rPr>
              <a:t>trợ</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a:t>
            </a: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34</a:t>
            </a:fld>
            <a:endParaRPr lang="en-US"/>
          </a:p>
        </p:txBody>
      </p:sp>
    </p:spTree>
    <p:extLst>
      <p:ext uri="{BB962C8B-B14F-4D97-AF65-F5344CB8AC3E}">
        <p14:creationId xmlns:p14="http://schemas.microsoft.com/office/powerpoint/2010/main" val="14797205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latin typeface="Times New Roman" panose="02020603050405020304" pitchFamily="18" charset="0"/>
                <a:ea typeface="Times New Roman" panose="02020603050405020304" pitchFamily="18" charset="0"/>
              </a:rPr>
              <a:t> 9.2.1. </a:t>
            </a:r>
            <a:r>
              <a:rPr lang="en-US" sz="1200" dirty="0" err="1" smtClean="0">
                <a:latin typeface="Times New Roman" panose="02020603050405020304" pitchFamily="18" charset="0"/>
                <a:ea typeface="Times New Roman" panose="02020603050405020304" pitchFamily="18" charset="0"/>
              </a:rPr>
              <a:t>Đơn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giá</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một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lần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đổ</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rác</a:t>
            </a:r>
            <a:r>
              <a:rPr lang="en-US" sz="1200" dirty="0" smtClean="0">
                <a:latin typeface="Times New Roman" panose="02020603050405020304" pitchFamily="18" charset="0"/>
                <a:ea typeface="Times New Roman" panose="02020603050405020304" pitchFamily="18" charset="0"/>
              </a:rPr>
              <a:t>: </a:t>
            </a:r>
          </a:p>
          <a:p>
            <a:r>
              <a:rPr lang="en-US" sz="1200" dirty="0" smtClean="0">
                <a:latin typeface="Times New Roman" panose="02020603050405020304" pitchFamily="18" charset="0"/>
                <a:ea typeface="Times New Roman" panose="02020603050405020304" pitchFamily="18" charset="0"/>
              </a:rPr>
              <a:t>a. </a:t>
            </a:r>
            <a:r>
              <a:rPr lang="en-US" sz="1200" dirty="0" err="1" smtClean="0">
                <a:latin typeface="Times New Roman" panose="02020603050405020304" pitchFamily="18" charset="0"/>
                <a:ea typeface="Times New Roman" panose="02020603050405020304" pitchFamily="18" charset="0"/>
              </a:rPr>
              <a:t>Đỗ</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tại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cầu</a:t>
            </a:r>
            <a:r>
              <a:rPr lang="en-US" sz="1200" dirty="0" smtClean="0">
                <a:latin typeface="Times New Roman" panose="02020603050405020304" pitchFamily="18" charset="0"/>
                <a:ea typeface="Times New Roman" panose="02020603050405020304" pitchFamily="18" charset="0"/>
              </a:rPr>
              <a:t>: 0,7 USD/</a:t>
            </a:r>
            <a:r>
              <a:rPr lang="en-US" sz="1200" dirty="0" err="1" smtClean="0">
                <a:latin typeface="Times New Roman" panose="02020603050405020304" pitchFamily="18" charset="0"/>
                <a:ea typeface="Times New Roman" panose="02020603050405020304" pitchFamily="18" charset="0"/>
              </a:rPr>
              <a:t>người</a:t>
            </a:r>
            <a:r>
              <a:rPr lang="en-US" sz="1200" dirty="0" smtClean="0">
                <a:latin typeface="Times New Roman" panose="02020603050405020304" pitchFamily="18" charset="0"/>
                <a:ea typeface="Times New Roman" panose="02020603050405020304" pitchFamily="18" charset="0"/>
              </a:rPr>
              <a:t>.</a:t>
            </a:r>
          </a:p>
          <a:p>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Mức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tối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thiểu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một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lần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đổ</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rác</a:t>
            </a:r>
            <a:r>
              <a:rPr lang="en-US" sz="1200" dirty="0" smtClean="0">
                <a:latin typeface="Times New Roman" panose="02020603050405020304" pitchFamily="18" charset="0"/>
                <a:ea typeface="Times New Roman" panose="02020603050405020304" pitchFamily="18" charset="0"/>
              </a:rPr>
              <a:t> : 100 USD/</a:t>
            </a:r>
            <a:r>
              <a:rPr lang="en-US" sz="1200" dirty="0" err="1" smtClean="0">
                <a:latin typeface="Times New Roman" panose="02020603050405020304" pitchFamily="18" charset="0"/>
                <a:ea typeface="Times New Roman" panose="02020603050405020304" pitchFamily="18" charset="0"/>
              </a:rPr>
              <a:t>lần-tàu</a:t>
            </a:r>
            <a:r>
              <a:rPr lang="en-US" sz="1200" dirty="0" smtClean="0">
                <a:latin typeface="Times New Roman" panose="02020603050405020304" pitchFamily="18" charset="0"/>
                <a:ea typeface="Times New Roman" panose="02020603050405020304" pitchFamily="18" charset="0"/>
              </a:rPr>
              <a:t>.</a:t>
            </a:r>
          </a:p>
          <a:p>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Mức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tối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đa</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một</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lần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đổ</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rác</a:t>
            </a:r>
            <a:r>
              <a:rPr lang="en-US" sz="1200" dirty="0" smtClean="0">
                <a:latin typeface="Times New Roman" panose="02020603050405020304" pitchFamily="18" charset="0"/>
                <a:ea typeface="Times New Roman" panose="02020603050405020304" pitchFamily="18" charset="0"/>
              </a:rPr>
              <a:t> : 500 USD/</a:t>
            </a:r>
            <a:r>
              <a:rPr lang="en-US" sz="1200" dirty="0" err="1" smtClean="0">
                <a:latin typeface="Times New Roman" panose="02020603050405020304" pitchFamily="18" charset="0"/>
                <a:ea typeface="Times New Roman" panose="02020603050405020304" pitchFamily="18" charset="0"/>
              </a:rPr>
              <a:t>lần-tàu</a:t>
            </a:r>
            <a:r>
              <a:rPr lang="en-US" sz="1200" dirty="0" smtClean="0">
                <a:latin typeface="Times New Roman" panose="02020603050405020304" pitchFamily="18" charset="0"/>
                <a:ea typeface="Times New Roman" panose="02020603050405020304" pitchFamily="18" charset="0"/>
              </a:rPr>
              <a:t>.</a:t>
            </a:r>
          </a:p>
          <a:p>
            <a:r>
              <a:rPr lang="en-US" sz="1200" dirty="0" smtClean="0">
                <a:latin typeface="Times New Roman" panose="02020603050405020304" pitchFamily="18" charset="0"/>
                <a:ea typeface="Times New Roman" panose="02020603050405020304" pitchFamily="18" charset="0"/>
              </a:rPr>
              <a:t>b. </a:t>
            </a:r>
            <a:r>
              <a:rPr lang="en-US" sz="1200" dirty="0" err="1" smtClean="0">
                <a:latin typeface="Times New Roman" panose="02020603050405020304" pitchFamily="18" charset="0"/>
                <a:ea typeface="Times New Roman" panose="02020603050405020304" pitchFamily="18" charset="0"/>
              </a:rPr>
              <a:t>Đỗ</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tại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phao</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vũng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vịnh</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hoặc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đỗ</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tại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cầu</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nhưng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phải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dùng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phương</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tiện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thuỷ</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mới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thực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hiện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được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việc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đổ</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rác</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tính</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bằng</a:t>
            </a:r>
            <a:r>
              <a:rPr lang="en-US" sz="1200" dirty="0" smtClean="0">
                <a:latin typeface="Times New Roman" panose="02020603050405020304" pitchFamily="18" charset="0"/>
                <a:ea typeface="Times New Roman" panose="02020603050405020304" pitchFamily="18" charset="0"/>
              </a:rPr>
              <a:t> 130% </a:t>
            </a:r>
            <a:r>
              <a:rPr lang="en-US" sz="1200" dirty="0" err="1" smtClean="0">
                <a:latin typeface="Times New Roman" panose="02020603050405020304" pitchFamily="18" charset="0"/>
                <a:ea typeface="Times New Roman" panose="02020603050405020304" pitchFamily="18" charset="0"/>
              </a:rPr>
              <a:t>đơn</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giá</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tại</a:t>
            </a:r>
            <a:r>
              <a:rPr lang="en-US" sz="1200" dirty="0" smtClean="0">
                <a:latin typeface="Times New Roman" panose="02020603050405020304" pitchFamily="18" charset="0"/>
                <a:ea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rPr>
              <a:t>điểm</a:t>
            </a:r>
            <a:r>
              <a:rPr lang="en-US" sz="1200" dirty="0" smtClean="0">
                <a:latin typeface="Times New Roman" panose="02020603050405020304" pitchFamily="18" charset="0"/>
                <a:ea typeface="Times New Roman" panose="02020603050405020304" pitchFamily="18" charset="0"/>
              </a:rPr>
              <a:t> </a:t>
            </a:r>
            <a:r>
              <a:rPr lang="en-US" sz="1200" dirty="0" smtClean="0">
                <a:latin typeface="Times New Roman" panose="02020603050405020304" pitchFamily="18" charset="0"/>
                <a:ea typeface="Calibri" panose="020F0502020204030204" pitchFamily="34" charset="0"/>
              </a:rPr>
              <a:t> </a:t>
            </a:r>
            <a:endParaRPr lang="en-US" sz="1200" dirty="0" smtClean="0">
              <a:effectLst/>
              <a:latin typeface="Times New Roman" panose="02020603050405020304" pitchFamily="18" charset="0"/>
              <a:ea typeface="Calibri" panose="020F0502020204030204" pitchFamily="34" charset="0"/>
            </a:endParaRP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39</a:t>
            </a:fld>
            <a:endParaRPr lang="en-US"/>
          </a:p>
        </p:txBody>
      </p:sp>
    </p:spTree>
    <p:extLst>
      <p:ext uri="{BB962C8B-B14F-4D97-AF65-F5344CB8AC3E}">
        <p14:creationId xmlns:p14="http://schemas.microsoft.com/office/powerpoint/2010/main" val="38137455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latin typeface="Times New Roman" panose="02020603050405020304" pitchFamily="18" charset="0"/>
                <a:cs typeface="Times New Roman" panose="02020603050405020304" pitchFamily="18" charset="0"/>
              </a:rPr>
              <a:t>Dt=17700 T</a:t>
            </a:r>
          </a:p>
          <a:p>
            <a:r>
              <a:rPr lang="en-US" sz="1200" dirty="0" err="1" smtClean="0">
                <a:latin typeface="Times New Roman" panose="02020603050405020304" pitchFamily="18" charset="0"/>
                <a:cs typeface="Times New Roman" panose="02020603050405020304" pitchFamily="18" charset="0"/>
              </a:rPr>
              <a:t>Chiều</a:t>
            </a:r>
            <a:r>
              <a:rPr lang="en-US" sz="1200" dirty="0" smtClean="0">
                <a:latin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cs typeface="Times New Roman" panose="02020603050405020304" pitchFamily="18" charset="0"/>
              </a:rPr>
              <a:t>từ</a:t>
            </a:r>
            <a:r>
              <a:rPr lang="en-US" sz="1200" dirty="0" smtClean="0">
                <a:latin typeface="Times New Roman" panose="02020603050405020304" pitchFamily="18" charset="0"/>
                <a:cs typeface="Times New Roman" panose="02020603050405020304" pitchFamily="18" charset="0"/>
              </a:rPr>
              <a:t> A-B </a:t>
            </a:r>
            <a:r>
              <a:rPr lang="en-US" sz="1200" dirty="0" err="1" smtClean="0">
                <a:latin typeface="Times New Roman" panose="02020603050405020304" pitchFamily="18" charset="0"/>
                <a:cs typeface="Times New Roman" panose="02020603050405020304" pitchFamily="18" charset="0"/>
              </a:rPr>
              <a:t>có</a:t>
            </a:r>
            <a:r>
              <a:rPr lang="en-US" sz="1200" dirty="0" smtClean="0">
                <a:latin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cs typeface="Times New Roman" panose="02020603050405020304" pitchFamily="18" charset="0"/>
              </a:rPr>
              <a:t>wt</a:t>
            </a:r>
            <a:r>
              <a:rPr lang="en-US" sz="1200" dirty="0" smtClean="0">
                <a:latin typeface="Times New Roman" panose="02020603050405020304" pitchFamily="18" charset="0"/>
                <a:cs typeface="Times New Roman" panose="02020603050405020304" pitchFamily="18" charset="0"/>
              </a:rPr>
              <a:t>=26500/17700=1.50  &lt;Uh=1.62</a:t>
            </a:r>
            <a:r>
              <a:rPr lang="en-US" sz="1200" dirty="0" smtClean="0">
                <a:latin typeface="Times New Roman" panose="02020603050405020304" pitchFamily="18" charset="0"/>
                <a:cs typeface="Times New Roman" panose="02020603050405020304" pitchFamily="18" charset="0"/>
                <a:sym typeface="Wingdings" panose="05000000000000000000" pitchFamily="2" charset="2"/>
              </a:rPr>
              <a:t>sử </a:t>
            </a:r>
            <a:r>
              <a:rPr lang="en-US" sz="1200" dirty="0" err="1" smtClean="0">
                <a:latin typeface="Times New Roman" panose="02020603050405020304" pitchFamily="18" charset="0"/>
                <a:cs typeface="Times New Roman" panose="02020603050405020304" pitchFamily="18" charset="0"/>
                <a:sym typeface="Wingdings" panose="05000000000000000000" pitchFamily="2" charset="2"/>
              </a:rPr>
              <a:t>dụng</a:t>
            </a:r>
            <a:r>
              <a:rPr lang="en-US" sz="12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1200" dirty="0" err="1" smtClean="0">
                <a:latin typeface="Times New Roman" panose="02020603050405020304" pitchFamily="18" charset="0"/>
                <a:cs typeface="Times New Roman" panose="02020603050405020304" pitchFamily="18" charset="0"/>
                <a:sym typeface="Wingdings" panose="05000000000000000000" pitchFamily="2" charset="2"/>
              </a:rPr>
              <a:t>hết</a:t>
            </a:r>
            <a:r>
              <a:rPr lang="en-US" sz="1200" dirty="0" smtClean="0">
                <a:latin typeface="Times New Roman" panose="02020603050405020304" pitchFamily="18" charset="0"/>
                <a:cs typeface="Times New Roman" panose="02020603050405020304" pitchFamily="18" charset="0"/>
                <a:sym typeface="Wingdings" panose="05000000000000000000" pitchFamily="2" charset="2"/>
              </a:rPr>
              <a:t> dung </a:t>
            </a:r>
            <a:r>
              <a:rPr lang="en-US" sz="1200" dirty="0" err="1" smtClean="0">
                <a:latin typeface="Times New Roman" panose="02020603050405020304" pitchFamily="18" charset="0"/>
                <a:cs typeface="Times New Roman" panose="02020603050405020304" pitchFamily="18" charset="0"/>
                <a:sym typeface="Wingdings" panose="05000000000000000000" pitchFamily="2" charset="2"/>
              </a:rPr>
              <a:t>tích</a:t>
            </a:r>
            <a:r>
              <a:rPr lang="en-US" sz="12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1200" dirty="0" err="1" smtClean="0">
                <a:latin typeface="Times New Roman" panose="02020603050405020304" pitchFamily="18" charset="0"/>
                <a:cs typeface="Times New Roman" panose="02020603050405020304" pitchFamily="18" charset="0"/>
                <a:sym typeface="Wingdings" panose="05000000000000000000" pitchFamily="2" charset="2"/>
              </a:rPr>
              <a:t>tàu</a:t>
            </a:r>
            <a:r>
              <a:rPr lang="en-US" sz="1200" dirty="0" smtClean="0">
                <a:latin typeface="Times New Roman" panose="02020603050405020304" pitchFamily="18" charset="0"/>
                <a:cs typeface="Times New Roman" panose="02020603050405020304" pitchFamily="18" charset="0"/>
                <a:sym typeface="Wingdings" panose="05000000000000000000" pitchFamily="2" charset="2"/>
              </a:rPr>
              <a:t>- QAB=WT/Uh= 26500/1.62=16358  </a:t>
            </a:r>
            <a:r>
              <a:rPr lang="en-US" sz="1200" dirty="0" err="1" smtClean="0">
                <a:latin typeface="Times New Roman" panose="02020603050405020304" pitchFamily="18" charset="0"/>
                <a:cs typeface="Times New Roman" panose="02020603050405020304" pitchFamily="18" charset="0"/>
                <a:sym typeface="Wingdings" panose="05000000000000000000" pitchFamily="2" charset="2"/>
              </a:rPr>
              <a:t>tấn</a:t>
            </a:r>
            <a:r>
              <a:rPr lang="en-US" sz="12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1200" dirty="0" err="1" smtClean="0">
                <a:latin typeface="Times New Roman" panose="02020603050405020304" pitchFamily="18" charset="0"/>
                <a:cs typeface="Times New Roman" panose="02020603050405020304" pitchFamily="18" charset="0"/>
                <a:sym typeface="Wingdings" panose="05000000000000000000" pitchFamily="2" charset="2"/>
              </a:rPr>
              <a:t>hàng</a:t>
            </a:r>
            <a:endParaRPr lang="en-US" sz="1200" dirty="0" smtClean="0">
              <a:latin typeface="Times New Roman" panose="02020603050405020304" pitchFamily="18" charset="0"/>
              <a:cs typeface="Times New Roman" panose="02020603050405020304" pitchFamily="18" charset="0"/>
              <a:sym typeface="Wingdings" panose="05000000000000000000" pitchFamily="2" charset="2"/>
            </a:endParaRPr>
          </a:p>
          <a:p>
            <a:r>
              <a:rPr lang="en-US" sz="1200" dirty="0" smtClean="0">
                <a:latin typeface="Times New Roman" panose="02020603050405020304" pitchFamily="18" charset="0"/>
                <a:cs typeface="Times New Roman" panose="02020603050405020304" pitchFamily="18" charset="0"/>
                <a:sym typeface="Wingdings" panose="05000000000000000000" pitchFamily="2" charset="2"/>
              </a:rPr>
              <a:t>                           QBA= 0.97*17700= 17169 </a:t>
            </a:r>
            <a:r>
              <a:rPr lang="en-US" sz="1200" dirty="0" err="1" smtClean="0">
                <a:latin typeface="Times New Roman" panose="02020603050405020304" pitchFamily="18" charset="0"/>
                <a:cs typeface="Times New Roman" panose="02020603050405020304" pitchFamily="18" charset="0"/>
                <a:sym typeface="Wingdings" panose="05000000000000000000" pitchFamily="2" charset="2"/>
              </a:rPr>
              <a:t>tấn</a:t>
            </a:r>
            <a:r>
              <a:rPr lang="en-US" sz="12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1200" dirty="0" err="1" smtClean="0">
                <a:latin typeface="Times New Roman" panose="02020603050405020304" pitchFamily="18" charset="0"/>
                <a:cs typeface="Times New Roman" panose="02020603050405020304" pitchFamily="18" charset="0"/>
                <a:sym typeface="Wingdings" panose="05000000000000000000" pitchFamily="2" charset="2"/>
              </a:rPr>
              <a:t>hàng</a:t>
            </a:r>
            <a:r>
              <a:rPr lang="en-US" sz="1200" dirty="0" smtClean="0">
                <a:latin typeface="Times New Roman" panose="02020603050405020304" pitchFamily="18" charset="0"/>
                <a:cs typeface="Times New Roman" panose="02020603050405020304" pitchFamily="18" charset="0"/>
                <a:sym typeface="Wingdings" panose="05000000000000000000" pitchFamily="2" charset="2"/>
              </a:rPr>
              <a:t>.</a:t>
            </a:r>
            <a:endParaRPr lang="en-US" sz="1200" dirty="0" smtClean="0">
              <a:latin typeface="Times New Roman" panose="02020603050405020304" pitchFamily="18" charset="0"/>
              <a:cs typeface="Times New Roman" panose="02020603050405020304" pitchFamily="18" charset="0"/>
            </a:endParaRPr>
          </a:p>
          <a:p>
            <a:r>
              <a:rPr lang="en-US" sz="1200" dirty="0" err="1" smtClean="0">
                <a:latin typeface="Times New Roman" panose="02020603050405020304" pitchFamily="18" charset="0"/>
                <a:cs typeface="Times New Roman" panose="02020603050405020304" pitchFamily="18" charset="0"/>
              </a:rPr>
              <a:t>Tch</a:t>
            </a:r>
            <a:r>
              <a:rPr lang="en-US" sz="1200" dirty="0" smtClean="0">
                <a:latin typeface="Times New Roman" panose="02020603050405020304" pitchFamily="18" charset="0"/>
                <a:cs typeface="Times New Roman" panose="02020603050405020304" pitchFamily="18" charset="0"/>
              </a:rPr>
              <a:t>=</a:t>
            </a:r>
            <a:r>
              <a:rPr lang="en-US" sz="1200" dirty="0" err="1" smtClean="0">
                <a:latin typeface="Times New Roman" panose="02020603050405020304" pitchFamily="18" charset="0"/>
                <a:cs typeface="Times New Roman" panose="02020603050405020304" pitchFamily="18" charset="0"/>
              </a:rPr>
              <a:t>Tc+Tđ</a:t>
            </a:r>
            <a:r>
              <a:rPr lang="en-US" sz="1200" dirty="0" smtClean="0">
                <a:latin typeface="Times New Roman" panose="02020603050405020304" pitchFamily="18" charset="0"/>
                <a:cs typeface="Times New Roman" panose="02020603050405020304" pitchFamily="18" charset="0"/>
              </a:rPr>
              <a:t>=</a:t>
            </a:r>
          </a:p>
          <a:p>
            <a:r>
              <a:rPr lang="en-US" sz="1200" dirty="0" smtClean="0">
                <a:latin typeface="Times New Roman" panose="02020603050405020304" pitchFamily="18" charset="0"/>
                <a:cs typeface="Times New Roman" panose="02020603050405020304" pitchFamily="18" charset="0"/>
              </a:rPr>
              <a:t>(2*2367)/(18*24)+(2*13658)/(1200*3)+(2*17196)/3500=10.96+7.59+9.81=28.36 </a:t>
            </a:r>
            <a:r>
              <a:rPr lang="en-US" sz="1200" dirty="0" err="1" smtClean="0">
                <a:latin typeface="Times New Roman" panose="02020603050405020304" pitchFamily="18" charset="0"/>
                <a:cs typeface="Times New Roman" panose="02020603050405020304" pitchFamily="18" charset="0"/>
              </a:rPr>
              <a:t>ngày</a:t>
            </a:r>
            <a:endParaRPr lang="en-US" sz="1200" dirty="0" smtClean="0">
              <a:latin typeface="Times New Roman" panose="02020603050405020304" pitchFamily="18" charset="0"/>
              <a:cs typeface="Times New Roman" panose="02020603050405020304" pitchFamily="18" charset="0"/>
            </a:endParaRPr>
          </a:p>
          <a:p>
            <a:r>
              <a:rPr lang="en-US" sz="1200" dirty="0" smtClean="0">
                <a:latin typeface="Times New Roman" panose="02020603050405020304" pitchFamily="18" charset="0"/>
                <a:cs typeface="Times New Roman" panose="02020603050405020304" pitchFamily="18" charset="0"/>
              </a:rPr>
              <a:t>Chi </a:t>
            </a:r>
            <a:r>
              <a:rPr lang="en-US" sz="1200" dirty="0" err="1" smtClean="0">
                <a:latin typeface="Times New Roman" panose="02020603050405020304" pitchFamily="18" charset="0"/>
                <a:cs typeface="Times New Roman" panose="02020603050405020304" pitchFamily="18" charset="0"/>
              </a:rPr>
              <a:t>phí</a:t>
            </a:r>
            <a:r>
              <a:rPr lang="en-US" sz="1200" dirty="0" smtClean="0">
                <a:latin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cs typeface="Times New Roman" panose="02020603050405020304" pitchFamily="18" charset="0"/>
              </a:rPr>
              <a:t>cố</a:t>
            </a:r>
            <a:r>
              <a:rPr lang="en-US" sz="1200" dirty="0" smtClean="0">
                <a:latin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cs typeface="Times New Roman" panose="02020603050405020304" pitchFamily="18" charset="0"/>
              </a:rPr>
              <a:t>định</a:t>
            </a:r>
            <a:r>
              <a:rPr lang="en-US" sz="1200" dirty="0" smtClean="0">
                <a:latin typeface="Times New Roman" panose="02020603050405020304" pitchFamily="18" charset="0"/>
                <a:cs typeface="Times New Roman" panose="02020603050405020304" pitchFamily="18" charset="0"/>
              </a:rPr>
              <a:t> p/s </a:t>
            </a:r>
            <a:r>
              <a:rPr lang="en-US" sz="1200" dirty="0" err="1" smtClean="0">
                <a:latin typeface="Times New Roman" panose="02020603050405020304" pitchFamily="18" charset="0"/>
                <a:cs typeface="Times New Roman" panose="02020603050405020304" pitchFamily="18" charset="0"/>
              </a:rPr>
              <a:t>trong</a:t>
            </a:r>
            <a:r>
              <a:rPr lang="en-US" sz="1200" dirty="0" smtClean="0">
                <a:latin typeface="Times New Roman" panose="02020603050405020304" pitchFamily="18" charset="0"/>
                <a:cs typeface="Times New Roman" panose="02020603050405020304" pitchFamily="18" charset="0"/>
              </a:rPr>
              <a:t> 1 </a:t>
            </a:r>
            <a:r>
              <a:rPr lang="en-US" sz="1200" dirty="0" err="1" smtClean="0">
                <a:latin typeface="Times New Roman" panose="02020603050405020304" pitchFamily="18" charset="0"/>
                <a:cs typeface="Times New Roman" panose="02020603050405020304" pitchFamily="18" charset="0"/>
              </a:rPr>
              <a:t>chuyến</a:t>
            </a:r>
            <a:r>
              <a:rPr lang="en-US" sz="1200" dirty="0" smtClean="0">
                <a:latin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cs typeface="Times New Roman" panose="02020603050405020304" pitchFamily="18" charset="0"/>
              </a:rPr>
              <a:t>Ctv+Ckh+Csc+Cbh+Cvlptt</a:t>
            </a:r>
            <a:r>
              <a:rPr lang="en-US" sz="1200" dirty="0" smtClean="0">
                <a:latin typeface="Times New Roman" panose="02020603050405020304" pitchFamily="18" charset="0"/>
                <a:cs typeface="Times New Roman" panose="02020603050405020304" pitchFamily="18" charset="0"/>
              </a:rPr>
              <a:t>)/</a:t>
            </a:r>
            <a:r>
              <a:rPr lang="en-US" sz="1200" dirty="0" err="1" smtClean="0">
                <a:latin typeface="Times New Roman" panose="02020603050405020304" pitchFamily="18" charset="0"/>
                <a:cs typeface="Times New Roman" panose="02020603050405020304" pitchFamily="18" charset="0"/>
              </a:rPr>
              <a:t>Tkt</a:t>
            </a:r>
            <a:r>
              <a:rPr lang="en-US" sz="1200" dirty="0" smtClean="0">
                <a:latin typeface="Times New Roman" panose="02020603050405020304" pitchFamily="18" charset="0"/>
                <a:cs typeface="Times New Roman" panose="02020603050405020304" pitchFamily="18" charset="0"/>
              </a:rPr>
              <a:t>*</a:t>
            </a:r>
            <a:r>
              <a:rPr lang="en-US" sz="1200" dirty="0" err="1" smtClean="0">
                <a:latin typeface="Times New Roman" panose="02020603050405020304" pitchFamily="18" charset="0"/>
                <a:cs typeface="Times New Roman" panose="02020603050405020304" pitchFamily="18" charset="0"/>
              </a:rPr>
              <a:t>Tch</a:t>
            </a:r>
            <a:endParaRPr lang="en-US" sz="1200" dirty="0" smtClean="0">
              <a:latin typeface="Times New Roman" panose="02020603050405020304" pitchFamily="18" charset="0"/>
              <a:cs typeface="Times New Roman" panose="02020603050405020304" pitchFamily="18" charset="0"/>
            </a:endParaRPr>
          </a:p>
          <a:p>
            <a:r>
              <a:rPr lang="en-US" sz="1200" dirty="0" smtClean="0">
                <a:latin typeface="Times New Roman" panose="02020603050405020304" pitchFamily="18" charset="0"/>
                <a:cs typeface="Times New Roman" panose="02020603050405020304" pitchFamily="18" charset="0"/>
              </a:rPr>
              <a:t>=(75+71+27+7.2+1)*10^3/350*28.36= 14682.308 </a:t>
            </a:r>
            <a:r>
              <a:rPr lang="en-US" sz="1200" dirty="0" err="1" smtClean="0">
                <a:latin typeface="Times New Roman" panose="02020603050405020304" pitchFamily="18" charset="0"/>
                <a:cs typeface="Times New Roman" panose="02020603050405020304" pitchFamily="18" charset="0"/>
              </a:rPr>
              <a:t>usd</a:t>
            </a:r>
            <a:r>
              <a:rPr lang="en-US" sz="1200" dirty="0" smtClean="0">
                <a:latin typeface="Times New Roman" panose="02020603050405020304" pitchFamily="18" charset="0"/>
                <a:cs typeface="Times New Roman" panose="02020603050405020304" pitchFamily="18" charset="0"/>
              </a:rPr>
              <a:t>/</a:t>
            </a:r>
            <a:r>
              <a:rPr lang="en-US" sz="1200" dirty="0" err="1" smtClean="0">
                <a:latin typeface="Times New Roman" panose="02020603050405020304" pitchFamily="18" charset="0"/>
                <a:cs typeface="Times New Roman" panose="02020603050405020304" pitchFamily="18" charset="0"/>
              </a:rPr>
              <a:t>chuyến</a:t>
            </a:r>
            <a:endParaRPr lang="en-US" sz="1200" dirty="0" smtClean="0">
              <a:latin typeface="Times New Roman" panose="02020603050405020304" pitchFamily="18" charset="0"/>
              <a:cs typeface="Times New Roman" panose="02020603050405020304" pitchFamily="18" charset="0"/>
            </a:endParaRPr>
          </a:p>
          <a:p>
            <a:r>
              <a:rPr lang="en-US" sz="1200" dirty="0" smtClean="0">
                <a:latin typeface="Times New Roman" panose="02020603050405020304" pitchFamily="18" charset="0"/>
                <a:cs typeface="Times New Roman" panose="02020603050405020304" pitchFamily="18" charset="0"/>
              </a:rPr>
              <a:t>Chi </a:t>
            </a:r>
            <a:r>
              <a:rPr lang="en-US" sz="1200" dirty="0" err="1" smtClean="0">
                <a:latin typeface="Times New Roman" panose="02020603050405020304" pitchFamily="18" charset="0"/>
                <a:cs typeface="Times New Roman" panose="02020603050405020304" pitchFamily="18" charset="0"/>
              </a:rPr>
              <a:t>phí</a:t>
            </a:r>
            <a:r>
              <a:rPr lang="en-US" sz="1200" dirty="0" smtClean="0">
                <a:latin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cs typeface="Times New Roman" panose="02020603050405020304" pitchFamily="18" charset="0"/>
              </a:rPr>
              <a:t>biến</a:t>
            </a:r>
            <a:r>
              <a:rPr lang="en-US" sz="1200" dirty="0" smtClean="0">
                <a:latin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cs typeface="Times New Roman" panose="02020603050405020304" pitchFamily="18" charset="0"/>
              </a:rPr>
              <a:t>đổi</a:t>
            </a:r>
            <a:r>
              <a:rPr lang="en-US" sz="1200" dirty="0" smtClean="0">
                <a:latin typeface="Times New Roman" panose="02020603050405020304" pitchFamily="18" charset="0"/>
                <a:cs typeface="Times New Roman" panose="02020603050405020304" pitchFamily="18" charset="0"/>
              </a:rPr>
              <a:t> p/s </a:t>
            </a:r>
            <a:r>
              <a:rPr lang="en-US" sz="1200" dirty="0" err="1" smtClean="0">
                <a:latin typeface="Times New Roman" panose="02020603050405020304" pitchFamily="18" charset="0"/>
                <a:cs typeface="Times New Roman" panose="02020603050405020304" pitchFamily="18" charset="0"/>
              </a:rPr>
              <a:t>trong</a:t>
            </a:r>
            <a:r>
              <a:rPr lang="en-US" sz="1200" dirty="0" smtClean="0">
                <a:latin typeface="Times New Roman" panose="02020603050405020304" pitchFamily="18" charset="0"/>
                <a:cs typeface="Times New Roman" panose="02020603050405020304" pitchFamily="18" charset="0"/>
              </a:rPr>
              <a:t> 1 </a:t>
            </a:r>
            <a:r>
              <a:rPr lang="en-US" sz="1200" dirty="0" err="1" smtClean="0">
                <a:latin typeface="Times New Roman" panose="02020603050405020304" pitchFamily="18" charset="0"/>
                <a:cs typeface="Times New Roman" panose="02020603050405020304" pitchFamily="18" charset="0"/>
              </a:rPr>
              <a:t>chuyến</a:t>
            </a:r>
            <a:r>
              <a:rPr lang="en-US" sz="1200" dirty="0" smtClean="0">
                <a:latin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cs typeface="Times New Roman" panose="02020603050405020304" pitchFamily="18" charset="0"/>
              </a:rPr>
              <a:t>Cfo+Cdo+Ccp+Ckp+Cđlmg</a:t>
            </a:r>
            <a:endParaRPr lang="en-US" sz="1200" dirty="0" smtClean="0">
              <a:latin typeface="Times New Roman" panose="02020603050405020304" pitchFamily="18" charset="0"/>
              <a:cs typeface="Times New Roman" panose="02020603050405020304" pitchFamily="18" charset="0"/>
            </a:endParaRPr>
          </a:p>
          <a:p>
            <a:r>
              <a:rPr lang="en-US" sz="1200" dirty="0" smtClean="0">
                <a:latin typeface="Times New Roman" panose="02020603050405020304" pitchFamily="18" charset="0"/>
                <a:cs typeface="Times New Roman" panose="02020603050405020304" pitchFamily="18" charset="0"/>
              </a:rPr>
              <a:t>=(18*1100*10.96)+(1.2*1350*28.36)+(1*14500*2*2)+(2*14500*2)+9850</a:t>
            </a:r>
            <a:br>
              <a:rPr lang="en-US" sz="1200" dirty="0" smtClean="0">
                <a:latin typeface="Times New Roman" panose="02020603050405020304" pitchFamily="18" charset="0"/>
                <a:cs typeface="Times New Roman" panose="02020603050405020304" pitchFamily="18" charset="0"/>
              </a:rPr>
            </a:br>
            <a:r>
              <a:rPr lang="en-US" sz="1200" dirty="0" smtClean="0">
                <a:latin typeface="Times New Roman" panose="02020603050405020304" pitchFamily="18" charset="0"/>
                <a:cs typeface="Times New Roman" panose="02020603050405020304" pitchFamily="18" charset="0"/>
              </a:rPr>
              <a:t>=388,801.2 </a:t>
            </a:r>
            <a:r>
              <a:rPr lang="en-US" sz="1200" dirty="0" err="1" smtClean="0">
                <a:latin typeface="Times New Roman" panose="02020603050405020304" pitchFamily="18" charset="0"/>
                <a:cs typeface="Times New Roman" panose="02020603050405020304" pitchFamily="18" charset="0"/>
              </a:rPr>
              <a:t>usd</a:t>
            </a:r>
            <a:endParaRPr lang="en-US" sz="1200" dirty="0" smtClean="0">
              <a:latin typeface="Times New Roman" panose="02020603050405020304" pitchFamily="18"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err="1" smtClean="0">
                <a:latin typeface="Times New Roman" panose="02020603050405020304" pitchFamily="18" charset="0"/>
                <a:cs typeface="Times New Roman" panose="02020603050405020304" pitchFamily="18" charset="0"/>
              </a:rPr>
              <a:t>Tổng</a:t>
            </a:r>
            <a:r>
              <a:rPr lang="en-US" sz="1200" dirty="0" smtClean="0">
                <a:latin typeface="Times New Roman" panose="02020603050405020304" pitchFamily="18" charset="0"/>
                <a:cs typeface="Times New Roman" panose="02020603050405020304" pitchFamily="18" charset="0"/>
              </a:rPr>
              <a:t> chi </a:t>
            </a:r>
            <a:r>
              <a:rPr lang="en-US" sz="1200" dirty="0" err="1" smtClean="0">
                <a:latin typeface="Times New Roman" panose="02020603050405020304" pitchFamily="18" charset="0"/>
                <a:cs typeface="Times New Roman" panose="02020603050405020304" pitchFamily="18" charset="0"/>
              </a:rPr>
              <a:t>phí</a:t>
            </a:r>
            <a:r>
              <a:rPr lang="en-US" sz="1200" dirty="0" smtClean="0">
                <a:latin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cs typeface="Times New Roman" panose="02020603050405020304" pitchFamily="18" charset="0"/>
              </a:rPr>
              <a:t>chuyến</a:t>
            </a:r>
            <a:r>
              <a:rPr lang="en-US" sz="1200" dirty="0" smtClean="0">
                <a:latin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cs typeface="Times New Roman" panose="02020603050405020304" pitchFamily="18" charset="0"/>
              </a:rPr>
              <a:t>đi</a:t>
            </a:r>
            <a:r>
              <a:rPr lang="en-US" sz="1200" dirty="0" smtClean="0">
                <a:latin typeface="Times New Roman" panose="02020603050405020304" pitchFamily="18" charset="0"/>
                <a:cs typeface="Times New Roman" panose="02020603050405020304" pitchFamily="18" charset="0"/>
              </a:rPr>
              <a:t>=14682.308 + 388,801.2=403,483.51 </a:t>
            </a:r>
            <a:r>
              <a:rPr lang="en-US" sz="1200" dirty="0" err="1" smtClean="0">
                <a:latin typeface="Times New Roman" panose="02020603050405020304" pitchFamily="18" charset="0"/>
                <a:cs typeface="Times New Roman" panose="02020603050405020304" pitchFamily="18" charset="0"/>
              </a:rPr>
              <a:t>usd</a:t>
            </a:r>
            <a:r>
              <a:rPr lang="en-US" sz="1200" dirty="0" smtClean="0">
                <a:latin typeface="Times New Roman" panose="02020603050405020304" pitchFamily="18" charset="0"/>
                <a:cs typeface="Times New Roman" panose="02020603050405020304" pitchFamily="18" charset="0"/>
              </a:rPr>
              <a:t>/</a:t>
            </a:r>
            <a:r>
              <a:rPr lang="en-US" sz="1200" dirty="0" err="1" smtClean="0">
                <a:latin typeface="Times New Roman" panose="02020603050405020304" pitchFamily="18" charset="0"/>
                <a:cs typeface="Times New Roman" panose="02020603050405020304" pitchFamily="18" charset="0"/>
              </a:rPr>
              <a:t>chuyến</a:t>
            </a:r>
            <a:endParaRPr lang="en-US" sz="1200" dirty="0" smtClean="0">
              <a:latin typeface="Times New Roman" panose="02020603050405020304" pitchFamily="18"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err="1" smtClean="0">
                <a:latin typeface="Times New Roman" panose="02020603050405020304" pitchFamily="18" charset="0"/>
                <a:cs typeface="Times New Roman" panose="02020603050405020304" pitchFamily="18" charset="0"/>
              </a:rPr>
              <a:t>Giá</a:t>
            </a:r>
            <a:r>
              <a:rPr lang="en-US" sz="1200" dirty="0" smtClean="0">
                <a:latin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cs typeface="Times New Roman" panose="02020603050405020304" pitchFamily="18" charset="0"/>
              </a:rPr>
              <a:t>thành</a:t>
            </a:r>
            <a:r>
              <a:rPr lang="en-US" sz="1200" dirty="0" smtClean="0">
                <a:latin typeface="Times New Roman" panose="02020603050405020304" pitchFamily="18" charset="0"/>
                <a:cs typeface="Times New Roman" panose="02020603050405020304" pitchFamily="18" charset="0"/>
              </a:rPr>
              <a:t>=403,483.51/(16358+</a:t>
            </a:r>
            <a:r>
              <a:rPr lang="en-US" sz="1200" dirty="0" smtClean="0">
                <a:latin typeface="Times New Roman" panose="02020603050405020304" pitchFamily="18" charset="0"/>
                <a:cs typeface="Times New Roman" panose="02020603050405020304" pitchFamily="18" charset="0"/>
                <a:sym typeface="Wingdings" panose="05000000000000000000" pitchFamily="2" charset="2"/>
              </a:rPr>
              <a:t> 17169)=12.03 </a:t>
            </a:r>
            <a:r>
              <a:rPr lang="en-US" sz="1200" dirty="0" err="1" smtClean="0">
                <a:latin typeface="Times New Roman" panose="02020603050405020304" pitchFamily="18" charset="0"/>
                <a:cs typeface="Times New Roman" panose="02020603050405020304" pitchFamily="18" charset="0"/>
                <a:sym typeface="Wingdings" panose="05000000000000000000" pitchFamily="2" charset="2"/>
              </a:rPr>
              <a:t>usd</a:t>
            </a:r>
            <a:r>
              <a:rPr lang="en-US" sz="1200" dirty="0" smtClean="0">
                <a:latin typeface="Times New Roman" panose="02020603050405020304" pitchFamily="18" charset="0"/>
                <a:cs typeface="Times New Roman" panose="02020603050405020304" pitchFamily="18" charset="0"/>
                <a:sym typeface="Wingdings" panose="05000000000000000000" pitchFamily="2" charset="2"/>
              </a:rPr>
              <a:t>/</a:t>
            </a:r>
            <a:r>
              <a:rPr lang="en-US" sz="1200" dirty="0" err="1" smtClean="0">
                <a:latin typeface="Times New Roman" panose="02020603050405020304" pitchFamily="18" charset="0"/>
                <a:cs typeface="Times New Roman" panose="02020603050405020304" pitchFamily="18" charset="0"/>
                <a:sym typeface="Wingdings" panose="05000000000000000000" pitchFamily="2" charset="2"/>
              </a:rPr>
              <a:t>tấn</a:t>
            </a:r>
            <a:r>
              <a:rPr lang="en-US" sz="12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1200" dirty="0" err="1" smtClean="0">
                <a:latin typeface="Times New Roman" panose="02020603050405020304" pitchFamily="18" charset="0"/>
                <a:cs typeface="Times New Roman" panose="02020603050405020304" pitchFamily="18" charset="0"/>
                <a:sym typeface="Wingdings" panose="05000000000000000000" pitchFamily="2" charset="2"/>
              </a:rPr>
              <a:t>ft</a:t>
            </a:r>
            <a:r>
              <a:rPr lang="en-US" sz="1200" dirty="0" smtClean="0">
                <a:latin typeface="Times New Roman" panose="02020603050405020304" pitchFamily="18" charset="0"/>
                <a:cs typeface="Times New Roman" panose="02020603050405020304" pitchFamily="18" charset="0"/>
                <a:sym typeface="Wingdings" panose="05000000000000000000" pitchFamily="2" charset="2"/>
              </a:rPr>
              <a:t>=125%*12.03=15.04 </a:t>
            </a:r>
            <a:r>
              <a:rPr lang="en-US" sz="1200" dirty="0" err="1" smtClean="0">
                <a:latin typeface="Times New Roman" panose="02020603050405020304" pitchFamily="18" charset="0"/>
                <a:cs typeface="Times New Roman" panose="02020603050405020304" pitchFamily="18" charset="0"/>
                <a:sym typeface="Wingdings" panose="05000000000000000000" pitchFamily="2" charset="2"/>
              </a:rPr>
              <a:t>usd</a:t>
            </a:r>
            <a:r>
              <a:rPr lang="en-US" sz="1200" dirty="0" smtClean="0">
                <a:latin typeface="Times New Roman" panose="02020603050405020304" pitchFamily="18" charset="0"/>
                <a:cs typeface="Times New Roman" panose="02020603050405020304" pitchFamily="18" charset="0"/>
                <a:sym typeface="Wingdings" panose="05000000000000000000" pitchFamily="2" charset="2"/>
              </a:rPr>
              <a:t>/</a:t>
            </a:r>
            <a:r>
              <a:rPr lang="en-US" sz="1200" dirty="0" err="1" smtClean="0">
                <a:latin typeface="Times New Roman" panose="02020603050405020304" pitchFamily="18" charset="0"/>
                <a:cs typeface="Times New Roman" panose="02020603050405020304" pitchFamily="18" charset="0"/>
                <a:sym typeface="Wingdings" panose="05000000000000000000" pitchFamily="2" charset="2"/>
              </a:rPr>
              <a:t>tấn</a:t>
            </a:r>
            <a:endParaRPr lang="en-US" sz="1200" dirty="0" smtClean="0">
              <a:latin typeface="Times New Roman" panose="02020603050405020304" pitchFamily="18" charset="0"/>
              <a:cs typeface="Times New Roman" panose="02020603050405020304" pitchFamily="18" charset="0"/>
            </a:endParaRPr>
          </a:p>
          <a:p>
            <a:endParaRPr lang="en-US" sz="1200" dirty="0" smtClean="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CBE40377-7959-44A3-9E3A-A2263C614A7F}" type="slidenum">
              <a:rPr lang="en-US" smtClean="0"/>
              <a:t>40</a:t>
            </a:fld>
            <a:endParaRPr lang="en-US"/>
          </a:p>
        </p:txBody>
      </p:sp>
    </p:spTree>
    <p:extLst>
      <p:ext uri="{BB962C8B-B14F-4D97-AF65-F5344CB8AC3E}">
        <p14:creationId xmlns:p14="http://schemas.microsoft.com/office/powerpoint/2010/main" val="31367527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Tàu</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chở</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23,500 T, dung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tích</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đăng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kiểm</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10,350 NRT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14,710 GRT,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tốc</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độ</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khai</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thác</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15.0 Hl/h.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Định</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mức</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tiêu</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hao</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nhiên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liệu</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FO 15.40 T/</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ngày</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dầu</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1.60 T/</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ngày</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tàu</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thuê</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định</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hạn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trơn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chuyến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khứ</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hồi</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đơn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11,000 USD/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ngày</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tàu</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chở</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2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chiều</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chuyên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tuyến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A-B,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cự</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ly</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chuyển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5,500 hl.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Chiều</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đi</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tàu</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hệ</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số</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lợi</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chở</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0.95,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chiều</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tàu</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hệ</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số</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lợi</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0.80</a:t>
            </a:r>
            <a:endParaRPr lang="en-US" sz="12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
              <a:buFont typeface="Wingdings" panose="05000000000000000000" pitchFamily="2" charset="2"/>
              <a:buChar char=""/>
            </a:pP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thuyền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viên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75,000 USD/</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tháng</a:t>
            </a:r>
            <a:endParaRPr lang="en-US" sz="12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
              <a:buFont typeface="Wingdings" panose="05000000000000000000" pitchFamily="2" charset="2"/>
              <a:buChar char=""/>
            </a:pP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Cảng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0.28 USD/GRT-</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lượt</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ra</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hoặc</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vào</a:t>
            </a:r>
            <a:endParaRPr lang="en-US" sz="12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
              <a:buFont typeface="Wingdings" panose="05000000000000000000" pitchFamily="2" charset="2"/>
              <a:buChar char=""/>
            </a:pP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Kênh</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0.6 USD/GRT-</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lượt</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
              <a:buFont typeface="Wingdings" panose="05000000000000000000" pitchFamily="2" charset="2"/>
              <a:buChar char=""/>
            </a:pP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đại</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môi</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giới</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chiếm</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2.5% chi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thuê</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tàu</a:t>
            </a:r>
            <a:endParaRPr lang="en-US" sz="12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
              <a:buFont typeface="Wingdings" panose="05000000000000000000" pitchFamily="2" charset="2"/>
              <a:buChar char=""/>
            </a:pP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bổ</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3,200 USD/</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chuyến</a:t>
            </a:r>
            <a:endParaRPr lang="en-US" sz="12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
              <a:buFont typeface="Wingdings" panose="05000000000000000000" pitchFamily="2" charset="2"/>
              <a:buChar char=""/>
            </a:pP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dầu</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FO 350 USD/</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tấn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dầu</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DO 670 USD/</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tấn</a:t>
            </a:r>
            <a:endParaRPr lang="en-US" sz="12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
              <a:buFont typeface="Wingdings" panose="05000000000000000000" pitchFamily="2" charset="2"/>
              <a:buChar char=""/>
            </a:pP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xếp</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bình</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quận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cảng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1.5 USD/</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tấn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dỡ</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2.0 USD/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tấn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
              <a:buFont typeface="Wingdings" panose="05000000000000000000" pitchFamily="2" charset="2"/>
              <a:buChar char=""/>
            </a:pP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Định</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mức</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xếp</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dỡ</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tổng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hợp</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bình</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quân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Brutto</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tại</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cảng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2,600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tấn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mảng-ngày</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cảng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mở</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2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mảng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xếp</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dỡ</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đồng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thời</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12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
              <a:buFont typeface="+mj-lt"/>
              <a:buAutoNum type="alphaLcPeriod"/>
            </a:pP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thành</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lượng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chuyển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tàu</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chuyến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đi</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
              <a:buFont typeface="+mj-lt"/>
              <a:buAutoNum type="alphaLcPeriod"/>
            </a:pP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thành</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tấn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chuyển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a:t>
            </a:r>
            <a:endParaRPr lang="en-US" sz="12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
              <a:buFont typeface="+mj-lt"/>
              <a:buAutoNum type="alphaLcPeriod"/>
            </a:pP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thành</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tấn</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hải</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sz="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52</a:t>
            </a:fld>
            <a:endParaRPr lang="en-US"/>
          </a:p>
        </p:txBody>
      </p:sp>
    </p:spTree>
    <p:extLst>
      <p:ext uri="{BB962C8B-B14F-4D97-AF65-F5344CB8AC3E}">
        <p14:creationId xmlns:p14="http://schemas.microsoft.com/office/powerpoint/2010/main" val="27617564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Hiện nay doanh </a:t>
            </a:r>
            <a:r>
              <a:rPr lang="en-US" sz="1200" b="0" i="0" kern="1200" dirty="0" err="1" smtClean="0">
                <a:solidFill>
                  <a:schemeClr val="tx1"/>
                </a:solidFill>
                <a:effectLst/>
                <a:latin typeface="+mn-lt"/>
                <a:ea typeface="+mn-ea"/>
                <a:cs typeface="+mn-cs"/>
              </a:rPr>
              <a:t>nghiệp</a:t>
            </a:r>
            <a:r>
              <a:rPr lang="en-US" sz="1200" b="0" i="0" kern="1200" dirty="0" smtClean="0">
                <a:solidFill>
                  <a:schemeClr val="tx1"/>
                </a:solidFill>
                <a:effectLst/>
                <a:latin typeface="+mn-lt"/>
                <a:ea typeface="+mn-ea"/>
                <a:cs typeface="+mn-cs"/>
              </a:rPr>
              <a:t> logistics </a:t>
            </a:r>
            <a:r>
              <a:rPr lang="en-US" sz="1200" b="0" i="0" kern="1200" dirty="0" err="1" smtClean="0">
                <a:solidFill>
                  <a:schemeClr val="tx1"/>
                </a:solidFill>
                <a:effectLst/>
                <a:latin typeface="+mn-lt"/>
                <a:ea typeface="+mn-ea"/>
                <a:cs typeface="+mn-cs"/>
              </a:rPr>
              <a:t>Việt</a:t>
            </a:r>
            <a:r>
              <a:rPr lang="en-US" sz="1200" b="0" i="0" kern="1200" dirty="0" smtClean="0">
                <a:solidFill>
                  <a:schemeClr val="tx1"/>
                </a:solidFill>
                <a:effectLst/>
                <a:latin typeface="+mn-lt"/>
                <a:ea typeface="+mn-ea"/>
                <a:cs typeface="+mn-cs"/>
              </a:rPr>
              <a:t> Nam </a:t>
            </a:r>
            <a:r>
              <a:rPr lang="en-US" sz="1200" b="0" i="0" kern="1200" dirty="0" err="1" smtClean="0">
                <a:solidFill>
                  <a:schemeClr val="tx1"/>
                </a:solidFill>
                <a:effectLst/>
                <a:latin typeface="+mn-lt"/>
                <a:ea typeface="+mn-ea"/>
                <a:cs typeface="+mn-cs"/>
              </a:rPr>
              <a:t>chúng</a:t>
            </a:r>
            <a:r>
              <a:rPr lang="en-US" sz="1200" b="0" i="0" kern="1200" dirty="0" smtClean="0">
                <a:solidFill>
                  <a:schemeClr val="tx1"/>
                </a:solidFill>
                <a:effectLst/>
                <a:latin typeface="+mn-lt"/>
                <a:ea typeface="+mn-ea"/>
                <a:cs typeface="+mn-cs"/>
              </a:rPr>
              <a:t> ta có </a:t>
            </a:r>
            <a:r>
              <a:rPr lang="en-US" sz="1200" b="0" i="0" kern="1200" dirty="0" err="1" smtClean="0">
                <a:solidFill>
                  <a:schemeClr val="tx1"/>
                </a:solidFill>
                <a:effectLst/>
                <a:latin typeface="+mn-lt"/>
                <a:ea typeface="+mn-ea"/>
                <a:cs typeface="+mn-cs"/>
              </a:rPr>
              <a:t>tới</a:t>
            </a:r>
            <a:r>
              <a:rPr lang="en-US" sz="1200" b="0" i="0" kern="1200" dirty="0" smtClean="0">
                <a:solidFill>
                  <a:schemeClr val="tx1"/>
                </a:solidFill>
                <a:effectLst/>
                <a:latin typeface="+mn-lt"/>
                <a:ea typeface="+mn-ea"/>
                <a:cs typeface="+mn-cs"/>
              </a:rPr>
              <a:t> 1.300 </a:t>
            </a:r>
            <a:r>
              <a:rPr lang="en-US" sz="1200" b="0" i="0" kern="1200" dirty="0" err="1" smtClean="0">
                <a:solidFill>
                  <a:schemeClr val="tx1"/>
                </a:solidFill>
                <a:effectLst/>
                <a:latin typeface="+mn-lt"/>
                <a:ea typeface="+mn-ea"/>
                <a:cs typeface="+mn-cs"/>
              </a:rPr>
              <a:t>đến</a:t>
            </a:r>
            <a:r>
              <a:rPr lang="en-US" sz="1200" b="0" i="0" kern="1200" dirty="0" smtClean="0">
                <a:solidFill>
                  <a:schemeClr val="tx1"/>
                </a:solidFill>
                <a:effectLst/>
                <a:latin typeface="+mn-lt"/>
                <a:ea typeface="+mn-ea"/>
                <a:cs typeface="+mn-cs"/>
              </a:rPr>
              <a:t> 1.500 doanh </a:t>
            </a:r>
            <a:r>
              <a:rPr lang="en-US" sz="1200" b="0" i="0" kern="1200" dirty="0" err="1" smtClean="0">
                <a:solidFill>
                  <a:schemeClr val="tx1"/>
                </a:solidFill>
                <a:effectLst/>
                <a:latin typeface="+mn-lt"/>
                <a:ea typeface="+mn-ea"/>
                <a:cs typeface="+mn-cs"/>
              </a:rPr>
              <a:t>nghiệp</a:t>
            </a:r>
            <a:r>
              <a:rPr lang="en-US" sz="1200" b="0" i="0" kern="1200" dirty="0" smtClean="0">
                <a:solidFill>
                  <a:schemeClr val="tx1"/>
                </a:solidFill>
                <a:effectLst/>
                <a:latin typeface="+mn-lt"/>
                <a:ea typeface="+mn-ea"/>
                <a:cs typeface="+mn-cs"/>
              </a:rPr>
              <a:t> chỉ </a:t>
            </a:r>
            <a:r>
              <a:rPr lang="en-US" sz="1200" b="0" i="0" kern="1200" dirty="0" err="1" smtClean="0">
                <a:solidFill>
                  <a:schemeClr val="tx1"/>
                </a:solidFill>
                <a:effectLst/>
                <a:latin typeface="+mn-lt"/>
                <a:ea typeface="+mn-ea"/>
                <a:cs typeface="+mn-cs"/>
              </a:rPr>
              <a:t>tính</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những</a:t>
            </a:r>
            <a:r>
              <a:rPr lang="en-US" sz="1200" b="0" i="0" kern="1200" dirty="0" smtClean="0">
                <a:solidFill>
                  <a:schemeClr val="tx1"/>
                </a:solidFill>
                <a:effectLst/>
                <a:latin typeface="+mn-lt"/>
                <a:ea typeface="+mn-ea"/>
                <a:cs typeface="+mn-cs"/>
              </a:rPr>
              <a:t> doanh </a:t>
            </a:r>
            <a:r>
              <a:rPr lang="en-US" sz="1200" b="0" i="0" kern="1200" dirty="0" err="1" smtClean="0">
                <a:solidFill>
                  <a:schemeClr val="tx1"/>
                </a:solidFill>
                <a:effectLst/>
                <a:latin typeface="+mn-lt"/>
                <a:ea typeface="+mn-ea"/>
                <a:cs typeface="+mn-cs"/>
              </a:rPr>
              <a:t>nghiệp</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thực</a:t>
            </a:r>
            <a:r>
              <a:rPr lang="en-US" sz="1200" b="0" i="0" kern="1200" dirty="0" smtClean="0">
                <a:solidFill>
                  <a:schemeClr val="tx1"/>
                </a:solidFill>
                <a:effectLst/>
                <a:latin typeface="+mn-lt"/>
                <a:ea typeface="+mn-ea"/>
                <a:cs typeface="+mn-cs"/>
              </a:rPr>
              <a:t> hiện Logistic </a:t>
            </a:r>
            <a:r>
              <a:rPr lang="en-US" sz="1200" b="0" i="0" kern="1200" dirty="0" err="1" smtClean="0">
                <a:solidFill>
                  <a:schemeClr val="tx1"/>
                </a:solidFill>
                <a:effectLst/>
                <a:latin typeface="+mn-lt"/>
                <a:ea typeface="+mn-ea"/>
                <a:cs typeface="+mn-cs"/>
              </a:rPr>
              <a:t>không</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tính</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những</a:t>
            </a:r>
            <a:r>
              <a:rPr lang="en-US" sz="1200" b="0" i="0" kern="1200" dirty="0" smtClean="0">
                <a:solidFill>
                  <a:schemeClr val="tx1"/>
                </a:solidFill>
                <a:effectLst/>
                <a:latin typeface="+mn-lt"/>
                <a:ea typeface="+mn-ea"/>
                <a:cs typeface="+mn-cs"/>
              </a:rPr>
              <a:t> doanh </a:t>
            </a:r>
            <a:r>
              <a:rPr lang="en-US" sz="1200" b="0" i="0" kern="1200" dirty="0" err="1" smtClean="0">
                <a:solidFill>
                  <a:schemeClr val="tx1"/>
                </a:solidFill>
                <a:effectLst/>
                <a:latin typeface="+mn-lt"/>
                <a:ea typeface="+mn-ea"/>
                <a:cs typeface="+mn-cs"/>
              </a:rPr>
              <a:t>nghiệp</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thực</a:t>
            </a:r>
            <a:r>
              <a:rPr lang="en-US" sz="1200" b="0" i="0" kern="1200" dirty="0" smtClean="0">
                <a:solidFill>
                  <a:schemeClr val="tx1"/>
                </a:solidFill>
                <a:effectLst/>
                <a:latin typeface="+mn-lt"/>
                <a:ea typeface="+mn-ea"/>
                <a:cs typeface="+mn-cs"/>
              </a:rPr>
              <a:t> hiện </a:t>
            </a:r>
            <a:r>
              <a:rPr lang="en-US" sz="1200" b="0" i="0" kern="1200" dirty="0" err="1" smtClean="0">
                <a:solidFill>
                  <a:schemeClr val="tx1"/>
                </a:solidFill>
                <a:effectLst/>
                <a:latin typeface="+mn-lt"/>
                <a:ea typeface="+mn-ea"/>
                <a:cs typeface="+mn-cs"/>
              </a:rPr>
              <a:t>luôn</a:t>
            </a:r>
            <a:r>
              <a:rPr lang="en-US" sz="1200" b="0" i="0" kern="1200" dirty="0" smtClean="0">
                <a:solidFill>
                  <a:schemeClr val="tx1"/>
                </a:solidFill>
                <a:effectLst/>
                <a:latin typeface="+mn-lt"/>
                <a:ea typeface="+mn-ea"/>
                <a:cs typeface="+mn-cs"/>
              </a:rPr>
              <a:t> chi </a:t>
            </a:r>
            <a:r>
              <a:rPr lang="en-US" sz="1200" b="0" i="0" kern="1200" dirty="0" err="1" smtClean="0">
                <a:solidFill>
                  <a:schemeClr val="tx1"/>
                </a:solidFill>
                <a:effectLst/>
                <a:latin typeface="+mn-lt"/>
                <a:ea typeface="+mn-ea"/>
                <a:cs typeface="+mn-cs"/>
              </a:rPr>
              <a:t>tiết</a:t>
            </a:r>
            <a:r>
              <a:rPr lang="en-US" sz="1200" b="0" i="0" kern="1200" dirty="0" smtClean="0">
                <a:solidFill>
                  <a:schemeClr val="tx1"/>
                </a:solidFill>
                <a:effectLst/>
                <a:latin typeface="+mn-lt"/>
                <a:ea typeface="+mn-ea"/>
                <a:cs typeface="+mn-cs"/>
              </a:rPr>
              <a:t> chỉ </a:t>
            </a:r>
            <a:r>
              <a:rPr lang="en-US" sz="1200" b="0" i="0" kern="1200" dirty="0" err="1" smtClean="0">
                <a:solidFill>
                  <a:schemeClr val="tx1"/>
                </a:solidFill>
                <a:effectLst/>
                <a:latin typeface="+mn-lt"/>
                <a:ea typeface="+mn-ea"/>
                <a:cs typeface="+mn-cs"/>
              </a:rPr>
              <a:t>liên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quan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tới</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vận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tải</a:t>
            </a:r>
            <a:endParaRPr lang="en-US" sz="1200" b="0" i="0" kern="1200" dirty="0" smtClean="0">
              <a:solidFill>
                <a:schemeClr val="tx1"/>
              </a:solidFill>
              <a:effectLst/>
              <a:latin typeface="+mn-lt"/>
              <a:ea typeface="+mn-ea"/>
              <a:cs typeface="+mn-cs"/>
            </a:endParaRPr>
          </a:p>
          <a:p>
            <a:r>
              <a:rPr lang="vi-VN" sz="1200" b="1" i="0" kern="1200" dirty="0" smtClean="0">
                <a:solidFill>
                  <a:schemeClr val="tx1"/>
                </a:solidFill>
                <a:effectLst/>
                <a:latin typeface="+mn-lt"/>
                <a:ea typeface="+mn-ea"/>
                <a:cs typeface="+mn-cs"/>
              </a:rPr>
              <a:t>Trong đó có tới 25 doanh nghiệp Logistic là tập đoàn đa quốc </a:t>
            </a:r>
            <a:r>
              <a:rPr lang="vi-VN" sz="1200" b="0" i="0" kern="1200" dirty="0" smtClean="0">
                <a:solidFill>
                  <a:schemeClr val="tx1"/>
                </a:solidFill>
                <a:effectLst/>
                <a:latin typeface="+mn-lt"/>
                <a:ea typeface="+mn-ea"/>
                <a:cs typeface="+mn-cs"/>
              </a:rPr>
              <a:t>gia hoạt động tại Việt Nam nhưng lại chiếm tới 70 đến 80% thị phần Logistic của cả nước trong khi doanh nghiệp Việt Nam với phần lớn chỉ chiếm được 20 đến 30% doanh nghiệp Logistic hiện nay tổng chi phí vận tải của chúng ta chiếm tới 60% trong tổng chi phí Logistics</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như</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c</a:t>
            </a:r>
            <a:r>
              <a:rPr lang="en-US" sz="1200" b="1" i="0" kern="1200" baseline="0" dirty="0" err="1" smtClean="0">
                <a:solidFill>
                  <a:schemeClr val="tx1"/>
                </a:solidFill>
                <a:effectLst/>
                <a:latin typeface="+mn-lt"/>
                <a:ea typeface="+mn-ea"/>
                <a:cs typeface="+mn-cs"/>
              </a:rPr>
              <a:t>ty</a:t>
            </a:r>
            <a:r>
              <a:rPr lang="en-US" sz="1200" b="1" i="0" kern="1200" baseline="0" dirty="0" smtClean="0">
                <a:solidFill>
                  <a:schemeClr val="tx1"/>
                </a:solidFill>
                <a:effectLst/>
                <a:latin typeface="+mn-lt"/>
                <a:ea typeface="+mn-ea"/>
                <a:cs typeface="+mn-cs"/>
              </a:rPr>
              <a:t> DHL, A.P Moller Maersk, Hitachi transport system, </a:t>
            </a:r>
            <a:r>
              <a:rPr lang="en-US" sz="1200" b="1" i="0" kern="1200" baseline="0" dirty="0" err="1" smtClean="0">
                <a:solidFill>
                  <a:schemeClr val="tx1"/>
                </a:solidFill>
                <a:effectLst/>
                <a:latin typeface="+mn-lt"/>
                <a:ea typeface="+mn-ea"/>
                <a:cs typeface="+mn-cs"/>
              </a:rPr>
              <a:t>Kuehne-nagel</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của</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Đức</a:t>
            </a:r>
            <a:r>
              <a:rPr lang="en-US" sz="1200" b="1" i="0" kern="1200" baseline="0" dirty="0" smtClean="0">
                <a:solidFill>
                  <a:schemeClr val="tx1"/>
                </a:solidFill>
                <a:effectLst/>
                <a:latin typeface="+mn-lt"/>
                <a:ea typeface="+mn-ea"/>
                <a:cs typeface="+mn-cs"/>
              </a:rPr>
              <a:t>, DB </a:t>
            </a:r>
            <a:r>
              <a:rPr lang="en-US" sz="1200" b="1" i="0" kern="1200" baseline="0" dirty="0" err="1" smtClean="0">
                <a:solidFill>
                  <a:schemeClr val="tx1"/>
                </a:solidFill>
                <a:effectLst/>
                <a:latin typeface="+mn-lt"/>
                <a:ea typeface="+mn-ea"/>
                <a:cs typeface="+mn-cs"/>
              </a:rPr>
              <a:t>Schenkẻr</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Wordwide</a:t>
            </a:r>
            <a:r>
              <a:rPr lang="en-US" sz="1200" b="1" i="0" kern="1200" baseline="0" dirty="0" smtClean="0">
                <a:solidFill>
                  <a:schemeClr val="tx1"/>
                </a:solidFill>
                <a:effectLst/>
                <a:latin typeface="+mn-lt"/>
                <a:ea typeface="+mn-ea"/>
                <a:cs typeface="+mn-cs"/>
              </a:rPr>
              <a:t> logs, Nippon Express</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i="0" kern="1200" dirty="0" err="1" smtClean="0">
                <a:solidFill>
                  <a:schemeClr val="tx1"/>
                </a:solidFill>
                <a:effectLst/>
                <a:latin typeface="+mn-lt"/>
                <a:ea typeface="+mn-ea"/>
                <a:cs typeface="+mn-cs"/>
              </a:rPr>
              <a:t>Đội</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tàu</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biển</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Việt</a:t>
            </a:r>
            <a:r>
              <a:rPr lang="en-US" sz="1200" b="1" i="0" kern="1200" dirty="0" smtClean="0">
                <a:solidFill>
                  <a:schemeClr val="tx1"/>
                </a:solidFill>
                <a:effectLst/>
                <a:latin typeface="+mn-lt"/>
                <a:ea typeface="+mn-ea"/>
                <a:cs typeface="+mn-cs"/>
              </a:rPr>
              <a:t> Nam </a:t>
            </a:r>
            <a:r>
              <a:rPr lang="en-US" sz="1200" b="1" i="0" kern="1200" dirty="0" err="1" smtClean="0">
                <a:solidFill>
                  <a:schemeClr val="tx1"/>
                </a:solidFill>
                <a:effectLst/>
                <a:latin typeface="+mn-lt"/>
                <a:ea typeface="+mn-ea"/>
                <a:cs typeface="+mn-cs"/>
              </a:rPr>
              <a:t>đứng</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thứ</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mấy</a:t>
            </a:r>
            <a:r>
              <a:rPr lang="en-US" sz="1200" b="1" i="0" kern="1200" dirty="0" smtClean="0">
                <a:solidFill>
                  <a:schemeClr val="tx1"/>
                </a:solidFill>
                <a:effectLst/>
                <a:latin typeface="+mn-lt"/>
                <a:ea typeface="+mn-ea"/>
                <a:cs typeface="+mn-cs"/>
              </a:rPr>
              <a:t> ở </a:t>
            </a:r>
            <a:r>
              <a:rPr lang="en-US" sz="1200" b="1" i="0" kern="1200" dirty="0" err="1" smtClean="0">
                <a:solidFill>
                  <a:schemeClr val="tx1"/>
                </a:solidFill>
                <a:effectLst/>
                <a:latin typeface="+mn-lt"/>
                <a:ea typeface="+mn-ea"/>
                <a:cs typeface="+mn-cs"/>
              </a:rPr>
              <a:t>Đông</a:t>
            </a:r>
            <a:r>
              <a:rPr lang="en-US" sz="1200" b="1" i="0" kern="1200" dirty="0" smtClean="0">
                <a:solidFill>
                  <a:schemeClr val="tx1"/>
                </a:solidFill>
                <a:effectLst/>
                <a:latin typeface="+mn-lt"/>
                <a:ea typeface="+mn-ea"/>
                <a:cs typeface="+mn-cs"/>
              </a:rPr>
              <a:t> Nam Á </a:t>
            </a:r>
            <a:r>
              <a:rPr lang="en-US" sz="1200" b="1" i="0" kern="1200" dirty="0" err="1" smtClean="0">
                <a:solidFill>
                  <a:schemeClr val="tx1"/>
                </a:solidFill>
                <a:effectLst/>
                <a:latin typeface="+mn-lt"/>
                <a:ea typeface="+mn-ea"/>
                <a:cs typeface="+mn-cs"/>
              </a:rPr>
              <a:t>và</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đứng</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thứ</a:t>
            </a:r>
            <a:r>
              <a:rPr lang="en-US" sz="1200" b="1" i="0" kern="1200" dirty="0" smtClean="0">
                <a:solidFill>
                  <a:schemeClr val="tx1"/>
                </a:solidFill>
                <a:effectLst/>
                <a:latin typeface="+mn-lt"/>
                <a:ea typeface="+mn-ea"/>
                <a:cs typeface="+mn-cs"/>
              </a:rPr>
              <a:t> 30 </a:t>
            </a:r>
            <a:r>
              <a:rPr lang="en-US" sz="1200" b="1" i="0" kern="1200" dirty="0" err="1" smtClean="0">
                <a:solidFill>
                  <a:schemeClr val="tx1"/>
                </a:solidFill>
                <a:effectLst/>
                <a:latin typeface="+mn-lt"/>
                <a:ea typeface="+mn-ea"/>
                <a:cs typeface="+mn-cs"/>
              </a:rPr>
              <a:t>trên</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thế</a:t>
            </a:r>
            <a:r>
              <a:rPr lang="en-US" sz="1200" b="1" i="0" kern="1200" dirty="0" smtClean="0">
                <a:solidFill>
                  <a:schemeClr val="tx1"/>
                </a:solidFill>
                <a:effectLst/>
                <a:latin typeface="+mn-lt"/>
                <a:ea typeface="+mn-ea"/>
                <a:cs typeface="+mn-cs"/>
              </a:rPr>
              <a:t> giới </a:t>
            </a:r>
            <a:r>
              <a:rPr lang="en-US" sz="1200" b="0" i="0" kern="1200" dirty="0" smtClean="0">
                <a:solidFill>
                  <a:schemeClr val="tx1"/>
                </a:solidFill>
                <a:effectLst/>
                <a:latin typeface="+mn-lt"/>
                <a:ea typeface="+mn-ea"/>
                <a:cs typeface="+mn-cs"/>
              </a:rPr>
              <a:t>=&gt; Về </a:t>
            </a:r>
            <a:r>
              <a:rPr lang="en-US" sz="1200" b="0" i="0" kern="1200" dirty="0" err="1" smtClean="0">
                <a:solidFill>
                  <a:schemeClr val="tx1"/>
                </a:solidFill>
                <a:effectLst/>
                <a:latin typeface="+mn-lt"/>
                <a:ea typeface="+mn-ea"/>
                <a:cs typeface="+mn-cs"/>
              </a:rPr>
              <a:t>vận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tải</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biển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tính</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đến</a:t>
            </a:r>
            <a:r>
              <a:rPr lang="en-US" sz="1200" b="0" i="0" kern="1200" dirty="0" smtClean="0">
                <a:solidFill>
                  <a:schemeClr val="tx1"/>
                </a:solidFill>
                <a:effectLst/>
                <a:latin typeface="+mn-lt"/>
                <a:ea typeface="+mn-ea"/>
                <a:cs typeface="+mn-cs"/>
              </a:rPr>
              <a:t> tháng 6/2019, </a:t>
            </a:r>
            <a:r>
              <a:rPr lang="en-US" sz="1200" b="0" i="0" kern="1200" dirty="0" err="1" smtClean="0">
                <a:solidFill>
                  <a:schemeClr val="tx1"/>
                </a:solidFill>
                <a:effectLst/>
                <a:latin typeface="+mn-lt"/>
                <a:ea typeface="+mn-ea"/>
                <a:cs typeface="+mn-cs"/>
              </a:rPr>
              <a:t>đội</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tàu</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biển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Việt</a:t>
            </a:r>
            <a:r>
              <a:rPr lang="en-US" sz="1200" b="0" i="0" kern="1200" dirty="0" smtClean="0">
                <a:solidFill>
                  <a:schemeClr val="tx1"/>
                </a:solidFill>
                <a:effectLst/>
                <a:latin typeface="+mn-lt"/>
                <a:ea typeface="+mn-ea"/>
                <a:cs typeface="+mn-cs"/>
              </a:rPr>
              <a:t> Nam có 1.568 </a:t>
            </a:r>
            <a:r>
              <a:rPr lang="en-US" sz="1200" b="0" i="0" kern="1200" dirty="0" err="1" smtClean="0">
                <a:solidFill>
                  <a:schemeClr val="tx1"/>
                </a:solidFill>
                <a:effectLst/>
                <a:latin typeface="+mn-lt"/>
                <a:ea typeface="+mn-ea"/>
                <a:cs typeface="+mn-cs"/>
              </a:rPr>
              <a:t>tàu</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với</a:t>
            </a:r>
            <a:r>
              <a:rPr lang="en-US" sz="1200" b="0" i="0" kern="1200" dirty="0" smtClean="0">
                <a:solidFill>
                  <a:schemeClr val="tx1"/>
                </a:solidFill>
                <a:effectLst/>
                <a:latin typeface="+mn-lt"/>
                <a:ea typeface="+mn-ea"/>
                <a:cs typeface="+mn-cs"/>
              </a:rPr>
              <a:t> tổng dung </a:t>
            </a:r>
            <a:r>
              <a:rPr lang="en-US" sz="1200" b="0" i="0" kern="1200" dirty="0" err="1" smtClean="0">
                <a:solidFill>
                  <a:schemeClr val="tx1"/>
                </a:solidFill>
                <a:effectLst/>
                <a:latin typeface="+mn-lt"/>
                <a:ea typeface="+mn-ea"/>
                <a:cs typeface="+mn-cs"/>
              </a:rPr>
              <a:t>tích</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khoảng</a:t>
            </a:r>
            <a:r>
              <a:rPr lang="en-US" sz="1200" b="0" i="0" kern="1200" dirty="0" smtClean="0">
                <a:solidFill>
                  <a:schemeClr val="tx1"/>
                </a:solidFill>
                <a:effectLst/>
                <a:latin typeface="+mn-lt"/>
                <a:ea typeface="+mn-ea"/>
                <a:cs typeface="+mn-cs"/>
              </a:rPr>
              <a:t> 4,8 </a:t>
            </a:r>
            <a:r>
              <a:rPr lang="en-US" sz="1200" b="0" i="0" kern="1200" dirty="0" err="1" smtClean="0">
                <a:solidFill>
                  <a:schemeClr val="tx1"/>
                </a:solidFill>
                <a:effectLst/>
                <a:latin typeface="+mn-lt"/>
                <a:ea typeface="+mn-ea"/>
                <a:cs typeface="+mn-cs"/>
              </a:rPr>
              <a:t>triệu</a:t>
            </a:r>
            <a:r>
              <a:rPr lang="en-US" sz="1200" b="0" i="0" kern="1200" dirty="0" smtClean="0">
                <a:solidFill>
                  <a:schemeClr val="tx1"/>
                </a:solidFill>
                <a:effectLst/>
                <a:latin typeface="+mn-lt"/>
                <a:ea typeface="+mn-ea"/>
                <a:cs typeface="+mn-cs"/>
              </a:rPr>
              <a:t> GT, tổng </a:t>
            </a:r>
            <a:r>
              <a:rPr lang="en-US" sz="1200" b="0" i="0" kern="1200" dirty="0" err="1" smtClean="0">
                <a:solidFill>
                  <a:schemeClr val="tx1"/>
                </a:solidFill>
                <a:effectLst/>
                <a:latin typeface="+mn-lt"/>
                <a:ea typeface="+mn-ea"/>
                <a:cs typeface="+mn-cs"/>
              </a:rPr>
              <a:t>trọng</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tải</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khoảng</a:t>
            </a:r>
            <a:r>
              <a:rPr lang="en-US" sz="1200" b="0" i="0" kern="1200" dirty="0" smtClean="0">
                <a:solidFill>
                  <a:schemeClr val="tx1"/>
                </a:solidFill>
                <a:effectLst/>
                <a:latin typeface="+mn-lt"/>
                <a:ea typeface="+mn-ea"/>
                <a:cs typeface="+mn-cs"/>
              </a:rPr>
              <a:t> 7,8 </a:t>
            </a:r>
            <a:r>
              <a:rPr lang="en-US" sz="1200" b="0" i="0" kern="1200" dirty="0" err="1" smtClean="0">
                <a:solidFill>
                  <a:schemeClr val="tx1"/>
                </a:solidFill>
                <a:effectLst/>
                <a:latin typeface="+mn-lt"/>
                <a:ea typeface="+mn-ea"/>
                <a:cs typeface="+mn-cs"/>
              </a:rPr>
              <a:t>triệu</a:t>
            </a:r>
            <a:r>
              <a:rPr lang="en-US" sz="1200" b="0" i="0" kern="1200" dirty="0" smtClean="0">
                <a:solidFill>
                  <a:schemeClr val="tx1"/>
                </a:solidFill>
                <a:effectLst/>
                <a:latin typeface="+mn-lt"/>
                <a:ea typeface="+mn-ea"/>
                <a:cs typeface="+mn-cs"/>
              </a:rPr>
              <a:t> DWT</a:t>
            </a:r>
          </a:p>
          <a:p>
            <a:pPr marL="171450" marR="0" indent="-171450" algn="l" defTabSz="914400" rtl="0" eaLnBrk="1" fontAlgn="auto" latinLnBrk="0" hangingPunct="1">
              <a:lnSpc>
                <a:spcPct val="100000"/>
              </a:lnSpc>
              <a:spcBef>
                <a:spcPts val="0"/>
              </a:spcBef>
              <a:spcAft>
                <a:spcPts val="0"/>
              </a:spcAft>
              <a:buClrTx/>
              <a:buSzTx/>
              <a:buFont typeface="Symbol" panose="05050102010706020507" pitchFamily="18" charset="2"/>
              <a:buChar char="Þ"/>
              <a:tabLst/>
              <a:defRPr/>
            </a:pPr>
            <a:r>
              <a:rPr lang="vi-VN" sz="1200" b="1" i="0" kern="1200" dirty="0" smtClean="0">
                <a:solidFill>
                  <a:schemeClr val="tx1"/>
                </a:solidFill>
                <a:effectLst/>
                <a:latin typeface="+mn-lt"/>
                <a:ea typeface="+mn-ea"/>
                <a:cs typeface="+mn-cs"/>
              </a:rPr>
              <a:t>Tuổi tàu bình quân của đội tàu Việt Nam hiện là 15,6, trẻ hơn 5,2 tuổi so với thế giới (20,8 tuổi)</a:t>
            </a:r>
            <a:r>
              <a:rPr lang="vi-VN" sz="1200" b="0" i="0" kern="1200" dirty="0" smtClean="0">
                <a:solidFill>
                  <a:schemeClr val="tx1"/>
                </a:solidFill>
                <a:effectLst/>
                <a:latin typeface="+mn-lt"/>
                <a:ea typeface="+mn-ea"/>
                <a:cs typeface="+mn-cs"/>
              </a:rPr>
              <a:t>. Cơ cấu đội tàu biển Việt Nam cũng phát triển theo hướng chuyên dụng hóa, đặc biệt, </a:t>
            </a:r>
            <a:r>
              <a:rPr lang="vi-VN" sz="1200" b="1" i="0" kern="1200" dirty="0" smtClean="0">
                <a:solidFill>
                  <a:schemeClr val="tx1"/>
                </a:solidFill>
                <a:effectLst/>
                <a:latin typeface="+mn-lt"/>
                <a:ea typeface="+mn-ea"/>
                <a:cs typeface="+mn-cs"/>
              </a:rPr>
              <a:t>đội tàu container Việt Nam tăng trưởng khá tốt từ 19 tàu trong (năm 2013) lên 39 tàu (năm 2019)”,</a:t>
            </a:r>
            <a:endParaRPr lang="en-US" sz="1200" b="1" i="0" kern="1200" dirty="0" smtClean="0">
              <a:solidFill>
                <a:schemeClr val="tx1"/>
              </a:solidFill>
              <a:effectLst/>
              <a:latin typeface="+mn-lt"/>
              <a:ea typeface="+mn-ea"/>
              <a:cs typeface="+mn-cs"/>
            </a:endParaRPr>
          </a:p>
          <a:p>
            <a:r>
              <a:rPr lang="en-US" sz="1200" b="1" i="0" kern="1200" dirty="0" smtClean="0">
                <a:solidFill>
                  <a:schemeClr val="tx1"/>
                </a:solidFill>
                <a:effectLst/>
                <a:latin typeface="+mn-lt"/>
                <a:ea typeface="+mn-ea"/>
                <a:cs typeface="+mn-cs"/>
              </a:rPr>
              <a:t>=&gt; </a:t>
            </a:r>
            <a:r>
              <a:rPr lang="vi-VN" sz="1200" b="1" i="0" kern="1200" dirty="0" smtClean="0">
                <a:solidFill>
                  <a:schemeClr val="tx1"/>
                </a:solidFill>
                <a:effectLst/>
                <a:latin typeface="+mn-lt"/>
                <a:ea typeface="+mn-ea"/>
                <a:cs typeface="+mn-cs"/>
              </a:rPr>
              <a:t>đảm nhận </a:t>
            </a:r>
            <a:r>
              <a:rPr lang="en-US" sz="1200" b="1" i="0" kern="1200" dirty="0" err="1" smtClean="0">
                <a:solidFill>
                  <a:schemeClr val="tx1"/>
                </a:solidFill>
                <a:effectLst/>
                <a:latin typeface="+mn-lt"/>
                <a:ea typeface="+mn-ea"/>
                <a:cs typeface="+mn-cs"/>
              </a:rPr>
              <a:t>khoảng</a:t>
            </a:r>
            <a:r>
              <a:rPr lang="en-US" sz="1200" b="1" i="0" kern="1200" baseline="0" dirty="0" smtClean="0">
                <a:solidFill>
                  <a:schemeClr val="tx1"/>
                </a:solidFill>
                <a:effectLst/>
                <a:latin typeface="+mn-lt"/>
                <a:ea typeface="+mn-ea"/>
                <a:cs typeface="+mn-cs"/>
              </a:rPr>
              <a:t> 90</a:t>
            </a:r>
            <a:r>
              <a:rPr lang="vi-VN" sz="1200" b="1" i="0" kern="1200" dirty="0" smtClean="0">
                <a:solidFill>
                  <a:schemeClr val="tx1"/>
                </a:solidFill>
                <a:effectLst/>
                <a:latin typeface="+mn-lt"/>
                <a:ea typeface="+mn-ea"/>
                <a:cs typeface="+mn-cs"/>
              </a:rPr>
              <a:t>% lượng hàng vận tải nội địa qua đường biển</a:t>
            </a:r>
            <a:r>
              <a:rPr lang="vi-VN" sz="1200" b="0" i="0" kern="1200" dirty="0" smtClean="0">
                <a:solidFill>
                  <a:schemeClr val="tx1"/>
                </a:solidFill>
                <a:effectLst/>
                <a:latin typeface="+mn-lt"/>
                <a:ea typeface="+mn-ea"/>
                <a:cs typeface="+mn-cs"/>
              </a:rPr>
              <a:t>, song mới chỉ đảm đương khoảng </a:t>
            </a:r>
            <a:r>
              <a:rPr lang="vi-VN" sz="1200" b="1" i="0" kern="1200" dirty="0" smtClean="0">
                <a:solidFill>
                  <a:schemeClr val="tx1"/>
                </a:solidFill>
                <a:effectLst/>
                <a:latin typeface="+mn-lt"/>
                <a:ea typeface="+mn-ea"/>
                <a:cs typeface="+mn-cs"/>
              </a:rPr>
              <a:t>10 đến 12% thị phần vận tải hàng hóa xuất nhập khẩu qua đường biển</a:t>
            </a:r>
            <a:r>
              <a:rPr lang="en-US" sz="1200" b="1" i="0" kern="1200" dirty="0" smtClean="0">
                <a:solidFill>
                  <a:schemeClr val="tx1"/>
                </a:solidFill>
                <a:effectLst/>
                <a:latin typeface="+mn-lt"/>
                <a:ea typeface="+mn-ea"/>
                <a:cs typeface="+mn-cs"/>
              </a:rPr>
              <a:t>-</a:t>
            </a:r>
            <a:r>
              <a:rPr lang="en-US" sz="1200" b="1" i="0" kern="1200" dirty="0" err="1" smtClean="0">
                <a:solidFill>
                  <a:schemeClr val="tx1"/>
                </a:solidFill>
                <a:effectLst/>
                <a:latin typeface="+mn-lt"/>
                <a:ea typeface="+mn-ea"/>
                <a:cs typeface="+mn-cs"/>
              </a:rPr>
              <a:t>tuyến</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quốc</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tế</a:t>
            </a:r>
            <a:r>
              <a:rPr lang="vi-VN" sz="1200" b="0" i="0" kern="1200" dirty="0" smtClean="0">
                <a:solidFill>
                  <a:schemeClr val="tx1"/>
                </a:solidFill>
                <a:effectLst/>
                <a:latin typeface="+mn-lt"/>
                <a:ea typeface="+mn-ea"/>
                <a:cs typeface="+mn-cs"/>
              </a:rPr>
              <a:t>. Các tàu Việt Nam chủ yếu mới chỉ hoạt động trên các tuyến </a:t>
            </a:r>
            <a:r>
              <a:rPr lang="vi-VN" sz="1200" b="1" i="0" kern="1200" dirty="0" smtClean="0">
                <a:solidFill>
                  <a:schemeClr val="tx1"/>
                </a:solidFill>
                <a:effectLst/>
                <a:latin typeface="+mn-lt"/>
                <a:ea typeface="+mn-ea"/>
                <a:cs typeface="+mn-cs"/>
              </a:rPr>
              <a:t>vận tải ngắn Đông Nam Á, Đông Bắc Á </a:t>
            </a:r>
            <a:r>
              <a:rPr lang="vi-VN" sz="1200" b="0" i="0" kern="1200" dirty="0" smtClean="0">
                <a:solidFill>
                  <a:schemeClr val="tx1"/>
                </a:solidFill>
                <a:effectLst/>
                <a:latin typeface="+mn-lt"/>
                <a:ea typeface="+mn-ea"/>
                <a:cs typeface="+mn-cs"/>
              </a:rPr>
              <a:t>và Trung Đông. Tuy nhiên, vận tải ở thị trường nào thì cũng lấy chỉ số BDI làm căn cứ tính giá.</a:t>
            </a:r>
            <a:endParaRPr lang="en-US" smtClean="0"/>
          </a:p>
          <a:p>
            <a:endParaRPr lang="en-US" b="1" dirty="0"/>
          </a:p>
        </p:txBody>
      </p:sp>
      <p:sp>
        <p:nvSpPr>
          <p:cNvPr id="4" name="Slide Number Placeholder 3"/>
          <p:cNvSpPr>
            <a:spLocks noGrp="1"/>
          </p:cNvSpPr>
          <p:nvPr>
            <p:ph type="sldNum" sz="quarter" idx="10"/>
          </p:nvPr>
        </p:nvSpPr>
        <p:spPr/>
        <p:txBody>
          <a:bodyPr/>
          <a:lstStyle/>
          <a:p>
            <a:fld id="{CBE40377-7959-44A3-9E3A-A2263C614A7F}" type="slidenum">
              <a:rPr lang="en-US" smtClean="0"/>
              <a:t>59</a:t>
            </a:fld>
            <a:endParaRPr lang="en-US"/>
          </a:p>
        </p:txBody>
      </p:sp>
    </p:spTree>
    <p:extLst>
      <p:ext uri="{BB962C8B-B14F-4D97-AF65-F5344CB8AC3E}">
        <p14:creationId xmlns:p14="http://schemas.microsoft.com/office/powerpoint/2010/main" val="4818583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http://eximportvn.blogspot.com/2014/12/so-o-booking-note-nguoi-i-thue-tau-la.html</a:t>
            </a:r>
          </a:p>
          <a:p>
            <a:r>
              <a:rPr lang="vi-VN" sz="1200" kern="1200" dirty="0" smtClean="0">
                <a:solidFill>
                  <a:schemeClr val="tx1"/>
                </a:solidFill>
                <a:effectLst/>
                <a:latin typeface="+mn-lt"/>
                <a:ea typeface="+mn-ea"/>
                <a:cs typeface="+mn-cs"/>
              </a:rPr>
              <a:t>B1 : Nhân viên kinh doanh của hãng tàu giới thiệu lịch trình tàu chạy và chào giá cước vận chuyển cho công ty XNK</a:t>
            </a:r>
            <a:br>
              <a:rPr lang="vi-VN" sz="1200" kern="1200" dirty="0" smtClean="0">
                <a:solidFill>
                  <a:schemeClr val="tx1"/>
                </a:solidFill>
                <a:effectLst/>
                <a:latin typeface="+mn-lt"/>
                <a:ea typeface="+mn-ea"/>
                <a:cs typeface="+mn-cs"/>
              </a:rPr>
            </a:br>
            <a:r>
              <a:rPr lang="vi-VN" sz="1200" kern="1200" dirty="0" smtClean="0">
                <a:solidFill>
                  <a:schemeClr val="tx1"/>
                </a:solidFill>
                <a:effectLst/>
                <a:latin typeface="+mn-lt"/>
                <a:ea typeface="+mn-ea"/>
                <a:cs typeface="+mn-cs"/>
              </a:rPr>
              <a:t>( Tấn công vào các công ty XNK theo phương thức : mua FOB , bán CIF )</a:t>
            </a:r>
          </a:p>
          <a:p>
            <a:endParaRPr lang="vi-VN" dirty="0" smtClean="0">
              <a:effectLst/>
            </a:endParaRPr>
          </a:p>
          <a:p>
            <a:r>
              <a:rPr lang="vi-VN" sz="1200" kern="1200" dirty="0" smtClean="0">
                <a:solidFill>
                  <a:schemeClr val="tx1"/>
                </a:solidFill>
                <a:effectLst/>
                <a:latin typeface="+mn-lt"/>
                <a:ea typeface="+mn-ea"/>
                <a:cs typeface="+mn-cs"/>
              </a:rPr>
              <a:t>B2 : Chủ hàng cung cấp các thông tin cơ bản về lô hàng cần vận chuyển cho hãng tàu như : Khối lượng, thể tích, tính chất, ETD, ETA.</a:t>
            </a:r>
            <a:br>
              <a:rPr lang="vi-VN" sz="1200" kern="1200" dirty="0" smtClean="0">
                <a:solidFill>
                  <a:schemeClr val="tx1"/>
                </a:solidFill>
                <a:effectLst/>
                <a:latin typeface="+mn-lt"/>
                <a:ea typeface="+mn-ea"/>
                <a:cs typeface="+mn-cs"/>
              </a:rPr>
            </a:br>
            <a:endParaRPr lang="vi-VN" dirty="0" smtClean="0">
              <a:effectLst/>
            </a:endParaRPr>
          </a:p>
          <a:p>
            <a:r>
              <a:rPr lang="vi-VN" sz="1200" kern="1200" dirty="0" smtClean="0">
                <a:solidFill>
                  <a:schemeClr val="tx1"/>
                </a:solidFill>
                <a:effectLst/>
                <a:latin typeface="+mn-lt"/>
                <a:ea typeface="+mn-ea"/>
                <a:cs typeface="+mn-cs"/>
              </a:rPr>
              <a:t>B3 : Hãng tàu lập và gửi giấy lưu cước tàu chợ ( BOOKING NOTE ) cho người đi thuê tàu</a:t>
            </a:r>
            <a:r>
              <a:rPr lang="vi-VN" dirty="0" smtClean="0">
                <a:effectLst/>
              </a:rPr>
              <a:t/>
            </a:r>
            <a:br>
              <a:rPr lang="vi-VN" dirty="0" smtClean="0">
                <a:effectLst/>
              </a:rPr>
            </a:br>
            <a:endParaRPr lang="vi-VN" dirty="0" smtClean="0">
              <a:effectLst/>
            </a:endParaRPr>
          </a:p>
          <a:p>
            <a:r>
              <a:rPr lang="vi-VN" sz="1200" kern="1200" dirty="0" smtClean="0">
                <a:solidFill>
                  <a:schemeClr val="tx1"/>
                </a:solidFill>
                <a:effectLst/>
                <a:latin typeface="+mn-lt"/>
                <a:ea typeface="+mn-ea"/>
                <a:cs typeface="+mn-cs"/>
              </a:rPr>
              <a:t>B4 : Xuất trình giấy lưu cước tàu chợ cho đại diện hãng tàu tại cảng Bốc</a:t>
            </a:r>
          </a:p>
          <a:p>
            <a:endParaRPr lang="vi-VN" dirty="0" smtClean="0">
              <a:effectLst/>
            </a:endParaRPr>
          </a:p>
          <a:p>
            <a:r>
              <a:rPr lang="vi-VN" sz="1200" kern="1200" dirty="0" smtClean="0">
                <a:solidFill>
                  <a:schemeClr val="tx1"/>
                </a:solidFill>
                <a:effectLst/>
                <a:latin typeface="+mn-lt"/>
                <a:ea typeface="+mn-ea"/>
                <a:cs typeface="+mn-cs"/>
              </a:rPr>
              <a:t>B5 : Hãng tàu ký phát lệnh cấp Container rỗng :</a:t>
            </a:r>
          </a:p>
          <a:p>
            <a:endParaRPr lang="vi-VN" dirty="0" smtClean="0">
              <a:effectLst/>
            </a:endParaRPr>
          </a:p>
          <a:p>
            <a:r>
              <a:rPr lang="vi-VN" sz="1200" kern="1200" dirty="0" smtClean="0">
                <a:solidFill>
                  <a:schemeClr val="tx1"/>
                </a:solidFill>
                <a:effectLst/>
                <a:latin typeface="+mn-lt"/>
                <a:ea typeface="+mn-ea"/>
                <a:cs typeface="+mn-cs"/>
              </a:rPr>
              <a:t>+ Vỏ container</a:t>
            </a:r>
            <a:r>
              <a:rPr lang="vi-VN" dirty="0" smtClean="0">
                <a:effectLst/>
              </a:rPr>
              <a:t/>
            </a:r>
            <a:br>
              <a:rPr lang="vi-VN" dirty="0" smtClean="0">
                <a:effectLst/>
              </a:rPr>
            </a:br>
            <a:endParaRPr lang="vi-VN" dirty="0" smtClean="0">
              <a:effectLst/>
            </a:endParaRPr>
          </a:p>
          <a:p>
            <a:r>
              <a:rPr lang="vi-VN" sz="1200" kern="1200" dirty="0" smtClean="0">
                <a:solidFill>
                  <a:schemeClr val="tx1"/>
                </a:solidFill>
                <a:effectLst/>
                <a:latin typeface="+mn-lt"/>
                <a:ea typeface="+mn-ea"/>
                <a:cs typeface="+mn-cs"/>
              </a:rPr>
              <a:t>+ Niêm phong container ( Seal hãng tàu )</a:t>
            </a:r>
          </a:p>
          <a:p>
            <a:endParaRPr lang="vi-VN" dirty="0" smtClean="0">
              <a:effectLst/>
            </a:endParaRPr>
          </a:p>
          <a:p>
            <a:r>
              <a:rPr lang="vi-VN" sz="1200" kern="1200" dirty="0" smtClean="0">
                <a:solidFill>
                  <a:schemeClr val="tx1"/>
                </a:solidFill>
                <a:effectLst/>
                <a:latin typeface="+mn-lt"/>
                <a:ea typeface="+mn-ea"/>
                <a:cs typeface="+mn-cs"/>
              </a:rPr>
              <a:t>+ Phiếu đóng gói Container ( Container Packing List </a:t>
            </a:r>
            <a:r>
              <a:rPr lang="vi-VN" dirty="0" smtClean="0">
                <a:effectLst/>
              </a:rPr>
              <a:t/>
            </a:r>
            <a:br>
              <a:rPr lang="vi-VN" dirty="0" smtClean="0">
                <a:effectLst/>
              </a:rPr>
            </a:br>
            <a:endParaRPr lang="vi-VN" dirty="0" smtClean="0">
              <a:effectLst/>
            </a:endParaRPr>
          </a:p>
          <a:p>
            <a:r>
              <a:rPr lang="vi-VN" sz="1200" kern="1200" dirty="0" smtClean="0">
                <a:solidFill>
                  <a:schemeClr val="tx1"/>
                </a:solidFill>
                <a:effectLst/>
                <a:latin typeface="+mn-lt"/>
                <a:ea typeface="+mn-ea"/>
                <a:cs typeface="+mn-cs"/>
              </a:rPr>
              <a:t>B6 : Thực hiện giao hàng cho người vận tải.</a:t>
            </a:r>
          </a:p>
          <a:p>
            <a:endParaRPr lang="vi-VN" dirty="0" smtClean="0">
              <a:effectLst/>
            </a:endParaRPr>
          </a:p>
          <a:p>
            <a:r>
              <a:rPr lang="vi-VN" sz="1200" kern="1200" dirty="0" smtClean="0">
                <a:solidFill>
                  <a:schemeClr val="tx1"/>
                </a:solidFill>
                <a:effectLst/>
                <a:latin typeface="+mn-lt"/>
                <a:ea typeface="+mn-ea"/>
                <a:cs typeface="+mn-cs"/>
              </a:rPr>
              <a:t>+ Rút tờ khai hàng Xuất</a:t>
            </a:r>
          </a:p>
          <a:p>
            <a:endParaRPr lang="vi-VN" dirty="0" smtClean="0">
              <a:effectLst/>
            </a:endParaRPr>
          </a:p>
          <a:p>
            <a:r>
              <a:rPr lang="vi-VN" sz="1200" kern="1200" dirty="0" smtClean="0">
                <a:solidFill>
                  <a:schemeClr val="tx1"/>
                </a:solidFill>
                <a:effectLst/>
                <a:latin typeface="+mn-lt"/>
                <a:ea typeface="+mn-ea"/>
                <a:cs typeface="+mn-cs"/>
              </a:rPr>
              <a:t>+ Làm thủ tục vào sổ tàu : </a:t>
            </a:r>
            <a:r>
              <a:rPr lang="vi-VN" dirty="0" smtClean="0">
                <a:effectLst/>
              </a:rPr>
              <a:t/>
            </a:r>
            <a:br>
              <a:rPr lang="vi-VN" dirty="0" smtClean="0">
                <a:effectLst/>
              </a:rPr>
            </a:br>
            <a:endParaRPr lang="vi-VN" dirty="0" smtClean="0">
              <a:effectLst/>
            </a:endParaRPr>
          </a:p>
          <a:p>
            <a:r>
              <a:rPr lang="vi-VN" sz="1200" kern="1200" dirty="0" smtClean="0">
                <a:solidFill>
                  <a:schemeClr val="tx1"/>
                </a:solidFill>
                <a:effectLst/>
                <a:latin typeface="+mn-lt"/>
                <a:ea typeface="+mn-ea"/>
                <a:cs typeface="+mn-cs"/>
              </a:rPr>
              <a:t>- Đăng ký lại số tờ khai, số Container, số niêm phong Container</a:t>
            </a:r>
          </a:p>
          <a:p>
            <a:endParaRPr lang="vi-VN" dirty="0" smtClean="0">
              <a:effectLst/>
            </a:endParaRPr>
          </a:p>
          <a:p>
            <a:r>
              <a:rPr lang="vi-VN" sz="1200" kern="1200" dirty="0" smtClean="0">
                <a:solidFill>
                  <a:schemeClr val="tx1"/>
                </a:solidFill>
                <a:effectLst/>
                <a:latin typeface="+mn-lt"/>
                <a:ea typeface="+mn-ea"/>
                <a:cs typeface="+mn-cs"/>
              </a:rPr>
              <a:t>- Mục đích : tránh lẫn lộn, sai sót</a:t>
            </a:r>
          </a:p>
          <a:p>
            <a:r>
              <a:rPr lang="vi-VN" dirty="0" smtClean="0">
                <a:effectLst/>
              </a:rPr>
              <a:t/>
            </a:r>
            <a:br>
              <a:rPr lang="vi-VN" dirty="0" smtClean="0">
                <a:effectLst/>
              </a:rPr>
            </a:br>
            <a:endParaRPr lang="vi-VN" dirty="0" smtClean="0">
              <a:effectLst/>
            </a:endParaRPr>
          </a:p>
          <a:p>
            <a:r>
              <a:rPr lang="vi-VN" sz="1200" kern="1200" dirty="0" smtClean="0">
                <a:solidFill>
                  <a:schemeClr val="tx1"/>
                </a:solidFill>
                <a:effectLst/>
                <a:latin typeface="+mn-lt"/>
                <a:ea typeface="+mn-ea"/>
                <a:cs typeface="+mn-cs"/>
              </a:rPr>
              <a:t>B7 : Nhằm xác định bằng chứng của việc giao, nhận hàng, hãng tàu ký phát cho người gửi hàng vận đơn B/L ( Bill of Lading )</a:t>
            </a:r>
          </a:p>
          <a:p>
            <a:r>
              <a:rPr lang="vi-VN" dirty="0" smtClean="0">
                <a:hlinkClick r:id="rId3" tooltip="Email This"/>
              </a:rPr>
              <a:t>Email This</a:t>
            </a:r>
            <a:r>
              <a:rPr lang="vi-VN" dirty="0" smtClean="0">
                <a:hlinkClick r:id="rId4" tooltip="BlogThis!"/>
              </a:rPr>
              <a:t>BlogThis!</a:t>
            </a:r>
            <a:r>
              <a:rPr lang="vi-VN" dirty="0" smtClean="0">
                <a:hlinkClick r:id="rId5" tooltip="Share to Twitter"/>
              </a:rPr>
              <a:t>Share to Twitter</a:t>
            </a:r>
            <a:r>
              <a:rPr lang="vi-VN" dirty="0" smtClean="0">
                <a:hlinkClick r:id="rId6" tooltip="Share to Facebook"/>
              </a:rPr>
              <a:t>Share to Facebook</a:t>
            </a:r>
            <a:r>
              <a:rPr lang="vi-VN" dirty="0" smtClean="0"/>
              <a:t> </a:t>
            </a:r>
          </a:p>
          <a:p>
            <a:r>
              <a:rPr lang="vi-VN" dirty="0" smtClean="0">
                <a:hlinkClick r:id="rId7" tooltip="Newer Post"/>
              </a:rPr>
              <a:t>Newer Post</a:t>
            </a:r>
            <a:r>
              <a:rPr lang="vi-VN" dirty="0" smtClean="0"/>
              <a:t> </a:t>
            </a:r>
            <a:r>
              <a:rPr lang="vi-VN" dirty="0" smtClean="0">
                <a:hlinkClick r:id="rId8" tooltip="Older Post"/>
              </a:rPr>
              <a:t>Older Post</a:t>
            </a:r>
            <a:r>
              <a:rPr lang="vi-VN" dirty="0" smtClean="0"/>
              <a:t> </a:t>
            </a:r>
            <a:r>
              <a:rPr lang="vi-VN" dirty="0" smtClean="0">
                <a:hlinkClick r:id="rId9"/>
              </a:rPr>
              <a:t>Home</a:t>
            </a:r>
            <a:r>
              <a:rPr lang="vi-VN" dirty="0" smtClean="0"/>
              <a:t> </a:t>
            </a:r>
          </a:p>
          <a:p>
            <a:r>
              <a:rPr lang="vi-VN" b="1" dirty="0" smtClean="0"/>
              <a:t>TÌM KIẾM</a:t>
            </a: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61</a:t>
            </a:fld>
            <a:endParaRPr lang="en-US"/>
          </a:p>
        </p:txBody>
      </p:sp>
    </p:spTree>
    <p:extLst>
      <p:ext uri="{BB962C8B-B14F-4D97-AF65-F5344CB8AC3E}">
        <p14:creationId xmlns:p14="http://schemas.microsoft.com/office/powerpoint/2010/main" val="22689205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vi-VN" sz="1200" b="1" dirty="0" smtClean="0"/>
              <a:t>Ư</a:t>
            </a:r>
            <a:r>
              <a:rPr lang="en-US" sz="1200" b="1" dirty="0" smtClean="0"/>
              <a:t>u</a:t>
            </a:r>
            <a:r>
              <a:rPr lang="en-US" sz="1200" b="1" baseline="0" dirty="0" smtClean="0"/>
              <a:t> </a:t>
            </a:r>
            <a:r>
              <a:rPr lang="en-US" sz="1200" b="1" baseline="0" dirty="0" err="1" smtClean="0"/>
              <a:t>nhược</a:t>
            </a:r>
            <a:r>
              <a:rPr lang="en-US" sz="1200" b="1" baseline="0" dirty="0" smtClean="0"/>
              <a:t> </a:t>
            </a:r>
            <a:r>
              <a:rPr lang="en-US" sz="1200" b="1" baseline="0" dirty="0" err="1" smtClean="0"/>
              <a:t>điểm</a:t>
            </a:r>
            <a:r>
              <a:rPr lang="en-US" sz="1200" b="1" baseline="0" dirty="0" smtClean="0"/>
              <a:t> </a:t>
            </a:r>
            <a:r>
              <a:rPr lang="en-US" sz="1200" b="1" baseline="0" dirty="0" err="1" smtClean="0"/>
              <a:t>của</a:t>
            </a:r>
            <a:r>
              <a:rPr lang="en-US" sz="1200" b="1" baseline="0" dirty="0" smtClean="0"/>
              <a:t> </a:t>
            </a:r>
            <a:r>
              <a:rPr lang="en-US" sz="1200" b="1" baseline="0" dirty="0" err="1" smtClean="0"/>
              <a:t>vận</a:t>
            </a:r>
            <a:r>
              <a:rPr lang="en-US" sz="1200" b="1" baseline="0" dirty="0" smtClean="0"/>
              <a:t> </a:t>
            </a:r>
            <a:r>
              <a:rPr lang="en-US" sz="1200" b="1" baseline="0" dirty="0" err="1" smtClean="0"/>
              <a:t>tải</a:t>
            </a:r>
            <a:r>
              <a:rPr lang="en-US" sz="1200" b="1" baseline="0" dirty="0" smtClean="0"/>
              <a:t> </a:t>
            </a:r>
            <a:r>
              <a:rPr lang="en-US" sz="1200" b="1" baseline="0" dirty="0" err="1" smtClean="0"/>
              <a:t>đường</a:t>
            </a:r>
            <a:r>
              <a:rPr lang="en-US" sz="1200" b="1" baseline="0" dirty="0" smtClean="0"/>
              <a:t> </a:t>
            </a:r>
            <a:r>
              <a:rPr lang="en-US" sz="1200" b="1" baseline="0" dirty="0" err="1" smtClean="0"/>
              <a:t>ống</a:t>
            </a:r>
            <a:r>
              <a:rPr lang="en-US" sz="1200" b="1" baseline="0" dirty="0" smtClean="0"/>
              <a:t> ???</a:t>
            </a:r>
            <a:endParaRPr lang="en-US" sz="1200" b="1" dirty="0" smtClean="0"/>
          </a:p>
          <a:p>
            <a:r>
              <a:rPr lang="en-US" sz="1200" dirty="0" smtClean="0">
                <a:latin typeface="Times New Roman" panose="02020603050405020304" pitchFamily="18" charset="0"/>
                <a:cs typeface="Times New Roman" panose="02020603050405020304" pitchFamily="18" charset="0"/>
              </a:rPr>
              <a:t>MỨC VỐN DẦU TƯ NƯỚC NGOÀI  ĐƯỢC ĐẦU TƯ VÔ CÁC HÌNH THỨC VẬN TẢI (NĐ 140 CP)</a:t>
            </a:r>
          </a:p>
          <a:p>
            <a:pPr marL="457200" indent="-457200">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DỊCH VỤ VẬN TẢI HÀNG HẢI 100%</a:t>
            </a:r>
          </a:p>
          <a:p>
            <a:pPr marL="457200" indent="-457200">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DỊCH VỤ VẬN TẢI BỘ SẮT &lt;=49%</a:t>
            </a:r>
          </a:p>
          <a:p>
            <a:pPr marL="457200" indent="-457200">
              <a:buFont typeface="Wingdings" panose="05000000000000000000" pitchFamily="2" charset="2"/>
              <a:buChar char="Ø"/>
            </a:pPr>
            <a:r>
              <a:rPr lang="en-US" sz="1200" dirty="0" err="1" smtClean="0">
                <a:latin typeface="Times New Roman" panose="02020603050405020304" pitchFamily="18" charset="0"/>
                <a:cs typeface="Times New Roman" panose="02020603050405020304" pitchFamily="18" charset="0"/>
              </a:rPr>
              <a:t>Dịch</a:t>
            </a:r>
            <a:r>
              <a:rPr lang="en-US" sz="1200" dirty="0" smtClean="0">
                <a:latin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cs typeface="Times New Roman" panose="02020603050405020304" pitchFamily="18" charset="0"/>
              </a:rPr>
              <a:t>vụ</a:t>
            </a:r>
            <a:r>
              <a:rPr lang="en-US" sz="1200" baseline="0" dirty="0" smtClean="0">
                <a:latin typeface="Times New Roman" panose="02020603050405020304" pitchFamily="18" charset="0"/>
                <a:cs typeface="Times New Roman" panose="02020603050405020304" pitchFamily="18" charset="0"/>
              </a:rPr>
              <a:t> </a:t>
            </a:r>
            <a:r>
              <a:rPr lang="en-US" sz="1200" baseline="0" dirty="0" err="1" smtClean="0">
                <a:latin typeface="Times New Roman" panose="02020603050405020304" pitchFamily="18" charset="0"/>
                <a:cs typeface="Times New Roman" panose="02020603050405020304" pitchFamily="18" charset="0"/>
              </a:rPr>
              <a:t>bốc</a:t>
            </a:r>
            <a:r>
              <a:rPr lang="en-US" sz="1200" baseline="0" dirty="0" smtClean="0">
                <a:latin typeface="Times New Roman" panose="02020603050405020304" pitchFamily="18" charset="0"/>
                <a:cs typeface="Times New Roman" panose="02020603050405020304" pitchFamily="18" charset="0"/>
              </a:rPr>
              <a:t> </a:t>
            </a:r>
            <a:r>
              <a:rPr lang="en-US" sz="1200" baseline="0" dirty="0" err="1" smtClean="0">
                <a:latin typeface="Times New Roman" panose="02020603050405020304" pitchFamily="18" charset="0"/>
                <a:cs typeface="Times New Roman" panose="02020603050405020304" pitchFamily="18" charset="0"/>
              </a:rPr>
              <a:t>xếp</a:t>
            </a:r>
            <a:r>
              <a:rPr lang="en-US" sz="1200" baseline="0" dirty="0" smtClean="0">
                <a:latin typeface="Times New Roman" panose="02020603050405020304" pitchFamily="18" charset="0"/>
                <a:cs typeface="Times New Roman" panose="02020603050405020304" pitchFamily="18" charset="0"/>
              </a:rPr>
              <a:t> &lt;= 50%</a:t>
            </a:r>
            <a:endParaRPr lang="en-US" sz="1200" dirty="0" smtClean="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DỊCH VỤ ĐƯỜNG ỐNG (KHÔNG ĐƯỢC)</a:t>
            </a:r>
          </a:p>
          <a:p>
            <a:r>
              <a:rPr lang="en-US" b="1" dirty="0" err="1" smtClean="0"/>
              <a:t>Giải</a:t>
            </a:r>
            <a:r>
              <a:rPr lang="en-US" b="1" baseline="0" dirty="0" smtClean="0"/>
              <a:t> </a:t>
            </a:r>
            <a:r>
              <a:rPr lang="en-US" b="1" baseline="0" dirty="0" err="1" smtClean="0"/>
              <a:t>thích</a:t>
            </a:r>
            <a:r>
              <a:rPr lang="en-US" b="1" baseline="0" dirty="0" smtClean="0"/>
              <a:t> </a:t>
            </a:r>
            <a:r>
              <a:rPr lang="en-US" b="1" baseline="0" dirty="0" err="1" smtClean="0"/>
              <a:t>bản</a:t>
            </a:r>
            <a:r>
              <a:rPr lang="en-US" b="1" baseline="0" dirty="0" smtClean="0"/>
              <a:t> </a:t>
            </a:r>
            <a:r>
              <a:rPr lang="en-US" b="1" baseline="0" dirty="0" err="1" smtClean="0"/>
              <a:t>đồ</a:t>
            </a:r>
            <a:r>
              <a:rPr lang="en-US" b="1" baseline="0" dirty="0" smtClean="0"/>
              <a:t>  </a:t>
            </a:r>
            <a:r>
              <a:rPr lang="en-US" b="1" baseline="0" dirty="0" err="1" smtClean="0"/>
              <a:t>vận</a:t>
            </a:r>
            <a:r>
              <a:rPr lang="en-US" b="1" baseline="0" dirty="0" smtClean="0"/>
              <a:t> </a:t>
            </a:r>
            <a:r>
              <a:rPr lang="en-US" b="1" baseline="0" dirty="0" err="1" smtClean="0"/>
              <a:t>tải</a:t>
            </a:r>
            <a:r>
              <a:rPr lang="en-US" b="1" baseline="0" dirty="0" smtClean="0"/>
              <a:t> </a:t>
            </a:r>
            <a:r>
              <a:rPr lang="en-US" b="1" baseline="0" dirty="0" err="1" smtClean="0"/>
              <a:t>đường</a:t>
            </a:r>
            <a:r>
              <a:rPr lang="en-US" b="1" baseline="0" dirty="0" smtClean="0"/>
              <a:t> </a:t>
            </a:r>
            <a:r>
              <a:rPr lang="en-US" b="1" baseline="0" dirty="0" err="1" smtClean="0"/>
              <a:t>ống</a:t>
            </a:r>
            <a:r>
              <a:rPr lang="en-US" b="1" baseline="0" dirty="0" smtClean="0"/>
              <a:t> ở </a:t>
            </a:r>
            <a:r>
              <a:rPr lang="en-US" b="1" baseline="0" dirty="0" err="1" smtClean="0"/>
              <a:t>nước</a:t>
            </a:r>
            <a:r>
              <a:rPr lang="en-US" b="1" baseline="0" dirty="0" smtClean="0"/>
              <a:t> </a:t>
            </a:r>
            <a:r>
              <a:rPr lang="en-US" b="1" baseline="0" dirty="0" err="1" smtClean="0"/>
              <a:t>ngoài</a:t>
            </a:r>
            <a:r>
              <a:rPr lang="en-US" b="1" baseline="0" dirty="0" smtClean="0"/>
              <a:t>:</a:t>
            </a:r>
          </a:p>
          <a:p>
            <a:r>
              <a:rPr lang="en-US" baseline="0" dirty="0" smtClean="0"/>
              <a:t>(</a:t>
            </a:r>
            <a:r>
              <a:rPr lang="en-US" baseline="0" dirty="0" err="1" smtClean="0"/>
              <a:t>nhìn</a:t>
            </a:r>
            <a:r>
              <a:rPr lang="en-US" baseline="0" dirty="0" smtClean="0"/>
              <a:t> </a:t>
            </a:r>
            <a:r>
              <a:rPr lang="en-US" baseline="0" dirty="0" err="1" smtClean="0"/>
              <a:t>vận</a:t>
            </a:r>
            <a:r>
              <a:rPr lang="en-US" baseline="0" dirty="0" smtClean="0"/>
              <a:t> </a:t>
            </a:r>
            <a:r>
              <a:rPr lang="en-US" baseline="0" dirty="0" err="1" smtClean="0"/>
              <a:t>tải</a:t>
            </a:r>
            <a:r>
              <a:rPr lang="en-US" baseline="0" dirty="0" smtClean="0"/>
              <a:t> </a:t>
            </a:r>
            <a:r>
              <a:rPr lang="en-US" baseline="0" dirty="0" err="1" smtClean="0"/>
              <a:t>đường</a:t>
            </a:r>
            <a:r>
              <a:rPr lang="en-US" baseline="0" dirty="0" smtClean="0"/>
              <a:t> </a:t>
            </a:r>
            <a:r>
              <a:rPr lang="en-US" baseline="0" dirty="0" err="1" smtClean="0"/>
              <a:t>ống</a:t>
            </a:r>
            <a:r>
              <a:rPr lang="en-US" baseline="0" dirty="0" smtClean="0"/>
              <a:t> </a:t>
            </a:r>
            <a:r>
              <a:rPr lang="en-US" baseline="0" dirty="0" err="1" smtClean="0"/>
              <a:t>có</a:t>
            </a:r>
            <a:r>
              <a:rPr lang="en-US" baseline="0" dirty="0" smtClean="0"/>
              <a:t> </a:t>
            </a:r>
            <a:r>
              <a:rPr lang="en-US" baseline="0" dirty="0" err="1" smtClean="0"/>
              <a:t>thể</a:t>
            </a:r>
            <a:r>
              <a:rPr lang="en-US" baseline="0" dirty="0" smtClean="0"/>
              <a:t> </a:t>
            </a:r>
            <a:r>
              <a:rPr lang="en-US" baseline="0" dirty="0" err="1" smtClean="0"/>
              <a:t>vận</a:t>
            </a:r>
            <a:r>
              <a:rPr lang="en-US" baseline="0" dirty="0" smtClean="0"/>
              <a:t> </a:t>
            </a:r>
            <a:r>
              <a:rPr lang="en-US" baseline="0" dirty="0" err="1" smtClean="0"/>
              <a:t>chuyển</a:t>
            </a:r>
            <a:r>
              <a:rPr lang="en-US" baseline="0" dirty="0" smtClean="0"/>
              <a:t> </a:t>
            </a:r>
            <a:r>
              <a:rPr lang="en-US" baseline="0" dirty="0" err="1" smtClean="0"/>
              <a:t>nhiều</a:t>
            </a:r>
            <a:r>
              <a:rPr lang="en-US" baseline="0" dirty="0" smtClean="0"/>
              <a:t> </a:t>
            </a:r>
            <a:r>
              <a:rPr lang="en-US" baseline="0" dirty="0" err="1" smtClean="0"/>
              <a:t>loại</a:t>
            </a:r>
            <a:r>
              <a:rPr lang="en-US" baseline="0" dirty="0" smtClean="0"/>
              <a:t> </a:t>
            </a:r>
            <a:r>
              <a:rPr lang="en-US" baseline="0" dirty="0" err="1" smtClean="0"/>
              <a:t>hàng</a:t>
            </a:r>
            <a:r>
              <a:rPr lang="en-US" baseline="0" dirty="0" smtClean="0"/>
              <a:t> </a:t>
            </a:r>
            <a:r>
              <a:rPr lang="en-US" baseline="0" dirty="0" err="1" smtClean="0"/>
              <a:t>hóa</a:t>
            </a:r>
            <a:r>
              <a:rPr lang="en-US" baseline="0" dirty="0" smtClean="0"/>
              <a:t> </a:t>
            </a:r>
            <a:r>
              <a:rPr lang="en-US" baseline="0" dirty="0" err="1" smtClean="0"/>
              <a:t>khác</a:t>
            </a:r>
            <a:r>
              <a:rPr lang="en-US" baseline="0" dirty="0" smtClean="0"/>
              <a:t> </a:t>
            </a:r>
            <a:r>
              <a:rPr lang="en-US" baseline="0" dirty="0" err="1" smtClean="0"/>
              <a:t>nhau</a:t>
            </a:r>
            <a:r>
              <a:rPr lang="en-US" baseline="0" dirty="0" smtClean="0"/>
              <a:t> </a:t>
            </a:r>
            <a:r>
              <a:rPr lang="en-US" baseline="0" dirty="0" err="1" smtClean="0"/>
              <a:t>như</a:t>
            </a:r>
            <a:r>
              <a:rPr lang="en-US" baseline="0" dirty="0" smtClean="0"/>
              <a:t> </a:t>
            </a:r>
            <a:r>
              <a:rPr lang="en-US" baseline="0" dirty="0" err="1" smtClean="0"/>
              <a:t>khí</a:t>
            </a:r>
            <a:r>
              <a:rPr lang="en-US" baseline="0" dirty="0" smtClean="0"/>
              <a:t> gas, </a:t>
            </a:r>
            <a:r>
              <a:rPr lang="en-US" baseline="0" dirty="0" err="1" smtClean="0"/>
              <a:t>nước</a:t>
            </a:r>
            <a:r>
              <a:rPr lang="en-US" baseline="0" dirty="0" smtClean="0"/>
              <a:t>, </a:t>
            </a:r>
            <a:r>
              <a:rPr lang="en-US" baseline="0" dirty="0" err="1" smtClean="0"/>
              <a:t>chất</a:t>
            </a:r>
            <a:r>
              <a:rPr lang="en-US" baseline="0" dirty="0" smtClean="0"/>
              <a:t> </a:t>
            </a:r>
            <a:r>
              <a:rPr lang="en-US" baseline="0" dirty="0" err="1" smtClean="0"/>
              <a:t>thải</a:t>
            </a:r>
            <a:r>
              <a:rPr lang="en-US" baseline="0" dirty="0" smtClean="0"/>
              <a:t>, </a:t>
            </a:r>
            <a:r>
              <a:rPr lang="en-US" baseline="0" dirty="0" err="1" smtClean="0"/>
              <a:t>hàng</a:t>
            </a:r>
            <a:r>
              <a:rPr lang="en-US" baseline="0" dirty="0" smtClean="0"/>
              <a:t> </a:t>
            </a:r>
            <a:r>
              <a:rPr lang="en-US" baseline="0" dirty="0" err="1" smtClean="0"/>
              <a:t>rời</a:t>
            </a:r>
            <a:r>
              <a:rPr lang="en-US" baseline="0" dirty="0" smtClean="0"/>
              <a:t> , </a:t>
            </a:r>
            <a:r>
              <a:rPr lang="en-US" baseline="0" dirty="0" err="1" smtClean="0"/>
              <a:t>dầu</a:t>
            </a:r>
            <a:r>
              <a:rPr lang="en-US" baseline="0" dirty="0" smtClean="0"/>
              <a:t> </a:t>
            </a:r>
            <a:r>
              <a:rPr lang="en-US" baseline="0" dirty="0" err="1" smtClean="0"/>
              <a:t>thô</a:t>
            </a:r>
            <a:r>
              <a:rPr lang="en-US" baseline="0" dirty="0" smtClean="0"/>
              <a:t>,…</a:t>
            </a:r>
            <a:r>
              <a:rPr lang="en-US" baseline="0" dirty="0" smtClean="0">
                <a:sym typeface="Wingdings" panose="05000000000000000000" pitchFamily="2" charset="2"/>
              </a:rPr>
              <a:t> </a:t>
            </a:r>
            <a:r>
              <a:rPr lang="en-US" b="1" baseline="0" dirty="0" err="1" smtClean="0">
                <a:sym typeface="Wingdings" panose="05000000000000000000" pitchFamily="2" charset="2"/>
              </a:rPr>
              <a:t>vận</a:t>
            </a:r>
            <a:r>
              <a:rPr lang="en-US" b="1" baseline="0" dirty="0" smtClean="0">
                <a:sym typeface="Wingdings" panose="05000000000000000000" pitchFamily="2" charset="2"/>
              </a:rPr>
              <a:t> </a:t>
            </a:r>
            <a:r>
              <a:rPr lang="en-US" b="1" baseline="0" dirty="0" err="1" smtClean="0">
                <a:sym typeface="Wingdings" panose="05000000000000000000" pitchFamily="2" charset="2"/>
              </a:rPr>
              <a:t>chuyển</a:t>
            </a:r>
            <a:r>
              <a:rPr lang="en-US" b="1" baseline="0" dirty="0" smtClean="0">
                <a:sym typeface="Wingdings" panose="05000000000000000000" pitchFamily="2" charset="2"/>
              </a:rPr>
              <a:t> </a:t>
            </a:r>
            <a:r>
              <a:rPr lang="en-US" b="1" baseline="0" dirty="0" err="1" smtClean="0">
                <a:sym typeface="Wingdings" panose="05000000000000000000" pitchFamily="2" charset="2"/>
              </a:rPr>
              <a:t>hàng</a:t>
            </a:r>
            <a:r>
              <a:rPr lang="en-US" b="1" baseline="0" dirty="0" smtClean="0">
                <a:sym typeface="Wingdings" panose="05000000000000000000" pitchFamily="2" charset="2"/>
              </a:rPr>
              <a:t> </a:t>
            </a:r>
            <a:r>
              <a:rPr lang="en-US" b="1" baseline="0" dirty="0" err="1" smtClean="0">
                <a:sym typeface="Wingdings" panose="05000000000000000000" pitchFamily="2" charset="2"/>
              </a:rPr>
              <a:t>hóa</a:t>
            </a:r>
            <a:r>
              <a:rPr lang="en-US" b="1" baseline="0" dirty="0" smtClean="0">
                <a:sym typeface="Wingdings" panose="05000000000000000000" pitchFamily="2" charset="2"/>
              </a:rPr>
              <a:t> </a:t>
            </a:r>
            <a:r>
              <a:rPr lang="en-US" b="1" baseline="0" dirty="0" err="1" smtClean="0">
                <a:sym typeface="Wingdings" panose="05000000000000000000" pitchFamily="2" charset="2"/>
              </a:rPr>
              <a:t>là</a:t>
            </a:r>
            <a:r>
              <a:rPr lang="en-US" b="1" baseline="0" dirty="0" smtClean="0">
                <a:sym typeface="Wingdings" panose="05000000000000000000" pitchFamily="2" charset="2"/>
              </a:rPr>
              <a:t> </a:t>
            </a:r>
            <a:r>
              <a:rPr lang="en-US" b="1" baseline="0" dirty="0" err="1" smtClean="0">
                <a:sym typeface="Wingdings" panose="05000000000000000000" pitchFamily="2" charset="2"/>
              </a:rPr>
              <a:t>hàng</a:t>
            </a:r>
            <a:r>
              <a:rPr lang="en-US" b="1" baseline="0" dirty="0" smtClean="0">
                <a:sym typeface="Wingdings" panose="05000000000000000000" pitchFamily="2" charset="2"/>
              </a:rPr>
              <a:t> </a:t>
            </a:r>
            <a:r>
              <a:rPr lang="en-US" b="1" baseline="0" dirty="0" err="1" smtClean="0">
                <a:sym typeface="Wingdings" panose="05000000000000000000" pitchFamily="2" charset="2"/>
              </a:rPr>
              <a:t>lỏng</a:t>
            </a:r>
            <a:r>
              <a:rPr lang="en-US" b="1" baseline="0" dirty="0" smtClean="0">
                <a:sym typeface="Wingdings" panose="05000000000000000000" pitchFamily="2" charset="2"/>
              </a:rPr>
              <a:t>, </a:t>
            </a:r>
            <a:r>
              <a:rPr lang="en-US" b="1" baseline="0" dirty="0" err="1" smtClean="0">
                <a:sym typeface="Wingdings" panose="05000000000000000000" pitchFamily="2" charset="2"/>
              </a:rPr>
              <a:t>khí</a:t>
            </a:r>
            <a:r>
              <a:rPr lang="en-US" b="1" baseline="0" dirty="0" smtClean="0">
                <a:sym typeface="Wingdings" panose="05000000000000000000" pitchFamily="2" charset="2"/>
              </a:rPr>
              <a:t> </a:t>
            </a:r>
            <a:r>
              <a:rPr lang="en-US" b="1" baseline="0" dirty="0" err="1" smtClean="0">
                <a:sym typeface="Wingdings" panose="05000000000000000000" pitchFamily="2" charset="2"/>
              </a:rPr>
              <a:t>đốt</a:t>
            </a:r>
            <a:r>
              <a:rPr lang="en-US" b="1" baseline="0" dirty="0" smtClean="0">
                <a:sym typeface="Wingdings" panose="05000000000000000000" pitchFamily="2" charset="2"/>
              </a:rPr>
              <a:t> </a:t>
            </a:r>
            <a:r>
              <a:rPr lang="en-US" b="1" baseline="0" dirty="0" err="1" smtClean="0">
                <a:sym typeface="Wingdings" panose="05000000000000000000" pitchFamily="2" charset="2"/>
              </a:rPr>
              <a:t>nói</a:t>
            </a:r>
            <a:r>
              <a:rPr lang="en-US" b="1" baseline="0" dirty="0" smtClean="0">
                <a:sym typeface="Wingdings" panose="05000000000000000000" pitchFamily="2" charset="2"/>
              </a:rPr>
              <a:t> </a:t>
            </a:r>
            <a:r>
              <a:rPr lang="en-US" b="1" baseline="0" dirty="0" err="1" smtClean="0">
                <a:sym typeface="Wingdings" panose="05000000000000000000" pitchFamily="2" charset="2"/>
              </a:rPr>
              <a:t>chung</a:t>
            </a:r>
            <a:r>
              <a:rPr lang="en-US" b="1" baseline="0" dirty="0" smtClean="0">
                <a:sym typeface="Wingdings" panose="05000000000000000000" pitchFamily="2" charset="2"/>
              </a:rPr>
              <a:t>, </a:t>
            </a:r>
            <a:r>
              <a:rPr lang="en-US" b="1" baseline="0" dirty="0" err="1" smtClean="0">
                <a:sym typeface="Wingdings" panose="05000000000000000000" pitchFamily="2" charset="2"/>
              </a:rPr>
              <a:t>hàng</a:t>
            </a:r>
            <a:r>
              <a:rPr lang="en-US" b="1" baseline="0" dirty="0" smtClean="0">
                <a:sym typeface="Wingdings" panose="05000000000000000000" pitchFamily="2" charset="2"/>
              </a:rPr>
              <a:t> </a:t>
            </a:r>
            <a:r>
              <a:rPr lang="en-US" b="1" baseline="0" dirty="0" err="1" smtClean="0">
                <a:sym typeface="Wingdings" panose="05000000000000000000" pitchFamily="2" charset="2"/>
              </a:rPr>
              <a:t>rời</a:t>
            </a:r>
            <a:r>
              <a:rPr lang="en-US" b="1" baseline="0" dirty="0" smtClean="0">
                <a:sym typeface="Wingdings" panose="05000000000000000000" pitchFamily="2" charset="2"/>
              </a:rPr>
              <a:t> </a:t>
            </a:r>
            <a:r>
              <a:rPr lang="en-US" b="1" baseline="0" dirty="0" err="1" smtClean="0">
                <a:sym typeface="Wingdings" panose="05000000000000000000" pitchFamily="2" charset="2"/>
              </a:rPr>
              <a:t>có</a:t>
            </a:r>
            <a:r>
              <a:rPr lang="en-US" b="1" baseline="0" dirty="0" smtClean="0">
                <a:sym typeface="Wingdings" panose="05000000000000000000" pitchFamily="2" charset="2"/>
              </a:rPr>
              <a:t> </a:t>
            </a:r>
            <a:r>
              <a:rPr lang="en-US" b="1" baseline="0" dirty="0" err="1" smtClean="0">
                <a:sym typeface="Wingdings" panose="05000000000000000000" pitchFamily="2" charset="2"/>
              </a:rPr>
              <a:t>tính</a:t>
            </a:r>
            <a:r>
              <a:rPr lang="en-US" b="1" baseline="0" dirty="0" smtClean="0">
                <a:sym typeface="Wingdings" panose="05000000000000000000" pitchFamily="2" charset="2"/>
              </a:rPr>
              <a:t> </a:t>
            </a:r>
            <a:r>
              <a:rPr lang="en-US" b="1" baseline="0" dirty="0" err="1" smtClean="0">
                <a:sym typeface="Wingdings" panose="05000000000000000000" pitchFamily="2" charset="2"/>
              </a:rPr>
              <a:t>chất</a:t>
            </a:r>
            <a:r>
              <a:rPr lang="en-US" b="1" baseline="0" dirty="0" smtClean="0">
                <a:sym typeface="Wingdings" panose="05000000000000000000" pitchFamily="2" charset="2"/>
              </a:rPr>
              <a:t> </a:t>
            </a:r>
            <a:r>
              <a:rPr lang="en-US" b="1" baseline="0" dirty="0" err="1" smtClean="0">
                <a:sym typeface="Wingdings" panose="05000000000000000000" pitchFamily="2" charset="2"/>
              </a:rPr>
              <a:t>là</a:t>
            </a:r>
            <a:r>
              <a:rPr lang="en-US" b="1" baseline="0" dirty="0" smtClean="0">
                <a:sym typeface="Wingdings" panose="05000000000000000000" pitchFamily="2" charset="2"/>
              </a:rPr>
              <a:t> </a:t>
            </a:r>
            <a:r>
              <a:rPr lang="en-US" b="1" baseline="0" dirty="0" err="1" smtClean="0">
                <a:sym typeface="Wingdings" panose="05000000000000000000" pitchFamily="2" charset="2"/>
              </a:rPr>
              <a:t>kích</a:t>
            </a:r>
            <a:r>
              <a:rPr lang="en-US" b="1" baseline="0" dirty="0" smtClean="0">
                <a:sym typeface="Wingdings" panose="05000000000000000000" pitchFamily="2" charset="2"/>
              </a:rPr>
              <a:t> </a:t>
            </a:r>
            <a:r>
              <a:rPr lang="en-US" b="1" baseline="0" dirty="0" err="1" smtClean="0">
                <a:sym typeface="Wingdings" panose="05000000000000000000" pitchFamily="2" charset="2"/>
              </a:rPr>
              <a:t>thước</a:t>
            </a:r>
            <a:r>
              <a:rPr lang="en-US" b="1" baseline="0" dirty="0" smtClean="0">
                <a:sym typeface="Wingdings" panose="05000000000000000000" pitchFamily="2" charset="2"/>
              </a:rPr>
              <a:t> </a:t>
            </a:r>
            <a:r>
              <a:rPr lang="en-US" b="1" baseline="0" dirty="0" err="1" smtClean="0">
                <a:sym typeface="Wingdings" panose="05000000000000000000" pitchFamily="2" charset="2"/>
              </a:rPr>
              <a:t>rất</a:t>
            </a:r>
            <a:r>
              <a:rPr lang="en-US" b="1" baseline="0" dirty="0" smtClean="0">
                <a:sym typeface="Wingdings" panose="05000000000000000000" pitchFamily="2" charset="2"/>
              </a:rPr>
              <a:t> </a:t>
            </a:r>
            <a:r>
              <a:rPr lang="en-US" b="1" baseline="0" dirty="0" err="1" smtClean="0">
                <a:sym typeface="Wingdings" panose="05000000000000000000" pitchFamily="2" charset="2"/>
              </a:rPr>
              <a:t>nhỏ</a:t>
            </a:r>
            <a:r>
              <a:rPr lang="en-US" b="1" baseline="0" dirty="0" smtClean="0">
                <a:sym typeface="Wingdings" panose="05000000000000000000" pitchFamily="2" charset="2"/>
              </a:rPr>
              <a:t>, </a:t>
            </a:r>
            <a:r>
              <a:rPr lang="en-US" b="1" baseline="0" dirty="0" err="1" smtClean="0">
                <a:sym typeface="Wingdings" panose="05000000000000000000" pitchFamily="2" charset="2"/>
              </a:rPr>
              <a:t>hạt</a:t>
            </a:r>
            <a:r>
              <a:rPr lang="en-US" b="1" baseline="0" dirty="0" smtClean="0">
                <a:sym typeface="Wingdings" panose="05000000000000000000" pitchFamily="2" charset="2"/>
              </a:rPr>
              <a:t> </a:t>
            </a:r>
            <a:r>
              <a:rPr lang="en-US" b="1" baseline="0" dirty="0" err="1" smtClean="0">
                <a:sym typeface="Wingdings" panose="05000000000000000000" pitchFamily="2" charset="2"/>
              </a:rPr>
              <a:t>mịn</a:t>
            </a:r>
            <a:r>
              <a:rPr lang="en-US" b="1" baseline="0" dirty="0" smtClean="0">
                <a:sym typeface="Wingdings" panose="05000000000000000000" pitchFamily="2" charset="2"/>
              </a:rPr>
              <a:t>  </a:t>
            </a:r>
            <a:r>
              <a:rPr lang="en-US" b="1" baseline="0" dirty="0" err="1" smtClean="0">
                <a:sym typeface="Wingdings" panose="05000000000000000000" pitchFamily="2" charset="2"/>
              </a:rPr>
              <a:t>nói</a:t>
            </a:r>
            <a:r>
              <a:rPr lang="en-US" b="1" baseline="0" dirty="0" smtClean="0">
                <a:sym typeface="Wingdings" panose="05000000000000000000" pitchFamily="2" charset="2"/>
              </a:rPr>
              <a:t> ở </a:t>
            </a:r>
            <a:r>
              <a:rPr lang="en-US" b="1" baseline="0" dirty="0" err="1" smtClean="0">
                <a:sym typeface="Wingdings" panose="05000000000000000000" pitchFamily="2" charset="2"/>
              </a:rPr>
              <a:t>phần</a:t>
            </a:r>
            <a:r>
              <a:rPr lang="en-US" b="1" baseline="0" dirty="0" smtClean="0">
                <a:sym typeface="Wingdings" panose="05000000000000000000" pitchFamily="2" charset="2"/>
              </a:rPr>
              <a:t> </a:t>
            </a:r>
            <a:r>
              <a:rPr lang="en-US" b="1" baseline="0" dirty="0" err="1" smtClean="0">
                <a:sym typeface="Wingdings" panose="05000000000000000000" pitchFamily="2" charset="2"/>
              </a:rPr>
              <a:t>ưu</a:t>
            </a:r>
            <a:r>
              <a:rPr lang="en-US" b="1" baseline="0" dirty="0" smtClean="0">
                <a:sym typeface="Wingdings" panose="05000000000000000000" pitchFamily="2" charset="2"/>
              </a:rPr>
              <a:t> </a:t>
            </a:r>
            <a:r>
              <a:rPr lang="en-US" b="1" baseline="0" dirty="0" err="1" smtClean="0">
                <a:sym typeface="Wingdings" panose="05000000000000000000" pitchFamily="2" charset="2"/>
              </a:rPr>
              <a:t>nhược</a:t>
            </a:r>
            <a:r>
              <a:rPr lang="en-US" b="1" baseline="0" dirty="0" smtClean="0">
                <a:sym typeface="Wingdings" panose="05000000000000000000" pitchFamily="2" charset="2"/>
              </a:rPr>
              <a:t> </a:t>
            </a:r>
            <a:r>
              <a:rPr lang="en-US" b="1" baseline="0" dirty="0" err="1" smtClean="0">
                <a:sym typeface="Wingdings" panose="05000000000000000000" pitchFamily="2" charset="2"/>
              </a:rPr>
              <a:t>điểm</a:t>
            </a:r>
            <a:r>
              <a:rPr lang="en-US" b="1" baseline="0" dirty="0" smtClean="0">
                <a:sym typeface="Wingdings" panose="05000000000000000000" pitchFamily="2" charset="2"/>
              </a:rPr>
              <a:t> </a:t>
            </a:r>
            <a:r>
              <a:rPr lang="en-US" b="1" baseline="0" dirty="0" err="1" smtClean="0">
                <a:sym typeface="Wingdings" panose="05000000000000000000" pitchFamily="2" charset="2"/>
              </a:rPr>
              <a:t>cuối</a:t>
            </a:r>
            <a:r>
              <a:rPr lang="en-US" b="1" baseline="0" dirty="0" smtClean="0">
                <a:sym typeface="Wingdings" panose="05000000000000000000" pitchFamily="2" charset="2"/>
              </a:rPr>
              <a:t> </a:t>
            </a:r>
            <a:r>
              <a:rPr lang="en-US" b="1" baseline="0" dirty="0" err="1" smtClean="0">
                <a:sym typeface="Wingdings" panose="05000000000000000000" pitchFamily="2" charset="2"/>
              </a:rPr>
              <a:t>cùng</a:t>
            </a:r>
            <a:r>
              <a:rPr lang="en-US" baseline="0" dirty="0" smtClean="0">
                <a:sym typeface="Wingdings" panose="05000000000000000000" pitchFamily="2" charset="2"/>
              </a:rPr>
              <a:t>)</a:t>
            </a:r>
          </a:p>
          <a:p>
            <a:r>
              <a:rPr lang="en-US" baseline="0" dirty="0" err="1" smtClean="0">
                <a:sym typeface="Wingdings" panose="05000000000000000000" pitchFamily="2" charset="2"/>
              </a:rPr>
              <a:t>Bản</a:t>
            </a:r>
            <a:r>
              <a:rPr lang="en-US" baseline="0" dirty="0" smtClean="0">
                <a:sym typeface="Wingdings" panose="05000000000000000000" pitchFamily="2" charset="2"/>
              </a:rPr>
              <a:t> </a:t>
            </a:r>
            <a:r>
              <a:rPr lang="en-US" baseline="0" dirty="0" err="1" smtClean="0">
                <a:sym typeface="Wingdings" panose="05000000000000000000" pitchFamily="2" charset="2"/>
              </a:rPr>
              <a:t>đồ</a:t>
            </a:r>
            <a:r>
              <a:rPr lang="en-US" baseline="0" dirty="0" smtClean="0">
                <a:sym typeface="Wingdings" panose="05000000000000000000" pitchFamily="2" charset="2"/>
              </a:rPr>
              <a:t> </a:t>
            </a:r>
            <a:r>
              <a:rPr lang="en-US" baseline="0" dirty="0" err="1" smtClean="0">
                <a:sym typeface="Wingdings" panose="05000000000000000000" pitchFamily="2" charset="2"/>
              </a:rPr>
              <a:t>này</a:t>
            </a:r>
            <a:r>
              <a:rPr lang="en-US" baseline="0" dirty="0" smtClean="0">
                <a:sym typeface="Wingdings" panose="05000000000000000000" pitchFamily="2" charset="2"/>
              </a:rPr>
              <a:t> </a:t>
            </a:r>
            <a:r>
              <a:rPr lang="en-US" baseline="0" dirty="0" err="1" smtClean="0">
                <a:sym typeface="Wingdings" panose="05000000000000000000" pitchFamily="2" charset="2"/>
              </a:rPr>
              <a:t>là</a:t>
            </a:r>
            <a:r>
              <a:rPr lang="en-US" baseline="0" dirty="0" smtClean="0">
                <a:sym typeface="Wingdings" panose="05000000000000000000" pitchFamily="2" charset="2"/>
              </a:rPr>
              <a:t> </a:t>
            </a:r>
            <a:r>
              <a:rPr lang="en-US" baseline="0" dirty="0" err="1" smtClean="0">
                <a:sym typeface="Wingdings" panose="05000000000000000000" pitchFamily="2" charset="2"/>
              </a:rPr>
              <a:t>biểu</a:t>
            </a:r>
            <a:r>
              <a:rPr lang="en-US" baseline="0" dirty="0" smtClean="0">
                <a:sym typeface="Wingdings" panose="05000000000000000000" pitchFamily="2" charset="2"/>
              </a:rPr>
              <a:t> </a:t>
            </a:r>
            <a:r>
              <a:rPr lang="en-US" baseline="0" dirty="0" err="1" smtClean="0">
                <a:sym typeface="Wingdings" panose="05000000000000000000" pitchFamily="2" charset="2"/>
              </a:rPr>
              <a:t>hiện</a:t>
            </a:r>
            <a:r>
              <a:rPr lang="en-US" baseline="0" dirty="0" smtClean="0">
                <a:sym typeface="Wingdings" panose="05000000000000000000" pitchFamily="2" charset="2"/>
              </a:rPr>
              <a:t> </a:t>
            </a:r>
            <a:r>
              <a:rPr lang="en-US" baseline="0" dirty="0" err="1" smtClean="0">
                <a:sym typeface="Wingdings" panose="05000000000000000000" pitchFamily="2" charset="2"/>
              </a:rPr>
              <a:t>cho</a:t>
            </a:r>
            <a:r>
              <a:rPr lang="en-US" baseline="0" dirty="0" smtClean="0">
                <a:sym typeface="Wingdings" panose="05000000000000000000" pitchFamily="2" charset="2"/>
              </a:rPr>
              <a:t> </a:t>
            </a:r>
            <a:r>
              <a:rPr lang="en-US" baseline="0" dirty="0" err="1" smtClean="0">
                <a:sym typeface="Wingdings" panose="05000000000000000000" pitchFamily="2" charset="2"/>
              </a:rPr>
              <a:t>dự</a:t>
            </a:r>
            <a:r>
              <a:rPr lang="en-US" baseline="0" dirty="0" smtClean="0">
                <a:sym typeface="Wingdings" panose="05000000000000000000" pitchFamily="2" charset="2"/>
              </a:rPr>
              <a:t> </a:t>
            </a:r>
            <a:r>
              <a:rPr lang="en-US" baseline="0" dirty="0" err="1" smtClean="0">
                <a:sym typeface="Wingdings" panose="05000000000000000000" pitchFamily="2" charset="2"/>
              </a:rPr>
              <a:t>án</a:t>
            </a:r>
            <a:r>
              <a:rPr lang="en-US" baseline="0" dirty="0" smtClean="0">
                <a:sym typeface="Wingdings" panose="05000000000000000000" pitchFamily="2" charset="2"/>
              </a:rPr>
              <a:t> </a:t>
            </a:r>
            <a:r>
              <a:rPr lang="en-US" baseline="0" dirty="0" err="1" smtClean="0">
                <a:sym typeface="Wingdings" panose="05000000000000000000" pitchFamily="2" charset="2"/>
              </a:rPr>
              <a:t>vận</a:t>
            </a:r>
            <a:r>
              <a:rPr lang="en-US" baseline="0" dirty="0" smtClean="0">
                <a:sym typeface="Wingdings" panose="05000000000000000000" pitchFamily="2" charset="2"/>
              </a:rPr>
              <a:t> </a:t>
            </a:r>
            <a:r>
              <a:rPr lang="en-US" baseline="0" dirty="0" err="1" smtClean="0">
                <a:sym typeface="Wingdings" panose="05000000000000000000" pitchFamily="2" charset="2"/>
              </a:rPr>
              <a:t>tải</a:t>
            </a:r>
            <a:r>
              <a:rPr lang="en-US" baseline="0" dirty="0" smtClean="0">
                <a:sym typeface="Wingdings" panose="05000000000000000000" pitchFamily="2" charset="2"/>
              </a:rPr>
              <a:t> </a:t>
            </a:r>
            <a:r>
              <a:rPr lang="en-US" baseline="0" dirty="0" err="1" smtClean="0">
                <a:sym typeface="Wingdings" panose="05000000000000000000" pitchFamily="2" charset="2"/>
              </a:rPr>
              <a:t>khí</a:t>
            </a:r>
            <a:r>
              <a:rPr lang="en-US" baseline="0" dirty="0" smtClean="0">
                <a:sym typeface="Wingdings" panose="05000000000000000000" pitchFamily="2" charset="2"/>
              </a:rPr>
              <a:t> gas: </a:t>
            </a:r>
            <a:r>
              <a:rPr lang="en-US" baseline="0" dirty="0" err="1" smtClean="0">
                <a:sym typeface="Wingdings" panose="05000000000000000000" pitchFamily="2" charset="2"/>
              </a:rPr>
              <a:t>được</a:t>
            </a:r>
            <a:r>
              <a:rPr lang="en-US" baseline="0" dirty="0" smtClean="0">
                <a:sym typeface="Wingdings" panose="05000000000000000000" pitchFamily="2" charset="2"/>
              </a:rPr>
              <a:t> </a:t>
            </a:r>
            <a:r>
              <a:rPr lang="en-US" baseline="0" dirty="0" err="1" smtClean="0">
                <a:sym typeface="Wingdings" panose="05000000000000000000" pitchFamily="2" charset="2"/>
              </a:rPr>
              <a:t>đầu</a:t>
            </a:r>
            <a:r>
              <a:rPr lang="en-US" baseline="0" dirty="0" smtClean="0">
                <a:sym typeface="Wingdings" panose="05000000000000000000" pitchFamily="2" charset="2"/>
              </a:rPr>
              <a:t> </a:t>
            </a:r>
            <a:r>
              <a:rPr lang="en-US" baseline="0" dirty="0" err="1" smtClean="0">
                <a:sym typeface="Wingdings" panose="05000000000000000000" pitchFamily="2" charset="2"/>
              </a:rPr>
              <a:t>từ</a:t>
            </a:r>
            <a:r>
              <a:rPr lang="en-US" baseline="0" dirty="0" smtClean="0">
                <a:sym typeface="Wingdings" panose="05000000000000000000" pitchFamily="2" charset="2"/>
              </a:rPr>
              <a:t> </a:t>
            </a:r>
            <a:r>
              <a:rPr lang="en-US" baseline="0" dirty="0" err="1" smtClean="0">
                <a:sym typeface="Wingdings" panose="05000000000000000000" pitchFamily="2" charset="2"/>
              </a:rPr>
              <a:t>hơn</a:t>
            </a:r>
            <a:r>
              <a:rPr lang="en-US" baseline="0" dirty="0" smtClean="0">
                <a:sym typeface="Wingdings" panose="05000000000000000000" pitchFamily="2" charset="2"/>
              </a:rPr>
              <a:t> </a:t>
            </a:r>
            <a:r>
              <a:rPr lang="en-US" b="1" baseline="0" dirty="0" smtClean="0">
                <a:sym typeface="Wingdings" panose="05000000000000000000" pitchFamily="2" charset="2"/>
              </a:rPr>
              <a:t>10 </a:t>
            </a:r>
            <a:r>
              <a:rPr lang="en-US" b="1" baseline="0" dirty="0" err="1" smtClean="0">
                <a:sym typeface="Wingdings" panose="05000000000000000000" pitchFamily="2" charset="2"/>
              </a:rPr>
              <a:t>tỷ</a:t>
            </a:r>
            <a:r>
              <a:rPr lang="en-US" b="1" baseline="0" dirty="0" smtClean="0">
                <a:sym typeface="Wingdings" panose="05000000000000000000" pitchFamily="2" charset="2"/>
              </a:rPr>
              <a:t> </a:t>
            </a:r>
            <a:r>
              <a:rPr lang="en-US" b="1" baseline="0" dirty="0" err="1" smtClean="0">
                <a:sym typeface="Wingdings" panose="05000000000000000000" pitchFamily="2" charset="2"/>
              </a:rPr>
              <a:t>đô</a:t>
            </a:r>
            <a:r>
              <a:rPr lang="en-US" b="1" baseline="0" dirty="0" smtClean="0">
                <a:sym typeface="Wingdings" panose="05000000000000000000" pitchFamily="2" charset="2"/>
              </a:rPr>
              <a:t> </a:t>
            </a:r>
            <a:r>
              <a:rPr lang="en-US" b="1" baseline="0" dirty="0" err="1" smtClean="0">
                <a:sym typeface="Wingdings" panose="05000000000000000000" pitchFamily="2" charset="2"/>
              </a:rPr>
              <a:t>với</a:t>
            </a:r>
            <a:r>
              <a:rPr lang="en-US" b="1" baseline="0" dirty="0" smtClean="0">
                <a:sym typeface="Wingdings" panose="05000000000000000000" pitchFamily="2" charset="2"/>
              </a:rPr>
              <a:t> </a:t>
            </a:r>
            <a:r>
              <a:rPr lang="en-US" b="1" baseline="0" dirty="0" err="1" smtClean="0">
                <a:sym typeface="Wingdings" panose="05000000000000000000" pitchFamily="2" charset="2"/>
              </a:rPr>
              <a:t>hơn</a:t>
            </a:r>
            <a:r>
              <a:rPr lang="en-US" b="1" baseline="0" dirty="0" smtClean="0">
                <a:sym typeface="Wingdings" panose="05000000000000000000" pitchFamily="2" charset="2"/>
              </a:rPr>
              <a:t> 180 km </a:t>
            </a:r>
            <a:r>
              <a:rPr lang="en-US" baseline="0" dirty="0" err="1" smtClean="0">
                <a:sym typeface="Wingdings" panose="05000000000000000000" pitchFamily="2" charset="2"/>
              </a:rPr>
              <a:t>két</a:t>
            </a:r>
            <a:r>
              <a:rPr lang="en-US" baseline="0" dirty="0" smtClean="0">
                <a:sym typeface="Wingdings" panose="05000000000000000000" pitchFamily="2" charset="2"/>
              </a:rPr>
              <a:t> </a:t>
            </a:r>
            <a:r>
              <a:rPr lang="en-US" baseline="0" dirty="0" err="1" smtClean="0">
                <a:sym typeface="Wingdings" panose="05000000000000000000" pitchFamily="2" charset="2"/>
              </a:rPr>
              <a:t>nối</a:t>
            </a:r>
            <a:r>
              <a:rPr lang="en-US" baseline="0" dirty="0" smtClean="0">
                <a:sym typeface="Wingdings" panose="05000000000000000000" pitchFamily="2" charset="2"/>
              </a:rPr>
              <a:t> </a:t>
            </a:r>
            <a:r>
              <a:rPr lang="en-US" baseline="0" dirty="0" err="1" smtClean="0">
                <a:sym typeface="Wingdings" panose="05000000000000000000" pitchFamily="2" charset="2"/>
              </a:rPr>
              <a:t>nguồn</a:t>
            </a:r>
            <a:r>
              <a:rPr lang="en-US" baseline="0" dirty="0" smtClean="0">
                <a:sym typeface="Wingdings" panose="05000000000000000000" pitchFamily="2" charset="2"/>
              </a:rPr>
              <a:t> </a:t>
            </a:r>
            <a:r>
              <a:rPr lang="en-US" baseline="0" dirty="0" err="1" smtClean="0">
                <a:sym typeface="Wingdings" panose="05000000000000000000" pitchFamily="2" charset="2"/>
              </a:rPr>
              <a:t>khi</a:t>
            </a:r>
            <a:r>
              <a:rPr lang="en-US" baseline="0" dirty="0" smtClean="0">
                <a:sym typeface="Wingdings" panose="05000000000000000000" pitchFamily="2" charset="2"/>
              </a:rPr>
              <a:t> gas ở </a:t>
            </a:r>
            <a:r>
              <a:rPr lang="en-US" baseline="0" dirty="0" err="1" smtClean="0">
                <a:sym typeface="Wingdings" panose="05000000000000000000" pitchFamily="2" charset="2"/>
              </a:rPr>
              <a:t>khu</a:t>
            </a:r>
            <a:r>
              <a:rPr lang="en-US" baseline="0" dirty="0" smtClean="0">
                <a:sym typeface="Wingdings" panose="05000000000000000000" pitchFamily="2" charset="2"/>
              </a:rPr>
              <a:t> </a:t>
            </a:r>
            <a:r>
              <a:rPr lang="en-US" baseline="0" dirty="0" err="1" smtClean="0">
                <a:sym typeface="Wingdings" panose="05000000000000000000" pitchFamily="2" charset="2"/>
              </a:rPr>
              <a:t>vực</a:t>
            </a:r>
            <a:r>
              <a:rPr lang="en-US" baseline="0" dirty="0" smtClean="0">
                <a:sym typeface="Wingdings" panose="05000000000000000000" pitchFamily="2" charset="2"/>
              </a:rPr>
              <a:t> </a:t>
            </a:r>
            <a:r>
              <a:rPr lang="en-US" baseline="0" dirty="0" err="1" smtClean="0">
                <a:sym typeface="Wingdings" panose="05000000000000000000" pitchFamily="2" charset="2"/>
              </a:rPr>
              <a:t>của</a:t>
            </a:r>
            <a:r>
              <a:rPr lang="en-US" baseline="0" dirty="0" smtClean="0">
                <a:sym typeface="Wingdings" panose="05000000000000000000" pitchFamily="2" charset="2"/>
              </a:rPr>
              <a:t> </a:t>
            </a:r>
            <a:r>
              <a:rPr lang="en-US" baseline="0" dirty="0" err="1" smtClean="0">
                <a:sym typeface="Wingdings" panose="05000000000000000000" pitchFamily="2" charset="2"/>
              </a:rPr>
              <a:t>nước</a:t>
            </a:r>
            <a:r>
              <a:rPr lang="en-US" baseline="0" dirty="0" smtClean="0">
                <a:sym typeface="Wingdings" panose="05000000000000000000" pitchFamily="2" charset="2"/>
              </a:rPr>
              <a:t> </a:t>
            </a:r>
            <a:r>
              <a:rPr lang="en-US" baseline="0" dirty="0" err="1" smtClean="0">
                <a:sym typeface="Wingdings" panose="05000000000000000000" pitchFamily="2" charset="2"/>
              </a:rPr>
              <a:t>cộng</a:t>
            </a:r>
            <a:r>
              <a:rPr lang="en-US" baseline="0" dirty="0" smtClean="0">
                <a:sym typeface="Wingdings" panose="05000000000000000000" pitchFamily="2" charset="2"/>
              </a:rPr>
              <a:t> </a:t>
            </a:r>
            <a:r>
              <a:rPr lang="en-US" baseline="0" dirty="0" err="1" smtClean="0">
                <a:sym typeface="Wingdings" panose="05000000000000000000" pitchFamily="2" charset="2"/>
              </a:rPr>
              <a:t>hòa</a:t>
            </a:r>
            <a:r>
              <a:rPr lang="en-US" baseline="0" dirty="0" smtClean="0">
                <a:sym typeface="Wingdings" panose="05000000000000000000" pitchFamily="2" charset="2"/>
              </a:rPr>
              <a:t> </a:t>
            </a:r>
            <a:r>
              <a:rPr lang="en-US" b="1" dirty="0" smtClean="0"/>
              <a:t>A-</a:t>
            </a:r>
            <a:r>
              <a:rPr lang="en-US" b="1" dirty="0" err="1" smtClean="0"/>
              <a:t>déc</a:t>
            </a:r>
            <a:r>
              <a:rPr lang="en-US" b="1" dirty="0" smtClean="0"/>
              <a:t>-</a:t>
            </a:r>
            <a:r>
              <a:rPr lang="en-US" b="1" dirty="0" err="1" smtClean="0"/>
              <a:t>bai-dan</a:t>
            </a:r>
            <a:r>
              <a:rPr lang="en-US" b="0" baseline="30000" dirty="0" smtClean="0"/>
              <a:t> </a:t>
            </a:r>
            <a:r>
              <a:rPr lang="en-US" b="0" baseline="0" dirty="0" smtClean="0"/>
              <a:t> </a:t>
            </a:r>
            <a:r>
              <a:rPr lang="en-US" b="0" baseline="0" dirty="0" err="1" smtClean="0"/>
              <a:t>đi</a:t>
            </a:r>
            <a:r>
              <a:rPr lang="en-US" b="0" baseline="0" dirty="0" smtClean="0"/>
              <a:t> </a:t>
            </a:r>
            <a:r>
              <a:rPr lang="en-US" b="0" baseline="0" dirty="0" err="1" smtClean="0"/>
              <a:t>về</a:t>
            </a:r>
            <a:r>
              <a:rPr lang="en-US" b="0" baseline="0" dirty="0" smtClean="0"/>
              <a:t> </a:t>
            </a:r>
            <a:r>
              <a:rPr lang="en-US" b="0" baseline="0" dirty="0" err="1" smtClean="0"/>
              <a:t>phía</a:t>
            </a:r>
            <a:r>
              <a:rPr lang="en-US" b="0" baseline="0" dirty="0" smtClean="0"/>
              <a:t> </a:t>
            </a:r>
            <a:r>
              <a:rPr lang="en-US" b="0" baseline="0" dirty="0" err="1" smtClean="0"/>
              <a:t>tây</a:t>
            </a:r>
            <a:r>
              <a:rPr lang="en-US" b="0" baseline="0" dirty="0" smtClean="0"/>
              <a:t> </a:t>
            </a:r>
            <a:r>
              <a:rPr lang="en-US" b="0" baseline="0" dirty="0" err="1" smtClean="0"/>
              <a:t>bắc</a:t>
            </a:r>
            <a:r>
              <a:rPr lang="en-US" b="0" baseline="0" dirty="0" smtClean="0"/>
              <a:t> </a:t>
            </a:r>
            <a:r>
              <a:rPr lang="en-US" b="0" baseline="0" dirty="0" err="1" smtClean="0"/>
              <a:t>của</a:t>
            </a:r>
            <a:r>
              <a:rPr lang="en-US" b="0" baseline="0" dirty="0" smtClean="0"/>
              <a:t> </a:t>
            </a:r>
            <a:r>
              <a:rPr lang="en-US" b="0" baseline="0" dirty="0" err="1" smtClean="0"/>
              <a:t>nước</a:t>
            </a:r>
            <a:r>
              <a:rPr lang="en-US" b="0" baseline="0" dirty="0" smtClean="0"/>
              <a:t> TURKEY (</a:t>
            </a:r>
            <a:r>
              <a:rPr lang="en-US" b="0" baseline="0" dirty="0" err="1" smtClean="0"/>
              <a:t>thổ</a:t>
            </a:r>
            <a:r>
              <a:rPr lang="en-US" b="0" baseline="0" dirty="0" smtClean="0"/>
              <a:t> </a:t>
            </a:r>
            <a:r>
              <a:rPr lang="en-US" b="0" baseline="0" dirty="0" err="1" smtClean="0"/>
              <a:t>nhĩ</a:t>
            </a:r>
            <a:r>
              <a:rPr lang="en-US" b="0" baseline="0" dirty="0" smtClean="0"/>
              <a:t> </a:t>
            </a:r>
            <a:r>
              <a:rPr lang="en-US" b="0" baseline="0" dirty="0" err="1" smtClean="0"/>
              <a:t>kỳ</a:t>
            </a:r>
            <a:r>
              <a:rPr lang="en-US" b="0" baseline="0" dirty="0" smtClean="0"/>
              <a:t>) </a:t>
            </a:r>
            <a:r>
              <a:rPr lang="vi-VN" dirty="0" smtClean="0"/>
              <a:t>Dự án này là một liên doanh giữa công ty năng lượng nhà nước SOCAR của Azerbaijan, Thổ Nhĩ Kỳ Botaş và BP của Anh, với một sản xuất theo kế hoạch là </a:t>
            </a:r>
            <a:r>
              <a:rPr lang="vi-VN" b="1" dirty="0" smtClean="0"/>
              <a:t>16 tỷ mét khối khí đốt mỗi năm</a:t>
            </a:r>
            <a:r>
              <a:rPr lang="vi-VN" dirty="0" smtClean="0"/>
              <a:t>.</a:t>
            </a:r>
            <a:r>
              <a:rPr lang="en-US" dirty="0" smtClean="0"/>
              <a:t>--</a:t>
            </a:r>
            <a:r>
              <a:rPr lang="en-US" dirty="0" smtClean="0">
                <a:sym typeface="Wingdings" panose="05000000000000000000" pitchFamily="2" charset="2"/>
              </a:rPr>
              <a:t> </a:t>
            </a:r>
            <a:r>
              <a:rPr lang="en-US" dirty="0" err="1" smtClean="0">
                <a:sym typeface="Wingdings" panose="05000000000000000000" pitchFamily="2" charset="2"/>
              </a:rPr>
              <a:t>lý</a:t>
            </a:r>
            <a:r>
              <a:rPr lang="en-US" baseline="0" dirty="0" smtClean="0">
                <a:sym typeface="Wingdings" panose="05000000000000000000" pitchFamily="2" charset="2"/>
              </a:rPr>
              <a:t> do </a:t>
            </a:r>
            <a:r>
              <a:rPr lang="en-US" baseline="0" dirty="0" err="1" smtClean="0">
                <a:sym typeface="Wingdings" panose="05000000000000000000" pitchFamily="2" charset="2"/>
              </a:rPr>
              <a:t>xây</a:t>
            </a:r>
            <a:r>
              <a:rPr lang="en-US" baseline="0" dirty="0" smtClean="0">
                <a:sym typeface="Wingdings" panose="05000000000000000000" pitchFamily="2" charset="2"/>
              </a:rPr>
              <a:t> dung: (</a:t>
            </a:r>
            <a:r>
              <a:rPr lang="en-US" baseline="0" dirty="0" err="1" smtClean="0">
                <a:sym typeface="Wingdings" panose="05000000000000000000" pitchFamily="2" charset="2"/>
              </a:rPr>
              <a:t>trong</a:t>
            </a:r>
            <a:r>
              <a:rPr lang="en-US" baseline="0" dirty="0" smtClean="0">
                <a:sym typeface="Wingdings" panose="05000000000000000000" pitchFamily="2" charset="2"/>
              </a:rPr>
              <a:t> </a:t>
            </a:r>
            <a:r>
              <a:rPr lang="en-US" baseline="0" dirty="0" err="1" smtClean="0">
                <a:sym typeface="Wingdings" panose="05000000000000000000" pitchFamily="2" charset="2"/>
              </a:rPr>
              <a:t>khi</a:t>
            </a:r>
            <a:r>
              <a:rPr lang="en-US" baseline="0" dirty="0" smtClean="0">
                <a:sym typeface="Wingdings" panose="05000000000000000000" pitchFamily="2" charset="2"/>
              </a:rPr>
              <a:t> </a:t>
            </a:r>
            <a:r>
              <a:rPr lang="en-US" baseline="0" dirty="0" err="1" smtClean="0">
                <a:sym typeface="Wingdings" panose="05000000000000000000" pitchFamily="2" charset="2"/>
              </a:rPr>
              <a:t>nước</a:t>
            </a:r>
            <a:r>
              <a:rPr lang="en-US" baseline="0" dirty="0" smtClean="0">
                <a:sym typeface="Wingdings" panose="05000000000000000000" pitchFamily="2" charset="2"/>
              </a:rPr>
              <a:t> </a:t>
            </a:r>
            <a:r>
              <a:rPr lang="en-US" baseline="0" dirty="0" err="1" smtClean="0">
                <a:sym typeface="Wingdings" panose="05000000000000000000" pitchFamily="2" charset="2"/>
              </a:rPr>
              <a:t>Nga</a:t>
            </a:r>
            <a:r>
              <a:rPr lang="en-US" baseline="0" dirty="0" smtClean="0">
                <a:sym typeface="Wingdings" panose="05000000000000000000" pitchFamily="2" charset="2"/>
              </a:rPr>
              <a:t> </a:t>
            </a:r>
            <a:r>
              <a:rPr lang="en-US" baseline="0" dirty="0" err="1" smtClean="0">
                <a:sym typeface="Wingdings" panose="05000000000000000000" pitchFamily="2" charset="2"/>
              </a:rPr>
              <a:t>cung</a:t>
            </a:r>
            <a:r>
              <a:rPr lang="en-US" baseline="0" dirty="0" smtClean="0">
                <a:sym typeface="Wingdings" panose="05000000000000000000" pitchFamily="2" charset="2"/>
              </a:rPr>
              <a:t> </a:t>
            </a:r>
            <a:r>
              <a:rPr lang="en-US" baseline="0" dirty="0" err="1" smtClean="0">
                <a:sym typeface="Wingdings" panose="05000000000000000000" pitchFamily="2" charset="2"/>
              </a:rPr>
              <a:t>cấp</a:t>
            </a:r>
            <a:r>
              <a:rPr lang="en-US" baseline="0" dirty="0" smtClean="0">
                <a:sym typeface="Wingdings" panose="05000000000000000000" pitchFamily="2" charset="2"/>
              </a:rPr>
              <a:t> </a:t>
            </a:r>
            <a:r>
              <a:rPr lang="en-US" baseline="0" dirty="0" err="1" smtClean="0">
                <a:sym typeface="Wingdings" panose="05000000000000000000" pitchFamily="2" charset="2"/>
              </a:rPr>
              <a:t>khí</a:t>
            </a:r>
            <a:r>
              <a:rPr lang="en-US" baseline="0" dirty="0" smtClean="0">
                <a:sym typeface="Wingdings" panose="05000000000000000000" pitchFamily="2" charset="2"/>
              </a:rPr>
              <a:t> </a:t>
            </a:r>
            <a:r>
              <a:rPr lang="en-US" baseline="0" dirty="0" err="1" smtClean="0">
                <a:sym typeface="Wingdings" panose="05000000000000000000" pitchFamily="2" charset="2"/>
              </a:rPr>
              <a:t>đốt</a:t>
            </a:r>
            <a:r>
              <a:rPr lang="en-US" baseline="0" dirty="0" smtClean="0">
                <a:sym typeface="Wingdings" panose="05000000000000000000" pitchFamily="2" charset="2"/>
              </a:rPr>
              <a:t> </a:t>
            </a:r>
            <a:r>
              <a:rPr lang="en-US" baseline="0" dirty="0" err="1" smtClean="0">
                <a:sym typeface="Wingdings" panose="05000000000000000000" pitchFamily="2" charset="2"/>
              </a:rPr>
              <a:t>cho</a:t>
            </a:r>
            <a:r>
              <a:rPr lang="en-US" baseline="0" dirty="0" smtClean="0">
                <a:sym typeface="Wingdings" panose="05000000000000000000" pitchFamily="2" charset="2"/>
              </a:rPr>
              <a:t> </a:t>
            </a:r>
            <a:r>
              <a:rPr lang="en-US" baseline="0" dirty="0" err="1" smtClean="0">
                <a:sym typeface="Wingdings" panose="05000000000000000000" pitchFamily="2" charset="2"/>
              </a:rPr>
              <a:t>cả</a:t>
            </a:r>
            <a:r>
              <a:rPr lang="en-US" baseline="0" dirty="0" smtClean="0">
                <a:sym typeface="Wingdings" panose="05000000000000000000" pitchFamily="2" charset="2"/>
              </a:rPr>
              <a:t> </a:t>
            </a:r>
            <a:r>
              <a:rPr lang="en-US" baseline="0" dirty="0" err="1" smtClean="0">
                <a:sym typeface="Wingdings" panose="05000000000000000000" pitchFamily="2" charset="2"/>
              </a:rPr>
              <a:t>Châu</a:t>
            </a:r>
            <a:r>
              <a:rPr lang="en-US" baseline="0" dirty="0" smtClean="0">
                <a:sym typeface="Wingdings" panose="05000000000000000000" pitchFamily="2" charset="2"/>
              </a:rPr>
              <a:t> </a:t>
            </a:r>
            <a:r>
              <a:rPr lang="en-US" baseline="0" dirty="0" err="1" smtClean="0">
                <a:sym typeface="Wingdings" panose="05000000000000000000" pitchFamily="2" charset="2"/>
              </a:rPr>
              <a:t>Âu</a:t>
            </a:r>
            <a:r>
              <a:rPr lang="en-US" baseline="0" dirty="0" smtClean="0">
                <a:sym typeface="Wingdings" panose="05000000000000000000" pitchFamily="2" charset="2"/>
              </a:rPr>
              <a:t>: đ</a:t>
            </a:r>
            <a:r>
              <a:rPr lang="vi-VN" dirty="0" smtClean="0"/>
              <a:t>ược xem là một cách cho cả hai nước để giảm sự phụ thuộc vào khí đốt của Nga. TANAP là một phần của hành lang phía Nam Gas, một kế hoạch dài chờ đợi để mang lại khí đốt cho châu Âu từ Azerbaijan, và từ các nguồn khác hơn Nga</a:t>
            </a:r>
            <a:r>
              <a:rPr lang="en-US" dirty="0" smtClean="0">
                <a:sym typeface="Wingdings" panose="05000000000000000000" pitchFamily="2" charset="2"/>
              </a:rPr>
              <a:t> </a:t>
            </a:r>
            <a:r>
              <a:rPr lang="en-US" b="1" dirty="0" err="1" smtClean="0">
                <a:sym typeface="Wingdings" panose="05000000000000000000" pitchFamily="2" charset="2"/>
              </a:rPr>
              <a:t>lệ</a:t>
            </a:r>
            <a:r>
              <a:rPr lang="en-US" b="1" baseline="0" dirty="0" smtClean="0">
                <a:sym typeface="Wingdings" panose="05000000000000000000" pitchFamily="2" charset="2"/>
              </a:rPr>
              <a:t> </a:t>
            </a:r>
            <a:r>
              <a:rPr lang="en-US" b="1" baseline="0" dirty="0" err="1" smtClean="0">
                <a:sym typeface="Wingdings" panose="05000000000000000000" pitchFamily="2" charset="2"/>
              </a:rPr>
              <a:t>thuộc</a:t>
            </a:r>
            <a:r>
              <a:rPr lang="en-US" b="1" baseline="0" dirty="0" smtClean="0">
                <a:sym typeface="Wingdings" panose="05000000000000000000" pitchFamily="2" charset="2"/>
              </a:rPr>
              <a:t> </a:t>
            </a:r>
            <a:r>
              <a:rPr lang="en-US" b="1" baseline="0" dirty="0" err="1" smtClean="0">
                <a:sym typeface="Wingdings" panose="05000000000000000000" pitchFamily="2" charset="2"/>
              </a:rPr>
              <a:t>vào</a:t>
            </a:r>
            <a:r>
              <a:rPr lang="en-US" b="1" baseline="0" dirty="0" smtClean="0">
                <a:sym typeface="Wingdings" panose="05000000000000000000" pitchFamily="2" charset="2"/>
              </a:rPr>
              <a:t> </a:t>
            </a:r>
            <a:r>
              <a:rPr lang="en-US" b="1" baseline="0" dirty="0" err="1" smtClean="0">
                <a:sym typeface="Wingdings" panose="05000000000000000000" pitchFamily="2" charset="2"/>
              </a:rPr>
              <a:t>kinh</a:t>
            </a:r>
            <a:r>
              <a:rPr lang="en-US" b="1" baseline="0" dirty="0" smtClean="0">
                <a:sym typeface="Wingdings" panose="05000000000000000000" pitchFamily="2" charset="2"/>
              </a:rPr>
              <a:t> </a:t>
            </a:r>
            <a:r>
              <a:rPr lang="en-US" b="1" baseline="0" dirty="0" err="1" smtClean="0">
                <a:sym typeface="Wingdings" panose="05000000000000000000" pitchFamily="2" charset="2"/>
              </a:rPr>
              <a:t>tế</a:t>
            </a:r>
            <a:r>
              <a:rPr lang="en-US" b="1" baseline="0" dirty="0" smtClean="0">
                <a:sym typeface="Wingdings" panose="05000000000000000000" pitchFamily="2" charset="2"/>
              </a:rPr>
              <a:t> </a:t>
            </a:r>
            <a:r>
              <a:rPr lang="en-US" b="1" baseline="0" dirty="0" err="1" smtClean="0">
                <a:sym typeface="Wingdings" panose="05000000000000000000" pitchFamily="2" charset="2"/>
              </a:rPr>
              <a:t>thì</a:t>
            </a:r>
            <a:r>
              <a:rPr lang="en-US" b="1" baseline="0" dirty="0" smtClean="0">
                <a:sym typeface="Wingdings" panose="05000000000000000000" pitchFamily="2" charset="2"/>
              </a:rPr>
              <a:t> </a:t>
            </a:r>
            <a:r>
              <a:rPr lang="en-US" b="1" baseline="0" dirty="0" err="1" smtClean="0">
                <a:sym typeface="Wingdings" panose="05000000000000000000" pitchFamily="2" charset="2"/>
              </a:rPr>
              <a:t>lệ</a:t>
            </a:r>
            <a:r>
              <a:rPr lang="en-US" b="1" baseline="0" dirty="0" smtClean="0">
                <a:sym typeface="Wingdings" panose="05000000000000000000" pitchFamily="2" charset="2"/>
              </a:rPr>
              <a:t> </a:t>
            </a:r>
            <a:r>
              <a:rPr lang="en-US" b="1" baseline="0" dirty="0" err="1" smtClean="0">
                <a:sym typeface="Wingdings" panose="05000000000000000000" pitchFamily="2" charset="2"/>
              </a:rPr>
              <a:t>thuộc</a:t>
            </a:r>
            <a:r>
              <a:rPr lang="en-US" b="1" baseline="0" dirty="0" smtClean="0">
                <a:sym typeface="Wingdings" panose="05000000000000000000" pitchFamily="2" charset="2"/>
              </a:rPr>
              <a:t> </a:t>
            </a:r>
            <a:r>
              <a:rPr lang="en-US" b="1" baseline="0" dirty="0" err="1" smtClean="0">
                <a:sym typeface="Wingdings" panose="05000000000000000000" pitchFamily="2" charset="2"/>
              </a:rPr>
              <a:t>vào</a:t>
            </a:r>
            <a:r>
              <a:rPr lang="en-US" b="1" baseline="0" dirty="0" smtClean="0">
                <a:sym typeface="Wingdings" panose="05000000000000000000" pitchFamily="2" charset="2"/>
              </a:rPr>
              <a:t> </a:t>
            </a:r>
            <a:r>
              <a:rPr lang="en-US" b="1" baseline="0" dirty="0" err="1" smtClean="0">
                <a:sym typeface="Wingdings" panose="05000000000000000000" pitchFamily="2" charset="2"/>
              </a:rPr>
              <a:t>chính</a:t>
            </a:r>
            <a:r>
              <a:rPr lang="en-US" b="1" baseline="0" dirty="0" smtClean="0">
                <a:sym typeface="Wingdings" panose="05000000000000000000" pitchFamily="2" charset="2"/>
              </a:rPr>
              <a:t> </a:t>
            </a:r>
            <a:r>
              <a:rPr lang="en-US" b="1" baseline="0" dirty="0" err="1" smtClean="0">
                <a:sym typeface="Wingdings" panose="05000000000000000000" pitchFamily="2" charset="2"/>
              </a:rPr>
              <a:t>trị</a:t>
            </a:r>
            <a:r>
              <a:rPr lang="vi-VN" dirty="0" smtClean="0"/>
              <a:t/>
            </a:r>
            <a:br>
              <a:rPr lang="vi-VN" dirty="0" smtClean="0"/>
            </a:br>
            <a:endParaRPr lang="en-US" baseline="0" dirty="0" smtClean="0">
              <a:sym typeface="Wingdings" panose="05000000000000000000" pitchFamily="2" charset="2"/>
            </a:endParaRPr>
          </a:p>
          <a:p>
            <a:endParaRPr lang="en-US" baseline="0" dirty="0" smtClean="0">
              <a:sym typeface="Wingdings" panose="05000000000000000000" pitchFamily="2" charset="2"/>
            </a:endParaRPr>
          </a:p>
          <a:p>
            <a:endParaRPr lang="en-US" baseline="0" dirty="0" smtClean="0">
              <a:sym typeface="Wingdings" panose="05000000000000000000" pitchFamily="2" charset="2"/>
            </a:endParaRP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62</a:t>
            </a:fld>
            <a:endParaRPr lang="en-US"/>
          </a:p>
        </p:txBody>
      </p:sp>
    </p:spTree>
    <p:extLst>
      <p:ext uri="{BB962C8B-B14F-4D97-AF65-F5344CB8AC3E}">
        <p14:creationId xmlns:p14="http://schemas.microsoft.com/office/powerpoint/2010/main" val="17712973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33E563A-6C69-4D40-91BA-F587E74DA044}" type="datetimeFigureOut">
              <a:rPr lang="en-US" smtClean="0"/>
              <a:t>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3081B-D9DD-402E-94C9-878938D5A2A5}" type="slidenum">
              <a:rPr lang="en-US" smtClean="0"/>
              <a:t>‹#›</a:t>
            </a:fld>
            <a:endParaRPr lang="en-US"/>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433E563A-6C69-4D40-91BA-F587E74DA044}" type="datetimeFigureOut">
              <a:rPr lang="en-US" smtClean="0"/>
              <a:t>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3081B-D9DD-402E-94C9-878938D5A2A5}"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33E563A-6C69-4D40-91BA-F587E74DA044}" type="datetimeFigureOut">
              <a:rPr lang="en-US" smtClean="0"/>
              <a:t>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3081B-D9DD-402E-94C9-878938D5A2A5}"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433E563A-6C69-4D40-91BA-F587E74DA044}" type="datetimeFigureOut">
              <a:rPr lang="en-US" smtClean="0"/>
              <a:t>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23081B-D9DD-402E-94C9-878938D5A2A5}"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33E563A-6C69-4D40-91BA-F587E74DA044}" type="datetimeFigureOut">
              <a:rPr lang="en-US" smtClean="0"/>
              <a:t>2/6/2021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23081B-D9DD-402E-94C9-878938D5A2A5}" type="slidenum">
              <a:rPr lang="en-US" smtClean="0"/>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33E563A-6C69-4D40-91BA-F587E74DA044}" type="datetimeFigureOut">
              <a:rPr lang="en-US" smtClean="0"/>
              <a:t>2/6/2021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23081B-D9DD-402E-94C9-878938D5A2A5}"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3E563A-6C69-4D40-91BA-F587E74DA044}" type="datetimeFigureOut">
              <a:rPr lang="en-US" smtClean="0"/>
              <a:t>2/6/2021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C23081B-D9DD-402E-94C9-878938D5A2A5}"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33E563A-6C69-4D40-91BA-F587E74DA044}" type="datetimeFigureOut">
              <a:rPr lang="en-US" smtClean="0"/>
              <a:t>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23081B-D9DD-402E-94C9-878938D5A2A5}"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33E563A-6C69-4D40-91BA-F587E74DA044}" type="datetimeFigureOut">
              <a:rPr lang="en-US" smtClean="0"/>
              <a:t>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23081B-D9DD-402E-94C9-878938D5A2A5}" type="slidenum">
              <a:rPr lang="en-US" smtClean="0"/>
              <a:t>‹#›</a:t>
            </a:fld>
            <a:endParaRPr lang="en-US"/>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33E563A-6C69-4D40-91BA-F587E74DA044}" type="datetimeFigureOut">
              <a:rPr lang="en-US" smtClean="0"/>
              <a:t>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3081B-D9DD-402E-94C9-878938D5A2A5}"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33E563A-6C69-4D40-91BA-F587E74DA044}" type="datetimeFigureOut">
              <a:rPr lang="en-US" smtClean="0"/>
              <a:t>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3081B-D9DD-402E-94C9-878938D5A2A5}" type="slidenum">
              <a:rPr lang="en-US" smtClean="0"/>
              <a:t>‹#›</a:t>
            </a:fld>
            <a:endParaRPr 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433E563A-6C69-4D40-91BA-F587E74DA044}" type="datetimeFigureOut">
              <a:rPr lang="en-US" smtClean="0"/>
              <a:t>2/6/2021</a:t>
            </a:fld>
            <a:endParaRPr lang="en-US"/>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EC23081B-D9DD-402E-94C9-878938D5A2A5}"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2.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microsoft.com/office/2007/relationships/hdphoto" Target="../media/hdphoto2.wdp"/></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7" Type="http://schemas.microsoft.com/office/2007/relationships/hdphoto" Target="../media/hdphoto3.wdp"/><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1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12" Type="http://schemas.microsoft.com/office/2007/relationships/hdphoto" Target="../media/hdphoto5.wdp"/><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2.png"/><Relationship Id="rId11" Type="http://schemas.openxmlformats.org/officeDocument/2006/relationships/image" Target="../media/image26.png"/><Relationship Id="rId5" Type="http://schemas.openxmlformats.org/officeDocument/2006/relationships/image" Target="../media/image21.png"/><Relationship Id="rId10" Type="http://schemas.openxmlformats.org/officeDocument/2006/relationships/image" Target="../media/image25.png"/><Relationship Id="rId4" Type="http://schemas.openxmlformats.org/officeDocument/2006/relationships/image" Target="../media/image20.png"/><Relationship Id="rId9" Type="http://schemas.microsoft.com/office/2007/relationships/hdphoto" Target="../media/hdphoto4.wdp"/></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hemeOverride" Target="../theme/themeOverride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20000" contrast="-40000"/>
                    </a14:imgEffect>
                  </a14:imgLayer>
                </a14:imgProps>
              </a:ext>
            </a:extLst>
          </a:blip>
          <a:stretch>
            <a:fillRect/>
          </a:stretch>
        </p:blipFill>
        <p:spPr>
          <a:xfrm>
            <a:off x="4876800" y="1014736"/>
            <a:ext cx="4267200" cy="2435234"/>
          </a:xfrm>
          <a:prstGeom prst="rect">
            <a:avLst/>
          </a:prstGeom>
        </p:spPr>
      </p:pic>
      <p:sp>
        <p:nvSpPr>
          <p:cNvPr id="5" name="Rectangle 4"/>
          <p:cNvSpPr/>
          <p:nvPr/>
        </p:nvSpPr>
        <p:spPr>
          <a:xfrm>
            <a:off x="0" y="0"/>
            <a:ext cx="9144000" cy="1015663"/>
          </a:xfrm>
          <a:prstGeom prst="rect">
            <a:avLst/>
          </a:prstGeom>
          <a:solidFill>
            <a:srgbClr val="FFFF00"/>
          </a:solidFill>
        </p:spPr>
        <p:txBody>
          <a:bodyPr wrap="square">
            <a:spAutoFit/>
          </a:bodyPr>
          <a:lstStyle/>
          <a:p>
            <a:pPr algn="ctr"/>
            <a:r>
              <a:rPr lang="en-US" sz="60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Chương</a:t>
            </a:r>
            <a:r>
              <a:rPr lang="en-US" sz="60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6000" b="1" cap="all"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a:t>
            </a:r>
            <a:endParaRPr lang="en-US" sz="6000" dirty="0"/>
          </a:p>
        </p:txBody>
      </p:sp>
      <p:sp>
        <p:nvSpPr>
          <p:cNvPr id="2" name="Rectangle 1"/>
          <p:cNvSpPr/>
          <p:nvPr/>
        </p:nvSpPr>
        <p:spPr>
          <a:xfrm>
            <a:off x="-836819" y="2442322"/>
            <a:ext cx="8126819" cy="1107996"/>
          </a:xfrm>
          <a:prstGeom prst="rect">
            <a:avLst/>
          </a:prstGeom>
        </p:spPr>
        <p:txBody>
          <a:bodyPr wrap="square">
            <a:spAutoFit/>
          </a:bodyPr>
          <a:lstStyle/>
          <a:p>
            <a:pPr algn="ctr"/>
            <a:r>
              <a:rPr lang="en-US" sz="6600" b="1" i="1" u="sng" kern="0" cap="all" dirty="0" smtClean="0">
                <a:solidFill>
                  <a:srgbClr val="FF0000"/>
                </a:solidFill>
                <a:latin typeface="Times New Roman" panose="02020603050405020304" pitchFamily="18" charset="0"/>
                <a:ea typeface="Calibri" panose="020F0502020204030204" pitchFamily="34" charset="0"/>
              </a:rPr>
              <a:t>CHI PHÍ</a:t>
            </a:r>
            <a:r>
              <a:rPr lang="en-US" sz="6600" b="1" i="1" u="sng" kern="0" cap="all" dirty="0">
                <a:solidFill>
                  <a:srgbClr val="FF0000"/>
                </a:solidFill>
                <a:latin typeface="Times New Roman" panose="02020603050405020304" pitchFamily="18" charset="0"/>
                <a:ea typeface="Calibri" panose="020F0502020204030204" pitchFamily="34" charset="0"/>
              </a:rPr>
              <a:t> </a:t>
            </a:r>
            <a:endParaRPr lang="en-US" sz="6600" b="1" i="1" u="sng" kern="0" cap="all" dirty="0">
              <a:solidFill>
                <a:srgbClr val="FF0000"/>
              </a:solidFill>
              <a:effectLst/>
              <a:latin typeface="Times New Roman" panose="02020603050405020304" pitchFamily="18" charset="0"/>
              <a:ea typeface="Calibri" panose="020F0502020204030204" pitchFamily="34" charset="0"/>
            </a:endParaRPr>
          </a:p>
        </p:txBody>
      </p:sp>
      <p:pic>
        <p:nvPicPr>
          <p:cNvPr id="3" name="Picture 2"/>
          <p:cNvPicPr>
            <a:picLocks noChangeAspect="1"/>
          </p:cNvPicPr>
          <p:nvPr/>
        </p:nvPicPr>
        <p:blipFill>
          <a:blip r:embed="rId5"/>
          <a:stretch>
            <a:fillRect/>
          </a:stretch>
        </p:blipFill>
        <p:spPr>
          <a:xfrm>
            <a:off x="1" y="3449970"/>
            <a:ext cx="5333999" cy="3408029"/>
          </a:xfrm>
          <a:prstGeom prst="rect">
            <a:avLst/>
          </a:prstGeom>
        </p:spPr>
      </p:pic>
      <p:sp>
        <p:nvSpPr>
          <p:cNvPr id="8" name="Rectangle 7"/>
          <p:cNvSpPr/>
          <p:nvPr/>
        </p:nvSpPr>
        <p:spPr>
          <a:xfrm>
            <a:off x="4721837" y="3200400"/>
            <a:ext cx="3546163" cy="1107996"/>
          </a:xfrm>
          <a:prstGeom prst="rect">
            <a:avLst/>
          </a:prstGeom>
        </p:spPr>
        <p:txBody>
          <a:bodyPr wrap="none">
            <a:spAutoFit/>
          </a:bodyPr>
          <a:lstStyle/>
          <a:p>
            <a:pPr algn="ctr"/>
            <a:r>
              <a:rPr lang="en-US" sz="6600" b="1" i="1" u="sng" kern="0" cap="all" dirty="0" err="1">
                <a:solidFill>
                  <a:srgbClr val="FF0000"/>
                </a:solidFill>
                <a:latin typeface="Times New Roman" panose="02020603050405020304" pitchFamily="18" charset="0"/>
                <a:ea typeface="Calibri" panose="020F0502020204030204" pitchFamily="34" charset="0"/>
              </a:rPr>
              <a:t>vận</a:t>
            </a:r>
            <a:r>
              <a:rPr lang="en-US" sz="6600" b="1" i="1" u="sng" kern="0" cap="all" dirty="0">
                <a:solidFill>
                  <a:srgbClr val="FF0000"/>
                </a:solidFill>
                <a:latin typeface="Times New Roman" panose="02020603050405020304" pitchFamily="18" charset="0"/>
                <a:ea typeface="Calibri" panose="020F0502020204030204" pitchFamily="34" charset="0"/>
              </a:rPr>
              <a:t> </a:t>
            </a:r>
            <a:r>
              <a:rPr lang="en-US" sz="6600" b="1" i="1" u="sng" kern="0" cap="all" dirty="0" err="1">
                <a:solidFill>
                  <a:srgbClr val="FF0000"/>
                </a:solidFill>
                <a:latin typeface="Times New Roman" panose="02020603050405020304" pitchFamily="18" charset="0"/>
                <a:ea typeface="Calibri" panose="020F0502020204030204" pitchFamily="34" charset="0"/>
              </a:rPr>
              <a:t>tải</a:t>
            </a:r>
            <a:endParaRPr lang="en-US" sz="6600" b="1" i="1" u="sng" kern="0" cap="all" dirty="0">
              <a:solidFill>
                <a:srgbClr val="FF0000"/>
              </a:solidFill>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63568342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0"/>
            <a:ext cx="9144000" cy="646331"/>
          </a:xfrm>
          <a:prstGeom prst="rect">
            <a:avLst/>
          </a:prstGeom>
          <a:solidFill>
            <a:srgbClr val="FFFF00"/>
          </a:solidFill>
        </p:spPr>
        <p:txBody>
          <a:bodyPr wrap="square" rtlCol="0">
            <a:spAutoFit/>
          </a:bodyPr>
          <a:lstStyle/>
          <a:p>
            <a:pPr algn="ctr"/>
            <a:r>
              <a:rPr lang="en-US" sz="3600" b="1" dirty="0" smtClean="0">
                <a:latin typeface="Times New Roman" panose="02020603050405020304" pitchFamily="18" charset="0"/>
                <a:cs typeface="Times New Roman" panose="02020603050405020304" pitchFamily="18" charset="0"/>
              </a:rPr>
              <a:t>NỘI DUNG</a:t>
            </a:r>
            <a:endParaRPr lang="en-US" sz="36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6172200" y="4812702"/>
            <a:ext cx="2971800" cy="2045298"/>
          </a:xfrm>
          <a:prstGeom prst="ellipse">
            <a:avLst/>
          </a:prstGeom>
          <a:ln>
            <a:noFill/>
          </a:ln>
          <a:effectLst>
            <a:softEdge rad="112500"/>
          </a:effectLst>
        </p:spPr>
      </p:pic>
      <p:sp>
        <p:nvSpPr>
          <p:cNvPr id="5" name="Rectangle 4"/>
          <p:cNvSpPr/>
          <p:nvPr/>
        </p:nvSpPr>
        <p:spPr>
          <a:xfrm>
            <a:off x="114300" y="614433"/>
            <a:ext cx="9029700" cy="6278642"/>
          </a:xfrm>
          <a:prstGeom prst="rect">
            <a:avLst/>
          </a:prstGeom>
        </p:spPr>
        <p:txBody>
          <a:bodyPr wrap="square">
            <a:spAutoFit/>
          </a:bodyPr>
          <a:lstStyle/>
          <a:p>
            <a:pPr>
              <a:spcBef>
                <a:spcPts val="600"/>
              </a:spcBef>
              <a:spcAft>
                <a:spcPts val="600"/>
              </a:spcAft>
            </a:pPr>
            <a:r>
              <a:rPr lang="vi-VN" sz="2400" b="1" dirty="0">
                <a:latin typeface="Times New Roman" panose="02020603050405020304" pitchFamily="18" charset="0"/>
                <a:cs typeface="Times New Roman" panose="02020603050405020304" pitchFamily="18" charset="0"/>
              </a:rPr>
              <a:t>4.1. CƯỚC VẬN CHUYỂN	</a:t>
            </a:r>
          </a:p>
          <a:p>
            <a:pPr>
              <a:spcBef>
                <a:spcPts val="600"/>
              </a:spcBef>
              <a:spcAft>
                <a:spcPts val="600"/>
              </a:spcAft>
            </a:pPr>
            <a:r>
              <a:rPr lang="vi-VN" sz="2400" b="1" dirty="0">
                <a:latin typeface="Times New Roman" panose="02020603050405020304" pitchFamily="18" charset="0"/>
                <a:cs typeface="Times New Roman" panose="02020603050405020304" pitchFamily="18" charset="0"/>
              </a:rPr>
              <a:t>4.1.1. KHÁI NIỆM	</a:t>
            </a:r>
          </a:p>
          <a:p>
            <a:pPr>
              <a:spcBef>
                <a:spcPts val="600"/>
              </a:spcBef>
              <a:spcAft>
                <a:spcPts val="600"/>
              </a:spcAft>
            </a:pPr>
            <a:r>
              <a:rPr lang="vi-VN" sz="2400" b="1" dirty="0">
                <a:latin typeface="Times New Roman" panose="02020603050405020304" pitchFamily="18" charset="0"/>
                <a:cs typeface="Times New Roman" panose="02020603050405020304" pitchFamily="18" charset="0"/>
              </a:rPr>
              <a:t>4.1.2. CÁCH TÍNH CƯỚC VẬN CHUYỂN ĐƯỜNG BỘ	</a:t>
            </a:r>
          </a:p>
          <a:p>
            <a:pPr>
              <a:spcBef>
                <a:spcPts val="600"/>
              </a:spcBef>
              <a:spcAft>
                <a:spcPts val="600"/>
              </a:spcAft>
            </a:pPr>
            <a:r>
              <a:rPr lang="vi-VN" sz="2400" b="1" dirty="0">
                <a:latin typeface="Times New Roman" panose="02020603050405020304" pitchFamily="18" charset="0"/>
                <a:cs typeface="Times New Roman" panose="02020603050405020304" pitchFamily="18" charset="0"/>
              </a:rPr>
              <a:t>4.1.2. CÁCH TÍNH CƯỚC PHÍ VẬN CHUYỂN ĐƯỜNG </a:t>
            </a:r>
            <a:r>
              <a:rPr lang="vi-VN" sz="2400" b="1" dirty="0" smtClean="0">
                <a:latin typeface="Times New Roman" panose="02020603050405020304" pitchFamily="18" charset="0"/>
                <a:cs typeface="Times New Roman" panose="02020603050405020304" pitchFamily="18" charset="0"/>
              </a:rPr>
              <a:t>BIỂN</a:t>
            </a:r>
            <a:endParaRPr lang="vi-VN" sz="2400" b="1" dirty="0">
              <a:latin typeface="Times New Roman" panose="02020603050405020304" pitchFamily="18" charset="0"/>
              <a:cs typeface="Times New Roman" panose="02020603050405020304" pitchFamily="18" charset="0"/>
            </a:endParaRPr>
          </a:p>
          <a:p>
            <a:pPr>
              <a:spcBef>
                <a:spcPts val="600"/>
              </a:spcBef>
              <a:spcAft>
                <a:spcPts val="600"/>
              </a:spcAft>
            </a:pPr>
            <a:r>
              <a:rPr lang="vi-VN" sz="2400" b="1" dirty="0">
                <a:latin typeface="Times New Roman" panose="02020603050405020304" pitchFamily="18" charset="0"/>
                <a:cs typeface="Times New Roman" panose="02020603050405020304" pitchFamily="18" charset="0"/>
              </a:rPr>
              <a:t>4.1.3. CÁCH TÍNH CƯỚC PHÍ VẬN CHUYỂN ĐƯỜNG HÀNG </a:t>
            </a:r>
            <a:r>
              <a:rPr lang="vi-VN" sz="2400" b="1" dirty="0" smtClean="0">
                <a:latin typeface="Times New Roman" panose="02020603050405020304" pitchFamily="18" charset="0"/>
                <a:cs typeface="Times New Roman" panose="02020603050405020304" pitchFamily="18" charset="0"/>
              </a:rPr>
              <a:t>KHÔNG</a:t>
            </a:r>
            <a:endParaRPr lang="en-US" sz="2400" b="1" dirty="0" smtClean="0">
              <a:latin typeface="Times New Roman" panose="02020603050405020304" pitchFamily="18" charset="0"/>
              <a:cs typeface="Times New Roman" panose="02020603050405020304" pitchFamily="18" charset="0"/>
            </a:endParaRPr>
          </a:p>
          <a:p>
            <a:pPr>
              <a:spcBef>
                <a:spcPts val="600"/>
              </a:spcBef>
              <a:spcAft>
                <a:spcPts val="600"/>
              </a:spcAft>
            </a:pPr>
            <a:r>
              <a:rPr lang="vi-VN" sz="2400" b="1" dirty="0" smtClean="0">
                <a:latin typeface="Times New Roman" panose="02020603050405020304" pitchFamily="18" charset="0"/>
                <a:cs typeface="Times New Roman" panose="02020603050405020304" pitchFamily="18" charset="0"/>
              </a:rPr>
              <a:t>4.1.4</a:t>
            </a:r>
            <a:r>
              <a:rPr lang="vi-VN" sz="2400" b="1" dirty="0">
                <a:latin typeface="Times New Roman" panose="02020603050405020304" pitchFamily="18" charset="0"/>
                <a:cs typeface="Times New Roman" panose="02020603050405020304" pitchFamily="18" charset="0"/>
              </a:rPr>
              <a:t>. CÁCH TÍNH CƯỚC VẬN CHUYỂN HÀNG HÓA BẰNG ĐƯỜNG SẮT	</a:t>
            </a:r>
          </a:p>
          <a:p>
            <a:pPr>
              <a:spcBef>
                <a:spcPts val="600"/>
              </a:spcBef>
              <a:spcAft>
                <a:spcPts val="600"/>
              </a:spcAft>
            </a:pPr>
            <a:r>
              <a:rPr lang="vi-VN" sz="2400" b="1" dirty="0">
                <a:latin typeface="Times New Roman" panose="02020603050405020304" pitchFamily="18" charset="0"/>
                <a:cs typeface="Times New Roman" panose="02020603050405020304" pitchFamily="18" charset="0"/>
              </a:rPr>
              <a:t>4.2. PHÍ TẠI CẢNG	</a:t>
            </a:r>
          </a:p>
          <a:p>
            <a:pPr>
              <a:spcBef>
                <a:spcPts val="600"/>
              </a:spcBef>
              <a:spcAft>
                <a:spcPts val="600"/>
              </a:spcAft>
            </a:pPr>
            <a:r>
              <a:rPr lang="vi-VN" sz="2400" b="1" dirty="0">
                <a:latin typeface="Times New Roman" panose="02020603050405020304" pitchFamily="18" charset="0"/>
                <a:cs typeface="Times New Roman" panose="02020603050405020304" pitchFamily="18" charset="0"/>
              </a:rPr>
              <a:t>4.3. PHÍ ĐƯỜNG BỘ CHO XE CHỞ HÀNG	</a:t>
            </a:r>
          </a:p>
          <a:p>
            <a:pPr>
              <a:spcBef>
                <a:spcPts val="600"/>
              </a:spcBef>
              <a:spcAft>
                <a:spcPts val="600"/>
              </a:spcAft>
            </a:pPr>
            <a:r>
              <a:rPr lang="vi-VN" sz="2400" b="1" dirty="0">
                <a:latin typeface="Times New Roman" panose="02020603050405020304" pitchFamily="18" charset="0"/>
                <a:cs typeface="Times New Roman" panose="02020603050405020304" pitchFamily="18" charset="0"/>
              </a:rPr>
              <a:t>4.4. PHÍ XẾP DỠ/LÀM HÀNG (GIÁ DỊCH VỤ BỐC DỠ HÀNG </a:t>
            </a:r>
            <a:r>
              <a:rPr lang="vi-VN" sz="2400" b="1" dirty="0" smtClean="0">
                <a:latin typeface="Times New Roman" panose="02020603050405020304" pitchFamily="18" charset="0"/>
                <a:cs typeface="Times New Roman" panose="02020603050405020304" pitchFamily="18" charset="0"/>
              </a:rPr>
              <a:t>HOÁ)</a:t>
            </a:r>
            <a:endParaRPr lang="en-US" sz="2400" b="1" dirty="0" smtClean="0">
              <a:latin typeface="Times New Roman" panose="02020603050405020304" pitchFamily="18" charset="0"/>
              <a:cs typeface="Times New Roman" panose="02020603050405020304" pitchFamily="18" charset="0"/>
            </a:endParaRPr>
          </a:p>
          <a:p>
            <a:pPr>
              <a:spcBef>
                <a:spcPts val="600"/>
              </a:spcBef>
              <a:spcAft>
                <a:spcPts val="600"/>
              </a:spcAft>
            </a:pPr>
            <a:r>
              <a:rPr lang="vi-VN" sz="2400" b="1" dirty="0" smtClean="0">
                <a:latin typeface="Times New Roman" panose="02020603050405020304" pitchFamily="18" charset="0"/>
                <a:cs typeface="Times New Roman" panose="02020603050405020304" pitchFamily="18" charset="0"/>
              </a:rPr>
              <a:t>4.5</a:t>
            </a:r>
            <a:r>
              <a:rPr lang="vi-VN" sz="2400" b="1" dirty="0">
                <a:latin typeface="Times New Roman" panose="02020603050405020304" pitchFamily="18" charset="0"/>
                <a:cs typeface="Times New Roman" panose="02020603050405020304" pitchFamily="18" charset="0"/>
              </a:rPr>
              <a:t>. CÁC LOẠI PHÍ </a:t>
            </a:r>
            <a:r>
              <a:rPr lang="vi-VN" sz="2400" b="1" dirty="0" smtClean="0">
                <a:latin typeface="Times New Roman" panose="02020603050405020304" pitchFamily="18" charset="0"/>
                <a:cs typeface="Times New Roman" panose="02020603050405020304" pitchFamily="18" charset="0"/>
              </a:rPr>
              <a:t>KHÁC</a:t>
            </a:r>
            <a:r>
              <a:rPr lang="vi-VN" sz="2400" b="1"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571941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Effect transition="in" filter="fade">
                                      <p:cBhvr>
                                        <p:cTn id="19" dur="1000"/>
                                        <p:tgtEl>
                                          <p:spTgt spid="5">
                                            <p:txEl>
                                              <p:pRg st="2" end="2"/>
                                            </p:txEl>
                                          </p:spTgt>
                                        </p:tgtEl>
                                      </p:cBhvr>
                                    </p:animEffect>
                                    <p:anim calcmode="lin" valueType="num">
                                      <p:cBhvr>
                                        <p:cTn id="20"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5">
                                            <p:txEl>
                                              <p:pRg st="3" end="3"/>
                                            </p:txEl>
                                          </p:spTgt>
                                        </p:tgtEl>
                                        <p:attrNameLst>
                                          <p:attrName>style.visibility</p:attrName>
                                        </p:attrNameLst>
                                      </p:cBhvr>
                                      <p:to>
                                        <p:strVal val="visible"/>
                                      </p:to>
                                    </p:set>
                                    <p:animEffect transition="in" filter="fade">
                                      <p:cBhvr>
                                        <p:cTn id="26" dur="1000"/>
                                        <p:tgtEl>
                                          <p:spTgt spid="5">
                                            <p:txEl>
                                              <p:pRg st="3" end="3"/>
                                            </p:txEl>
                                          </p:spTgt>
                                        </p:tgtEl>
                                      </p:cBhvr>
                                    </p:animEffect>
                                    <p:anim calcmode="lin" valueType="num">
                                      <p:cBhvr>
                                        <p:cTn id="27"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5">
                                            <p:txEl>
                                              <p:pRg st="4" end="4"/>
                                            </p:txEl>
                                          </p:spTgt>
                                        </p:tgtEl>
                                        <p:attrNameLst>
                                          <p:attrName>style.visibility</p:attrName>
                                        </p:attrNameLst>
                                      </p:cBhvr>
                                      <p:to>
                                        <p:strVal val="visible"/>
                                      </p:to>
                                    </p:set>
                                    <p:animEffect transition="in" filter="barn(inVertical)">
                                      <p:cBhvr>
                                        <p:cTn id="33" dur="500"/>
                                        <p:tgtEl>
                                          <p:spTgt spid="5">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5">
                                            <p:txEl>
                                              <p:pRg st="5" end="5"/>
                                            </p:txEl>
                                          </p:spTgt>
                                        </p:tgtEl>
                                        <p:attrNameLst>
                                          <p:attrName>style.visibility</p:attrName>
                                        </p:attrNameLst>
                                      </p:cBhvr>
                                      <p:to>
                                        <p:strVal val="visible"/>
                                      </p:to>
                                    </p:set>
                                    <p:animEffect transition="in" filter="fade">
                                      <p:cBhvr>
                                        <p:cTn id="38" dur="1000"/>
                                        <p:tgtEl>
                                          <p:spTgt spid="5">
                                            <p:txEl>
                                              <p:pRg st="5" end="5"/>
                                            </p:txEl>
                                          </p:spTgt>
                                        </p:tgtEl>
                                      </p:cBhvr>
                                    </p:animEffect>
                                    <p:anim calcmode="lin" valueType="num">
                                      <p:cBhvr>
                                        <p:cTn id="39"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40"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5">
                                            <p:txEl>
                                              <p:pRg st="6" end="6"/>
                                            </p:txEl>
                                          </p:spTgt>
                                        </p:tgtEl>
                                        <p:attrNameLst>
                                          <p:attrName>style.visibility</p:attrName>
                                        </p:attrNameLst>
                                      </p:cBhvr>
                                      <p:to>
                                        <p:strVal val="visible"/>
                                      </p:to>
                                    </p:set>
                                    <p:animEffect transition="in" filter="fade">
                                      <p:cBhvr>
                                        <p:cTn id="45" dur="1000"/>
                                        <p:tgtEl>
                                          <p:spTgt spid="5">
                                            <p:txEl>
                                              <p:pRg st="6" end="6"/>
                                            </p:txEl>
                                          </p:spTgt>
                                        </p:tgtEl>
                                      </p:cBhvr>
                                    </p:animEffect>
                                    <p:anim calcmode="lin" valueType="num">
                                      <p:cBhvr>
                                        <p:cTn id="46"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47"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5">
                                            <p:txEl>
                                              <p:pRg st="7" end="7"/>
                                            </p:txEl>
                                          </p:spTgt>
                                        </p:tgtEl>
                                        <p:attrNameLst>
                                          <p:attrName>style.visibility</p:attrName>
                                        </p:attrNameLst>
                                      </p:cBhvr>
                                      <p:to>
                                        <p:strVal val="visible"/>
                                      </p:to>
                                    </p:set>
                                    <p:animEffect transition="in" filter="fade">
                                      <p:cBhvr>
                                        <p:cTn id="52" dur="1000"/>
                                        <p:tgtEl>
                                          <p:spTgt spid="5">
                                            <p:txEl>
                                              <p:pRg st="7" end="7"/>
                                            </p:txEl>
                                          </p:spTgt>
                                        </p:tgtEl>
                                      </p:cBhvr>
                                    </p:animEffect>
                                    <p:anim calcmode="lin" valueType="num">
                                      <p:cBhvr>
                                        <p:cTn id="53" dur="1000" fill="hold"/>
                                        <p:tgtEl>
                                          <p:spTgt spid="5">
                                            <p:txEl>
                                              <p:pRg st="7" end="7"/>
                                            </p:txEl>
                                          </p:spTgt>
                                        </p:tgtEl>
                                        <p:attrNameLst>
                                          <p:attrName>ppt_x</p:attrName>
                                        </p:attrNameLst>
                                      </p:cBhvr>
                                      <p:tavLst>
                                        <p:tav tm="0">
                                          <p:val>
                                            <p:strVal val="#ppt_x"/>
                                          </p:val>
                                        </p:tav>
                                        <p:tav tm="100000">
                                          <p:val>
                                            <p:strVal val="#ppt_x"/>
                                          </p:val>
                                        </p:tav>
                                      </p:tavLst>
                                    </p:anim>
                                    <p:anim calcmode="lin" valueType="num">
                                      <p:cBhvr>
                                        <p:cTn id="54" dur="1000" fill="hold"/>
                                        <p:tgtEl>
                                          <p:spTgt spid="5">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5">
                                            <p:txEl>
                                              <p:pRg st="8" end="8"/>
                                            </p:txEl>
                                          </p:spTgt>
                                        </p:tgtEl>
                                        <p:attrNameLst>
                                          <p:attrName>style.visibility</p:attrName>
                                        </p:attrNameLst>
                                      </p:cBhvr>
                                      <p:to>
                                        <p:strVal val="visible"/>
                                      </p:to>
                                    </p:set>
                                    <p:animEffect transition="in" filter="fade">
                                      <p:cBhvr>
                                        <p:cTn id="59" dur="1000"/>
                                        <p:tgtEl>
                                          <p:spTgt spid="5">
                                            <p:txEl>
                                              <p:pRg st="8" end="8"/>
                                            </p:txEl>
                                          </p:spTgt>
                                        </p:tgtEl>
                                      </p:cBhvr>
                                    </p:animEffect>
                                    <p:anim calcmode="lin" valueType="num">
                                      <p:cBhvr>
                                        <p:cTn id="60" dur="1000" fill="hold"/>
                                        <p:tgtEl>
                                          <p:spTgt spid="5">
                                            <p:txEl>
                                              <p:pRg st="8" end="8"/>
                                            </p:txEl>
                                          </p:spTgt>
                                        </p:tgtEl>
                                        <p:attrNameLst>
                                          <p:attrName>ppt_x</p:attrName>
                                        </p:attrNameLst>
                                      </p:cBhvr>
                                      <p:tavLst>
                                        <p:tav tm="0">
                                          <p:val>
                                            <p:strVal val="#ppt_x"/>
                                          </p:val>
                                        </p:tav>
                                        <p:tav tm="100000">
                                          <p:val>
                                            <p:strVal val="#ppt_x"/>
                                          </p:val>
                                        </p:tav>
                                      </p:tavLst>
                                    </p:anim>
                                    <p:anim calcmode="lin" valueType="num">
                                      <p:cBhvr>
                                        <p:cTn id="61" dur="1000" fill="hold"/>
                                        <p:tgtEl>
                                          <p:spTgt spid="5">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nodeType="clickEffect">
                                  <p:stCondLst>
                                    <p:cond delay="0"/>
                                  </p:stCondLst>
                                  <p:childTnLst>
                                    <p:set>
                                      <p:cBhvr>
                                        <p:cTn id="65" dur="1" fill="hold">
                                          <p:stCondLst>
                                            <p:cond delay="0"/>
                                          </p:stCondLst>
                                        </p:cTn>
                                        <p:tgtEl>
                                          <p:spTgt spid="5">
                                            <p:txEl>
                                              <p:pRg st="9" end="9"/>
                                            </p:txEl>
                                          </p:spTgt>
                                        </p:tgtEl>
                                        <p:attrNameLst>
                                          <p:attrName>style.visibility</p:attrName>
                                        </p:attrNameLst>
                                      </p:cBhvr>
                                      <p:to>
                                        <p:strVal val="visible"/>
                                      </p:to>
                                    </p:set>
                                    <p:animEffect transition="in" filter="fade">
                                      <p:cBhvr>
                                        <p:cTn id="66" dur="1000"/>
                                        <p:tgtEl>
                                          <p:spTgt spid="5">
                                            <p:txEl>
                                              <p:pRg st="9" end="9"/>
                                            </p:txEl>
                                          </p:spTgt>
                                        </p:tgtEl>
                                      </p:cBhvr>
                                    </p:animEffect>
                                    <p:anim calcmode="lin" valueType="num">
                                      <p:cBhvr>
                                        <p:cTn id="67" dur="1000" fill="hold"/>
                                        <p:tgtEl>
                                          <p:spTgt spid="5">
                                            <p:txEl>
                                              <p:pRg st="9" end="9"/>
                                            </p:txEl>
                                          </p:spTgt>
                                        </p:tgtEl>
                                        <p:attrNameLst>
                                          <p:attrName>ppt_x</p:attrName>
                                        </p:attrNameLst>
                                      </p:cBhvr>
                                      <p:tavLst>
                                        <p:tav tm="0">
                                          <p:val>
                                            <p:strVal val="#ppt_x"/>
                                          </p:val>
                                        </p:tav>
                                        <p:tav tm="100000">
                                          <p:val>
                                            <p:strVal val="#ppt_x"/>
                                          </p:val>
                                        </p:tav>
                                      </p:tavLst>
                                    </p:anim>
                                    <p:anim calcmode="lin" valueType="num">
                                      <p:cBhvr>
                                        <p:cTn id="68" dur="1000" fill="hold"/>
                                        <p:tgtEl>
                                          <p:spTgt spid="5">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5427" y="14614"/>
            <a:ext cx="7848600" cy="984885"/>
          </a:xfrm>
          <a:prstGeom prst="rect">
            <a:avLst/>
          </a:prstGeom>
        </p:spPr>
        <p:txBody>
          <a:bodyPr wrap="square">
            <a:spAutoFit/>
          </a:bodyPr>
          <a:lstStyle/>
          <a:p>
            <a:pPr>
              <a:spcBef>
                <a:spcPts val="600"/>
              </a:spcBef>
              <a:spcAft>
                <a:spcPts val="600"/>
              </a:spcAft>
            </a:pPr>
            <a:r>
              <a:rPr lang="vi-VN" sz="2400" b="1" dirty="0">
                <a:latin typeface="Times New Roman" panose="02020603050405020304" pitchFamily="18" charset="0"/>
                <a:cs typeface="Times New Roman" panose="02020603050405020304" pitchFamily="18" charset="0"/>
              </a:rPr>
              <a:t>4.1. CƯỚC VẬN CHUYỂN	</a:t>
            </a:r>
          </a:p>
          <a:p>
            <a:pPr>
              <a:spcBef>
                <a:spcPts val="600"/>
              </a:spcBef>
              <a:spcAft>
                <a:spcPts val="600"/>
              </a:spcAft>
            </a:pPr>
            <a:r>
              <a:rPr lang="vi-VN" sz="2400" b="1" dirty="0">
                <a:latin typeface="Times New Roman" panose="02020603050405020304" pitchFamily="18" charset="0"/>
                <a:cs typeface="Times New Roman" panose="02020603050405020304" pitchFamily="18" charset="0"/>
              </a:rPr>
              <a:t>4.1.1. KHÁI NIỆM	</a:t>
            </a:r>
          </a:p>
        </p:txBody>
      </p:sp>
      <p:sp>
        <p:nvSpPr>
          <p:cNvPr id="3" name="Rectangle 2"/>
          <p:cNvSpPr/>
          <p:nvPr/>
        </p:nvSpPr>
        <p:spPr>
          <a:xfrm>
            <a:off x="105427" y="868740"/>
            <a:ext cx="8991600" cy="4124206"/>
          </a:xfrm>
          <a:prstGeom prst="rect">
            <a:avLst/>
          </a:prstGeom>
        </p:spPr>
        <p:txBody>
          <a:bodyPr wrap="square">
            <a:spAutoFit/>
          </a:bodyPr>
          <a:lstStyle/>
          <a:p>
            <a:pPr indent="457200" algn="just">
              <a:lnSpc>
                <a:spcPct val="150000"/>
              </a:lnSpc>
              <a:spcBef>
                <a:spcPts val="600"/>
              </a:spcBef>
              <a:spcAft>
                <a:spcPts val="600"/>
              </a:spcAft>
            </a:pP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Là</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giá</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cả</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sản</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phẩm</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vận</a:t>
            </a:r>
            <a:r>
              <a:rPr 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chuyển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số</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tiền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khai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phương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tiện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nhận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được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cung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cấp</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cho</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khách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1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đơn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vị</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khối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lượng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hóa</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khách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vận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chuyển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𝑓𝑡</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luân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chuyển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𝑓𝑡</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ℎ</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𝑙 hay 𝑓</a:t>
            </a:r>
            <a:r>
              <a:rPr lang="en-US" sz="2400" i="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km</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indent="457200" algn="just">
              <a:lnSpc>
                <a:spcPct val="150000"/>
              </a:lnSpc>
              <a:spcBef>
                <a:spcPts val="600"/>
              </a:spcBef>
              <a:spcAft>
                <a:spcPts val="600"/>
              </a:spcAft>
            </a:pP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Quy</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định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về</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giá</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cước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vận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chuyển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hóa</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tại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Việt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Nam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dựa</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trên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2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yếu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tố</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khối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lượng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hóa</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phương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thức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vận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chuyển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Đơn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vị</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tính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cước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Km</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3"/>
          <p:cNvPicPr>
            <a:picLocks noChangeAspect="1"/>
          </p:cNvPicPr>
          <p:nvPr/>
        </p:nvPicPr>
        <p:blipFill>
          <a:blip r:embed="rId3">
            <a:extLst>
              <a:ext uri="{BEBA8EAE-BF5A-486C-A8C5-ECC9F3942E4B}">
                <a14:imgProps xmlns:a14="http://schemas.microsoft.com/office/drawing/2010/main">
                  <a14:imgLayer r:embed="rId4">
                    <a14:imgEffect>
                      <a14:brightnessContrast bright="20000" contrast="-40000"/>
                    </a14:imgEffect>
                  </a14:imgLayer>
                </a14:imgProps>
              </a:ext>
            </a:extLst>
          </a:blip>
          <a:stretch>
            <a:fillRect/>
          </a:stretch>
        </p:blipFill>
        <p:spPr>
          <a:xfrm>
            <a:off x="3048000" y="4406747"/>
            <a:ext cx="6096000" cy="2451253"/>
          </a:xfrm>
          <a:prstGeom prst="rect">
            <a:avLst/>
          </a:prstGeom>
        </p:spPr>
      </p:pic>
    </p:spTree>
    <p:extLst>
      <p:ext uri="{BB962C8B-B14F-4D97-AF65-F5344CB8AC3E}">
        <p14:creationId xmlns:p14="http://schemas.microsoft.com/office/powerpoint/2010/main" val="798448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8768" y="884750"/>
            <a:ext cx="7745361" cy="1815882"/>
          </a:xfrm>
          <a:prstGeom prst="rect">
            <a:avLst/>
          </a:prstGeom>
        </p:spPr>
        <p:txBody>
          <a:bodyPr wrap="square">
            <a:spAutoFit/>
          </a:bodyPr>
          <a:lstStyle/>
          <a:p>
            <a:pPr marL="514350" lvl="0" indent="-514350">
              <a:buFont typeface="Wingdings" panose="05000000000000000000" pitchFamily="2" charset="2"/>
              <a:buChar char="v"/>
              <a:tabLst>
                <a:tab pos="342900" algn="l"/>
              </a:tabLst>
            </a:pPr>
            <a:r>
              <a:rPr lang="vi-VN" sz="2800" b="1" i="1" u="sng" dirty="0" smtClean="0">
                <a:solidFill>
                  <a:srgbClr val="FF0000"/>
                </a:solidFill>
                <a:latin typeface="Times New Roman" panose="02020603050405020304" pitchFamily="18" charset="0"/>
                <a:cs typeface="Times New Roman" panose="02020603050405020304" pitchFamily="18" charset="0"/>
              </a:rPr>
              <a:t>Biến động giá cước </a:t>
            </a:r>
            <a:r>
              <a:rPr lang="vi-VN" sz="2800" b="1" i="1" dirty="0" smtClean="0">
                <a:solidFill>
                  <a:srgbClr val="FF0000"/>
                </a:solidFill>
                <a:latin typeface="Times New Roman" panose="02020603050405020304" pitchFamily="18" charset="0"/>
                <a:cs typeface="Times New Roman" panose="02020603050405020304" pitchFamily="18" charset="0"/>
              </a:rPr>
              <a:t>:</a:t>
            </a:r>
          </a:p>
          <a:p>
            <a:pPr marL="398463" lvl="0">
              <a:buFont typeface="Wingdings" panose="05000000000000000000" pitchFamily="2" charset="2"/>
              <a:buChar char="Ø"/>
              <a:tabLst>
                <a:tab pos="342900" algn="l"/>
              </a:tabLst>
            </a:pPr>
            <a:r>
              <a:rPr lang="vi-VN" sz="2800" b="1" i="1" dirty="0" smtClean="0">
                <a:solidFill>
                  <a:srgbClr val="FF0000"/>
                </a:solidFill>
                <a:latin typeface="Times New Roman" panose="02020603050405020304" pitchFamily="18" charset="0"/>
                <a:cs typeface="Times New Roman" panose="02020603050405020304" pitchFamily="18" charset="0"/>
              </a:rPr>
              <a:t>Đặc phát</a:t>
            </a:r>
            <a:endParaRPr lang="vi-VN" sz="2800" b="1" i="1" dirty="0" smtClean="0">
              <a:latin typeface="Times New Roman" panose="02020603050405020304" pitchFamily="18" charset="0"/>
              <a:cs typeface="Times New Roman" panose="02020603050405020304" pitchFamily="18" charset="0"/>
            </a:endParaRPr>
          </a:p>
          <a:p>
            <a:pPr marL="398463" lvl="0">
              <a:buFont typeface="Wingdings" panose="05000000000000000000" pitchFamily="2" charset="2"/>
              <a:buChar char="Ø"/>
              <a:tabLst>
                <a:tab pos="342900" algn="l"/>
              </a:tabLst>
            </a:pPr>
            <a:r>
              <a:rPr lang="vi-VN" sz="2800" b="1" i="1" dirty="0" smtClean="0">
                <a:solidFill>
                  <a:srgbClr val="FF0000"/>
                </a:solidFill>
                <a:latin typeface="Times New Roman" panose="02020603050405020304" pitchFamily="18" charset="0"/>
                <a:cs typeface="Times New Roman" panose="02020603050405020304" pitchFamily="18" charset="0"/>
              </a:rPr>
              <a:t>Theo mùa</a:t>
            </a:r>
            <a:endParaRPr lang="vi-VN" sz="2800" b="1" i="1" dirty="0" smtClean="0">
              <a:latin typeface="Times New Roman" panose="02020603050405020304" pitchFamily="18" charset="0"/>
              <a:cs typeface="Times New Roman" panose="02020603050405020304" pitchFamily="18" charset="0"/>
            </a:endParaRPr>
          </a:p>
          <a:p>
            <a:pPr marL="398463" lvl="0">
              <a:buFont typeface="Wingdings" panose="05000000000000000000" pitchFamily="2" charset="2"/>
              <a:buChar char="Ø"/>
              <a:tabLst>
                <a:tab pos="342900" algn="l"/>
              </a:tabLst>
            </a:pPr>
            <a:r>
              <a:rPr lang="vi-VN" sz="2800" b="1" i="1" dirty="0" smtClean="0">
                <a:solidFill>
                  <a:srgbClr val="FF0000"/>
                </a:solidFill>
                <a:latin typeface="Times New Roman" panose="02020603050405020304" pitchFamily="18" charset="0"/>
                <a:cs typeface="Times New Roman" panose="02020603050405020304" pitchFamily="18" charset="0"/>
              </a:rPr>
              <a:t>Theo chu kỳ kinh tế</a:t>
            </a:r>
            <a:endParaRPr lang="en-US" sz="2800" b="1" i="1" dirty="0">
              <a:solidFill>
                <a:srgbClr val="FF0000"/>
              </a:solidFill>
              <a:latin typeface="Times New Roman" panose="02020603050405020304" pitchFamily="18" charset="0"/>
              <a:cs typeface="Times New Roman" panose="02020603050405020304" pitchFamily="18" charset="0"/>
            </a:endParaRPr>
          </a:p>
        </p:txBody>
      </p:sp>
      <p:sp>
        <p:nvSpPr>
          <p:cNvPr id="3" name="Rectangle 2"/>
          <p:cNvSpPr/>
          <p:nvPr/>
        </p:nvSpPr>
        <p:spPr>
          <a:xfrm>
            <a:off x="95595" y="-23191"/>
            <a:ext cx="7848600" cy="907941"/>
          </a:xfrm>
          <a:prstGeom prst="rect">
            <a:avLst/>
          </a:prstGeom>
        </p:spPr>
        <p:txBody>
          <a:bodyPr wrap="square">
            <a:spAutoFit/>
          </a:bodyPr>
          <a:lstStyle/>
          <a:p>
            <a:pPr>
              <a:spcBef>
                <a:spcPts val="600"/>
              </a:spcBef>
              <a:spcAft>
                <a:spcPts val="600"/>
              </a:spcAft>
            </a:pPr>
            <a:r>
              <a:rPr lang="vi-VN" sz="2400" b="1" dirty="0">
                <a:latin typeface="Times New Roman" panose="02020603050405020304" pitchFamily="18" charset="0"/>
                <a:cs typeface="Times New Roman" panose="02020603050405020304" pitchFamily="18" charset="0"/>
              </a:rPr>
              <a:t>4.1. CƯỚC VẬN CHUYỂN	</a:t>
            </a:r>
          </a:p>
          <a:p>
            <a:pPr>
              <a:spcAft>
                <a:spcPts val="600"/>
              </a:spcAft>
            </a:pPr>
            <a:r>
              <a:rPr lang="vi-VN" sz="2400" b="1" dirty="0">
                <a:latin typeface="Times New Roman" panose="02020603050405020304" pitchFamily="18" charset="0"/>
                <a:cs typeface="Times New Roman" panose="02020603050405020304" pitchFamily="18" charset="0"/>
              </a:rPr>
              <a:t>4.1.1. KHÁI NIỆM	</a:t>
            </a:r>
          </a:p>
        </p:txBody>
      </p:sp>
      <p:sp>
        <p:nvSpPr>
          <p:cNvPr id="4" name="Rectangle 3"/>
          <p:cNvSpPr/>
          <p:nvPr/>
        </p:nvSpPr>
        <p:spPr>
          <a:xfrm>
            <a:off x="304800" y="2738362"/>
            <a:ext cx="2971800" cy="738664"/>
          </a:xfrm>
          <a:prstGeom prst="rect">
            <a:avLst/>
          </a:prstGeom>
          <a:solidFill>
            <a:srgbClr val="FFFF00"/>
          </a:solidFill>
        </p:spPr>
        <p:txBody>
          <a:bodyPr wrap="square">
            <a:spAutoFit/>
          </a:bodyPr>
          <a:lstStyle/>
          <a:p>
            <a:pPr marL="855663" lvl="0" indent="-457200">
              <a:lnSpc>
                <a:spcPct val="150000"/>
              </a:lnSpc>
              <a:buFont typeface="Wingdings" panose="05000000000000000000" pitchFamily="2" charset="2"/>
              <a:buChar char="v"/>
              <a:tabLst>
                <a:tab pos="342900" algn="l"/>
              </a:tabLst>
            </a:pPr>
            <a:r>
              <a:rPr lang="vi-VN" sz="2800" b="1" i="1" dirty="0">
                <a:solidFill>
                  <a:srgbClr val="FF0000"/>
                </a:solidFill>
                <a:latin typeface="Times New Roman" panose="02020603050405020304" pitchFamily="18" charset="0"/>
                <a:cs typeface="Times New Roman" panose="02020603050405020304" pitchFamily="18" charset="0"/>
              </a:rPr>
              <a:t>Đặc phát</a:t>
            </a:r>
            <a:endParaRPr lang="vi-VN" sz="2800" b="1" i="1" dirty="0">
              <a:solidFill>
                <a:prstClr val="black"/>
              </a:solidFill>
              <a:latin typeface="Times New Roman" panose="02020603050405020304" pitchFamily="18" charset="0"/>
              <a:cs typeface="Times New Roman" panose="02020603050405020304" pitchFamily="18" charset="0"/>
            </a:endParaRPr>
          </a:p>
        </p:txBody>
      </p:sp>
      <p:sp>
        <p:nvSpPr>
          <p:cNvPr id="5" name="Rectangle 4"/>
          <p:cNvSpPr/>
          <p:nvPr/>
        </p:nvSpPr>
        <p:spPr>
          <a:xfrm>
            <a:off x="87527" y="3802560"/>
            <a:ext cx="8839200" cy="3046988"/>
          </a:xfrm>
          <a:prstGeom prst="rect">
            <a:avLst/>
          </a:prstGeom>
        </p:spPr>
        <p:txBody>
          <a:bodyPr wrap="square">
            <a:spAutoFit/>
          </a:bodyPr>
          <a:lstStyle/>
          <a:p>
            <a:pPr marL="342900" indent="-342900" algn="just">
              <a:buFont typeface="Wingdings" panose="05000000000000000000" pitchFamily="2" charset="2"/>
              <a:buChar char="q"/>
            </a:pPr>
            <a:r>
              <a:rPr lang="vi-VN" sz="2400" dirty="0">
                <a:latin typeface="Times New Roman" panose="02020603050405020304" pitchFamily="18" charset="0"/>
                <a:cs typeface="Times New Roman" panose="02020603050405020304" pitchFamily="18" charset="0"/>
              </a:rPr>
              <a:t>Biến động của giá cước phát sinh có tính </a:t>
            </a:r>
            <a:r>
              <a:rPr lang="vi-VN" sz="2400" dirty="0" smtClean="0">
                <a:latin typeface="Times New Roman" panose="02020603050405020304" pitchFamily="18" charset="0"/>
                <a:cs typeface="Times New Roman" panose="02020603050405020304" pitchFamily="18" charset="0"/>
              </a:rPr>
              <a:t>chất</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đặc </a:t>
            </a:r>
            <a:r>
              <a:rPr lang="vi-VN" sz="2400" dirty="0">
                <a:latin typeface="Times New Roman" panose="02020603050405020304" pitchFamily="18" charset="0"/>
                <a:cs typeface="Times New Roman" panose="02020603050405020304" pitchFamily="18" charset="0"/>
              </a:rPr>
              <a:t>biệt do chịu tác động bởi các nhân tố mang tính ngẫu nhiên, </a:t>
            </a:r>
            <a:r>
              <a:rPr lang="vi-VN" sz="2400" dirty="0" smtClean="0">
                <a:latin typeface="Times New Roman" panose="02020603050405020304" pitchFamily="18" charset="0"/>
                <a:cs typeface="Times New Roman" panose="02020603050405020304" pitchFamily="18" charset="0"/>
              </a:rPr>
              <a:t>những</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nguyên </a:t>
            </a:r>
            <a:r>
              <a:rPr lang="vi-VN" sz="2400" dirty="0">
                <a:latin typeface="Times New Roman" panose="02020603050405020304" pitchFamily="18" charset="0"/>
                <a:cs typeface="Times New Roman" panose="02020603050405020304" pitchFamily="18" charset="0"/>
              </a:rPr>
              <a:t>nhân không thường </a:t>
            </a:r>
            <a:r>
              <a:rPr lang="vi-VN" sz="2400" dirty="0" smtClean="0">
                <a:latin typeface="Times New Roman" panose="02020603050405020304" pitchFamily="18" charset="0"/>
                <a:cs typeface="Times New Roman" panose="02020603050405020304" pitchFamily="18" charset="0"/>
              </a:rPr>
              <a:t>xuyên</a:t>
            </a:r>
            <a:r>
              <a:rPr lang="en-US" sz="2400" dirty="0" smtClean="0">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q"/>
            </a:pPr>
            <a:r>
              <a:rPr lang="vi-VN" sz="2400" dirty="0" smtClean="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V</a:t>
            </a:r>
            <a:r>
              <a:rPr lang="vi-VN" sz="2400" b="1" dirty="0" smtClean="0">
                <a:latin typeface="Times New Roman" panose="02020603050405020304" pitchFamily="18" charset="0"/>
                <a:cs typeface="Times New Roman" panose="02020603050405020304" pitchFamily="18" charset="0"/>
              </a:rPr>
              <a:t>í dụ</a:t>
            </a:r>
            <a:r>
              <a:rPr lang="en-US" sz="2400" b="1" dirty="0" smtClean="0">
                <a:latin typeface="Times New Roman" panose="02020603050405020304" pitchFamily="18" charset="0"/>
                <a:cs typeface="Times New Roman" panose="02020603050405020304" pitchFamily="18" charset="0"/>
              </a:rPr>
              <a:t>:</a:t>
            </a:r>
            <a:r>
              <a:rPr lang="vi-VN" sz="2400" b="1"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những tác động của yếu tố </a:t>
            </a:r>
            <a:r>
              <a:rPr lang="vi-VN" sz="2400" dirty="0" smtClean="0">
                <a:latin typeface="Times New Roman" panose="02020603050405020304" pitchFamily="18" charset="0"/>
                <a:cs typeface="Times New Roman" panose="02020603050405020304" pitchFamily="18" charset="0"/>
              </a:rPr>
              <a:t>thuộc</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về </a:t>
            </a:r>
            <a:r>
              <a:rPr lang="vi-VN" sz="2400" dirty="0">
                <a:latin typeface="Times New Roman" panose="02020603050405020304" pitchFamily="18" charset="0"/>
                <a:cs typeface="Times New Roman" panose="02020603050405020304" pitchFamily="18" charset="0"/>
              </a:rPr>
              <a:t>thảm họa như chiến tranh, khủng bố, đình công, bão tuyết, bão </a:t>
            </a:r>
            <a:r>
              <a:rPr lang="vi-VN" sz="2400" dirty="0" smtClean="0">
                <a:latin typeface="Times New Roman" panose="02020603050405020304" pitchFamily="18" charset="0"/>
                <a:cs typeface="Times New Roman" panose="02020603050405020304" pitchFamily="18" charset="0"/>
              </a:rPr>
              <a:t>nhiệt</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đới</a:t>
            </a:r>
            <a:r>
              <a:rPr lang="vi-VN"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q"/>
            </a:pPr>
            <a:r>
              <a:rPr lang="vi-VN" sz="2400" dirty="0" smtClean="0">
                <a:latin typeface="Times New Roman" panose="02020603050405020304" pitchFamily="18" charset="0"/>
                <a:cs typeface="Times New Roman" panose="02020603050405020304" pitchFamily="18" charset="0"/>
              </a:rPr>
              <a:t>Làm </a:t>
            </a:r>
            <a:r>
              <a:rPr lang="vi-VN" sz="2400" dirty="0">
                <a:latin typeface="Times New Roman" panose="02020603050405020304" pitchFamily="18" charset="0"/>
                <a:cs typeface="Times New Roman" panose="02020603050405020304" pitchFamily="18" charset="0"/>
              </a:rPr>
              <a:t>cho giá cước tăng (giảm) rất mạnh khó dự báo, gây khó </a:t>
            </a:r>
            <a:r>
              <a:rPr lang="vi-VN" sz="2400" dirty="0" smtClean="0">
                <a:latin typeface="Times New Roman" panose="02020603050405020304" pitchFamily="18" charset="0"/>
                <a:cs typeface="Times New Roman" panose="02020603050405020304" pitchFamily="18" charset="0"/>
              </a:rPr>
              <a:t>khăn</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trở </a:t>
            </a:r>
            <a:r>
              <a:rPr lang="vi-VN" sz="2400" dirty="0">
                <a:latin typeface="Times New Roman" panose="02020603050405020304" pitchFamily="18" charset="0"/>
                <a:cs typeface="Times New Roman" panose="02020603050405020304" pitchFamily="18" charset="0"/>
              </a:rPr>
              <a:t>ngại cho công tác dự báo giá cước với mọi loại hình vận tải trong </a:t>
            </a:r>
            <a:r>
              <a:rPr lang="vi-VN" sz="2400" dirty="0" smtClean="0">
                <a:latin typeface="Times New Roman" panose="02020603050405020304" pitchFamily="18" charset="0"/>
                <a:cs typeface="Times New Roman" panose="02020603050405020304" pitchFamily="18" charset="0"/>
              </a:rPr>
              <a:t>hoạt</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động </a:t>
            </a:r>
            <a:r>
              <a:rPr lang="vi-VN" sz="2400" dirty="0">
                <a:latin typeface="Times New Roman" panose="02020603050405020304" pitchFamily="18" charset="0"/>
                <a:cs typeface="Times New Roman" panose="02020603050405020304" pitchFamily="18" charset="0"/>
              </a:rPr>
              <a:t>sản xuất - kinh doanh của chúng.</a:t>
            </a:r>
            <a:endParaRPr lang="en-US" sz="24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6153206" y="6495"/>
            <a:ext cx="2990794" cy="1709737"/>
          </a:xfrm>
          <a:prstGeom prst="rect">
            <a:avLst/>
          </a:prstGeom>
        </p:spPr>
      </p:pic>
      <p:pic>
        <p:nvPicPr>
          <p:cNvPr id="7" name="Picture 6"/>
          <p:cNvPicPr>
            <a:picLocks noChangeAspect="1"/>
          </p:cNvPicPr>
          <p:nvPr/>
        </p:nvPicPr>
        <p:blipFill>
          <a:blip r:embed="rId4"/>
          <a:stretch>
            <a:fillRect/>
          </a:stretch>
        </p:blipFill>
        <p:spPr>
          <a:xfrm>
            <a:off x="6164132" y="1723404"/>
            <a:ext cx="2978972" cy="1886204"/>
          </a:xfrm>
          <a:prstGeom prst="rect">
            <a:avLst/>
          </a:prstGeom>
        </p:spPr>
      </p:pic>
    </p:spTree>
    <p:extLst>
      <p:ext uri="{BB962C8B-B14F-4D97-AF65-F5344CB8AC3E}">
        <p14:creationId xmlns:p14="http://schemas.microsoft.com/office/powerpoint/2010/main" val="1308258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5">
                                            <p:txEl>
                                              <p:pRg st="0" end="0"/>
                                            </p:txEl>
                                          </p:spTgt>
                                        </p:tgtEl>
                                        <p:attrNameLst>
                                          <p:attrName>style.visibility</p:attrName>
                                        </p:attrNameLst>
                                      </p:cBhvr>
                                      <p:to>
                                        <p:strVal val="visible"/>
                                      </p:to>
                                    </p:set>
                                    <p:anim calcmode="lin" valueType="num">
                                      <p:cBhvr additive="base">
                                        <p:cTn id="21"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5">
                                            <p:txEl>
                                              <p:pRg st="1" end="1"/>
                                            </p:txEl>
                                          </p:spTgt>
                                        </p:tgtEl>
                                        <p:attrNameLst>
                                          <p:attrName>style.visibility</p:attrName>
                                        </p:attrNameLst>
                                      </p:cBhvr>
                                      <p:to>
                                        <p:strVal val="visible"/>
                                      </p:to>
                                    </p:set>
                                    <p:animEffect transition="in" filter="fade">
                                      <p:cBhvr>
                                        <p:cTn id="27" dur="1000"/>
                                        <p:tgtEl>
                                          <p:spTgt spid="5">
                                            <p:txEl>
                                              <p:pRg st="1" end="1"/>
                                            </p:txEl>
                                          </p:spTgt>
                                        </p:tgtEl>
                                      </p:cBhvr>
                                    </p:animEffect>
                                    <p:anim calcmode="lin" valueType="num">
                                      <p:cBhvr>
                                        <p:cTn id="28"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9"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wipe(down)">
                                      <p:cBhvr>
                                        <p:cTn id="34" dur="500"/>
                                        <p:tgtEl>
                                          <p:spTgt spid="6"/>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down)">
                                      <p:cBhvr>
                                        <p:cTn id="39" dur="500"/>
                                        <p:tgtEl>
                                          <p:spTgt spid="7"/>
                                        </p:tgtEl>
                                      </p:cBhvr>
                                    </p:animEffect>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5">
                                            <p:txEl>
                                              <p:pRg st="2" end="2"/>
                                            </p:txEl>
                                          </p:spTgt>
                                        </p:tgtEl>
                                        <p:attrNameLst>
                                          <p:attrName>style.visibility</p:attrName>
                                        </p:attrNameLst>
                                      </p:cBhvr>
                                      <p:to>
                                        <p:strVal val="visible"/>
                                      </p:to>
                                    </p:set>
                                    <p:animEffect transition="in" filter="fade">
                                      <p:cBhvr>
                                        <p:cTn id="44" dur="1000"/>
                                        <p:tgtEl>
                                          <p:spTgt spid="5">
                                            <p:txEl>
                                              <p:pRg st="2" end="2"/>
                                            </p:txEl>
                                          </p:spTgt>
                                        </p:tgtEl>
                                      </p:cBhvr>
                                    </p:animEffect>
                                    <p:anim calcmode="lin" valueType="num">
                                      <p:cBhvr>
                                        <p:cTn id="45"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46"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5595" y="-23191"/>
            <a:ext cx="7848600" cy="907941"/>
          </a:xfrm>
          <a:prstGeom prst="rect">
            <a:avLst/>
          </a:prstGeom>
        </p:spPr>
        <p:txBody>
          <a:bodyPr wrap="square">
            <a:spAutoFit/>
          </a:bodyPr>
          <a:lstStyle/>
          <a:p>
            <a:pPr>
              <a:spcBef>
                <a:spcPts val="600"/>
              </a:spcBef>
              <a:spcAft>
                <a:spcPts val="600"/>
              </a:spcAft>
            </a:pPr>
            <a:r>
              <a:rPr lang="vi-VN" sz="2400" b="1" dirty="0">
                <a:latin typeface="Times New Roman" panose="02020603050405020304" pitchFamily="18" charset="0"/>
                <a:cs typeface="Times New Roman" panose="02020603050405020304" pitchFamily="18" charset="0"/>
              </a:rPr>
              <a:t>4.1. CƯỚC VẬN CHUYỂN	</a:t>
            </a:r>
          </a:p>
          <a:p>
            <a:pPr>
              <a:spcAft>
                <a:spcPts val="600"/>
              </a:spcAft>
            </a:pPr>
            <a:r>
              <a:rPr lang="vi-VN" sz="2400" b="1" dirty="0">
                <a:latin typeface="Times New Roman" panose="02020603050405020304" pitchFamily="18" charset="0"/>
                <a:cs typeface="Times New Roman" panose="02020603050405020304" pitchFamily="18" charset="0"/>
              </a:rPr>
              <a:t>4.1.1. KHÁI NIỆM	</a:t>
            </a:r>
          </a:p>
        </p:txBody>
      </p:sp>
      <p:sp>
        <p:nvSpPr>
          <p:cNvPr id="4" name="Rectangle 3"/>
          <p:cNvSpPr/>
          <p:nvPr/>
        </p:nvSpPr>
        <p:spPr>
          <a:xfrm>
            <a:off x="51045" y="2890341"/>
            <a:ext cx="8902280" cy="1569660"/>
          </a:xfrm>
          <a:prstGeom prst="rect">
            <a:avLst/>
          </a:prstGeom>
        </p:spPr>
        <p:txBody>
          <a:bodyPr wrap="square">
            <a:spAutoFit/>
          </a:bodyPr>
          <a:lstStyle/>
          <a:p>
            <a:pPr marL="342900" lvl="0" indent="-342900" algn="just">
              <a:buFont typeface="Wingdings" panose="05000000000000000000" pitchFamily="2" charset="2"/>
              <a:buChar char="q"/>
            </a:pPr>
            <a:r>
              <a:rPr lang="vi-VN" sz="2400" dirty="0">
                <a:solidFill>
                  <a:prstClr val="black"/>
                </a:solidFill>
                <a:latin typeface="Times New Roman" panose="02020603050405020304" pitchFamily="18" charset="0"/>
                <a:cs typeface="Times New Roman" panose="02020603050405020304" pitchFamily="18" charset="0"/>
              </a:rPr>
              <a:t>Biến động của giá cước vận tải có tính quy </a:t>
            </a:r>
            <a:r>
              <a:rPr lang="vi-VN" sz="2400" dirty="0" smtClean="0">
                <a:solidFill>
                  <a:prstClr val="black"/>
                </a:solidFill>
                <a:latin typeface="Times New Roman" panose="02020603050405020304" pitchFamily="18" charset="0"/>
                <a:cs typeface="Times New Roman" panose="02020603050405020304" pitchFamily="18" charset="0"/>
              </a:rPr>
              <a:t>luật</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theo </a:t>
            </a:r>
            <a:r>
              <a:rPr lang="vi-VN" sz="2400" dirty="0">
                <a:solidFill>
                  <a:prstClr val="black"/>
                </a:solidFill>
                <a:latin typeface="Times New Roman" panose="02020603050405020304" pitchFamily="18" charset="0"/>
                <a:cs typeface="Times New Roman" panose="02020603050405020304" pitchFamily="18" charset="0"/>
              </a:rPr>
              <a:t>thời gian trong năm (theo quý, tháng...) do ảnh hưởng của các yếu </a:t>
            </a:r>
            <a:r>
              <a:rPr lang="vi-VN" sz="2400" dirty="0" smtClean="0">
                <a:solidFill>
                  <a:prstClr val="black"/>
                </a:solidFill>
                <a:latin typeface="Times New Roman" panose="02020603050405020304" pitchFamily="18" charset="0"/>
                <a:cs typeface="Times New Roman" panose="02020603050405020304" pitchFamily="18" charset="0"/>
              </a:rPr>
              <a:t>tố</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mùa </a:t>
            </a:r>
            <a:r>
              <a:rPr lang="vi-VN" sz="2400" dirty="0">
                <a:solidFill>
                  <a:prstClr val="black"/>
                </a:solidFill>
                <a:latin typeface="Times New Roman" panose="02020603050405020304" pitchFamily="18" charset="0"/>
                <a:cs typeface="Times New Roman" panose="02020603050405020304" pitchFamily="18" charset="0"/>
              </a:rPr>
              <a:t>thời tiết khí hậu, mùa con </a:t>
            </a:r>
            <a:r>
              <a:rPr lang="vi-VN" sz="2400" dirty="0" smtClean="0">
                <a:solidFill>
                  <a:prstClr val="black"/>
                </a:solidFill>
                <a:latin typeface="Times New Roman" panose="02020603050405020304" pitchFamily="18" charset="0"/>
                <a:cs typeface="Times New Roman" panose="02020603050405020304" pitchFamily="18" charset="0"/>
              </a:rPr>
              <a:t>nước</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mùa</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tiêu</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dùng</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mùa</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sản</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xuất</a:t>
            </a:r>
            <a:r>
              <a:rPr lang="vi-VN" sz="2400" dirty="0" smtClean="0">
                <a:solidFill>
                  <a:prstClr val="black"/>
                </a:solidFill>
                <a:latin typeface="Times New Roman" panose="02020603050405020304" pitchFamily="18" charset="0"/>
                <a:cs typeface="Times New Roman" panose="02020603050405020304" pitchFamily="18" charset="0"/>
              </a:rPr>
              <a:t>... </a:t>
            </a:r>
            <a:r>
              <a:rPr lang="vi-VN" sz="2400" dirty="0">
                <a:solidFill>
                  <a:prstClr val="black"/>
                </a:solidFill>
                <a:latin typeface="Times New Roman" panose="02020603050405020304" pitchFamily="18" charset="0"/>
                <a:cs typeface="Times New Roman" panose="02020603050405020304" pitchFamily="18" charset="0"/>
              </a:rPr>
              <a:t>tác động đến nhu cầu vận chuyển. </a:t>
            </a:r>
            <a:endParaRPr lang="en-US" sz="2400" dirty="0" smtClean="0">
              <a:solidFill>
                <a:prstClr val="black"/>
              </a:solidFill>
              <a:latin typeface="Times New Roman" panose="02020603050405020304" pitchFamily="18" charset="0"/>
              <a:cs typeface="Times New Roman" panose="02020603050405020304" pitchFamily="18" charset="0"/>
            </a:endParaRPr>
          </a:p>
        </p:txBody>
      </p:sp>
      <p:sp>
        <p:nvSpPr>
          <p:cNvPr id="5" name="Rectangle 4"/>
          <p:cNvSpPr/>
          <p:nvPr/>
        </p:nvSpPr>
        <p:spPr>
          <a:xfrm>
            <a:off x="232324" y="2259709"/>
            <a:ext cx="2971800" cy="661207"/>
          </a:xfrm>
          <a:prstGeom prst="rect">
            <a:avLst/>
          </a:prstGeom>
          <a:solidFill>
            <a:srgbClr val="FFFF00"/>
          </a:solidFill>
        </p:spPr>
        <p:txBody>
          <a:bodyPr wrap="square">
            <a:spAutoFit/>
          </a:bodyPr>
          <a:lstStyle/>
          <a:p>
            <a:pPr marL="855663" lvl="0" indent="-457200">
              <a:lnSpc>
                <a:spcPct val="150000"/>
              </a:lnSpc>
              <a:buFont typeface="Wingdings" panose="05000000000000000000" pitchFamily="2" charset="2"/>
              <a:buChar char="v"/>
              <a:tabLst>
                <a:tab pos="342900" algn="l"/>
              </a:tabLst>
            </a:pPr>
            <a:r>
              <a:rPr lang="en-US" sz="2800" b="1" i="1" dirty="0" smtClean="0">
                <a:solidFill>
                  <a:srgbClr val="FF0000"/>
                </a:solidFill>
                <a:latin typeface="Times New Roman" panose="02020603050405020304" pitchFamily="18" charset="0"/>
                <a:cs typeface="Times New Roman" panose="02020603050405020304" pitchFamily="18" charset="0"/>
              </a:rPr>
              <a:t>Theo </a:t>
            </a:r>
            <a:r>
              <a:rPr lang="en-US" sz="2800" b="1" i="1" dirty="0" err="1" smtClean="0">
                <a:solidFill>
                  <a:srgbClr val="FF0000"/>
                </a:solidFill>
                <a:latin typeface="Times New Roman" panose="02020603050405020304" pitchFamily="18" charset="0"/>
                <a:cs typeface="Times New Roman" panose="02020603050405020304" pitchFamily="18" charset="0"/>
              </a:rPr>
              <a:t>mùa</a:t>
            </a:r>
            <a:endParaRPr lang="vi-VN" sz="2800" b="1" i="1" dirty="0">
              <a:solidFill>
                <a:prstClr val="black"/>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51045" y="4492214"/>
            <a:ext cx="3073155" cy="2170929"/>
          </a:xfrm>
          <a:prstGeom prst="rect">
            <a:avLst/>
          </a:prstGeom>
        </p:spPr>
      </p:pic>
      <p:pic>
        <p:nvPicPr>
          <p:cNvPr id="7" name="Picture 6"/>
          <p:cNvPicPr>
            <a:picLocks noChangeAspect="1"/>
          </p:cNvPicPr>
          <p:nvPr/>
        </p:nvPicPr>
        <p:blipFill>
          <a:blip r:embed="rId4"/>
          <a:stretch>
            <a:fillRect/>
          </a:stretch>
        </p:blipFill>
        <p:spPr>
          <a:xfrm>
            <a:off x="3193366" y="4481455"/>
            <a:ext cx="3124200" cy="2170929"/>
          </a:xfrm>
          <a:prstGeom prst="rect">
            <a:avLst/>
          </a:prstGeom>
        </p:spPr>
      </p:pic>
      <p:pic>
        <p:nvPicPr>
          <p:cNvPr id="8" name="Picture 7"/>
          <p:cNvPicPr>
            <a:picLocks noChangeAspect="1"/>
          </p:cNvPicPr>
          <p:nvPr/>
        </p:nvPicPr>
        <p:blipFill>
          <a:blip r:embed="rId5"/>
          <a:stretch>
            <a:fillRect/>
          </a:stretch>
        </p:blipFill>
        <p:spPr>
          <a:xfrm>
            <a:off x="6386732" y="4481455"/>
            <a:ext cx="2696308" cy="2170929"/>
          </a:xfrm>
          <a:prstGeom prst="rect">
            <a:avLst/>
          </a:prstGeom>
        </p:spPr>
      </p:pic>
      <p:pic>
        <p:nvPicPr>
          <p:cNvPr id="9" name="Picture 8"/>
          <p:cNvPicPr>
            <a:picLocks noChangeAspect="1"/>
          </p:cNvPicPr>
          <p:nvPr/>
        </p:nvPicPr>
        <p:blipFill>
          <a:blip r:embed="rId6">
            <a:extLst>
              <a:ext uri="{BEBA8EAE-BF5A-486C-A8C5-ECC9F3942E4B}">
                <a14:imgProps xmlns:a14="http://schemas.microsoft.com/office/drawing/2010/main">
                  <a14:imgLayer r:embed="rId7">
                    <a14:imgEffect>
                      <a14:brightnessContrast bright="40000"/>
                    </a14:imgEffect>
                  </a14:imgLayer>
                </a14:imgProps>
              </a:ext>
            </a:extLst>
          </a:blip>
          <a:stretch>
            <a:fillRect/>
          </a:stretch>
        </p:blipFill>
        <p:spPr>
          <a:xfrm>
            <a:off x="5562600" y="0"/>
            <a:ext cx="3581400" cy="2743200"/>
          </a:xfrm>
          <a:prstGeom prst="rect">
            <a:avLst/>
          </a:prstGeom>
        </p:spPr>
      </p:pic>
      <p:sp>
        <p:nvSpPr>
          <p:cNvPr id="2" name="Rectangle 1"/>
          <p:cNvSpPr/>
          <p:nvPr/>
        </p:nvSpPr>
        <p:spPr>
          <a:xfrm>
            <a:off x="2206044" y="690049"/>
            <a:ext cx="7745361" cy="1569660"/>
          </a:xfrm>
          <a:prstGeom prst="rect">
            <a:avLst/>
          </a:prstGeom>
        </p:spPr>
        <p:txBody>
          <a:bodyPr wrap="square">
            <a:spAutoFit/>
          </a:bodyPr>
          <a:lstStyle/>
          <a:p>
            <a:pPr marL="514350" lvl="0" indent="-514350">
              <a:buFont typeface="Wingdings" panose="05000000000000000000" pitchFamily="2" charset="2"/>
              <a:buChar char="v"/>
              <a:tabLst>
                <a:tab pos="342900" algn="l"/>
              </a:tabLst>
            </a:pPr>
            <a:r>
              <a:rPr lang="vi-VN" sz="2400" b="1" i="1" u="sng" dirty="0" smtClean="0">
                <a:solidFill>
                  <a:srgbClr val="FF0000"/>
                </a:solidFill>
                <a:latin typeface="Times New Roman" panose="02020603050405020304" pitchFamily="18" charset="0"/>
                <a:cs typeface="Times New Roman" panose="02020603050405020304" pitchFamily="18" charset="0"/>
              </a:rPr>
              <a:t>Biến động giá cước </a:t>
            </a:r>
            <a:r>
              <a:rPr lang="vi-VN" sz="2400" b="1" i="1" dirty="0" smtClean="0">
                <a:solidFill>
                  <a:srgbClr val="FF0000"/>
                </a:solidFill>
                <a:latin typeface="Times New Roman" panose="02020603050405020304" pitchFamily="18" charset="0"/>
                <a:cs typeface="Times New Roman" panose="02020603050405020304" pitchFamily="18" charset="0"/>
              </a:rPr>
              <a:t>:</a:t>
            </a:r>
          </a:p>
          <a:p>
            <a:pPr marL="398463" lvl="0">
              <a:buFont typeface="Wingdings" panose="05000000000000000000" pitchFamily="2" charset="2"/>
              <a:buChar char="Ø"/>
              <a:tabLst>
                <a:tab pos="342900" algn="l"/>
              </a:tabLst>
            </a:pPr>
            <a:r>
              <a:rPr lang="vi-VN" sz="2400" b="1" i="1" dirty="0" smtClean="0">
                <a:solidFill>
                  <a:srgbClr val="FF0000"/>
                </a:solidFill>
                <a:latin typeface="Times New Roman" panose="02020603050405020304" pitchFamily="18" charset="0"/>
                <a:cs typeface="Times New Roman" panose="02020603050405020304" pitchFamily="18" charset="0"/>
              </a:rPr>
              <a:t>Đặc phát</a:t>
            </a:r>
            <a:endParaRPr lang="vi-VN" sz="2400" b="1" i="1" dirty="0" smtClean="0">
              <a:latin typeface="Times New Roman" panose="02020603050405020304" pitchFamily="18" charset="0"/>
              <a:cs typeface="Times New Roman" panose="02020603050405020304" pitchFamily="18" charset="0"/>
            </a:endParaRPr>
          </a:p>
          <a:p>
            <a:pPr marL="398463" lvl="0">
              <a:buFont typeface="Wingdings" panose="05000000000000000000" pitchFamily="2" charset="2"/>
              <a:buChar char="Ø"/>
              <a:tabLst>
                <a:tab pos="342900" algn="l"/>
              </a:tabLst>
            </a:pPr>
            <a:r>
              <a:rPr lang="vi-VN" sz="2400" b="1" i="1" dirty="0" smtClean="0">
                <a:solidFill>
                  <a:srgbClr val="FF0000"/>
                </a:solidFill>
                <a:latin typeface="Times New Roman" panose="02020603050405020304" pitchFamily="18" charset="0"/>
                <a:cs typeface="Times New Roman" panose="02020603050405020304" pitchFamily="18" charset="0"/>
              </a:rPr>
              <a:t>Theo mùa</a:t>
            </a:r>
            <a:endParaRPr lang="vi-VN" sz="2400" b="1" i="1" dirty="0" smtClean="0">
              <a:latin typeface="Times New Roman" panose="02020603050405020304" pitchFamily="18" charset="0"/>
              <a:cs typeface="Times New Roman" panose="02020603050405020304" pitchFamily="18" charset="0"/>
            </a:endParaRPr>
          </a:p>
          <a:p>
            <a:pPr marL="398463" lvl="0">
              <a:buFont typeface="Wingdings" panose="05000000000000000000" pitchFamily="2" charset="2"/>
              <a:buChar char="Ø"/>
              <a:tabLst>
                <a:tab pos="342900" algn="l"/>
              </a:tabLst>
            </a:pPr>
            <a:r>
              <a:rPr lang="vi-VN" sz="2400" b="1" i="1" dirty="0" smtClean="0">
                <a:solidFill>
                  <a:srgbClr val="FF0000"/>
                </a:solidFill>
                <a:latin typeface="Times New Roman" panose="02020603050405020304" pitchFamily="18" charset="0"/>
                <a:cs typeface="Times New Roman" panose="02020603050405020304" pitchFamily="18" charset="0"/>
              </a:rPr>
              <a:t>Theo chu kỳ kinh tế</a:t>
            </a:r>
            <a:endParaRPr lang="en-US" sz="2400" b="1" i="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0589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inVertical)">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4114800" y="46031"/>
            <a:ext cx="5029200" cy="3314700"/>
          </a:xfrm>
          <a:prstGeom prst="rect">
            <a:avLst/>
          </a:prstGeom>
        </p:spPr>
      </p:pic>
      <p:sp>
        <p:nvSpPr>
          <p:cNvPr id="2" name="Rectangle 1"/>
          <p:cNvSpPr/>
          <p:nvPr/>
        </p:nvSpPr>
        <p:spPr>
          <a:xfrm>
            <a:off x="381000" y="960802"/>
            <a:ext cx="7745361" cy="1569660"/>
          </a:xfrm>
          <a:prstGeom prst="rect">
            <a:avLst/>
          </a:prstGeom>
        </p:spPr>
        <p:txBody>
          <a:bodyPr wrap="square">
            <a:spAutoFit/>
          </a:bodyPr>
          <a:lstStyle/>
          <a:p>
            <a:pPr marL="514350" lvl="0" indent="-514350">
              <a:buFont typeface="Wingdings" panose="05000000000000000000" pitchFamily="2" charset="2"/>
              <a:buChar char="v"/>
              <a:tabLst>
                <a:tab pos="342900" algn="l"/>
              </a:tabLst>
            </a:pPr>
            <a:r>
              <a:rPr lang="vi-VN" sz="2400" b="1" i="1" u="sng" dirty="0" smtClean="0">
                <a:solidFill>
                  <a:srgbClr val="FF0000"/>
                </a:solidFill>
                <a:latin typeface="Times New Roman" panose="02020603050405020304" pitchFamily="18" charset="0"/>
                <a:cs typeface="Times New Roman" panose="02020603050405020304" pitchFamily="18" charset="0"/>
              </a:rPr>
              <a:t>Biến động giá cước </a:t>
            </a:r>
            <a:r>
              <a:rPr lang="vi-VN" sz="2400" b="1" i="1" dirty="0" smtClean="0">
                <a:solidFill>
                  <a:srgbClr val="FF0000"/>
                </a:solidFill>
                <a:latin typeface="Times New Roman" panose="02020603050405020304" pitchFamily="18" charset="0"/>
                <a:cs typeface="Times New Roman" panose="02020603050405020304" pitchFamily="18" charset="0"/>
              </a:rPr>
              <a:t>:</a:t>
            </a:r>
          </a:p>
          <a:p>
            <a:pPr marL="398463" lvl="0">
              <a:buFont typeface="Wingdings" panose="05000000000000000000" pitchFamily="2" charset="2"/>
              <a:buChar char="Ø"/>
              <a:tabLst>
                <a:tab pos="342900" algn="l"/>
              </a:tabLst>
            </a:pPr>
            <a:r>
              <a:rPr lang="vi-VN" sz="2400" b="1" i="1" dirty="0" smtClean="0">
                <a:solidFill>
                  <a:srgbClr val="FF0000"/>
                </a:solidFill>
                <a:latin typeface="Times New Roman" panose="02020603050405020304" pitchFamily="18" charset="0"/>
                <a:cs typeface="Times New Roman" panose="02020603050405020304" pitchFamily="18" charset="0"/>
              </a:rPr>
              <a:t>Đặc phát</a:t>
            </a:r>
            <a:endParaRPr lang="vi-VN" sz="2400" b="1" i="1" dirty="0" smtClean="0">
              <a:latin typeface="Times New Roman" panose="02020603050405020304" pitchFamily="18" charset="0"/>
              <a:cs typeface="Times New Roman" panose="02020603050405020304" pitchFamily="18" charset="0"/>
            </a:endParaRPr>
          </a:p>
          <a:p>
            <a:pPr marL="398463" lvl="0">
              <a:buFont typeface="Wingdings" panose="05000000000000000000" pitchFamily="2" charset="2"/>
              <a:buChar char="Ø"/>
              <a:tabLst>
                <a:tab pos="342900" algn="l"/>
              </a:tabLst>
            </a:pPr>
            <a:r>
              <a:rPr lang="vi-VN" sz="2400" b="1" i="1" dirty="0" smtClean="0">
                <a:solidFill>
                  <a:srgbClr val="FF0000"/>
                </a:solidFill>
                <a:latin typeface="Times New Roman" panose="02020603050405020304" pitchFamily="18" charset="0"/>
                <a:cs typeface="Times New Roman" panose="02020603050405020304" pitchFamily="18" charset="0"/>
              </a:rPr>
              <a:t>Theo mùa</a:t>
            </a:r>
            <a:endParaRPr lang="vi-VN" sz="2400" b="1" i="1" dirty="0" smtClean="0">
              <a:latin typeface="Times New Roman" panose="02020603050405020304" pitchFamily="18" charset="0"/>
              <a:cs typeface="Times New Roman" panose="02020603050405020304" pitchFamily="18" charset="0"/>
            </a:endParaRPr>
          </a:p>
          <a:p>
            <a:pPr marL="398463" lvl="0">
              <a:buFont typeface="Wingdings" panose="05000000000000000000" pitchFamily="2" charset="2"/>
              <a:buChar char="Ø"/>
              <a:tabLst>
                <a:tab pos="342900" algn="l"/>
              </a:tabLst>
            </a:pPr>
            <a:r>
              <a:rPr lang="vi-VN" sz="2400" b="1" i="1" dirty="0" smtClean="0">
                <a:solidFill>
                  <a:srgbClr val="FF0000"/>
                </a:solidFill>
                <a:latin typeface="Times New Roman" panose="02020603050405020304" pitchFamily="18" charset="0"/>
                <a:cs typeface="Times New Roman" panose="02020603050405020304" pitchFamily="18" charset="0"/>
              </a:rPr>
              <a:t>Theo chu kỳ kinh tế</a:t>
            </a:r>
            <a:endParaRPr lang="en-US" sz="2400" b="1" i="1" dirty="0">
              <a:solidFill>
                <a:srgbClr val="FF0000"/>
              </a:solidFill>
              <a:latin typeface="Times New Roman" panose="02020603050405020304" pitchFamily="18" charset="0"/>
              <a:cs typeface="Times New Roman" panose="02020603050405020304" pitchFamily="18" charset="0"/>
            </a:endParaRPr>
          </a:p>
        </p:txBody>
      </p:sp>
      <p:sp>
        <p:nvSpPr>
          <p:cNvPr id="3" name="Rectangle 2"/>
          <p:cNvSpPr/>
          <p:nvPr/>
        </p:nvSpPr>
        <p:spPr>
          <a:xfrm>
            <a:off x="95595" y="-23191"/>
            <a:ext cx="7848600" cy="907941"/>
          </a:xfrm>
          <a:prstGeom prst="rect">
            <a:avLst/>
          </a:prstGeom>
        </p:spPr>
        <p:txBody>
          <a:bodyPr wrap="square">
            <a:spAutoFit/>
          </a:bodyPr>
          <a:lstStyle/>
          <a:p>
            <a:pPr>
              <a:spcBef>
                <a:spcPts val="600"/>
              </a:spcBef>
              <a:spcAft>
                <a:spcPts val="600"/>
              </a:spcAft>
            </a:pPr>
            <a:r>
              <a:rPr lang="vi-VN" sz="2400" b="1" dirty="0">
                <a:latin typeface="Times New Roman" panose="02020603050405020304" pitchFamily="18" charset="0"/>
                <a:cs typeface="Times New Roman" panose="02020603050405020304" pitchFamily="18" charset="0"/>
              </a:rPr>
              <a:t>4.1. CƯỚC VẬN CHUYỂN	</a:t>
            </a:r>
          </a:p>
          <a:p>
            <a:pPr>
              <a:spcAft>
                <a:spcPts val="600"/>
              </a:spcAft>
            </a:pPr>
            <a:r>
              <a:rPr lang="vi-VN" sz="2400" b="1" dirty="0">
                <a:latin typeface="Times New Roman" panose="02020603050405020304" pitchFamily="18" charset="0"/>
                <a:cs typeface="Times New Roman" panose="02020603050405020304" pitchFamily="18" charset="0"/>
              </a:rPr>
              <a:t>4.1.1. KHÁI NIỆM	</a:t>
            </a:r>
          </a:p>
        </p:txBody>
      </p:sp>
      <p:sp>
        <p:nvSpPr>
          <p:cNvPr id="4" name="Rectangle 3"/>
          <p:cNvSpPr/>
          <p:nvPr/>
        </p:nvSpPr>
        <p:spPr>
          <a:xfrm>
            <a:off x="-35668" y="2530462"/>
            <a:ext cx="4187276" cy="738664"/>
          </a:xfrm>
          <a:prstGeom prst="rect">
            <a:avLst/>
          </a:prstGeom>
          <a:solidFill>
            <a:srgbClr val="FFFF00"/>
          </a:solidFill>
        </p:spPr>
        <p:txBody>
          <a:bodyPr wrap="square">
            <a:spAutoFit/>
          </a:bodyPr>
          <a:lstStyle/>
          <a:p>
            <a:pPr marL="855663" lvl="0" indent="-457200">
              <a:lnSpc>
                <a:spcPct val="150000"/>
              </a:lnSpc>
              <a:buFont typeface="Wingdings" panose="05000000000000000000" pitchFamily="2" charset="2"/>
              <a:buChar char="v"/>
              <a:tabLst>
                <a:tab pos="342900" algn="l"/>
              </a:tabLst>
            </a:pPr>
            <a:r>
              <a:rPr lang="en-US" sz="2800" b="1" i="1" dirty="0" smtClean="0">
                <a:solidFill>
                  <a:srgbClr val="FF0000"/>
                </a:solidFill>
                <a:latin typeface="Times New Roman" panose="02020603050405020304" pitchFamily="18" charset="0"/>
                <a:cs typeface="Times New Roman" panose="02020603050405020304" pitchFamily="18" charset="0"/>
              </a:rPr>
              <a:t>Theo </a:t>
            </a:r>
            <a:r>
              <a:rPr lang="en-US" sz="2800" b="1" i="1" dirty="0" err="1" smtClean="0">
                <a:solidFill>
                  <a:srgbClr val="FF0000"/>
                </a:solidFill>
                <a:latin typeface="Times New Roman" panose="02020603050405020304" pitchFamily="18" charset="0"/>
                <a:cs typeface="Times New Roman" panose="02020603050405020304" pitchFamily="18" charset="0"/>
              </a:rPr>
              <a:t>chu</a:t>
            </a:r>
            <a:r>
              <a:rPr lang="en-US" sz="2800" b="1" i="1" dirty="0" smtClean="0">
                <a:solidFill>
                  <a:srgbClr val="FF0000"/>
                </a:solidFill>
                <a:latin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cs typeface="Times New Roman" panose="02020603050405020304" pitchFamily="18" charset="0"/>
              </a:rPr>
              <a:t>kỳ</a:t>
            </a:r>
            <a:r>
              <a:rPr lang="en-US" sz="2800" b="1" i="1" dirty="0" smtClean="0">
                <a:solidFill>
                  <a:srgbClr val="FF0000"/>
                </a:solidFill>
                <a:latin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cs typeface="Times New Roman" panose="02020603050405020304" pitchFamily="18" charset="0"/>
              </a:rPr>
              <a:t>kinh</a:t>
            </a:r>
            <a:r>
              <a:rPr lang="en-US" sz="2800" b="1" i="1" dirty="0" smtClean="0">
                <a:solidFill>
                  <a:srgbClr val="FF0000"/>
                </a:solidFill>
                <a:latin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cs typeface="Times New Roman" panose="02020603050405020304" pitchFamily="18" charset="0"/>
              </a:rPr>
              <a:t>tế</a:t>
            </a:r>
            <a:endParaRPr lang="vi-VN" sz="2800" b="1" i="1" dirty="0">
              <a:solidFill>
                <a:prstClr val="black"/>
              </a:solidFill>
              <a:latin typeface="Times New Roman" panose="02020603050405020304" pitchFamily="18" charset="0"/>
              <a:cs typeface="Times New Roman" panose="02020603050405020304" pitchFamily="18" charset="0"/>
            </a:endParaRPr>
          </a:p>
        </p:txBody>
      </p:sp>
      <p:sp>
        <p:nvSpPr>
          <p:cNvPr id="5" name="Rectangle 4"/>
          <p:cNvSpPr/>
          <p:nvPr/>
        </p:nvSpPr>
        <p:spPr>
          <a:xfrm>
            <a:off x="95595" y="3415557"/>
            <a:ext cx="8725771" cy="3416320"/>
          </a:xfrm>
          <a:prstGeom prst="rect">
            <a:avLst/>
          </a:prstGeom>
        </p:spPr>
        <p:txBody>
          <a:bodyPr wrap="square">
            <a:spAutoFit/>
          </a:bodyPr>
          <a:lstStyle/>
          <a:p>
            <a:pPr marL="342900" indent="-342900" algn="just">
              <a:buFont typeface="Wingdings" panose="05000000000000000000" pitchFamily="2" charset="2"/>
              <a:buChar char="q"/>
            </a:pPr>
            <a:r>
              <a:rPr lang="vi-VN" sz="2400" dirty="0">
                <a:latin typeface="Times New Roman" panose="02020603050405020304" pitchFamily="18" charset="0"/>
                <a:cs typeface="Times New Roman" panose="02020603050405020304" pitchFamily="18" charset="0"/>
              </a:rPr>
              <a:t>Nền kinh tế tăng trưởng, </a:t>
            </a:r>
            <a:r>
              <a:rPr lang="vi-VN" sz="2400" dirty="0"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triển</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mangtính </a:t>
            </a:r>
            <a:r>
              <a:rPr lang="vi-VN" sz="2400" dirty="0">
                <a:latin typeface="Times New Roman" panose="02020603050405020304" pitchFamily="18" charset="0"/>
                <a:cs typeface="Times New Roman" panose="02020603050405020304" pitchFamily="18" charset="0"/>
              </a:rPr>
              <a:t>chu kì, trải qua thời kỳ suy thoái đến tăng trưởng. </a:t>
            </a:r>
            <a:endParaRPr lang="en-US" sz="2400" dirty="0" smtClean="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q"/>
            </a:pPr>
            <a:r>
              <a:rPr lang="vi-VN" sz="2400" b="1" dirty="0" smtClean="0">
                <a:latin typeface="Times New Roman" panose="02020603050405020304" pitchFamily="18" charset="0"/>
                <a:cs typeface="Times New Roman" panose="02020603050405020304" pitchFamily="18" charset="0"/>
              </a:rPr>
              <a:t>Thời kì</a:t>
            </a:r>
            <a:r>
              <a:rPr lang="en-US" sz="2400" b="1" dirty="0" smtClean="0">
                <a:latin typeface="Times New Roman" panose="02020603050405020304" pitchFamily="18" charset="0"/>
                <a:cs typeface="Times New Roman" panose="02020603050405020304" pitchFamily="18" charset="0"/>
              </a:rPr>
              <a:t> </a:t>
            </a:r>
            <a:r>
              <a:rPr lang="vi-VN" sz="2400" b="1" dirty="0" smtClean="0">
                <a:latin typeface="Times New Roman" panose="02020603050405020304" pitchFamily="18" charset="0"/>
                <a:cs typeface="Times New Roman" panose="02020603050405020304" pitchFamily="18" charset="0"/>
              </a:rPr>
              <a:t>suy </a:t>
            </a:r>
            <a:r>
              <a:rPr lang="vi-VN" sz="2400" b="1" dirty="0">
                <a:latin typeface="Times New Roman" panose="02020603050405020304" pitchFamily="18" charset="0"/>
                <a:cs typeface="Times New Roman" panose="02020603050405020304" pitchFamily="18" charset="0"/>
              </a:rPr>
              <a:t>thoái</a:t>
            </a:r>
            <a:r>
              <a:rPr lang="vi-VN" sz="2400" dirty="0">
                <a:latin typeface="Times New Roman" panose="02020603050405020304" pitchFamily="18" charset="0"/>
                <a:cs typeface="Times New Roman" panose="02020603050405020304" pitchFamily="18" charset="0"/>
              </a:rPr>
              <a:t>, giá cước thấp (do sản xuất đình đốn, nhu cầu vận chuyển thấp</a:t>
            </a:r>
            <a:r>
              <a:rPr lang="vi-VN" sz="2400" dirty="0" smtClean="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q"/>
            </a:pPr>
            <a:r>
              <a:rPr lang="en-US" sz="2400" b="1" dirty="0">
                <a:latin typeface="Times New Roman" panose="02020603050405020304" pitchFamily="18" charset="0"/>
                <a:cs typeface="Times New Roman" panose="02020603050405020304" pitchFamily="18" charset="0"/>
              </a:rPr>
              <a:t>N</a:t>
            </a:r>
            <a:r>
              <a:rPr lang="vi-VN" sz="2400" b="1" dirty="0" smtClean="0">
                <a:latin typeface="Times New Roman" panose="02020603050405020304" pitchFamily="18" charset="0"/>
                <a:cs typeface="Times New Roman" panose="02020603050405020304" pitchFamily="18" charset="0"/>
              </a:rPr>
              <a:t>gược </a:t>
            </a:r>
            <a:r>
              <a:rPr lang="vi-VN" sz="2400" b="1" dirty="0">
                <a:latin typeface="Times New Roman" panose="02020603050405020304" pitchFamily="18" charset="0"/>
                <a:cs typeface="Times New Roman" panose="02020603050405020304" pitchFamily="18" charset="0"/>
              </a:rPr>
              <a:t>lại, đến thời kỳ nền kinh tế tăng trưởng</a:t>
            </a:r>
            <a:r>
              <a:rPr lang="vi-VN" sz="2400" dirty="0">
                <a:latin typeface="Times New Roman" panose="02020603050405020304" pitchFamily="18" charset="0"/>
                <a:cs typeface="Times New Roman" panose="02020603050405020304" pitchFamily="18" charset="0"/>
              </a:rPr>
              <a:t>, nhu cầu vận chuyển </a:t>
            </a:r>
            <a:r>
              <a:rPr lang="vi-VN" sz="2400" dirty="0" smtClean="0">
                <a:latin typeface="Times New Roman" panose="02020603050405020304" pitchFamily="18" charset="0"/>
                <a:cs typeface="Times New Roman" panose="02020603050405020304" pitchFamily="18" charset="0"/>
              </a:rPr>
              <a:t>nguyên</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vật </a:t>
            </a:r>
            <a:r>
              <a:rPr lang="vi-VN" sz="2400" dirty="0">
                <a:latin typeface="Times New Roman" panose="02020603050405020304" pitchFamily="18" charset="0"/>
                <a:cs typeface="Times New Roman" panose="02020603050405020304" pitchFamily="18" charset="0"/>
              </a:rPr>
              <a:t>liệu, máy móc thiết bị, phục vụ đầu vào sản xuất tăng và nhu cầu </a:t>
            </a:r>
            <a:r>
              <a:rPr lang="vi-VN" sz="2400" dirty="0" smtClean="0">
                <a:latin typeface="Times New Roman" panose="02020603050405020304" pitchFamily="18" charset="0"/>
                <a:cs typeface="Times New Roman" panose="02020603050405020304" pitchFamily="18" charset="0"/>
              </a:rPr>
              <a:t>vận</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chuyến </a:t>
            </a:r>
            <a:r>
              <a:rPr lang="vi-VN" sz="2400" dirty="0">
                <a:latin typeface="Times New Roman" panose="02020603050405020304" pitchFamily="18" charset="0"/>
                <a:cs typeface="Times New Roman" panose="02020603050405020304" pitchFamily="18" charset="0"/>
              </a:rPr>
              <a:t>thành phẩm ra thị trường tiêu thụ cũng tăng cao tác động làm </a:t>
            </a:r>
            <a:r>
              <a:rPr lang="vi-VN" sz="2400" dirty="0" smtClean="0">
                <a:latin typeface="Times New Roman" panose="02020603050405020304" pitchFamily="18" charset="0"/>
                <a:cs typeface="Times New Roman" panose="02020603050405020304" pitchFamily="18" charset="0"/>
              </a:rPr>
              <a:t>tăng</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giá cước</a:t>
            </a:r>
            <a:r>
              <a:rPr lang="en-US" sz="2400" dirty="0">
                <a:latin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q"/>
            </a:pPr>
            <a:r>
              <a:rPr lang="vi-VN" sz="2400" dirty="0" smtClean="0">
                <a:latin typeface="Times New Roman" panose="02020603050405020304" pitchFamily="18" charset="0"/>
                <a:cs typeface="Times New Roman" panose="02020603050405020304" pitchFamily="18" charset="0"/>
              </a:rPr>
              <a:t>Biến </a:t>
            </a:r>
            <a:r>
              <a:rPr lang="vi-VN" sz="2400" dirty="0">
                <a:latin typeface="Times New Roman" panose="02020603050405020304" pitchFamily="18" charset="0"/>
                <a:cs typeface="Times New Roman" panose="02020603050405020304" pitchFamily="18" charset="0"/>
              </a:rPr>
              <a:t>động này có tính quy luật, thuận lợi cho công tác dự báo,</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1383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0" end="0"/>
                                            </p:txEl>
                                          </p:spTgt>
                                        </p:tgtEl>
                                        <p:attrNameLst>
                                          <p:attrName>style.visibility</p:attrName>
                                        </p:attrNameLst>
                                      </p:cBhvr>
                                      <p:to>
                                        <p:strVal val="visible"/>
                                      </p:to>
                                    </p:set>
                                    <p:animEffect transition="in" filter="fade">
                                      <p:cBhvr>
                                        <p:cTn id="21" dur="1000"/>
                                        <p:tgtEl>
                                          <p:spTgt spid="5">
                                            <p:txEl>
                                              <p:pRg st="0" end="0"/>
                                            </p:txEl>
                                          </p:spTgt>
                                        </p:tgtEl>
                                      </p:cBhvr>
                                    </p:animEffect>
                                    <p:anim calcmode="lin" valueType="num">
                                      <p:cBhvr>
                                        <p:cTn id="22"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1" end="1"/>
                                            </p:txEl>
                                          </p:spTgt>
                                        </p:tgtEl>
                                        <p:attrNameLst>
                                          <p:attrName>style.visibility</p:attrName>
                                        </p:attrNameLst>
                                      </p:cBhvr>
                                      <p:to>
                                        <p:strVal val="visible"/>
                                      </p:to>
                                    </p:set>
                                    <p:animEffect transition="in" filter="fade">
                                      <p:cBhvr>
                                        <p:cTn id="28" dur="1000"/>
                                        <p:tgtEl>
                                          <p:spTgt spid="5">
                                            <p:txEl>
                                              <p:pRg st="1" end="1"/>
                                            </p:txEl>
                                          </p:spTgt>
                                        </p:tgtEl>
                                      </p:cBhvr>
                                    </p:animEffect>
                                    <p:anim calcmode="lin" valueType="num">
                                      <p:cBhvr>
                                        <p:cTn id="29"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5">
                                            <p:txEl>
                                              <p:pRg st="2" end="2"/>
                                            </p:txEl>
                                          </p:spTgt>
                                        </p:tgtEl>
                                        <p:attrNameLst>
                                          <p:attrName>style.visibility</p:attrName>
                                        </p:attrNameLst>
                                      </p:cBhvr>
                                      <p:to>
                                        <p:strVal val="visible"/>
                                      </p:to>
                                    </p:set>
                                    <p:anim calcmode="lin" valueType="num">
                                      <p:cBhvr additive="base">
                                        <p:cTn id="35"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8594" y="918061"/>
            <a:ext cx="9402594" cy="5924699"/>
          </a:xfrm>
          <a:prstGeom prst="rect">
            <a:avLst/>
          </a:prstGeom>
        </p:spPr>
        <p:txBody>
          <a:bodyPr wrap="square">
            <a:spAutoFit/>
          </a:bodyPr>
          <a:lstStyle/>
          <a:p>
            <a:pPr lvl="0">
              <a:spcBef>
                <a:spcPts val="600"/>
              </a:spcBef>
              <a:spcAft>
                <a:spcPts val="600"/>
              </a:spcAft>
              <a:tabLst>
                <a:tab pos="342900" algn="l"/>
              </a:tabLst>
            </a:pPr>
            <a:r>
              <a:rPr lang="vi-VN" sz="2800" b="1" i="1" dirty="0">
                <a:solidFill>
                  <a:prstClr val="black"/>
                </a:solidFill>
                <a:latin typeface="Times New Roman" panose="02020603050405020304" pitchFamily="18" charset="0"/>
                <a:cs typeface="Times New Roman" panose="02020603050405020304" pitchFamily="18" charset="0"/>
              </a:rPr>
              <a:t> </a:t>
            </a:r>
            <a:r>
              <a:rPr lang="en-US" sz="2800" b="1" i="1" dirty="0" smtClean="0">
                <a:solidFill>
                  <a:prstClr val="black"/>
                </a:solidFill>
                <a:latin typeface="Times New Roman" panose="02020603050405020304" pitchFamily="18" charset="0"/>
                <a:cs typeface="Times New Roman" panose="02020603050405020304" pitchFamily="18" charset="0"/>
              </a:rPr>
              <a:t>               </a:t>
            </a:r>
            <a:r>
              <a:rPr lang="en-US" sz="2800" b="1" i="1" dirty="0" err="1" smtClean="0">
                <a:solidFill>
                  <a:prstClr val="black"/>
                </a:solidFill>
                <a:latin typeface="Times New Roman" panose="02020603050405020304" pitchFamily="18" charset="0"/>
                <a:cs typeface="Times New Roman" panose="02020603050405020304" pitchFamily="18" charset="0"/>
              </a:rPr>
              <a:t>Ảnh</a:t>
            </a:r>
            <a:r>
              <a:rPr lang="en-US" sz="2800" b="1" i="1" dirty="0" smtClean="0">
                <a:solidFill>
                  <a:prstClr val="black"/>
                </a:solidFill>
                <a:latin typeface="Times New Roman" panose="02020603050405020304" pitchFamily="18" charset="0"/>
                <a:cs typeface="Times New Roman" panose="02020603050405020304" pitchFamily="18" charset="0"/>
              </a:rPr>
              <a:t> </a:t>
            </a:r>
            <a:r>
              <a:rPr lang="en-US" sz="2800" b="1" i="1" dirty="0" err="1">
                <a:solidFill>
                  <a:prstClr val="black"/>
                </a:solidFill>
                <a:latin typeface="Times New Roman" panose="02020603050405020304" pitchFamily="18" charset="0"/>
                <a:cs typeface="Times New Roman" panose="02020603050405020304" pitchFamily="18" charset="0"/>
              </a:rPr>
              <a:t>hưởng</a:t>
            </a:r>
            <a:r>
              <a:rPr lang="en-US" sz="2800" b="1" i="1" dirty="0">
                <a:solidFill>
                  <a:prstClr val="black"/>
                </a:solidFill>
                <a:latin typeface="Times New Roman" panose="02020603050405020304" pitchFamily="18" charset="0"/>
                <a:cs typeface="Times New Roman" panose="02020603050405020304" pitchFamily="18" charset="0"/>
              </a:rPr>
              <a:t> </a:t>
            </a:r>
            <a:r>
              <a:rPr lang="en-US" sz="2800" b="1" i="1" dirty="0" err="1">
                <a:solidFill>
                  <a:prstClr val="black"/>
                </a:solidFill>
                <a:latin typeface="Times New Roman" panose="02020603050405020304" pitchFamily="18" charset="0"/>
                <a:cs typeface="Times New Roman" panose="02020603050405020304" pitchFamily="18" charset="0"/>
              </a:rPr>
              <a:t>của</a:t>
            </a:r>
            <a:r>
              <a:rPr lang="en-US" sz="2800" b="1" i="1" dirty="0">
                <a:solidFill>
                  <a:prstClr val="black"/>
                </a:solidFill>
                <a:latin typeface="Times New Roman" panose="02020603050405020304" pitchFamily="18" charset="0"/>
                <a:cs typeface="Times New Roman" panose="02020603050405020304" pitchFamily="18" charset="0"/>
              </a:rPr>
              <a:t> </a:t>
            </a:r>
            <a:r>
              <a:rPr lang="en-US" sz="2800" b="1" i="1" dirty="0" err="1">
                <a:solidFill>
                  <a:prstClr val="black"/>
                </a:solidFill>
                <a:latin typeface="Times New Roman" panose="02020603050405020304" pitchFamily="18" charset="0"/>
                <a:cs typeface="Times New Roman" panose="02020603050405020304" pitchFamily="18" charset="0"/>
              </a:rPr>
              <a:t>các</a:t>
            </a:r>
            <a:r>
              <a:rPr lang="en-US" sz="2800" b="1" i="1" dirty="0">
                <a:solidFill>
                  <a:prstClr val="black"/>
                </a:solidFill>
                <a:latin typeface="Times New Roman" panose="02020603050405020304" pitchFamily="18" charset="0"/>
                <a:cs typeface="Times New Roman" panose="02020603050405020304" pitchFamily="18" charset="0"/>
              </a:rPr>
              <a:t> </a:t>
            </a:r>
            <a:r>
              <a:rPr lang="en-US" sz="2800" b="1" i="1" dirty="0" err="1">
                <a:solidFill>
                  <a:prstClr val="black"/>
                </a:solidFill>
                <a:latin typeface="Times New Roman" panose="02020603050405020304" pitchFamily="18" charset="0"/>
                <a:cs typeface="Times New Roman" panose="02020603050405020304" pitchFamily="18" charset="0"/>
              </a:rPr>
              <a:t>nhân</a:t>
            </a:r>
            <a:r>
              <a:rPr lang="en-US" sz="2800" b="1" i="1" dirty="0">
                <a:solidFill>
                  <a:prstClr val="black"/>
                </a:solidFill>
                <a:latin typeface="Times New Roman" panose="02020603050405020304" pitchFamily="18" charset="0"/>
                <a:cs typeface="Times New Roman" panose="02020603050405020304" pitchFamily="18" charset="0"/>
              </a:rPr>
              <a:t> </a:t>
            </a:r>
            <a:r>
              <a:rPr lang="en-US" sz="2800" b="1" i="1" dirty="0" err="1">
                <a:solidFill>
                  <a:prstClr val="black"/>
                </a:solidFill>
                <a:latin typeface="Times New Roman" panose="02020603050405020304" pitchFamily="18" charset="0"/>
                <a:cs typeface="Times New Roman" panose="02020603050405020304" pitchFamily="18" charset="0"/>
              </a:rPr>
              <a:t>tố</a:t>
            </a:r>
            <a:r>
              <a:rPr lang="en-US" sz="2800" b="1" i="1" dirty="0">
                <a:solidFill>
                  <a:prstClr val="black"/>
                </a:solidFill>
                <a:latin typeface="Times New Roman" panose="02020603050405020304" pitchFamily="18" charset="0"/>
                <a:cs typeface="Times New Roman" panose="02020603050405020304" pitchFamily="18" charset="0"/>
              </a:rPr>
              <a:t> </a:t>
            </a:r>
            <a:r>
              <a:rPr lang="en-US" sz="2800" b="1" i="1" dirty="0" err="1">
                <a:solidFill>
                  <a:prstClr val="black"/>
                </a:solidFill>
                <a:latin typeface="Times New Roman" panose="02020603050405020304" pitchFamily="18" charset="0"/>
                <a:cs typeface="Times New Roman" panose="02020603050405020304" pitchFamily="18" charset="0"/>
              </a:rPr>
              <a:t>đến</a:t>
            </a:r>
            <a:r>
              <a:rPr lang="en-US" sz="2800" b="1" i="1" dirty="0">
                <a:solidFill>
                  <a:prstClr val="black"/>
                </a:solidFill>
                <a:latin typeface="Times New Roman" panose="02020603050405020304" pitchFamily="18" charset="0"/>
                <a:cs typeface="Times New Roman" panose="02020603050405020304" pitchFamily="18" charset="0"/>
              </a:rPr>
              <a:t> </a:t>
            </a:r>
            <a:r>
              <a:rPr lang="en-US" sz="2800" b="1" i="1" dirty="0" err="1">
                <a:solidFill>
                  <a:prstClr val="black"/>
                </a:solidFill>
                <a:latin typeface="Times New Roman" panose="02020603050405020304" pitchFamily="18" charset="0"/>
                <a:cs typeface="Times New Roman" panose="02020603050405020304" pitchFamily="18" charset="0"/>
              </a:rPr>
              <a:t>giá</a:t>
            </a:r>
            <a:r>
              <a:rPr lang="en-US" sz="2800" b="1" i="1" dirty="0">
                <a:solidFill>
                  <a:prstClr val="black"/>
                </a:solidFill>
                <a:latin typeface="Times New Roman" panose="02020603050405020304" pitchFamily="18" charset="0"/>
                <a:cs typeface="Times New Roman" panose="02020603050405020304" pitchFamily="18" charset="0"/>
              </a:rPr>
              <a:t> </a:t>
            </a:r>
            <a:r>
              <a:rPr lang="en-US" sz="2800" b="1" i="1" dirty="0" err="1">
                <a:solidFill>
                  <a:prstClr val="black"/>
                </a:solidFill>
                <a:latin typeface="Times New Roman" panose="02020603050405020304" pitchFamily="18" charset="0"/>
                <a:cs typeface="Times New Roman" panose="02020603050405020304" pitchFamily="18" charset="0"/>
              </a:rPr>
              <a:t>cước</a:t>
            </a:r>
            <a:r>
              <a:rPr lang="vi-VN" sz="2800" b="1" i="1" dirty="0">
                <a:solidFill>
                  <a:prstClr val="black"/>
                </a:solidFill>
                <a:latin typeface="Times New Roman" panose="02020603050405020304" pitchFamily="18" charset="0"/>
                <a:cs typeface="Times New Roman" panose="02020603050405020304" pitchFamily="18" charset="0"/>
              </a:rPr>
              <a:t>:</a:t>
            </a:r>
          </a:p>
          <a:p>
            <a:pPr marL="398463" lvl="0">
              <a:spcBef>
                <a:spcPts val="600"/>
              </a:spcBef>
              <a:spcAft>
                <a:spcPts val="600"/>
              </a:spcAft>
              <a:buFont typeface="Wingdings" panose="05000000000000000000" pitchFamily="2" charset="2"/>
              <a:buChar char="Ø"/>
              <a:tabLst>
                <a:tab pos="342900" algn="l"/>
              </a:tabLst>
            </a:pPr>
            <a:r>
              <a:rPr lang="en-US" sz="2800" i="1" dirty="0" err="1">
                <a:solidFill>
                  <a:prstClr val="black"/>
                </a:solidFill>
                <a:latin typeface="Times New Roman" panose="02020603050405020304" pitchFamily="18" charset="0"/>
                <a:cs typeface="Times New Roman" panose="02020603050405020304" pitchFamily="18" charset="0"/>
              </a:rPr>
              <a:t>Tình</a:t>
            </a:r>
            <a:r>
              <a:rPr lang="en-US" sz="2800" i="1" dirty="0">
                <a:solidFill>
                  <a:prstClr val="black"/>
                </a:solidFill>
                <a:latin typeface="Times New Roman" panose="02020603050405020304" pitchFamily="18" charset="0"/>
                <a:cs typeface="Times New Roman" panose="02020603050405020304" pitchFamily="18" charset="0"/>
              </a:rPr>
              <a:t> </a:t>
            </a:r>
            <a:r>
              <a:rPr lang="en-US" sz="2800" i="1" dirty="0" err="1">
                <a:solidFill>
                  <a:prstClr val="black"/>
                </a:solidFill>
                <a:latin typeface="Times New Roman" panose="02020603050405020304" pitchFamily="18" charset="0"/>
                <a:cs typeface="Times New Roman" panose="02020603050405020304" pitchFamily="18" charset="0"/>
              </a:rPr>
              <a:t>hình</a:t>
            </a:r>
            <a:r>
              <a:rPr lang="en-US" sz="2800" i="1" dirty="0">
                <a:solidFill>
                  <a:prstClr val="black"/>
                </a:solidFill>
                <a:latin typeface="Times New Roman" panose="02020603050405020304" pitchFamily="18" charset="0"/>
                <a:cs typeface="Times New Roman" panose="02020603050405020304" pitchFamily="18" charset="0"/>
              </a:rPr>
              <a:t> </a:t>
            </a:r>
            <a:r>
              <a:rPr lang="en-US" sz="2800" i="1" dirty="0" err="1">
                <a:solidFill>
                  <a:prstClr val="black"/>
                </a:solidFill>
                <a:latin typeface="Times New Roman" panose="02020603050405020304" pitchFamily="18" charset="0"/>
                <a:cs typeface="Times New Roman" panose="02020603050405020304" pitchFamily="18" charset="0"/>
              </a:rPr>
              <a:t>hàng</a:t>
            </a:r>
            <a:r>
              <a:rPr lang="en-US" sz="2800" i="1" dirty="0">
                <a:solidFill>
                  <a:prstClr val="black"/>
                </a:solidFill>
                <a:latin typeface="Times New Roman" panose="02020603050405020304" pitchFamily="18" charset="0"/>
                <a:cs typeface="Times New Roman" panose="02020603050405020304" pitchFamily="18" charset="0"/>
              </a:rPr>
              <a:t> </a:t>
            </a:r>
            <a:r>
              <a:rPr lang="en-US" sz="2800" i="1" dirty="0" err="1" smtClean="0">
                <a:solidFill>
                  <a:prstClr val="black"/>
                </a:solidFill>
                <a:latin typeface="Times New Roman" panose="02020603050405020304" pitchFamily="18" charset="0"/>
                <a:cs typeface="Times New Roman" panose="02020603050405020304" pitchFamily="18" charset="0"/>
              </a:rPr>
              <a:t>hóa</a:t>
            </a:r>
            <a:endParaRPr lang="en-US" sz="2800" i="1" dirty="0" smtClean="0">
              <a:solidFill>
                <a:prstClr val="black"/>
              </a:solidFill>
              <a:latin typeface="Times New Roman" panose="02020603050405020304" pitchFamily="18" charset="0"/>
              <a:cs typeface="Times New Roman" panose="02020603050405020304" pitchFamily="18" charset="0"/>
            </a:endParaRPr>
          </a:p>
          <a:p>
            <a:pPr marL="398463" lvl="0">
              <a:tabLst>
                <a:tab pos="342900" algn="l"/>
              </a:tabLst>
            </a:pPr>
            <a:endParaRPr lang="vi-VN" sz="2800" i="1" dirty="0">
              <a:solidFill>
                <a:prstClr val="black"/>
              </a:solidFill>
              <a:latin typeface="Times New Roman" panose="02020603050405020304" pitchFamily="18" charset="0"/>
              <a:cs typeface="Times New Roman" panose="02020603050405020304" pitchFamily="18" charset="0"/>
            </a:endParaRPr>
          </a:p>
          <a:p>
            <a:pPr marL="398463" lvl="0">
              <a:buFont typeface="Wingdings" panose="05000000000000000000" pitchFamily="2" charset="2"/>
              <a:buChar char="Ø"/>
              <a:tabLst>
                <a:tab pos="342900" algn="l"/>
              </a:tabLst>
            </a:pPr>
            <a:r>
              <a:rPr lang="vi-VN" sz="2800" i="1" dirty="0">
                <a:solidFill>
                  <a:prstClr val="black"/>
                </a:solidFill>
                <a:latin typeface="Times New Roman" panose="02020603050405020304" pitchFamily="18" charset="0"/>
                <a:cs typeface="Times New Roman" panose="02020603050405020304" pitchFamily="18" charset="0"/>
              </a:rPr>
              <a:t>T</a:t>
            </a:r>
            <a:r>
              <a:rPr lang="en-US" sz="2800" i="1" dirty="0" err="1">
                <a:solidFill>
                  <a:prstClr val="black"/>
                </a:solidFill>
                <a:latin typeface="Times New Roman" panose="02020603050405020304" pitchFamily="18" charset="0"/>
                <a:cs typeface="Times New Roman" panose="02020603050405020304" pitchFamily="18" charset="0"/>
              </a:rPr>
              <a:t>ình</a:t>
            </a:r>
            <a:r>
              <a:rPr lang="en-US" sz="2800" i="1" dirty="0">
                <a:solidFill>
                  <a:prstClr val="black"/>
                </a:solidFill>
                <a:latin typeface="Times New Roman" panose="02020603050405020304" pitchFamily="18" charset="0"/>
                <a:cs typeface="Times New Roman" panose="02020603050405020304" pitchFamily="18" charset="0"/>
              </a:rPr>
              <a:t> </a:t>
            </a:r>
            <a:r>
              <a:rPr lang="en-US" sz="2800" i="1" dirty="0" err="1">
                <a:solidFill>
                  <a:prstClr val="black"/>
                </a:solidFill>
                <a:latin typeface="Times New Roman" panose="02020603050405020304" pitchFamily="18" charset="0"/>
                <a:cs typeface="Times New Roman" panose="02020603050405020304" pitchFamily="18" charset="0"/>
              </a:rPr>
              <a:t>hình</a:t>
            </a:r>
            <a:r>
              <a:rPr lang="en-US" sz="2800" i="1" dirty="0">
                <a:solidFill>
                  <a:prstClr val="black"/>
                </a:solidFill>
                <a:latin typeface="Times New Roman" panose="02020603050405020304" pitchFamily="18" charset="0"/>
                <a:cs typeface="Times New Roman" panose="02020603050405020304" pitchFamily="18" charset="0"/>
              </a:rPr>
              <a:t> </a:t>
            </a:r>
            <a:r>
              <a:rPr lang="en-US" sz="2800" i="1" dirty="0" err="1">
                <a:solidFill>
                  <a:prstClr val="black"/>
                </a:solidFill>
                <a:latin typeface="Times New Roman" panose="02020603050405020304" pitchFamily="18" charset="0"/>
                <a:cs typeface="Times New Roman" panose="02020603050405020304" pitchFamily="18" charset="0"/>
              </a:rPr>
              <a:t>phương</a:t>
            </a:r>
            <a:r>
              <a:rPr lang="en-US" sz="2800" i="1" dirty="0">
                <a:solidFill>
                  <a:prstClr val="black"/>
                </a:solidFill>
                <a:latin typeface="Times New Roman" panose="02020603050405020304" pitchFamily="18" charset="0"/>
                <a:cs typeface="Times New Roman" panose="02020603050405020304" pitchFamily="18" charset="0"/>
              </a:rPr>
              <a:t> </a:t>
            </a:r>
            <a:r>
              <a:rPr lang="en-US" sz="2800" i="1" dirty="0" err="1" smtClean="0">
                <a:solidFill>
                  <a:prstClr val="black"/>
                </a:solidFill>
                <a:latin typeface="Times New Roman" panose="02020603050405020304" pitchFamily="18" charset="0"/>
                <a:cs typeface="Times New Roman" panose="02020603050405020304" pitchFamily="18" charset="0"/>
              </a:rPr>
              <a:t>tiện</a:t>
            </a:r>
            <a:endParaRPr lang="en-US" sz="2800" i="1" dirty="0" smtClean="0">
              <a:solidFill>
                <a:prstClr val="black"/>
              </a:solidFill>
              <a:latin typeface="Times New Roman" panose="02020603050405020304" pitchFamily="18" charset="0"/>
              <a:cs typeface="Times New Roman" panose="02020603050405020304" pitchFamily="18" charset="0"/>
            </a:endParaRPr>
          </a:p>
          <a:p>
            <a:pPr marL="398463" lvl="0">
              <a:tabLst>
                <a:tab pos="342900" algn="l"/>
              </a:tabLst>
            </a:pPr>
            <a:endParaRPr lang="en-US" sz="2800" i="1" dirty="0" smtClean="0">
              <a:solidFill>
                <a:prstClr val="black"/>
              </a:solidFill>
              <a:latin typeface="Times New Roman" panose="02020603050405020304" pitchFamily="18" charset="0"/>
              <a:cs typeface="Times New Roman" panose="02020603050405020304" pitchFamily="18" charset="0"/>
            </a:endParaRPr>
          </a:p>
          <a:p>
            <a:pPr marL="398463" lvl="0">
              <a:tabLst>
                <a:tab pos="342900" algn="l"/>
              </a:tabLst>
            </a:pPr>
            <a:endParaRPr lang="en-US" sz="2800" i="1" dirty="0" smtClean="0">
              <a:solidFill>
                <a:prstClr val="black"/>
              </a:solidFill>
              <a:latin typeface="Times New Roman" panose="02020603050405020304" pitchFamily="18" charset="0"/>
              <a:cs typeface="Times New Roman" panose="02020603050405020304" pitchFamily="18" charset="0"/>
            </a:endParaRPr>
          </a:p>
          <a:p>
            <a:pPr marL="398463" lvl="0">
              <a:tabLst>
                <a:tab pos="342900" algn="l"/>
              </a:tabLst>
            </a:pPr>
            <a:endParaRPr lang="vi-VN" sz="2800" i="1" dirty="0">
              <a:solidFill>
                <a:prstClr val="black"/>
              </a:solidFill>
              <a:latin typeface="Times New Roman" panose="02020603050405020304" pitchFamily="18" charset="0"/>
              <a:cs typeface="Times New Roman" panose="02020603050405020304" pitchFamily="18" charset="0"/>
            </a:endParaRPr>
          </a:p>
          <a:p>
            <a:pPr marL="398463" lvl="0">
              <a:buFont typeface="Wingdings" panose="05000000000000000000" pitchFamily="2" charset="2"/>
              <a:buChar char="Ø"/>
              <a:tabLst>
                <a:tab pos="342900" algn="l"/>
              </a:tabLst>
            </a:pPr>
            <a:r>
              <a:rPr lang="vi-VN" sz="2800" i="1" dirty="0">
                <a:solidFill>
                  <a:prstClr val="black"/>
                </a:solidFill>
                <a:latin typeface="Times New Roman" panose="02020603050405020304" pitchFamily="18" charset="0"/>
                <a:cs typeface="Times New Roman" panose="02020603050405020304" pitchFamily="18" charset="0"/>
              </a:rPr>
              <a:t>T</a:t>
            </a:r>
            <a:r>
              <a:rPr lang="en-US" sz="2800" i="1" dirty="0" err="1">
                <a:solidFill>
                  <a:prstClr val="black"/>
                </a:solidFill>
                <a:latin typeface="Times New Roman" panose="02020603050405020304" pitchFamily="18" charset="0"/>
                <a:cs typeface="Times New Roman" panose="02020603050405020304" pitchFamily="18" charset="0"/>
              </a:rPr>
              <a:t>uyến</a:t>
            </a:r>
            <a:r>
              <a:rPr lang="en-US" sz="2800" i="1" dirty="0">
                <a:solidFill>
                  <a:prstClr val="black"/>
                </a:solidFill>
                <a:latin typeface="Times New Roman" panose="02020603050405020304" pitchFamily="18" charset="0"/>
                <a:cs typeface="Times New Roman" panose="02020603050405020304" pitchFamily="18" charset="0"/>
              </a:rPr>
              <a:t> </a:t>
            </a:r>
            <a:r>
              <a:rPr lang="en-US" sz="2800" i="1" dirty="0" err="1">
                <a:solidFill>
                  <a:prstClr val="black"/>
                </a:solidFill>
                <a:latin typeface="Times New Roman" panose="02020603050405020304" pitchFamily="18" charset="0"/>
                <a:cs typeface="Times New Roman" panose="02020603050405020304" pitchFamily="18" charset="0"/>
              </a:rPr>
              <a:t>vận</a:t>
            </a:r>
            <a:r>
              <a:rPr lang="en-US" sz="2800" i="1" dirty="0">
                <a:solidFill>
                  <a:prstClr val="black"/>
                </a:solidFill>
                <a:latin typeface="Times New Roman" panose="02020603050405020304" pitchFamily="18" charset="0"/>
                <a:cs typeface="Times New Roman" panose="02020603050405020304" pitchFamily="18" charset="0"/>
              </a:rPr>
              <a:t> </a:t>
            </a:r>
            <a:r>
              <a:rPr lang="en-US" sz="2800" i="1" dirty="0" err="1" smtClean="0">
                <a:solidFill>
                  <a:prstClr val="black"/>
                </a:solidFill>
                <a:latin typeface="Times New Roman" panose="02020603050405020304" pitchFamily="18" charset="0"/>
                <a:cs typeface="Times New Roman" panose="02020603050405020304" pitchFamily="18" charset="0"/>
              </a:rPr>
              <a:t>chuyển</a:t>
            </a:r>
            <a:endParaRPr lang="en-US" sz="2800" i="1" dirty="0" smtClean="0">
              <a:solidFill>
                <a:prstClr val="black"/>
              </a:solidFill>
              <a:latin typeface="Times New Roman" panose="02020603050405020304" pitchFamily="18" charset="0"/>
              <a:cs typeface="Times New Roman" panose="02020603050405020304" pitchFamily="18" charset="0"/>
            </a:endParaRPr>
          </a:p>
          <a:p>
            <a:pPr marL="398463" lvl="0">
              <a:tabLst>
                <a:tab pos="342900" algn="l"/>
              </a:tabLst>
            </a:pPr>
            <a:endParaRPr lang="en-US" sz="2800" i="1" dirty="0" smtClean="0">
              <a:solidFill>
                <a:prstClr val="black"/>
              </a:solidFill>
              <a:latin typeface="Times New Roman" panose="02020603050405020304" pitchFamily="18" charset="0"/>
              <a:cs typeface="Times New Roman" panose="02020603050405020304" pitchFamily="18" charset="0"/>
            </a:endParaRPr>
          </a:p>
          <a:p>
            <a:pPr marL="398463" lvl="0">
              <a:tabLst>
                <a:tab pos="342900" algn="l"/>
              </a:tabLst>
            </a:pPr>
            <a:endParaRPr lang="en-US" sz="2800" i="1" dirty="0">
              <a:solidFill>
                <a:prstClr val="black"/>
              </a:solidFill>
              <a:latin typeface="Times New Roman" panose="02020603050405020304" pitchFamily="18" charset="0"/>
              <a:cs typeface="Times New Roman" panose="02020603050405020304" pitchFamily="18" charset="0"/>
            </a:endParaRPr>
          </a:p>
          <a:p>
            <a:pPr marL="398463" lvl="0">
              <a:buFont typeface="Wingdings" panose="05000000000000000000" pitchFamily="2" charset="2"/>
              <a:buChar char="Ø"/>
              <a:tabLst>
                <a:tab pos="342900" algn="l"/>
              </a:tabLst>
            </a:pPr>
            <a:r>
              <a:rPr lang="en-US" sz="2800" i="1" dirty="0" err="1">
                <a:solidFill>
                  <a:prstClr val="black"/>
                </a:solidFill>
                <a:latin typeface="Times New Roman" panose="02020603050405020304" pitchFamily="18" charset="0"/>
                <a:cs typeface="Times New Roman" panose="02020603050405020304" pitchFamily="18" charset="0"/>
              </a:rPr>
              <a:t>Quan</a:t>
            </a:r>
            <a:r>
              <a:rPr lang="en-US" sz="2800" i="1" dirty="0">
                <a:solidFill>
                  <a:prstClr val="black"/>
                </a:solidFill>
                <a:latin typeface="Times New Roman" panose="02020603050405020304" pitchFamily="18" charset="0"/>
                <a:cs typeface="Times New Roman" panose="02020603050405020304" pitchFamily="18" charset="0"/>
              </a:rPr>
              <a:t> </a:t>
            </a:r>
            <a:r>
              <a:rPr lang="en-US" sz="2800" i="1" dirty="0" err="1">
                <a:solidFill>
                  <a:prstClr val="black"/>
                </a:solidFill>
                <a:latin typeface="Times New Roman" panose="02020603050405020304" pitchFamily="18" charset="0"/>
                <a:cs typeface="Times New Roman" panose="02020603050405020304" pitchFamily="18" charset="0"/>
              </a:rPr>
              <a:t>hệ</a:t>
            </a:r>
            <a:r>
              <a:rPr lang="en-US" sz="2800" i="1" dirty="0">
                <a:solidFill>
                  <a:prstClr val="black"/>
                </a:solidFill>
                <a:latin typeface="Times New Roman" panose="02020603050405020304" pitchFamily="18" charset="0"/>
                <a:cs typeface="Times New Roman" panose="02020603050405020304" pitchFamily="18" charset="0"/>
              </a:rPr>
              <a:t> </a:t>
            </a:r>
            <a:r>
              <a:rPr lang="en-US" sz="2800" i="1" dirty="0" err="1">
                <a:solidFill>
                  <a:prstClr val="black"/>
                </a:solidFill>
                <a:latin typeface="Times New Roman" panose="02020603050405020304" pitchFamily="18" charset="0"/>
                <a:cs typeface="Times New Roman" panose="02020603050405020304" pitchFamily="18" charset="0"/>
              </a:rPr>
              <a:t>giữa</a:t>
            </a:r>
            <a:r>
              <a:rPr lang="en-US" sz="2800" i="1" dirty="0">
                <a:solidFill>
                  <a:prstClr val="black"/>
                </a:solidFill>
                <a:latin typeface="Times New Roman" panose="02020603050405020304" pitchFamily="18" charset="0"/>
                <a:cs typeface="Times New Roman" panose="02020603050405020304" pitchFamily="18" charset="0"/>
              </a:rPr>
              <a:t> </a:t>
            </a:r>
            <a:r>
              <a:rPr lang="en-US" sz="2800" i="1" dirty="0" err="1">
                <a:solidFill>
                  <a:prstClr val="black"/>
                </a:solidFill>
                <a:latin typeface="Times New Roman" panose="02020603050405020304" pitchFamily="18" charset="0"/>
                <a:cs typeface="Times New Roman" panose="02020603050405020304" pitchFamily="18" charset="0"/>
              </a:rPr>
              <a:t>các</a:t>
            </a:r>
            <a:r>
              <a:rPr lang="en-US" sz="2800" i="1" dirty="0">
                <a:solidFill>
                  <a:prstClr val="black"/>
                </a:solidFill>
                <a:latin typeface="Times New Roman" panose="02020603050405020304" pitchFamily="18" charset="0"/>
                <a:cs typeface="Times New Roman" panose="02020603050405020304" pitchFamily="18" charset="0"/>
              </a:rPr>
              <a:t> </a:t>
            </a:r>
            <a:r>
              <a:rPr lang="en-US" sz="2800" i="1" dirty="0" err="1">
                <a:solidFill>
                  <a:prstClr val="black"/>
                </a:solidFill>
                <a:latin typeface="Times New Roman" panose="02020603050405020304" pitchFamily="18" charset="0"/>
                <a:cs typeface="Times New Roman" panose="02020603050405020304" pitchFamily="18" charset="0"/>
              </a:rPr>
              <a:t>chủ</a:t>
            </a:r>
            <a:r>
              <a:rPr lang="en-US" sz="2800" i="1" dirty="0">
                <a:solidFill>
                  <a:prstClr val="black"/>
                </a:solidFill>
                <a:latin typeface="Times New Roman" panose="02020603050405020304" pitchFamily="18" charset="0"/>
                <a:cs typeface="Times New Roman" panose="02020603050405020304" pitchFamily="18" charset="0"/>
              </a:rPr>
              <a:t> </a:t>
            </a:r>
            <a:r>
              <a:rPr lang="en-US" sz="2800" i="1" dirty="0" err="1">
                <a:solidFill>
                  <a:prstClr val="black"/>
                </a:solidFill>
                <a:latin typeface="Times New Roman" panose="02020603050405020304" pitchFamily="18" charset="0"/>
                <a:cs typeface="Times New Roman" panose="02020603050405020304" pitchFamily="18" charset="0"/>
              </a:rPr>
              <a:t>tàu</a:t>
            </a:r>
            <a:r>
              <a:rPr lang="en-US" sz="2800" i="1" dirty="0">
                <a:solidFill>
                  <a:prstClr val="black"/>
                </a:solidFill>
                <a:latin typeface="Times New Roman" panose="02020603050405020304" pitchFamily="18" charset="0"/>
                <a:cs typeface="Times New Roman" panose="02020603050405020304" pitchFamily="18" charset="0"/>
              </a:rPr>
              <a:t> </a:t>
            </a:r>
            <a:r>
              <a:rPr lang="en-US" sz="2800" i="1" dirty="0" err="1">
                <a:solidFill>
                  <a:prstClr val="black"/>
                </a:solidFill>
                <a:latin typeface="Times New Roman" panose="02020603050405020304" pitchFamily="18" charset="0"/>
                <a:cs typeface="Times New Roman" panose="02020603050405020304" pitchFamily="18" charset="0"/>
              </a:rPr>
              <a:t>với</a:t>
            </a:r>
            <a:r>
              <a:rPr lang="en-US" sz="2800" i="1" dirty="0">
                <a:solidFill>
                  <a:prstClr val="black"/>
                </a:solidFill>
                <a:latin typeface="Times New Roman" panose="02020603050405020304" pitchFamily="18" charset="0"/>
                <a:cs typeface="Times New Roman" panose="02020603050405020304" pitchFamily="18" charset="0"/>
              </a:rPr>
              <a:t> </a:t>
            </a:r>
            <a:r>
              <a:rPr lang="en-US" sz="2800" i="1" dirty="0" err="1">
                <a:solidFill>
                  <a:prstClr val="black"/>
                </a:solidFill>
                <a:latin typeface="Times New Roman" panose="02020603050405020304" pitchFamily="18" charset="0"/>
                <a:cs typeface="Times New Roman" panose="02020603050405020304" pitchFamily="18" charset="0"/>
              </a:rPr>
              <a:t>khách</a:t>
            </a:r>
            <a:r>
              <a:rPr lang="en-US" sz="2800" i="1" dirty="0">
                <a:solidFill>
                  <a:prstClr val="black"/>
                </a:solidFill>
                <a:latin typeface="Times New Roman" panose="02020603050405020304" pitchFamily="18" charset="0"/>
                <a:cs typeface="Times New Roman" panose="02020603050405020304" pitchFamily="18" charset="0"/>
              </a:rPr>
              <a:t> </a:t>
            </a:r>
            <a:r>
              <a:rPr lang="en-US" sz="2800" i="1" dirty="0" err="1" smtClean="0">
                <a:solidFill>
                  <a:prstClr val="black"/>
                </a:solidFill>
                <a:latin typeface="Times New Roman" panose="02020603050405020304" pitchFamily="18" charset="0"/>
                <a:cs typeface="Times New Roman" panose="02020603050405020304" pitchFamily="18" charset="0"/>
              </a:rPr>
              <a:t>hàng</a:t>
            </a:r>
            <a:endParaRPr lang="en-US" sz="2800" i="1" dirty="0" smtClean="0">
              <a:solidFill>
                <a:prstClr val="black"/>
              </a:solidFill>
              <a:latin typeface="Times New Roman" panose="02020603050405020304" pitchFamily="18" charset="0"/>
              <a:cs typeface="Times New Roman" panose="02020603050405020304" pitchFamily="18" charset="0"/>
            </a:endParaRPr>
          </a:p>
          <a:p>
            <a:pPr marL="398463" lvl="0">
              <a:tabLst>
                <a:tab pos="342900" algn="l"/>
              </a:tabLst>
            </a:pPr>
            <a:endParaRPr lang="en-US" sz="2800" i="1" dirty="0">
              <a:solidFill>
                <a:prstClr val="black"/>
              </a:solidFill>
              <a:latin typeface="Times New Roman" panose="02020603050405020304" pitchFamily="18" charset="0"/>
              <a:cs typeface="Times New Roman" panose="02020603050405020304" pitchFamily="18" charset="0"/>
            </a:endParaRPr>
          </a:p>
          <a:p>
            <a:pPr marL="398463" lvl="0">
              <a:buFont typeface="Wingdings" panose="05000000000000000000" pitchFamily="2" charset="2"/>
              <a:buChar char="Ø"/>
              <a:tabLst>
                <a:tab pos="342900" algn="l"/>
              </a:tabLst>
            </a:pPr>
            <a:r>
              <a:rPr lang="en-US" sz="2800" i="1" dirty="0" err="1">
                <a:solidFill>
                  <a:prstClr val="black"/>
                </a:solidFill>
                <a:latin typeface="Times New Roman" panose="02020603050405020304" pitchFamily="18" charset="0"/>
                <a:cs typeface="Times New Roman" panose="02020603050405020304" pitchFamily="18" charset="0"/>
              </a:rPr>
              <a:t>Uy</a:t>
            </a:r>
            <a:r>
              <a:rPr lang="en-US" sz="2800" i="1" dirty="0">
                <a:solidFill>
                  <a:prstClr val="black"/>
                </a:solidFill>
                <a:latin typeface="Times New Roman" panose="02020603050405020304" pitchFamily="18" charset="0"/>
                <a:cs typeface="Times New Roman" panose="02020603050405020304" pitchFamily="18" charset="0"/>
              </a:rPr>
              <a:t> </a:t>
            </a:r>
            <a:r>
              <a:rPr lang="en-US" sz="2800" i="1" dirty="0" err="1">
                <a:solidFill>
                  <a:prstClr val="black"/>
                </a:solidFill>
                <a:latin typeface="Times New Roman" panose="02020603050405020304" pitchFamily="18" charset="0"/>
                <a:cs typeface="Times New Roman" panose="02020603050405020304" pitchFamily="18" charset="0"/>
              </a:rPr>
              <a:t>tín</a:t>
            </a:r>
            <a:r>
              <a:rPr lang="en-US" sz="2800" i="1" dirty="0">
                <a:solidFill>
                  <a:prstClr val="black"/>
                </a:solidFill>
                <a:latin typeface="Times New Roman" panose="02020603050405020304" pitchFamily="18" charset="0"/>
                <a:cs typeface="Times New Roman" panose="02020603050405020304" pitchFamily="18" charset="0"/>
              </a:rPr>
              <a:t> </a:t>
            </a:r>
            <a:r>
              <a:rPr lang="en-US" sz="2800" i="1" dirty="0" err="1">
                <a:solidFill>
                  <a:prstClr val="black"/>
                </a:solidFill>
                <a:latin typeface="Times New Roman" panose="02020603050405020304" pitchFamily="18" charset="0"/>
                <a:cs typeface="Times New Roman" panose="02020603050405020304" pitchFamily="18" charset="0"/>
              </a:rPr>
              <a:t>của</a:t>
            </a:r>
            <a:r>
              <a:rPr lang="en-US" sz="2800" i="1" dirty="0">
                <a:solidFill>
                  <a:prstClr val="black"/>
                </a:solidFill>
                <a:latin typeface="Times New Roman" panose="02020603050405020304" pitchFamily="18" charset="0"/>
                <a:cs typeface="Times New Roman" panose="02020603050405020304" pitchFamily="18" charset="0"/>
              </a:rPr>
              <a:t> </a:t>
            </a:r>
            <a:r>
              <a:rPr lang="en-US" sz="2800" i="1" dirty="0" err="1">
                <a:solidFill>
                  <a:prstClr val="black"/>
                </a:solidFill>
                <a:latin typeface="Times New Roman" panose="02020603050405020304" pitchFamily="18" charset="0"/>
                <a:cs typeface="Times New Roman" panose="02020603050405020304" pitchFamily="18" charset="0"/>
              </a:rPr>
              <a:t>chủ</a:t>
            </a:r>
            <a:r>
              <a:rPr lang="en-US" sz="2800" i="1" dirty="0">
                <a:solidFill>
                  <a:prstClr val="black"/>
                </a:solidFill>
                <a:latin typeface="Times New Roman" panose="02020603050405020304" pitchFamily="18" charset="0"/>
                <a:cs typeface="Times New Roman" panose="02020603050405020304" pitchFamily="18" charset="0"/>
              </a:rPr>
              <a:t> </a:t>
            </a:r>
            <a:r>
              <a:rPr lang="en-US" sz="2800" i="1" dirty="0" err="1">
                <a:solidFill>
                  <a:prstClr val="black"/>
                </a:solidFill>
                <a:latin typeface="Times New Roman" panose="02020603050405020304" pitchFamily="18" charset="0"/>
                <a:cs typeface="Times New Roman" panose="02020603050405020304" pitchFamily="18" charset="0"/>
              </a:rPr>
              <a:t>tàu</a:t>
            </a:r>
            <a:endParaRPr lang="en-US" sz="2800" i="1" dirty="0">
              <a:solidFill>
                <a:prstClr val="black"/>
              </a:solidFill>
              <a:latin typeface="Times New Roman" panose="02020603050405020304" pitchFamily="18" charset="0"/>
              <a:cs typeface="Times New Roman" panose="02020603050405020304" pitchFamily="18" charset="0"/>
            </a:endParaRPr>
          </a:p>
        </p:txBody>
      </p:sp>
      <p:sp>
        <p:nvSpPr>
          <p:cNvPr id="3" name="Rectangle 2"/>
          <p:cNvSpPr/>
          <p:nvPr/>
        </p:nvSpPr>
        <p:spPr>
          <a:xfrm>
            <a:off x="228600" y="-23191"/>
            <a:ext cx="7848600" cy="907941"/>
          </a:xfrm>
          <a:prstGeom prst="rect">
            <a:avLst/>
          </a:prstGeom>
        </p:spPr>
        <p:txBody>
          <a:bodyPr wrap="square">
            <a:spAutoFit/>
          </a:bodyPr>
          <a:lstStyle/>
          <a:p>
            <a:pPr>
              <a:spcBef>
                <a:spcPts val="600"/>
              </a:spcBef>
              <a:spcAft>
                <a:spcPts val="600"/>
              </a:spcAft>
            </a:pPr>
            <a:r>
              <a:rPr lang="vi-VN" sz="2400" b="1" dirty="0">
                <a:latin typeface="Times New Roman" panose="02020603050405020304" pitchFamily="18" charset="0"/>
                <a:cs typeface="Times New Roman" panose="02020603050405020304" pitchFamily="18" charset="0"/>
              </a:rPr>
              <a:t>4.1. CƯỚC VẬN CHUYỂN	</a:t>
            </a:r>
          </a:p>
          <a:p>
            <a:pPr>
              <a:spcAft>
                <a:spcPts val="600"/>
              </a:spcAft>
            </a:pPr>
            <a:r>
              <a:rPr lang="vi-VN" sz="2400" b="1" dirty="0">
                <a:latin typeface="Times New Roman" panose="02020603050405020304" pitchFamily="18" charset="0"/>
                <a:cs typeface="Times New Roman" panose="02020603050405020304" pitchFamily="18" charset="0"/>
              </a:rPr>
              <a:t>4.1.1. KHÁI NIỆM	</a:t>
            </a:r>
          </a:p>
        </p:txBody>
      </p:sp>
      <p:pic>
        <p:nvPicPr>
          <p:cNvPr id="4" name="Picture 3"/>
          <p:cNvPicPr>
            <a:picLocks noChangeAspect="1"/>
          </p:cNvPicPr>
          <p:nvPr/>
        </p:nvPicPr>
        <p:blipFill>
          <a:blip r:embed="rId3"/>
          <a:stretch>
            <a:fillRect/>
          </a:stretch>
        </p:blipFill>
        <p:spPr>
          <a:xfrm>
            <a:off x="4050659" y="1356359"/>
            <a:ext cx="2209800" cy="1309265"/>
          </a:xfrm>
          <a:prstGeom prst="rect">
            <a:avLst/>
          </a:prstGeom>
        </p:spPr>
      </p:pic>
      <p:pic>
        <p:nvPicPr>
          <p:cNvPr id="5" name="Picture 4"/>
          <p:cNvPicPr>
            <a:picLocks noChangeAspect="1"/>
          </p:cNvPicPr>
          <p:nvPr/>
        </p:nvPicPr>
        <p:blipFill>
          <a:blip r:embed="rId4"/>
          <a:stretch>
            <a:fillRect/>
          </a:stretch>
        </p:blipFill>
        <p:spPr>
          <a:xfrm>
            <a:off x="6351412" y="1305010"/>
            <a:ext cx="2285999" cy="1309265"/>
          </a:xfrm>
          <a:prstGeom prst="rect">
            <a:avLst/>
          </a:prstGeom>
        </p:spPr>
      </p:pic>
      <p:pic>
        <p:nvPicPr>
          <p:cNvPr id="6" name="Picture 5"/>
          <p:cNvPicPr>
            <a:picLocks noChangeAspect="1"/>
          </p:cNvPicPr>
          <p:nvPr/>
        </p:nvPicPr>
        <p:blipFill>
          <a:blip r:embed="rId5"/>
          <a:stretch>
            <a:fillRect/>
          </a:stretch>
        </p:blipFill>
        <p:spPr>
          <a:xfrm>
            <a:off x="6366652" y="2655189"/>
            <a:ext cx="2270760" cy="2809389"/>
          </a:xfrm>
          <a:prstGeom prst="rect">
            <a:avLst/>
          </a:prstGeom>
        </p:spPr>
      </p:pic>
      <p:pic>
        <p:nvPicPr>
          <p:cNvPr id="7" name="Picture 6"/>
          <p:cNvPicPr>
            <a:picLocks noChangeAspect="1"/>
          </p:cNvPicPr>
          <p:nvPr/>
        </p:nvPicPr>
        <p:blipFill>
          <a:blip r:embed="rId6"/>
          <a:stretch>
            <a:fillRect/>
          </a:stretch>
        </p:blipFill>
        <p:spPr>
          <a:xfrm>
            <a:off x="2767092" y="2863567"/>
            <a:ext cx="2675878" cy="1312193"/>
          </a:xfrm>
          <a:prstGeom prst="rect">
            <a:avLst/>
          </a:prstGeom>
        </p:spPr>
      </p:pic>
      <p:pic>
        <p:nvPicPr>
          <p:cNvPr id="8" name="Picture 7"/>
          <p:cNvPicPr>
            <a:picLocks noChangeAspect="1"/>
          </p:cNvPicPr>
          <p:nvPr/>
        </p:nvPicPr>
        <p:blipFill>
          <a:blip r:embed="rId7"/>
          <a:stretch>
            <a:fillRect/>
          </a:stretch>
        </p:blipFill>
        <p:spPr>
          <a:xfrm>
            <a:off x="391715" y="2895600"/>
            <a:ext cx="2375377" cy="1285389"/>
          </a:xfrm>
          <a:prstGeom prst="rect">
            <a:avLst/>
          </a:prstGeom>
        </p:spPr>
      </p:pic>
      <p:pic>
        <p:nvPicPr>
          <p:cNvPr id="9" name="Picture 8"/>
          <p:cNvPicPr>
            <a:picLocks noChangeAspect="1"/>
          </p:cNvPicPr>
          <p:nvPr/>
        </p:nvPicPr>
        <p:blipFill>
          <a:blip r:embed="rId8"/>
          <a:stretch>
            <a:fillRect/>
          </a:stretch>
        </p:blipFill>
        <p:spPr>
          <a:xfrm>
            <a:off x="3597614" y="4263943"/>
            <a:ext cx="2662845" cy="1226310"/>
          </a:xfrm>
          <a:prstGeom prst="rect">
            <a:avLst/>
          </a:prstGeom>
        </p:spPr>
      </p:pic>
      <p:pic>
        <p:nvPicPr>
          <p:cNvPr id="10" name="Picture 9"/>
          <p:cNvPicPr>
            <a:picLocks noChangeAspect="1"/>
          </p:cNvPicPr>
          <p:nvPr/>
        </p:nvPicPr>
        <p:blipFill>
          <a:blip r:embed="rId9"/>
          <a:stretch>
            <a:fillRect/>
          </a:stretch>
        </p:blipFill>
        <p:spPr>
          <a:xfrm>
            <a:off x="6553200" y="5505492"/>
            <a:ext cx="2438400" cy="1284881"/>
          </a:xfrm>
          <a:prstGeom prst="rect">
            <a:avLst/>
          </a:prstGeom>
        </p:spPr>
      </p:pic>
    </p:spTree>
    <p:extLst>
      <p:ext uri="{BB962C8B-B14F-4D97-AF65-F5344CB8AC3E}">
        <p14:creationId xmlns:p14="http://schemas.microsoft.com/office/powerpoint/2010/main" val="2190942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barn(inVertical)">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par>
                                <p:cTn id="13" presetID="2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2">
                                            <p:txEl>
                                              <p:pRg st="3" end="3"/>
                                            </p:txEl>
                                          </p:spTgt>
                                        </p:tgtEl>
                                        <p:attrNameLst>
                                          <p:attrName>style.visibility</p:attrName>
                                        </p:attrNameLst>
                                      </p:cBhvr>
                                      <p:to>
                                        <p:strVal val="visible"/>
                                      </p:to>
                                    </p:set>
                                    <p:animEffect transition="in" filter="fade">
                                      <p:cBhvr>
                                        <p:cTn id="20" dur="1000"/>
                                        <p:tgtEl>
                                          <p:spTgt spid="2">
                                            <p:txEl>
                                              <p:pRg st="3" end="3"/>
                                            </p:txEl>
                                          </p:spTgt>
                                        </p:tgtEl>
                                      </p:cBhvr>
                                    </p:animEffect>
                                    <p:anim calcmode="lin" valueType="num">
                                      <p:cBhvr>
                                        <p:cTn id="21"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2"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inVertical)">
                                      <p:cBhvr>
                                        <p:cTn id="27" dur="500"/>
                                        <p:tgtEl>
                                          <p:spTgt spid="8"/>
                                        </p:tgtEl>
                                      </p:cBhvr>
                                    </p:animEffect>
                                  </p:childTnLst>
                                </p:cTn>
                              </p:par>
                              <p:par>
                                <p:cTn id="28" presetID="16" presetClass="entr" presetSubtype="21"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6" presetClass="entr" presetSubtype="16" fill="hold"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circle(in)">
                                      <p:cBhvr>
                                        <p:cTn id="35" dur="2000"/>
                                        <p:tgtEl>
                                          <p:spTgt spid="6"/>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2">
                                            <p:txEl>
                                              <p:pRg st="7" end="7"/>
                                            </p:txEl>
                                          </p:spTgt>
                                        </p:tgtEl>
                                        <p:attrNameLst>
                                          <p:attrName>style.visibility</p:attrName>
                                        </p:attrNameLst>
                                      </p:cBhvr>
                                      <p:to>
                                        <p:strVal val="visible"/>
                                      </p:to>
                                    </p:set>
                                    <p:animEffect transition="in" filter="fade">
                                      <p:cBhvr>
                                        <p:cTn id="40" dur="1000"/>
                                        <p:tgtEl>
                                          <p:spTgt spid="2">
                                            <p:txEl>
                                              <p:pRg st="7" end="7"/>
                                            </p:txEl>
                                          </p:spTgt>
                                        </p:tgtEl>
                                      </p:cBhvr>
                                    </p:animEffect>
                                    <p:anim calcmode="lin" valueType="num">
                                      <p:cBhvr>
                                        <p:cTn id="41"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42"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nodeType="click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down)">
                                      <p:cBhvr>
                                        <p:cTn id="47" dur="500"/>
                                        <p:tgtEl>
                                          <p:spTgt spid="9"/>
                                        </p:tgtEl>
                                      </p:cBhvr>
                                    </p:animEffect>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2">
                                            <p:txEl>
                                              <p:pRg st="10" end="10"/>
                                            </p:txEl>
                                          </p:spTgt>
                                        </p:tgtEl>
                                        <p:attrNameLst>
                                          <p:attrName>style.visibility</p:attrName>
                                        </p:attrNameLst>
                                      </p:cBhvr>
                                      <p:to>
                                        <p:strVal val="visible"/>
                                      </p:to>
                                    </p:set>
                                    <p:animEffect transition="in" filter="fade">
                                      <p:cBhvr>
                                        <p:cTn id="52" dur="1000"/>
                                        <p:tgtEl>
                                          <p:spTgt spid="2">
                                            <p:txEl>
                                              <p:pRg st="10" end="10"/>
                                            </p:txEl>
                                          </p:spTgt>
                                        </p:tgtEl>
                                      </p:cBhvr>
                                    </p:animEffect>
                                    <p:anim calcmode="lin" valueType="num">
                                      <p:cBhvr>
                                        <p:cTn id="53" dur="1000" fill="hold"/>
                                        <p:tgtEl>
                                          <p:spTgt spid="2">
                                            <p:txEl>
                                              <p:pRg st="10" end="10"/>
                                            </p:txEl>
                                          </p:spTgt>
                                        </p:tgtEl>
                                        <p:attrNameLst>
                                          <p:attrName>ppt_x</p:attrName>
                                        </p:attrNameLst>
                                      </p:cBhvr>
                                      <p:tavLst>
                                        <p:tav tm="0">
                                          <p:val>
                                            <p:strVal val="#ppt_x"/>
                                          </p:val>
                                        </p:tav>
                                        <p:tav tm="100000">
                                          <p:val>
                                            <p:strVal val="#ppt_x"/>
                                          </p:val>
                                        </p:tav>
                                      </p:tavLst>
                                    </p:anim>
                                    <p:anim calcmode="lin" valueType="num">
                                      <p:cBhvr>
                                        <p:cTn id="54" dur="1000" fill="hold"/>
                                        <p:tgtEl>
                                          <p:spTgt spid="2">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2">
                                            <p:txEl>
                                              <p:pRg st="12" end="12"/>
                                            </p:txEl>
                                          </p:spTgt>
                                        </p:tgtEl>
                                        <p:attrNameLst>
                                          <p:attrName>style.visibility</p:attrName>
                                        </p:attrNameLst>
                                      </p:cBhvr>
                                      <p:to>
                                        <p:strVal val="visible"/>
                                      </p:to>
                                    </p:set>
                                    <p:animEffect transition="in" filter="fade">
                                      <p:cBhvr>
                                        <p:cTn id="59" dur="1000"/>
                                        <p:tgtEl>
                                          <p:spTgt spid="2">
                                            <p:txEl>
                                              <p:pRg st="12" end="12"/>
                                            </p:txEl>
                                          </p:spTgt>
                                        </p:tgtEl>
                                      </p:cBhvr>
                                    </p:animEffect>
                                    <p:anim calcmode="lin" valueType="num">
                                      <p:cBhvr>
                                        <p:cTn id="60" dur="1000" fill="hold"/>
                                        <p:tgtEl>
                                          <p:spTgt spid="2">
                                            <p:txEl>
                                              <p:pRg st="12" end="12"/>
                                            </p:txEl>
                                          </p:spTgt>
                                        </p:tgtEl>
                                        <p:attrNameLst>
                                          <p:attrName>ppt_x</p:attrName>
                                        </p:attrNameLst>
                                      </p:cBhvr>
                                      <p:tavLst>
                                        <p:tav tm="0">
                                          <p:val>
                                            <p:strVal val="#ppt_x"/>
                                          </p:val>
                                        </p:tav>
                                        <p:tav tm="100000">
                                          <p:val>
                                            <p:strVal val="#ppt_x"/>
                                          </p:val>
                                        </p:tav>
                                      </p:tavLst>
                                    </p:anim>
                                    <p:anim calcmode="lin" valueType="num">
                                      <p:cBhvr>
                                        <p:cTn id="61" dur="1000" fill="hold"/>
                                        <p:tgtEl>
                                          <p:spTgt spid="2">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nodeType="clickEffect">
                                  <p:stCondLst>
                                    <p:cond delay="0"/>
                                  </p:stCondLst>
                                  <p:childTnLst>
                                    <p:set>
                                      <p:cBhvr>
                                        <p:cTn id="65" dur="1" fill="hold">
                                          <p:stCondLst>
                                            <p:cond delay="0"/>
                                          </p:stCondLst>
                                        </p:cTn>
                                        <p:tgtEl>
                                          <p:spTgt spid="10"/>
                                        </p:tgtEl>
                                        <p:attrNameLst>
                                          <p:attrName>style.visibility</p:attrName>
                                        </p:attrNameLst>
                                      </p:cBhvr>
                                      <p:to>
                                        <p:strVal val="visible"/>
                                      </p:to>
                                    </p:set>
                                    <p:animEffect transition="in" filter="fade">
                                      <p:cBhvr>
                                        <p:cTn id="66" dur="1000"/>
                                        <p:tgtEl>
                                          <p:spTgt spid="10"/>
                                        </p:tgtEl>
                                      </p:cBhvr>
                                    </p:animEffect>
                                    <p:anim calcmode="lin" valueType="num">
                                      <p:cBhvr>
                                        <p:cTn id="67" dur="1000" fill="hold"/>
                                        <p:tgtEl>
                                          <p:spTgt spid="10"/>
                                        </p:tgtEl>
                                        <p:attrNameLst>
                                          <p:attrName>ppt_x</p:attrName>
                                        </p:attrNameLst>
                                      </p:cBhvr>
                                      <p:tavLst>
                                        <p:tav tm="0">
                                          <p:val>
                                            <p:strVal val="#ppt_x"/>
                                          </p:val>
                                        </p:tav>
                                        <p:tav tm="100000">
                                          <p:val>
                                            <p:strVal val="#ppt_x"/>
                                          </p:val>
                                        </p:tav>
                                      </p:tavLst>
                                    </p:anim>
                                    <p:anim calcmode="lin" valueType="num">
                                      <p:cBhvr>
                                        <p:cTn id="6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2324" y="537865"/>
            <a:ext cx="8687794" cy="461665"/>
          </a:xfrm>
          <a:prstGeom prst="rect">
            <a:avLst/>
          </a:prstGeom>
        </p:spPr>
        <p:txBody>
          <a:bodyPr wrap="square">
            <a:spAutoFit/>
          </a:bodyPr>
          <a:lstStyle/>
          <a:p>
            <a:pPr>
              <a:spcBef>
                <a:spcPts val="600"/>
              </a:spcBef>
              <a:spcAft>
                <a:spcPts val="600"/>
              </a:spcAft>
            </a:pPr>
            <a:r>
              <a:rPr lang="vi-VN" sz="2400" b="1" dirty="0">
                <a:latin typeface="Times New Roman" panose="02020603050405020304" pitchFamily="18" charset="0"/>
                <a:cs typeface="Times New Roman" panose="02020603050405020304" pitchFamily="18" charset="0"/>
              </a:rPr>
              <a:t>4.1.2. CÁCH TÍNH CƯỚC VẬN CHUYỂN ĐƯỜNG BỘ	</a:t>
            </a:r>
          </a:p>
        </p:txBody>
      </p:sp>
      <p:sp>
        <p:nvSpPr>
          <p:cNvPr id="3" name="Rectangle 2"/>
          <p:cNvSpPr/>
          <p:nvPr/>
        </p:nvSpPr>
        <p:spPr>
          <a:xfrm>
            <a:off x="292324" y="76200"/>
            <a:ext cx="4170908" cy="461665"/>
          </a:xfrm>
          <a:prstGeom prst="rect">
            <a:avLst/>
          </a:prstGeom>
        </p:spPr>
        <p:txBody>
          <a:bodyPr wrap="square">
            <a:spAutoFit/>
          </a:bodyPr>
          <a:lstStyle/>
          <a:p>
            <a:r>
              <a:rPr lang="vi-VN" sz="2400" b="1" dirty="0">
                <a:latin typeface="Times New Roman" panose="02020603050405020304" pitchFamily="18" charset="0"/>
                <a:cs typeface="Times New Roman" panose="02020603050405020304" pitchFamily="18" charset="0"/>
              </a:rPr>
              <a:t>4.1. CƯỚC VẬN CHUYỂN</a:t>
            </a:r>
            <a:endParaRPr lang="en-US" sz="2400" dirty="0"/>
          </a:p>
        </p:txBody>
      </p:sp>
      <p:sp>
        <p:nvSpPr>
          <p:cNvPr id="4" name="Rectangle 3"/>
          <p:cNvSpPr/>
          <p:nvPr/>
        </p:nvSpPr>
        <p:spPr>
          <a:xfrm>
            <a:off x="457200" y="2667000"/>
            <a:ext cx="8851676" cy="4616648"/>
          </a:xfrm>
          <a:prstGeom prst="rect">
            <a:avLst/>
          </a:prstGeom>
          <a:noFill/>
        </p:spPr>
        <p:txBody>
          <a:bodyPr wrap="square">
            <a:spAutoFit/>
          </a:bodyPr>
          <a:lstStyle/>
          <a:p>
            <a:pPr marL="457200" indent="-457200">
              <a:lnSpc>
                <a:spcPct val="150000"/>
              </a:lnSpc>
              <a:buFont typeface="Wingdings" panose="05000000000000000000" pitchFamily="2" charset="2"/>
              <a:buChar char="q"/>
            </a:pPr>
            <a:r>
              <a:rPr lang="en-US" sz="2800" b="1" dirty="0" smtClean="0">
                <a:solidFill>
                  <a:srgbClr val="000000"/>
                </a:solidFill>
                <a:latin typeface="Times New Roman" panose="02020603050405020304" pitchFamily="18" charset="0"/>
                <a:ea typeface="Calibri" panose="020F0502020204030204" pitchFamily="34" charset="0"/>
              </a:rPr>
              <a:t>F: </a:t>
            </a:r>
            <a:r>
              <a:rPr lang="en-US" sz="2800" dirty="0" err="1" smtClean="0">
                <a:solidFill>
                  <a:srgbClr val="000000"/>
                </a:solidFill>
                <a:latin typeface="Times New Roman" panose="02020603050405020304" pitchFamily="18" charset="0"/>
                <a:ea typeface="Calibri" panose="020F0502020204030204" pitchFamily="34" charset="0"/>
              </a:rPr>
              <a:t>Cước</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vận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chuyển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đường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bộ</a:t>
            </a:r>
            <a:endParaRPr lang="en-US" sz="2800" dirty="0" smtClean="0">
              <a:solidFill>
                <a:srgbClr val="000000"/>
              </a:solidFill>
              <a:latin typeface="Times New Roman" panose="02020603050405020304" pitchFamily="18" charset="0"/>
              <a:ea typeface="Calibri" panose="020F0502020204030204" pitchFamily="34" charset="0"/>
            </a:endParaRPr>
          </a:p>
          <a:p>
            <a:pPr marL="457200" indent="-457200">
              <a:lnSpc>
                <a:spcPct val="150000"/>
              </a:lnSpc>
              <a:buFont typeface="Wingdings" panose="05000000000000000000" pitchFamily="2" charset="2"/>
              <a:buChar char="q"/>
            </a:pPr>
            <a:r>
              <a:rPr lang="en-US" sz="2800" b="1" dirty="0" smtClean="0">
                <a:solidFill>
                  <a:srgbClr val="000000"/>
                </a:solidFill>
                <a:latin typeface="Times New Roman" panose="02020603050405020304" pitchFamily="18" charset="0"/>
                <a:ea typeface="Calibri" panose="020F0502020204030204" pitchFamily="34" charset="0"/>
              </a:rPr>
              <a:t>Q: </a:t>
            </a:r>
            <a:r>
              <a:rPr lang="en-US" sz="2800" dirty="0" err="1" smtClean="0">
                <a:solidFill>
                  <a:srgbClr val="000000"/>
                </a:solidFill>
                <a:latin typeface="Times New Roman" panose="02020603050405020304" pitchFamily="18" charset="0"/>
                <a:ea typeface="Calibri" panose="020F0502020204030204" pitchFamily="34" charset="0"/>
              </a:rPr>
              <a:t>Khối</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lượng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hàng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hóa</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vận</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chuyển</a:t>
            </a:r>
            <a:endParaRPr lang="en-US" sz="2800" dirty="0" smtClean="0">
              <a:solidFill>
                <a:srgbClr val="000000"/>
              </a:solidFill>
              <a:latin typeface="Times New Roman" panose="02020603050405020304" pitchFamily="18" charset="0"/>
              <a:ea typeface="Calibri" panose="020F0502020204030204" pitchFamily="34" charset="0"/>
            </a:endParaRPr>
          </a:p>
          <a:p>
            <a:pPr marL="457200" indent="-457200">
              <a:lnSpc>
                <a:spcPct val="150000"/>
              </a:lnSpc>
              <a:buFont typeface="Wingdings" panose="05000000000000000000" pitchFamily="2" charset="2"/>
              <a:buChar char="ü"/>
            </a:pPr>
            <a:r>
              <a:rPr lang="en-US" sz="2800" b="1" dirty="0" err="1" smtClean="0">
                <a:solidFill>
                  <a:srgbClr val="000000"/>
                </a:solidFill>
                <a:latin typeface="Times New Roman" panose="02020603050405020304" pitchFamily="18" charset="0"/>
                <a:ea typeface="Calibri" panose="020F0502020204030204" pitchFamily="34" charset="0"/>
              </a:rPr>
              <a:t>Qtt</a:t>
            </a:r>
            <a:r>
              <a:rPr lang="en-US" sz="2800" b="1" dirty="0" smtClean="0">
                <a:solidFill>
                  <a:srgbClr val="000000"/>
                </a:solidFill>
                <a:latin typeface="Times New Roman" panose="02020603050405020304" pitchFamily="18" charset="0"/>
                <a:ea typeface="Calibri" panose="020F0502020204030204" pitchFamily="34" charset="0"/>
              </a:rPr>
              <a:t> : </a:t>
            </a:r>
            <a:r>
              <a:rPr lang="en-US" sz="2800" dirty="0" err="1" smtClean="0">
                <a:solidFill>
                  <a:srgbClr val="000000"/>
                </a:solidFill>
                <a:latin typeface="Times New Roman" panose="02020603050405020304" pitchFamily="18" charset="0"/>
                <a:ea typeface="Calibri" panose="020F0502020204030204" pitchFamily="34" charset="0"/>
              </a:rPr>
              <a:t>khối</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lượng</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thực</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tế</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của</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hàng</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hóa</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được</a:t>
            </a:r>
            <a:r>
              <a:rPr lang="en-US" sz="2800" dirty="0" smtClean="0">
                <a:solidFill>
                  <a:srgbClr val="000000"/>
                </a:solidFill>
                <a:latin typeface="Times New Roman" panose="02020603050405020304" pitchFamily="18" charset="0"/>
                <a:ea typeface="Calibri" panose="020F0502020204030204" pitchFamily="34" charset="0"/>
              </a:rPr>
              <a:t> v/c</a:t>
            </a:r>
          </a:p>
          <a:p>
            <a:pPr marL="457200" indent="-457200">
              <a:lnSpc>
                <a:spcPct val="150000"/>
              </a:lnSpc>
              <a:buFont typeface="Wingdings" panose="05000000000000000000" pitchFamily="2" charset="2"/>
              <a:buChar char="ü"/>
            </a:pPr>
            <a:r>
              <a:rPr lang="en-US" sz="2800" b="1" dirty="0" err="1" smtClean="0">
                <a:solidFill>
                  <a:srgbClr val="000000"/>
                </a:solidFill>
                <a:latin typeface="Times New Roman" panose="02020603050405020304" pitchFamily="18" charset="0"/>
                <a:ea typeface="Calibri" panose="020F0502020204030204" pitchFamily="34" charset="0"/>
              </a:rPr>
              <a:t>Qqđ</a:t>
            </a:r>
            <a:r>
              <a:rPr lang="en-US" sz="2800" b="1" dirty="0" smtClean="0">
                <a:solidFill>
                  <a:srgbClr val="000000"/>
                </a:solidFill>
                <a:latin typeface="Times New Roman" panose="02020603050405020304" pitchFamily="18" charset="0"/>
                <a:ea typeface="Calibri" panose="020F0502020204030204" pitchFamily="34" charset="0"/>
              </a:rPr>
              <a:t> </a:t>
            </a:r>
            <a:r>
              <a:rPr lang="en-US" sz="2800" b="1" dirty="0">
                <a:solidFill>
                  <a:srgbClr val="000000"/>
                </a:solidFill>
                <a:latin typeface="Times New Roman" panose="02020603050405020304" pitchFamily="18" charset="0"/>
                <a:ea typeface="Calibri" panose="020F0502020204030204" pitchFamily="34" charset="0"/>
              </a:rPr>
              <a:t>= </a:t>
            </a:r>
            <a:r>
              <a:rPr lang="en-US" sz="2800" dirty="0">
                <a:solidFill>
                  <a:srgbClr val="000000"/>
                </a:solidFill>
                <a:latin typeface="Times New Roman" panose="02020603050405020304" pitchFamily="18" charset="0"/>
                <a:ea typeface="Calibri" panose="020F0502020204030204" pitchFamily="34" charset="0"/>
              </a:rPr>
              <a:t>(</a:t>
            </a:r>
            <a:r>
              <a:rPr lang="en-US" sz="2800" dirty="0" err="1">
                <a:solidFill>
                  <a:srgbClr val="000000"/>
                </a:solidFill>
                <a:latin typeface="Times New Roman" panose="02020603050405020304" pitchFamily="18" charset="0"/>
                <a:ea typeface="Calibri" panose="020F0502020204030204" pitchFamily="34" charset="0"/>
              </a:rPr>
              <a:t>Dài</a:t>
            </a:r>
            <a:r>
              <a:rPr lang="en-US" sz="2800" dirty="0">
                <a:solidFill>
                  <a:srgbClr val="000000"/>
                </a:solidFill>
                <a:latin typeface="Times New Roman" panose="02020603050405020304" pitchFamily="18" charset="0"/>
                <a:ea typeface="Calibri" panose="020F0502020204030204" pitchFamily="34" charset="0"/>
              </a:rPr>
              <a:t> x </a:t>
            </a:r>
            <a:r>
              <a:rPr lang="en-US" sz="2800" dirty="0" err="1">
                <a:solidFill>
                  <a:srgbClr val="000000"/>
                </a:solidFill>
                <a:latin typeface="Times New Roman" panose="02020603050405020304" pitchFamily="18" charset="0"/>
                <a:ea typeface="Calibri" panose="020F0502020204030204" pitchFamily="34" charset="0"/>
              </a:rPr>
              <a:t>Rộng</a:t>
            </a:r>
            <a:r>
              <a:rPr lang="en-US" sz="2800" dirty="0">
                <a:solidFill>
                  <a:srgbClr val="000000"/>
                </a:solidFill>
                <a:latin typeface="Times New Roman" panose="02020603050405020304" pitchFamily="18" charset="0"/>
                <a:ea typeface="Calibri" panose="020F0502020204030204" pitchFamily="34" charset="0"/>
              </a:rPr>
              <a:t> x Cao)/5000</a:t>
            </a:r>
            <a:endParaRPr lang="en-US" sz="2800" dirty="0" smtClean="0">
              <a:solidFill>
                <a:srgbClr val="000000"/>
              </a:solidFill>
              <a:latin typeface="Times New Roman" panose="02020603050405020304" pitchFamily="18" charset="0"/>
              <a:ea typeface="Calibri" panose="020F0502020204030204" pitchFamily="34" charset="0"/>
            </a:endParaRPr>
          </a:p>
          <a:p>
            <a:pPr marL="457200" indent="-457200">
              <a:lnSpc>
                <a:spcPct val="150000"/>
              </a:lnSpc>
              <a:buFont typeface="Wingdings" panose="05000000000000000000" pitchFamily="2" charset="2"/>
              <a:buChar char="q"/>
            </a:pPr>
            <a:r>
              <a:rPr lang="en-US" sz="28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𝑓</a:t>
            </a:r>
            <a:r>
              <a:rPr lang="en-US" sz="2800" b="1" dirty="0" err="1" smtClean="0">
                <a:solidFill>
                  <a:srgbClr val="000000"/>
                </a:solidFill>
                <a:latin typeface="Times New Roman" panose="02020603050405020304" pitchFamily="18" charset="0"/>
                <a:ea typeface="Calibri" panose="020F0502020204030204" pitchFamily="34" charset="0"/>
              </a:rPr>
              <a:t>đb</a:t>
            </a:r>
            <a:r>
              <a:rPr lang="en-US" sz="2800" b="1" dirty="0" smtClean="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Đơn</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giá</a:t>
            </a:r>
            <a:r>
              <a:rPr lang="en-US" sz="2800" dirty="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cước</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đường</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bộ</a:t>
            </a:r>
            <a:endParaRPr lang="en-US" sz="2800" dirty="0">
              <a:latin typeface="Times New Roman" panose="02020603050405020304" pitchFamily="18" charset="0"/>
              <a:ea typeface="Calibri" panose="020F0502020204030204" pitchFamily="34" charset="0"/>
            </a:endParaRPr>
          </a:p>
          <a:p>
            <a:pPr marL="457200" indent="-457200">
              <a:lnSpc>
                <a:spcPct val="150000"/>
              </a:lnSpc>
              <a:buFont typeface="Wingdings" panose="05000000000000000000" pitchFamily="2" charset="2"/>
              <a:buChar char="q"/>
            </a:pPr>
            <a:endParaRPr lang="en-US" sz="2800" dirty="0"/>
          </a:p>
          <a:p>
            <a:pPr>
              <a:lnSpc>
                <a:spcPct val="150000"/>
              </a:lnSpc>
            </a:pPr>
            <a:r>
              <a:rPr lang="en-US" sz="2800" b="1" dirty="0" smtClean="0">
                <a:solidFill>
                  <a:srgbClr val="000000"/>
                </a:solidFill>
                <a:latin typeface="Times New Roman" panose="02020603050405020304" pitchFamily="18" charset="0"/>
                <a:ea typeface="Calibri" panose="020F0502020204030204" pitchFamily="34" charset="0"/>
              </a:rPr>
              <a:t> </a:t>
            </a:r>
            <a:endParaRPr lang="en-US" sz="2800" dirty="0">
              <a:latin typeface="Times New Roman" panose="02020603050405020304" pitchFamily="18" charset="0"/>
              <a:ea typeface="Calibri" panose="020F0502020204030204" pitchFamily="34" charset="0"/>
            </a:endParaRPr>
          </a:p>
        </p:txBody>
      </p:sp>
      <p:sp>
        <p:nvSpPr>
          <p:cNvPr id="8" name="Rectangle 7"/>
          <p:cNvSpPr/>
          <p:nvPr/>
        </p:nvSpPr>
        <p:spPr>
          <a:xfrm>
            <a:off x="2377778" y="1650830"/>
            <a:ext cx="5105400" cy="830997"/>
          </a:xfrm>
          <a:prstGeom prst="rect">
            <a:avLst/>
          </a:prstGeom>
          <a:solidFill>
            <a:schemeClr val="accent3">
              <a:lumMod val="40000"/>
              <a:lumOff val="60000"/>
            </a:schemeClr>
          </a:solidFill>
          <a:ln w="19050">
            <a:solidFill>
              <a:schemeClr val="tx1"/>
            </a:solidFill>
          </a:ln>
        </p:spPr>
        <p:txBody>
          <a:bodyPr wrap="square">
            <a:spAutoFit/>
          </a:bodyPr>
          <a:lstStyle/>
          <a:p>
            <a:pPr indent="457200" algn="just">
              <a:lnSpc>
                <a:spcPct val="150000"/>
              </a:lnSpc>
            </a:pPr>
            <a:r>
              <a:rPr lang="en-US" sz="3200" b="1" dirty="0" smtClean="0">
                <a:solidFill>
                  <a:srgbClr val="000000"/>
                </a:solidFill>
                <a:latin typeface="Times New Roman" panose="02020603050405020304" pitchFamily="18" charset="0"/>
                <a:ea typeface="Calibri" panose="020F0502020204030204" pitchFamily="34" charset="0"/>
              </a:rPr>
              <a:t>F = </a:t>
            </a:r>
            <a:r>
              <a:rPr lang="en-US" sz="3200" b="1" dirty="0" err="1" smtClean="0">
                <a:solidFill>
                  <a:srgbClr val="000000"/>
                </a:solidFill>
                <a:latin typeface="Times New Roman" panose="02020603050405020304" pitchFamily="18" charset="0"/>
                <a:ea typeface="Calibri" panose="020F0502020204030204" pitchFamily="34" charset="0"/>
              </a:rPr>
              <a:t>Qtt</a:t>
            </a:r>
            <a:r>
              <a:rPr lang="en-US" sz="3200" b="1" dirty="0" smtClean="0">
                <a:solidFill>
                  <a:srgbClr val="000000"/>
                </a:solidFill>
                <a:latin typeface="Times New Roman" panose="02020603050405020304" pitchFamily="18" charset="0"/>
                <a:ea typeface="Calibri" panose="020F0502020204030204" pitchFamily="34" charset="0"/>
              </a:rPr>
              <a:t>/</a:t>
            </a:r>
            <a:r>
              <a:rPr lang="en-US" sz="3200" b="1" dirty="0" err="1" smtClean="0">
                <a:solidFill>
                  <a:srgbClr val="000000"/>
                </a:solidFill>
                <a:latin typeface="Times New Roman" panose="02020603050405020304" pitchFamily="18" charset="0"/>
                <a:ea typeface="Calibri" panose="020F0502020204030204" pitchFamily="34" charset="0"/>
              </a:rPr>
              <a:t>qđ</a:t>
            </a:r>
            <a:r>
              <a:rPr lang="en-US" sz="3200" b="1" dirty="0" smtClean="0">
                <a:solidFill>
                  <a:srgbClr val="000000"/>
                </a:solidFill>
                <a:latin typeface="Times New Roman" panose="02020603050405020304" pitchFamily="18" charset="0"/>
                <a:ea typeface="Calibri" panose="020F0502020204030204" pitchFamily="34" charset="0"/>
              </a:rPr>
              <a:t> x </a:t>
            </a:r>
            <a:r>
              <a:rPr lang="en-US" sz="32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𝑓</a:t>
            </a:r>
            <a:r>
              <a:rPr lang="en-US" sz="3200" b="1" dirty="0" err="1">
                <a:solidFill>
                  <a:srgbClr val="000000"/>
                </a:solidFill>
                <a:latin typeface="Times New Roman" panose="02020603050405020304" pitchFamily="18" charset="0"/>
                <a:ea typeface="Calibri" panose="020F0502020204030204" pitchFamily="34" charset="0"/>
              </a:rPr>
              <a:t>đb</a:t>
            </a:r>
            <a:r>
              <a:rPr lang="en-US" sz="3200" b="1" dirty="0">
                <a:solidFill>
                  <a:srgbClr val="000000"/>
                </a:solidFill>
                <a:latin typeface="Times New Roman" panose="02020603050405020304" pitchFamily="18" charset="0"/>
                <a:ea typeface="Calibri" panose="020F0502020204030204" pitchFamily="34" charset="0"/>
              </a:rPr>
              <a:t> </a:t>
            </a:r>
            <a:endParaRPr lang="en-US" sz="3200" dirty="0">
              <a:latin typeface="Times New Roman" panose="02020603050405020304" pitchFamily="18" charset="0"/>
              <a:ea typeface="Calibri" panose="020F0502020204030204" pitchFamily="34" charset="0"/>
            </a:endParaRPr>
          </a:p>
        </p:txBody>
      </p:sp>
      <p:sp>
        <p:nvSpPr>
          <p:cNvPr id="9" name="TextBox 8"/>
          <p:cNvSpPr txBox="1"/>
          <p:nvPr/>
        </p:nvSpPr>
        <p:spPr>
          <a:xfrm>
            <a:off x="381000" y="1140514"/>
            <a:ext cx="7327676" cy="369332"/>
          </a:xfrm>
          <a:prstGeom prst="rect">
            <a:avLst/>
          </a:prstGeom>
          <a:noFill/>
        </p:spPr>
        <p:txBody>
          <a:bodyPr wrap="square" rtlCol="0">
            <a:spAutoFit/>
          </a:bodyPr>
          <a:lstStyle/>
          <a:p>
            <a:pPr marL="285750" indent="-285750">
              <a:buFont typeface="Wingdings" panose="05000000000000000000" pitchFamily="2" charset="2"/>
              <a:buChar char="v"/>
            </a:pPr>
            <a:r>
              <a:rPr lang="en-US" b="1" u="sng" dirty="0" smtClean="0">
                <a:solidFill>
                  <a:srgbClr val="FF0000"/>
                </a:solidFill>
                <a:latin typeface="Times New Roman" panose="02020603050405020304" pitchFamily="18" charset="0"/>
                <a:cs typeface="Times New Roman" panose="02020603050405020304" pitchFamily="18" charset="0"/>
              </a:rPr>
              <a:t>TH1: TÍNH CƯỚC VẬN CHUYỂN HÀNG HÓA BẰNG Ô TÔ TÀI</a:t>
            </a:r>
            <a:endParaRPr lang="en-US" b="1" u="sng"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43795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2324" y="537865"/>
            <a:ext cx="8687794" cy="461665"/>
          </a:xfrm>
          <a:prstGeom prst="rect">
            <a:avLst/>
          </a:prstGeom>
        </p:spPr>
        <p:txBody>
          <a:bodyPr wrap="square">
            <a:spAutoFit/>
          </a:bodyPr>
          <a:lstStyle/>
          <a:p>
            <a:pPr>
              <a:spcBef>
                <a:spcPts val="600"/>
              </a:spcBef>
              <a:spcAft>
                <a:spcPts val="600"/>
              </a:spcAft>
            </a:pPr>
            <a:r>
              <a:rPr lang="vi-VN" sz="2400" b="1" dirty="0">
                <a:latin typeface="Times New Roman" panose="02020603050405020304" pitchFamily="18" charset="0"/>
                <a:cs typeface="Times New Roman" panose="02020603050405020304" pitchFamily="18" charset="0"/>
              </a:rPr>
              <a:t>4.1.2. CÁCH TÍNH CƯỚC VẬN CHUYỂN ĐƯỜNG BỘ	</a:t>
            </a:r>
          </a:p>
        </p:txBody>
      </p:sp>
      <p:sp>
        <p:nvSpPr>
          <p:cNvPr id="3" name="Rectangle 2"/>
          <p:cNvSpPr/>
          <p:nvPr/>
        </p:nvSpPr>
        <p:spPr>
          <a:xfrm>
            <a:off x="292324" y="76200"/>
            <a:ext cx="4170908" cy="461665"/>
          </a:xfrm>
          <a:prstGeom prst="rect">
            <a:avLst/>
          </a:prstGeom>
        </p:spPr>
        <p:txBody>
          <a:bodyPr wrap="square">
            <a:spAutoFit/>
          </a:bodyPr>
          <a:lstStyle/>
          <a:p>
            <a:r>
              <a:rPr lang="vi-VN" sz="2400" b="1" dirty="0">
                <a:latin typeface="Times New Roman" panose="02020603050405020304" pitchFamily="18" charset="0"/>
                <a:cs typeface="Times New Roman" panose="02020603050405020304" pitchFamily="18" charset="0"/>
              </a:rPr>
              <a:t>4.1. CƯỚC VẬN CHUYỂN</a:t>
            </a:r>
            <a:endParaRPr lang="en-US" sz="2400" dirty="0"/>
          </a:p>
        </p:txBody>
      </p:sp>
      <p:sp>
        <p:nvSpPr>
          <p:cNvPr id="4" name="TextBox 3"/>
          <p:cNvSpPr txBox="1"/>
          <p:nvPr/>
        </p:nvSpPr>
        <p:spPr>
          <a:xfrm>
            <a:off x="381000" y="1140514"/>
            <a:ext cx="8229600" cy="369332"/>
          </a:xfrm>
          <a:prstGeom prst="rect">
            <a:avLst/>
          </a:prstGeom>
          <a:noFill/>
        </p:spPr>
        <p:txBody>
          <a:bodyPr wrap="square" rtlCol="0">
            <a:spAutoFit/>
          </a:bodyPr>
          <a:lstStyle/>
          <a:p>
            <a:pPr marL="285750" indent="-285750">
              <a:buFont typeface="Wingdings" panose="05000000000000000000" pitchFamily="2" charset="2"/>
              <a:buChar char="v"/>
            </a:pPr>
            <a:r>
              <a:rPr lang="en-US" b="1" u="sng" dirty="0" smtClean="0">
                <a:solidFill>
                  <a:srgbClr val="FF0000"/>
                </a:solidFill>
                <a:latin typeface="Times New Roman" panose="02020603050405020304" pitchFamily="18" charset="0"/>
                <a:cs typeface="Times New Roman" panose="02020603050405020304" pitchFamily="18" charset="0"/>
              </a:rPr>
              <a:t>TH2: TÍNH CƯỚC VẬN CHUYỂN HÀNG HÓA BẰNG XE CONTAINER</a:t>
            </a:r>
            <a:endParaRPr lang="en-US" b="1" u="sng" dirty="0">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304800" y="1509846"/>
            <a:ext cx="8915400" cy="1133965"/>
          </a:xfrm>
          <a:prstGeom prst="rect">
            <a:avLst/>
          </a:prstGeom>
        </p:spPr>
        <p:txBody>
          <a:bodyPr wrap="square">
            <a:spAutoFit/>
          </a:bodyPr>
          <a:lstStyle/>
          <a:p>
            <a:pPr marL="457200" marR="0" indent="457200" algn="just">
              <a:lnSpc>
                <a:spcPct val="150000"/>
              </a:lnSpc>
              <a:spcBef>
                <a:spcPts val="0"/>
              </a:spcBef>
              <a:spcAft>
                <a:spcPts val="0"/>
              </a:spcAft>
            </a:pPr>
            <a:r>
              <a:rPr lang="en-US" sz="2400" b="1" i="1" dirty="0" err="1" smtClean="0">
                <a:latin typeface="Times New Roman" panose="02020603050405020304" pitchFamily="18" charset="0"/>
                <a:ea typeface="Times New Roman" panose="02020603050405020304" pitchFamily="18" charset="0"/>
              </a:rPr>
              <a:t>Ví</a:t>
            </a:r>
            <a:r>
              <a:rPr lang="en-US" sz="2400" b="1" i="1" dirty="0" smtClean="0">
                <a:latin typeface="Times New Roman" panose="02020603050405020304" pitchFamily="18" charset="0"/>
                <a:ea typeface="Times New Roman" panose="02020603050405020304" pitchFamily="18" charset="0"/>
              </a:rPr>
              <a:t> </a:t>
            </a:r>
            <a:r>
              <a:rPr lang="en-US" sz="2400" b="1" i="1" dirty="0" err="1" smtClean="0">
                <a:latin typeface="Times New Roman" panose="02020603050405020304" pitchFamily="18" charset="0"/>
                <a:ea typeface="Times New Roman" panose="02020603050405020304" pitchFamily="18" charset="0"/>
              </a:rPr>
              <a:t>dụ</a:t>
            </a:r>
            <a:r>
              <a:rPr lang="en-US" sz="2400" b="1" i="1" dirty="0" smtClean="0">
                <a:latin typeface="Times New Roman" panose="02020603050405020304" pitchFamily="18" charset="0"/>
                <a:ea typeface="Times New Roman" panose="02020603050405020304" pitchFamily="18" charset="0"/>
              </a:rPr>
              <a:t>: </a:t>
            </a:r>
            <a:r>
              <a:rPr lang="en-US" sz="2400" b="1" i="1" dirty="0" err="1" smtClean="0">
                <a:latin typeface="Times New Roman" panose="02020603050405020304" pitchFamily="18" charset="0"/>
                <a:ea typeface="Times New Roman" panose="02020603050405020304" pitchFamily="18" charset="0"/>
              </a:rPr>
              <a:t>Bảng</a:t>
            </a:r>
            <a:r>
              <a:rPr lang="en-US" sz="2400" b="1" i="1" dirty="0" smtClean="0">
                <a:latin typeface="Times New Roman" panose="02020603050405020304" pitchFamily="18" charset="0"/>
                <a:ea typeface="Times New Roman" panose="02020603050405020304" pitchFamily="18" charset="0"/>
              </a:rPr>
              <a:t> </a:t>
            </a:r>
            <a:r>
              <a:rPr lang="en-US" sz="2400" b="1" i="1" dirty="0" err="1">
                <a:latin typeface="Times New Roman" panose="02020603050405020304" pitchFamily="18" charset="0"/>
                <a:ea typeface="Times New Roman" panose="02020603050405020304" pitchFamily="18" charset="0"/>
              </a:rPr>
              <a:t>giá</a:t>
            </a:r>
            <a:r>
              <a:rPr lang="en-US" sz="2400" b="1" i="1" dirty="0">
                <a:latin typeface="Times New Roman" panose="02020603050405020304" pitchFamily="18" charset="0"/>
                <a:ea typeface="Times New Roman" panose="02020603050405020304" pitchFamily="18" charset="0"/>
              </a:rPr>
              <a:t> </a:t>
            </a:r>
            <a:r>
              <a:rPr lang="en-US" sz="2400" b="1" i="1" dirty="0" err="1">
                <a:latin typeface="Times New Roman" panose="02020603050405020304" pitchFamily="18" charset="0"/>
                <a:ea typeface="Times New Roman" panose="02020603050405020304" pitchFamily="18" charset="0"/>
              </a:rPr>
              <a:t>cước</a:t>
            </a:r>
            <a:r>
              <a:rPr lang="en-US" sz="2400" b="1" i="1" dirty="0">
                <a:latin typeface="Times New Roman" panose="02020603050405020304" pitchFamily="18" charset="0"/>
                <a:ea typeface="Times New Roman" panose="02020603050405020304" pitchFamily="18" charset="0"/>
              </a:rPr>
              <a:t> </a:t>
            </a:r>
            <a:r>
              <a:rPr lang="en-US" sz="2400" b="1" i="1" dirty="0" err="1">
                <a:latin typeface="Times New Roman" panose="02020603050405020304" pitchFamily="18" charset="0"/>
                <a:ea typeface="Times New Roman" panose="02020603050405020304" pitchFamily="18" charset="0"/>
              </a:rPr>
              <a:t>vận</a:t>
            </a:r>
            <a:r>
              <a:rPr lang="en-US" sz="2400" b="1" i="1" dirty="0">
                <a:latin typeface="Times New Roman" panose="02020603050405020304" pitchFamily="18" charset="0"/>
                <a:ea typeface="Times New Roman" panose="02020603050405020304" pitchFamily="18" charset="0"/>
              </a:rPr>
              <a:t> </a:t>
            </a:r>
            <a:r>
              <a:rPr lang="en-US" sz="2400" b="1" i="1" dirty="0" err="1">
                <a:latin typeface="Times New Roman" panose="02020603050405020304" pitchFamily="18" charset="0"/>
                <a:ea typeface="Times New Roman" panose="02020603050405020304" pitchFamily="18" charset="0"/>
              </a:rPr>
              <a:t>chuyển</a:t>
            </a:r>
            <a:r>
              <a:rPr lang="en-US" sz="2400" b="1" i="1" dirty="0">
                <a:latin typeface="Times New Roman" panose="02020603050405020304" pitchFamily="18" charset="0"/>
                <a:ea typeface="Times New Roman" panose="02020603050405020304" pitchFamily="18" charset="0"/>
              </a:rPr>
              <a:t> container</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bằng</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đường</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bộ</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từ</a:t>
            </a:r>
            <a:r>
              <a:rPr lang="en-US" sz="2400" i="1" dirty="0">
                <a:latin typeface="Times New Roman" panose="02020603050405020304" pitchFamily="18" charset="0"/>
                <a:ea typeface="Times New Roman" panose="02020603050405020304" pitchFamily="18" charset="0"/>
              </a:rPr>
              <a:t>/</a:t>
            </a:r>
            <a:r>
              <a:rPr lang="en-US" sz="2400" i="1" dirty="0" err="1">
                <a:latin typeface="Times New Roman" panose="02020603050405020304" pitchFamily="18" charset="0"/>
                <a:ea typeface="Times New Roman" panose="02020603050405020304" pitchFamily="18" charset="0"/>
              </a:rPr>
              <a:t>đến</a:t>
            </a:r>
            <a:r>
              <a:rPr lang="en-US" sz="2400" i="1" dirty="0">
                <a:latin typeface="Times New Roman" panose="02020603050405020304" pitchFamily="18" charset="0"/>
                <a:ea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rPr>
              <a:t>cảng</a:t>
            </a:r>
            <a:r>
              <a:rPr lang="en-US" sz="2400" i="1" dirty="0">
                <a:latin typeface="Times New Roman" panose="02020603050405020304" pitchFamily="18" charset="0"/>
                <a:ea typeface="Times New Roman" panose="02020603050405020304" pitchFamily="18" charset="0"/>
              </a:rPr>
              <a:t> TPHCM:</a:t>
            </a:r>
            <a:endParaRPr lang="en-US" sz="2400" dirty="0">
              <a:effectLst/>
              <a:latin typeface="Times New Roman" panose="02020603050405020304" pitchFamily="18" charset="0"/>
              <a:ea typeface="Calibri" panose="020F0502020204030204" pitchFamily="3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3884428019"/>
              </p:ext>
            </p:extLst>
          </p:nvPr>
        </p:nvGraphicFramePr>
        <p:xfrm>
          <a:off x="228600" y="2673308"/>
          <a:ext cx="8305800" cy="3937254"/>
        </p:xfrm>
        <a:graphic>
          <a:graphicData uri="http://schemas.openxmlformats.org/drawingml/2006/table">
            <a:tbl>
              <a:tblPr firstRow="1" firstCol="1" bandRow="1"/>
              <a:tblGrid>
                <a:gridCol w="2574747">
                  <a:extLst>
                    <a:ext uri="{9D8B030D-6E8A-4147-A177-3AD203B41FA5}">
                      <a16:colId xmlns:a16="http://schemas.microsoft.com/office/drawing/2014/main" val="2054514427"/>
                    </a:ext>
                  </a:extLst>
                </a:gridCol>
                <a:gridCol w="2759253">
                  <a:extLst>
                    <a:ext uri="{9D8B030D-6E8A-4147-A177-3AD203B41FA5}">
                      <a16:colId xmlns:a16="http://schemas.microsoft.com/office/drawing/2014/main" val="938747161"/>
                    </a:ext>
                  </a:extLst>
                </a:gridCol>
                <a:gridCol w="2971800">
                  <a:extLst>
                    <a:ext uri="{9D8B030D-6E8A-4147-A177-3AD203B41FA5}">
                      <a16:colId xmlns:a16="http://schemas.microsoft.com/office/drawing/2014/main" val="2195004667"/>
                    </a:ext>
                  </a:extLst>
                </a:gridCol>
              </a:tblGrid>
              <a:tr h="722088">
                <a:tc>
                  <a:txBody>
                    <a:bodyPr/>
                    <a:lstStyle/>
                    <a:p>
                      <a:pPr marL="0" marR="0" algn="ctr">
                        <a:lnSpc>
                          <a:spcPct val="130000"/>
                        </a:lnSpc>
                        <a:spcBef>
                          <a:spcPts val="0"/>
                        </a:spcBef>
                        <a:spcAft>
                          <a:spcPts val="0"/>
                        </a:spcAft>
                      </a:pP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Địa điểm</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30000"/>
                        </a:lnSpc>
                        <a:spcBef>
                          <a:spcPts val="0"/>
                        </a:spcBef>
                        <a:spcAft>
                          <a:spcPts val="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Container 20’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triệu</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đồng</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cont</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30000"/>
                        </a:lnSpc>
                        <a:spcBef>
                          <a:spcPts val="0"/>
                        </a:spcBef>
                        <a:spcAft>
                          <a:spcPts val="0"/>
                        </a:spcAft>
                      </a:pP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Container 40’ (triệu đồng/cont)</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543818285"/>
                  </a:ext>
                </a:extLst>
              </a:tr>
              <a:tr h="374952">
                <a:tc>
                  <a:txBody>
                    <a:bodyPr/>
                    <a:lstStyle/>
                    <a:p>
                      <a:pPr marL="0" marR="0">
                        <a:lnSpc>
                          <a:spcPct val="130000"/>
                        </a:lnSpc>
                        <a:spcBef>
                          <a:spcPts val="0"/>
                        </a:spcBef>
                        <a:spcAft>
                          <a:spcPts val="0"/>
                        </a:spcAft>
                      </a:pP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Khu vực TPHCM</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3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2,150 – 3,150</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30000"/>
                        </a:lnSpc>
                        <a:spcBef>
                          <a:spcPts val="0"/>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1,350 – 3,450</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498800139"/>
                  </a:ext>
                </a:extLst>
              </a:tr>
              <a:tr h="374952">
                <a:tc>
                  <a:txBody>
                    <a:bodyPr/>
                    <a:lstStyle/>
                    <a:p>
                      <a:pPr marL="0" marR="0">
                        <a:lnSpc>
                          <a:spcPct val="130000"/>
                        </a:lnSpc>
                        <a:spcBef>
                          <a:spcPts val="0"/>
                        </a:spcBef>
                        <a:spcAft>
                          <a:spcPts val="0"/>
                        </a:spcAft>
                      </a:pP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Bình Dương</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3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2,250 – 3,350</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30000"/>
                        </a:lnSpc>
                        <a:spcBef>
                          <a:spcPts val="0"/>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2,550 – 3,550</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86131893"/>
                  </a:ext>
                </a:extLst>
              </a:tr>
              <a:tr h="374952">
                <a:tc>
                  <a:txBody>
                    <a:bodyPr/>
                    <a:lstStyle/>
                    <a:p>
                      <a:pPr marL="0" marR="0">
                        <a:lnSpc>
                          <a:spcPct val="130000"/>
                        </a:lnSpc>
                        <a:spcBef>
                          <a:spcPts val="0"/>
                        </a:spcBef>
                        <a:spcAft>
                          <a:spcPts val="0"/>
                        </a:spcAft>
                      </a:pP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Đồng Nai</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3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2,350 – 3,450</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30000"/>
                        </a:lnSpc>
                        <a:spcBef>
                          <a:spcPts val="0"/>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2,650 – 3,950</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59672726"/>
                  </a:ext>
                </a:extLst>
              </a:tr>
              <a:tr h="374952">
                <a:tc>
                  <a:txBody>
                    <a:bodyPr/>
                    <a:lstStyle/>
                    <a:p>
                      <a:pPr marL="0" marR="0">
                        <a:lnSpc>
                          <a:spcPct val="130000"/>
                        </a:lnSpc>
                        <a:spcBef>
                          <a:spcPts val="0"/>
                        </a:spcBef>
                        <a:spcAft>
                          <a:spcPts val="0"/>
                        </a:spcAft>
                      </a:pP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Bà Rịa – Vũng Tàu</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3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3,750 – 4,450</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30000"/>
                        </a:lnSpc>
                        <a:spcBef>
                          <a:spcPts val="0"/>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4,050 – 4,650</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15614146"/>
                  </a:ext>
                </a:extLst>
              </a:tr>
              <a:tr h="374952">
                <a:tc>
                  <a:txBody>
                    <a:bodyPr/>
                    <a:lstStyle/>
                    <a:p>
                      <a:pPr marL="0" marR="0">
                        <a:lnSpc>
                          <a:spcPct val="130000"/>
                        </a:lnSpc>
                        <a:spcBef>
                          <a:spcPts val="0"/>
                        </a:spcBef>
                        <a:spcAft>
                          <a:spcPts val="0"/>
                        </a:spcAft>
                      </a:pP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Long An</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3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3,250 – 3,750</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30000"/>
                        </a:lnSpc>
                        <a:spcBef>
                          <a:spcPts val="0"/>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3,450 – 3,960</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59556114"/>
                  </a:ext>
                </a:extLst>
              </a:tr>
              <a:tr h="374952">
                <a:tc>
                  <a:txBody>
                    <a:bodyPr/>
                    <a:lstStyle/>
                    <a:p>
                      <a:pPr marL="0" marR="0">
                        <a:lnSpc>
                          <a:spcPct val="130000"/>
                        </a:lnSpc>
                        <a:spcBef>
                          <a:spcPts val="0"/>
                        </a:spcBef>
                        <a:spcAft>
                          <a:spcPts val="0"/>
                        </a:spcAft>
                      </a:pP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Tiền Giang</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3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4,450 – 6,750</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algn="ctr">
                        <a:lnSpc>
                          <a:spcPct val="130000"/>
                        </a:lnSpc>
                        <a:spcBef>
                          <a:spcPts val="0"/>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4,950 – 7,250</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9525" marR="9525" marT="9525" marB="95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0621818"/>
                  </a:ext>
                </a:extLst>
              </a:tr>
            </a:tbl>
          </a:graphicData>
        </a:graphic>
      </p:graphicFrame>
    </p:spTree>
    <p:extLst>
      <p:ext uri="{BB962C8B-B14F-4D97-AF65-F5344CB8AC3E}">
        <p14:creationId xmlns:p14="http://schemas.microsoft.com/office/powerpoint/2010/main" val="30795723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7054" y="478366"/>
            <a:ext cx="8704545" cy="461665"/>
          </a:xfrm>
          <a:prstGeom prst="rect">
            <a:avLst/>
          </a:prstGeom>
        </p:spPr>
        <p:txBody>
          <a:bodyPr wrap="square">
            <a:spAutoFit/>
          </a:bodyPr>
          <a:lstStyle/>
          <a:p>
            <a:pPr>
              <a:spcBef>
                <a:spcPts val="600"/>
              </a:spcBef>
              <a:spcAft>
                <a:spcPts val="600"/>
              </a:spcAft>
            </a:pPr>
            <a:r>
              <a:rPr lang="vi-VN" sz="2400" b="1" dirty="0">
                <a:latin typeface="Times New Roman" panose="02020603050405020304" pitchFamily="18" charset="0"/>
                <a:cs typeface="Times New Roman" panose="02020603050405020304" pitchFamily="18" charset="0"/>
              </a:rPr>
              <a:t>4.1.2. CÁCH TÍNH CƯỚC PHÍ VẬN CHUYỂN ĐƯỜNG </a:t>
            </a:r>
            <a:r>
              <a:rPr lang="vi-VN" sz="2400" b="1" dirty="0" smtClean="0">
                <a:latin typeface="Times New Roman" panose="02020603050405020304" pitchFamily="18" charset="0"/>
                <a:cs typeface="Times New Roman" panose="02020603050405020304" pitchFamily="18" charset="0"/>
              </a:rPr>
              <a:t>BIỂN</a:t>
            </a:r>
            <a:endParaRPr lang="vi-VN"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304800" y="16701"/>
            <a:ext cx="4170908" cy="461665"/>
          </a:xfrm>
          <a:prstGeom prst="rect">
            <a:avLst/>
          </a:prstGeom>
        </p:spPr>
        <p:txBody>
          <a:bodyPr wrap="square">
            <a:spAutoFit/>
          </a:bodyPr>
          <a:lstStyle/>
          <a:p>
            <a:r>
              <a:rPr lang="vi-VN" sz="2400" b="1" dirty="0">
                <a:latin typeface="Times New Roman" panose="02020603050405020304" pitchFamily="18" charset="0"/>
                <a:cs typeface="Times New Roman" panose="02020603050405020304" pitchFamily="18" charset="0"/>
              </a:rPr>
              <a:t>4.1. CƯỚC VẬN CHUYỂN</a:t>
            </a:r>
            <a:endParaRPr lang="en-US" sz="2400" dirty="0"/>
          </a:p>
        </p:txBody>
      </p:sp>
      <p:sp>
        <p:nvSpPr>
          <p:cNvPr id="4" name="Rectangle 3"/>
          <p:cNvSpPr/>
          <p:nvPr/>
        </p:nvSpPr>
        <p:spPr>
          <a:xfrm>
            <a:off x="104254" y="1219200"/>
            <a:ext cx="8887345" cy="5139869"/>
          </a:xfrm>
          <a:prstGeom prst="rect">
            <a:avLst/>
          </a:prstGeom>
        </p:spPr>
        <p:txBody>
          <a:bodyPr wrap="square">
            <a:spAutoFit/>
          </a:bodyPr>
          <a:lstStyle/>
          <a:p>
            <a:pPr indent="457200" algn="just">
              <a:spcBef>
                <a:spcPts val="600"/>
              </a:spcBef>
              <a:spcAft>
                <a:spcPts val="600"/>
              </a:spcAft>
            </a:pPr>
            <a:r>
              <a:rPr lang="en-US" sz="2400" dirty="0" err="1">
                <a:solidFill>
                  <a:srgbClr val="000000"/>
                </a:solidFill>
                <a:latin typeface="Times New Roman" panose="02020603050405020304" pitchFamily="18" charset="0"/>
                <a:ea typeface="Calibri" panose="020F0502020204030204" pitchFamily="34" charset="0"/>
              </a:rPr>
              <a:t>Cách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tính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cước</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phí</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vận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chuyển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đường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biển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không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cố</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định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mà</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phải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căn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cứ</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vào</a:t>
            </a:r>
            <a:r>
              <a:rPr lang="en-US" sz="2400"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khoảng</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cách</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trọng</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lượng</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smtClean="0">
                <a:solidFill>
                  <a:srgbClr val="000000"/>
                </a:solidFill>
                <a:latin typeface="Times New Roman" panose="02020603050405020304" pitchFamily="18" charset="0"/>
                <a:ea typeface="Calibri" panose="020F0502020204030204" pitchFamily="34" charset="0"/>
              </a:rPr>
              <a:t>loại</a:t>
            </a:r>
            <a:r>
              <a:rPr lang="en-US" sz="2400" b="1" dirty="0" smtClean="0">
                <a:solidFill>
                  <a:srgbClr val="000000"/>
                </a:solidFill>
                <a:latin typeface="Times New Roman" panose="02020603050405020304" pitchFamily="18" charset="0"/>
                <a:ea typeface="Calibri" panose="020F0502020204030204" pitchFamily="34" charset="0"/>
              </a:rPr>
              <a:t> </a:t>
            </a:r>
            <a:r>
              <a:rPr lang="en-US" sz="2400" b="1" dirty="0" err="1" smtClean="0">
                <a:solidFill>
                  <a:srgbClr val="000000"/>
                </a:solidFill>
                <a:latin typeface="Times New Roman" panose="02020603050405020304" pitchFamily="18" charset="0"/>
                <a:ea typeface="Calibri" panose="020F0502020204030204" pitchFamily="34" charset="0"/>
              </a:rPr>
              <a:t>hãng</a:t>
            </a:r>
            <a:r>
              <a:rPr lang="en-US" sz="2400" b="1" dirty="0" smtClean="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tàu</a:t>
            </a:r>
            <a:r>
              <a:rPr lang="en-US" sz="2400" b="1" dirty="0">
                <a:solidFill>
                  <a:srgbClr val="000000"/>
                </a:solidFill>
                <a:latin typeface="Times New Roman" panose="02020603050405020304" pitchFamily="18" charset="0"/>
                <a:ea typeface="Calibri" panose="020F0502020204030204" pitchFamily="34" charset="0"/>
              </a:rPr>
              <a:t>, Forwarder (</a:t>
            </a:r>
            <a:r>
              <a:rPr lang="en-US" sz="2400" b="1" dirty="0" err="1">
                <a:solidFill>
                  <a:srgbClr val="000000"/>
                </a:solidFill>
                <a:latin typeface="Times New Roman" panose="02020603050405020304" pitchFamily="18" charset="0"/>
                <a:ea typeface="Calibri" panose="020F0502020204030204" pitchFamily="34" charset="0"/>
              </a:rPr>
              <a:t>trung</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gian</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vận</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chuyển</a:t>
            </a:r>
            <a:r>
              <a:rPr lang="en-US" sz="2400" b="1" dirty="0">
                <a:solidFill>
                  <a:srgbClr val="000000"/>
                </a:solidFill>
                <a:latin typeface="Times New Roman" panose="02020603050405020304" pitchFamily="18" charset="0"/>
                <a:ea typeface="Calibri" panose="020F0502020204030204" pitchFamily="34" charset="0"/>
              </a:rPr>
              <a:t>).</a:t>
            </a:r>
            <a:r>
              <a:rPr lang="en-US" sz="2400" dirty="0">
                <a:solidFill>
                  <a:srgbClr val="000000"/>
                </a:solidFill>
                <a:latin typeface="Times New Roman" panose="02020603050405020304" pitchFamily="18" charset="0"/>
                <a:ea typeface="Calibri" panose="020F0502020204030204" pitchFamily="34" charset="0"/>
              </a:rPr>
              <a:t> </a:t>
            </a:r>
            <a:endParaRPr lang="en-US" sz="2400" dirty="0" smtClean="0">
              <a:solidFill>
                <a:srgbClr val="000000"/>
              </a:solidFill>
              <a:latin typeface="Times New Roman" panose="02020603050405020304" pitchFamily="18" charset="0"/>
              <a:ea typeface="Calibri" panose="020F0502020204030204" pitchFamily="34" charset="0"/>
            </a:endParaRPr>
          </a:p>
          <a:p>
            <a:pPr indent="457200" algn="just">
              <a:spcBef>
                <a:spcPts val="600"/>
              </a:spcBef>
              <a:spcAft>
                <a:spcPts val="600"/>
              </a:spcAft>
            </a:pPr>
            <a:r>
              <a:rPr lang="en-US" sz="2400" b="1" i="1" dirty="0" err="1" smtClean="0">
                <a:solidFill>
                  <a:srgbClr val="FF0000"/>
                </a:solidFill>
                <a:latin typeface="Times New Roman" panose="02020603050405020304" pitchFamily="18" charset="0"/>
                <a:ea typeface="Calibri" panose="020F0502020204030204" pitchFamily="34" charset="0"/>
              </a:rPr>
              <a:t>Các</a:t>
            </a:r>
            <a:r>
              <a:rPr lang="en-US" sz="2400" b="1" i="1" dirty="0" smtClean="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doanh</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nghiệp</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có</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thể</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tính</a:t>
            </a:r>
            <a:r>
              <a:rPr lang="en-US" sz="2400" b="1" i="1" dirty="0">
                <a:solidFill>
                  <a:srgbClr val="FF0000"/>
                </a:solidFill>
                <a:latin typeface="Times New Roman" panose="02020603050405020304" pitchFamily="18" charset="0"/>
                <a:ea typeface="Calibri" panose="020F0502020204030204" pitchFamily="34" charset="0"/>
              </a:rPr>
              <a:t> chi </a:t>
            </a:r>
            <a:r>
              <a:rPr lang="en-US" sz="2400" b="1" i="1" dirty="0" err="1">
                <a:solidFill>
                  <a:srgbClr val="FF0000"/>
                </a:solidFill>
                <a:latin typeface="Times New Roman" panose="02020603050405020304" pitchFamily="18" charset="0"/>
                <a:ea typeface="Calibri" panose="020F0502020204030204" pitchFamily="34" charset="0"/>
              </a:rPr>
              <a:t>phí</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vận</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chuyển</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hàng</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hóa</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đường</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biển</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bằng</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cách</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dưới</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đây</a:t>
            </a:r>
            <a:r>
              <a:rPr lang="en-US" sz="2400" b="1" i="1" dirty="0">
                <a:solidFill>
                  <a:srgbClr val="FF0000"/>
                </a:solidFill>
                <a:latin typeface="Times New Roman" panose="02020603050405020304" pitchFamily="18" charset="0"/>
                <a:ea typeface="Calibri" panose="020F0502020204030204" pitchFamily="34" charset="0"/>
              </a:rPr>
              <a:t>.</a:t>
            </a:r>
          </a:p>
          <a:p>
            <a:pPr indent="457200" algn="just">
              <a:spcBef>
                <a:spcPts val="600"/>
              </a:spcBef>
              <a:spcAft>
                <a:spcPts val="600"/>
              </a:spcAft>
            </a:pPr>
            <a:r>
              <a:rPr lang="en-US" sz="2400" dirty="0" err="1">
                <a:solidFill>
                  <a:srgbClr val="000000"/>
                </a:solidFill>
                <a:latin typeface="Times New Roman" panose="02020603050405020304" pitchFamily="18" charset="0"/>
                <a:ea typeface="Calibri" panose="020F0502020204030204" pitchFamily="34" charset="0"/>
              </a:rPr>
              <a:t>Đơn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vị</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tính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cước</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vận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chuyển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đường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biển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được</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áp</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dụng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theo</a:t>
            </a:r>
            <a:r>
              <a:rPr lang="en-US" sz="2400" dirty="0">
                <a:solidFill>
                  <a:srgbClr val="000000"/>
                </a:solidFill>
                <a:latin typeface="Times New Roman" panose="02020603050405020304" pitchFamily="18" charset="0"/>
                <a:ea typeface="Calibri" panose="020F0502020204030204" pitchFamily="34" charset="0"/>
              </a:rPr>
              <a:t> 2 </a:t>
            </a:r>
            <a:r>
              <a:rPr lang="en-US" sz="2400" dirty="0" err="1">
                <a:solidFill>
                  <a:srgbClr val="000000"/>
                </a:solidFill>
                <a:latin typeface="Times New Roman" panose="02020603050405020304" pitchFamily="18" charset="0"/>
                <a:ea typeface="Calibri" panose="020F0502020204030204" pitchFamily="34" charset="0"/>
              </a:rPr>
              <a:t>phương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thức</a:t>
            </a:r>
            <a:r>
              <a:rPr lang="en-US" sz="2400" dirty="0">
                <a:solidFill>
                  <a:srgbClr val="000000"/>
                </a:solidFill>
                <a:latin typeface="Times New Roman" panose="02020603050405020304" pitchFamily="18" charset="0"/>
                <a:ea typeface="Calibri" panose="020F0502020204030204" pitchFamily="34" charset="0"/>
              </a:rPr>
              <a:t>:</a:t>
            </a:r>
            <a:endParaRPr lang="en-US" sz="2400" dirty="0">
              <a:latin typeface="Times New Roman" panose="02020603050405020304" pitchFamily="18" charset="0"/>
              <a:ea typeface="Calibri" panose="020F0502020204030204" pitchFamily="34" charset="0"/>
            </a:endParaRPr>
          </a:p>
          <a:p>
            <a:pPr marL="342900" marR="0" lvl="0" indent="-342900" algn="just">
              <a:spcBef>
                <a:spcPts val="600"/>
              </a:spcBef>
              <a:spcAft>
                <a:spcPts val="600"/>
              </a:spcAft>
              <a:buFont typeface="Times New Roman" panose="02020603050405020304" pitchFamily="18" charset="0"/>
              <a:buChar char="-"/>
            </a:pPr>
            <a:r>
              <a:rPr lang="en-US" sz="2400" b="1" dirty="0" err="1">
                <a:solidFill>
                  <a:srgbClr val="000000"/>
                </a:solidFill>
                <a:latin typeface="Times New Roman" panose="02020603050405020304" pitchFamily="18" charset="0"/>
                <a:ea typeface="Times New Roman" panose="02020603050405020304" pitchFamily="18" charset="0"/>
              </a:rPr>
              <a:t>Tính</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theo</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trọng</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lượng</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thực</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tế</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của</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hàng</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hóa</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vận</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chuyển</a:t>
            </a:r>
            <a:r>
              <a:rPr lang="en-US" sz="2400" b="1" dirty="0">
                <a:solidFill>
                  <a:srgbClr val="000000"/>
                </a:solidFill>
                <a:latin typeface="Times New Roman" panose="02020603050405020304" pitchFamily="18" charset="0"/>
                <a:ea typeface="Times New Roman" panose="02020603050405020304" pitchFamily="18" charset="0"/>
              </a:rPr>
              <a:t> </a:t>
            </a:r>
            <a:r>
              <a:rPr lang="en-US" sz="2400" dirty="0">
                <a:solidFill>
                  <a:srgbClr val="000000"/>
                </a:solidFill>
                <a:latin typeface="Times New Roman" panose="02020603050405020304" pitchFamily="18" charset="0"/>
                <a:ea typeface="Times New Roman" panose="02020603050405020304" pitchFamily="18" charset="0"/>
              </a:rPr>
              <a:t>(</a:t>
            </a:r>
            <a:r>
              <a:rPr lang="en-US" sz="2400" dirty="0" err="1">
                <a:solidFill>
                  <a:srgbClr val="000000"/>
                </a:solidFill>
                <a:latin typeface="Times New Roman" panose="02020603050405020304" pitchFamily="18" charset="0"/>
                <a:ea typeface="Times New Roman" panose="02020603050405020304" pitchFamily="18" charset="0"/>
              </a:rPr>
              <a:t>số</a:t>
            </a:r>
            <a:r>
              <a:rPr lang="en-US" sz="2400" dirty="0">
                <a:solidFill>
                  <a:srgbClr val="000000"/>
                </a:solidFill>
                <a:latin typeface="Times New Roman" panose="02020603050405020304" pitchFamily="18" charset="0"/>
                <a:ea typeface="Times New Roman" panose="02020603050405020304" pitchFamily="18" charset="0"/>
              </a:rPr>
              <a:t> kilogram)</a:t>
            </a:r>
            <a:endParaRPr lang="en-US" sz="2400" dirty="0">
              <a:latin typeface="Times New Roman" panose="02020603050405020304" pitchFamily="18" charset="0"/>
              <a:ea typeface="Times New Roman" panose="02020603050405020304" pitchFamily="18" charset="0"/>
            </a:endParaRPr>
          </a:p>
          <a:p>
            <a:pPr marL="342900" marR="0" lvl="0" indent="-342900" algn="just">
              <a:spcBef>
                <a:spcPts val="600"/>
              </a:spcBef>
              <a:spcAft>
                <a:spcPts val="600"/>
              </a:spcAft>
              <a:buFont typeface="Times New Roman" panose="02020603050405020304" pitchFamily="18" charset="0"/>
              <a:buChar char="-"/>
            </a:pPr>
            <a:r>
              <a:rPr lang="en-US" sz="2400" b="1" dirty="0" err="1">
                <a:solidFill>
                  <a:srgbClr val="000000"/>
                </a:solidFill>
                <a:latin typeface="Times New Roman" panose="02020603050405020304" pitchFamily="18" charset="0"/>
                <a:ea typeface="Times New Roman" panose="02020603050405020304" pitchFamily="18" charset="0"/>
              </a:rPr>
              <a:t>Tính</a:t>
            </a:r>
            <a:r>
              <a:rPr lang="en-US" sz="2400" b="1" dirty="0">
                <a:solidFill>
                  <a:srgbClr val="000000"/>
                </a:solidFill>
                <a:latin typeface="Times New Roman" panose="02020603050405020304" pitchFamily="18" charset="0"/>
                <a:ea typeface="Times New Roman" panose="02020603050405020304" pitchFamily="18" charset="0"/>
              </a:rPr>
              <a:t> chi </a:t>
            </a:r>
            <a:r>
              <a:rPr lang="en-US" sz="2400" b="1" dirty="0" err="1">
                <a:solidFill>
                  <a:srgbClr val="000000"/>
                </a:solidFill>
                <a:latin typeface="Times New Roman" panose="02020603050405020304" pitchFamily="18" charset="0"/>
                <a:ea typeface="Times New Roman" panose="02020603050405020304" pitchFamily="18" charset="0"/>
              </a:rPr>
              <a:t>phí</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vận</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chuyển</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hàng</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hóa</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theo</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thể</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tích</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của</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hàng</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hóa</a:t>
            </a:r>
            <a:r>
              <a:rPr lang="en-US" sz="2400" b="1" dirty="0">
                <a:solidFill>
                  <a:srgbClr val="000000"/>
                </a:solidFill>
                <a:latin typeface="Times New Roman" panose="02020603050405020304" pitchFamily="18" charset="0"/>
                <a:ea typeface="Times New Roman" panose="02020603050405020304" pitchFamily="18" charset="0"/>
              </a:rPr>
              <a:t> </a:t>
            </a:r>
            <a:r>
              <a:rPr lang="en-US" sz="2400" dirty="0">
                <a:solidFill>
                  <a:srgbClr val="000000"/>
                </a:solidFill>
                <a:latin typeface="Times New Roman" panose="02020603050405020304" pitchFamily="18" charset="0"/>
                <a:ea typeface="Times New Roman" panose="02020603050405020304" pitchFamily="18" charset="0"/>
              </a:rPr>
              <a:t>(</a:t>
            </a:r>
            <a:r>
              <a:rPr lang="en-US" sz="2400" dirty="0" err="1">
                <a:solidFill>
                  <a:srgbClr val="000000"/>
                </a:solidFill>
                <a:latin typeface="Times New Roman" panose="02020603050405020304" pitchFamily="18" charset="0"/>
                <a:ea typeface="Times New Roman" panose="02020603050405020304" pitchFamily="18" charset="0"/>
              </a:rPr>
              <a:t>Cbm</a:t>
            </a:r>
            <a:r>
              <a:rPr lang="en-US" sz="2400" dirty="0">
                <a:solidFill>
                  <a:srgbClr val="000000"/>
                </a:solidFill>
                <a:latin typeface="Times New Roman" panose="02020603050405020304" pitchFamily="18" charset="0"/>
                <a:ea typeface="Times New Roman" panose="02020603050405020304" pitchFamily="18" charset="0"/>
              </a:rPr>
              <a:t> : cubic meter hay </a:t>
            </a:r>
            <a:r>
              <a:rPr lang="en-US" sz="2400" dirty="0" err="1">
                <a:solidFill>
                  <a:srgbClr val="000000"/>
                </a:solidFill>
                <a:latin typeface="Times New Roman" panose="02020603050405020304" pitchFamily="18" charset="0"/>
                <a:ea typeface="Times New Roman" panose="02020603050405020304" pitchFamily="18" charset="0"/>
              </a:rPr>
              <a:t>còn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gọi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là</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mét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khối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Dựa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vào</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công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thức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Dài</a:t>
            </a:r>
            <a:r>
              <a:rPr lang="en-US" sz="2400" dirty="0">
                <a:solidFill>
                  <a:srgbClr val="000000"/>
                </a:solidFill>
                <a:latin typeface="Times New Roman" panose="02020603050405020304" pitchFamily="18" charset="0"/>
                <a:ea typeface="Times New Roman" panose="02020603050405020304" pitchFamily="18" charset="0"/>
              </a:rPr>
              <a:t> x </a:t>
            </a:r>
            <a:r>
              <a:rPr lang="en-US" sz="2400" dirty="0" err="1">
                <a:solidFill>
                  <a:srgbClr val="000000"/>
                </a:solidFill>
                <a:latin typeface="Times New Roman" panose="02020603050405020304" pitchFamily="18" charset="0"/>
                <a:ea typeface="Times New Roman" panose="02020603050405020304" pitchFamily="18" charset="0"/>
              </a:rPr>
              <a:t>Rộng</a:t>
            </a:r>
            <a:r>
              <a:rPr lang="en-US" sz="2400" dirty="0">
                <a:solidFill>
                  <a:srgbClr val="000000"/>
                </a:solidFill>
                <a:latin typeface="Times New Roman" panose="02020603050405020304" pitchFamily="18" charset="0"/>
                <a:ea typeface="Times New Roman" panose="02020603050405020304" pitchFamily="18" charset="0"/>
              </a:rPr>
              <a:t> x Cao)</a:t>
            </a: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761478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781568"/>
            <a:ext cx="9311187" cy="646331"/>
          </a:xfrm>
          <a:prstGeom prst="rect">
            <a:avLst/>
          </a:prstGeom>
        </p:spPr>
        <p:txBody>
          <a:bodyPr wrap="square">
            <a:spAutoFit/>
          </a:bodyPr>
          <a:lstStyle/>
          <a:p>
            <a:pPr marL="342900" marR="0" lvl="0" indent="-342900" algn="just">
              <a:lnSpc>
                <a:spcPct val="150000"/>
              </a:lnSpc>
              <a:spcBef>
                <a:spcPts val="0"/>
              </a:spcBef>
              <a:spcAft>
                <a:spcPts val="0"/>
              </a:spcAft>
              <a:buFont typeface="Wingdings" panose="05000000000000000000" pitchFamily="2" charset="2"/>
              <a:buChar char=""/>
            </a:pPr>
            <a:r>
              <a:rPr lang="en-US" sz="2400" b="1" u="sng"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hơp</a:t>
            </a:r>
            <a:r>
              <a:rPr lang="en-US" sz="2400" b="1" u="sng"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 </a:t>
            </a: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Nếu</a:t>
            </a:r>
            <a:r>
              <a:rPr lang="en-US" sz="2400" b="1" u="sng"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chuyển</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lẻ</a:t>
            </a:r>
            <a:r>
              <a:rPr lang="en-US" sz="2400" b="1" u="sng"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bằng</a:t>
            </a:r>
            <a:r>
              <a:rPr lang="en-US" sz="2400" b="1" u="sng"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container:</a:t>
            </a:r>
            <a:r>
              <a:rPr lang="en-US" sz="2400" u="sng" dirty="0">
                <a:latin typeface="Times New Roman" panose="02020603050405020304" pitchFamily="18" charset="0"/>
                <a:ea typeface="Calibri" panose="020F0502020204030204" pitchFamily="34" charset="0"/>
                <a:cs typeface="Times New Roman" panose="02020603050405020304" pitchFamily="18" charset="0"/>
              </a:rPr>
              <a:t> </a:t>
            </a:r>
            <a:endParaRPr lang="en-US" sz="2400" u="sng"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287054" y="478366"/>
            <a:ext cx="8704545" cy="461665"/>
          </a:xfrm>
          <a:prstGeom prst="rect">
            <a:avLst/>
          </a:prstGeom>
        </p:spPr>
        <p:txBody>
          <a:bodyPr wrap="square">
            <a:spAutoFit/>
          </a:bodyPr>
          <a:lstStyle/>
          <a:p>
            <a:pPr>
              <a:spcBef>
                <a:spcPts val="600"/>
              </a:spcBef>
              <a:spcAft>
                <a:spcPts val="600"/>
              </a:spcAft>
            </a:pPr>
            <a:r>
              <a:rPr lang="vi-VN" sz="2400" b="1" dirty="0">
                <a:solidFill>
                  <a:srgbClr val="FF0000"/>
                </a:solidFill>
                <a:latin typeface="Times New Roman" panose="02020603050405020304" pitchFamily="18" charset="0"/>
                <a:cs typeface="Times New Roman" panose="02020603050405020304" pitchFamily="18" charset="0"/>
              </a:rPr>
              <a:t>4.1.2. CÁCH TÍNH CƯỚC PHÍ VẬN CHUYỂN ĐƯỜNG </a:t>
            </a:r>
            <a:r>
              <a:rPr lang="vi-VN" sz="2400" b="1" dirty="0" smtClean="0">
                <a:solidFill>
                  <a:srgbClr val="FF0000"/>
                </a:solidFill>
                <a:latin typeface="Times New Roman" panose="02020603050405020304" pitchFamily="18" charset="0"/>
                <a:cs typeface="Times New Roman" panose="02020603050405020304" pitchFamily="18" charset="0"/>
              </a:rPr>
              <a:t>BIỂN</a:t>
            </a:r>
            <a:endParaRPr lang="vi-VN" sz="2400" b="1"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304800" y="16701"/>
            <a:ext cx="4170908" cy="461665"/>
          </a:xfrm>
          <a:prstGeom prst="rect">
            <a:avLst/>
          </a:prstGeom>
        </p:spPr>
        <p:txBody>
          <a:bodyPr wrap="square">
            <a:spAutoFit/>
          </a:bodyPr>
          <a:lstStyle/>
          <a:p>
            <a:r>
              <a:rPr lang="vi-VN" sz="2400" b="1" dirty="0">
                <a:solidFill>
                  <a:srgbClr val="FF0000"/>
                </a:solidFill>
                <a:latin typeface="Times New Roman" panose="02020603050405020304" pitchFamily="18" charset="0"/>
                <a:cs typeface="Times New Roman" panose="02020603050405020304" pitchFamily="18" charset="0"/>
              </a:rPr>
              <a:t>4.1. CƯỚC VẬN CHUYỂN</a:t>
            </a:r>
            <a:endParaRPr lang="en-US" sz="2400" dirty="0">
              <a:solidFill>
                <a:srgbClr val="FF0000"/>
              </a:solidFill>
            </a:endParaRPr>
          </a:p>
        </p:txBody>
      </p:sp>
      <p:sp>
        <p:nvSpPr>
          <p:cNvPr id="5" name="Rectangle 4"/>
          <p:cNvSpPr/>
          <p:nvPr/>
        </p:nvSpPr>
        <p:spPr>
          <a:xfrm>
            <a:off x="2971800" y="1618565"/>
            <a:ext cx="3124200" cy="830997"/>
          </a:xfrm>
          <a:prstGeom prst="rect">
            <a:avLst/>
          </a:prstGeom>
          <a:solidFill>
            <a:schemeClr val="accent3">
              <a:lumMod val="40000"/>
              <a:lumOff val="60000"/>
            </a:schemeClr>
          </a:solidFill>
          <a:ln w="19050">
            <a:solidFill>
              <a:schemeClr val="tx1"/>
            </a:solidFill>
          </a:ln>
        </p:spPr>
        <p:txBody>
          <a:bodyPr wrap="square">
            <a:spAutoFit/>
          </a:bodyPr>
          <a:lstStyle/>
          <a:p>
            <a:pPr indent="457200" algn="just">
              <a:lnSpc>
                <a:spcPct val="150000"/>
              </a:lnSpc>
            </a:pPr>
            <a:r>
              <a:rPr lang="en-US" sz="3200" b="1" dirty="0" smtClean="0">
                <a:solidFill>
                  <a:srgbClr val="000000"/>
                </a:solidFill>
                <a:latin typeface="Times New Roman" panose="02020603050405020304" pitchFamily="18" charset="0"/>
                <a:ea typeface="Calibri" panose="020F0502020204030204" pitchFamily="34" charset="0"/>
              </a:rPr>
              <a:t>F = Q/V x </a:t>
            </a:r>
            <a:r>
              <a:rPr lang="en-US" sz="32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𝑓</a:t>
            </a:r>
            <a:r>
              <a:rPr lang="en-US" sz="3200" b="1" dirty="0" err="1">
                <a:solidFill>
                  <a:srgbClr val="000000"/>
                </a:solidFill>
                <a:latin typeface="Times New Roman" panose="02020603050405020304" pitchFamily="18" charset="0"/>
                <a:ea typeface="Calibri" panose="020F0502020204030204" pitchFamily="34" charset="0"/>
              </a:rPr>
              <a:t>đb</a:t>
            </a:r>
            <a:r>
              <a:rPr lang="en-US" sz="3200" b="1" dirty="0">
                <a:solidFill>
                  <a:srgbClr val="000000"/>
                </a:solidFill>
                <a:latin typeface="Times New Roman" panose="02020603050405020304" pitchFamily="18" charset="0"/>
                <a:ea typeface="Calibri" panose="020F0502020204030204" pitchFamily="34" charset="0"/>
              </a:rPr>
              <a:t> </a:t>
            </a:r>
            <a:endParaRPr lang="en-US" sz="3200" dirty="0">
              <a:latin typeface="Times New Roman" panose="02020603050405020304" pitchFamily="18" charset="0"/>
              <a:ea typeface="Calibri" panose="020F0502020204030204" pitchFamily="34" charset="0"/>
            </a:endParaRPr>
          </a:p>
        </p:txBody>
      </p:sp>
      <p:sp>
        <p:nvSpPr>
          <p:cNvPr id="6" name="Rectangle 5"/>
          <p:cNvSpPr/>
          <p:nvPr/>
        </p:nvSpPr>
        <p:spPr>
          <a:xfrm>
            <a:off x="0" y="2667000"/>
            <a:ext cx="9144000" cy="5047536"/>
          </a:xfrm>
          <a:prstGeom prst="rect">
            <a:avLst/>
          </a:prstGeom>
          <a:noFill/>
        </p:spPr>
        <p:txBody>
          <a:bodyPr wrap="square">
            <a:spAutoFit/>
          </a:bodyPr>
          <a:lstStyle/>
          <a:p>
            <a:pPr marL="457200" indent="-457200">
              <a:lnSpc>
                <a:spcPct val="150000"/>
              </a:lnSpc>
              <a:buFont typeface="Wingdings" panose="05000000000000000000" pitchFamily="2" charset="2"/>
              <a:buChar char="q"/>
            </a:pPr>
            <a:r>
              <a:rPr lang="en-US" sz="2800" b="1" dirty="0" smtClean="0">
                <a:solidFill>
                  <a:srgbClr val="000000"/>
                </a:solidFill>
                <a:latin typeface="Times New Roman" panose="02020603050405020304" pitchFamily="18" charset="0"/>
                <a:ea typeface="Calibri" panose="020F0502020204030204" pitchFamily="34" charset="0"/>
              </a:rPr>
              <a:t>F: </a:t>
            </a:r>
            <a:r>
              <a:rPr lang="en-US" sz="2800" dirty="0" err="1" smtClean="0">
                <a:solidFill>
                  <a:srgbClr val="000000"/>
                </a:solidFill>
                <a:latin typeface="Times New Roman" panose="02020603050405020304" pitchFamily="18" charset="0"/>
                <a:ea typeface="Calibri" panose="020F0502020204030204" pitchFamily="34" charset="0"/>
              </a:rPr>
              <a:t>Cước</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vận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chuyển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đường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biển</a:t>
            </a:r>
            <a:endParaRPr lang="en-US" sz="2800" dirty="0" smtClean="0">
              <a:solidFill>
                <a:srgbClr val="000000"/>
              </a:solidFill>
              <a:latin typeface="Times New Roman" panose="02020603050405020304" pitchFamily="18" charset="0"/>
              <a:ea typeface="Calibri" panose="020F0502020204030204" pitchFamily="34" charset="0"/>
            </a:endParaRPr>
          </a:p>
          <a:p>
            <a:pPr marL="457200" indent="-457200">
              <a:spcBef>
                <a:spcPts val="600"/>
              </a:spcBef>
              <a:spcAft>
                <a:spcPts val="600"/>
              </a:spcAft>
              <a:buFont typeface="Wingdings" panose="05000000000000000000" pitchFamily="2" charset="2"/>
              <a:buChar char="q"/>
            </a:pPr>
            <a:r>
              <a:rPr lang="en-US" sz="2800" b="1" dirty="0" smtClean="0">
                <a:solidFill>
                  <a:srgbClr val="000000"/>
                </a:solidFill>
                <a:latin typeface="Times New Roman" panose="02020603050405020304" pitchFamily="18" charset="0"/>
                <a:ea typeface="Calibri" panose="020F0502020204030204" pitchFamily="34" charset="0"/>
              </a:rPr>
              <a:t>Q/V: </a:t>
            </a:r>
            <a:r>
              <a:rPr lang="en-US" sz="2800" dirty="0" err="1" smtClean="0">
                <a:solidFill>
                  <a:srgbClr val="000000"/>
                </a:solidFill>
                <a:latin typeface="Times New Roman" panose="02020603050405020304" pitchFamily="18" charset="0"/>
                <a:ea typeface="Calibri" panose="020F0502020204030204" pitchFamily="34" charset="0"/>
              </a:rPr>
              <a:t>Khối</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lượng</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thể</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tích</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hàng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hóa</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vận</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chuyển</a:t>
            </a:r>
            <a:endParaRPr lang="en-US" sz="2800" dirty="0" smtClean="0">
              <a:solidFill>
                <a:srgbClr val="000000"/>
              </a:solidFill>
              <a:latin typeface="Times New Roman" panose="02020603050405020304" pitchFamily="18" charset="0"/>
              <a:ea typeface="Calibri" panose="020F0502020204030204" pitchFamily="34" charset="0"/>
            </a:endParaRPr>
          </a:p>
          <a:p>
            <a:pPr marL="285750" lvl="0" indent="-285750">
              <a:spcBef>
                <a:spcPts val="600"/>
              </a:spcBef>
              <a:spcAft>
                <a:spcPts val="600"/>
              </a:spcAft>
              <a:buFont typeface="Wingdings" panose="05000000000000000000" pitchFamily="2" charset="2"/>
              <a:buChar char="ü"/>
            </a:pPr>
            <a:r>
              <a:rPr lang="en-US" sz="2400" dirty="0" err="1"/>
              <a:t>Thể</a:t>
            </a:r>
            <a:r>
              <a:rPr lang="en-US" sz="2400" dirty="0"/>
              <a:t> </a:t>
            </a:r>
            <a:r>
              <a:rPr lang="en-US" sz="2400" dirty="0" err="1"/>
              <a:t>tích</a:t>
            </a:r>
            <a:r>
              <a:rPr lang="en-US" sz="2400" dirty="0"/>
              <a:t> </a:t>
            </a:r>
            <a:r>
              <a:rPr lang="en-US" sz="2400" dirty="0" err="1"/>
              <a:t>của</a:t>
            </a:r>
            <a:r>
              <a:rPr lang="en-US" sz="2400" dirty="0"/>
              <a:t> 1 </a:t>
            </a:r>
            <a:r>
              <a:rPr lang="en-US" sz="2400" dirty="0" err="1"/>
              <a:t>tấn</a:t>
            </a:r>
            <a:r>
              <a:rPr lang="en-US" sz="2400" dirty="0"/>
              <a:t>  </a:t>
            </a:r>
            <a:r>
              <a:rPr lang="en-US" sz="2400" dirty="0" err="1"/>
              <a:t>hàng</a:t>
            </a:r>
            <a:r>
              <a:rPr lang="en-US" sz="2400" dirty="0"/>
              <a:t> &lt; 3 CBM: </a:t>
            </a:r>
            <a:r>
              <a:rPr lang="en-US" sz="2400" dirty="0" err="1"/>
              <a:t>hàng</a:t>
            </a:r>
            <a:r>
              <a:rPr lang="en-US" sz="2400" dirty="0"/>
              <a:t> </a:t>
            </a:r>
            <a:r>
              <a:rPr lang="en-US" sz="2400" dirty="0" err="1"/>
              <a:t>hóa</a:t>
            </a:r>
            <a:r>
              <a:rPr lang="en-US" sz="2400" dirty="0"/>
              <a:t> </a:t>
            </a:r>
            <a:r>
              <a:rPr lang="en-US" sz="2400" dirty="0" err="1"/>
              <a:t>nặng</a:t>
            </a:r>
            <a:r>
              <a:rPr lang="en-US" sz="2400" dirty="0"/>
              <a:t>, </a:t>
            </a:r>
            <a:r>
              <a:rPr lang="en-US" sz="2400" dirty="0" err="1"/>
              <a:t>cách</a:t>
            </a:r>
            <a:r>
              <a:rPr lang="en-US" sz="2400" dirty="0"/>
              <a:t> </a:t>
            </a:r>
            <a:r>
              <a:rPr lang="en-US" sz="2400" dirty="0" err="1"/>
              <a:t>tính</a:t>
            </a:r>
            <a:r>
              <a:rPr lang="en-US" sz="2400" dirty="0"/>
              <a:t> </a:t>
            </a:r>
            <a:r>
              <a:rPr lang="en-US" sz="2400" dirty="0" err="1"/>
              <a:t>áp</a:t>
            </a:r>
            <a:r>
              <a:rPr lang="en-US" sz="2400" dirty="0"/>
              <a:t> </a:t>
            </a:r>
            <a:r>
              <a:rPr lang="en-US" sz="2400" dirty="0" err="1"/>
              <a:t>dụng</a:t>
            </a:r>
            <a:r>
              <a:rPr lang="en-US" sz="2400" dirty="0"/>
              <a:t> </a:t>
            </a:r>
            <a:r>
              <a:rPr lang="en-US" sz="2400" dirty="0" err="1"/>
              <a:t>theo</a:t>
            </a:r>
            <a:r>
              <a:rPr lang="en-US" sz="2400" dirty="0"/>
              <a:t> </a:t>
            </a:r>
            <a:r>
              <a:rPr lang="en-US" sz="2400" dirty="0" err="1"/>
              <a:t>bảng</a:t>
            </a:r>
            <a:r>
              <a:rPr lang="en-US" sz="2400" dirty="0"/>
              <a:t> </a:t>
            </a:r>
            <a:r>
              <a:rPr lang="en-US" sz="2400" dirty="0" err="1"/>
              <a:t>giá</a:t>
            </a:r>
            <a:r>
              <a:rPr lang="en-US" sz="2400" dirty="0"/>
              <a:t> KGS</a:t>
            </a:r>
          </a:p>
          <a:p>
            <a:pPr marL="285750" lvl="0" indent="-285750">
              <a:spcBef>
                <a:spcPts val="600"/>
              </a:spcBef>
              <a:spcAft>
                <a:spcPts val="600"/>
              </a:spcAft>
              <a:buFont typeface="Wingdings" panose="05000000000000000000" pitchFamily="2" charset="2"/>
              <a:buChar char="ü"/>
            </a:pPr>
            <a:r>
              <a:rPr lang="en-US" sz="2400" dirty="0" err="1"/>
              <a:t>Thể</a:t>
            </a:r>
            <a:r>
              <a:rPr lang="en-US" sz="2400" dirty="0"/>
              <a:t> </a:t>
            </a:r>
            <a:r>
              <a:rPr lang="en-US" sz="2400" dirty="0" err="1"/>
              <a:t>tích</a:t>
            </a:r>
            <a:r>
              <a:rPr lang="en-US" sz="2400" dirty="0"/>
              <a:t> </a:t>
            </a:r>
            <a:r>
              <a:rPr lang="en-US" sz="2400" dirty="0" err="1"/>
              <a:t>của</a:t>
            </a:r>
            <a:r>
              <a:rPr lang="en-US" sz="2400" dirty="0"/>
              <a:t> 1 </a:t>
            </a:r>
            <a:r>
              <a:rPr lang="en-US" sz="2400" dirty="0" err="1"/>
              <a:t>tấn</a:t>
            </a:r>
            <a:r>
              <a:rPr lang="en-US" sz="2400" dirty="0"/>
              <a:t> </a:t>
            </a:r>
            <a:r>
              <a:rPr lang="en-US" sz="2400" dirty="0" err="1"/>
              <a:t>hàng</a:t>
            </a:r>
            <a:r>
              <a:rPr lang="en-US" sz="2400" dirty="0"/>
              <a:t> &gt;= 3 CBM: </a:t>
            </a:r>
            <a:r>
              <a:rPr lang="en-US" sz="2400" dirty="0" err="1"/>
              <a:t>hàng</a:t>
            </a:r>
            <a:r>
              <a:rPr lang="en-US" sz="2400" dirty="0"/>
              <a:t> </a:t>
            </a:r>
            <a:r>
              <a:rPr lang="en-US" sz="2400" dirty="0" err="1"/>
              <a:t>hóa</a:t>
            </a:r>
            <a:r>
              <a:rPr lang="en-US" sz="2400" dirty="0"/>
              <a:t> </a:t>
            </a:r>
            <a:r>
              <a:rPr lang="en-US" sz="2400" dirty="0" err="1"/>
              <a:t>nhẹ</a:t>
            </a:r>
            <a:r>
              <a:rPr lang="en-US" sz="2400" dirty="0"/>
              <a:t>, </a:t>
            </a:r>
            <a:r>
              <a:rPr lang="en-US" sz="2400" dirty="0" err="1"/>
              <a:t>cách</a:t>
            </a:r>
            <a:r>
              <a:rPr lang="en-US" sz="2400" dirty="0"/>
              <a:t> </a:t>
            </a:r>
            <a:r>
              <a:rPr lang="en-US" sz="2400" dirty="0" err="1"/>
              <a:t>tính</a:t>
            </a:r>
            <a:r>
              <a:rPr lang="en-US" sz="2400" dirty="0"/>
              <a:t> </a:t>
            </a:r>
            <a:r>
              <a:rPr lang="en-US" sz="2400" dirty="0" err="1"/>
              <a:t>áp</a:t>
            </a:r>
            <a:r>
              <a:rPr lang="en-US" sz="2400" dirty="0"/>
              <a:t> </a:t>
            </a:r>
            <a:r>
              <a:rPr lang="en-US" sz="2400" dirty="0" err="1"/>
              <a:t>dụng</a:t>
            </a:r>
            <a:r>
              <a:rPr lang="en-US" sz="2400" dirty="0"/>
              <a:t> </a:t>
            </a:r>
            <a:r>
              <a:rPr lang="en-US" sz="2400" dirty="0" err="1"/>
              <a:t>theo</a:t>
            </a:r>
            <a:r>
              <a:rPr lang="en-US" sz="2400" dirty="0"/>
              <a:t> </a:t>
            </a:r>
            <a:r>
              <a:rPr lang="en-US" sz="2400" dirty="0" err="1"/>
              <a:t>bảng</a:t>
            </a:r>
            <a:r>
              <a:rPr lang="en-US" sz="2400" dirty="0"/>
              <a:t> </a:t>
            </a:r>
            <a:r>
              <a:rPr lang="en-US" sz="2400" dirty="0" err="1"/>
              <a:t>giá</a:t>
            </a:r>
            <a:r>
              <a:rPr lang="en-US" sz="2400" dirty="0"/>
              <a:t> CBM</a:t>
            </a:r>
          </a:p>
          <a:p>
            <a:pPr marL="457200" indent="-457200">
              <a:lnSpc>
                <a:spcPct val="150000"/>
              </a:lnSpc>
              <a:buFont typeface="Wingdings" panose="05000000000000000000" pitchFamily="2" charset="2"/>
              <a:buChar char="q"/>
            </a:pPr>
            <a:r>
              <a:rPr lang="en-US" sz="28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𝑓</a:t>
            </a:r>
            <a:r>
              <a:rPr lang="en-US" sz="2800" b="1" dirty="0" err="1" smtClean="0">
                <a:solidFill>
                  <a:srgbClr val="000000"/>
                </a:solidFill>
                <a:latin typeface="Times New Roman" panose="02020603050405020304" pitchFamily="18" charset="0"/>
                <a:ea typeface="Calibri" panose="020F0502020204030204" pitchFamily="34" charset="0"/>
              </a:rPr>
              <a:t>đb</a:t>
            </a:r>
            <a:r>
              <a:rPr lang="en-US" sz="2800" b="1" dirty="0" smtClean="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Đơn</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giá</a:t>
            </a:r>
            <a:r>
              <a:rPr lang="en-US" sz="2800" dirty="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cước</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đường</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biển</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theo</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khối</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lượng</a:t>
            </a:r>
            <a:r>
              <a:rPr lang="en-US" sz="2800" dirty="0" smtClean="0">
                <a:solidFill>
                  <a:srgbClr val="000000"/>
                </a:solidFill>
                <a:latin typeface="Times New Roman" panose="02020603050405020304" pitchFamily="18" charset="0"/>
                <a:ea typeface="Calibri" panose="020F0502020204030204" pitchFamily="34" charset="0"/>
              </a:rPr>
              <a:t>/</a:t>
            </a:r>
            <a:r>
              <a:rPr lang="en-US" sz="2800" dirty="0" err="1" smtClean="0">
                <a:solidFill>
                  <a:srgbClr val="000000"/>
                </a:solidFill>
                <a:latin typeface="Times New Roman" panose="02020603050405020304" pitchFamily="18" charset="0"/>
                <a:ea typeface="Calibri" panose="020F0502020204030204" pitchFamily="34" charset="0"/>
              </a:rPr>
              <a:t>thể</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tích</a:t>
            </a:r>
            <a:endParaRPr lang="en-US" sz="2800" dirty="0">
              <a:latin typeface="Times New Roman" panose="02020603050405020304" pitchFamily="18" charset="0"/>
              <a:ea typeface="Calibri" panose="020F0502020204030204" pitchFamily="34" charset="0"/>
            </a:endParaRPr>
          </a:p>
          <a:p>
            <a:pPr marL="457200" indent="-457200">
              <a:lnSpc>
                <a:spcPct val="150000"/>
              </a:lnSpc>
              <a:buFont typeface="Wingdings" panose="05000000000000000000" pitchFamily="2" charset="2"/>
              <a:buChar char="q"/>
            </a:pPr>
            <a:endParaRPr lang="en-US" sz="2800" dirty="0"/>
          </a:p>
          <a:p>
            <a:pPr>
              <a:lnSpc>
                <a:spcPct val="150000"/>
              </a:lnSpc>
            </a:pPr>
            <a:r>
              <a:rPr lang="en-US" sz="2800" b="1" dirty="0" smtClean="0">
                <a:solidFill>
                  <a:srgbClr val="000000"/>
                </a:solidFill>
                <a:latin typeface="Times New Roman" panose="02020603050405020304" pitchFamily="18" charset="0"/>
                <a:ea typeface="Calibri" panose="020F0502020204030204" pitchFamily="34" charset="0"/>
              </a:rPr>
              <a:t> </a:t>
            </a:r>
            <a:endParaRPr lang="en-US" sz="2800"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7343825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867570"/>
            <a:ext cx="9311187" cy="646331"/>
          </a:xfrm>
          <a:prstGeom prst="rect">
            <a:avLst/>
          </a:prstGeom>
        </p:spPr>
        <p:txBody>
          <a:bodyPr wrap="square">
            <a:spAutoFit/>
          </a:bodyPr>
          <a:lstStyle/>
          <a:p>
            <a:pPr marL="342900" marR="0" lvl="0" indent="-342900" algn="just">
              <a:lnSpc>
                <a:spcPct val="150000"/>
              </a:lnSpc>
              <a:spcBef>
                <a:spcPts val="0"/>
              </a:spcBef>
              <a:spcAft>
                <a:spcPts val="0"/>
              </a:spcAft>
              <a:buFont typeface="Wingdings" panose="05000000000000000000" pitchFamily="2" charset="2"/>
              <a:buChar char=""/>
            </a:pPr>
            <a:r>
              <a:rPr lang="en-US" sz="2400" b="1" u="sng"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hơp</a:t>
            </a:r>
            <a:r>
              <a:rPr lang="en-US" sz="2400" b="1" u="sng"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 </a:t>
            </a: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Nếu</a:t>
            </a:r>
            <a:r>
              <a:rPr lang="en-US" sz="2400" b="1" u="sng"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chuyển</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lẻ</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bằng</a:t>
            </a:r>
            <a:r>
              <a:rPr lang="en-US" sz="2400" b="1" u="sng"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container</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400" u="sng" dirty="0">
                <a:latin typeface="Times New Roman" panose="02020603050405020304" pitchFamily="18" charset="0"/>
                <a:ea typeface="Calibri" panose="020F0502020204030204" pitchFamily="34" charset="0"/>
                <a:cs typeface="Times New Roman" panose="02020603050405020304" pitchFamily="18" charset="0"/>
              </a:rPr>
              <a:t> </a:t>
            </a:r>
            <a:endParaRPr lang="en-US" sz="2400" u="sng"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287054" y="478366"/>
            <a:ext cx="8704545" cy="461665"/>
          </a:xfrm>
          <a:prstGeom prst="rect">
            <a:avLst/>
          </a:prstGeom>
        </p:spPr>
        <p:txBody>
          <a:bodyPr wrap="square">
            <a:spAutoFit/>
          </a:bodyPr>
          <a:lstStyle/>
          <a:p>
            <a:r>
              <a:rPr lang="vi-VN" sz="2400" b="1" dirty="0">
                <a:solidFill>
                  <a:srgbClr val="FF0000"/>
                </a:solidFill>
                <a:latin typeface="Times New Roman" panose="02020603050405020304" pitchFamily="18" charset="0"/>
                <a:cs typeface="Times New Roman" panose="02020603050405020304" pitchFamily="18" charset="0"/>
              </a:rPr>
              <a:t>4.1.2. CÁCH TÍNH CƯỚC PHÍ VẬN CHUYỂN ĐƯỜNG </a:t>
            </a:r>
            <a:r>
              <a:rPr lang="vi-VN" sz="2400" b="1" dirty="0" smtClean="0">
                <a:solidFill>
                  <a:srgbClr val="FF0000"/>
                </a:solidFill>
                <a:latin typeface="Times New Roman" panose="02020603050405020304" pitchFamily="18" charset="0"/>
                <a:cs typeface="Times New Roman" panose="02020603050405020304" pitchFamily="18" charset="0"/>
              </a:rPr>
              <a:t>BIỂN</a:t>
            </a:r>
            <a:endParaRPr lang="vi-VN" sz="2400" b="1"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304800" y="16701"/>
            <a:ext cx="4170908" cy="461665"/>
          </a:xfrm>
          <a:prstGeom prst="rect">
            <a:avLst/>
          </a:prstGeom>
        </p:spPr>
        <p:txBody>
          <a:bodyPr wrap="square">
            <a:spAutoFit/>
          </a:bodyPr>
          <a:lstStyle/>
          <a:p>
            <a:r>
              <a:rPr lang="vi-VN" sz="2400" b="1" dirty="0">
                <a:solidFill>
                  <a:srgbClr val="FF0000"/>
                </a:solidFill>
                <a:latin typeface="Times New Roman" panose="02020603050405020304" pitchFamily="18" charset="0"/>
                <a:cs typeface="Times New Roman" panose="02020603050405020304" pitchFamily="18" charset="0"/>
              </a:rPr>
              <a:t>4.1. CƯỚC VẬN CHUYỂN</a:t>
            </a:r>
            <a:endParaRPr lang="en-US" sz="2400" dirty="0">
              <a:solidFill>
                <a:srgbClr val="FF0000"/>
              </a:solidFill>
            </a:endParaRPr>
          </a:p>
        </p:txBody>
      </p:sp>
      <p:sp>
        <p:nvSpPr>
          <p:cNvPr id="5" name="Rectangle 4"/>
          <p:cNvSpPr/>
          <p:nvPr/>
        </p:nvSpPr>
        <p:spPr>
          <a:xfrm>
            <a:off x="132308" y="1519997"/>
            <a:ext cx="8686800" cy="5039841"/>
          </a:xfrm>
          <a:prstGeom prst="rect">
            <a:avLst/>
          </a:prstGeom>
        </p:spPr>
        <p:txBody>
          <a:bodyPr wrap="square">
            <a:spAutoFit/>
          </a:bodyPr>
          <a:lstStyle/>
          <a:p>
            <a:pPr indent="228600" algn="just">
              <a:spcBef>
                <a:spcPts val="300"/>
              </a:spcBef>
              <a:spcAft>
                <a:spcPts val="300"/>
              </a:spcAft>
            </a:pPr>
            <a:r>
              <a:rPr lang="en-US" sz="2400" b="1" dirty="0" err="1">
                <a:solidFill>
                  <a:srgbClr val="000000"/>
                </a:solidFill>
                <a:latin typeface="Times New Roman" panose="02020603050405020304" pitchFamily="18" charset="0"/>
                <a:ea typeface="Calibri" panose="020F0502020204030204" pitchFamily="34" charset="0"/>
              </a:rPr>
              <a:t>Ví</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dụ</a:t>
            </a:r>
            <a:r>
              <a:rPr lang="en-US" sz="2400" b="1" dirty="0">
                <a:solidFill>
                  <a:srgbClr val="000000"/>
                </a:solidFill>
                <a:latin typeface="Times New Roman" panose="02020603050405020304" pitchFamily="18" charset="0"/>
                <a:ea typeface="Calibri" panose="020F0502020204030204" pitchFamily="34" charset="0"/>
              </a:rPr>
              <a:t> : </a:t>
            </a:r>
            <a:r>
              <a:rPr lang="en-US" sz="2400" dirty="0" err="1">
                <a:solidFill>
                  <a:srgbClr val="FF0000"/>
                </a:solidFill>
                <a:latin typeface="Times New Roman" panose="02020603050405020304" pitchFamily="18" charset="0"/>
                <a:ea typeface="Calibri" panose="020F0502020204030204" pitchFamily="34" charset="0"/>
              </a:rPr>
              <a:t>Một</a:t>
            </a:r>
            <a:r>
              <a:rPr lang="en-US" sz="2400" dirty="0">
                <a:solidFill>
                  <a:srgbClr val="FF0000"/>
                </a:solidFill>
                <a:latin typeface="Times New Roman" panose="02020603050405020304" pitchFamily="18" charset="0"/>
                <a:ea typeface="Calibri" panose="020F0502020204030204" pitchFamily="34" charset="0"/>
              </a:rPr>
              <a:t> container 40 </a:t>
            </a:r>
            <a:r>
              <a:rPr lang="en-US" sz="2400" dirty="0" err="1" smtClean="0">
                <a:solidFill>
                  <a:srgbClr val="FF0000"/>
                </a:solidFill>
                <a:latin typeface="Times New Roman" panose="02020603050405020304" pitchFamily="18" charset="0"/>
                <a:ea typeface="Calibri" panose="020F0502020204030204" pitchFamily="34" charset="0"/>
              </a:rPr>
              <a:t>ft</a:t>
            </a:r>
            <a:r>
              <a:rPr lang="en-US" sz="2400" dirty="0" smtClean="0">
                <a:solidFill>
                  <a:srgbClr val="FF0000"/>
                </a:solidFill>
                <a:latin typeface="Times New Roman" panose="02020603050405020304" pitchFamily="18" charset="0"/>
                <a:ea typeface="Calibri" panose="020F0502020204030204" pitchFamily="34" charset="0"/>
              </a:rPr>
              <a:t> </a:t>
            </a:r>
            <a:r>
              <a:rPr lang="en-US" sz="2400" dirty="0" err="1" smtClean="0">
                <a:solidFill>
                  <a:srgbClr val="FF0000"/>
                </a:solidFill>
                <a:latin typeface="Times New Roman" panose="02020603050405020304" pitchFamily="18" charset="0"/>
                <a:ea typeface="Calibri" panose="020F0502020204030204" pitchFamily="34" charset="0"/>
              </a:rPr>
              <a:t>thường</a:t>
            </a:r>
            <a:r>
              <a:rPr lang="en-US" sz="2400" dirty="0" smtClean="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có</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thể</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tích</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thùng</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hàng</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là</a:t>
            </a:r>
            <a:r>
              <a:rPr lang="en-US" sz="2400" dirty="0">
                <a:solidFill>
                  <a:srgbClr val="FF0000"/>
                </a:solidFill>
                <a:latin typeface="Times New Roman" panose="02020603050405020304" pitchFamily="18" charset="0"/>
                <a:ea typeface="Calibri" panose="020F0502020204030204" pitchFamily="34" charset="0"/>
              </a:rPr>
              <a:t> 67.5 </a:t>
            </a:r>
            <a:r>
              <a:rPr lang="en-US" sz="2400" dirty="0" err="1">
                <a:solidFill>
                  <a:srgbClr val="FF0000"/>
                </a:solidFill>
                <a:latin typeface="Times New Roman" panose="02020603050405020304" pitchFamily="18" charset="0"/>
                <a:ea typeface="Calibri" panose="020F0502020204030204" pitchFamily="34" charset="0"/>
              </a:rPr>
              <a:t>cbm</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sức</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chở</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tối</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đa</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cho</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phép</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là</a:t>
            </a:r>
            <a:r>
              <a:rPr lang="en-US" sz="2400" dirty="0">
                <a:solidFill>
                  <a:srgbClr val="FF0000"/>
                </a:solidFill>
                <a:latin typeface="Times New Roman" panose="02020603050405020304" pitchFamily="18" charset="0"/>
                <a:ea typeface="Calibri" panose="020F0502020204030204" pitchFamily="34" charset="0"/>
              </a:rPr>
              <a:t> </a:t>
            </a:r>
            <a:r>
              <a:rPr lang="en-US" sz="2400" dirty="0" smtClean="0">
                <a:solidFill>
                  <a:srgbClr val="FF0000"/>
                </a:solidFill>
                <a:latin typeface="Times New Roman" panose="02020603050405020304" pitchFamily="18" charset="0"/>
                <a:ea typeface="Calibri" panose="020F0502020204030204" pitchFamily="34" charset="0"/>
              </a:rPr>
              <a:t>27 MT, </a:t>
            </a:r>
            <a:r>
              <a:rPr lang="en-US" sz="2400" dirty="0" err="1">
                <a:solidFill>
                  <a:srgbClr val="FF0000"/>
                </a:solidFill>
                <a:latin typeface="Times New Roman" panose="02020603050405020304" pitchFamily="18" charset="0"/>
                <a:ea typeface="Calibri" panose="020F0502020204030204" pitchFamily="34" charset="0"/>
              </a:rPr>
              <a:t>đi</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tuyến</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Hồ</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Chí</a:t>
            </a:r>
            <a:r>
              <a:rPr lang="en-US" sz="2400" dirty="0">
                <a:solidFill>
                  <a:srgbClr val="FF0000"/>
                </a:solidFill>
                <a:latin typeface="Times New Roman" panose="02020603050405020304" pitchFamily="18" charset="0"/>
                <a:ea typeface="Calibri" panose="020F0502020204030204" pitchFamily="34" charset="0"/>
              </a:rPr>
              <a:t> Minh -  </a:t>
            </a:r>
            <a:r>
              <a:rPr lang="en-US" sz="2400" dirty="0" err="1">
                <a:solidFill>
                  <a:srgbClr val="FF0000"/>
                </a:solidFill>
                <a:latin typeface="Times New Roman" panose="02020603050405020304" pitchFamily="18" charset="0"/>
                <a:ea typeface="Calibri" panose="020F0502020204030204" pitchFamily="34" charset="0"/>
              </a:rPr>
              <a:t>Đà</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Nẵng</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với</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giá</a:t>
            </a:r>
            <a:r>
              <a:rPr lang="en-US" sz="2400" dirty="0">
                <a:solidFill>
                  <a:srgbClr val="FF0000"/>
                </a:solidFill>
                <a:latin typeface="Times New Roman" panose="02020603050405020304" pitchFamily="18" charset="0"/>
                <a:ea typeface="Calibri" panose="020F0502020204030204" pitchFamily="34" charset="0"/>
              </a:rPr>
              <a:t> 6,8 </a:t>
            </a:r>
            <a:r>
              <a:rPr lang="en-US" sz="2400" dirty="0" err="1">
                <a:solidFill>
                  <a:srgbClr val="FF0000"/>
                </a:solidFill>
                <a:latin typeface="Times New Roman" panose="02020603050405020304" pitchFamily="18" charset="0"/>
                <a:ea typeface="Calibri" panose="020F0502020204030204" pitchFamily="34" charset="0"/>
              </a:rPr>
              <a:t>triệu</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đồng</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có</a:t>
            </a:r>
            <a:r>
              <a:rPr lang="en-US" sz="2400" dirty="0">
                <a:solidFill>
                  <a:srgbClr val="FF0000"/>
                </a:solidFill>
                <a:latin typeface="Times New Roman" panose="02020603050405020304" pitchFamily="18" charset="0"/>
                <a:ea typeface="Calibri" panose="020F0502020204030204" pitchFamily="34" charset="0"/>
              </a:rPr>
              <a:t> 120 </a:t>
            </a:r>
            <a:r>
              <a:rPr lang="en-US" sz="2400" dirty="0" err="1">
                <a:solidFill>
                  <a:srgbClr val="FF0000"/>
                </a:solidFill>
                <a:latin typeface="Times New Roman" panose="02020603050405020304" pitchFamily="18" charset="0"/>
                <a:ea typeface="Calibri" panose="020F0502020204030204" pitchFamily="34" charset="0"/>
              </a:rPr>
              <a:t>thùng</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hàng</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đi</a:t>
            </a:r>
            <a:r>
              <a:rPr lang="en-US" sz="2400" dirty="0">
                <a:solidFill>
                  <a:srgbClr val="FF0000"/>
                </a:solidFill>
                <a:latin typeface="Times New Roman" panose="02020603050405020304" pitchFamily="18" charset="0"/>
                <a:ea typeface="Calibri" panose="020F0502020204030204" pitchFamily="34" charset="0"/>
              </a:rPr>
              <a:t> container 40ft </a:t>
            </a:r>
            <a:r>
              <a:rPr lang="en-US" sz="2400" dirty="0" err="1">
                <a:solidFill>
                  <a:srgbClr val="FF0000"/>
                </a:solidFill>
                <a:latin typeface="Times New Roman" panose="02020603050405020304" pitchFamily="18" charset="0"/>
                <a:ea typeface="Calibri" panose="020F0502020204030204" pitchFamily="34" charset="0"/>
              </a:rPr>
              <a:t>có</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thể</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tích</a:t>
            </a:r>
            <a:r>
              <a:rPr lang="en-US" sz="2400" dirty="0">
                <a:solidFill>
                  <a:srgbClr val="FF0000"/>
                </a:solidFill>
                <a:latin typeface="Times New Roman" panose="02020603050405020304" pitchFamily="18" charset="0"/>
                <a:ea typeface="Calibri" panose="020F0502020204030204" pitchFamily="34" charset="0"/>
              </a:rPr>
              <a:t> 0,08 </a:t>
            </a:r>
            <a:r>
              <a:rPr lang="en-US" sz="2400" dirty="0" err="1">
                <a:solidFill>
                  <a:srgbClr val="FF0000"/>
                </a:solidFill>
                <a:latin typeface="Times New Roman" panose="02020603050405020304" pitchFamily="18" charset="0"/>
                <a:ea typeface="Calibri" panose="020F0502020204030204" pitchFamily="34" charset="0"/>
              </a:rPr>
              <a:t>cbm</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thùng</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khối</a:t>
            </a:r>
            <a:r>
              <a:rPr lang="en-US" sz="2400" dirty="0">
                <a:solidFill>
                  <a:srgbClr val="FF0000"/>
                </a:solidFill>
                <a:latin typeface="Times New Roman" panose="02020603050405020304" pitchFamily="18" charset="0"/>
                <a:ea typeface="Calibri" panose="020F0502020204030204" pitchFamily="34" charset="0"/>
              </a:rPr>
              <a:t> </a:t>
            </a:r>
            <a:r>
              <a:rPr lang="en-US" sz="2400" dirty="0" err="1" smtClean="0">
                <a:solidFill>
                  <a:srgbClr val="FF0000"/>
                </a:solidFill>
                <a:latin typeface="Times New Roman" panose="02020603050405020304" pitchFamily="18" charset="0"/>
                <a:ea typeface="Calibri" panose="020F0502020204030204" pitchFamily="34" charset="0"/>
              </a:rPr>
              <a:t>lượng</a:t>
            </a:r>
            <a:r>
              <a:rPr lang="en-US" sz="2400" dirty="0" smtClean="0">
                <a:solidFill>
                  <a:srgbClr val="FF0000"/>
                </a:solidFill>
                <a:latin typeface="Times New Roman" panose="02020603050405020304" pitchFamily="18" charset="0"/>
                <a:ea typeface="Calibri" panose="020F0502020204030204" pitchFamily="34" charset="0"/>
              </a:rPr>
              <a:t> </a:t>
            </a:r>
            <a:r>
              <a:rPr lang="en-US" sz="2400" dirty="0">
                <a:solidFill>
                  <a:srgbClr val="FF0000"/>
                </a:solidFill>
                <a:latin typeface="Times New Roman" panose="02020603050405020304" pitchFamily="18" charset="0"/>
                <a:ea typeface="Calibri" panose="020F0502020204030204" pitchFamily="34" charset="0"/>
              </a:rPr>
              <a:t>12 kg/ </a:t>
            </a:r>
            <a:r>
              <a:rPr lang="en-US" sz="2400" dirty="0" err="1">
                <a:solidFill>
                  <a:srgbClr val="FF0000"/>
                </a:solidFill>
                <a:latin typeface="Times New Roman" panose="02020603050405020304" pitchFamily="18" charset="0"/>
                <a:ea typeface="Calibri" panose="020F0502020204030204" pitchFamily="34" charset="0"/>
              </a:rPr>
              <a:t>thùng</a:t>
            </a:r>
            <a:r>
              <a:rPr lang="en-US" sz="2400" dirty="0">
                <a:solidFill>
                  <a:srgbClr val="FF0000"/>
                </a:solidFill>
                <a:latin typeface="Times New Roman" panose="02020603050405020304" pitchFamily="18" charset="0"/>
                <a:ea typeface="Calibri" panose="020F0502020204030204" pitchFamily="34" charset="0"/>
              </a:rPr>
              <a:t>, </a:t>
            </a:r>
            <a:r>
              <a:rPr lang="en-US" sz="2400" dirty="0" err="1" smtClean="0">
                <a:solidFill>
                  <a:srgbClr val="FF0000"/>
                </a:solidFill>
                <a:latin typeface="Times New Roman" panose="02020603050405020304" pitchFamily="18" charset="0"/>
                <a:ea typeface="Calibri" panose="020F0502020204030204" pitchFamily="34" charset="0"/>
              </a:rPr>
              <a:t>xác</a:t>
            </a:r>
            <a:r>
              <a:rPr lang="en-US" sz="2400" dirty="0">
                <a:solidFill>
                  <a:srgbClr val="FF0000"/>
                </a:solidFill>
                <a:latin typeface="Times New Roman" panose="02020603050405020304" pitchFamily="18" charset="0"/>
                <a:ea typeface="Calibri" panose="020F0502020204030204" pitchFamily="34" charset="0"/>
              </a:rPr>
              <a:t> </a:t>
            </a:r>
            <a:r>
              <a:rPr lang="en-US" sz="2400" dirty="0" err="1" smtClean="0">
                <a:solidFill>
                  <a:srgbClr val="FF0000"/>
                </a:solidFill>
                <a:latin typeface="Times New Roman" panose="02020603050405020304" pitchFamily="18" charset="0"/>
                <a:ea typeface="Calibri" panose="020F0502020204030204" pitchFamily="34" charset="0"/>
              </a:rPr>
              <a:t>định</a:t>
            </a:r>
            <a:r>
              <a:rPr lang="en-US" sz="2400" dirty="0" smtClean="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giá</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cước</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cho</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lô</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hàng</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lẻ</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này</a:t>
            </a:r>
            <a:r>
              <a:rPr lang="en-US" sz="2400" dirty="0">
                <a:solidFill>
                  <a:srgbClr val="FF0000"/>
                </a:solidFill>
                <a:latin typeface="Times New Roman" panose="02020603050405020304" pitchFamily="18" charset="0"/>
                <a:ea typeface="Calibri" panose="020F0502020204030204" pitchFamily="34" charset="0"/>
              </a:rPr>
              <a:t> ?</a:t>
            </a:r>
          </a:p>
          <a:p>
            <a:pPr marL="342900" marR="0" lvl="0" indent="-342900" algn="just">
              <a:spcBef>
                <a:spcPts val="600"/>
              </a:spcBef>
              <a:spcAft>
                <a:spcPts val="600"/>
              </a:spcAft>
              <a:buFont typeface="Symbol" panose="05050102010706020507" pitchFamily="18" charset="2"/>
              <a:buChar char=""/>
            </a:pPr>
            <a:r>
              <a:rPr lang="en-US" sz="2400" dirty="0" err="1">
                <a:solidFill>
                  <a:srgbClr val="000000"/>
                </a:solidFill>
                <a:latin typeface="Times New Roman" panose="02020603050405020304" pitchFamily="18" charset="0"/>
                <a:ea typeface="Times New Roman" panose="02020603050405020304" pitchFamily="18" charset="0"/>
              </a:rPr>
              <a:t>Khối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lượng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của</a:t>
            </a:r>
            <a:r>
              <a:rPr lang="en-US" sz="2400" dirty="0">
                <a:solidFill>
                  <a:srgbClr val="000000"/>
                </a:solidFill>
                <a:latin typeface="Times New Roman" panose="02020603050405020304" pitchFamily="18" charset="0"/>
                <a:ea typeface="Times New Roman" panose="02020603050405020304" pitchFamily="18" charset="0"/>
              </a:rPr>
              <a:t> 120 </a:t>
            </a:r>
            <a:r>
              <a:rPr lang="en-US" sz="2400" dirty="0" err="1">
                <a:solidFill>
                  <a:srgbClr val="000000"/>
                </a:solidFill>
                <a:latin typeface="Times New Roman" panose="02020603050405020304" pitchFamily="18" charset="0"/>
                <a:ea typeface="Times New Roman" panose="02020603050405020304" pitchFamily="18" charset="0"/>
              </a:rPr>
              <a:t>thùng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là</a:t>
            </a:r>
            <a:r>
              <a:rPr lang="en-US" sz="2400" dirty="0">
                <a:solidFill>
                  <a:srgbClr val="000000"/>
                </a:solidFill>
                <a:latin typeface="Times New Roman" panose="02020603050405020304" pitchFamily="18" charset="0"/>
                <a:ea typeface="Times New Roman" panose="02020603050405020304" pitchFamily="18" charset="0"/>
              </a:rPr>
              <a:t> 120 * 12 </a:t>
            </a:r>
            <a:r>
              <a:rPr lang="en-US" sz="2400" dirty="0" err="1">
                <a:solidFill>
                  <a:srgbClr val="000000"/>
                </a:solidFill>
                <a:latin typeface="Times New Roman" panose="02020603050405020304" pitchFamily="18" charset="0"/>
                <a:ea typeface="Times New Roman" panose="02020603050405020304" pitchFamily="18" charset="0"/>
              </a:rPr>
              <a:t>kgs</a:t>
            </a:r>
            <a:r>
              <a:rPr lang="en-US" sz="2400" dirty="0">
                <a:solidFill>
                  <a:srgbClr val="000000"/>
                </a:solidFill>
                <a:latin typeface="Times New Roman" panose="02020603050405020304" pitchFamily="18" charset="0"/>
                <a:ea typeface="Times New Roman" panose="02020603050405020304" pitchFamily="18" charset="0"/>
              </a:rPr>
              <a:t> =  1440 </a:t>
            </a:r>
            <a:r>
              <a:rPr lang="en-US" sz="2400" dirty="0" err="1">
                <a:solidFill>
                  <a:srgbClr val="000000"/>
                </a:solidFill>
                <a:latin typeface="Times New Roman" panose="02020603050405020304" pitchFamily="18" charset="0"/>
                <a:ea typeface="Times New Roman" panose="02020603050405020304" pitchFamily="18" charset="0"/>
              </a:rPr>
              <a:t>kgs</a:t>
            </a:r>
            <a:r>
              <a:rPr lang="en-US" sz="2400" dirty="0">
                <a:solidFill>
                  <a:srgbClr val="000000"/>
                </a:solidFill>
                <a:latin typeface="Times New Roman" panose="02020603050405020304" pitchFamily="18" charset="0"/>
                <a:ea typeface="Times New Roman" panose="02020603050405020304" pitchFamily="18" charset="0"/>
              </a:rPr>
              <a:t> = </a:t>
            </a:r>
            <a:r>
              <a:rPr lang="en-US" sz="2400" dirty="0" smtClean="0">
                <a:solidFill>
                  <a:srgbClr val="000000"/>
                </a:solidFill>
                <a:latin typeface="Times New Roman" panose="02020603050405020304" pitchFamily="18" charset="0"/>
                <a:ea typeface="Times New Roman" panose="02020603050405020304" pitchFamily="18" charset="0"/>
              </a:rPr>
              <a:t>1,4 MT</a:t>
            </a:r>
            <a:endParaRPr lang="en-US" sz="2400" dirty="0">
              <a:latin typeface="Times New Roman" panose="02020603050405020304" pitchFamily="18" charset="0"/>
              <a:ea typeface="Times New Roman" panose="02020603050405020304" pitchFamily="18" charset="0"/>
            </a:endParaRPr>
          </a:p>
          <a:p>
            <a:pPr marL="342900" marR="0" lvl="0" indent="-342900" algn="just">
              <a:spcBef>
                <a:spcPts val="600"/>
              </a:spcBef>
              <a:spcAft>
                <a:spcPts val="600"/>
              </a:spcAft>
              <a:buFont typeface="Symbol" panose="05050102010706020507" pitchFamily="18" charset="2"/>
              <a:buChar char=""/>
            </a:pPr>
            <a:r>
              <a:rPr lang="en-US" sz="2400" dirty="0" err="1">
                <a:solidFill>
                  <a:srgbClr val="000000"/>
                </a:solidFill>
                <a:latin typeface="Times New Roman" panose="02020603050405020304" pitchFamily="18" charset="0"/>
                <a:ea typeface="Times New Roman" panose="02020603050405020304" pitchFamily="18" charset="0"/>
              </a:rPr>
              <a:t>Thể</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tích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của</a:t>
            </a:r>
            <a:r>
              <a:rPr lang="en-US" sz="2400" dirty="0">
                <a:solidFill>
                  <a:srgbClr val="000000"/>
                </a:solidFill>
                <a:latin typeface="Times New Roman" panose="02020603050405020304" pitchFamily="18" charset="0"/>
                <a:ea typeface="Times New Roman" panose="02020603050405020304" pitchFamily="18" charset="0"/>
              </a:rPr>
              <a:t> 120 </a:t>
            </a:r>
            <a:r>
              <a:rPr lang="en-US" sz="2400" dirty="0" err="1">
                <a:solidFill>
                  <a:srgbClr val="000000"/>
                </a:solidFill>
                <a:latin typeface="Times New Roman" panose="02020603050405020304" pitchFamily="18" charset="0"/>
                <a:ea typeface="Times New Roman" panose="02020603050405020304" pitchFamily="18" charset="0"/>
              </a:rPr>
              <a:t>thùng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là</a:t>
            </a:r>
            <a:r>
              <a:rPr lang="en-US" sz="2400" dirty="0">
                <a:solidFill>
                  <a:srgbClr val="000000"/>
                </a:solidFill>
                <a:latin typeface="Times New Roman" panose="02020603050405020304" pitchFamily="18" charset="0"/>
                <a:ea typeface="Times New Roman" panose="02020603050405020304" pitchFamily="18" charset="0"/>
              </a:rPr>
              <a:t> 120*0.08 </a:t>
            </a:r>
            <a:r>
              <a:rPr lang="en-US" sz="2400" dirty="0" err="1">
                <a:solidFill>
                  <a:srgbClr val="000000"/>
                </a:solidFill>
                <a:latin typeface="Times New Roman" panose="02020603050405020304" pitchFamily="18" charset="0"/>
                <a:ea typeface="Times New Roman" panose="02020603050405020304" pitchFamily="18" charset="0"/>
              </a:rPr>
              <a:t>cbm</a:t>
            </a:r>
            <a:r>
              <a:rPr lang="en-US" sz="2400" dirty="0">
                <a:solidFill>
                  <a:srgbClr val="000000"/>
                </a:solidFill>
                <a:latin typeface="Times New Roman" panose="02020603050405020304" pitchFamily="18" charset="0"/>
                <a:ea typeface="Times New Roman" panose="02020603050405020304" pitchFamily="18" charset="0"/>
              </a:rPr>
              <a:t> = 9,6 </a:t>
            </a:r>
            <a:r>
              <a:rPr lang="en-US" sz="2400" dirty="0" err="1">
                <a:solidFill>
                  <a:srgbClr val="000000"/>
                </a:solidFill>
                <a:latin typeface="Times New Roman" panose="02020603050405020304" pitchFamily="18" charset="0"/>
                <a:ea typeface="Times New Roman" panose="02020603050405020304" pitchFamily="18" charset="0"/>
              </a:rPr>
              <a:t>cbm</a:t>
            </a:r>
            <a:endParaRPr lang="en-US" sz="2400" dirty="0">
              <a:latin typeface="Times New Roman" panose="02020603050405020304" pitchFamily="18" charset="0"/>
              <a:ea typeface="Times New Roman" panose="02020603050405020304" pitchFamily="18" charset="0"/>
            </a:endParaRPr>
          </a:p>
          <a:p>
            <a:pPr marL="342900" marR="0" lvl="0" indent="-342900" algn="just">
              <a:spcBef>
                <a:spcPts val="600"/>
              </a:spcBef>
              <a:spcAft>
                <a:spcPts val="600"/>
              </a:spcAft>
              <a:buFont typeface="Symbol" panose="05050102010706020507" pitchFamily="18" charset="2"/>
              <a:buChar char=""/>
            </a:pPr>
            <a:r>
              <a:rPr lang="en-US" sz="2400" dirty="0" err="1">
                <a:solidFill>
                  <a:srgbClr val="000000"/>
                </a:solidFill>
                <a:latin typeface="Times New Roman" panose="02020603050405020304" pitchFamily="18" charset="0"/>
                <a:ea typeface="Times New Roman" panose="02020603050405020304" pitchFamily="18" charset="0"/>
              </a:rPr>
              <a:t>Thể</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tích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của</a:t>
            </a:r>
            <a:r>
              <a:rPr lang="en-US" sz="2400" dirty="0">
                <a:solidFill>
                  <a:srgbClr val="000000"/>
                </a:solidFill>
                <a:latin typeface="Times New Roman" panose="02020603050405020304" pitchFamily="18" charset="0"/>
                <a:ea typeface="Times New Roman" panose="02020603050405020304" pitchFamily="18" charset="0"/>
              </a:rPr>
              <a:t> 1 </a:t>
            </a:r>
            <a:r>
              <a:rPr lang="en-US" sz="2400" dirty="0" err="1">
                <a:solidFill>
                  <a:srgbClr val="000000"/>
                </a:solidFill>
                <a:latin typeface="Times New Roman" panose="02020603050405020304" pitchFamily="18" charset="0"/>
                <a:ea typeface="Times New Roman" panose="02020603050405020304" pitchFamily="18" charset="0"/>
              </a:rPr>
              <a:t>tấn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hàng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là</a:t>
            </a:r>
            <a:r>
              <a:rPr lang="en-US" sz="2400" dirty="0">
                <a:solidFill>
                  <a:srgbClr val="000000"/>
                </a:solidFill>
                <a:latin typeface="Times New Roman" panose="02020603050405020304" pitchFamily="18" charset="0"/>
                <a:ea typeface="Times New Roman" panose="02020603050405020304" pitchFamily="18" charset="0"/>
              </a:rPr>
              <a:t>  9,6/1,4 = 6.8 </a:t>
            </a:r>
            <a:r>
              <a:rPr lang="en-US" sz="2400" dirty="0" err="1">
                <a:solidFill>
                  <a:srgbClr val="000000"/>
                </a:solidFill>
                <a:latin typeface="Times New Roman" panose="02020603050405020304" pitchFamily="18" charset="0"/>
                <a:ea typeface="Times New Roman" panose="02020603050405020304" pitchFamily="18" charset="0"/>
              </a:rPr>
              <a:t>cbm</a:t>
            </a:r>
            <a:r>
              <a:rPr lang="en-US" sz="2400" dirty="0">
                <a:solidFill>
                  <a:srgbClr val="000000"/>
                </a:solidFill>
                <a:latin typeface="Times New Roman" panose="02020603050405020304" pitchFamily="18" charset="0"/>
                <a:ea typeface="Times New Roman" panose="02020603050405020304" pitchFamily="18" charset="0"/>
              </a:rPr>
              <a:t> &gt; 3 </a:t>
            </a:r>
            <a:r>
              <a:rPr lang="en-US" sz="2400" dirty="0" err="1">
                <a:solidFill>
                  <a:srgbClr val="000000"/>
                </a:solidFill>
                <a:latin typeface="Times New Roman" panose="02020603050405020304" pitchFamily="18" charset="0"/>
                <a:ea typeface="Times New Roman" panose="02020603050405020304" pitchFamily="18" charset="0"/>
              </a:rPr>
              <a:t>cbm</a:t>
            </a:r>
            <a:r>
              <a:rPr lang="en-US" sz="2400" dirty="0">
                <a:solidFill>
                  <a:srgbClr val="000000"/>
                </a:solidFill>
                <a:latin typeface="Times New Roman" panose="02020603050405020304" pitchFamily="18" charset="0"/>
                <a:ea typeface="Times New Roman" panose="02020603050405020304" pitchFamily="18" charset="0"/>
              </a:rPr>
              <a:t> </a:t>
            </a:r>
            <a:endParaRPr lang="en-US" sz="2400" dirty="0" smtClean="0">
              <a:solidFill>
                <a:srgbClr val="000000"/>
              </a:solidFill>
              <a:latin typeface="Times New Roman" panose="02020603050405020304" pitchFamily="18" charset="0"/>
              <a:ea typeface="Times New Roman" panose="02020603050405020304" pitchFamily="18" charset="0"/>
            </a:endParaRPr>
          </a:p>
          <a:p>
            <a:pPr marR="0" lvl="0" algn="just">
              <a:spcBef>
                <a:spcPts val="600"/>
              </a:spcBef>
              <a:spcAft>
                <a:spcPts val="600"/>
              </a:spcAft>
            </a:pPr>
            <a:r>
              <a:rPr lang="en-US" sz="2400" b="1" i="1" dirty="0" smtClean="0">
                <a:solidFill>
                  <a:srgbClr val="000000"/>
                </a:solidFill>
                <a:latin typeface="Times New Roman" panose="02020603050405020304" pitchFamily="18" charset="0"/>
                <a:ea typeface="Times New Roman" panose="02020603050405020304" pitchFamily="18" charset="0"/>
                <a:sym typeface="Wingdings" panose="05000000000000000000" pitchFamily="2" charset="2"/>
              </a:rPr>
              <a:t>		</a:t>
            </a:r>
            <a:r>
              <a:rPr lang="en-US" sz="2400" b="1" i="1" dirty="0" smtClean="0">
                <a:solidFill>
                  <a:srgbClr val="000000"/>
                </a:solidFill>
                <a:latin typeface="Times New Roman" panose="02020603050405020304" pitchFamily="18" charset="0"/>
                <a:ea typeface="Times New Roman" panose="02020603050405020304" pitchFamily="18" charset="0"/>
              </a:rPr>
              <a:t> </a:t>
            </a:r>
            <a:r>
              <a:rPr lang="en-US" sz="2400" b="1" i="1" dirty="0" err="1">
                <a:solidFill>
                  <a:srgbClr val="000000"/>
                </a:solidFill>
                <a:latin typeface="Times New Roman" panose="02020603050405020304" pitchFamily="18" charset="0"/>
                <a:ea typeface="Times New Roman" panose="02020603050405020304" pitchFamily="18" charset="0"/>
              </a:rPr>
              <a:t>Cước</a:t>
            </a:r>
            <a:r>
              <a:rPr lang="en-US" sz="2400" b="1" i="1" dirty="0">
                <a:solidFill>
                  <a:srgbClr val="000000"/>
                </a:solidFill>
                <a:latin typeface="Times New Roman" panose="02020603050405020304" pitchFamily="18" charset="0"/>
                <a:ea typeface="Times New Roman" panose="02020603050405020304" pitchFamily="18" charset="0"/>
              </a:rPr>
              <a:t> </a:t>
            </a:r>
            <a:r>
              <a:rPr lang="en-US" sz="2400" b="1" i="1" dirty="0" err="1">
                <a:solidFill>
                  <a:srgbClr val="000000"/>
                </a:solidFill>
                <a:latin typeface="Times New Roman" panose="02020603050405020304" pitchFamily="18" charset="0"/>
                <a:ea typeface="Times New Roman" panose="02020603050405020304" pitchFamily="18" charset="0"/>
              </a:rPr>
              <a:t>vận</a:t>
            </a:r>
            <a:r>
              <a:rPr lang="en-US" sz="2400" b="1" i="1" dirty="0">
                <a:solidFill>
                  <a:srgbClr val="000000"/>
                </a:solidFill>
                <a:latin typeface="Times New Roman" panose="02020603050405020304" pitchFamily="18" charset="0"/>
                <a:ea typeface="Times New Roman" panose="02020603050405020304" pitchFamily="18" charset="0"/>
              </a:rPr>
              <a:t> </a:t>
            </a:r>
            <a:r>
              <a:rPr lang="en-US" sz="2400" b="1" i="1" dirty="0" err="1">
                <a:solidFill>
                  <a:srgbClr val="000000"/>
                </a:solidFill>
                <a:latin typeface="Times New Roman" panose="02020603050405020304" pitchFamily="18" charset="0"/>
                <a:ea typeface="Times New Roman" panose="02020603050405020304" pitchFamily="18" charset="0"/>
              </a:rPr>
              <a:t>chuyển</a:t>
            </a:r>
            <a:r>
              <a:rPr lang="en-US" sz="2400" b="1" i="1" dirty="0">
                <a:solidFill>
                  <a:srgbClr val="000000"/>
                </a:solidFill>
                <a:latin typeface="Times New Roman" panose="02020603050405020304" pitchFamily="18" charset="0"/>
                <a:ea typeface="Times New Roman" panose="02020603050405020304" pitchFamily="18" charset="0"/>
              </a:rPr>
              <a:t> </a:t>
            </a:r>
            <a:r>
              <a:rPr lang="en-US" sz="2400" b="1" i="1" dirty="0" err="1">
                <a:solidFill>
                  <a:srgbClr val="000000"/>
                </a:solidFill>
                <a:latin typeface="Times New Roman" panose="02020603050405020304" pitchFamily="18" charset="0"/>
                <a:ea typeface="Times New Roman" panose="02020603050405020304" pitchFamily="18" charset="0"/>
              </a:rPr>
              <a:t>tính</a:t>
            </a:r>
            <a:r>
              <a:rPr lang="en-US" sz="2400" b="1" i="1" dirty="0">
                <a:solidFill>
                  <a:srgbClr val="000000"/>
                </a:solidFill>
                <a:latin typeface="Times New Roman" panose="02020603050405020304" pitchFamily="18" charset="0"/>
                <a:ea typeface="Times New Roman" panose="02020603050405020304" pitchFamily="18" charset="0"/>
              </a:rPr>
              <a:t> </a:t>
            </a:r>
            <a:r>
              <a:rPr lang="en-US" sz="2400" b="1" i="1" dirty="0" err="1">
                <a:solidFill>
                  <a:srgbClr val="000000"/>
                </a:solidFill>
                <a:latin typeface="Times New Roman" panose="02020603050405020304" pitchFamily="18" charset="0"/>
                <a:ea typeface="Times New Roman" panose="02020603050405020304" pitchFamily="18" charset="0"/>
              </a:rPr>
              <a:t>theo</a:t>
            </a:r>
            <a:r>
              <a:rPr lang="en-US" sz="2400" b="1" i="1" dirty="0">
                <a:solidFill>
                  <a:srgbClr val="000000"/>
                </a:solidFill>
                <a:latin typeface="Times New Roman" panose="02020603050405020304" pitchFamily="18" charset="0"/>
                <a:ea typeface="Times New Roman" panose="02020603050405020304" pitchFamily="18" charset="0"/>
              </a:rPr>
              <a:t> </a:t>
            </a:r>
            <a:r>
              <a:rPr lang="en-US" sz="2400" b="1" i="1" dirty="0" err="1">
                <a:solidFill>
                  <a:srgbClr val="000000"/>
                </a:solidFill>
                <a:latin typeface="Times New Roman" panose="02020603050405020304" pitchFamily="18" charset="0"/>
                <a:ea typeface="Times New Roman" panose="02020603050405020304" pitchFamily="18" charset="0"/>
              </a:rPr>
              <a:t>thể</a:t>
            </a:r>
            <a:r>
              <a:rPr lang="en-US" sz="2400" b="1" i="1" dirty="0">
                <a:solidFill>
                  <a:srgbClr val="000000"/>
                </a:solidFill>
                <a:latin typeface="Times New Roman" panose="02020603050405020304" pitchFamily="18" charset="0"/>
                <a:ea typeface="Times New Roman" panose="02020603050405020304" pitchFamily="18" charset="0"/>
              </a:rPr>
              <a:t> </a:t>
            </a:r>
            <a:r>
              <a:rPr lang="en-US" sz="2400" b="1" i="1" dirty="0" err="1">
                <a:solidFill>
                  <a:srgbClr val="000000"/>
                </a:solidFill>
                <a:latin typeface="Times New Roman" panose="02020603050405020304" pitchFamily="18" charset="0"/>
                <a:ea typeface="Times New Roman" panose="02020603050405020304" pitchFamily="18" charset="0"/>
              </a:rPr>
              <a:t>tích</a:t>
            </a:r>
            <a:r>
              <a:rPr lang="en-US" sz="2400" b="1" i="1" dirty="0">
                <a:solidFill>
                  <a:srgbClr val="000000"/>
                </a:solidFill>
                <a:latin typeface="Times New Roman" panose="02020603050405020304" pitchFamily="18" charset="0"/>
                <a:ea typeface="Times New Roman" panose="02020603050405020304" pitchFamily="18" charset="0"/>
              </a:rPr>
              <a:t> </a:t>
            </a:r>
            <a:endParaRPr lang="en-US" sz="2400" b="1" i="1" dirty="0">
              <a:latin typeface="Times New Roman" panose="02020603050405020304" pitchFamily="18" charset="0"/>
              <a:ea typeface="Times New Roman" panose="02020603050405020304" pitchFamily="18" charset="0"/>
            </a:endParaRPr>
          </a:p>
          <a:p>
            <a:pPr marL="342900" marR="0" lvl="0" indent="-342900" algn="just">
              <a:spcBef>
                <a:spcPts val="600"/>
              </a:spcBef>
              <a:spcAft>
                <a:spcPts val="600"/>
              </a:spcAft>
              <a:buFont typeface="Symbol" panose="05050102010706020507" pitchFamily="18" charset="2"/>
              <a:buChar char=""/>
            </a:pPr>
            <a:r>
              <a:rPr lang="en-US" sz="2400" dirty="0" err="1">
                <a:solidFill>
                  <a:srgbClr val="000000"/>
                </a:solidFill>
                <a:latin typeface="Times New Roman" panose="02020603050405020304" pitchFamily="18" charset="0"/>
                <a:ea typeface="Times New Roman" panose="02020603050405020304" pitchFamily="18" charset="0"/>
              </a:rPr>
              <a:t>Giá</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cước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vận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chuyển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cho</a:t>
            </a:r>
            <a:r>
              <a:rPr lang="en-US" sz="2400" dirty="0">
                <a:solidFill>
                  <a:srgbClr val="000000"/>
                </a:solidFill>
                <a:latin typeface="Times New Roman" panose="02020603050405020304" pitchFamily="18" charset="0"/>
                <a:ea typeface="Times New Roman" panose="02020603050405020304" pitchFamily="18" charset="0"/>
              </a:rPr>
              <a:t> 120 </a:t>
            </a:r>
            <a:r>
              <a:rPr lang="en-US" sz="2400" dirty="0" err="1">
                <a:solidFill>
                  <a:srgbClr val="000000"/>
                </a:solidFill>
                <a:latin typeface="Times New Roman" panose="02020603050405020304" pitchFamily="18" charset="0"/>
                <a:ea typeface="Times New Roman" panose="02020603050405020304" pitchFamily="18" charset="0"/>
              </a:rPr>
              <a:t>thùng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hàng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này</a:t>
            </a:r>
            <a:r>
              <a:rPr lang="en-US" sz="2400" dirty="0">
                <a:solidFill>
                  <a:srgbClr val="000000"/>
                </a:solidFill>
                <a:latin typeface="Times New Roman" panose="02020603050405020304" pitchFamily="18" charset="0"/>
                <a:ea typeface="Times New Roman" panose="02020603050405020304" pitchFamily="18" charset="0"/>
              </a:rPr>
              <a:t> </a:t>
            </a:r>
            <a:endParaRPr lang="en-US" sz="2400" dirty="0" smtClean="0">
              <a:solidFill>
                <a:srgbClr val="000000"/>
              </a:solidFill>
              <a:latin typeface="Times New Roman" panose="02020603050405020304" pitchFamily="18" charset="0"/>
              <a:ea typeface="Times New Roman" panose="02020603050405020304" pitchFamily="18" charset="0"/>
            </a:endParaRPr>
          </a:p>
          <a:p>
            <a:pPr marR="0" lvl="0" algn="just">
              <a:spcBef>
                <a:spcPts val="600"/>
              </a:spcBef>
              <a:spcAft>
                <a:spcPts val="600"/>
              </a:spcAft>
            </a:pP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a:solidFill>
                  <a:srgbClr val="000000"/>
                </a:solidFill>
                <a:latin typeface="Times New Roman" panose="02020603050405020304" pitchFamily="18" charset="0"/>
                <a:ea typeface="Times New Roman" panose="02020603050405020304" pitchFamily="18" charset="0"/>
              </a:rPr>
              <a:t>(6,8 </a:t>
            </a:r>
            <a:r>
              <a:rPr lang="en-US" sz="2400" dirty="0" err="1">
                <a:solidFill>
                  <a:srgbClr val="000000"/>
                </a:solidFill>
                <a:latin typeface="Times New Roman" panose="02020603050405020304" pitchFamily="18" charset="0"/>
                <a:ea typeface="Times New Roman" panose="02020603050405020304" pitchFamily="18" charset="0"/>
              </a:rPr>
              <a:t>triêu</a:t>
            </a:r>
            <a:r>
              <a:rPr lang="en-US" sz="2400" dirty="0">
                <a:solidFill>
                  <a:srgbClr val="000000"/>
                </a:solidFill>
                <a:latin typeface="Times New Roman" panose="02020603050405020304" pitchFamily="18" charset="0"/>
                <a:ea typeface="Times New Roman" panose="02020603050405020304" pitchFamily="18" charset="0"/>
              </a:rPr>
              <a:t>/67,5) x  9,6 = 967.110 </a:t>
            </a:r>
            <a:r>
              <a:rPr lang="en-US" sz="2400" dirty="0" err="1">
                <a:solidFill>
                  <a:srgbClr val="000000"/>
                </a:solidFill>
                <a:latin typeface="Times New Roman" panose="02020603050405020304" pitchFamily="18" charset="0"/>
                <a:ea typeface="Times New Roman" panose="02020603050405020304" pitchFamily="18" charset="0"/>
              </a:rPr>
              <a:t>đồng</a:t>
            </a: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27493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1000"/>
                                        <p:tgtEl>
                                          <p:spTgt spid="5">
                                            <p:txEl>
                                              <p:pRg st="1" end="1"/>
                                            </p:txEl>
                                          </p:spTgt>
                                        </p:tgtEl>
                                      </p:cBhvr>
                                    </p:animEffect>
                                    <p:anim calcmode="lin" valueType="num">
                                      <p:cBhvr>
                                        <p:cTn id="8"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Effect transition="in" filter="fade">
                                      <p:cBhvr>
                                        <p:cTn id="14" dur="1000"/>
                                        <p:tgtEl>
                                          <p:spTgt spid="5">
                                            <p:txEl>
                                              <p:pRg st="2" end="2"/>
                                            </p:txEl>
                                          </p:spTgt>
                                        </p:tgtEl>
                                      </p:cBhvr>
                                    </p:animEffect>
                                    <p:anim calcmode="lin" valueType="num">
                                      <p:cBhvr>
                                        <p:cTn id="15"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fade">
                                      <p:cBhvr>
                                        <p:cTn id="21" dur="1000"/>
                                        <p:tgtEl>
                                          <p:spTgt spid="5">
                                            <p:txEl>
                                              <p:pRg st="3" end="3"/>
                                            </p:txEl>
                                          </p:spTgt>
                                        </p:tgtEl>
                                      </p:cBhvr>
                                    </p:animEffect>
                                    <p:anim calcmode="lin" valueType="num">
                                      <p:cBhvr>
                                        <p:cTn id="22"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4" end="4"/>
                                            </p:txEl>
                                          </p:spTgt>
                                        </p:tgtEl>
                                        <p:attrNameLst>
                                          <p:attrName>style.visibility</p:attrName>
                                        </p:attrNameLst>
                                      </p:cBhvr>
                                      <p:to>
                                        <p:strVal val="visible"/>
                                      </p:to>
                                    </p:set>
                                    <p:animEffect transition="in" filter="fade">
                                      <p:cBhvr>
                                        <p:cTn id="28" dur="1000"/>
                                        <p:tgtEl>
                                          <p:spTgt spid="5">
                                            <p:txEl>
                                              <p:pRg st="4" end="4"/>
                                            </p:txEl>
                                          </p:spTgt>
                                        </p:tgtEl>
                                      </p:cBhvr>
                                    </p:animEffect>
                                    <p:anim calcmode="lin" valueType="num">
                                      <p:cBhvr>
                                        <p:cTn id="29"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5">
                                            <p:txEl>
                                              <p:pRg st="5" end="5"/>
                                            </p:txEl>
                                          </p:spTgt>
                                        </p:tgtEl>
                                        <p:attrNameLst>
                                          <p:attrName>style.visibility</p:attrName>
                                        </p:attrNameLst>
                                      </p:cBhvr>
                                      <p:to>
                                        <p:strVal val="visible"/>
                                      </p:to>
                                    </p:set>
                                    <p:animEffect transition="in" filter="fade">
                                      <p:cBhvr>
                                        <p:cTn id="35" dur="1000"/>
                                        <p:tgtEl>
                                          <p:spTgt spid="5">
                                            <p:txEl>
                                              <p:pRg st="5" end="5"/>
                                            </p:txEl>
                                          </p:spTgt>
                                        </p:tgtEl>
                                      </p:cBhvr>
                                    </p:animEffect>
                                    <p:anim calcmode="lin" valueType="num">
                                      <p:cBhvr>
                                        <p:cTn id="36"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5">
                                            <p:txEl>
                                              <p:pRg st="6" end="6"/>
                                            </p:txEl>
                                          </p:spTgt>
                                        </p:tgtEl>
                                        <p:attrNameLst>
                                          <p:attrName>style.visibility</p:attrName>
                                        </p:attrNameLst>
                                      </p:cBhvr>
                                      <p:to>
                                        <p:strVal val="visible"/>
                                      </p:to>
                                    </p:set>
                                    <p:animEffect transition="in" filter="fade">
                                      <p:cBhvr>
                                        <p:cTn id="42" dur="1000"/>
                                        <p:tgtEl>
                                          <p:spTgt spid="5">
                                            <p:txEl>
                                              <p:pRg st="6" end="6"/>
                                            </p:txEl>
                                          </p:spTgt>
                                        </p:tgtEl>
                                      </p:cBhvr>
                                    </p:animEffect>
                                    <p:anim calcmode="lin" valueType="num">
                                      <p:cBhvr>
                                        <p:cTn id="43"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1752600"/>
            <a:ext cx="8458200" cy="3970318"/>
          </a:xfrm>
          <a:prstGeom prst="rect">
            <a:avLst/>
          </a:prstGeom>
        </p:spPr>
        <p:txBody>
          <a:bodyPr wrap="square">
            <a:spAutoFit/>
          </a:bodyPr>
          <a:lstStyle/>
          <a:p>
            <a:pPr indent="228600" algn="just">
              <a:lnSpc>
                <a:spcPct val="150000"/>
              </a:lnSpc>
              <a:spcBef>
                <a:spcPts val="300"/>
              </a:spcBef>
              <a:spcAft>
                <a:spcPts val="300"/>
              </a:spcAft>
            </a:pPr>
            <a:r>
              <a:rPr lang="en-US" sz="2800" dirty="0" err="1">
                <a:solidFill>
                  <a:srgbClr val="FF0000"/>
                </a:solidFill>
                <a:latin typeface="Times New Roman" panose="02020603050405020304" pitchFamily="18" charset="0"/>
                <a:ea typeface="Calibri" panose="020F0502020204030204" pitchFamily="34" charset="0"/>
              </a:rPr>
              <a:t>Một</a:t>
            </a:r>
            <a:r>
              <a:rPr lang="en-US" sz="2800" dirty="0">
                <a:solidFill>
                  <a:srgbClr val="FF0000"/>
                </a:solidFill>
                <a:latin typeface="Times New Roman" panose="02020603050405020304" pitchFamily="18" charset="0"/>
                <a:ea typeface="Calibri" panose="020F0502020204030204" pitchFamily="34" charset="0"/>
              </a:rPr>
              <a:t> container </a:t>
            </a:r>
            <a:r>
              <a:rPr lang="en-US" sz="2800" dirty="0" smtClean="0">
                <a:solidFill>
                  <a:srgbClr val="FF0000"/>
                </a:solidFill>
                <a:latin typeface="Times New Roman" panose="02020603050405020304" pitchFamily="18" charset="0"/>
                <a:ea typeface="Calibri" panose="020F0502020204030204" pitchFamily="34" charset="0"/>
              </a:rPr>
              <a:t>20 </a:t>
            </a:r>
            <a:r>
              <a:rPr lang="en-US" sz="2800" dirty="0" err="1">
                <a:solidFill>
                  <a:srgbClr val="FF0000"/>
                </a:solidFill>
                <a:latin typeface="Times New Roman" panose="02020603050405020304" pitchFamily="18" charset="0"/>
                <a:ea typeface="Calibri" panose="020F0502020204030204" pitchFamily="34" charset="0"/>
              </a:rPr>
              <a:t>ft</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thường</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có</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thể</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tích</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thùng</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hàng</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là</a:t>
            </a:r>
            <a:r>
              <a:rPr lang="en-US" sz="2800" dirty="0">
                <a:solidFill>
                  <a:srgbClr val="FF0000"/>
                </a:solidFill>
                <a:latin typeface="Times New Roman" panose="02020603050405020304" pitchFamily="18" charset="0"/>
                <a:ea typeface="Calibri" panose="020F0502020204030204" pitchFamily="34" charset="0"/>
              </a:rPr>
              <a:t> </a:t>
            </a:r>
            <a:r>
              <a:rPr lang="en-US" sz="2800" dirty="0" smtClean="0">
                <a:solidFill>
                  <a:srgbClr val="FF0000"/>
                </a:solidFill>
                <a:latin typeface="Times New Roman" panose="02020603050405020304" pitchFamily="18" charset="0"/>
                <a:ea typeface="Calibri" panose="020F0502020204030204" pitchFamily="34" charset="0"/>
              </a:rPr>
              <a:t>31,75 </a:t>
            </a:r>
            <a:r>
              <a:rPr lang="en-US" sz="2800" dirty="0" err="1">
                <a:solidFill>
                  <a:srgbClr val="FF0000"/>
                </a:solidFill>
                <a:latin typeface="Times New Roman" panose="02020603050405020304" pitchFamily="18" charset="0"/>
                <a:ea typeface="Calibri" panose="020F0502020204030204" pitchFamily="34" charset="0"/>
              </a:rPr>
              <a:t>cbm</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sức</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chở</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tối</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đa</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cho</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phép</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là</a:t>
            </a:r>
            <a:r>
              <a:rPr lang="en-US" sz="2800" dirty="0">
                <a:solidFill>
                  <a:srgbClr val="FF0000"/>
                </a:solidFill>
                <a:latin typeface="Times New Roman" panose="02020603050405020304" pitchFamily="18" charset="0"/>
                <a:ea typeface="Calibri" panose="020F0502020204030204" pitchFamily="34" charset="0"/>
              </a:rPr>
              <a:t> </a:t>
            </a:r>
            <a:r>
              <a:rPr lang="en-US" sz="2800" dirty="0" smtClean="0">
                <a:solidFill>
                  <a:srgbClr val="FF0000"/>
                </a:solidFill>
                <a:latin typeface="Times New Roman" panose="02020603050405020304" pitchFamily="18" charset="0"/>
                <a:ea typeface="Calibri" panose="020F0502020204030204" pitchFamily="34" charset="0"/>
              </a:rPr>
              <a:t>25 </a:t>
            </a:r>
            <a:r>
              <a:rPr lang="en-US" sz="2800" dirty="0">
                <a:solidFill>
                  <a:srgbClr val="FF0000"/>
                </a:solidFill>
                <a:latin typeface="Times New Roman" panose="02020603050405020304" pitchFamily="18" charset="0"/>
                <a:ea typeface="Calibri" panose="020F0502020204030204" pitchFamily="34" charset="0"/>
              </a:rPr>
              <a:t>MT, </a:t>
            </a:r>
            <a:r>
              <a:rPr lang="en-US" sz="2800" dirty="0" err="1">
                <a:solidFill>
                  <a:srgbClr val="FF0000"/>
                </a:solidFill>
                <a:latin typeface="Times New Roman" panose="02020603050405020304" pitchFamily="18" charset="0"/>
                <a:ea typeface="Calibri" panose="020F0502020204030204" pitchFamily="34" charset="0"/>
              </a:rPr>
              <a:t>đi</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tuyến</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Hồ</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Chí</a:t>
            </a:r>
            <a:r>
              <a:rPr lang="en-US" sz="2800" dirty="0">
                <a:solidFill>
                  <a:srgbClr val="FF0000"/>
                </a:solidFill>
                <a:latin typeface="Times New Roman" panose="02020603050405020304" pitchFamily="18" charset="0"/>
                <a:ea typeface="Calibri" panose="020F0502020204030204" pitchFamily="34" charset="0"/>
              </a:rPr>
              <a:t> Minh -  </a:t>
            </a:r>
            <a:r>
              <a:rPr lang="en-US" sz="2800" dirty="0" err="1">
                <a:solidFill>
                  <a:srgbClr val="FF0000"/>
                </a:solidFill>
                <a:latin typeface="Times New Roman" panose="02020603050405020304" pitchFamily="18" charset="0"/>
                <a:ea typeface="Calibri" panose="020F0502020204030204" pitchFamily="34" charset="0"/>
              </a:rPr>
              <a:t>Đà</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Nẵng</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với</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giá</a:t>
            </a:r>
            <a:r>
              <a:rPr lang="en-US" sz="2800" dirty="0">
                <a:solidFill>
                  <a:srgbClr val="FF0000"/>
                </a:solidFill>
                <a:latin typeface="Times New Roman" panose="02020603050405020304" pitchFamily="18" charset="0"/>
                <a:ea typeface="Calibri" panose="020F0502020204030204" pitchFamily="34" charset="0"/>
              </a:rPr>
              <a:t> </a:t>
            </a:r>
            <a:r>
              <a:rPr lang="en-US" sz="2800" dirty="0" smtClean="0">
                <a:solidFill>
                  <a:srgbClr val="FF0000"/>
                </a:solidFill>
                <a:latin typeface="Times New Roman" panose="02020603050405020304" pitchFamily="18" charset="0"/>
                <a:ea typeface="Calibri" panose="020F0502020204030204" pitchFamily="34" charset="0"/>
              </a:rPr>
              <a:t>6,4 </a:t>
            </a:r>
            <a:r>
              <a:rPr lang="en-US" sz="2800" dirty="0" err="1">
                <a:solidFill>
                  <a:srgbClr val="FF0000"/>
                </a:solidFill>
                <a:latin typeface="Times New Roman" panose="02020603050405020304" pitchFamily="18" charset="0"/>
                <a:ea typeface="Calibri" panose="020F0502020204030204" pitchFamily="34" charset="0"/>
              </a:rPr>
              <a:t>triệu</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đồng</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có</a:t>
            </a:r>
            <a:r>
              <a:rPr lang="en-US" sz="2800" dirty="0">
                <a:solidFill>
                  <a:srgbClr val="FF0000"/>
                </a:solidFill>
                <a:latin typeface="Times New Roman" panose="02020603050405020304" pitchFamily="18" charset="0"/>
                <a:ea typeface="Calibri" panose="020F0502020204030204" pitchFamily="34" charset="0"/>
              </a:rPr>
              <a:t> </a:t>
            </a:r>
            <a:r>
              <a:rPr lang="en-US" sz="2800" dirty="0" smtClean="0">
                <a:solidFill>
                  <a:srgbClr val="FF0000"/>
                </a:solidFill>
                <a:latin typeface="Times New Roman" panose="02020603050405020304" pitchFamily="18" charset="0"/>
                <a:ea typeface="Calibri" panose="020F0502020204030204" pitchFamily="34" charset="0"/>
              </a:rPr>
              <a:t>100 </a:t>
            </a:r>
            <a:r>
              <a:rPr lang="en-US" sz="2800" dirty="0" err="1" smtClean="0">
                <a:solidFill>
                  <a:srgbClr val="FF0000"/>
                </a:solidFill>
                <a:latin typeface="Times New Roman" panose="02020603050405020304" pitchFamily="18" charset="0"/>
                <a:ea typeface="Calibri" panose="020F0502020204030204" pitchFamily="34" charset="0"/>
              </a:rPr>
              <a:t>kiện</a:t>
            </a:r>
            <a:r>
              <a:rPr lang="en-US" sz="2800" dirty="0" smtClean="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hàng</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đi</a:t>
            </a:r>
            <a:r>
              <a:rPr lang="en-US" sz="2800" dirty="0">
                <a:solidFill>
                  <a:srgbClr val="FF0000"/>
                </a:solidFill>
                <a:latin typeface="Times New Roman" panose="02020603050405020304" pitchFamily="18" charset="0"/>
                <a:ea typeface="Calibri" panose="020F0502020204030204" pitchFamily="34" charset="0"/>
              </a:rPr>
              <a:t> container </a:t>
            </a:r>
            <a:r>
              <a:rPr lang="en-US" sz="2800" dirty="0" smtClean="0">
                <a:solidFill>
                  <a:srgbClr val="FF0000"/>
                </a:solidFill>
                <a:latin typeface="Times New Roman" panose="02020603050405020304" pitchFamily="18" charset="0"/>
                <a:ea typeface="Calibri" panose="020F0502020204030204" pitchFamily="34" charset="0"/>
              </a:rPr>
              <a:t>20ft </a:t>
            </a:r>
            <a:r>
              <a:rPr lang="en-US" sz="2800" dirty="0" err="1" smtClean="0">
                <a:solidFill>
                  <a:srgbClr val="FF0000"/>
                </a:solidFill>
                <a:latin typeface="Times New Roman" panose="02020603050405020304" pitchFamily="18" charset="0"/>
                <a:ea typeface="Calibri" panose="020F0502020204030204" pitchFamily="34" charset="0"/>
              </a:rPr>
              <a:t>có</a:t>
            </a:r>
            <a:r>
              <a:rPr lang="en-US" sz="2800" dirty="0" smtClean="0">
                <a:solidFill>
                  <a:srgbClr val="FF0000"/>
                </a:solidFill>
                <a:latin typeface="Times New Roman" panose="02020603050405020304" pitchFamily="18" charset="0"/>
                <a:ea typeface="Calibri" panose="020F0502020204030204" pitchFamily="34" charset="0"/>
              </a:rPr>
              <a:t> </a:t>
            </a:r>
            <a:r>
              <a:rPr lang="en-US" sz="2800" dirty="0" err="1" smtClean="0">
                <a:solidFill>
                  <a:srgbClr val="FF0000"/>
                </a:solidFill>
                <a:latin typeface="Times New Roman" panose="02020603050405020304" pitchFamily="18" charset="0"/>
                <a:ea typeface="Calibri" panose="020F0502020204030204" pitchFamily="34" charset="0"/>
              </a:rPr>
              <a:t>kích</a:t>
            </a:r>
            <a:r>
              <a:rPr lang="en-US" sz="2800" dirty="0" smtClean="0">
                <a:solidFill>
                  <a:srgbClr val="FF0000"/>
                </a:solidFill>
                <a:latin typeface="Times New Roman" panose="02020603050405020304" pitchFamily="18" charset="0"/>
                <a:ea typeface="Calibri" panose="020F0502020204030204" pitchFamily="34" charset="0"/>
              </a:rPr>
              <a:t> </a:t>
            </a:r>
            <a:r>
              <a:rPr lang="en-US" sz="2800" dirty="0" err="1" smtClean="0">
                <a:solidFill>
                  <a:srgbClr val="FF0000"/>
                </a:solidFill>
                <a:latin typeface="Times New Roman" panose="02020603050405020304" pitchFamily="18" charset="0"/>
                <a:ea typeface="Calibri" panose="020F0502020204030204" pitchFamily="34" charset="0"/>
              </a:rPr>
              <a:t>thước</a:t>
            </a:r>
            <a:r>
              <a:rPr lang="en-US" sz="2800" dirty="0" smtClean="0">
                <a:solidFill>
                  <a:srgbClr val="FF0000"/>
                </a:solidFill>
                <a:latin typeface="Times New Roman" panose="02020603050405020304" pitchFamily="18" charset="0"/>
                <a:ea typeface="Calibri" panose="020F0502020204030204" pitchFamily="34" charset="0"/>
              </a:rPr>
              <a:t> </a:t>
            </a:r>
            <a:r>
              <a:rPr lang="en-US" sz="2800" dirty="0" err="1" smtClean="0">
                <a:solidFill>
                  <a:srgbClr val="FF0000"/>
                </a:solidFill>
                <a:latin typeface="Times New Roman" panose="02020603050405020304" pitchFamily="18" charset="0"/>
                <a:ea typeface="Calibri" panose="020F0502020204030204" pitchFamily="34" charset="0"/>
              </a:rPr>
              <a:t>mỗi</a:t>
            </a:r>
            <a:r>
              <a:rPr lang="en-US" sz="2800" dirty="0" smtClean="0">
                <a:solidFill>
                  <a:srgbClr val="FF0000"/>
                </a:solidFill>
                <a:latin typeface="Times New Roman" panose="02020603050405020304" pitchFamily="18" charset="0"/>
                <a:ea typeface="Calibri" panose="020F0502020204030204" pitchFamily="34" charset="0"/>
              </a:rPr>
              <a:t> </a:t>
            </a:r>
            <a:r>
              <a:rPr lang="en-US" sz="2800" dirty="0" err="1" smtClean="0">
                <a:solidFill>
                  <a:srgbClr val="FF0000"/>
                </a:solidFill>
                <a:latin typeface="Times New Roman" panose="02020603050405020304" pitchFamily="18" charset="0"/>
                <a:ea typeface="Calibri" panose="020F0502020204030204" pitchFamily="34" charset="0"/>
              </a:rPr>
              <a:t>kiện</a:t>
            </a:r>
            <a:r>
              <a:rPr lang="en-US" sz="2800" dirty="0" smtClean="0">
                <a:solidFill>
                  <a:srgbClr val="FF0000"/>
                </a:solidFill>
                <a:latin typeface="Times New Roman" panose="02020603050405020304" pitchFamily="18" charset="0"/>
                <a:ea typeface="Calibri" panose="020F0502020204030204" pitchFamily="34" charset="0"/>
              </a:rPr>
              <a:t> (20 cm x 20 cm x 7cm), </a:t>
            </a:r>
            <a:r>
              <a:rPr lang="en-US" sz="2800" dirty="0" err="1">
                <a:solidFill>
                  <a:srgbClr val="FF0000"/>
                </a:solidFill>
                <a:latin typeface="Times New Roman" panose="02020603050405020304" pitchFamily="18" charset="0"/>
                <a:ea typeface="Calibri" panose="020F0502020204030204" pitchFamily="34" charset="0"/>
              </a:rPr>
              <a:t>khối</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lượng</a:t>
            </a:r>
            <a:r>
              <a:rPr lang="en-US" sz="2800" dirty="0">
                <a:solidFill>
                  <a:srgbClr val="FF0000"/>
                </a:solidFill>
                <a:latin typeface="Times New Roman" panose="02020603050405020304" pitchFamily="18" charset="0"/>
                <a:ea typeface="Calibri" panose="020F0502020204030204" pitchFamily="34" charset="0"/>
              </a:rPr>
              <a:t> </a:t>
            </a:r>
            <a:r>
              <a:rPr lang="en-US" sz="2800" dirty="0" smtClean="0">
                <a:solidFill>
                  <a:srgbClr val="FF0000"/>
                </a:solidFill>
                <a:latin typeface="Times New Roman" panose="02020603050405020304" pitchFamily="18" charset="0"/>
                <a:ea typeface="Calibri" panose="020F0502020204030204" pitchFamily="34" charset="0"/>
              </a:rPr>
              <a:t>7,5 </a:t>
            </a:r>
            <a:r>
              <a:rPr lang="en-US" sz="2800" dirty="0">
                <a:solidFill>
                  <a:srgbClr val="FF0000"/>
                </a:solidFill>
                <a:latin typeface="Times New Roman" panose="02020603050405020304" pitchFamily="18" charset="0"/>
                <a:ea typeface="Calibri" panose="020F0502020204030204" pitchFamily="34" charset="0"/>
              </a:rPr>
              <a:t>kg/ </a:t>
            </a:r>
            <a:r>
              <a:rPr lang="en-US" sz="2800" dirty="0" err="1" smtClean="0">
                <a:solidFill>
                  <a:srgbClr val="FF0000"/>
                </a:solidFill>
                <a:latin typeface="Times New Roman" panose="02020603050405020304" pitchFamily="18" charset="0"/>
                <a:ea typeface="Calibri" panose="020F0502020204030204" pitchFamily="34" charset="0"/>
              </a:rPr>
              <a:t>kiện</a:t>
            </a:r>
            <a:r>
              <a:rPr lang="en-US" sz="2800" dirty="0" smtClean="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xác</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định</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giá</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cước</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cho</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lô</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hàng</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lẻ</a:t>
            </a:r>
            <a:r>
              <a:rPr lang="en-US" sz="2800" dirty="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này</a:t>
            </a:r>
            <a:r>
              <a:rPr lang="en-US" sz="2800" dirty="0">
                <a:solidFill>
                  <a:srgbClr val="FF0000"/>
                </a:solidFill>
                <a:latin typeface="Times New Roman" panose="02020603050405020304" pitchFamily="18" charset="0"/>
                <a:ea typeface="Calibri" panose="020F0502020204030204" pitchFamily="34" charset="0"/>
              </a:rPr>
              <a:t> ?</a:t>
            </a:r>
          </a:p>
        </p:txBody>
      </p:sp>
      <p:sp>
        <p:nvSpPr>
          <p:cNvPr id="3" name="Rectangle 2"/>
          <p:cNvSpPr/>
          <p:nvPr/>
        </p:nvSpPr>
        <p:spPr>
          <a:xfrm>
            <a:off x="457200" y="1115794"/>
            <a:ext cx="9311187" cy="646331"/>
          </a:xfrm>
          <a:prstGeom prst="rect">
            <a:avLst/>
          </a:prstGeom>
        </p:spPr>
        <p:txBody>
          <a:bodyPr wrap="square">
            <a:spAutoFit/>
          </a:bodyPr>
          <a:lstStyle/>
          <a:p>
            <a:pPr marL="342900" marR="0" lvl="0" indent="-342900" algn="just">
              <a:lnSpc>
                <a:spcPct val="150000"/>
              </a:lnSpc>
              <a:spcBef>
                <a:spcPts val="0"/>
              </a:spcBef>
              <a:spcAft>
                <a:spcPts val="0"/>
              </a:spcAft>
              <a:buFont typeface="Wingdings" panose="05000000000000000000" pitchFamily="2" charset="2"/>
              <a:buChar char=""/>
            </a:pPr>
            <a:r>
              <a:rPr lang="en-US" sz="2400" b="1" u="sng"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hơp</a:t>
            </a:r>
            <a:r>
              <a:rPr lang="en-US" sz="2400" b="1" u="sng"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 </a:t>
            </a: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Nếu</a:t>
            </a:r>
            <a:r>
              <a:rPr lang="en-US" sz="2400" b="1" u="sng"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chuyển</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lẻ</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bằng</a:t>
            </a:r>
            <a:r>
              <a:rPr lang="en-US" sz="2400" b="1" u="sng"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container</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400" u="sng" dirty="0">
                <a:latin typeface="Times New Roman" panose="02020603050405020304" pitchFamily="18" charset="0"/>
                <a:ea typeface="Calibri" panose="020F0502020204030204" pitchFamily="34" charset="0"/>
                <a:cs typeface="Times New Roman" panose="02020603050405020304" pitchFamily="18" charset="0"/>
              </a:rPr>
              <a:t> </a:t>
            </a:r>
            <a:endParaRPr lang="en-US" sz="2400" u="sng"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287054" y="478366"/>
            <a:ext cx="8704545" cy="461665"/>
          </a:xfrm>
          <a:prstGeom prst="rect">
            <a:avLst/>
          </a:prstGeom>
        </p:spPr>
        <p:txBody>
          <a:bodyPr wrap="square">
            <a:spAutoFit/>
          </a:bodyPr>
          <a:lstStyle/>
          <a:p>
            <a:r>
              <a:rPr lang="vi-VN" sz="2400" b="1" dirty="0">
                <a:solidFill>
                  <a:srgbClr val="FF0000"/>
                </a:solidFill>
                <a:latin typeface="Times New Roman" panose="02020603050405020304" pitchFamily="18" charset="0"/>
                <a:cs typeface="Times New Roman" panose="02020603050405020304" pitchFamily="18" charset="0"/>
              </a:rPr>
              <a:t>4.1.2. CÁCH TÍNH CƯỚC PHÍ VẬN CHUYỂN ĐƯỜNG </a:t>
            </a:r>
            <a:r>
              <a:rPr lang="vi-VN" sz="2400" b="1" dirty="0" smtClean="0">
                <a:solidFill>
                  <a:srgbClr val="FF0000"/>
                </a:solidFill>
                <a:latin typeface="Times New Roman" panose="02020603050405020304" pitchFamily="18" charset="0"/>
                <a:cs typeface="Times New Roman" panose="02020603050405020304" pitchFamily="18" charset="0"/>
              </a:rPr>
              <a:t>BIỂN</a:t>
            </a:r>
            <a:endParaRPr lang="vi-VN" sz="2400" b="1" dirty="0">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304800" y="16701"/>
            <a:ext cx="4170908" cy="461665"/>
          </a:xfrm>
          <a:prstGeom prst="rect">
            <a:avLst/>
          </a:prstGeom>
        </p:spPr>
        <p:txBody>
          <a:bodyPr wrap="square">
            <a:spAutoFit/>
          </a:bodyPr>
          <a:lstStyle/>
          <a:p>
            <a:r>
              <a:rPr lang="vi-VN" sz="2400" b="1" dirty="0">
                <a:solidFill>
                  <a:srgbClr val="FF0000"/>
                </a:solidFill>
                <a:latin typeface="Times New Roman" panose="02020603050405020304" pitchFamily="18" charset="0"/>
                <a:cs typeface="Times New Roman" panose="02020603050405020304" pitchFamily="18" charset="0"/>
              </a:rPr>
              <a:t>4.1. CƯỚC VẬN CHUYỂN</a:t>
            </a:r>
            <a:endParaRPr lang="en-US" sz="2400" dirty="0">
              <a:solidFill>
                <a:srgbClr val="FF0000"/>
              </a:solidFill>
            </a:endParaRPr>
          </a:p>
        </p:txBody>
      </p:sp>
    </p:spTree>
    <p:extLst>
      <p:ext uri="{BB962C8B-B14F-4D97-AF65-F5344CB8AC3E}">
        <p14:creationId xmlns:p14="http://schemas.microsoft.com/office/powerpoint/2010/main" val="101354526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1015698"/>
            <a:ext cx="9311187" cy="646331"/>
          </a:xfrm>
          <a:prstGeom prst="rect">
            <a:avLst/>
          </a:prstGeom>
        </p:spPr>
        <p:txBody>
          <a:bodyPr wrap="square">
            <a:spAutoFit/>
          </a:bodyPr>
          <a:lstStyle/>
          <a:p>
            <a:pPr marL="342900" marR="0" lvl="0" indent="-342900" algn="just">
              <a:lnSpc>
                <a:spcPct val="150000"/>
              </a:lnSpc>
              <a:spcBef>
                <a:spcPts val="0"/>
              </a:spcBef>
              <a:spcAft>
                <a:spcPts val="0"/>
              </a:spcAft>
              <a:buFont typeface="Wingdings" panose="05000000000000000000" pitchFamily="2" charset="2"/>
              <a:buChar char=""/>
            </a:pP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400" b="1" u="sng"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hơp</a:t>
            </a:r>
            <a:r>
              <a:rPr lang="en-US" sz="2400" b="1" u="sng"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2: </a:t>
            </a: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Nếu</a:t>
            </a:r>
            <a:r>
              <a:rPr lang="en-US" sz="2400" b="1" u="sng"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chuyển</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nguyên</a:t>
            </a:r>
            <a:r>
              <a:rPr lang="en-US" sz="2400" b="1" u="sng"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container:</a:t>
            </a:r>
            <a:r>
              <a:rPr lang="en-US" sz="2400" u="sng" dirty="0">
                <a:latin typeface="Times New Roman" panose="02020603050405020304" pitchFamily="18" charset="0"/>
                <a:ea typeface="Calibri" panose="020F0502020204030204" pitchFamily="34" charset="0"/>
                <a:cs typeface="Times New Roman" panose="02020603050405020304" pitchFamily="18" charset="0"/>
              </a:rPr>
              <a:t> </a:t>
            </a:r>
            <a:endParaRPr lang="en-US" sz="2400" u="sng"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304800" y="16701"/>
            <a:ext cx="4170908" cy="461665"/>
          </a:xfrm>
          <a:prstGeom prst="rect">
            <a:avLst/>
          </a:prstGeom>
        </p:spPr>
        <p:txBody>
          <a:bodyPr wrap="square">
            <a:spAutoFit/>
          </a:bodyPr>
          <a:lstStyle/>
          <a:p>
            <a:r>
              <a:rPr lang="vi-VN" sz="2400" b="1" dirty="0">
                <a:solidFill>
                  <a:srgbClr val="FF0000"/>
                </a:solidFill>
                <a:latin typeface="Times New Roman" panose="02020603050405020304" pitchFamily="18" charset="0"/>
                <a:cs typeface="Times New Roman" panose="02020603050405020304" pitchFamily="18" charset="0"/>
              </a:rPr>
              <a:t>4.1. CƯỚC VẬN CHUYỂN</a:t>
            </a:r>
            <a:endParaRPr lang="en-US" sz="2400" dirty="0">
              <a:solidFill>
                <a:srgbClr val="FF0000"/>
              </a:solidFill>
            </a:endParaRPr>
          </a:p>
        </p:txBody>
      </p:sp>
      <p:sp>
        <p:nvSpPr>
          <p:cNvPr id="5" name="Rectangle 4"/>
          <p:cNvSpPr/>
          <p:nvPr/>
        </p:nvSpPr>
        <p:spPr>
          <a:xfrm>
            <a:off x="152400" y="3249825"/>
            <a:ext cx="6599499" cy="3416320"/>
          </a:xfrm>
          <a:prstGeom prst="rect">
            <a:avLst/>
          </a:prstGeom>
        </p:spPr>
        <p:txBody>
          <a:bodyPr wrap="square">
            <a:spAutoFit/>
          </a:bodyPr>
          <a:lstStyle/>
          <a:p>
            <a:pPr marL="342900" marR="0" lvl="0" indent="-342900" algn="just">
              <a:lnSpc>
                <a:spcPct val="150000"/>
              </a:lnSpc>
              <a:spcBef>
                <a:spcPts val="0"/>
              </a:spcBef>
              <a:spcAft>
                <a:spcPts val="0"/>
              </a:spcAft>
              <a:buFont typeface="+mj-lt"/>
              <a:buAutoNum type="arabicParenR"/>
            </a:pPr>
            <a:r>
              <a:rPr lang="en-US" sz="2400" dirty="0" err="1" smtClean="0">
                <a:solidFill>
                  <a:srgbClr val="000000"/>
                </a:solidFill>
                <a:latin typeface="Times New Roman" panose="02020603050405020304" pitchFamily="18" charset="0"/>
                <a:ea typeface="Times New Roman" panose="02020603050405020304" pitchFamily="18" charset="0"/>
              </a:rPr>
              <a:t>Tuyến</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Hồ</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Chí</a:t>
            </a:r>
            <a:r>
              <a:rPr lang="en-US" sz="2400" dirty="0">
                <a:solidFill>
                  <a:srgbClr val="000000"/>
                </a:solidFill>
                <a:latin typeface="Times New Roman" panose="02020603050405020304" pitchFamily="18" charset="0"/>
                <a:ea typeface="Times New Roman" panose="02020603050405020304" pitchFamily="18" charset="0"/>
              </a:rPr>
              <a:t> Minh - </a:t>
            </a:r>
            <a:r>
              <a:rPr lang="en-US" sz="2400" dirty="0" err="1">
                <a:solidFill>
                  <a:srgbClr val="000000"/>
                </a:solidFill>
                <a:latin typeface="Times New Roman" panose="02020603050405020304" pitchFamily="18" charset="0"/>
                <a:ea typeface="Times New Roman" panose="02020603050405020304" pitchFamily="18" charset="0"/>
              </a:rPr>
              <a:t>Đà</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Nẵng</a:t>
            </a:r>
            <a:r>
              <a:rPr lang="en-US" sz="2400" dirty="0">
                <a:solidFill>
                  <a:srgbClr val="000000"/>
                </a:solidFill>
                <a:latin typeface="Times New Roman" panose="02020603050405020304" pitchFamily="18" charset="0"/>
                <a:ea typeface="Times New Roman" panose="02020603050405020304" pitchFamily="18" charset="0"/>
              </a:rPr>
              <a:t>: 3tr8 / 6tr8</a:t>
            </a:r>
            <a:endParaRPr lang="en-US" sz="2400" dirty="0">
              <a:latin typeface="Times New Roman" panose="02020603050405020304" pitchFamily="18" charset="0"/>
              <a:ea typeface="Times New Roman" panose="02020603050405020304" pitchFamily="18" charset="0"/>
            </a:endParaRPr>
          </a:p>
          <a:p>
            <a:pPr marL="342900" marR="0" lvl="0" indent="-342900" algn="just">
              <a:lnSpc>
                <a:spcPct val="150000"/>
              </a:lnSpc>
              <a:spcBef>
                <a:spcPts val="0"/>
              </a:spcBef>
              <a:spcAft>
                <a:spcPts val="0"/>
              </a:spcAft>
              <a:buFont typeface="+mj-lt"/>
              <a:buAutoNum type="arabicParenR"/>
            </a:pPr>
            <a:r>
              <a:rPr lang="en-US" sz="2400" dirty="0" err="1">
                <a:solidFill>
                  <a:srgbClr val="000000"/>
                </a:solidFill>
                <a:latin typeface="Times New Roman" panose="02020603050405020304" pitchFamily="18" charset="0"/>
                <a:ea typeface="Times New Roman" panose="02020603050405020304" pitchFamily="18" charset="0"/>
              </a:rPr>
              <a:t>Tuyến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Đà</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Nẵng</a:t>
            </a:r>
            <a:r>
              <a:rPr lang="en-US" sz="2400" dirty="0">
                <a:solidFill>
                  <a:srgbClr val="000000"/>
                </a:solidFill>
                <a:latin typeface="Times New Roman" panose="02020603050405020304" pitchFamily="18" charset="0"/>
                <a:ea typeface="Times New Roman" panose="02020603050405020304" pitchFamily="18" charset="0"/>
              </a:rPr>
              <a:t> - </a:t>
            </a:r>
            <a:r>
              <a:rPr lang="en-US" sz="2400" dirty="0" err="1">
                <a:solidFill>
                  <a:srgbClr val="000000"/>
                </a:solidFill>
                <a:latin typeface="Times New Roman" panose="02020603050405020304" pitchFamily="18" charset="0"/>
                <a:ea typeface="Times New Roman" panose="02020603050405020304" pitchFamily="18" charset="0"/>
              </a:rPr>
              <a:t>Hồ</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Chí</a:t>
            </a:r>
            <a:r>
              <a:rPr lang="en-US" sz="2400" dirty="0">
                <a:solidFill>
                  <a:srgbClr val="000000"/>
                </a:solidFill>
                <a:latin typeface="Times New Roman" panose="02020603050405020304" pitchFamily="18" charset="0"/>
                <a:ea typeface="Times New Roman" panose="02020603050405020304" pitchFamily="18" charset="0"/>
              </a:rPr>
              <a:t> Minh: 4tr2 / 4tr6</a:t>
            </a:r>
            <a:endParaRPr lang="en-US" sz="2400" dirty="0">
              <a:latin typeface="Times New Roman" panose="02020603050405020304" pitchFamily="18" charset="0"/>
              <a:ea typeface="Times New Roman" panose="02020603050405020304" pitchFamily="18" charset="0"/>
            </a:endParaRPr>
          </a:p>
          <a:p>
            <a:pPr marL="342900" marR="0" lvl="0" indent="-342900" algn="just">
              <a:lnSpc>
                <a:spcPct val="150000"/>
              </a:lnSpc>
              <a:spcBef>
                <a:spcPts val="0"/>
              </a:spcBef>
              <a:spcAft>
                <a:spcPts val="0"/>
              </a:spcAft>
              <a:buFont typeface="+mj-lt"/>
              <a:buAutoNum type="arabicParenR"/>
            </a:pPr>
            <a:r>
              <a:rPr lang="en-US" sz="2400" dirty="0" err="1">
                <a:solidFill>
                  <a:srgbClr val="000000"/>
                </a:solidFill>
                <a:latin typeface="Times New Roman" panose="02020603050405020304" pitchFamily="18" charset="0"/>
                <a:ea typeface="Times New Roman" panose="02020603050405020304" pitchFamily="18" charset="0"/>
              </a:rPr>
              <a:t>Tuyến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Hải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Phòng</a:t>
            </a:r>
            <a:r>
              <a:rPr lang="en-US" sz="2400" dirty="0">
                <a:solidFill>
                  <a:srgbClr val="000000"/>
                </a:solidFill>
                <a:latin typeface="Times New Roman" panose="02020603050405020304" pitchFamily="18" charset="0"/>
                <a:ea typeface="Times New Roman" panose="02020603050405020304" pitchFamily="18" charset="0"/>
              </a:rPr>
              <a:t> - </a:t>
            </a:r>
            <a:r>
              <a:rPr lang="en-US" sz="2400" dirty="0" err="1">
                <a:solidFill>
                  <a:srgbClr val="000000"/>
                </a:solidFill>
                <a:latin typeface="Times New Roman" panose="02020603050405020304" pitchFamily="18" charset="0"/>
                <a:ea typeface="Times New Roman" panose="02020603050405020304" pitchFamily="18" charset="0"/>
              </a:rPr>
              <a:t>Hồ</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Chí</a:t>
            </a:r>
            <a:r>
              <a:rPr lang="en-US" sz="2400" dirty="0">
                <a:solidFill>
                  <a:srgbClr val="000000"/>
                </a:solidFill>
                <a:latin typeface="Times New Roman" panose="02020603050405020304" pitchFamily="18" charset="0"/>
                <a:ea typeface="Times New Roman" panose="02020603050405020304" pitchFamily="18" charset="0"/>
              </a:rPr>
              <a:t> Minh: 5tr8 / 6tr4</a:t>
            </a:r>
            <a:endParaRPr lang="en-US" sz="2400" dirty="0">
              <a:latin typeface="Times New Roman" panose="02020603050405020304" pitchFamily="18" charset="0"/>
              <a:ea typeface="Times New Roman" panose="02020603050405020304" pitchFamily="18" charset="0"/>
            </a:endParaRPr>
          </a:p>
          <a:p>
            <a:pPr marL="342900" marR="0" lvl="0" indent="-342900" algn="just">
              <a:lnSpc>
                <a:spcPct val="150000"/>
              </a:lnSpc>
              <a:spcBef>
                <a:spcPts val="0"/>
              </a:spcBef>
              <a:spcAft>
                <a:spcPts val="0"/>
              </a:spcAft>
              <a:buFont typeface="+mj-lt"/>
              <a:buAutoNum type="arabicParenR"/>
            </a:pPr>
            <a:r>
              <a:rPr lang="en-US" sz="2400" dirty="0" err="1">
                <a:solidFill>
                  <a:srgbClr val="000000"/>
                </a:solidFill>
                <a:latin typeface="Times New Roman" panose="02020603050405020304" pitchFamily="18" charset="0"/>
                <a:ea typeface="Times New Roman" panose="02020603050405020304" pitchFamily="18" charset="0"/>
              </a:rPr>
              <a:t>Tuyến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Hồ</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Chí</a:t>
            </a:r>
            <a:r>
              <a:rPr lang="en-US" sz="2400" dirty="0">
                <a:solidFill>
                  <a:srgbClr val="000000"/>
                </a:solidFill>
                <a:latin typeface="Times New Roman" panose="02020603050405020304" pitchFamily="18" charset="0"/>
                <a:ea typeface="Times New Roman" panose="02020603050405020304" pitchFamily="18" charset="0"/>
              </a:rPr>
              <a:t> Minh - </a:t>
            </a:r>
            <a:r>
              <a:rPr lang="en-US" sz="2400" dirty="0" err="1">
                <a:solidFill>
                  <a:srgbClr val="000000"/>
                </a:solidFill>
                <a:latin typeface="Times New Roman" panose="02020603050405020304" pitchFamily="18" charset="0"/>
                <a:ea typeface="Times New Roman" panose="02020603050405020304" pitchFamily="18" charset="0"/>
              </a:rPr>
              <a:t>Hải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Phòng</a:t>
            </a:r>
            <a:r>
              <a:rPr lang="en-US" sz="2400" dirty="0">
                <a:solidFill>
                  <a:srgbClr val="000000"/>
                </a:solidFill>
                <a:latin typeface="Times New Roman" panose="02020603050405020304" pitchFamily="18" charset="0"/>
                <a:ea typeface="Times New Roman" panose="02020603050405020304" pitchFamily="18" charset="0"/>
              </a:rPr>
              <a:t>: 3tr4 / 6tr4</a:t>
            </a:r>
            <a:endParaRPr lang="en-US" sz="2400" dirty="0">
              <a:latin typeface="Times New Roman" panose="02020603050405020304" pitchFamily="18" charset="0"/>
              <a:ea typeface="Times New Roman" panose="02020603050405020304" pitchFamily="18" charset="0"/>
            </a:endParaRPr>
          </a:p>
          <a:p>
            <a:pPr marL="342900" marR="0" lvl="0" indent="-342900" algn="just">
              <a:lnSpc>
                <a:spcPct val="150000"/>
              </a:lnSpc>
              <a:spcBef>
                <a:spcPts val="0"/>
              </a:spcBef>
              <a:spcAft>
                <a:spcPts val="0"/>
              </a:spcAft>
              <a:buFont typeface="+mj-lt"/>
              <a:buAutoNum type="arabicParenR"/>
            </a:pPr>
            <a:r>
              <a:rPr lang="en-US" sz="2400" dirty="0" err="1">
                <a:solidFill>
                  <a:srgbClr val="000000"/>
                </a:solidFill>
                <a:latin typeface="Times New Roman" panose="02020603050405020304" pitchFamily="18" charset="0"/>
                <a:ea typeface="Times New Roman" panose="02020603050405020304" pitchFamily="18" charset="0"/>
              </a:rPr>
              <a:t>Tuyến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Hải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Phòng</a:t>
            </a:r>
            <a:r>
              <a:rPr lang="en-US" sz="2400" dirty="0">
                <a:solidFill>
                  <a:srgbClr val="000000"/>
                </a:solidFill>
                <a:latin typeface="Times New Roman" panose="02020603050405020304" pitchFamily="18" charset="0"/>
                <a:ea typeface="Times New Roman" panose="02020603050405020304" pitchFamily="18" charset="0"/>
              </a:rPr>
              <a:t> - </a:t>
            </a:r>
            <a:r>
              <a:rPr lang="en-US" sz="2400" dirty="0" err="1">
                <a:solidFill>
                  <a:srgbClr val="000000"/>
                </a:solidFill>
                <a:latin typeface="Times New Roman" panose="02020603050405020304" pitchFamily="18" charset="0"/>
                <a:ea typeface="Times New Roman" panose="02020603050405020304" pitchFamily="18" charset="0"/>
              </a:rPr>
              <a:t>Đà</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Nẵng</a:t>
            </a:r>
            <a:r>
              <a:rPr lang="en-US" sz="2400" dirty="0">
                <a:solidFill>
                  <a:srgbClr val="000000"/>
                </a:solidFill>
                <a:latin typeface="Times New Roman" panose="02020603050405020304" pitchFamily="18" charset="0"/>
                <a:ea typeface="Times New Roman" panose="02020603050405020304" pitchFamily="18" charset="0"/>
              </a:rPr>
              <a:t>: 4tr8 / 5tr5</a:t>
            </a:r>
            <a:endParaRPr lang="en-US" sz="2400" dirty="0">
              <a:latin typeface="Times New Roman" panose="02020603050405020304" pitchFamily="18" charset="0"/>
              <a:ea typeface="Times New Roman" panose="02020603050405020304" pitchFamily="18" charset="0"/>
            </a:endParaRPr>
          </a:p>
          <a:p>
            <a:pPr marL="342900" marR="0" lvl="0" indent="-342900" algn="just">
              <a:lnSpc>
                <a:spcPct val="150000"/>
              </a:lnSpc>
              <a:spcBef>
                <a:spcPts val="0"/>
              </a:spcBef>
              <a:spcAft>
                <a:spcPts val="0"/>
              </a:spcAft>
              <a:buFont typeface="+mj-lt"/>
              <a:buAutoNum type="arabicParenR"/>
            </a:pPr>
            <a:r>
              <a:rPr lang="en-US" sz="2400" dirty="0" err="1">
                <a:solidFill>
                  <a:srgbClr val="000000"/>
                </a:solidFill>
                <a:latin typeface="Times New Roman" panose="02020603050405020304" pitchFamily="18" charset="0"/>
                <a:ea typeface="Times New Roman" panose="02020603050405020304" pitchFamily="18" charset="0"/>
              </a:rPr>
              <a:t>Tuyến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Đà</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Nẵng</a:t>
            </a:r>
            <a:r>
              <a:rPr lang="en-US" sz="2400" dirty="0">
                <a:solidFill>
                  <a:srgbClr val="000000"/>
                </a:solidFill>
                <a:latin typeface="Times New Roman" panose="02020603050405020304" pitchFamily="18" charset="0"/>
                <a:ea typeface="Times New Roman" panose="02020603050405020304" pitchFamily="18" charset="0"/>
              </a:rPr>
              <a:t> - </a:t>
            </a:r>
            <a:r>
              <a:rPr lang="en-US" sz="2400" dirty="0" err="1">
                <a:solidFill>
                  <a:srgbClr val="000000"/>
                </a:solidFill>
                <a:latin typeface="Times New Roman" panose="02020603050405020304" pitchFamily="18" charset="0"/>
                <a:ea typeface="Times New Roman" panose="02020603050405020304" pitchFamily="18" charset="0"/>
              </a:rPr>
              <a:t>Hải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Phòng</a:t>
            </a:r>
            <a:r>
              <a:rPr lang="en-US" sz="2400" dirty="0">
                <a:solidFill>
                  <a:srgbClr val="000000"/>
                </a:solidFill>
                <a:latin typeface="Times New Roman" panose="02020603050405020304" pitchFamily="18" charset="0"/>
                <a:ea typeface="Times New Roman" panose="02020603050405020304" pitchFamily="18" charset="0"/>
              </a:rPr>
              <a:t>: 2tr5 / </a:t>
            </a:r>
            <a:r>
              <a:rPr lang="en-US" sz="2400" dirty="0" smtClean="0">
                <a:solidFill>
                  <a:srgbClr val="000000"/>
                </a:solidFill>
                <a:latin typeface="Times New Roman" panose="02020603050405020304" pitchFamily="18" charset="0"/>
                <a:ea typeface="Times New Roman" panose="02020603050405020304" pitchFamily="18" charset="0"/>
              </a:rPr>
              <a:t>3tr5</a:t>
            </a:r>
            <a:endParaRPr lang="en-US" sz="2400" dirty="0">
              <a:latin typeface="Times New Roman" panose="02020603050405020304" pitchFamily="18" charset="0"/>
              <a:ea typeface="Times New Roman" panose="02020603050405020304" pitchFamily="18" charset="0"/>
            </a:endParaRPr>
          </a:p>
        </p:txBody>
      </p:sp>
      <p:sp>
        <p:nvSpPr>
          <p:cNvPr id="6" name="Rectangle 5"/>
          <p:cNvSpPr/>
          <p:nvPr/>
        </p:nvSpPr>
        <p:spPr>
          <a:xfrm>
            <a:off x="-185045" y="1939636"/>
            <a:ext cx="9058306" cy="1200329"/>
          </a:xfrm>
          <a:prstGeom prst="rect">
            <a:avLst/>
          </a:prstGeom>
        </p:spPr>
        <p:txBody>
          <a:bodyPr wrap="square">
            <a:spAutoFit/>
          </a:bodyPr>
          <a:lstStyle/>
          <a:p>
            <a:pPr marL="228600" marR="0" indent="228600" algn="just">
              <a:lnSpc>
                <a:spcPct val="150000"/>
              </a:lnSpc>
              <a:spcBef>
                <a:spcPts val="0"/>
              </a:spcBef>
              <a:spcAft>
                <a:spcPts val="0"/>
              </a:spcAft>
            </a:pPr>
            <a:r>
              <a:rPr lang="en-US" sz="2400" b="1" dirty="0" err="1">
                <a:solidFill>
                  <a:srgbClr val="000000"/>
                </a:solidFill>
                <a:latin typeface="Times New Roman" panose="02020603050405020304" pitchFamily="18" charset="0"/>
                <a:ea typeface="Times New Roman" panose="02020603050405020304" pitchFamily="18" charset="0"/>
              </a:rPr>
              <a:t>Ví</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dụ</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Dưới</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đây</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là</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giá</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cước</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cho</a:t>
            </a:r>
            <a:r>
              <a:rPr lang="en-US" sz="2400" b="1" dirty="0">
                <a:solidFill>
                  <a:srgbClr val="000000"/>
                </a:solidFill>
                <a:latin typeface="Times New Roman" panose="02020603050405020304" pitchFamily="18" charset="0"/>
                <a:ea typeface="Times New Roman" panose="02020603050405020304" pitchFamily="18" charset="0"/>
              </a:rPr>
              <a:t> container 20’ </a:t>
            </a:r>
            <a:r>
              <a:rPr lang="en-US" sz="2400" b="1" dirty="0" err="1">
                <a:solidFill>
                  <a:srgbClr val="000000"/>
                </a:solidFill>
                <a:latin typeface="Times New Roman" panose="02020603050405020304" pitchFamily="18" charset="0"/>
                <a:ea typeface="Times New Roman" panose="02020603050405020304" pitchFamily="18" charset="0"/>
              </a:rPr>
              <a:t>và</a:t>
            </a:r>
            <a:r>
              <a:rPr lang="en-US" sz="2400" b="1" dirty="0">
                <a:solidFill>
                  <a:srgbClr val="000000"/>
                </a:solidFill>
                <a:latin typeface="Times New Roman" panose="02020603050405020304" pitchFamily="18" charset="0"/>
                <a:ea typeface="Times New Roman" panose="02020603050405020304" pitchFamily="18" charset="0"/>
              </a:rPr>
              <a:t> 40’ </a:t>
            </a:r>
            <a:r>
              <a:rPr lang="en-US" sz="2400" b="1" dirty="0" err="1">
                <a:solidFill>
                  <a:srgbClr val="000000"/>
                </a:solidFill>
                <a:latin typeface="Times New Roman" panose="02020603050405020304" pitchFamily="18" charset="0"/>
                <a:ea typeface="Times New Roman" panose="02020603050405020304" pitchFamily="18" charset="0"/>
              </a:rPr>
              <a:t>nội</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địa</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vào</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thời</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điểm</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đầu</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năm</a:t>
            </a:r>
            <a:r>
              <a:rPr lang="en-US" sz="2400" b="1" dirty="0">
                <a:solidFill>
                  <a:srgbClr val="000000"/>
                </a:solidFill>
                <a:latin typeface="Times New Roman" panose="02020603050405020304" pitchFamily="18" charset="0"/>
                <a:ea typeface="Times New Roman" panose="02020603050405020304" pitchFamily="18" charset="0"/>
              </a:rPr>
              <a:t> 2019:</a:t>
            </a:r>
            <a:endParaRPr lang="en-US" sz="2400" dirty="0">
              <a:latin typeface="Times New Roman" panose="02020603050405020304" pitchFamily="18" charset="0"/>
              <a:ea typeface="Times New Roman" panose="02020603050405020304" pitchFamily="18" charset="0"/>
            </a:endParaRPr>
          </a:p>
        </p:txBody>
      </p:sp>
      <p:sp>
        <p:nvSpPr>
          <p:cNvPr id="9" name="TextBox 8"/>
          <p:cNvSpPr txBox="1"/>
          <p:nvPr/>
        </p:nvSpPr>
        <p:spPr>
          <a:xfrm>
            <a:off x="6019800" y="3505200"/>
            <a:ext cx="1249101" cy="1323439"/>
          </a:xfrm>
          <a:prstGeom prst="rect">
            <a:avLst/>
          </a:prstGeom>
          <a:noFill/>
        </p:spPr>
        <p:txBody>
          <a:bodyPr wrap="square" rtlCol="0">
            <a:spAutoFit/>
          </a:bodyPr>
          <a:lstStyle/>
          <a:p>
            <a:r>
              <a:rPr lang="en-US" sz="8000" dirty="0" smtClean="0">
                <a:solidFill>
                  <a:srgbClr val="FF0000"/>
                </a:solidFill>
              </a:rPr>
              <a:t>+</a:t>
            </a:r>
            <a:endParaRPr lang="en-US" sz="8000" dirty="0">
              <a:solidFill>
                <a:srgbClr val="FF0000"/>
              </a:solidFill>
            </a:endParaRPr>
          </a:p>
        </p:txBody>
      </p:sp>
      <p:sp>
        <p:nvSpPr>
          <p:cNvPr id="10" name="Rectangle 9"/>
          <p:cNvSpPr/>
          <p:nvPr/>
        </p:nvSpPr>
        <p:spPr>
          <a:xfrm>
            <a:off x="7010400" y="3505200"/>
            <a:ext cx="1752643" cy="1077218"/>
          </a:xfrm>
          <a:prstGeom prst="rect">
            <a:avLst/>
          </a:prstGeom>
          <a:solidFill>
            <a:srgbClr val="FFFF00"/>
          </a:solidFill>
        </p:spPr>
        <p:txBody>
          <a:bodyPr wrap="square">
            <a:spAutoFit/>
          </a:bodyPr>
          <a:lstStyle/>
          <a:p>
            <a:r>
              <a:rPr lang="en-US" sz="3200" b="1" dirty="0" err="1" smtClean="0">
                <a:solidFill>
                  <a:srgbClr val="000000"/>
                </a:solidFill>
                <a:latin typeface="Times New Roman" panose="02020603050405020304" pitchFamily="18" charset="0"/>
                <a:ea typeface="Times New Roman" panose="02020603050405020304" pitchFamily="18" charset="0"/>
              </a:rPr>
              <a:t>Các</a:t>
            </a:r>
            <a:r>
              <a:rPr lang="en-US" sz="3200" b="1" dirty="0" smtClean="0">
                <a:solidFill>
                  <a:srgbClr val="000000"/>
                </a:solidFill>
                <a:latin typeface="Times New Roman" panose="02020603050405020304" pitchFamily="18" charset="0"/>
                <a:ea typeface="Times New Roman" panose="02020603050405020304" pitchFamily="18" charset="0"/>
              </a:rPr>
              <a:t> </a:t>
            </a:r>
            <a:r>
              <a:rPr lang="en-US" sz="3200" b="1" dirty="0" err="1" smtClean="0">
                <a:solidFill>
                  <a:srgbClr val="000000"/>
                </a:solidFill>
                <a:latin typeface="Times New Roman" panose="02020603050405020304" pitchFamily="18" charset="0"/>
                <a:ea typeface="Times New Roman" panose="02020603050405020304" pitchFamily="18" charset="0"/>
              </a:rPr>
              <a:t>loại</a:t>
            </a:r>
            <a:r>
              <a:rPr lang="en-US" sz="3200" b="1" dirty="0" smtClean="0">
                <a:solidFill>
                  <a:srgbClr val="000000"/>
                </a:solidFill>
                <a:latin typeface="Times New Roman" panose="02020603050405020304" pitchFamily="18" charset="0"/>
                <a:ea typeface="Times New Roman" panose="02020603050405020304" pitchFamily="18" charset="0"/>
              </a:rPr>
              <a:t> </a:t>
            </a:r>
            <a:r>
              <a:rPr lang="en-US" sz="3200" b="1" dirty="0" err="1" smtClean="0">
                <a:solidFill>
                  <a:srgbClr val="000000"/>
                </a:solidFill>
                <a:latin typeface="Times New Roman" panose="02020603050405020304" pitchFamily="18" charset="0"/>
                <a:ea typeface="Times New Roman" panose="02020603050405020304" pitchFamily="18" charset="0"/>
              </a:rPr>
              <a:t>phụ</a:t>
            </a:r>
            <a:r>
              <a:rPr lang="en-US" sz="3200" b="1" dirty="0" smtClean="0">
                <a:solidFill>
                  <a:srgbClr val="000000"/>
                </a:solidFill>
                <a:latin typeface="Times New Roman" panose="02020603050405020304" pitchFamily="18" charset="0"/>
                <a:ea typeface="Times New Roman" panose="02020603050405020304" pitchFamily="18" charset="0"/>
              </a:rPr>
              <a:t> </a:t>
            </a:r>
            <a:r>
              <a:rPr lang="en-US" sz="3200" b="1" dirty="0" err="1">
                <a:solidFill>
                  <a:srgbClr val="000000"/>
                </a:solidFill>
                <a:latin typeface="Times New Roman" panose="02020603050405020304" pitchFamily="18" charset="0"/>
                <a:ea typeface="Times New Roman" panose="02020603050405020304" pitchFamily="18" charset="0"/>
              </a:rPr>
              <a:t>phí</a:t>
            </a:r>
            <a:r>
              <a:rPr lang="en-US" sz="3200" b="1" dirty="0">
                <a:solidFill>
                  <a:srgbClr val="000000"/>
                </a:solidFill>
                <a:latin typeface="Times New Roman" panose="02020603050405020304" pitchFamily="18" charset="0"/>
                <a:ea typeface="Times New Roman" panose="02020603050405020304" pitchFamily="18" charset="0"/>
              </a:rPr>
              <a:t> </a:t>
            </a:r>
            <a:endParaRPr lang="en-US" sz="3200" dirty="0"/>
          </a:p>
        </p:txBody>
      </p:sp>
      <p:sp>
        <p:nvSpPr>
          <p:cNvPr id="12" name="TextBox 11"/>
          <p:cNvSpPr txBox="1"/>
          <p:nvPr/>
        </p:nvSpPr>
        <p:spPr>
          <a:xfrm>
            <a:off x="6499844" y="4706746"/>
            <a:ext cx="2773753" cy="1569660"/>
          </a:xfrm>
          <a:prstGeom prst="rect">
            <a:avLst/>
          </a:prstGeom>
          <a:noFill/>
        </p:spPr>
        <p:txBody>
          <a:bodyPr wrap="square" rtlCol="0">
            <a:spAutoFit/>
          </a:bodyPr>
          <a:lstStyle/>
          <a:p>
            <a:r>
              <a:rPr lang="en-US" sz="2400" i="1" dirty="0" err="1" smtClean="0"/>
              <a:t>Phí</a:t>
            </a:r>
            <a:r>
              <a:rPr lang="en-US" sz="2400" i="1" dirty="0" smtClean="0"/>
              <a:t> </a:t>
            </a:r>
            <a:r>
              <a:rPr lang="en-US" sz="2400" i="1" dirty="0" err="1" smtClean="0"/>
              <a:t>chứng</a:t>
            </a:r>
            <a:r>
              <a:rPr lang="en-US" sz="2400" i="1" dirty="0" smtClean="0"/>
              <a:t> </a:t>
            </a:r>
            <a:r>
              <a:rPr lang="en-US" sz="2400" i="1" dirty="0" err="1" smtClean="0"/>
              <a:t>từ</a:t>
            </a:r>
            <a:r>
              <a:rPr lang="en-US" sz="2400" i="1" dirty="0" smtClean="0"/>
              <a:t>; </a:t>
            </a:r>
            <a:r>
              <a:rPr lang="en-US" sz="2400" i="1" dirty="0" err="1" smtClean="0"/>
              <a:t>phí</a:t>
            </a:r>
            <a:r>
              <a:rPr lang="en-US" sz="2400" i="1" dirty="0" smtClean="0"/>
              <a:t> </a:t>
            </a:r>
            <a:r>
              <a:rPr lang="en-US" sz="2400" i="1" dirty="0" err="1" smtClean="0"/>
              <a:t>vệ</a:t>
            </a:r>
            <a:r>
              <a:rPr lang="en-US" sz="2400" i="1" dirty="0" smtClean="0"/>
              <a:t> </a:t>
            </a:r>
            <a:r>
              <a:rPr lang="en-US" sz="2400" i="1" dirty="0" err="1" smtClean="0"/>
              <a:t>sinh</a:t>
            </a:r>
            <a:r>
              <a:rPr lang="en-US" sz="2400" i="1" dirty="0" smtClean="0"/>
              <a:t> container, </a:t>
            </a:r>
            <a:r>
              <a:rPr lang="en-US" sz="2400" i="1" dirty="0" err="1" smtClean="0"/>
              <a:t>phí</a:t>
            </a:r>
            <a:r>
              <a:rPr lang="en-US" sz="2400" i="1" dirty="0" smtClean="0"/>
              <a:t> </a:t>
            </a:r>
            <a:r>
              <a:rPr lang="en-US" sz="2400" i="1" dirty="0" err="1" smtClean="0"/>
              <a:t>sửa</a:t>
            </a:r>
            <a:r>
              <a:rPr lang="en-US" sz="2400" i="1" dirty="0" smtClean="0"/>
              <a:t> </a:t>
            </a:r>
            <a:r>
              <a:rPr lang="en-US" sz="2400" i="1" dirty="0" err="1" smtClean="0"/>
              <a:t>chữa</a:t>
            </a:r>
            <a:r>
              <a:rPr lang="en-US" sz="2400" i="1" dirty="0" smtClean="0"/>
              <a:t> container; …</a:t>
            </a:r>
            <a:endParaRPr lang="en-US" sz="2400" i="1" dirty="0"/>
          </a:p>
        </p:txBody>
      </p:sp>
      <p:sp>
        <p:nvSpPr>
          <p:cNvPr id="13" name="Rectangle 12"/>
          <p:cNvSpPr/>
          <p:nvPr/>
        </p:nvSpPr>
        <p:spPr>
          <a:xfrm>
            <a:off x="304800" y="562873"/>
            <a:ext cx="8704545" cy="461665"/>
          </a:xfrm>
          <a:prstGeom prst="rect">
            <a:avLst/>
          </a:prstGeom>
        </p:spPr>
        <p:txBody>
          <a:bodyPr wrap="square">
            <a:spAutoFit/>
          </a:bodyPr>
          <a:lstStyle/>
          <a:p>
            <a:r>
              <a:rPr lang="vi-VN" sz="2400" b="1" dirty="0">
                <a:solidFill>
                  <a:srgbClr val="FF0000"/>
                </a:solidFill>
                <a:latin typeface="Times New Roman" panose="02020603050405020304" pitchFamily="18" charset="0"/>
                <a:cs typeface="Times New Roman" panose="02020603050405020304" pitchFamily="18" charset="0"/>
              </a:rPr>
              <a:t>4.1.2. CÁCH TÍNH CƯỚC PHÍ VẬN CHUYỂN ĐƯỜNG </a:t>
            </a:r>
            <a:r>
              <a:rPr lang="vi-VN" sz="2400" b="1" dirty="0" smtClean="0">
                <a:solidFill>
                  <a:srgbClr val="FF0000"/>
                </a:solidFill>
                <a:latin typeface="Times New Roman" panose="02020603050405020304" pitchFamily="18" charset="0"/>
                <a:cs typeface="Times New Roman" panose="02020603050405020304" pitchFamily="18" charset="0"/>
              </a:rPr>
              <a:t>BIỂN</a:t>
            </a:r>
            <a:endParaRPr lang="vi-VN" sz="24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1797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fill="hold"/>
                                        <p:tgtEl>
                                          <p:spTgt spid="12"/>
                                        </p:tgtEl>
                                        <p:attrNameLst>
                                          <p:attrName>ppt_x</p:attrName>
                                        </p:attrNameLst>
                                      </p:cBhvr>
                                      <p:tavLst>
                                        <p:tav tm="0">
                                          <p:val>
                                            <p:strVal val="#ppt_x"/>
                                          </p:val>
                                        </p:tav>
                                        <p:tav tm="100000">
                                          <p:val>
                                            <p:strVal val="#ppt_x"/>
                                          </p:val>
                                        </p:tav>
                                      </p:tavLst>
                                    </p:anim>
                                    <p:anim calcmode="lin" valueType="num">
                                      <p:cBhvr additive="base">
                                        <p:cTn id="3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9" grpId="0"/>
      <p:bldP spid="10" grpId="0" animBg="1"/>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2772" y="793705"/>
            <a:ext cx="9311187" cy="646331"/>
          </a:xfrm>
          <a:prstGeom prst="rect">
            <a:avLst/>
          </a:prstGeom>
        </p:spPr>
        <p:txBody>
          <a:bodyPr wrap="square">
            <a:spAutoFit/>
          </a:bodyPr>
          <a:lstStyle/>
          <a:p>
            <a:pPr marL="342900" marR="0" lvl="0" indent="-342900" algn="just">
              <a:lnSpc>
                <a:spcPct val="150000"/>
              </a:lnSpc>
              <a:spcBef>
                <a:spcPts val="0"/>
              </a:spcBef>
              <a:spcAft>
                <a:spcPts val="0"/>
              </a:spcAft>
              <a:buFont typeface="Wingdings" panose="05000000000000000000" pitchFamily="2" charset="2"/>
              <a:buChar char=""/>
            </a:pP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400" b="1" u="sng"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hơp</a:t>
            </a:r>
            <a:r>
              <a:rPr lang="en-US" sz="2400" b="1" u="sng"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3</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Nếu</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chuyển</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thuê</a:t>
            </a:r>
            <a:r>
              <a:rPr lang="en-US" sz="2400" b="1" u="sng"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bao</a:t>
            </a:r>
            <a:r>
              <a:rPr lang="en-US" sz="2400" b="1" u="sng"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cả</a:t>
            </a:r>
            <a:r>
              <a:rPr lang="en-US" sz="2400" b="1" u="sng"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tàu</a:t>
            </a:r>
            <a:r>
              <a:rPr lang="en-US" sz="2400" b="1" u="sng"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biển</a:t>
            </a:r>
            <a:endPar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304800" y="16701"/>
            <a:ext cx="4170908" cy="461665"/>
          </a:xfrm>
          <a:prstGeom prst="rect">
            <a:avLst/>
          </a:prstGeom>
        </p:spPr>
        <p:txBody>
          <a:bodyPr wrap="square">
            <a:spAutoFit/>
          </a:bodyPr>
          <a:lstStyle/>
          <a:p>
            <a:r>
              <a:rPr lang="vi-VN" sz="2400" b="1" dirty="0">
                <a:solidFill>
                  <a:srgbClr val="FF0000"/>
                </a:solidFill>
                <a:latin typeface="Times New Roman" panose="02020603050405020304" pitchFamily="18" charset="0"/>
                <a:cs typeface="Times New Roman" panose="02020603050405020304" pitchFamily="18" charset="0"/>
              </a:rPr>
              <a:t>4.1. CƯỚC VẬN CHUYỂN</a:t>
            </a:r>
            <a:endParaRPr lang="en-US" sz="2400" dirty="0">
              <a:solidFill>
                <a:srgbClr val="FF0000"/>
              </a:solidFill>
            </a:endParaRPr>
          </a:p>
        </p:txBody>
      </p:sp>
      <p:sp>
        <p:nvSpPr>
          <p:cNvPr id="4" name="Rectangle 3"/>
          <p:cNvSpPr/>
          <p:nvPr/>
        </p:nvSpPr>
        <p:spPr>
          <a:xfrm>
            <a:off x="304800" y="562873"/>
            <a:ext cx="8704545" cy="461665"/>
          </a:xfrm>
          <a:prstGeom prst="rect">
            <a:avLst/>
          </a:prstGeom>
        </p:spPr>
        <p:txBody>
          <a:bodyPr wrap="square">
            <a:spAutoFit/>
          </a:bodyPr>
          <a:lstStyle/>
          <a:p>
            <a:r>
              <a:rPr lang="vi-VN" sz="2400" b="1" dirty="0">
                <a:solidFill>
                  <a:srgbClr val="FF0000"/>
                </a:solidFill>
                <a:latin typeface="Times New Roman" panose="02020603050405020304" pitchFamily="18" charset="0"/>
                <a:cs typeface="Times New Roman" panose="02020603050405020304" pitchFamily="18" charset="0"/>
              </a:rPr>
              <a:t>4.1.2. CÁCH TÍNH CƯỚC PHÍ VẬN CHUYỂN ĐƯỜNG </a:t>
            </a:r>
            <a:r>
              <a:rPr lang="vi-VN" sz="2400" b="1" dirty="0" smtClean="0">
                <a:solidFill>
                  <a:srgbClr val="FF0000"/>
                </a:solidFill>
                <a:latin typeface="Times New Roman" panose="02020603050405020304" pitchFamily="18" charset="0"/>
                <a:cs typeface="Times New Roman" panose="02020603050405020304" pitchFamily="18" charset="0"/>
              </a:rPr>
              <a:t>BIỂN</a:t>
            </a:r>
            <a:endParaRPr lang="vi-VN" sz="2400" b="1" dirty="0">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228019" y="1373672"/>
            <a:ext cx="8781326" cy="5447645"/>
          </a:xfrm>
          <a:prstGeom prst="rect">
            <a:avLst/>
          </a:prstGeom>
        </p:spPr>
        <p:txBody>
          <a:bodyPr wrap="square">
            <a:spAutoFit/>
          </a:bodyPr>
          <a:lstStyle/>
          <a:p>
            <a:pPr marL="342900" marR="0" lvl="0" indent="-342900" algn="just">
              <a:spcBef>
                <a:spcPts val="600"/>
              </a:spcBef>
              <a:spcAft>
                <a:spcPts val="600"/>
              </a:spcAft>
              <a:buFont typeface=".VnTime"/>
              <a:buChar char="-"/>
            </a:pPr>
            <a:r>
              <a:rPr lang="en-US" sz="2400" dirty="0" err="1">
                <a:solidFill>
                  <a:srgbClr val="000000"/>
                </a:solidFill>
                <a:latin typeface="Times New Roman" panose="02020603050405020304" pitchFamily="18" charset="0"/>
                <a:ea typeface="Times New Roman" panose="02020603050405020304" pitchFamily="18" charset="0"/>
              </a:rPr>
              <a:t>Trên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cùng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một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tuyến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vận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chuyển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thì</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với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loại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tàu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khác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nhau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thì</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giá</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cước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sẽ</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khác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nhau</a:t>
            </a:r>
            <a:r>
              <a:rPr lang="en-US" sz="2400" dirty="0" smtClean="0">
                <a:solidFill>
                  <a:srgbClr val="000000"/>
                </a:solidFill>
                <a:latin typeface="Times New Roman" panose="02020603050405020304" pitchFamily="18" charset="0"/>
                <a:ea typeface="Times New Roman" panose="02020603050405020304" pitchFamily="18" charset="0"/>
              </a:rPr>
              <a:t>;</a:t>
            </a:r>
          </a:p>
          <a:p>
            <a:pPr marR="0" lvl="0" algn="just">
              <a:spcBef>
                <a:spcPts val="600"/>
              </a:spcBef>
              <a:spcAft>
                <a:spcPts val="600"/>
              </a:spcAft>
            </a:pPr>
            <a:r>
              <a:rPr lang="en-US" sz="2400" i="1" dirty="0" smtClean="0">
                <a:solidFill>
                  <a:srgbClr val="000000"/>
                </a:solidFill>
                <a:latin typeface="Times New Roman" panose="02020603050405020304" pitchFamily="18" charset="0"/>
                <a:ea typeface="Times New Roman" panose="02020603050405020304" pitchFamily="18" charset="0"/>
              </a:rPr>
              <a:t>(</a:t>
            </a:r>
            <a:r>
              <a:rPr lang="en-US" sz="2400" i="1" dirty="0" err="1">
                <a:solidFill>
                  <a:srgbClr val="000000"/>
                </a:solidFill>
                <a:latin typeface="Times New Roman" panose="02020603050405020304" pitchFamily="18" charset="0"/>
                <a:ea typeface="Times New Roman" panose="02020603050405020304" pitchFamily="18" charset="0"/>
              </a:rPr>
              <a:t>giá</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cước</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thuê</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bao</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tàu</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dầu</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sẽ</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khác</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với</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giá</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cước</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thuê</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bao</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tàu</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hàng</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khô</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và</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khác</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với</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giá</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cước</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thuê</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bao</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tàu</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hàng</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rời</a:t>
            </a:r>
            <a:r>
              <a:rPr lang="en-US" sz="2400" i="1" dirty="0">
                <a:solidFill>
                  <a:srgbClr val="000000"/>
                </a:solidFill>
                <a:latin typeface="Times New Roman" panose="02020603050405020304" pitchFamily="18" charset="0"/>
                <a:ea typeface="Times New Roman" panose="02020603050405020304" pitchFamily="18" charset="0"/>
              </a:rPr>
              <a:t>,...);</a:t>
            </a:r>
            <a:endParaRPr lang="en-US" sz="2400" i="1" dirty="0">
              <a:latin typeface="Times New Roman" panose="02020603050405020304" pitchFamily="18" charset="0"/>
              <a:ea typeface="Times New Roman" panose="02020603050405020304" pitchFamily="18" charset="0"/>
            </a:endParaRPr>
          </a:p>
          <a:p>
            <a:pPr marL="342900" marR="0" lvl="0" indent="-342900" algn="just">
              <a:spcBef>
                <a:spcPts val="600"/>
              </a:spcBef>
              <a:spcAft>
                <a:spcPts val="600"/>
              </a:spcAft>
              <a:buFont typeface=".VnTime"/>
              <a:buChar char="-"/>
            </a:pPr>
            <a:r>
              <a:rPr lang="en-US" sz="2400" dirty="0" err="1">
                <a:solidFill>
                  <a:srgbClr val="000000"/>
                </a:solidFill>
                <a:latin typeface="Times New Roman" panose="02020603050405020304" pitchFamily="18" charset="0"/>
                <a:ea typeface="Times New Roman" panose="02020603050405020304" pitchFamily="18" charset="0"/>
              </a:rPr>
              <a:t>Trên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cùng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một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tuyến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vận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chuyển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thì</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kích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cỡ</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tàu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và</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độ</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tuổi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của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tàu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khác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nhau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thì</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giá</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cước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khác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nhau</a:t>
            </a:r>
            <a:r>
              <a:rPr lang="en-US" sz="2400" dirty="0" smtClean="0">
                <a:solidFill>
                  <a:srgbClr val="000000"/>
                </a:solidFill>
                <a:latin typeface="Times New Roman" panose="02020603050405020304" pitchFamily="18" charset="0"/>
                <a:ea typeface="Times New Roman" panose="02020603050405020304" pitchFamily="18" charset="0"/>
              </a:rPr>
              <a:t>;</a:t>
            </a:r>
            <a:endParaRPr lang="en-US" sz="2400" dirty="0">
              <a:solidFill>
                <a:srgbClr val="000000"/>
              </a:solidFill>
              <a:latin typeface="Times New Roman" panose="02020603050405020304" pitchFamily="18" charset="0"/>
              <a:ea typeface="Times New Roman" panose="02020603050405020304" pitchFamily="18" charset="0"/>
            </a:endParaRPr>
          </a:p>
          <a:p>
            <a:pPr marR="0" lvl="0" algn="just">
              <a:spcBef>
                <a:spcPts val="600"/>
              </a:spcBef>
              <a:spcAft>
                <a:spcPts val="600"/>
              </a:spcAft>
            </a:pPr>
            <a:r>
              <a:rPr lang="en-US" sz="2400" i="1" dirty="0" smtClean="0">
                <a:solidFill>
                  <a:srgbClr val="000000"/>
                </a:solidFill>
                <a:latin typeface="Times New Roman" panose="02020603050405020304" pitchFamily="18" charset="0"/>
                <a:ea typeface="Times New Roman" panose="02020603050405020304" pitchFamily="18" charset="0"/>
              </a:rPr>
              <a:t>(</a:t>
            </a:r>
            <a:r>
              <a:rPr lang="en-US" sz="2400" i="1" dirty="0" err="1">
                <a:solidFill>
                  <a:srgbClr val="000000"/>
                </a:solidFill>
                <a:latin typeface="Times New Roman" panose="02020603050405020304" pitchFamily="18" charset="0"/>
                <a:ea typeface="Times New Roman" panose="02020603050405020304" pitchFamily="18" charset="0"/>
              </a:rPr>
              <a:t>kích</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cỡ</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càng</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lớn</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thì</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cước</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thuê</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bao</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càng</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lớn</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và</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ngược</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lại</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cước</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thuê</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bao</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tàu</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có</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tuổi</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càng</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lớn</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thì</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giá</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cước</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càng</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thấp</a:t>
            </a:r>
            <a:r>
              <a:rPr lang="en-US" sz="2400" i="1" dirty="0">
                <a:solidFill>
                  <a:srgbClr val="000000"/>
                </a:solidFill>
                <a:latin typeface="Times New Roman" panose="02020603050405020304" pitchFamily="18" charset="0"/>
                <a:ea typeface="Times New Roman" panose="02020603050405020304" pitchFamily="18" charset="0"/>
              </a:rPr>
              <a:t> );</a:t>
            </a:r>
            <a:endParaRPr lang="en-US" sz="2400" i="1" dirty="0">
              <a:latin typeface="Times New Roman" panose="02020603050405020304" pitchFamily="18" charset="0"/>
              <a:ea typeface="Times New Roman" panose="02020603050405020304" pitchFamily="18" charset="0"/>
            </a:endParaRPr>
          </a:p>
          <a:p>
            <a:pPr marL="342900" marR="0" lvl="0" indent="-342900" algn="just">
              <a:spcBef>
                <a:spcPts val="600"/>
              </a:spcBef>
              <a:spcAft>
                <a:spcPts val="600"/>
              </a:spcAft>
              <a:buFont typeface=".VnTime"/>
              <a:buChar char="-"/>
            </a:pPr>
            <a:r>
              <a:rPr lang="en-US" sz="2400" dirty="0" err="1">
                <a:solidFill>
                  <a:srgbClr val="000000"/>
                </a:solidFill>
                <a:latin typeface="Times New Roman" panose="02020603050405020304" pitchFamily="18" charset="0"/>
                <a:ea typeface="Times New Roman" panose="02020603050405020304" pitchFamily="18" charset="0"/>
              </a:rPr>
              <a:t>Tuyến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đường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khác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nhau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thì</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giá</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cước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thuê</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bao</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tàu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sẽ</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khác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nhau</a:t>
            </a:r>
            <a:r>
              <a:rPr lang="en-US" sz="2400" dirty="0">
                <a:solidFill>
                  <a:srgbClr val="000000"/>
                </a:solidFill>
                <a:latin typeface="Times New Roman" panose="02020603050405020304" pitchFamily="18" charset="0"/>
                <a:ea typeface="Times New Roman" panose="02020603050405020304" pitchFamily="18" charset="0"/>
              </a:rPr>
              <a:t> </a:t>
            </a:r>
            <a:endParaRPr lang="en-US" sz="2400" dirty="0" smtClean="0">
              <a:solidFill>
                <a:srgbClr val="000000"/>
              </a:solidFill>
              <a:latin typeface="Times New Roman" panose="02020603050405020304" pitchFamily="18" charset="0"/>
              <a:ea typeface="Times New Roman" panose="02020603050405020304" pitchFamily="18" charset="0"/>
            </a:endParaRPr>
          </a:p>
          <a:p>
            <a:pPr marR="0" lvl="0" algn="just">
              <a:spcBef>
                <a:spcPts val="600"/>
              </a:spcBef>
              <a:spcAft>
                <a:spcPts val="600"/>
              </a:spcAft>
            </a:pPr>
            <a:r>
              <a:rPr lang="en-US" sz="2400" i="1" dirty="0" smtClean="0">
                <a:solidFill>
                  <a:srgbClr val="000000"/>
                </a:solidFill>
                <a:latin typeface="Times New Roman" panose="02020603050405020304" pitchFamily="18" charset="0"/>
                <a:ea typeface="Times New Roman" panose="02020603050405020304" pitchFamily="18" charset="0"/>
              </a:rPr>
              <a:t>(</a:t>
            </a:r>
            <a:r>
              <a:rPr lang="en-US" sz="2400" i="1" dirty="0" err="1">
                <a:solidFill>
                  <a:srgbClr val="000000"/>
                </a:solidFill>
                <a:latin typeface="Times New Roman" panose="02020603050405020304" pitchFamily="18" charset="0"/>
                <a:ea typeface="Times New Roman" panose="02020603050405020304" pitchFamily="18" charset="0"/>
              </a:rPr>
              <a:t>độ</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dài</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tuyến</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đường</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càng</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lớn</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thì</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giá</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cước</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càng</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cao</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và</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ngược</a:t>
            </a:r>
            <a:r>
              <a:rPr lang="en-US" sz="2400" i="1" dirty="0">
                <a:solidFill>
                  <a:srgbClr val="000000"/>
                </a:solidFill>
                <a:latin typeface="Times New Roman" panose="02020603050405020304" pitchFamily="18" charset="0"/>
                <a:ea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rPr>
              <a:t>lại</a:t>
            </a:r>
            <a:r>
              <a:rPr lang="en-US" sz="2400" i="1" dirty="0">
                <a:solidFill>
                  <a:srgbClr val="000000"/>
                </a:solidFill>
                <a:latin typeface="Times New Roman" panose="02020603050405020304" pitchFamily="18" charset="0"/>
                <a:ea typeface="Times New Roman" panose="02020603050405020304" pitchFamily="18" charset="0"/>
              </a:rPr>
              <a:t>)</a:t>
            </a:r>
            <a:endParaRPr lang="en-US" sz="2400" i="1" dirty="0">
              <a:latin typeface="Times New Roman" panose="02020603050405020304" pitchFamily="18" charset="0"/>
              <a:ea typeface="Times New Roman" panose="02020603050405020304" pitchFamily="18" charset="0"/>
            </a:endParaRPr>
          </a:p>
          <a:p>
            <a:pPr marL="342900" marR="0" lvl="0" indent="-342900" algn="just">
              <a:spcBef>
                <a:spcPts val="600"/>
              </a:spcBef>
              <a:spcAft>
                <a:spcPts val="600"/>
              </a:spcAft>
              <a:buFont typeface=".VnTime"/>
              <a:buChar char="-"/>
            </a:pPr>
            <a:r>
              <a:rPr lang="en-US" sz="2400" dirty="0" err="1">
                <a:solidFill>
                  <a:srgbClr val="000000"/>
                </a:solidFill>
                <a:latin typeface="Times New Roman" panose="02020603050405020304" pitchFamily="18" charset="0"/>
                <a:ea typeface="Times New Roman" panose="02020603050405020304" pitchFamily="18" charset="0"/>
              </a:rPr>
              <a:t>Nếu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khối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lượng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vận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chuyển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càng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lớn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càng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tận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dụng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sức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chở</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của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tàu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thì</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giá</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cước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thuê</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bao</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càng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thấp</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và</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ngược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lại</a:t>
            </a:r>
            <a:r>
              <a:rPr lang="en-US" sz="2400" dirty="0">
                <a:solidFill>
                  <a:srgbClr val="000000"/>
                </a:solidFill>
                <a:latin typeface="Times New Roman" panose="02020603050405020304" pitchFamily="18" charset="0"/>
                <a:ea typeface="Times New Roman" panose="02020603050405020304" pitchFamily="18" charset="0"/>
              </a:rPr>
              <a:t> </a:t>
            </a: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92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Effect transition="in" filter="fade">
                                      <p:cBhvr>
                                        <p:cTn id="35" dur="1000"/>
                                        <p:tgtEl>
                                          <p:spTgt spid="5">
                                            <p:txEl>
                                              <p:pRg st="4" end="4"/>
                                            </p:txEl>
                                          </p:spTgt>
                                        </p:tgtEl>
                                      </p:cBhvr>
                                    </p:animEffect>
                                    <p:anim calcmode="lin" valueType="num">
                                      <p:cBhvr>
                                        <p:cTn id="36"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5">
                                            <p:txEl>
                                              <p:pRg st="5" end="5"/>
                                            </p:txEl>
                                          </p:spTgt>
                                        </p:tgtEl>
                                        <p:attrNameLst>
                                          <p:attrName>style.visibility</p:attrName>
                                        </p:attrNameLst>
                                      </p:cBhvr>
                                      <p:to>
                                        <p:strVal val="visible"/>
                                      </p:to>
                                    </p:set>
                                    <p:animEffect transition="in" filter="fade">
                                      <p:cBhvr>
                                        <p:cTn id="42" dur="1000"/>
                                        <p:tgtEl>
                                          <p:spTgt spid="5">
                                            <p:txEl>
                                              <p:pRg st="5" end="5"/>
                                            </p:txEl>
                                          </p:spTgt>
                                        </p:tgtEl>
                                      </p:cBhvr>
                                    </p:animEffect>
                                    <p:anim calcmode="lin" valueType="num">
                                      <p:cBhvr>
                                        <p:cTn id="43"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5">
                                            <p:txEl>
                                              <p:pRg st="6" end="6"/>
                                            </p:txEl>
                                          </p:spTgt>
                                        </p:tgtEl>
                                        <p:attrNameLst>
                                          <p:attrName>style.visibility</p:attrName>
                                        </p:attrNameLst>
                                      </p:cBhvr>
                                      <p:to>
                                        <p:strVal val="visible"/>
                                      </p:to>
                                    </p:set>
                                    <p:anim calcmode="lin" valueType="num">
                                      <p:cBhvr additive="base">
                                        <p:cTn id="49"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7806" y="795480"/>
            <a:ext cx="9311187" cy="646331"/>
          </a:xfrm>
          <a:prstGeom prst="rect">
            <a:avLst/>
          </a:prstGeom>
        </p:spPr>
        <p:txBody>
          <a:bodyPr wrap="square">
            <a:spAutoFit/>
          </a:bodyPr>
          <a:lstStyle/>
          <a:p>
            <a:pPr marL="342900" marR="0" lvl="0" indent="-342900" algn="just">
              <a:lnSpc>
                <a:spcPct val="150000"/>
              </a:lnSpc>
              <a:spcBef>
                <a:spcPts val="0"/>
              </a:spcBef>
              <a:spcAft>
                <a:spcPts val="0"/>
              </a:spcAft>
              <a:buFont typeface="Wingdings" panose="05000000000000000000" pitchFamily="2" charset="2"/>
              <a:buChar char=""/>
            </a:pP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400" b="1" u="sng"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hơp</a:t>
            </a:r>
            <a:r>
              <a:rPr lang="en-US" sz="2400" b="1" u="sng"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4: </a:t>
            </a: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Nếu</a:t>
            </a:r>
            <a:r>
              <a:rPr lang="en-US" sz="2400" b="1" u="sng"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chuyển</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bằng</a:t>
            </a:r>
            <a:r>
              <a:rPr lang="en-US" sz="2400" b="1" u="sng"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tàu</a:t>
            </a:r>
            <a:r>
              <a:rPr lang="en-US" sz="2400" b="1" u="sng"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biển</a:t>
            </a:r>
            <a:r>
              <a:rPr lang="en-US" sz="2400" b="1"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2400" b="1" u="sng"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theo</a:t>
            </a:r>
            <a:r>
              <a:rPr lang="en-US" sz="2400" b="1" u="sng"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đầu</a:t>
            </a:r>
            <a:r>
              <a:rPr lang="en-US" sz="2400" b="1" u="sng"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tấn</a:t>
            </a:r>
            <a:r>
              <a:rPr lang="en-US" sz="2400" u="sng" dirty="0">
                <a:latin typeface="Times New Roman" panose="02020603050405020304" pitchFamily="18" charset="0"/>
                <a:ea typeface="Calibri" panose="020F0502020204030204" pitchFamily="34" charset="0"/>
                <a:cs typeface="Times New Roman" panose="02020603050405020304" pitchFamily="18" charset="0"/>
              </a:rPr>
              <a:t> </a:t>
            </a:r>
            <a:endParaRPr lang="en-US" sz="2400" u="sng"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304800" y="16701"/>
            <a:ext cx="4170908" cy="461665"/>
          </a:xfrm>
          <a:prstGeom prst="rect">
            <a:avLst/>
          </a:prstGeom>
        </p:spPr>
        <p:txBody>
          <a:bodyPr wrap="square">
            <a:spAutoFit/>
          </a:bodyPr>
          <a:lstStyle/>
          <a:p>
            <a:r>
              <a:rPr lang="vi-VN" sz="2400" b="1" dirty="0">
                <a:solidFill>
                  <a:srgbClr val="FF0000"/>
                </a:solidFill>
                <a:latin typeface="Times New Roman" panose="02020603050405020304" pitchFamily="18" charset="0"/>
                <a:cs typeface="Times New Roman" panose="02020603050405020304" pitchFamily="18" charset="0"/>
              </a:rPr>
              <a:t>4.1. CƯỚC VẬN CHUYỂN</a:t>
            </a:r>
            <a:endParaRPr lang="en-US" sz="2400" dirty="0">
              <a:solidFill>
                <a:srgbClr val="FF0000"/>
              </a:solidFill>
            </a:endParaRPr>
          </a:p>
        </p:txBody>
      </p:sp>
      <p:sp>
        <p:nvSpPr>
          <p:cNvPr id="4" name="Rectangle 3"/>
          <p:cNvSpPr/>
          <p:nvPr/>
        </p:nvSpPr>
        <p:spPr>
          <a:xfrm>
            <a:off x="304800" y="562873"/>
            <a:ext cx="8704545" cy="461665"/>
          </a:xfrm>
          <a:prstGeom prst="rect">
            <a:avLst/>
          </a:prstGeom>
        </p:spPr>
        <p:txBody>
          <a:bodyPr wrap="square">
            <a:spAutoFit/>
          </a:bodyPr>
          <a:lstStyle/>
          <a:p>
            <a:r>
              <a:rPr lang="vi-VN" sz="2400" b="1" dirty="0">
                <a:solidFill>
                  <a:srgbClr val="FF0000"/>
                </a:solidFill>
                <a:latin typeface="Times New Roman" panose="02020603050405020304" pitchFamily="18" charset="0"/>
                <a:cs typeface="Times New Roman" panose="02020603050405020304" pitchFamily="18" charset="0"/>
              </a:rPr>
              <a:t>4.1.2. CÁCH TÍNH CƯỚC PHÍ VẬN CHUYỂN ĐƯỜNG </a:t>
            </a:r>
            <a:r>
              <a:rPr lang="vi-VN" sz="2400" b="1" dirty="0" smtClean="0">
                <a:solidFill>
                  <a:srgbClr val="FF0000"/>
                </a:solidFill>
                <a:latin typeface="Times New Roman" panose="02020603050405020304" pitchFamily="18" charset="0"/>
                <a:cs typeface="Times New Roman" panose="02020603050405020304" pitchFamily="18" charset="0"/>
              </a:rPr>
              <a:t>BIỂN</a:t>
            </a:r>
            <a:endParaRPr lang="vi-VN" sz="2400" b="1" dirty="0">
              <a:solidFill>
                <a:srgbClr val="FF000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TextBox 4"/>
              <p:cNvSpPr txBox="1"/>
              <p:nvPr/>
            </p:nvSpPr>
            <p:spPr>
              <a:xfrm>
                <a:off x="2626440" y="1314189"/>
                <a:ext cx="6172200" cy="461665"/>
              </a:xfrm>
              <a:prstGeom prst="rect">
                <a:avLst/>
              </a:prstGeom>
              <a:noFill/>
            </p:spPr>
            <p:txBody>
              <a:bodyPr wrap="square" rtlCol="0">
                <a:spAutoFit/>
              </a:bodyPr>
              <a:lstStyle/>
              <a:p>
                <a:r>
                  <a:rPr lang="en-US" sz="2400" b="1" dirty="0" smtClean="0">
                    <a:solidFill>
                      <a:srgbClr val="FF0000"/>
                    </a:solidFill>
                    <a:latin typeface="Times New Roman" panose="02020603050405020304" pitchFamily="18" charset="0"/>
                    <a:cs typeface="Times New Roman" panose="02020603050405020304" pitchFamily="18" charset="0"/>
                  </a:rPr>
                  <a:t>So </a:t>
                </a:r>
                <a:r>
                  <a:rPr lang="en-US" sz="2400" b="1" dirty="0" err="1" smtClean="0">
                    <a:solidFill>
                      <a:srgbClr val="FF0000"/>
                    </a:solidFill>
                    <a:latin typeface="Times New Roman" panose="02020603050405020304" pitchFamily="18" charset="0"/>
                    <a:cs typeface="Times New Roman" panose="02020603050405020304" pitchFamily="18" charset="0"/>
                  </a:rPr>
                  <a:t>sánh</a:t>
                </a:r>
                <a:r>
                  <a:rPr lang="en-US" sz="2400" b="1" dirty="0" smtClean="0">
                    <a:solidFill>
                      <a:srgbClr val="FF0000"/>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b="1" i="1">
                            <a:solidFill>
                              <a:srgbClr val="FF0000"/>
                            </a:solidFill>
                            <a:latin typeface="Cambria Math" panose="02040503050406030204" pitchFamily="18" charset="0"/>
                            <a:cs typeface="Times New Roman" panose="02020603050405020304" pitchFamily="18" charset="0"/>
                          </a:rPr>
                        </m:ctrlPr>
                      </m:sSubPr>
                      <m:e>
                        <m:r>
                          <a:rPr lang="en-US" sz="2400" b="1" i="1">
                            <a:solidFill>
                              <a:srgbClr val="FF0000"/>
                            </a:solidFill>
                            <a:latin typeface="Cambria Math"/>
                            <a:ea typeface="Cambria Math"/>
                            <a:cs typeface="Times New Roman" panose="02020603050405020304" pitchFamily="18" charset="0"/>
                          </a:rPr>
                          <m:t>𝝎</m:t>
                        </m:r>
                      </m:e>
                      <m:sub>
                        <m:r>
                          <a:rPr lang="en-US" sz="2400" b="1" i="1">
                            <a:solidFill>
                              <a:srgbClr val="FF0000"/>
                            </a:solidFill>
                            <a:latin typeface="Cambria Math"/>
                            <a:cs typeface="Times New Roman" panose="02020603050405020304" pitchFamily="18" charset="0"/>
                          </a:rPr>
                          <m:t>𝒕</m:t>
                        </m:r>
                      </m:sub>
                    </m:sSub>
                  </m:oMath>
                </a14:m>
                <a:r>
                  <a:rPr lang="en-US" sz="2400" b="1" dirty="0" smtClean="0">
                    <a:solidFill>
                      <a:srgbClr val="FF0000"/>
                    </a:solidFill>
                    <a:latin typeface="Times New Roman" panose="02020603050405020304" pitchFamily="18" charset="0"/>
                    <a:cs typeface="Times New Roman" panose="02020603050405020304" pitchFamily="18" charset="0"/>
                  </a:rPr>
                  <a:t> </a:t>
                </a:r>
                <a:r>
                  <a:rPr lang="en-US" sz="2400" b="1" dirty="0" err="1" smtClean="0">
                    <a:solidFill>
                      <a:srgbClr val="FF0000"/>
                    </a:solidFill>
                    <a:latin typeface="Times New Roman" panose="02020603050405020304" pitchFamily="18" charset="0"/>
                    <a:cs typeface="Times New Roman" panose="02020603050405020304" pitchFamily="18" charset="0"/>
                  </a:rPr>
                  <a:t>với</a:t>
                </a:r>
                <a:r>
                  <a:rPr lang="en-US" sz="2400" b="1" dirty="0" smtClean="0">
                    <a:solidFill>
                      <a:srgbClr val="FF0000"/>
                    </a:solidFill>
                    <a:latin typeface="Times New Roman" panose="02020603050405020304" pitchFamily="18" charset="0"/>
                    <a:cs typeface="Times New Roman" panose="02020603050405020304" pitchFamily="18" charset="0"/>
                  </a:rPr>
                  <a:t> U</a:t>
                </a:r>
                <a:r>
                  <a:rPr lang="en-US" sz="2400" b="1" dirty="0" smtClean="0">
                    <a:solidFill>
                      <a:srgbClr val="FF0000"/>
                    </a:solidFill>
                    <a:latin typeface="Cambria Math"/>
                    <a:cs typeface="Times New Roman" panose="02020603050405020304" pitchFamily="18" charset="0"/>
                  </a:rPr>
                  <a:t>h</a:t>
                </a:r>
                <a:r>
                  <a:rPr lang="en-US" sz="2400" b="1" dirty="0" smtClean="0">
                    <a:solidFill>
                      <a:srgbClr val="FF0000"/>
                    </a:solidFill>
                    <a:latin typeface="Times New Roman" panose="02020603050405020304" pitchFamily="18" charset="0"/>
                    <a:cs typeface="Times New Roman" panose="02020603050405020304" pitchFamily="18" charset="0"/>
                  </a:rPr>
                  <a:t> </a:t>
                </a:r>
                <a:endParaRPr lang="en-US" sz="2400" b="1" dirty="0">
                  <a:solidFill>
                    <a:srgbClr val="FF0000"/>
                  </a:solidFill>
                  <a:latin typeface="Times New Roman" panose="02020603050405020304" pitchFamily="18" charset="0"/>
                  <a:cs typeface="Times New Roman" panose="02020603050405020304" pitchFamily="18" charset="0"/>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2626440" y="1314189"/>
                <a:ext cx="6172200" cy="461665"/>
              </a:xfrm>
              <a:prstGeom prst="rect">
                <a:avLst/>
              </a:prstGeom>
              <a:blipFill>
                <a:blip r:embed="rId3"/>
                <a:stretch>
                  <a:fillRect l="-1581" t="-12000" b="-3066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Rectangle 5"/>
              <p:cNvSpPr/>
              <p:nvPr/>
            </p:nvSpPr>
            <p:spPr>
              <a:xfrm>
                <a:off x="-221243" y="2518170"/>
                <a:ext cx="8925183" cy="1222001"/>
              </a:xfrm>
              <a:prstGeom prst="rect">
                <a:avLst/>
              </a:prstGeom>
            </p:spPr>
            <p:txBody>
              <a:bodyPr wrap="square">
                <a:spAutoFit/>
              </a:bodyPr>
              <a:lstStyle/>
              <a:p>
                <a:pPr lvl="0" algn="ctr">
                  <a:defRPr/>
                </a:pPr>
                <a:r>
                  <a:rPr lang="en-US" sz="2400" dirty="0" smtClean="0">
                    <a:solidFill>
                      <a:prstClr val="black"/>
                    </a:solidFill>
                    <a:latin typeface="Times New Roman" panose="02020603050405020304" pitchFamily="18" charset="0"/>
                    <a:cs typeface="Times New Roman" panose="02020603050405020304" pitchFamily="18" charset="0"/>
                  </a:rPr>
                  <a:t>Với </a:t>
                </a:r>
                <a14:m>
                  <m:oMath xmlns:m="http://schemas.openxmlformats.org/officeDocument/2006/math">
                    <m:sSub>
                      <m:sSubPr>
                        <m:ctrlPr>
                          <a:rPr lang="en-US" sz="2400" i="1">
                            <a:solidFill>
                              <a:prstClr val="black"/>
                            </a:solidFill>
                            <a:latin typeface="Cambria Math" panose="02040503050406030204" pitchFamily="18" charset="0"/>
                            <a:cs typeface="Times New Roman" panose="02020603050405020304" pitchFamily="18" charset="0"/>
                          </a:rPr>
                        </m:ctrlPr>
                      </m:sSubPr>
                      <m:e>
                        <m:r>
                          <a:rPr lang="en-US" sz="2400" i="1">
                            <a:solidFill>
                              <a:prstClr val="black"/>
                            </a:solidFill>
                            <a:latin typeface="Cambria Math"/>
                            <a:ea typeface="Cambria Math"/>
                            <a:cs typeface="Times New Roman" panose="02020603050405020304" pitchFamily="18" charset="0"/>
                          </a:rPr>
                          <m:t>𝜔</m:t>
                        </m:r>
                      </m:e>
                      <m:sub>
                        <m:r>
                          <a:rPr lang="en-US" sz="2400" i="1">
                            <a:solidFill>
                              <a:prstClr val="black"/>
                            </a:solidFill>
                            <a:latin typeface="Cambria Math"/>
                            <a:cs typeface="Times New Roman" panose="02020603050405020304" pitchFamily="18" charset="0"/>
                          </a:rPr>
                          <m:t>𝑡</m:t>
                        </m:r>
                      </m:sub>
                    </m:sSub>
                  </m:oMath>
                </a14:m>
                <a:r>
                  <a:rPr lang="en-US" sz="2400" dirty="0" smtClean="0">
                    <a:solidFill>
                      <a:prstClr val="black"/>
                    </a:solidFill>
                    <a:latin typeface="Times New Roman" panose="02020603050405020304" pitchFamily="18" charset="0"/>
                    <a:cs typeface="Times New Roman" panose="02020603050405020304" pitchFamily="18" charset="0"/>
                  </a:rPr>
                  <a:t> là Hệ </a:t>
                </a:r>
                <a:r>
                  <a:rPr lang="en-US" sz="2400" dirty="0" err="1">
                    <a:solidFill>
                      <a:prstClr val="black"/>
                    </a:solidFill>
                    <a:latin typeface="Times New Roman" panose="02020603050405020304" pitchFamily="18" charset="0"/>
                    <a:cs typeface="Times New Roman" panose="02020603050405020304" pitchFamily="18" charset="0"/>
                  </a:rPr>
                  <a:t>số</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sử</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dụng</a:t>
                </a:r>
                <a:r>
                  <a:rPr lang="en-US" sz="2400" dirty="0">
                    <a:solidFill>
                      <a:prstClr val="black"/>
                    </a:solidFill>
                    <a:latin typeface="Times New Roman" panose="02020603050405020304" pitchFamily="18" charset="0"/>
                    <a:cs typeface="Times New Roman" panose="02020603050405020304" pitchFamily="18" charset="0"/>
                  </a:rPr>
                  <a:t> dung </a:t>
                </a:r>
                <a:r>
                  <a:rPr lang="en-US" sz="2400" dirty="0" err="1">
                    <a:solidFill>
                      <a:prstClr val="black"/>
                    </a:solidFill>
                    <a:latin typeface="Times New Roman" panose="02020603050405020304" pitchFamily="18" charset="0"/>
                    <a:cs typeface="Times New Roman" panose="02020603050405020304" pitchFamily="18" charset="0"/>
                  </a:rPr>
                  <a:t>tích</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của</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tàu</a:t>
                </a:r>
                <a:r>
                  <a:rPr lang="en-US" sz="2400" dirty="0">
                    <a:solidFill>
                      <a:prstClr val="black"/>
                    </a:solidFill>
                    <a:latin typeface="Times New Roman" panose="02020603050405020304" pitchFamily="18" charset="0"/>
                    <a:cs typeface="Times New Roman" panose="02020603050405020304" pitchFamily="18" charset="0"/>
                  </a:rPr>
                  <a:t> (ship’s stowage factor</a:t>
                </a:r>
                <a:r>
                  <a:rPr lang="en-US" sz="2400" dirty="0" smtClean="0">
                    <a:solidFill>
                      <a:prstClr val="black"/>
                    </a:solidFill>
                    <a:latin typeface="Times New Roman" panose="02020603050405020304" pitchFamily="18" charset="0"/>
                    <a:cs typeface="Times New Roman" panose="02020603050405020304" pitchFamily="18" charset="0"/>
                  </a:rPr>
                  <a:t>)</a:t>
                </a:r>
              </a:p>
              <a:p>
                <a:pPr lvl="0" algn="ctr">
                  <a:defRPr/>
                </a:pPr>
                <a:r>
                  <a:rPr lang="en-US" sz="3200" dirty="0" smtClean="0">
                    <a:solidFill>
                      <a:prstClr val="black"/>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3200" i="1">
                            <a:solidFill>
                              <a:prstClr val="black"/>
                            </a:solidFill>
                            <a:latin typeface="Cambria Math" panose="02040503050406030204" pitchFamily="18" charset="0"/>
                            <a:cs typeface="Times New Roman" panose="02020603050405020304" pitchFamily="18" charset="0"/>
                          </a:rPr>
                        </m:ctrlPr>
                      </m:sSubPr>
                      <m:e>
                        <m:r>
                          <a:rPr lang="en-US" sz="3200" i="1">
                            <a:solidFill>
                              <a:prstClr val="black"/>
                            </a:solidFill>
                            <a:latin typeface="Cambria Math"/>
                            <a:ea typeface="Cambria Math"/>
                            <a:cs typeface="Times New Roman" panose="02020603050405020304" pitchFamily="18" charset="0"/>
                          </a:rPr>
                          <m:t>𝜔</m:t>
                        </m:r>
                      </m:e>
                      <m:sub>
                        <m:r>
                          <a:rPr lang="en-US" sz="3200" i="1">
                            <a:solidFill>
                              <a:prstClr val="black"/>
                            </a:solidFill>
                            <a:latin typeface="Cambria Math"/>
                            <a:cs typeface="Times New Roman" panose="02020603050405020304" pitchFamily="18" charset="0"/>
                          </a:rPr>
                          <m:t>𝑡</m:t>
                        </m:r>
                      </m:sub>
                    </m:sSub>
                  </m:oMath>
                </a14:m>
                <a:r>
                  <a:rPr lang="en-US" sz="3200" dirty="0">
                    <a:solidFill>
                      <a:prstClr val="black"/>
                    </a:solidFill>
                    <a:latin typeface="Times New Roman" panose="02020603050405020304" pitchFamily="18" charset="0"/>
                    <a:cs typeface="Times New Roman" panose="02020603050405020304" pitchFamily="18" charset="0"/>
                  </a:rPr>
                  <a:t>=</a:t>
                </a:r>
                <a14:m>
                  <m:oMath xmlns:m="http://schemas.openxmlformats.org/officeDocument/2006/math">
                    <m:f>
                      <m:fPr>
                        <m:ctrlPr>
                          <a:rPr lang="en-US" sz="3200" i="1" dirty="0">
                            <a:solidFill>
                              <a:prstClr val="black"/>
                            </a:solidFill>
                            <a:latin typeface="Cambria Math" panose="02040503050406030204" pitchFamily="18" charset="0"/>
                            <a:cs typeface="Times New Roman" panose="02020603050405020304" pitchFamily="18" charset="0"/>
                          </a:rPr>
                        </m:ctrlPr>
                      </m:fPr>
                      <m:num>
                        <m:sSub>
                          <m:sSubPr>
                            <m:ctrlPr>
                              <a:rPr lang="en-US" sz="3200" i="1" dirty="0">
                                <a:solidFill>
                                  <a:prstClr val="black"/>
                                </a:solidFill>
                                <a:latin typeface="Cambria Math" panose="02040503050406030204" pitchFamily="18" charset="0"/>
                                <a:cs typeface="Times New Roman" panose="02020603050405020304" pitchFamily="18" charset="0"/>
                              </a:rPr>
                            </m:ctrlPr>
                          </m:sSubPr>
                          <m:e>
                            <m:r>
                              <a:rPr lang="en-US" sz="3200" i="1" dirty="0">
                                <a:solidFill>
                                  <a:prstClr val="black"/>
                                </a:solidFill>
                                <a:latin typeface="Cambria Math"/>
                                <a:cs typeface="Times New Roman" panose="02020603050405020304" pitchFamily="18" charset="0"/>
                              </a:rPr>
                              <m:t>𝑊</m:t>
                            </m:r>
                          </m:e>
                          <m:sub>
                            <m:r>
                              <a:rPr lang="en-US" sz="3200" i="1" dirty="0">
                                <a:solidFill>
                                  <a:prstClr val="black"/>
                                </a:solidFill>
                                <a:latin typeface="Cambria Math"/>
                                <a:cs typeface="Times New Roman" panose="02020603050405020304" pitchFamily="18" charset="0"/>
                              </a:rPr>
                              <m:t>𝑡</m:t>
                            </m:r>
                          </m:sub>
                        </m:sSub>
                      </m:num>
                      <m:den>
                        <m:sSub>
                          <m:sSubPr>
                            <m:ctrlPr>
                              <a:rPr lang="en-US" sz="3200" i="1" dirty="0">
                                <a:solidFill>
                                  <a:prstClr val="black"/>
                                </a:solidFill>
                                <a:latin typeface="Cambria Math" panose="02040503050406030204" pitchFamily="18" charset="0"/>
                                <a:cs typeface="Times New Roman" panose="02020603050405020304" pitchFamily="18" charset="0"/>
                              </a:rPr>
                            </m:ctrlPr>
                          </m:sSubPr>
                          <m:e>
                            <m:r>
                              <a:rPr lang="en-US" sz="3200" i="1" dirty="0">
                                <a:solidFill>
                                  <a:prstClr val="black"/>
                                </a:solidFill>
                                <a:latin typeface="Cambria Math"/>
                                <a:cs typeface="Times New Roman" panose="02020603050405020304" pitchFamily="18" charset="0"/>
                              </a:rPr>
                              <m:t>𝐷</m:t>
                            </m:r>
                          </m:e>
                          <m:sub>
                            <m:r>
                              <a:rPr lang="en-US" sz="3200" i="1" dirty="0">
                                <a:solidFill>
                                  <a:prstClr val="black"/>
                                </a:solidFill>
                                <a:latin typeface="Cambria Math"/>
                                <a:cs typeface="Times New Roman" panose="02020603050405020304" pitchFamily="18" charset="0"/>
                              </a:rPr>
                              <m:t>𝑡</m:t>
                            </m:r>
                          </m:sub>
                        </m:sSub>
                      </m:den>
                    </m:f>
                  </m:oMath>
                </a14:m>
                <a:r>
                  <a:rPr lang="en-US" sz="3200" dirty="0">
                    <a:solidFill>
                      <a:prstClr val="black"/>
                    </a:solidFill>
                    <a:latin typeface="Times New Roman" panose="02020603050405020304" pitchFamily="18" charset="0"/>
                    <a:cs typeface="Times New Roman" panose="02020603050405020304" pitchFamily="18" charset="0"/>
                  </a:rPr>
                  <a:t>     (</a:t>
                </a:r>
                <a14:m>
                  <m:oMath xmlns:m="http://schemas.openxmlformats.org/officeDocument/2006/math">
                    <m:sSup>
                      <m:sSupPr>
                        <m:ctrlPr>
                          <a:rPr lang="en-US" sz="3200" i="1" dirty="0">
                            <a:solidFill>
                              <a:prstClr val="black"/>
                            </a:solidFill>
                            <a:latin typeface="Cambria Math" panose="02040503050406030204" pitchFamily="18" charset="0"/>
                            <a:cs typeface="Times New Roman" panose="02020603050405020304" pitchFamily="18" charset="0"/>
                          </a:rPr>
                        </m:ctrlPr>
                      </m:sSupPr>
                      <m:e>
                        <m:r>
                          <a:rPr lang="en-US" sz="3200" i="1" dirty="0">
                            <a:solidFill>
                              <a:prstClr val="black"/>
                            </a:solidFill>
                            <a:latin typeface="Cambria Math"/>
                            <a:cs typeface="Times New Roman" panose="02020603050405020304" pitchFamily="18" charset="0"/>
                          </a:rPr>
                          <m:t>𝑀</m:t>
                        </m:r>
                      </m:e>
                      <m:sup>
                        <m:r>
                          <a:rPr lang="en-US" sz="3200" i="1" dirty="0">
                            <a:solidFill>
                              <a:prstClr val="black"/>
                            </a:solidFill>
                            <a:latin typeface="Cambria Math"/>
                            <a:cs typeface="Times New Roman" panose="02020603050405020304" pitchFamily="18" charset="0"/>
                          </a:rPr>
                          <m:t>3</m:t>
                        </m:r>
                      </m:sup>
                    </m:sSup>
                    <m:r>
                      <a:rPr lang="en-US" sz="3200" i="1" dirty="0">
                        <a:solidFill>
                          <a:prstClr val="black"/>
                        </a:solidFill>
                        <a:latin typeface="Cambria Math"/>
                        <a:cs typeface="Times New Roman" panose="02020603050405020304" pitchFamily="18" charset="0"/>
                      </a:rPr>
                      <m:t> </m:t>
                    </m:r>
                  </m:oMath>
                </a14:m>
                <a:r>
                  <a:rPr lang="en-US" sz="3200" dirty="0">
                    <a:solidFill>
                      <a:prstClr val="black"/>
                    </a:solidFill>
                    <a:latin typeface="Times New Roman" panose="02020603050405020304" pitchFamily="18" charset="0"/>
                    <a:cs typeface="Times New Roman" panose="02020603050405020304" pitchFamily="18" charset="0"/>
                  </a:rPr>
                  <a:t>/TTT</a:t>
                </a:r>
                <a:r>
                  <a:rPr lang="en-US" sz="4000" dirty="0">
                    <a:solidFill>
                      <a:prstClr val="black"/>
                    </a:solidFill>
                    <a:latin typeface="Times New Roman" panose="02020603050405020304" pitchFamily="18" charset="0"/>
                    <a:cs typeface="Times New Roman" panose="02020603050405020304" pitchFamily="18" charset="0"/>
                  </a:rPr>
                  <a:t>)</a:t>
                </a:r>
              </a:p>
            </p:txBody>
          </p:sp>
        </mc:Choice>
        <mc:Fallback xmlns="">
          <p:sp>
            <p:nvSpPr>
              <p:cNvPr id="6" name="Rectangle 5"/>
              <p:cNvSpPr>
                <a:spLocks noRot="1" noChangeAspect="1" noMove="1" noResize="1" noEditPoints="1" noAdjustHandles="1" noChangeArrowheads="1" noChangeShapeType="1" noTextEdit="1"/>
              </p:cNvSpPr>
              <p:nvPr/>
            </p:nvSpPr>
            <p:spPr>
              <a:xfrm>
                <a:off x="-221243" y="2518170"/>
                <a:ext cx="8925183" cy="1222001"/>
              </a:xfrm>
              <a:prstGeom prst="rect">
                <a:avLst/>
              </a:prstGeom>
              <a:blipFill>
                <a:blip r:embed="rId4"/>
                <a:stretch>
                  <a:fillRect t="-3980" b="-845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Rectangle 6"/>
              <p:cNvSpPr/>
              <p:nvPr/>
            </p:nvSpPr>
            <p:spPr>
              <a:xfrm>
                <a:off x="152400" y="3643591"/>
                <a:ext cx="2114553" cy="461665"/>
              </a:xfrm>
              <a:prstGeom prst="rect">
                <a:avLst/>
              </a:prstGeom>
            </p:spPr>
            <p:txBody>
              <a:bodyPr wrap="none">
                <a:spAutoFit/>
              </a:bodyPr>
              <a:lstStyle/>
              <a:p>
                <a14:m>
                  <m:oMath xmlns:m="http://schemas.openxmlformats.org/officeDocument/2006/math">
                    <m:sSub>
                      <m:sSubPr>
                        <m:ctrlPr>
                          <a:rPr lang="en-US" sz="2400" b="1" i="1" smtClean="0">
                            <a:solidFill>
                              <a:prstClr val="black"/>
                            </a:solidFill>
                            <a:latin typeface="Cambria Math" panose="02040503050406030204" pitchFamily="18" charset="0"/>
                            <a:cs typeface="Times New Roman" panose="02020603050405020304" pitchFamily="18" charset="0"/>
                          </a:rPr>
                        </m:ctrlPr>
                      </m:sSubPr>
                      <m:e>
                        <m:r>
                          <a:rPr lang="en-US" sz="2400" b="1" i="1" smtClean="0">
                            <a:solidFill>
                              <a:prstClr val="black"/>
                            </a:solidFill>
                            <a:latin typeface="Cambria Math" panose="02040503050406030204" pitchFamily="18" charset="0"/>
                            <a:cs typeface="Times New Roman" panose="02020603050405020304" pitchFamily="18" charset="0"/>
                          </a:rPr>
                          <m:t>𝑵</m:t>
                        </m:r>
                        <m:r>
                          <a:rPr lang="en-US" sz="2400" b="1" i="1" smtClean="0">
                            <a:solidFill>
                              <a:prstClr val="black"/>
                            </a:solidFill>
                            <a:latin typeface="Cambria Math" panose="02040503050406030204" pitchFamily="18" charset="0"/>
                            <a:cs typeface="Times New Roman" panose="02020603050405020304" pitchFamily="18" charset="0"/>
                          </a:rPr>
                          <m:t>ế</m:t>
                        </m:r>
                        <m:r>
                          <a:rPr lang="en-US" sz="2400" b="1" i="1" smtClean="0">
                            <a:solidFill>
                              <a:prstClr val="black"/>
                            </a:solidFill>
                            <a:latin typeface="Cambria Math" panose="02040503050406030204" pitchFamily="18" charset="0"/>
                            <a:cs typeface="Times New Roman" panose="02020603050405020304" pitchFamily="18" charset="0"/>
                          </a:rPr>
                          <m:t>𝒖</m:t>
                        </m:r>
                        <m:r>
                          <a:rPr lang="en-US" sz="2400" b="1" i="1" smtClean="0">
                            <a:solidFill>
                              <a:prstClr val="black"/>
                            </a:solidFill>
                            <a:latin typeface="Cambria Math" panose="02040503050406030204" pitchFamily="18" charset="0"/>
                            <a:cs typeface="Times New Roman" panose="02020603050405020304" pitchFamily="18" charset="0"/>
                          </a:rPr>
                          <m:t> </m:t>
                        </m:r>
                      </m:e>
                      <m:sub>
                        <m:r>
                          <a:rPr lang="en-US" sz="2400" b="1" i="1" smtClean="0">
                            <a:solidFill>
                              <a:prstClr val="black"/>
                            </a:solidFill>
                            <a:latin typeface="Cambria Math" panose="02040503050406030204" pitchFamily="18" charset="0"/>
                            <a:cs typeface="Times New Roman" panose="02020603050405020304" pitchFamily="18" charset="0"/>
                          </a:rPr>
                          <m:t> </m:t>
                        </m:r>
                      </m:sub>
                    </m:sSub>
                  </m:oMath>
                </a14:m>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smtClean="0">
                    <a:solidFill>
                      <a:prstClr val="black"/>
                    </a:solidFill>
                    <a:latin typeface="Times New Roman" panose="02020603050405020304" pitchFamily="18" charset="0"/>
                    <a:cs typeface="Times New Roman" panose="02020603050405020304" pitchFamily="18" charset="0"/>
                  </a:rPr>
                  <a:t>U</a:t>
                </a:r>
                <a:r>
                  <a:rPr lang="en-US" sz="2400" b="1" dirty="0" smtClean="0">
                    <a:solidFill>
                      <a:prstClr val="black"/>
                    </a:solidFill>
                    <a:latin typeface="Cambria Math"/>
                    <a:cs typeface="Times New Roman" panose="02020603050405020304" pitchFamily="18" charset="0"/>
                  </a:rPr>
                  <a:t>h </a:t>
                </a:r>
                <a:r>
                  <a:rPr lang="en-US" sz="2400" b="1" dirty="0">
                    <a:solidFill>
                      <a:prstClr val="black"/>
                    </a:solidFill>
                    <a:latin typeface="Times New Roman" panose="02020603050405020304" pitchFamily="18" charset="0"/>
                    <a:cs typeface="Times New Roman" panose="02020603050405020304" pitchFamily="18" charset="0"/>
                  </a:rPr>
                  <a:t>&gt;</a:t>
                </a:r>
                <a:r>
                  <a:rPr lang="en-US" sz="2400" b="1" dirty="0" smtClean="0">
                    <a:solidFill>
                      <a:prstClr val="black"/>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b="1" i="1">
                            <a:solidFill>
                              <a:prstClr val="black"/>
                            </a:solidFill>
                            <a:latin typeface="Cambria Math" panose="02040503050406030204" pitchFamily="18" charset="0"/>
                            <a:cs typeface="Times New Roman" panose="02020603050405020304" pitchFamily="18" charset="0"/>
                          </a:rPr>
                        </m:ctrlPr>
                      </m:sSubPr>
                      <m:e>
                        <m:r>
                          <a:rPr lang="en-US" sz="2400" b="1" i="1">
                            <a:solidFill>
                              <a:prstClr val="black"/>
                            </a:solidFill>
                            <a:latin typeface="Cambria Math"/>
                            <a:ea typeface="Cambria Math"/>
                            <a:cs typeface="Times New Roman" panose="02020603050405020304" pitchFamily="18" charset="0"/>
                          </a:rPr>
                          <m:t>𝝎</m:t>
                        </m:r>
                      </m:e>
                      <m:sub>
                        <m:r>
                          <a:rPr lang="en-US" sz="2400" b="1" i="1">
                            <a:solidFill>
                              <a:prstClr val="black"/>
                            </a:solidFill>
                            <a:latin typeface="Cambria Math"/>
                            <a:cs typeface="Times New Roman" panose="02020603050405020304" pitchFamily="18" charset="0"/>
                          </a:rPr>
                          <m:t>𝒕</m:t>
                        </m:r>
                      </m:sub>
                    </m:sSub>
                  </m:oMath>
                </a14:m>
                <a:r>
                  <a:rPr lang="en-US" sz="2400" b="1" dirty="0">
                    <a:solidFill>
                      <a:prstClr val="black"/>
                    </a:solidFill>
                    <a:latin typeface="Times New Roman" panose="02020603050405020304" pitchFamily="18" charset="0"/>
                    <a:cs typeface="Times New Roman" panose="02020603050405020304" pitchFamily="18" charset="0"/>
                  </a:rPr>
                  <a:t> </a:t>
                </a:r>
                <a:endParaRPr lang="en-US" sz="2400" b="1" dirty="0"/>
              </a:p>
            </p:txBody>
          </p:sp>
        </mc:Choice>
        <mc:Fallback xmlns="">
          <p:sp>
            <p:nvSpPr>
              <p:cNvPr id="7" name="Rectangle 6"/>
              <p:cNvSpPr>
                <a:spLocks noRot="1" noChangeAspect="1" noMove="1" noResize="1" noEditPoints="1" noAdjustHandles="1" noChangeArrowheads="1" noChangeShapeType="1" noTextEdit="1"/>
              </p:cNvSpPr>
              <p:nvPr/>
            </p:nvSpPr>
            <p:spPr>
              <a:xfrm>
                <a:off x="152400" y="3643591"/>
                <a:ext cx="2114553" cy="461665"/>
              </a:xfrm>
              <a:prstGeom prst="rect">
                <a:avLst/>
              </a:prstGeom>
              <a:blipFill>
                <a:blip r:embed="rId5"/>
                <a:stretch>
                  <a:fillRect l="-1153" t="-12000" b="-30667"/>
                </a:stretch>
              </a:blipFill>
            </p:spPr>
            <p:txBody>
              <a:bodyPr/>
              <a:lstStyle/>
              <a:p>
                <a:r>
                  <a:rPr lang="en-US">
                    <a:noFill/>
                  </a:rPr>
                  <a:t> </a:t>
                </a:r>
              </a:p>
            </p:txBody>
          </p:sp>
        </mc:Fallback>
      </mc:AlternateContent>
      <p:cxnSp>
        <p:nvCxnSpPr>
          <p:cNvPr id="9" name="Straight Arrow Connector 8"/>
          <p:cNvCxnSpPr/>
          <p:nvPr/>
        </p:nvCxnSpPr>
        <p:spPr>
          <a:xfrm>
            <a:off x="152400" y="4343400"/>
            <a:ext cx="942454" cy="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119427" y="5371849"/>
            <a:ext cx="942454" cy="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201119" y="6436041"/>
            <a:ext cx="942454" cy="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1143573" y="4030524"/>
            <a:ext cx="4901150" cy="461665"/>
          </a:xfrm>
          <a:prstGeom prst="rect">
            <a:avLst/>
          </a:prstGeom>
          <a:noFill/>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Hàng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nhẹ</a:t>
            </a:r>
            <a:r>
              <a:rPr lang="en-US"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2400" dirty="0" err="1" smtClean="0">
                <a:latin typeface="Times New Roman" panose="02020603050405020304" pitchFamily="18" charset="0"/>
                <a:cs typeface="Times New Roman" panose="02020603050405020304" pitchFamily="18" charset="0"/>
                <a:sym typeface="Wingdings" panose="05000000000000000000" pitchFamily="2" charset="2"/>
              </a:rPr>
              <a:t>sử</a:t>
            </a:r>
            <a:r>
              <a:rPr lang="en-US" sz="24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2400" dirty="0" err="1" smtClean="0">
                <a:latin typeface="Times New Roman" panose="02020603050405020304" pitchFamily="18" charset="0"/>
                <a:cs typeface="Times New Roman" panose="02020603050405020304" pitchFamily="18" charset="0"/>
                <a:sym typeface="Wingdings" panose="05000000000000000000" pitchFamily="2" charset="2"/>
              </a:rPr>
              <a:t>dụng</a:t>
            </a:r>
            <a:r>
              <a:rPr lang="en-US" sz="24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2400" dirty="0" err="1" smtClean="0">
                <a:latin typeface="Times New Roman" panose="02020603050405020304" pitchFamily="18" charset="0"/>
                <a:cs typeface="Times New Roman" panose="02020603050405020304" pitchFamily="18" charset="0"/>
                <a:sym typeface="Wingdings" panose="05000000000000000000" pitchFamily="2" charset="2"/>
              </a:rPr>
              <a:t>hết</a:t>
            </a:r>
            <a:r>
              <a:rPr lang="en-US" sz="2400" dirty="0" smtClean="0">
                <a:latin typeface="Times New Roman" panose="02020603050405020304" pitchFamily="18" charset="0"/>
                <a:cs typeface="Times New Roman" panose="02020603050405020304" pitchFamily="18" charset="0"/>
                <a:sym typeface="Wingdings" panose="05000000000000000000" pitchFamily="2" charset="2"/>
              </a:rPr>
              <a:t> dung </a:t>
            </a:r>
            <a:r>
              <a:rPr lang="en-US" sz="2400" dirty="0" err="1" smtClean="0">
                <a:latin typeface="Times New Roman" panose="02020603050405020304" pitchFamily="18" charset="0"/>
                <a:cs typeface="Times New Roman" panose="02020603050405020304" pitchFamily="18" charset="0"/>
                <a:sym typeface="Wingdings" panose="05000000000000000000" pitchFamily="2" charset="2"/>
              </a:rPr>
              <a:t>tích</a:t>
            </a:r>
            <a:r>
              <a:rPr lang="en-US" sz="2400" dirty="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5" name="Rectangle 14"/>
              <p:cNvSpPr/>
              <p:nvPr/>
            </p:nvSpPr>
            <p:spPr>
              <a:xfrm>
                <a:off x="152399" y="4597087"/>
                <a:ext cx="2114553" cy="461665"/>
              </a:xfrm>
              <a:prstGeom prst="rect">
                <a:avLst/>
              </a:prstGeom>
            </p:spPr>
            <p:txBody>
              <a:bodyPr wrap="none">
                <a:spAutoFit/>
              </a:bodyPr>
              <a:lstStyle/>
              <a:p>
                <a14:m>
                  <m:oMath xmlns:m="http://schemas.openxmlformats.org/officeDocument/2006/math">
                    <m:sSub>
                      <m:sSubPr>
                        <m:ctrlPr>
                          <a:rPr lang="en-US" sz="2400" b="1" i="1" smtClean="0">
                            <a:solidFill>
                              <a:prstClr val="black"/>
                            </a:solidFill>
                            <a:latin typeface="Cambria Math" panose="02040503050406030204" pitchFamily="18" charset="0"/>
                            <a:cs typeface="Times New Roman" panose="02020603050405020304" pitchFamily="18" charset="0"/>
                          </a:rPr>
                        </m:ctrlPr>
                      </m:sSubPr>
                      <m:e>
                        <m:r>
                          <a:rPr lang="en-US" sz="2400" b="1" i="1" smtClean="0">
                            <a:solidFill>
                              <a:prstClr val="black"/>
                            </a:solidFill>
                            <a:latin typeface="Cambria Math" panose="02040503050406030204" pitchFamily="18" charset="0"/>
                            <a:cs typeface="Times New Roman" panose="02020603050405020304" pitchFamily="18" charset="0"/>
                          </a:rPr>
                          <m:t>𝑵</m:t>
                        </m:r>
                        <m:r>
                          <a:rPr lang="en-US" sz="2400" b="1" i="1" smtClean="0">
                            <a:solidFill>
                              <a:prstClr val="black"/>
                            </a:solidFill>
                            <a:latin typeface="Cambria Math" panose="02040503050406030204" pitchFamily="18" charset="0"/>
                            <a:cs typeface="Times New Roman" panose="02020603050405020304" pitchFamily="18" charset="0"/>
                          </a:rPr>
                          <m:t>ế</m:t>
                        </m:r>
                        <m:r>
                          <a:rPr lang="en-US" sz="2400" b="1" i="1" smtClean="0">
                            <a:solidFill>
                              <a:prstClr val="black"/>
                            </a:solidFill>
                            <a:latin typeface="Cambria Math" panose="02040503050406030204" pitchFamily="18" charset="0"/>
                            <a:cs typeface="Times New Roman" panose="02020603050405020304" pitchFamily="18" charset="0"/>
                          </a:rPr>
                          <m:t>𝒖</m:t>
                        </m:r>
                        <m:r>
                          <a:rPr lang="en-US" sz="2400" b="1" i="1" smtClean="0">
                            <a:solidFill>
                              <a:prstClr val="black"/>
                            </a:solidFill>
                            <a:latin typeface="Cambria Math" panose="02040503050406030204" pitchFamily="18" charset="0"/>
                            <a:cs typeface="Times New Roman" panose="02020603050405020304" pitchFamily="18" charset="0"/>
                          </a:rPr>
                          <m:t> </m:t>
                        </m:r>
                      </m:e>
                      <m:sub>
                        <m:r>
                          <a:rPr lang="en-US" sz="2400" b="1" i="1" smtClean="0">
                            <a:solidFill>
                              <a:prstClr val="black"/>
                            </a:solidFill>
                            <a:latin typeface="Cambria Math" panose="02040503050406030204" pitchFamily="18" charset="0"/>
                            <a:cs typeface="Times New Roman" panose="02020603050405020304" pitchFamily="18" charset="0"/>
                          </a:rPr>
                          <m:t> </m:t>
                        </m:r>
                      </m:sub>
                    </m:sSub>
                  </m:oMath>
                </a14:m>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smtClean="0">
                    <a:solidFill>
                      <a:prstClr val="black"/>
                    </a:solidFill>
                    <a:latin typeface="Times New Roman" panose="02020603050405020304" pitchFamily="18" charset="0"/>
                    <a:cs typeface="Times New Roman" panose="02020603050405020304" pitchFamily="18" charset="0"/>
                  </a:rPr>
                  <a:t>U</a:t>
                </a:r>
                <a:r>
                  <a:rPr lang="en-US" sz="2400" b="1" dirty="0" smtClean="0">
                    <a:solidFill>
                      <a:prstClr val="black"/>
                    </a:solidFill>
                    <a:latin typeface="Cambria Math"/>
                    <a:cs typeface="Times New Roman" panose="02020603050405020304" pitchFamily="18" charset="0"/>
                  </a:rPr>
                  <a:t>h </a:t>
                </a:r>
                <a:r>
                  <a:rPr lang="en-US" sz="2400" b="1" dirty="0">
                    <a:solidFill>
                      <a:prstClr val="black"/>
                    </a:solidFill>
                    <a:latin typeface="Times New Roman" panose="02020603050405020304" pitchFamily="18" charset="0"/>
                    <a:cs typeface="Times New Roman" panose="02020603050405020304" pitchFamily="18" charset="0"/>
                  </a:rPr>
                  <a:t>&lt;</a:t>
                </a:r>
                <a:r>
                  <a:rPr lang="en-US" sz="2400" b="1" dirty="0" smtClean="0">
                    <a:solidFill>
                      <a:prstClr val="black"/>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b="1" i="1">
                            <a:solidFill>
                              <a:prstClr val="black"/>
                            </a:solidFill>
                            <a:latin typeface="Cambria Math" panose="02040503050406030204" pitchFamily="18" charset="0"/>
                            <a:cs typeface="Times New Roman" panose="02020603050405020304" pitchFamily="18" charset="0"/>
                          </a:rPr>
                        </m:ctrlPr>
                      </m:sSubPr>
                      <m:e>
                        <m:r>
                          <a:rPr lang="en-US" sz="2400" b="1" i="1">
                            <a:solidFill>
                              <a:prstClr val="black"/>
                            </a:solidFill>
                            <a:latin typeface="Cambria Math"/>
                            <a:ea typeface="Cambria Math"/>
                            <a:cs typeface="Times New Roman" panose="02020603050405020304" pitchFamily="18" charset="0"/>
                          </a:rPr>
                          <m:t>𝝎</m:t>
                        </m:r>
                      </m:e>
                      <m:sub>
                        <m:r>
                          <a:rPr lang="en-US" sz="2400" b="1" i="1">
                            <a:solidFill>
                              <a:prstClr val="black"/>
                            </a:solidFill>
                            <a:latin typeface="Cambria Math"/>
                            <a:cs typeface="Times New Roman" panose="02020603050405020304" pitchFamily="18" charset="0"/>
                          </a:rPr>
                          <m:t>𝒕</m:t>
                        </m:r>
                      </m:sub>
                    </m:sSub>
                  </m:oMath>
                </a14:m>
                <a:r>
                  <a:rPr lang="en-US" sz="2400" b="1" dirty="0">
                    <a:solidFill>
                      <a:prstClr val="black"/>
                    </a:solidFill>
                    <a:latin typeface="Times New Roman" panose="02020603050405020304" pitchFamily="18" charset="0"/>
                    <a:cs typeface="Times New Roman" panose="02020603050405020304" pitchFamily="18" charset="0"/>
                  </a:rPr>
                  <a:t> </a:t>
                </a:r>
                <a:endParaRPr lang="en-US" sz="2400" b="1" dirty="0"/>
              </a:p>
            </p:txBody>
          </p:sp>
        </mc:Choice>
        <mc:Fallback xmlns="">
          <p:sp>
            <p:nvSpPr>
              <p:cNvPr id="15" name="Rectangle 14"/>
              <p:cNvSpPr>
                <a:spLocks noRot="1" noChangeAspect="1" noMove="1" noResize="1" noEditPoints="1" noAdjustHandles="1" noChangeArrowheads="1" noChangeShapeType="1" noTextEdit="1"/>
              </p:cNvSpPr>
              <p:nvPr/>
            </p:nvSpPr>
            <p:spPr>
              <a:xfrm>
                <a:off x="152399" y="4597087"/>
                <a:ext cx="2114553" cy="461665"/>
              </a:xfrm>
              <a:prstGeom prst="rect">
                <a:avLst/>
              </a:prstGeom>
              <a:blipFill>
                <a:blip r:embed="rId6"/>
                <a:stretch>
                  <a:fillRect l="-1153" t="-11842" b="-2894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 name="Rectangle 15"/>
              <p:cNvSpPr/>
              <p:nvPr/>
            </p:nvSpPr>
            <p:spPr>
              <a:xfrm>
                <a:off x="86297" y="5718447"/>
                <a:ext cx="2114553" cy="461665"/>
              </a:xfrm>
              <a:prstGeom prst="rect">
                <a:avLst/>
              </a:prstGeom>
            </p:spPr>
            <p:txBody>
              <a:bodyPr wrap="none">
                <a:spAutoFit/>
              </a:bodyPr>
              <a:lstStyle/>
              <a:p>
                <a14:m>
                  <m:oMath xmlns:m="http://schemas.openxmlformats.org/officeDocument/2006/math">
                    <m:sSub>
                      <m:sSubPr>
                        <m:ctrlPr>
                          <a:rPr lang="en-US" sz="2400" b="1" i="1" smtClean="0">
                            <a:solidFill>
                              <a:prstClr val="black"/>
                            </a:solidFill>
                            <a:latin typeface="Cambria Math" panose="02040503050406030204" pitchFamily="18" charset="0"/>
                            <a:cs typeface="Times New Roman" panose="02020603050405020304" pitchFamily="18" charset="0"/>
                          </a:rPr>
                        </m:ctrlPr>
                      </m:sSubPr>
                      <m:e>
                        <m:r>
                          <a:rPr lang="en-US" sz="2400" b="1" i="1" smtClean="0">
                            <a:solidFill>
                              <a:prstClr val="black"/>
                            </a:solidFill>
                            <a:latin typeface="Cambria Math" panose="02040503050406030204" pitchFamily="18" charset="0"/>
                            <a:cs typeface="Times New Roman" panose="02020603050405020304" pitchFamily="18" charset="0"/>
                          </a:rPr>
                          <m:t>𝑵</m:t>
                        </m:r>
                        <m:r>
                          <a:rPr lang="en-US" sz="2400" b="1" i="1" smtClean="0">
                            <a:solidFill>
                              <a:prstClr val="black"/>
                            </a:solidFill>
                            <a:latin typeface="Cambria Math" panose="02040503050406030204" pitchFamily="18" charset="0"/>
                            <a:cs typeface="Times New Roman" panose="02020603050405020304" pitchFamily="18" charset="0"/>
                          </a:rPr>
                          <m:t>ế</m:t>
                        </m:r>
                        <m:r>
                          <a:rPr lang="en-US" sz="2400" b="1" i="1" smtClean="0">
                            <a:solidFill>
                              <a:prstClr val="black"/>
                            </a:solidFill>
                            <a:latin typeface="Cambria Math" panose="02040503050406030204" pitchFamily="18" charset="0"/>
                            <a:cs typeface="Times New Roman" panose="02020603050405020304" pitchFamily="18" charset="0"/>
                          </a:rPr>
                          <m:t>𝒖</m:t>
                        </m:r>
                        <m:r>
                          <a:rPr lang="en-US" sz="2400" b="1" i="1" smtClean="0">
                            <a:solidFill>
                              <a:prstClr val="black"/>
                            </a:solidFill>
                            <a:latin typeface="Cambria Math" panose="02040503050406030204" pitchFamily="18" charset="0"/>
                            <a:cs typeface="Times New Roman" panose="02020603050405020304" pitchFamily="18" charset="0"/>
                          </a:rPr>
                          <m:t> </m:t>
                        </m:r>
                      </m:e>
                      <m:sub>
                        <m:r>
                          <a:rPr lang="en-US" sz="2400" b="1" i="1" smtClean="0">
                            <a:solidFill>
                              <a:prstClr val="black"/>
                            </a:solidFill>
                            <a:latin typeface="Cambria Math" panose="02040503050406030204" pitchFamily="18" charset="0"/>
                            <a:cs typeface="Times New Roman" panose="02020603050405020304" pitchFamily="18" charset="0"/>
                          </a:rPr>
                          <m:t> </m:t>
                        </m:r>
                      </m:sub>
                    </m:sSub>
                  </m:oMath>
                </a14:m>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smtClean="0">
                    <a:solidFill>
                      <a:prstClr val="black"/>
                    </a:solidFill>
                    <a:latin typeface="Times New Roman" panose="02020603050405020304" pitchFamily="18" charset="0"/>
                    <a:cs typeface="Times New Roman" panose="02020603050405020304" pitchFamily="18" charset="0"/>
                  </a:rPr>
                  <a:t>U</a:t>
                </a:r>
                <a:r>
                  <a:rPr lang="en-US" sz="2400" b="1" dirty="0" smtClean="0">
                    <a:solidFill>
                      <a:prstClr val="black"/>
                    </a:solidFill>
                    <a:latin typeface="Cambria Math"/>
                    <a:cs typeface="Times New Roman" panose="02020603050405020304" pitchFamily="18" charset="0"/>
                  </a:rPr>
                  <a:t>h </a:t>
                </a:r>
                <a:r>
                  <a:rPr lang="en-US" sz="2400" b="1" dirty="0" smtClean="0">
                    <a:solidFill>
                      <a:prstClr val="black"/>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b="1" i="1">
                            <a:solidFill>
                              <a:prstClr val="black"/>
                            </a:solidFill>
                            <a:latin typeface="Cambria Math" panose="02040503050406030204" pitchFamily="18" charset="0"/>
                            <a:cs typeface="Times New Roman" panose="02020603050405020304" pitchFamily="18" charset="0"/>
                          </a:rPr>
                        </m:ctrlPr>
                      </m:sSubPr>
                      <m:e>
                        <m:r>
                          <a:rPr lang="en-US" sz="2400" b="1" i="1">
                            <a:solidFill>
                              <a:prstClr val="black"/>
                            </a:solidFill>
                            <a:latin typeface="Cambria Math"/>
                            <a:ea typeface="Cambria Math"/>
                            <a:cs typeface="Times New Roman" panose="02020603050405020304" pitchFamily="18" charset="0"/>
                          </a:rPr>
                          <m:t>𝝎</m:t>
                        </m:r>
                      </m:e>
                      <m:sub>
                        <m:r>
                          <a:rPr lang="en-US" sz="2400" b="1" i="1">
                            <a:solidFill>
                              <a:prstClr val="black"/>
                            </a:solidFill>
                            <a:latin typeface="Cambria Math"/>
                            <a:cs typeface="Times New Roman" panose="02020603050405020304" pitchFamily="18" charset="0"/>
                          </a:rPr>
                          <m:t>𝒕</m:t>
                        </m:r>
                      </m:sub>
                    </m:sSub>
                  </m:oMath>
                </a14:m>
                <a:r>
                  <a:rPr lang="en-US" sz="2400" b="1" dirty="0">
                    <a:solidFill>
                      <a:prstClr val="black"/>
                    </a:solidFill>
                    <a:latin typeface="Times New Roman" panose="02020603050405020304" pitchFamily="18" charset="0"/>
                    <a:cs typeface="Times New Roman" panose="02020603050405020304" pitchFamily="18" charset="0"/>
                  </a:rPr>
                  <a:t> </a:t>
                </a:r>
                <a:endParaRPr lang="en-US" sz="2400" b="1" dirty="0"/>
              </a:p>
            </p:txBody>
          </p:sp>
        </mc:Choice>
        <mc:Fallback xmlns="">
          <p:sp>
            <p:nvSpPr>
              <p:cNvPr id="16" name="Rectangle 15"/>
              <p:cNvSpPr>
                <a:spLocks noRot="1" noChangeAspect="1" noMove="1" noResize="1" noEditPoints="1" noAdjustHandles="1" noChangeArrowheads="1" noChangeShapeType="1" noTextEdit="1"/>
              </p:cNvSpPr>
              <p:nvPr/>
            </p:nvSpPr>
            <p:spPr>
              <a:xfrm>
                <a:off x="86297" y="5718447"/>
                <a:ext cx="2114553" cy="461665"/>
              </a:xfrm>
              <a:prstGeom prst="rect">
                <a:avLst/>
              </a:prstGeom>
              <a:blipFill>
                <a:blip r:embed="rId7"/>
                <a:stretch>
                  <a:fillRect l="-1153" t="-11842" b="-28947"/>
                </a:stretch>
              </a:blipFill>
            </p:spPr>
            <p:txBody>
              <a:bodyPr/>
              <a:lstStyle/>
              <a:p>
                <a:r>
                  <a:rPr lang="en-US">
                    <a:noFill/>
                  </a:rPr>
                  <a:t> </a:t>
                </a:r>
              </a:p>
            </p:txBody>
          </p:sp>
        </mc:Fallback>
      </mc:AlternateContent>
      <p:sp>
        <p:nvSpPr>
          <p:cNvPr id="17" name="TextBox 16"/>
          <p:cNvSpPr txBox="1"/>
          <p:nvPr/>
        </p:nvSpPr>
        <p:spPr>
          <a:xfrm>
            <a:off x="1116190" y="5036914"/>
            <a:ext cx="4596350" cy="830997"/>
          </a:xfrm>
          <a:prstGeom prst="rect">
            <a:avLst/>
          </a:prstGeom>
          <a:noFill/>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Hàng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nặng</a:t>
            </a:r>
            <a:r>
              <a:rPr lang="en-US"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2400" dirty="0" err="1" smtClean="0">
                <a:latin typeface="Times New Roman" panose="02020603050405020304" pitchFamily="18" charset="0"/>
                <a:cs typeface="Times New Roman" panose="02020603050405020304" pitchFamily="18" charset="0"/>
                <a:sym typeface="Wingdings" panose="05000000000000000000" pitchFamily="2" charset="2"/>
              </a:rPr>
              <a:t>sử</a:t>
            </a:r>
            <a:r>
              <a:rPr lang="en-US" sz="24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2400" dirty="0" err="1" smtClean="0">
                <a:latin typeface="Times New Roman" panose="02020603050405020304" pitchFamily="18" charset="0"/>
                <a:cs typeface="Times New Roman" panose="02020603050405020304" pitchFamily="18" charset="0"/>
                <a:sym typeface="Wingdings" panose="05000000000000000000" pitchFamily="2" charset="2"/>
              </a:rPr>
              <a:t>dụng</a:t>
            </a:r>
            <a:r>
              <a:rPr lang="en-US" sz="24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2400" dirty="0" err="1" smtClean="0">
                <a:latin typeface="Times New Roman" panose="02020603050405020304" pitchFamily="18" charset="0"/>
                <a:cs typeface="Times New Roman" panose="02020603050405020304" pitchFamily="18" charset="0"/>
                <a:sym typeface="Wingdings" panose="05000000000000000000" pitchFamily="2" charset="2"/>
              </a:rPr>
              <a:t>hết</a:t>
            </a:r>
            <a:r>
              <a:rPr lang="en-US" sz="24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2400" dirty="0" err="1" smtClean="0">
                <a:latin typeface="Times New Roman" panose="02020603050405020304" pitchFamily="18" charset="0"/>
                <a:cs typeface="Times New Roman" panose="02020603050405020304" pitchFamily="18" charset="0"/>
                <a:sym typeface="Wingdings" panose="05000000000000000000" pitchFamily="2" charset="2"/>
              </a:rPr>
              <a:t>tải</a:t>
            </a:r>
            <a:r>
              <a:rPr lang="en-US" sz="24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2400" dirty="0" err="1" smtClean="0">
                <a:latin typeface="Times New Roman" panose="02020603050405020304" pitchFamily="18" charset="0"/>
                <a:cs typeface="Times New Roman" panose="02020603050405020304" pitchFamily="18" charset="0"/>
                <a:sym typeface="Wingdings" panose="05000000000000000000" pitchFamily="2" charset="2"/>
              </a:rPr>
              <a:t>trọng</a:t>
            </a:r>
            <a:r>
              <a:rPr lang="en-US" sz="24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2400" dirty="0" err="1" smtClean="0">
                <a:latin typeface="Times New Roman" panose="02020603050405020304" pitchFamily="18" charset="0"/>
                <a:cs typeface="Times New Roman" panose="02020603050405020304" pitchFamily="18" charset="0"/>
                <a:sym typeface="Wingdings" panose="05000000000000000000" pitchFamily="2" charset="2"/>
              </a:rPr>
              <a:t>của</a:t>
            </a:r>
            <a:r>
              <a:rPr lang="en-US" sz="24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2400" dirty="0" err="1" smtClean="0">
                <a:latin typeface="Times New Roman" panose="02020603050405020304" pitchFamily="18" charset="0"/>
                <a:cs typeface="Times New Roman" panose="02020603050405020304" pitchFamily="18" charset="0"/>
                <a:sym typeface="Wingdings" panose="05000000000000000000" pitchFamily="2" charset="2"/>
              </a:rPr>
              <a:t>tàu</a:t>
            </a:r>
            <a:endParaRPr lang="en-US" sz="2400"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1209675" y="6229409"/>
            <a:ext cx="5647024" cy="461665"/>
          </a:xfrm>
          <a:prstGeom prst="rect">
            <a:avLst/>
          </a:prstGeom>
          <a:noFill/>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Hàng</a:t>
            </a:r>
            <a:r>
              <a:rPr lang="en-US" sz="2400" dirty="0" smtClean="0">
                <a:latin typeface="Times New Roman" panose="02020603050405020304" pitchFamily="18" charset="0"/>
                <a:cs typeface="Times New Roman" panose="02020603050405020304" pitchFamily="18" charset="0"/>
              </a:rPr>
              <a:t> container</a:t>
            </a:r>
            <a:endParaRPr lang="en-US" sz="2400" dirty="0">
              <a:latin typeface="Times New Roman" panose="02020603050405020304" pitchFamily="18" charset="0"/>
              <a:cs typeface="Times New Roman" panose="02020603050405020304" pitchFamily="18" charset="0"/>
            </a:endParaRPr>
          </a:p>
        </p:txBody>
      </p:sp>
      <p:sp>
        <p:nvSpPr>
          <p:cNvPr id="20" name="TextBox 19"/>
          <p:cNvSpPr txBox="1"/>
          <p:nvPr/>
        </p:nvSpPr>
        <p:spPr>
          <a:xfrm>
            <a:off x="16565" y="1720953"/>
            <a:ext cx="9719109" cy="830997"/>
          </a:xfrm>
          <a:prstGeom prst="rect">
            <a:avLst/>
          </a:prstGeom>
          <a:noFill/>
        </p:spPr>
        <p:txBody>
          <a:bodyPr wrap="square" rtlCol="0">
            <a:spAutoFit/>
          </a:bodyPr>
          <a:lstStyle/>
          <a:p>
            <a:pPr marL="342900" indent="-342900">
              <a:buFont typeface="Wingdings" panose="05000000000000000000" pitchFamily="2" charset="2"/>
              <a:buChar char="Ø"/>
            </a:pPr>
            <a:r>
              <a:rPr lang="en-US" sz="2400" i="1" dirty="0" err="1" smtClean="0">
                <a:latin typeface="Times New Roman" panose="02020603050405020304" pitchFamily="18" charset="0"/>
                <a:cs typeface="Times New Roman" panose="02020603050405020304" pitchFamily="18" charset="0"/>
              </a:rPr>
              <a:t>Để</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xác</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định</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khối</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lượng</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hàng</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tối</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đa</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mà</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tàu</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có</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thể</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nhận</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chuyên</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chở</a:t>
            </a:r>
            <a:r>
              <a:rPr lang="en-US" sz="2400" i="1" dirty="0" smtClean="0">
                <a:latin typeface="Times New Roman" panose="02020603050405020304" pitchFamily="18" charset="0"/>
                <a:cs typeface="Times New Roman" panose="02020603050405020304" pitchFamily="18" charset="0"/>
              </a:rPr>
              <a:t> </a:t>
            </a:r>
          </a:p>
          <a:p>
            <a:pPr marL="342900" indent="-342900">
              <a:buFont typeface="Wingdings" panose="05000000000000000000" pitchFamily="2" charset="2"/>
              <a:buChar char="Ø"/>
            </a:pPr>
            <a:r>
              <a:rPr lang="en-US" sz="2400" i="1" dirty="0" err="1" smtClean="0">
                <a:latin typeface="Times New Roman" panose="02020603050405020304" pitchFamily="18" charset="0"/>
                <a:cs typeface="Times New Roman" panose="02020603050405020304" pitchFamily="18" charset="0"/>
              </a:rPr>
              <a:t>Tính</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được</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tổng</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tiền</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cước</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phải</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trả</a:t>
            </a:r>
            <a:r>
              <a:rPr lang="en-US" sz="2400" i="1" dirty="0" smtClean="0">
                <a:latin typeface="Times New Roman" panose="02020603050405020304" pitchFamily="18" charset="0"/>
                <a:cs typeface="Times New Roman" panose="02020603050405020304" pitchFamily="18" charset="0"/>
              </a:rPr>
              <a:t> </a:t>
            </a:r>
            <a:endParaRPr lang="en-US" sz="2400" i="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8">
            <a:extLst>
              <a:ext uri="{BEBA8EAE-BF5A-486C-A8C5-ECC9F3942E4B}">
                <a14:imgProps xmlns:a14="http://schemas.microsoft.com/office/drawing/2010/main">
                  <a14:imgLayer r:embed="rId9">
                    <a14:imgEffect>
                      <a14:brightnessContrast bright="20000" contrast="-40000"/>
                    </a14:imgEffect>
                  </a14:imgLayer>
                </a14:imgProps>
              </a:ext>
            </a:extLst>
          </a:blip>
          <a:stretch>
            <a:fillRect/>
          </a:stretch>
        </p:blipFill>
        <p:spPr>
          <a:xfrm>
            <a:off x="6044723" y="4916351"/>
            <a:ext cx="3099278" cy="1906500"/>
          </a:xfrm>
          <a:prstGeom prst="rect">
            <a:avLst/>
          </a:prstGeom>
        </p:spPr>
      </p:pic>
      <p:pic>
        <p:nvPicPr>
          <p:cNvPr id="10" name="Picture 9"/>
          <p:cNvPicPr>
            <a:picLocks noChangeAspect="1"/>
          </p:cNvPicPr>
          <p:nvPr/>
        </p:nvPicPr>
        <p:blipFill>
          <a:blip r:embed="rId10"/>
          <a:stretch>
            <a:fillRect/>
          </a:stretch>
        </p:blipFill>
        <p:spPr>
          <a:xfrm>
            <a:off x="-5807473" y="1703996"/>
            <a:ext cx="5259703" cy="3939700"/>
          </a:xfrm>
          <a:prstGeom prst="rect">
            <a:avLst/>
          </a:prstGeom>
        </p:spPr>
      </p:pic>
      <p:pic>
        <p:nvPicPr>
          <p:cNvPr id="11" name="Picture 10"/>
          <p:cNvPicPr>
            <a:picLocks noChangeAspect="1"/>
          </p:cNvPicPr>
          <p:nvPr/>
        </p:nvPicPr>
        <p:blipFill>
          <a:blip r:embed="rId11">
            <a:extLst>
              <a:ext uri="{BEBA8EAE-BF5A-486C-A8C5-ECC9F3942E4B}">
                <a14:imgProps xmlns:a14="http://schemas.microsoft.com/office/drawing/2010/main">
                  <a14:imgLayer r:embed="rId12">
                    <a14:imgEffect>
                      <a14:brightnessContrast bright="20000" contrast="40000"/>
                    </a14:imgEffect>
                  </a14:imgLayer>
                </a14:imgProps>
              </a:ext>
            </a:extLst>
          </a:blip>
          <a:stretch>
            <a:fillRect/>
          </a:stretch>
        </p:blipFill>
        <p:spPr>
          <a:xfrm>
            <a:off x="6044723" y="3033293"/>
            <a:ext cx="3099277" cy="1919502"/>
          </a:xfrm>
          <a:prstGeom prst="rect">
            <a:avLst/>
          </a:prstGeom>
        </p:spPr>
      </p:pic>
    </p:spTree>
    <p:extLst>
      <p:ext uri="{BB962C8B-B14F-4D97-AF65-F5344CB8AC3E}">
        <p14:creationId xmlns:p14="http://schemas.microsoft.com/office/powerpoint/2010/main" val="1738164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wipe(down)">
                                      <p:cBhvr>
                                        <p:cTn id="7" dur="500"/>
                                        <p:tgtEl>
                                          <p:spTgt spid="20">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20">
                                            <p:txEl>
                                              <p:pRg st="1" end="1"/>
                                            </p:txEl>
                                          </p:spTgt>
                                        </p:tgtEl>
                                        <p:attrNameLst>
                                          <p:attrName>style.visibility</p:attrName>
                                        </p:attrNameLst>
                                      </p:cBhvr>
                                      <p:to>
                                        <p:strVal val="visible"/>
                                      </p:to>
                                    </p:set>
                                    <p:animEffect transition="in" filter="wipe(down)">
                                      <p:cBhvr>
                                        <p:cTn id="10" dur="500"/>
                                        <p:tgtEl>
                                          <p:spTgt spid="20">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
                                          </p:val>
                                        </p:tav>
                                        <p:tav tm="100000">
                                          <p:val>
                                            <p:strVal val="#ppt_x"/>
                                          </p:val>
                                        </p:tav>
                                      </p:tavLst>
                                    </p:anim>
                                    <p:anim calcmode="lin" valueType="num">
                                      <p:cBhvr>
                                        <p:cTn id="4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nodeType="click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barn(inVertical)">
                                      <p:cBhvr>
                                        <p:cTn id="49" dur="500"/>
                                        <p:tgtEl>
                                          <p:spTgt spid="12"/>
                                        </p:tgtEl>
                                      </p:cBhvr>
                                    </p:animEffect>
                                  </p:childTnLst>
                                </p:cTn>
                              </p:par>
                              <p:par>
                                <p:cTn id="50" presetID="16" presetClass="entr" presetSubtype="21"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barn(inVertical)">
                                      <p:cBhvr>
                                        <p:cTn id="52" dur="500"/>
                                        <p:tgtEl>
                                          <p:spTgt spid="17"/>
                                        </p:tgtEl>
                                      </p:cBhvr>
                                    </p:animEffect>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nodeType="click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1000"/>
                                        <p:tgtEl>
                                          <p:spTgt spid="13"/>
                                        </p:tgtEl>
                                      </p:cBhvr>
                                    </p:animEffect>
                                    <p:anim calcmode="lin" valueType="num">
                                      <p:cBhvr>
                                        <p:cTn id="58" dur="1000" fill="hold"/>
                                        <p:tgtEl>
                                          <p:spTgt spid="13"/>
                                        </p:tgtEl>
                                        <p:attrNameLst>
                                          <p:attrName>ppt_x</p:attrName>
                                        </p:attrNameLst>
                                      </p:cBhvr>
                                      <p:tavLst>
                                        <p:tav tm="0">
                                          <p:val>
                                            <p:strVal val="#ppt_x"/>
                                          </p:val>
                                        </p:tav>
                                        <p:tav tm="100000">
                                          <p:val>
                                            <p:strVal val="#ppt_x"/>
                                          </p:val>
                                        </p:tav>
                                      </p:tavLst>
                                    </p:anim>
                                    <p:anim calcmode="lin" valueType="num">
                                      <p:cBhvr>
                                        <p:cTn id="59" dur="1000" fill="hold"/>
                                        <p:tgtEl>
                                          <p:spTgt spid="13"/>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fade">
                                      <p:cBhvr>
                                        <p:cTn id="62" dur="1000"/>
                                        <p:tgtEl>
                                          <p:spTgt spid="18"/>
                                        </p:tgtEl>
                                      </p:cBhvr>
                                    </p:animEffect>
                                    <p:anim calcmode="lin" valueType="num">
                                      <p:cBhvr>
                                        <p:cTn id="63" dur="1000" fill="hold"/>
                                        <p:tgtEl>
                                          <p:spTgt spid="18"/>
                                        </p:tgtEl>
                                        <p:attrNameLst>
                                          <p:attrName>ppt_x</p:attrName>
                                        </p:attrNameLst>
                                      </p:cBhvr>
                                      <p:tavLst>
                                        <p:tav tm="0">
                                          <p:val>
                                            <p:strVal val="#ppt_x"/>
                                          </p:val>
                                        </p:tav>
                                        <p:tav tm="100000">
                                          <p:val>
                                            <p:strVal val="#ppt_x"/>
                                          </p:val>
                                        </p:tav>
                                      </p:tavLst>
                                    </p:anim>
                                    <p:anim calcmode="lin" valueType="num">
                                      <p:cBhvr>
                                        <p:cTn id="64"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nodeType="click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fade">
                                      <p:cBhvr>
                                        <p:cTn id="69" dur="1000"/>
                                        <p:tgtEl>
                                          <p:spTgt spid="11"/>
                                        </p:tgtEl>
                                      </p:cBhvr>
                                    </p:animEffect>
                                    <p:anim calcmode="lin" valueType="num">
                                      <p:cBhvr>
                                        <p:cTn id="70" dur="1000" fill="hold"/>
                                        <p:tgtEl>
                                          <p:spTgt spid="11"/>
                                        </p:tgtEl>
                                        <p:attrNameLst>
                                          <p:attrName>ppt_x</p:attrName>
                                        </p:attrNameLst>
                                      </p:cBhvr>
                                      <p:tavLst>
                                        <p:tav tm="0">
                                          <p:val>
                                            <p:strVal val="#ppt_x"/>
                                          </p:val>
                                        </p:tav>
                                        <p:tav tm="100000">
                                          <p:val>
                                            <p:strVal val="#ppt_x"/>
                                          </p:val>
                                        </p:tav>
                                      </p:tavLst>
                                    </p:anim>
                                    <p:anim calcmode="lin" valueType="num">
                                      <p:cBhvr>
                                        <p:cTn id="71" dur="1000" fill="hold"/>
                                        <p:tgtEl>
                                          <p:spTgt spid="11"/>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8"/>
                                        </p:tgtEl>
                                        <p:attrNameLst>
                                          <p:attrName>style.visibility</p:attrName>
                                        </p:attrNameLst>
                                      </p:cBhvr>
                                      <p:to>
                                        <p:strVal val="visible"/>
                                      </p:to>
                                    </p:set>
                                    <p:animEffect transition="in" filter="fade">
                                      <p:cBhvr>
                                        <p:cTn id="74" dur="1000"/>
                                        <p:tgtEl>
                                          <p:spTgt spid="8"/>
                                        </p:tgtEl>
                                      </p:cBhvr>
                                    </p:animEffect>
                                    <p:anim calcmode="lin" valueType="num">
                                      <p:cBhvr>
                                        <p:cTn id="75" dur="1000" fill="hold"/>
                                        <p:tgtEl>
                                          <p:spTgt spid="8"/>
                                        </p:tgtEl>
                                        <p:attrNameLst>
                                          <p:attrName>ppt_x</p:attrName>
                                        </p:attrNameLst>
                                      </p:cBhvr>
                                      <p:tavLst>
                                        <p:tav tm="0">
                                          <p:val>
                                            <p:strVal val="#ppt_x"/>
                                          </p:val>
                                        </p:tav>
                                        <p:tav tm="100000">
                                          <p:val>
                                            <p:strVal val="#ppt_x"/>
                                          </p:val>
                                        </p:tav>
                                      </p:tavLst>
                                    </p:anim>
                                    <p:anim calcmode="lin" valueType="num">
                                      <p:cBhvr>
                                        <p:cTn id="7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4" grpId="0"/>
      <p:bldP spid="15" grpId="0"/>
      <p:bldP spid="16" grpId="0"/>
      <p:bldP spid="17" grpId="0"/>
      <p:bldP spid="1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00200" y="228600"/>
            <a:ext cx="6096000" cy="523220"/>
          </a:xfrm>
          <a:prstGeom prst="rect">
            <a:avLst/>
          </a:prstGeom>
          <a:noFill/>
        </p:spPr>
        <p:txBody>
          <a:bodyPr wrap="square" rtlCol="0">
            <a:spAutoFit/>
          </a:bodyPr>
          <a:lstStyle/>
          <a:p>
            <a:pPr algn="ctr"/>
            <a:r>
              <a:rPr lang="en-US" sz="2800" b="1" u="sng" dirty="0" smtClean="0">
                <a:solidFill>
                  <a:srgbClr val="FF0000"/>
                </a:solidFill>
                <a:latin typeface="Times New Roman" panose="02020603050405020304" pitchFamily="18" charset="0"/>
                <a:cs typeface="Times New Roman" panose="02020603050405020304" pitchFamily="18" charset="0"/>
              </a:rPr>
              <a:t>BÀI TẬP 1</a:t>
            </a:r>
            <a:endParaRPr lang="en-US" sz="2800" b="1" u="sng" dirty="0">
              <a:solidFill>
                <a:srgbClr val="FF0000"/>
              </a:solidFill>
              <a:latin typeface="Times New Roman" panose="02020603050405020304" pitchFamily="18" charset="0"/>
              <a:cs typeface="Times New Roman" panose="02020603050405020304" pitchFamily="18" charset="0"/>
            </a:endParaRPr>
          </a:p>
        </p:txBody>
      </p:sp>
      <p:sp>
        <p:nvSpPr>
          <p:cNvPr id="3" name="Rectangle 2"/>
          <p:cNvSpPr/>
          <p:nvPr/>
        </p:nvSpPr>
        <p:spPr>
          <a:xfrm>
            <a:off x="152400" y="784477"/>
            <a:ext cx="8763000" cy="5663089"/>
          </a:xfrm>
          <a:prstGeom prst="rect">
            <a:avLst/>
          </a:prstGeom>
        </p:spPr>
        <p:txBody>
          <a:bodyPr wrap="square">
            <a:spAutoFit/>
          </a:bodyPr>
          <a:lstStyle/>
          <a:p>
            <a:pPr lvl="0" algn="just">
              <a:spcBef>
                <a:spcPts val="600"/>
              </a:spcBef>
              <a:spcAft>
                <a:spcPts val="600"/>
              </a:spcAft>
            </a:pPr>
            <a:r>
              <a:rPr lang="en-US" sz="2400" dirty="0" err="1" smtClean="0">
                <a:solidFill>
                  <a:prstClr val="black"/>
                </a:solidFill>
                <a:latin typeface="Times New Roman" panose="02020603050405020304" pitchFamily="18" charset="0"/>
                <a:cs typeface="Times New Roman" panose="02020603050405020304" pitchFamily="18" charset="0"/>
              </a:rPr>
              <a:t>Một</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chủ</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hàng</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thuê</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tàu</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chở</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hàng</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khô</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có</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tải</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trọng</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toàn</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bộ</a:t>
            </a:r>
            <a:r>
              <a:rPr lang="en-US" sz="2400" dirty="0">
                <a:solidFill>
                  <a:prstClr val="black"/>
                </a:solidFill>
                <a:latin typeface="Times New Roman" panose="02020603050405020304" pitchFamily="18" charset="0"/>
                <a:cs typeface="Times New Roman" panose="02020603050405020304" pitchFamily="18" charset="0"/>
              </a:rPr>
              <a:t> 18500 DWT, 14500 GT, </a:t>
            </a:r>
            <a:r>
              <a:rPr lang="en-US" sz="2400" dirty="0" err="1">
                <a:solidFill>
                  <a:prstClr val="black"/>
                </a:solidFill>
                <a:latin typeface="Times New Roman" panose="02020603050405020304" pitchFamily="18" charset="0"/>
                <a:cs typeface="Times New Roman" panose="02020603050405020304" pitchFamily="18" charset="0"/>
              </a:rPr>
              <a:t>tải</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trọng</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thực</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chở</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chiếm</a:t>
            </a:r>
            <a:r>
              <a:rPr lang="en-US" sz="2400" dirty="0">
                <a:solidFill>
                  <a:prstClr val="black"/>
                </a:solidFill>
                <a:latin typeface="Times New Roman" panose="02020603050405020304" pitchFamily="18" charset="0"/>
                <a:cs typeface="Times New Roman" panose="02020603050405020304" pitchFamily="18" charset="0"/>
              </a:rPr>
              <a:t> 95,68</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thể</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tích</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xếp</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hàng</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bao</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kiện</a:t>
            </a:r>
            <a:r>
              <a:rPr lang="en-US" sz="2400" dirty="0">
                <a:solidFill>
                  <a:prstClr val="black"/>
                </a:solidFill>
                <a:latin typeface="Times New Roman" panose="02020603050405020304" pitchFamily="18" charset="0"/>
                <a:cs typeface="Times New Roman" panose="02020603050405020304" pitchFamily="18" charset="0"/>
              </a:rPr>
              <a:t> 26.500 </a:t>
            </a:r>
            <a:r>
              <a:rPr lang="en-US" sz="2400" dirty="0" err="1" smtClean="0">
                <a:solidFill>
                  <a:prstClr val="black"/>
                </a:solidFill>
                <a:latin typeface="Times New Roman" panose="02020603050405020304" pitchFamily="18" charset="0"/>
                <a:cs typeface="Times New Roman" panose="02020603050405020304" pitchFamily="18" charset="0"/>
              </a:rPr>
              <a:t>cbm</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thể</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tích</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xếp</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hàng</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rời</a:t>
            </a:r>
            <a:r>
              <a:rPr lang="en-US" sz="2400" dirty="0">
                <a:solidFill>
                  <a:prstClr val="black"/>
                </a:solidFill>
                <a:latin typeface="Times New Roman" panose="02020603050405020304" pitchFamily="18" charset="0"/>
                <a:cs typeface="Times New Roman" panose="02020603050405020304" pitchFamily="18" charset="0"/>
              </a:rPr>
              <a:t> 44.550 </a:t>
            </a:r>
            <a:r>
              <a:rPr lang="en-US" sz="2400" dirty="0" err="1" smtClean="0">
                <a:solidFill>
                  <a:prstClr val="black"/>
                </a:solidFill>
                <a:latin typeface="Times New Roman" panose="02020603050405020304" pitchFamily="18" charset="0"/>
                <a:cs typeface="Times New Roman" panose="02020603050405020304" pitchFamily="18" charset="0"/>
              </a:rPr>
              <a:t>cbm</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tốc</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độ</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khai</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thác</a:t>
            </a:r>
            <a:r>
              <a:rPr lang="en-US" sz="2400" dirty="0">
                <a:solidFill>
                  <a:prstClr val="black"/>
                </a:solidFill>
                <a:latin typeface="Times New Roman" panose="02020603050405020304" pitchFamily="18" charset="0"/>
                <a:cs typeface="Times New Roman" panose="02020603050405020304" pitchFamily="18" charset="0"/>
              </a:rPr>
              <a:t> 18 hl/h </a:t>
            </a:r>
            <a:r>
              <a:rPr lang="en-US" sz="2400" dirty="0" err="1">
                <a:solidFill>
                  <a:prstClr val="black"/>
                </a:solidFill>
                <a:latin typeface="Times New Roman" panose="02020603050405020304" pitchFamily="18" charset="0"/>
                <a:cs typeface="Times New Roman" panose="02020603050405020304" pitchFamily="18" charset="0"/>
              </a:rPr>
              <a:t>chạy</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chuyên</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tuyến</a:t>
            </a:r>
            <a:r>
              <a:rPr lang="en-US" sz="2400" dirty="0">
                <a:solidFill>
                  <a:prstClr val="black"/>
                </a:solidFill>
                <a:latin typeface="Times New Roman" panose="02020603050405020304" pitchFamily="18" charset="0"/>
                <a:cs typeface="Times New Roman" panose="02020603050405020304" pitchFamily="18" charset="0"/>
              </a:rPr>
              <a:t> A-B </a:t>
            </a:r>
            <a:r>
              <a:rPr lang="en-US" sz="2400" dirty="0" err="1">
                <a:solidFill>
                  <a:prstClr val="black"/>
                </a:solidFill>
                <a:latin typeface="Times New Roman" panose="02020603050405020304" pitchFamily="18" charset="0"/>
                <a:cs typeface="Times New Roman" panose="02020603050405020304" pitchFamily="18" charset="0"/>
              </a:rPr>
              <a:t>cự</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ly</a:t>
            </a:r>
            <a:r>
              <a:rPr lang="en-US" sz="2400" dirty="0">
                <a:solidFill>
                  <a:prstClr val="black"/>
                </a:solidFill>
                <a:latin typeface="Times New Roman" panose="02020603050405020304" pitchFamily="18" charset="0"/>
                <a:cs typeface="Times New Roman" panose="02020603050405020304" pitchFamily="18" charset="0"/>
              </a:rPr>
              <a:t> 2367 </a:t>
            </a:r>
            <a:r>
              <a:rPr lang="en-US" sz="2400" dirty="0" smtClean="0">
                <a:solidFill>
                  <a:prstClr val="black"/>
                </a:solidFill>
                <a:latin typeface="Times New Roman" panose="02020603050405020304" pitchFamily="18" charset="0"/>
                <a:cs typeface="Times New Roman" panose="02020603050405020304" pitchFamily="18" charset="0"/>
              </a:rPr>
              <a:t>hl.</a:t>
            </a:r>
            <a:endParaRPr lang="en-US" sz="2400" dirty="0">
              <a:solidFill>
                <a:prstClr val="black"/>
              </a:solidFill>
              <a:latin typeface="Times New Roman" panose="02020603050405020304" pitchFamily="18" charset="0"/>
              <a:cs typeface="Times New Roman" panose="02020603050405020304" pitchFamily="18" charset="0"/>
            </a:endParaRPr>
          </a:p>
          <a:p>
            <a:pPr lvl="0" algn="just">
              <a:spcBef>
                <a:spcPts val="600"/>
              </a:spcBef>
              <a:spcAft>
                <a:spcPts val="600"/>
              </a:spcAft>
            </a:pPr>
            <a:r>
              <a:rPr lang="en-US" sz="2400" dirty="0" err="1">
                <a:solidFill>
                  <a:prstClr val="black"/>
                </a:solidFill>
                <a:latin typeface="Times New Roman" panose="02020603050405020304" pitchFamily="18" charset="0"/>
                <a:cs typeface="Times New Roman" panose="02020603050405020304" pitchFamily="18" charset="0"/>
              </a:rPr>
              <a:t>Chiều</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từ</a:t>
            </a:r>
            <a:r>
              <a:rPr lang="en-US" sz="2400" dirty="0">
                <a:solidFill>
                  <a:prstClr val="black"/>
                </a:solidFill>
                <a:latin typeface="Times New Roman" panose="02020603050405020304" pitchFamily="18" charset="0"/>
                <a:cs typeface="Times New Roman" panose="02020603050405020304" pitchFamily="18" charset="0"/>
              </a:rPr>
              <a:t> A-B </a:t>
            </a:r>
            <a:r>
              <a:rPr lang="en-US" sz="2400" dirty="0" err="1">
                <a:solidFill>
                  <a:prstClr val="black"/>
                </a:solidFill>
                <a:latin typeface="Times New Roman" panose="02020603050405020304" pitchFamily="18" charset="0"/>
                <a:cs typeface="Times New Roman" panose="02020603050405020304" pitchFamily="18" charset="0"/>
              </a:rPr>
              <a:t>tàu</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chở</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hàng</a:t>
            </a:r>
            <a:r>
              <a:rPr lang="en-US" sz="2400" dirty="0">
                <a:solidFill>
                  <a:prstClr val="black"/>
                </a:solidFill>
                <a:latin typeface="Times New Roman" panose="02020603050405020304" pitchFamily="18" charset="0"/>
                <a:cs typeface="Times New Roman" panose="02020603050405020304" pitchFamily="18" charset="0"/>
              </a:rPr>
              <a:t> may </a:t>
            </a:r>
            <a:r>
              <a:rPr lang="en-US" sz="2400" dirty="0" err="1">
                <a:solidFill>
                  <a:prstClr val="black"/>
                </a:solidFill>
                <a:latin typeface="Times New Roman" panose="02020603050405020304" pitchFamily="18" charset="0"/>
                <a:cs typeface="Times New Roman" panose="02020603050405020304" pitchFamily="18" charset="0"/>
              </a:rPr>
              <a:t>mặc</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đóng</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kiện</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có</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hệ</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số</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chất</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xếp</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smtClean="0">
                <a:solidFill>
                  <a:prstClr val="black"/>
                </a:solidFill>
                <a:latin typeface="Times New Roman" panose="02020603050405020304" pitchFamily="18" charset="0"/>
                <a:cs typeface="Times New Roman" panose="02020603050405020304" pitchFamily="18" charset="0"/>
              </a:rPr>
              <a:t>1,62 </a:t>
            </a:r>
            <a:r>
              <a:rPr lang="en-US" sz="2400" dirty="0" err="1" smtClean="0">
                <a:solidFill>
                  <a:prstClr val="black"/>
                </a:solidFill>
                <a:latin typeface="Times New Roman" panose="02020603050405020304" pitchFamily="18" charset="0"/>
                <a:cs typeface="Times New Roman" panose="02020603050405020304" pitchFamily="18" charset="0"/>
              </a:rPr>
              <a:t>cbm</a:t>
            </a:r>
            <a:r>
              <a:rPr lang="en-US" sz="2400" dirty="0" smtClean="0">
                <a:solidFill>
                  <a:prstClr val="black"/>
                </a:solidFill>
                <a:latin typeface="Times New Roman" panose="02020603050405020304" pitchFamily="18" charset="0"/>
                <a:cs typeface="Times New Roman" panose="02020603050405020304" pitchFamily="18" charset="0"/>
              </a:rPr>
              <a:t>/MT. </a:t>
            </a:r>
          </a:p>
          <a:p>
            <a:pPr lvl="0" algn="just">
              <a:spcBef>
                <a:spcPts val="600"/>
              </a:spcBef>
              <a:spcAft>
                <a:spcPts val="600"/>
              </a:spcAft>
            </a:pPr>
            <a:r>
              <a:rPr lang="en-US" sz="2400" dirty="0" err="1" smtClean="0">
                <a:solidFill>
                  <a:prstClr val="black"/>
                </a:solidFill>
                <a:latin typeface="Times New Roman" panose="02020603050405020304" pitchFamily="18" charset="0"/>
                <a:cs typeface="Times New Roman" panose="02020603050405020304" pitchFamily="18" charset="0"/>
              </a:rPr>
              <a:t>Chiều</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từ</a:t>
            </a:r>
            <a:r>
              <a:rPr lang="en-US" sz="2400" dirty="0">
                <a:solidFill>
                  <a:prstClr val="black"/>
                </a:solidFill>
                <a:latin typeface="Times New Roman" panose="02020603050405020304" pitchFamily="18" charset="0"/>
                <a:cs typeface="Times New Roman" panose="02020603050405020304" pitchFamily="18" charset="0"/>
              </a:rPr>
              <a:t> B-A </a:t>
            </a:r>
            <a:r>
              <a:rPr lang="en-US" sz="2400" dirty="0" err="1">
                <a:solidFill>
                  <a:prstClr val="black"/>
                </a:solidFill>
                <a:latin typeface="Times New Roman" panose="02020603050405020304" pitchFamily="18" charset="0"/>
                <a:cs typeface="Times New Roman" panose="02020603050405020304" pitchFamily="18" charset="0"/>
              </a:rPr>
              <a:t>tàu</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chở</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hàng</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gạo</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bao</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với</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hệ</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số</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chất</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xếp</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là</a:t>
            </a:r>
            <a:r>
              <a:rPr lang="en-US" sz="2400" dirty="0" smtClean="0">
                <a:solidFill>
                  <a:prstClr val="black"/>
                </a:solidFill>
                <a:latin typeface="Times New Roman" panose="02020603050405020304" pitchFamily="18" charset="0"/>
                <a:cs typeface="Times New Roman" panose="02020603050405020304" pitchFamily="18" charset="0"/>
              </a:rPr>
              <a:t> 2,5 </a:t>
            </a:r>
            <a:r>
              <a:rPr lang="en-US" sz="2400" dirty="0" err="1" smtClean="0">
                <a:solidFill>
                  <a:prstClr val="black"/>
                </a:solidFill>
                <a:latin typeface="Times New Roman" panose="02020603050405020304" pitchFamily="18" charset="0"/>
                <a:cs typeface="Times New Roman" panose="02020603050405020304" pitchFamily="18" charset="0"/>
              </a:rPr>
              <a:t>cbm</a:t>
            </a:r>
            <a:r>
              <a:rPr lang="en-US" sz="2400" dirty="0" smtClean="0">
                <a:solidFill>
                  <a:prstClr val="black"/>
                </a:solidFill>
                <a:latin typeface="Times New Roman" panose="02020603050405020304" pitchFamily="18" charset="0"/>
                <a:cs typeface="Times New Roman" panose="02020603050405020304" pitchFamily="18" charset="0"/>
              </a:rPr>
              <a:t>/MT</a:t>
            </a:r>
          </a:p>
          <a:p>
            <a:pPr marL="457200" lvl="0" indent="-457200" algn="just">
              <a:spcBef>
                <a:spcPts val="600"/>
              </a:spcBef>
              <a:spcAft>
                <a:spcPts val="600"/>
              </a:spcAft>
              <a:buFont typeface="+mj-lt"/>
              <a:buAutoNum type="alphaLcParenR"/>
            </a:pPr>
            <a:r>
              <a:rPr lang="en-US" sz="2400" dirty="0" err="1" smtClean="0">
                <a:solidFill>
                  <a:prstClr val="black"/>
                </a:solidFill>
                <a:latin typeface="Times New Roman" panose="02020603050405020304" pitchFamily="18" charset="0"/>
                <a:cs typeface="Times New Roman" panose="02020603050405020304" pitchFamily="18" charset="0"/>
              </a:rPr>
              <a:t>Tính</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khối</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lượng</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hàng</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tối</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đa</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mà</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tàu</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biển</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có</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thể</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nhận</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xếp</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dỡ</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mỗi</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chiều</a:t>
            </a:r>
            <a:endParaRPr lang="en-US" sz="2400" dirty="0" smtClean="0">
              <a:solidFill>
                <a:prstClr val="black"/>
              </a:solidFill>
              <a:latin typeface="Times New Roman" panose="02020603050405020304" pitchFamily="18" charset="0"/>
              <a:cs typeface="Times New Roman" panose="02020603050405020304" pitchFamily="18" charset="0"/>
            </a:endParaRPr>
          </a:p>
          <a:p>
            <a:pPr marL="457200" lvl="0" indent="-457200" algn="just">
              <a:spcBef>
                <a:spcPts val="600"/>
              </a:spcBef>
              <a:spcAft>
                <a:spcPts val="600"/>
              </a:spcAft>
              <a:buFont typeface="+mj-lt"/>
              <a:buAutoNum type="alphaLcParenR"/>
            </a:pPr>
            <a:r>
              <a:rPr lang="en-US" sz="2400" dirty="0" err="1" smtClean="0">
                <a:solidFill>
                  <a:prstClr val="black"/>
                </a:solidFill>
                <a:latin typeface="Times New Roman" panose="02020603050405020304" pitchFamily="18" charset="0"/>
                <a:cs typeface="Times New Roman" panose="02020603050405020304" pitchFamily="18" charset="0"/>
              </a:rPr>
              <a:t>Biết</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chiều</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từ</a:t>
            </a:r>
            <a:r>
              <a:rPr lang="en-US" sz="2400" dirty="0" smtClean="0">
                <a:solidFill>
                  <a:prstClr val="black"/>
                </a:solidFill>
                <a:latin typeface="Times New Roman" panose="02020603050405020304" pitchFamily="18" charset="0"/>
                <a:cs typeface="Times New Roman" panose="02020603050405020304" pitchFamily="18" charset="0"/>
              </a:rPr>
              <a:t> A-B </a:t>
            </a:r>
            <a:r>
              <a:rPr lang="en-US" sz="2400" dirty="0" err="1" smtClean="0">
                <a:solidFill>
                  <a:prstClr val="black"/>
                </a:solidFill>
                <a:latin typeface="Times New Roman" panose="02020603050405020304" pitchFamily="18" charset="0"/>
                <a:cs typeface="Times New Roman" panose="02020603050405020304" pitchFamily="18" charset="0"/>
              </a:rPr>
              <a:t>có</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đơn</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giá</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vận</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chuyển</a:t>
            </a:r>
            <a:r>
              <a:rPr lang="en-US" sz="2400" dirty="0" smtClean="0">
                <a:solidFill>
                  <a:prstClr val="black"/>
                </a:solidFill>
                <a:latin typeface="Times New Roman" panose="02020603050405020304" pitchFamily="18" charset="0"/>
                <a:cs typeface="Times New Roman" panose="02020603050405020304" pitchFamily="18" charset="0"/>
              </a:rPr>
              <a:t> 16,5 USD/MT, </a:t>
            </a:r>
            <a:r>
              <a:rPr lang="en-US" sz="2400" dirty="0" err="1" smtClean="0">
                <a:solidFill>
                  <a:prstClr val="black"/>
                </a:solidFill>
                <a:latin typeface="Times New Roman" panose="02020603050405020304" pitchFamily="18" charset="0"/>
                <a:cs typeface="Times New Roman" panose="02020603050405020304" pitchFamily="18" charset="0"/>
              </a:rPr>
              <a:t>còn</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chiều</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từ</a:t>
            </a:r>
            <a:r>
              <a:rPr lang="en-US" sz="2400" dirty="0" smtClean="0">
                <a:solidFill>
                  <a:prstClr val="black"/>
                </a:solidFill>
                <a:latin typeface="Times New Roman" panose="02020603050405020304" pitchFamily="18" charset="0"/>
                <a:cs typeface="Times New Roman" panose="02020603050405020304" pitchFamily="18" charset="0"/>
              </a:rPr>
              <a:t> B-A </a:t>
            </a:r>
            <a:r>
              <a:rPr lang="en-US" sz="2400" dirty="0" err="1" smtClean="0">
                <a:solidFill>
                  <a:prstClr val="black"/>
                </a:solidFill>
                <a:latin typeface="Times New Roman" panose="02020603050405020304" pitchFamily="18" charset="0"/>
                <a:cs typeface="Times New Roman" panose="02020603050405020304" pitchFamily="18" charset="0"/>
              </a:rPr>
              <a:t>có</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đơn</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giá</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vận</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chuyển</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là</a:t>
            </a:r>
            <a:r>
              <a:rPr lang="en-US" sz="2400" dirty="0" smtClean="0">
                <a:solidFill>
                  <a:prstClr val="black"/>
                </a:solidFill>
                <a:latin typeface="Times New Roman" panose="02020603050405020304" pitchFamily="18" charset="0"/>
                <a:cs typeface="Times New Roman" panose="02020603050405020304" pitchFamily="18" charset="0"/>
              </a:rPr>
              <a:t> 17,25 USD/MT. </a:t>
            </a:r>
            <a:r>
              <a:rPr lang="en-US" sz="2400" dirty="0" err="1" smtClean="0">
                <a:solidFill>
                  <a:prstClr val="black"/>
                </a:solidFill>
                <a:latin typeface="Times New Roman" panose="02020603050405020304" pitchFamily="18" charset="0"/>
                <a:cs typeface="Times New Roman" panose="02020603050405020304" pitchFamily="18" charset="0"/>
              </a:rPr>
              <a:t>Tính</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tổng</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tiền</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cước</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mà</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người</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thuê</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tàu</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phải</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trả</a:t>
            </a:r>
            <a:endParaRPr lang="en-US" sz="2400" dirty="0" smtClean="0">
              <a:solidFill>
                <a:prstClr val="black"/>
              </a:solidFill>
              <a:latin typeface="Times New Roman" panose="02020603050405020304" pitchFamily="18" charset="0"/>
              <a:cs typeface="Times New Roman" panose="02020603050405020304" pitchFamily="18" charset="0"/>
            </a:endParaRPr>
          </a:p>
          <a:p>
            <a:pPr lvl="0" algn="just">
              <a:spcBef>
                <a:spcPts val="600"/>
              </a:spcBef>
              <a:spcAft>
                <a:spcPts val="600"/>
              </a:spcAft>
            </a:pPr>
            <a:endParaRPr lang="en-US" sz="24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57500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76400" y="76200"/>
            <a:ext cx="6096000" cy="523220"/>
          </a:xfrm>
          <a:prstGeom prst="rect">
            <a:avLst/>
          </a:prstGeom>
          <a:noFill/>
        </p:spPr>
        <p:txBody>
          <a:bodyPr wrap="square" rtlCol="0">
            <a:spAutoFit/>
          </a:bodyPr>
          <a:lstStyle/>
          <a:p>
            <a:pPr algn="ctr"/>
            <a:r>
              <a:rPr lang="en-US" sz="2800" b="1" u="sng" dirty="0" smtClean="0">
                <a:solidFill>
                  <a:srgbClr val="FF0000"/>
                </a:solidFill>
                <a:latin typeface="Times New Roman" panose="02020603050405020304" pitchFamily="18" charset="0"/>
                <a:cs typeface="Times New Roman" panose="02020603050405020304" pitchFamily="18" charset="0"/>
              </a:rPr>
              <a:t>BÀI TẬP 2</a:t>
            </a:r>
            <a:endParaRPr lang="en-US" sz="2800" b="1" u="sng" dirty="0">
              <a:solidFill>
                <a:srgbClr val="FF0000"/>
              </a:solidFill>
              <a:latin typeface="Times New Roman" panose="02020603050405020304" pitchFamily="18" charset="0"/>
              <a:cs typeface="Times New Roman" panose="02020603050405020304" pitchFamily="18" charset="0"/>
            </a:endParaRPr>
          </a:p>
        </p:txBody>
      </p:sp>
      <p:sp>
        <p:nvSpPr>
          <p:cNvPr id="3" name="Rectangle 2"/>
          <p:cNvSpPr/>
          <p:nvPr/>
        </p:nvSpPr>
        <p:spPr>
          <a:xfrm>
            <a:off x="24384" y="608564"/>
            <a:ext cx="8991600" cy="5940088"/>
          </a:xfrm>
          <a:prstGeom prst="rect">
            <a:avLst/>
          </a:prstGeom>
        </p:spPr>
        <p:txBody>
          <a:bodyPr wrap="square">
            <a:spAutoFit/>
          </a:bodyPr>
          <a:lstStyle/>
          <a:p>
            <a:pPr algn="just">
              <a:spcBef>
                <a:spcPts val="600"/>
              </a:spcBef>
              <a:spcAft>
                <a:spcPts val="600"/>
              </a:spcAft>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ty Logistics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ký</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đồng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vận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chuyển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dài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hạn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chủ</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tàu</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biển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để</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chở</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chuyên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tuyến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A-B,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tàu</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tải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trọng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thực</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chở</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20,700 </a:t>
            </a:r>
            <a:r>
              <a:rPr lang="en-US" sz="2200" dirty="0" smtClean="0">
                <a:latin typeface="Times New Roman" panose="02020603050405020304" pitchFamily="18" charset="0"/>
                <a:ea typeface="Times New Roman" panose="02020603050405020304" pitchFamily="18" charset="0"/>
                <a:cs typeface="Times New Roman" panose="02020603050405020304" pitchFamily="18" charset="0"/>
              </a:rPr>
              <a:t>MT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thể</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tích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hầm</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chứa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rời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32,200 </a:t>
            </a:r>
            <a:r>
              <a:rPr lang="en-US" sz="2200" dirty="0" err="1" smtClean="0">
                <a:latin typeface="Times New Roman" panose="02020603050405020304" pitchFamily="18" charset="0"/>
                <a:ea typeface="Times New Roman" panose="02020603050405020304" pitchFamily="18" charset="0"/>
                <a:cs typeface="Times New Roman" panose="02020603050405020304" pitchFamily="18" charset="0"/>
              </a:rPr>
              <a:t>cbm</a:t>
            </a:r>
            <a:r>
              <a:rPr lang="en-US" sz="2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cs typeface="Times New Roman" panose="02020603050405020304" pitchFamily="18" charset="0"/>
              </a:rPr>
              <a:t>và</a:t>
            </a:r>
            <a:r>
              <a:rPr lang="en-US" sz="2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thể</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tích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hầm</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chứa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bao</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kiện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29,312 m</a:t>
            </a:r>
            <a:r>
              <a:rPr lang="en-US" sz="2200" baseline="30000" dirty="0">
                <a:latin typeface="Times New Roman" panose="02020603050405020304" pitchFamily="18" charset="0"/>
                <a:ea typeface="Times New Roman" panose="02020603050405020304" pitchFamily="18" charset="0"/>
                <a:cs typeface="Times New Roman" panose="02020603050405020304" pitchFamily="18" charset="0"/>
              </a:rPr>
              <a:t>3 </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tốc</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độ</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khai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thác</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16 hl/h,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cự</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ly</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vận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chuyển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2,520 Hl.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năm</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tàu</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ngừng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khai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thác</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40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ngày</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chuyên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chở</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trên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quá</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như</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sau</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200" dirty="0">
              <a:latin typeface="VNI-Times"/>
              <a:ea typeface="Times New Roman" panose="02020603050405020304" pitchFamily="18" charset="0"/>
              <a:cs typeface="Times New Roman" panose="02020603050405020304" pitchFamily="18" charset="0"/>
            </a:endParaRPr>
          </a:p>
          <a:p>
            <a:pPr algn="just">
              <a:spcBef>
                <a:spcPts val="600"/>
              </a:spcBef>
              <a:spcAft>
                <a:spcPts val="600"/>
              </a:spcAft>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Chiều</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A-B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tàu</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chở</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thép</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bó</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hệ</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chất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xếp</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1.1 m3/</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tấn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xếp</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dỡ</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bình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quân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thép</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bó</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912.5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tấn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máng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-ca,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cước</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vận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chuyển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980,500 </a:t>
            </a:r>
            <a:r>
              <a:rPr lang="en-US" sz="2200" dirty="0" smtClean="0">
                <a:latin typeface="Times New Roman" panose="02020603050405020304" pitchFamily="18" charset="0"/>
                <a:ea typeface="Times New Roman" panose="02020603050405020304" pitchFamily="18" charset="0"/>
                <a:cs typeface="Times New Roman" panose="02020603050405020304" pitchFamily="18" charset="0"/>
              </a:rPr>
              <a:t>đ/MT</a:t>
            </a:r>
            <a:endParaRPr lang="en-US" sz="2200" dirty="0">
              <a:latin typeface="VNI-Times"/>
              <a:ea typeface="Times New Roman" panose="02020603050405020304" pitchFamily="18" charset="0"/>
              <a:cs typeface="Times New Roman" panose="02020603050405020304" pitchFamily="18" charset="0"/>
            </a:endParaRPr>
          </a:p>
          <a:p>
            <a:pPr algn="just">
              <a:spcBef>
                <a:spcPts val="600"/>
              </a:spcBef>
              <a:spcAft>
                <a:spcPts val="600"/>
              </a:spcAft>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Chiều</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B-A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chở</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rời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hệ</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chất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xếp</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2.5 m3/</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tấn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xếp</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dỡ</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675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tấn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máng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–ca,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cước</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vận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chuyển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920,300 </a:t>
            </a:r>
            <a:r>
              <a:rPr lang="en-US" sz="2200" dirty="0" smtClean="0">
                <a:latin typeface="Times New Roman" panose="02020603050405020304" pitchFamily="18" charset="0"/>
                <a:ea typeface="Times New Roman" panose="02020603050405020304" pitchFamily="18" charset="0"/>
                <a:cs typeface="Times New Roman" panose="02020603050405020304" pitchFamily="18" charset="0"/>
              </a:rPr>
              <a:t>đ/MT</a:t>
            </a:r>
            <a:endParaRPr lang="en-US" sz="2200" dirty="0">
              <a:latin typeface="VNI-Times"/>
              <a:ea typeface="Times New Roman" panose="02020603050405020304" pitchFamily="18" charset="0"/>
              <a:cs typeface="Times New Roman" panose="02020603050405020304" pitchFamily="18" charset="0"/>
            </a:endParaRPr>
          </a:p>
          <a:p>
            <a:pPr algn="just">
              <a:spcBef>
                <a:spcPts val="600"/>
              </a:spcBef>
              <a:spcAft>
                <a:spcPts val="600"/>
              </a:spcAft>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Chế</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độ</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làm</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việc</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cảng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8h/ca, 2 ca/</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ngày</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tàu</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mở</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2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máng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xếp</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dỡ</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đồng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thời</a:t>
            </a:r>
            <a:endParaRPr lang="en-US" sz="2200" dirty="0">
              <a:latin typeface="VNI-Times"/>
              <a:ea typeface="Times New Roman" panose="02020603050405020304" pitchFamily="18" charset="0"/>
              <a:cs typeface="Times New Roman" panose="02020603050405020304" pitchFamily="18" charset="0"/>
            </a:endParaRPr>
          </a:p>
          <a:p>
            <a:pPr marL="457200" marR="0" lvl="0" indent="-457200" algn="just">
              <a:spcBef>
                <a:spcPts val="600"/>
              </a:spcBef>
              <a:spcAft>
                <a:spcPts val="600"/>
              </a:spcAft>
              <a:buFont typeface="+mj-lt"/>
              <a:buAutoNum type="alphaLcParenR"/>
            </a:pPr>
            <a:r>
              <a:rPr lang="en-US" sz="2200" dirty="0" err="1" smtClean="0">
                <a:latin typeface="Times New Roman" panose="02020603050405020304" pitchFamily="18" charset="0"/>
                <a:ea typeface="Times New Roman" panose="02020603050405020304" pitchFamily="18" charset="0"/>
                <a:cs typeface="Times New Roman" panose="02020603050405020304" pitchFamily="18" charset="0"/>
              </a:rPr>
              <a:t>Tính</a:t>
            </a:r>
            <a:r>
              <a:rPr lang="en-US" sz="2200" dirty="0" smtClean="0">
                <a:latin typeface="Times New Roman" panose="02020603050405020304" pitchFamily="18" charset="0"/>
                <a:ea typeface="Times New Roman" panose="02020603050405020304" pitchFamily="18" charset="0"/>
                <a:cs typeface="Times New Roman" panose="02020603050405020304" pitchFamily="18" charset="0"/>
              </a:rPr>
              <a:t> chi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phí</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vận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chuyển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ty Logistics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trả</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chủ</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tàu</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chuyến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đi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smtClean="0">
                <a:latin typeface="Times New Roman" panose="02020603050405020304" pitchFamily="18" charset="0"/>
                <a:ea typeface="Times New Roman" panose="02020603050405020304" pitchFamily="18" charset="0"/>
                <a:cs typeface="Times New Roman" panose="02020603050405020304" pitchFamily="18" charset="0"/>
              </a:rPr>
              <a:t>? </a:t>
            </a:r>
          </a:p>
          <a:p>
            <a:pPr marL="457200" marR="0" lvl="0" indent="-457200" algn="just">
              <a:spcBef>
                <a:spcPts val="600"/>
              </a:spcBef>
              <a:spcAft>
                <a:spcPts val="600"/>
              </a:spcAft>
              <a:buFont typeface="+mj-lt"/>
              <a:buAutoNum type="alphaLcParenR"/>
            </a:pPr>
            <a:r>
              <a:rPr lang="en-US" sz="2200" dirty="0" err="1" smtClean="0">
                <a:latin typeface="Times New Roman" panose="02020603050405020304" pitchFamily="18" charset="0"/>
                <a:ea typeface="Times New Roman" panose="02020603050405020304" pitchFamily="18" charset="0"/>
                <a:cs typeface="Times New Roman" panose="02020603050405020304" pitchFamily="18" charset="0"/>
              </a:rPr>
              <a:t>Tính</a:t>
            </a:r>
            <a:r>
              <a:rPr lang="en-US" sz="2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chi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phí</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vận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chuyển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ty Logistics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trả</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chủ</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tàu</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cs typeface="Times New Roman" panose="02020603050405020304" pitchFamily="18" charset="0"/>
              </a:rPr>
              <a:t>trong</a:t>
            </a:r>
            <a:r>
              <a:rPr lang="en-US" sz="2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năm</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dirty="0">
              <a:effectLst/>
              <a:latin typeface="VNI-Times"/>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595303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599420"/>
            <a:ext cx="9067800" cy="6524863"/>
          </a:xfrm>
          <a:prstGeom prst="rect">
            <a:avLst/>
          </a:prstGeom>
        </p:spPr>
        <p:txBody>
          <a:bodyPr wrap="square">
            <a:spAutoFit/>
          </a:bodyPr>
          <a:lstStyle/>
          <a:p>
            <a:pPr marL="228600" marR="0"/>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Một</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doanh</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nghiệp</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Logistics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sở</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hữu</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tàu</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biển</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chở</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có</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trọng</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tải</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thực</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chở</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18,000 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tốc</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độ</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khai</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thác</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là</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16.5 Hl/h,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Trong</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năm</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sữa</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chữa</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lớn</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34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ngày</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dừng</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vì</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thời</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tiết</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xấu</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6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ngày</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Tàu</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chạy</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chuyên</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tuyến</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A-B-C-D-A,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cự</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ly</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tuyến</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như</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sau</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đv</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Hl): AB = </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1500; </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BC = 1700; CD = 3200; DA = 2200</a:t>
            </a:r>
            <a:b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b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Lượng</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xếp</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(X)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và</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dỡ</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(D)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tại</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cảng</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theo</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trình</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tự</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chuyến</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đi</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như</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sau</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b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b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QXA = 17500 </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MT</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QXB = 12000 </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và</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QDB = 13500 </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MT</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QXC = 14000 </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và</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QDC =12500 </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MT</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QXD= 2000 </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MT</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tàu</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dỡ</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hết</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tại</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cảng</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và</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kết</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thúc</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chuyến</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đi</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b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b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Mức</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xếp</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bình</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quân</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tại</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cảng</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là</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3500 </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MT/</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ngày</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mức</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dỡ</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bình</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quân</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là</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4000 </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MT/</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ngày</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en-US" sz="2200" dirty="0">
              <a:latin typeface="Calibri" panose="020F0502020204030204" pitchFamily="34" charset="0"/>
              <a:ea typeface="Calibri" panose="020F0502020204030204" pitchFamily="34" charset="0"/>
              <a:cs typeface="Times New Roman" panose="02020603050405020304" pitchFamily="18" charset="0"/>
            </a:endParaRPr>
          </a:p>
          <a:p>
            <a:pPr marL="228600" marR="0"/>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Biết</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chi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phí</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khai</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thác</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tàu</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620,110,000 </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VND/</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ngày</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tàu</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chạy</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và</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460,250,100 </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VND</a:t>
            </a:r>
            <a:r>
              <a:rPr lang="vi-VN"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ngày</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tàu</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đỗ</a:t>
            </a:r>
            <a:endPar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571500" marR="0" indent="-342900">
              <a:buFont typeface="+mj-lt"/>
              <a:buAutoNum type="alphaLcParenR"/>
            </a:pP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Tính</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tổng</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chi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phí</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khai</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thác</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tàu</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trong</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chuyến</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đi</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p>
          <a:p>
            <a:pPr marL="571500" indent="-342900">
              <a:buFont typeface="+mj-lt"/>
              <a:buAutoNum type="alphaLcParenR"/>
            </a:pP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Tính</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tổng</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chi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phí</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khai</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thác</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tàu</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trong</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năm</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571500" marR="0" indent="-342900">
              <a:buFont typeface="+mj-lt"/>
              <a:buAutoNum type="alphaLcParenR"/>
            </a:pP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Tính</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tổng</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chi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phí</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khai</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thác</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tàu</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cho</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1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tấn</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vận</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chuyển</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p>
          <a:p>
            <a:pPr marL="571500" marR="0" indent="-342900">
              <a:buFont typeface="+mj-lt"/>
              <a:buAutoNum type="alphaLcParenR"/>
            </a:pP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Biết</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giá</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cước</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1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tấn</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vận</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chuyển</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tối</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thiểu</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phải</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bằng</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20% chi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phí</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cho</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1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tấn</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vận</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chuyển</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Tính</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giá</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cước</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vận</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tải</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mà</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Công</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ty Logistics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sẽ</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báo</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giá</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với</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chủ</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hàng</a:t>
            </a:r>
            <a:r>
              <a:rPr lang="en-US" sz="22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p>
          <a:p>
            <a:pPr marL="228600" marR="0"/>
            <a:endParaRPr lang="en-US"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1676400" y="76200"/>
            <a:ext cx="6096000" cy="523220"/>
          </a:xfrm>
          <a:prstGeom prst="rect">
            <a:avLst/>
          </a:prstGeom>
          <a:noFill/>
        </p:spPr>
        <p:txBody>
          <a:bodyPr wrap="square" rtlCol="0">
            <a:spAutoFit/>
          </a:bodyPr>
          <a:lstStyle/>
          <a:p>
            <a:pPr algn="ctr"/>
            <a:r>
              <a:rPr lang="en-US" sz="2800" b="1" u="sng" dirty="0" smtClean="0">
                <a:solidFill>
                  <a:srgbClr val="FF0000"/>
                </a:solidFill>
                <a:latin typeface="Times New Roman" panose="02020603050405020304" pitchFamily="18" charset="0"/>
                <a:cs typeface="Times New Roman" panose="02020603050405020304" pitchFamily="18" charset="0"/>
              </a:rPr>
              <a:t>BÀI TẬP 3</a:t>
            </a:r>
            <a:endParaRPr lang="en-US" sz="2800" b="1" u="sng"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038289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537865"/>
            <a:ext cx="9525000" cy="830997"/>
          </a:xfrm>
          <a:prstGeom prst="rect">
            <a:avLst/>
          </a:prstGeom>
        </p:spPr>
        <p:txBody>
          <a:bodyPr wrap="square">
            <a:spAutoFit/>
          </a:bodyPr>
          <a:lstStyle/>
          <a:p>
            <a:pPr>
              <a:spcBef>
                <a:spcPts val="600"/>
              </a:spcBef>
              <a:spcAft>
                <a:spcPts val="600"/>
              </a:spcAft>
            </a:pPr>
            <a:r>
              <a:rPr lang="vi-VN" sz="2400" b="1" dirty="0">
                <a:solidFill>
                  <a:srgbClr val="FF0000"/>
                </a:solidFill>
                <a:latin typeface="Times New Roman" panose="02020603050405020304" pitchFamily="18" charset="0"/>
                <a:cs typeface="Times New Roman" panose="02020603050405020304" pitchFamily="18" charset="0"/>
              </a:rPr>
              <a:t>4.1.3. CÁCH TÍNH CƯỚC PHÍ VẬN CHUYỂN ĐƯỜNG HÀNG KHÔNG</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3" name="Rectangle 2"/>
          <p:cNvSpPr/>
          <p:nvPr/>
        </p:nvSpPr>
        <p:spPr>
          <a:xfrm>
            <a:off x="381000" y="76200"/>
            <a:ext cx="4170908" cy="461665"/>
          </a:xfrm>
          <a:prstGeom prst="rect">
            <a:avLst/>
          </a:prstGeom>
        </p:spPr>
        <p:txBody>
          <a:bodyPr wrap="square">
            <a:spAutoFit/>
          </a:bodyPr>
          <a:lstStyle/>
          <a:p>
            <a:r>
              <a:rPr lang="vi-VN" sz="2400" b="1" dirty="0">
                <a:solidFill>
                  <a:srgbClr val="FF0000"/>
                </a:solidFill>
                <a:latin typeface="Times New Roman" panose="02020603050405020304" pitchFamily="18" charset="0"/>
                <a:cs typeface="Times New Roman" panose="02020603050405020304" pitchFamily="18" charset="0"/>
              </a:rPr>
              <a:t>4.1. CƯỚC VẬN CHUYỂN</a:t>
            </a:r>
            <a:endParaRPr lang="en-US" sz="2400" dirty="0">
              <a:solidFill>
                <a:srgbClr val="FF0000"/>
              </a:solidFill>
            </a:endParaRPr>
          </a:p>
        </p:txBody>
      </p:sp>
      <p:sp>
        <p:nvSpPr>
          <p:cNvPr id="4" name="Rectangle 3"/>
          <p:cNvSpPr/>
          <p:nvPr/>
        </p:nvSpPr>
        <p:spPr>
          <a:xfrm>
            <a:off x="29816" y="1405305"/>
            <a:ext cx="9037983" cy="4770537"/>
          </a:xfrm>
          <a:prstGeom prst="rect">
            <a:avLst/>
          </a:prstGeom>
        </p:spPr>
        <p:txBody>
          <a:bodyPr wrap="square">
            <a:spAutoFit/>
          </a:bodyPr>
          <a:lstStyle/>
          <a:p>
            <a:pPr marL="457200" indent="-457200" algn="just">
              <a:lnSpc>
                <a:spcPct val="150000"/>
              </a:lnSpc>
              <a:spcBef>
                <a:spcPts val="600"/>
              </a:spcBef>
              <a:spcAft>
                <a:spcPts val="600"/>
              </a:spcAft>
              <a:buFont typeface="Wingdings" panose="05000000000000000000" pitchFamily="2" charset="2"/>
              <a:buChar char="v"/>
            </a:pPr>
            <a:r>
              <a:rPr lang="en-US" sz="2800" dirty="0" err="1">
                <a:solidFill>
                  <a:srgbClr val="000000"/>
                </a:solidFill>
                <a:latin typeface="Times New Roman" panose="02020603050405020304" pitchFamily="18" charset="0"/>
                <a:ea typeface="Calibri" panose="020F0502020204030204" pitchFamily="34" charset="0"/>
              </a:rPr>
              <a:t>Bảng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giá</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cước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vận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chuyển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hàng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hóa</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bằng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đường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hàng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không</a:t>
            </a:r>
            <a:r>
              <a:rPr lang="en-US" sz="2800" dirty="0">
                <a:solidFill>
                  <a:srgbClr val="000000"/>
                </a:solidFill>
                <a:latin typeface="Times New Roman" panose="02020603050405020304" pitchFamily="18" charset="0"/>
                <a:ea typeface="Calibri" panose="020F0502020204030204" pitchFamily="34" charset="0"/>
              </a:rPr>
              <a:t> </a:t>
            </a:r>
            <a:r>
              <a:rPr lang="vi-VN" sz="2800" dirty="0">
                <a:solidFill>
                  <a:srgbClr val="000000"/>
                </a:solidFill>
                <a:latin typeface="Times New Roman" panose="02020603050405020304" pitchFamily="18" charset="0"/>
                <a:ea typeface="Calibri" panose="020F0502020204030204" pitchFamily="34" charset="0"/>
              </a:rPr>
              <a:t>được quy định trong các biểu cước thống nhất.</a:t>
            </a:r>
            <a:endParaRPr lang="en-US" sz="2800" dirty="0">
              <a:solidFill>
                <a:srgbClr val="000000"/>
              </a:solidFill>
              <a:latin typeface="Times New Roman" panose="02020603050405020304" pitchFamily="18" charset="0"/>
              <a:ea typeface="Calibri" panose="020F0502020204030204" pitchFamily="34" charset="0"/>
            </a:endParaRPr>
          </a:p>
          <a:p>
            <a:pPr marL="457200" indent="-457200" algn="just">
              <a:lnSpc>
                <a:spcPct val="150000"/>
              </a:lnSpc>
              <a:spcBef>
                <a:spcPts val="600"/>
              </a:spcBef>
              <a:spcAft>
                <a:spcPts val="600"/>
              </a:spcAft>
              <a:buFont typeface="Wingdings" panose="05000000000000000000" pitchFamily="2" charset="2"/>
              <a:buChar char="v"/>
            </a:pPr>
            <a:r>
              <a:rPr lang="vi-VN" sz="2800" dirty="0">
                <a:solidFill>
                  <a:srgbClr val="000000"/>
                </a:solidFill>
                <a:latin typeface="Times New Roman" panose="02020603050405020304" pitchFamily="18" charset="0"/>
                <a:ea typeface="Calibri" panose="020F0502020204030204" pitchFamily="34" charset="0"/>
              </a:rPr>
              <a:t>Hiệp hội vận tải hàng không Quốc tế</a:t>
            </a:r>
            <a:r>
              <a:rPr lang="vi-VN" sz="2800" b="1" dirty="0">
                <a:solidFill>
                  <a:srgbClr val="000000"/>
                </a:solidFill>
                <a:latin typeface="Times New Roman" panose="02020603050405020304" pitchFamily="18" charset="0"/>
                <a:ea typeface="Calibri" panose="020F0502020204030204" pitchFamily="34" charset="0"/>
              </a:rPr>
              <a:t> – IATA (International Air Transport Association) </a:t>
            </a:r>
            <a:r>
              <a:rPr lang="vi-VN" sz="2800" dirty="0">
                <a:solidFill>
                  <a:srgbClr val="000000"/>
                </a:solidFill>
                <a:latin typeface="Times New Roman" panose="02020603050405020304" pitchFamily="18" charset="0"/>
                <a:ea typeface="Calibri" panose="020F0502020204030204" pitchFamily="34" charset="0"/>
              </a:rPr>
              <a:t>đã có quy định về quy tắc, cách thức tính cước và cho phát hành trong biểu cước hàng không </a:t>
            </a:r>
            <a:r>
              <a:rPr lang="vi-VN" sz="2800" b="1" dirty="0">
                <a:solidFill>
                  <a:srgbClr val="000000"/>
                </a:solidFill>
                <a:latin typeface="Times New Roman" panose="02020603050405020304" pitchFamily="18" charset="0"/>
                <a:ea typeface="Calibri" panose="020F0502020204030204" pitchFamily="34" charset="0"/>
              </a:rPr>
              <a:t>TACT (The Air Cargo Tariff)</a:t>
            </a:r>
            <a:endParaRPr lang="en-US" sz="2800" b="1" dirty="0">
              <a:solidFill>
                <a:srgbClr val="000000"/>
              </a:solidFill>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01563270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736035" y="0"/>
            <a:ext cx="7391400" cy="10019953"/>
          </a:xfrm>
          <a:prstGeom prst="rect">
            <a:avLst/>
          </a:prstGeom>
        </p:spPr>
      </p:pic>
      <p:sp>
        <p:nvSpPr>
          <p:cNvPr id="3" name="Rectangle 2"/>
          <p:cNvSpPr/>
          <p:nvPr/>
        </p:nvSpPr>
        <p:spPr>
          <a:xfrm>
            <a:off x="29817" y="2438400"/>
            <a:ext cx="1726096" cy="3416320"/>
          </a:xfrm>
          <a:prstGeom prst="rect">
            <a:avLst/>
          </a:prstGeom>
        </p:spPr>
        <p:txBody>
          <a:bodyPr wrap="square">
            <a:spAutoFit/>
          </a:bodyPr>
          <a:lstStyle/>
          <a:p>
            <a:pPr algn="just">
              <a:spcBef>
                <a:spcPts val="600"/>
              </a:spcBef>
              <a:spcAft>
                <a:spcPts val="600"/>
              </a:spcAft>
            </a:pPr>
            <a:r>
              <a:rPr lang="vi-VN" sz="2400" b="1" dirty="0">
                <a:solidFill>
                  <a:srgbClr val="FF0000"/>
                </a:solidFill>
                <a:latin typeface="Times New Roman" panose="02020603050405020304" pitchFamily="18" charset="0"/>
                <a:cs typeface="Times New Roman" panose="02020603050405020304" pitchFamily="18" charset="0"/>
              </a:rPr>
              <a:t>4.1.3. CÁCH TÍNH CƯỚC PHÍ VẬN CHUYỂN ĐƯỜNG HÀNG KHÔNG</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0" y="152400"/>
            <a:ext cx="1581979" cy="1569660"/>
          </a:xfrm>
          <a:prstGeom prst="rect">
            <a:avLst/>
          </a:prstGeom>
        </p:spPr>
        <p:txBody>
          <a:bodyPr wrap="square">
            <a:spAutoFit/>
          </a:bodyPr>
          <a:lstStyle/>
          <a:p>
            <a:r>
              <a:rPr lang="vi-VN" sz="2400" b="1" dirty="0">
                <a:solidFill>
                  <a:srgbClr val="FF0000"/>
                </a:solidFill>
                <a:latin typeface="Times New Roman" panose="02020603050405020304" pitchFamily="18" charset="0"/>
                <a:cs typeface="Times New Roman" panose="02020603050405020304" pitchFamily="18" charset="0"/>
              </a:rPr>
              <a:t>4.1. CƯỚC VẬN CHUYỂN</a:t>
            </a:r>
            <a:endParaRPr lang="en-US" sz="2400" dirty="0">
              <a:solidFill>
                <a:srgbClr val="FF0000"/>
              </a:solidFill>
            </a:endParaRPr>
          </a:p>
        </p:txBody>
      </p:sp>
    </p:spTree>
    <p:extLst>
      <p:ext uri="{BB962C8B-B14F-4D97-AF65-F5344CB8AC3E}">
        <p14:creationId xmlns:p14="http://schemas.microsoft.com/office/powerpoint/2010/main" val="112130268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90800" y="953363"/>
            <a:ext cx="3629546" cy="830997"/>
          </a:xfrm>
          <a:prstGeom prst="rect">
            <a:avLst/>
          </a:prstGeom>
          <a:solidFill>
            <a:schemeClr val="accent3">
              <a:lumMod val="40000"/>
              <a:lumOff val="60000"/>
            </a:schemeClr>
          </a:solidFill>
          <a:ln w="19050">
            <a:solidFill>
              <a:schemeClr val="tx1"/>
            </a:solidFill>
          </a:ln>
        </p:spPr>
        <p:txBody>
          <a:bodyPr wrap="square">
            <a:spAutoFit/>
          </a:bodyPr>
          <a:lstStyle/>
          <a:p>
            <a:pPr indent="457200" algn="just">
              <a:lnSpc>
                <a:spcPct val="150000"/>
              </a:lnSpc>
            </a:pPr>
            <a:r>
              <a:rPr lang="en-US" sz="3200" b="1" dirty="0" err="1" smtClean="0">
                <a:solidFill>
                  <a:srgbClr val="000000"/>
                </a:solidFill>
                <a:latin typeface="Times New Roman" panose="02020603050405020304" pitchFamily="18" charset="0"/>
                <a:ea typeface="Calibri" panose="020F0502020204030204" pitchFamily="34" charset="0"/>
              </a:rPr>
              <a:t>F</a:t>
            </a:r>
            <a:r>
              <a:rPr lang="en-US" sz="2400" b="1" dirty="0" err="1" smtClean="0">
                <a:solidFill>
                  <a:srgbClr val="000000"/>
                </a:solidFill>
                <a:latin typeface="Times New Roman" panose="02020603050405020304" pitchFamily="18" charset="0"/>
                <a:ea typeface="Calibri" panose="020F0502020204030204" pitchFamily="34" charset="0"/>
              </a:rPr>
              <a:t>hk</a:t>
            </a:r>
            <a:r>
              <a:rPr lang="en-US" sz="3200" b="1" dirty="0" smtClean="0">
                <a:solidFill>
                  <a:srgbClr val="000000"/>
                </a:solidFill>
                <a:latin typeface="Times New Roman" panose="02020603050405020304" pitchFamily="18" charset="0"/>
                <a:ea typeface="Calibri" panose="020F0502020204030204" pitchFamily="34" charset="0"/>
              </a:rPr>
              <a:t> = CW x </a:t>
            </a:r>
            <a:r>
              <a:rPr lang="en-US" sz="32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𝑓</a:t>
            </a:r>
            <a:r>
              <a:rPr lang="en-US" sz="2400" b="1" dirty="0" err="1">
                <a:solidFill>
                  <a:srgbClr val="000000"/>
                </a:solidFill>
                <a:latin typeface="Times New Roman" panose="02020603050405020304" pitchFamily="18" charset="0"/>
                <a:ea typeface="Calibri" panose="020F0502020204030204" pitchFamily="34" charset="0"/>
              </a:rPr>
              <a:t>hk</a:t>
            </a:r>
            <a:r>
              <a:rPr lang="en-US" sz="2400" b="1" dirty="0">
                <a:solidFill>
                  <a:srgbClr val="000000"/>
                </a:solidFill>
                <a:latin typeface="Times New Roman" panose="02020603050405020304" pitchFamily="18" charset="0"/>
                <a:ea typeface="Calibri" panose="020F0502020204030204" pitchFamily="34" charset="0"/>
              </a:rPr>
              <a:t> </a:t>
            </a:r>
          </a:p>
        </p:txBody>
      </p:sp>
      <p:sp>
        <p:nvSpPr>
          <p:cNvPr id="3" name="Rectangle 2"/>
          <p:cNvSpPr/>
          <p:nvPr/>
        </p:nvSpPr>
        <p:spPr>
          <a:xfrm>
            <a:off x="0" y="414103"/>
            <a:ext cx="9829800" cy="830997"/>
          </a:xfrm>
          <a:prstGeom prst="rect">
            <a:avLst/>
          </a:prstGeom>
        </p:spPr>
        <p:txBody>
          <a:bodyPr wrap="square">
            <a:spAutoFit/>
          </a:bodyPr>
          <a:lstStyle/>
          <a:p>
            <a:pPr>
              <a:spcBef>
                <a:spcPts val="600"/>
              </a:spcBef>
              <a:spcAft>
                <a:spcPts val="600"/>
              </a:spcAft>
            </a:pPr>
            <a:r>
              <a:rPr lang="vi-VN" sz="2400" b="1" dirty="0">
                <a:solidFill>
                  <a:srgbClr val="FF0000"/>
                </a:solidFill>
                <a:latin typeface="Times New Roman" panose="02020603050405020304" pitchFamily="18" charset="0"/>
                <a:cs typeface="Times New Roman" panose="02020603050405020304" pitchFamily="18" charset="0"/>
              </a:rPr>
              <a:t>4.1.3. CÁCH TÍNH CƯỚC PHÍ VẬN CHUYỂN ĐƯỜNG HÀNG KHÔNG</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0" y="-47562"/>
            <a:ext cx="4170908" cy="461665"/>
          </a:xfrm>
          <a:prstGeom prst="rect">
            <a:avLst/>
          </a:prstGeom>
        </p:spPr>
        <p:txBody>
          <a:bodyPr wrap="square">
            <a:spAutoFit/>
          </a:bodyPr>
          <a:lstStyle/>
          <a:p>
            <a:r>
              <a:rPr lang="vi-VN" sz="2400" b="1" dirty="0">
                <a:solidFill>
                  <a:srgbClr val="FF0000"/>
                </a:solidFill>
                <a:latin typeface="Times New Roman" panose="02020603050405020304" pitchFamily="18" charset="0"/>
                <a:cs typeface="Times New Roman" panose="02020603050405020304" pitchFamily="18" charset="0"/>
              </a:rPr>
              <a:t>4.1. CƯỚC VẬN CHUYỂN</a:t>
            </a:r>
            <a:endParaRPr lang="en-US" sz="2400" dirty="0">
              <a:solidFill>
                <a:srgbClr val="FF0000"/>
              </a:solidFill>
            </a:endParaRPr>
          </a:p>
        </p:txBody>
      </p:sp>
      <p:sp>
        <p:nvSpPr>
          <p:cNvPr id="5" name="TextBox 4"/>
          <p:cNvSpPr txBox="1"/>
          <p:nvPr/>
        </p:nvSpPr>
        <p:spPr>
          <a:xfrm>
            <a:off x="26126" y="1828800"/>
            <a:ext cx="9117874" cy="5978560"/>
          </a:xfrm>
          <a:prstGeom prst="rect">
            <a:avLst/>
          </a:prstGeom>
          <a:noFill/>
        </p:spPr>
        <p:txBody>
          <a:bodyPr wrap="square" rtlCol="0">
            <a:spAutoFit/>
          </a:bodyPr>
          <a:lstStyle/>
          <a:p>
            <a:pPr marL="342900" indent="-342900">
              <a:buFont typeface="Wingdings" panose="05000000000000000000" pitchFamily="2" charset="2"/>
              <a:buChar char="v"/>
            </a:pPr>
            <a:r>
              <a:rPr lang="en-US" sz="2300" b="1" dirty="0" smtClean="0">
                <a:latin typeface="Times New Roman" panose="02020603050405020304" pitchFamily="18" charset="0"/>
                <a:cs typeface="Times New Roman" panose="02020603050405020304" pitchFamily="18" charset="0"/>
              </a:rPr>
              <a:t>CW- </a:t>
            </a:r>
            <a:r>
              <a:rPr lang="en-US" sz="2300" b="1" dirty="0" err="1">
                <a:latin typeface="Times New Roman" panose="02020603050405020304" pitchFamily="18" charset="0"/>
                <a:cs typeface="Times New Roman" panose="02020603050405020304" pitchFamily="18" charset="0"/>
              </a:rPr>
              <a:t>Chargable</a:t>
            </a:r>
            <a:r>
              <a:rPr lang="en-US" sz="2300" b="1" dirty="0">
                <a:latin typeface="Times New Roman" panose="02020603050405020304" pitchFamily="18" charset="0"/>
                <a:cs typeface="Times New Roman" panose="02020603050405020304" pitchFamily="18" charset="0"/>
              </a:rPr>
              <a:t> </a:t>
            </a:r>
            <a:r>
              <a:rPr lang="en-US" sz="2300" b="1" dirty="0" smtClean="0">
                <a:latin typeface="Times New Roman" panose="02020603050405020304" pitchFamily="18" charset="0"/>
                <a:cs typeface="Times New Roman" panose="02020603050405020304" pitchFamily="18" charset="0"/>
              </a:rPr>
              <a:t>Weight: </a:t>
            </a:r>
            <a:r>
              <a:rPr lang="en-US" sz="2300" dirty="0" err="1" smtClean="0">
                <a:latin typeface="Times New Roman" panose="02020603050405020304" pitchFamily="18" charset="0"/>
                <a:cs typeface="Times New Roman" panose="02020603050405020304" pitchFamily="18" charset="0"/>
              </a:rPr>
              <a:t>Trọng</a:t>
            </a:r>
            <a:r>
              <a:rPr lang="en-US" sz="2300" dirty="0" smtClean="0">
                <a:latin typeface="Times New Roman" panose="02020603050405020304" pitchFamily="18" charset="0"/>
                <a:cs typeface="Times New Roman" panose="02020603050405020304" pitchFamily="18" charset="0"/>
              </a:rPr>
              <a:t> </a:t>
            </a:r>
            <a:r>
              <a:rPr lang="en-US" sz="2300" dirty="0" err="1" smtClean="0">
                <a:latin typeface="Times New Roman" panose="02020603050405020304" pitchFamily="18" charset="0"/>
                <a:cs typeface="Times New Roman" panose="02020603050405020304" pitchFamily="18" charset="0"/>
              </a:rPr>
              <a:t>lượng</a:t>
            </a:r>
            <a:r>
              <a:rPr lang="en-US" sz="2300" dirty="0" smtClean="0">
                <a:latin typeface="Times New Roman" panose="02020603050405020304" pitchFamily="18" charset="0"/>
                <a:cs typeface="Times New Roman" panose="02020603050405020304" pitchFamily="18" charset="0"/>
              </a:rPr>
              <a:t> </a:t>
            </a:r>
            <a:r>
              <a:rPr lang="en-US" sz="2300" dirty="0" err="1" smtClean="0">
                <a:latin typeface="Times New Roman" panose="02020603050405020304" pitchFamily="18" charset="0"/>
                <a:cs typeface="Times New Roman" panose="02020603050405020304" pitchFamily="18" charset="0"/>
              </a:rPr>
              <a:t>tích</a:t>
            </a:r>
            <a:r>
              <a:rPr lang="en-US" sz="2300" dirty="0" smtClean="0">
                <a:latin typeface="Times New Roman" panose="02020603050405020304" pitchFamily="18" charset="0"/>
                <a:cs typeface="Times New Roman" panose="02020603050405020304" pitchFamily="18" charset="0"/>
              </a:rPr>
              <a:t> </a:t>
            </a:r>
            <a:r>
              <a:rPr lang="en-US" sz="2300" dirty="0" err="1" smtClean="0">
                <a:latin typeface="Times New Roman" panose="02020603050405020304" pitchFamily="18" charset="0"/>
                <a:cs typeface="Times New Roman" panose="02020603050405020304" pitchFamily="18" charset="0"/>
              </a:rPr>
              <a:t>cước</a:t>
            </a:r>
            <a:endParaRPr lang="en-US" sz="23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r>
              <a:rPr lang="en-US" sz="2300" dirty="0" err="1" smtClean="0">
                <a:latin typeface="Times New Roman" panose="02020603050405020304" pitchFamily="18" charset="0"/>
                <a:cs typeface="Times New Roman" panose="02020603050405020304" pitchFamily="18" charset="0"/>
              </a:rPr>
              <a:t>Trọng</a:t>
            </a:r>
            <a:r>
              <a:rPr lang="en-US" sz="2300" dirty="0" smtClean="0">
                <a:latin typeface="Times New Roman" panose="02020603050405020304" pitchFamily="18" charset="0"/>
                <a:cs typeface="Times New Roman" panose="02020603050405020304" pitchFamily="18" charset="0"/>
              </a:rPr>
              <a:t> </a:t>
            </a:r>
            <a:r>
              <a:rPr lang="en-US" sz="2300" dirty="0" err="1" smtClean="0">
                <a:latin typeface="Times New Roman" panose="02020603050405020304" pitchFamily="18" charset="0"/>
                <a:cs typeface="Times New Roman" panose="02020603050405020304" pitchFamily="18" charset="0"/>
              </a:rPr>
              <a:t>lượng</a:t>
            </a:r>
            <a:r>
              <a:rPr lang="en-US" sz="2300" dirty="0" smtClean="0">
                <a:latin typeface="Times New Roman" panose="02020603050405020304" pitchFamily="18" charset="0"/>
                <a:cs typeface="Times New Roman" panose="02020603050405020304" pitchFamily="18" charset="0"/>
              </a:rPr>
              <a:t> </a:t>
            </a:r>
            <a:r>
              <a:rPr lang="en-US" sz="2300" dirty="0" err="1" smtClean="0">
                <a:latin typeface="Times New Roman" panose="02020603050405020304" pitchFamily="18" charset="0"/>
                <a:cs typeface="Times New Roman" panose="02020603050405020304" pitchFamily="18" charset="0"/>
              </a:rPr>
              <a:t>tính</a:t>
            </a:r>
            <a:r>
              <a:rPr lang="en-US" sz="2300" dirty="0" smtClean="0">
                <a:latin typeface="Times New Roman" panose="02020603050405020304" pitchFamily="18" charset="0"/>
                <a:cs typeface="Times New Roman" panose="02020603050405020304" pitchFamily="18" charset="0"/>
              </a:rPr>
              <a:t> </a:t>
            </a:r>
            <a:r>
              <a:rPr lang="en-US" sz="2300" dirty="0" err="1" smtClean="0">
                <a:latin typeface="Times New Roman" panose="02020603050405020304" pitchFamily="18" charset="0"/>
                <a:cs typeface="Times New Roman" panose="02020603050405020304" pitchFamily="18" charset="0"/>
              </a:rPr>
              <a:t>cước</a:t>
            </a:r>
            <a:r>
              <a:rPr lang="en-US" sz="2300" dirty="0" smtClean="0">
                <a:latin typeface="Times New Roman" panose="02020603050405020304" pitchFamily="18" charset="0"/>
                <a:cs typeface="Times New Roman" panose="02020603050405020304" pitchFamily="18" charset="0"/>
              </a:rPr>
              <a:t> </a:t>
            </a:r>
            <a:r>
              <a:rPr lang="en-US" sz="2300" dirty="0" err="1" smtClean="0">
                <a:latin typeface="Times New Roman" panose="02020603050405020304" pitchFamily="18" charset="0"/>
                <a:cs typeface="Times New Roman" panose="02020603050405020304" pitchFamily="18" charset="0"/>
              </a:rPr>
              <a:t>có</a:t>
            </a:r>
            <a:r>
              <a:rPr lang="en-US" sz="2300" dirty="0" smtClean="0">
                <a:latin typeface="Times New Roman" panose="02020603050405020304" pitchFamily="18" charset="0"/>
                <a:cs typeface="Times New Roman" panose="02020603050405020304" pitchFamily="18" charset="0"/>
              </a:rPr>
              <a:t> </a:t>
            </a:r>
            <a:r>
              <a:rPr lang="en-US" sz="2300" dirty="0" err="1" smtClean="0">
                <a:latin typeface="Times New Roman" panose="02020603050405020304" pitchFamily="18" charset="0"/>
                <a:cs typeface="Times New Roman" panose="02020603050405020304" pitchFamily="18" charset="0"/>
              </a:rPr>
              <a:t>thể</a:t>
            </a:r>
            <a:r>
              <a:rPr lang="en-US" sz="2300" dirty="0" smtClean="0">
                <a:latin typeface="Times New Roman" panose="02020603050405020304" pitchFamily="18" charset="0"/>
                <a:cs typeface="Times New Roman" panose="02020603050405020304" pitchFamily="18" charset="0"/>
              </a:rPr>
              <a:t> </a:t>
            </a:r>
            <a:r>
              <a:rPr lang="en-US" sz="2300" dirty="0" err="1" smtClean="0">
                <a:latin typeface="Times New Roman" panose="02020603050405020304" pitchFamily="18" charset="0"/>
                <a:cs typeface="Times New Roman" panose="02020603050405020304" pitchFamily="18" charset="0"/>
              </a:rPr>
              <a:t>là</a:t>
            </a:r>
            <a:r>
              <a:rPr lang="en-US" sz="2300" dirty="0" smtClean="0">
                <a:latin typeface="Times New Roman" panose="02020603050405020304" pitchFamily="18" charset="0"/>
                <a:cs typeface="Times New Roman" panose="02020603050405020304" pitchFamily="18" charset="0"/>
              </a:rPr>
              <a:t> </a:t>
            </a:r>
            <a:r>
              <a:rPr lang="en-US" sz="2300" b="1" dirty="0" smtClean="0">
                <a:latin typeface="Times New Roman" panose="02020603050405020304" pitchFamily="18" charset="0"/>
                <a:cs typeface="Times New Roman" panose="02020603050405020304" pitchFamily="18" charset="0"/>
              </a:rPr>
              <a:t>AW-</a:t>
            </a:r>
            <a:r>
              <a:rPr lang="en-US" sz="2300" b="1" dirty="0">
                <a:latin typeface="Times New Roman" panose="02020603050405020304" pitchFamily="18" charset="0"/>
                <a:cs typeface="Times New Roman" panose="02020603050405020304" pitchFamily="18" charset="0"/>
              </a:rPr>
              <a:t>Actual </a:t>
            </a:r>
            <a:r>
              <a:rPr lang="en-US" sz="2300" b="1" dirty="0" smtClean="0">
                <a:latin typeface="Times New Roman" panose="02020603050405020304" pitchFamily="18" charset="0"/>
                <a:cs typeface="Times New Roman" panose="02020603050405020304" pitchFamily="18" charset="0"/>
              </a:rPr>
              <a:t>Weight (</a:t>
            </a:r>
            <a:r>
              <a:rPr lang="en-US" sz="2300" b="1" dirty="0" err="1">
                <a:latin typeface="Times New Roman" panose="02020603050405020304" pitchFamily="18" charset="0"/>
                <a:cs typeface="Times New Roman" panose="02020603050405020304" pitchFamily="18" charset="0"/>
              </a:rPr>
              <a:t>Khối</a:t>
            </a:r>
            <a:r>
              <a:rPr lang="en-US" sz="2300" b="1" dirty="0">
                <a:latin typeface="Times New Roman" panose="02020603050405020304" pitchFamily="18" charset="0"/>
                <a:cs typeface="Times New Roman" panose="02020603050405020304" pitchFamily="18" charset="0"/>
              </a:rPr>
              <a:t> </a:t>
            </a:r>
            <a:r>
              <a:rPr lang="en-US" sz="2300" b="1" dirty="0" err="1">
                <a:latin typeface="Times New Roman" panose="02020603050405020304" pitchFamily="18" charset="0"/>
                <a:cs typeface="Times New Roman" panose="02020603050405020304" pitchFamily="18" charset="0"/>
              </a:rPr>
              <a:t>lượng</a:t>
            </a:r>
            <a:r>
              <a:rPr lang="en-US" sz="2300" b="1" dirty="0">
                <a:latin typeface="Times New Roman" panose="02020603050405020304" pitchFamily="18" charset="0"/>
                <a:cs typeface="Times New Roman" panose="02020603050405020304" pitchFamily="18" charset="0"/>
              </a:rPr>
              <a:t> </a:t>
            </a:r>
            <a:r>
              <a:rPr lang="en-US" sz="2300" b="1" dirty="0" err="1">
                <a:latin typeface="Times New Roman" panose="02020603050405020304" pitchFamily="18" charset="0"/>
                <a:cs typeface="Times New Roman" panose="02020603050405020304" pitchFamily="18" charset="0"/>
              </a:rPr>
              <a:t>thực</a:t>
            </a:r>
            <a:r>
              <a:rPr lang="en-US" sz="2300" b="1" dirty="0">
                <a:latin typeface="Times New Roman" panose="02020603050405020304" pitchFamily="18" charset="0"/>
                <a:cs typeface="Times New Roman" panose="02020603050405020304" pitchFamily="18" charset="0"/>
              </a:rPr>
              <a:t> </a:t>
            </a:r>
            <a:r>
              <a:rPr lang="en-US" sz="2300" b="1" dirty="0" err="1">
                <a:latin typeface="Times New Roman" panose="02020603050405020304" pitchFamily="18" charset="0"/>
                <a:cs typeface="Times New Roman" panose="02020603050405020304" pitchFamily="18" charset="0"/>
              </a:rPr>
              <a:t>tế</a:t>
            </a:r>
            <a:r>
              <a:rPr lang="en-US" sz="2300" b="1" dirty="0">
                <a:latin typeface="Times New Roman" panose="02020603050405020304" pitchFamily="18" charset="0"/>
                <a:cs typeface="Times New Roman" panose="02020603050405020304" pitchFamily="18" charset="0"/>
              </a:rPr>
              <a:t> </a:t>
            </a:r>
            <a:r>
              <a:rPr lang="en-US" sz="2300" b="1" dirty="0" err="1">
                <a:latin typeface="Times New Roman" panose="02020603050405020304" pitchFamily="18" charset="0"/>
                <a:cs typeface="Times New Roman" panose="02020603050405020304" pitchFamily="18" charset="0"/>
              </a:rPr>
              <a:t>của</a:t>
            </a:r>
            <a:r>
              <a:rPr lang="en-US" sz="2300" b="1" dirty="0">
                <a:latin typeface="Times New Roman" panose="02020603050405020304" pitchFamily="18" charset="0"/>
                <a:cs typeface="Times New Roman" panose="02020603050405020304" pitchFamily="18" charset="0"/>
              </a:rPr>
              <a:t> </a:t>
            </a:r>
            <a:r>
              <a:rPr lang="en-US" sz="2300" b="1" dirty="0" err="1" smtClean="0">
                <a:latin typeface="Times New Roman" panose="02020603050405020304" pitchFamily="18" charset="0"/>
                <a:cs typeface="Times New Roman" panose="02020603050405020304" pitchFamily="18" charset="0"/>
              </a:rPr>
              <a:t>hàng</a:t>
            </a:r>
            <a:r>
              <a:rPr lang="en-US" sz="2300" b="1" dirty="0" smtClean="0">
                <a:latin typeface="Times New Roman" panose="02020603050405020304" pitchFamily="18" charset="0"/>
                <a:cs typeface="Times New Roman" panose="02020603050405020304" pitchFamily="18" charset="0"/>
              </a:rPr>
              <a:t>) </a:t>
            </a:r>
            <a:r>
              <a:rPr lang="en-US" sz="2300" dirty="0" smtClean="0">
                <a:latin typeface="Times New Roman" panose="02020603050405020304" pitchFamily="18" charset="0"/>
                <a:cs typeface="Times New Roman" panose="02020603050405020304" pitchFamily="18" charset="0"/>
              </a:rPr>
              <a:t>hay</a:t>
            </a:r>
            <a:r>
              <a:rPr lang="en-US" sz="2300" b="1" dirty="0" smtClean="0">
                <a:latin typeface="Times New Roman" panose="02020603050405020304" pitchFamily="18" charset="0"/>
                <a:cs typeface="Times New Roman" panose="02020603050405020304" pitchFamily="18" charset="0"/>
              </a:rPr>
              <a:t> DW - </a:t>
            </a:r>
            <a:r>
              <a:rPr lang="en-US" sz="2300" b="1" dirty="0">
                <a:latin typeface="Times New Roman" panose="02020603050405020304" pitchFamily="18" charset="0"/>
                <a:cs typeface="Times New Roman" panose="02020603050405020304" pitchFamily="18" charset="0"/>
              </a:rPr>
              <a:t>Dimensional Weight </a:t>
            </a:r>
            <a:r>
              <a:rPr lang="en-US" sz="2300" b="1" dirty="0" smtClean="0">
                <a:latin typeface="Times New Roman" panose="02020603050405020304" pitchFamily="18" charset="0"/>
                <a:cs typeface="Times New Roman" panose="02020603050405020304" pitchFamily="18" charset="0"/>
              </a:rPr>
              <a:t> (</a:t>
            </a:r>
            <a:r>
              <a:rPr lang="en-US" sz="2300" b="1" dirty="0" err="1">
                <a:latin typeface="Times New Roman" panose="02020603050405020304" pitchFamily="18" charset="0"/>
                <a:cs typeface="Times New Roman" panose="02020603050405020304" pitchFamily="18" charset="0"/>
              </a:rPr>
              <a:t>Khối</a:t>
            </a:r>
            <a:r>
              <a:rPr lang="en-US" sz="2300" b="1" dirty="0">
                <a:latin typeface="Times New Roman" panose="02020603050405020304" pitchFamily="18" charset="0"/>
                <a:cs typeface="Times New Roman" panose="02020603050405020304" pitchFamily="18" charset="0"/>
              </a:rPr>
              <a:t> </a:t>
            </a:r>
            <a:r>
              <a:rPr lang="en-US" sz="2300" b="1" dirty="0" err="1">
                <a:latin typeface="Times New Roman" panose="02020603050405020304" pitchFamily="18" charset="0"/>
                <a:cs typeface="Times New Roman" panose="02020603050405020304" pitchFamily="18" charset="0"/>
              </a:rPr>
              <a:t>lượng</a:t>
            </a:r>
            <a:r>
              <a:rPr lang="en-US" sz="2300" b="1" dirty="0">
                <a:latin typeface="Times New Roman" panose="02020603050405020304" pitchFamily="18" charset="0"/>
                <a:cs typeface="Times New Roman" panose="02020603050405020304" pitchFamily="18" charset="0"/>
              </a:rPr>
              <a:t> </a:t>
            </a:r>
            <a:r>
              <a:rPr lang="en-US" sz="2300" b="1" dirty="0" err="1">
                <a:latin typeface="Times New Roman" panose="02020603050405020304" pitchFamily="18" charset="0"/>
                <a:cs typeface="Times New Roman" panose="02020603050405020304" pitchFamily="18" charset="0"/>
              </a:rPr>
              <a:t>thể</a:t>
            </a:r>
            <a:r>
              <a:rPr lang="en-US" sz="2300" b="1" dirty="0">
                <a:latin typeface="Times New Roman" panose="02020603050405020304" pitchFamily="18" charset="0"/>
                <a:cs typeface="Times New Roman" panose="02020603050405020304" pitchFamily="18" charset="0"/>
              </a:rPr>
              <a:t> </a:t>
            </a:r>
            <a:r>
              <a:rPr lang="en-US" sz="2300" b="1" dirty="0" err="1" smtClean="0">
                <a:latin typeface="Times New Roman" panose="02020603050405020304" pitchFamily="18" charset="0"/>
                <a:cs typeface="Times New Roman" panose="02020603050405020304" pitchFamily="18" charset="0"/>
              </a:rPr>
              <a:t>tích</a:t>
            </a:r>
            <a:r>
              <a:rPr lang="en-US" sz="2300" b="1" dirty="0" smtClean="0">
                <a:latin typeface="Times New Roman" panose="02020603050405020304" pitchFamily="18" charset="0"/>
                <a:cs typeface="Times New Roman" panose="02020603050405020304" pitchFamily="18" charset="0"/>
              </a:rPr>
              <a:t>) </a:t>
            </a:r>
            <a:r>
              <a:rPr lang="en-US" sz="2300" b="1" dirty="0" err="1" smtClean="0">
                <a:latin typeface="Times New Roman" panose="02020603050405020304" pitchFamily="18" charset="0"/>
                <a:cs typeface="Times New Roman" panose="02020603050405020304" pitchFamily="18" charset="0"/>
              </a:rPr>
              <a:t>với</a:t>
            </a:r>
            <a:r>
              <a:rPr lang="en-US" sz="2300" b="1" dirty="0" smtClean="0">
                <a:latin typeface="Times New Roman" panose="02020603050405020304" pitchFamily="18" charset="0"/>
                <a:cs typeface="Times New Roman" panose="02020603050405020304" pitchFamily="18" charset="0"/>
              </a:rPr>
              <a:t>:</a:t>
            </a:r>
          </a:p>
          <a:p>
            <a:pPr marL="342900" lvl="0" indent="-342900">
              <a:buFont typeface="Wingdings" panose="05000000000000000000" pitchFamily="2" charset="2"/>
              <a:buChar char="v"/>
            </a:pPr>
            <a:r>
              <a:rPr lang="en-US" sz="2300" b="1" dirty="0" err="1">
                <a:latin typeface="Times New Roman" panose="02020603050405020304" pitchFamily="18" charset="0"/>
                <a:cs typeface="Times New Roman" panose="02020603050405020304" pitchFamily="18" charset="0"/>
              </a:rPr>
              <a:t>Khối</a:t>
            </a:r>
            <a:r>
              <a:rPr lang="en-US" sz="2300" b="1" dirty="0">
                <a:latin typeface="Times New Roman" panose="02020603050405020304" pitchFamily="18" charset="0"/>
                <a:cs typeface="Times New Roman" panose="02020603050405020304" pitchFamily="18" charset="0"/>
              </a:rPr>
              <a:t> </a:t>
            </a:r>
            <a:r>
              <a:rPr lang="en-US" sz="2300" b="1" dirty="0" err="1">
                <a:latin typeface="Times New Roman" panose="02020603050405020304" pitchFamily="18" charset="0"/>
                <a:cs typeface="Times New Roman" panose="02020603050405020304" pitchFamily="18" charset="0"/>
              </a:rPr>
              <a:t>lượng</a:t>
            </a:r>
            <a:r>
              <a:rPr lang="en-US" sz="2300" b="1" dirty="0">
                <a:latin typeface="Times New Roman" panose="02020603050405020304" pitchFamily="18" charset="0"/>
                <a:cs typeface="Times New Roman" panose="02020603050405020304" pitchFamily="18" charset="0"/>
              </a:rPr>
              <a:t> </a:t>
            </a:r>
            <a:r>
              <a:rPr lang="en-US" sz="2300" b="1" dirty="0" err="1">
                <a:latin typeface="Times New Roman" panose="02020603050405020304" pitchFamily="18" charset="0"/>
                <a:cs typeface="Times New Roman" panose="02020603050405020304" pitchFamily="18" charset="0"/>
              </a:rPr>
              <a:t>thực</a:t>
            </a:r>
            <a:r>
              <a:rPr lang="en-US" sz="2300" b="1" dirty="0">
                <a:latin typeface="Times New Roman" panose="02020603050405020304" pitchFamily="18" charset="0"/>
                <a:cs typeface="Times New Roman" panose="02020603050405020304" pitchFamily="18" charset="0"/>
              </a:rPr>
              <a:t> </a:t>
            </a:r>
            <a:r>
              <a:rPr lang="en-US" sz="2300" b="1" dirty="0" err="1">
                <a:latin typeface="Times New Roman" panose="02020603050405020304" pitchFamily="18" charset="0"/>
                <a:cs typeface="Times New Roman" panose="02020603050405020304" pitchFamily="18" charset="0"/>
              </a:rPr>
              <a:t>tế</a:t>
            </a:r>
            <a:r>
              <a:rPr lang="en-US" sz="2300" b="1" dirty="0">
                <a:latin typeface="Times New Roman" panose="02020603050405020304" pitchFamily="18" charset="0"/>
                <a:cs typeface="Times New Roman" panose="02020603050405020304" pitchFamily="18" charset="0"/>
              </a:rPr>
              <a:t> </a:t>
            </a:r>
            <a:r>
              <a:rPr lang="en-US" sz="2300" b="1" dirty="0" err="1">
                <a:latin typeface="Times New Roman" panose="02020603050405020304" pitchFamily="18" charset="0"/>
                <a:cs typeface="Times New Roman" panose="02020603050405020304" pitchFamily="18" charset="0"/>
              </a:rPr>
              <a:t>của</a:t>
            </a:r>
            <a:r>
              <a:rPr lang="en-US" sz="2300" b="1" dirty="0">
                <a:latin typeface="Times New Roman" panose="02020603050405020304" pitchFamily="18" charset="0"/>
                <a:cs typeface="Times New Roman" panose="02020603050405020304" pitchFamily="18" charset="0"/>
              </a:rPr>
              <a:t> </a:t>
            </a:r>
            <a:r>
              <a:rPr lang="en-US" sz="2300" b="1" dirty="0" err="1">
                <a:latin typeface="Times New Roman" panose="02020603050405020304" pitchFamily="18" charset="0"/>
                <a:cs typeface="Times New Roman" panose="02020603050405020304" pitchFamily="18" charset="0"/>
              </a:rPr>
              <a:t>hàng</a:t>
            </a:r>
            <a:r>
              <a:rPr lang="en-US" sz="2300" b="1" dirty="0">
                <a:latin typeface="Times New Roman" panose="02020603050405020304" pitchFamily="18" charset="0"/>
                <a:cs typeface="Times New Roman" panose="02020603050405020304" pitchFamily="18" charset="0"/>
              </a:rPr>
              <a:t> (Actual Weight -AW):</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Cân</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nặng</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thực</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tế</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của</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đơn</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hàng</a:t>
            </a:r>
            <a:r>
              <a:rPr lang="en-US" sz="2300" dirty="0">
                <a:latin typeface="Times New Roman" panose="02020603050405020304" pitchFamily="18" charset="0"/>
                <a:cs typeface="Times New Roman" panose="02020603050405020304" pitchFamily="18" charset="0"/>
              </a:rPr>
              <a:t> (ĐVT: KGS</a:t>
            </a:r>
            <a:r>
              <a:rPr lang="en-US" sz="2300" dirty="0" smtClean="0">
                <a:latin typeface="Times New Roman" panose="02020603050405020304" pitchFamily="18" charset="0"/>
                <a:cs typeface="Times New Roman" panose="02020603050405020304" pitchFamily="18" charset="0"/>
              </a:rPr>
              <a:t>)</a:t>
            </a:r>
          </a:p>
          <a:p>
            <a:pPr marL="342900" indent="-342900">
              <a:buFont typeface="Wingdings" panose="05000000000000000000" pitchFamily="2" charset="2"/>
              <a:buChar char="v"/>
            </a:pPr>
            <a:r>
              <a:rPr lang="en-US" sz="2300" b="1" dirty="0" err="1">
                <a:latin typeface="Times New Roman" panose="02020603050405020304" pitchFamily="18" charset="0"/>
                <a:cs typeface="Times New Roman" panose="02020603050405020304" pitchFamily="18" charset="0"/>
              </a:rPr>
              <a:t>Khối</a:t>
            </a:r>
            <a:r>
              <a:rPr lang="en-US" sz="2300" b="1" dirty="0">
                <a:latin typeface="Times New Roman" panose="02020603050405020304" pitchFamily="18" charset="0"/>
                <a:cs typeface="Times New Roman" panose="02020603050405020304" pitchFamily="18" charset="0"/>
              </a:rPr>
              <a:t> </a:t>
            </a:r>
            <a:r>
              <a:rPr lang="en-US" sz="2300" b="1" dirty="0" err="1">
                <a:latin typeface="Times New Roman" panose="02020603050405020304" pitchFamily="18" charset="0"/>
                <a:cs typeface="Times New Roman" panose="02020603050405020304" pitchFamily="18" charset="0"/>
              </a:rPr>
              <a:t>lượng</a:t>
            </a:r>
            <a:r>
              <a:rPr lang="en-US" sz="2300" b="1" dirty="0">
                <a:latin typeface="Times New Roman" panose="02020603050405020304" pitchFamily="18" charset="0"/>
                <a:cs typeface="Times New Roman" panose="02020603050405020304" pitchFamily="18" charset="0"/>
              </a:rPr>
              <a:t> </a:t>
            </a:r>
            <a:r>
              <a:rPr lang="en-US" sz="2300" b="1" dirty="0" err="1">
                <a:latin typeface="Times New Roman" panose="02020603050405020304" pitchFamily="18" charset="0"/>
                <a:cs typeface="Times New Roman" panose="02020603050405020304" pitchFamily="18" charset="0"/>
              </a:rPr>
              <a:t>thể</a:t>
            </a:r>
            <a:r>
              <a:rPr lang="en-US" sz="2300" b="1" dirty="0">
                <a:latin typeface="Times New Roman" panose="02020603050405020304" pitchFamily="18" charset="0"/>
                <a:cs typeface="Times New Roman" panose="02020603050405020304" pitchFamily="18" charset="0"/>
              </a:rPr>
              <a:t> </a:t>
            </a:r>
            <a:r>
              <a:rPr lang="en-US" sz="2300" b="1" dirty="0" err="1">
                <a:latin typeface="Times New Roman" panose="02020603050405020304" pitchFamily="18" charset="0"/>
                <a:cs typeface="Times New Roman" panose="02020603050405020304" pitchFamily="18" charset="0"/>
              </a:rPr>
              <a:t>tích</a:t>
            </a:r>
            <a:r>
              <a:rPr lang="en-US" sz="2300" dirty="0">
                <a:latin typeface="Times New Roman" panose="02020603050405020304" pitchFamily="18" charset="0"/>
                <a:cs typeface="Times New Roman" panose="02020603050405020304" pitchFamily="18" charset="0"/>
              </a:rPr>
              <a:t>, hay </a:t>
            </a:r>
            <a:r>
              <a:rPr lang="en-US" sz="2300" dirty="0" err="1">
                <a:latin typeface="Times New Roman" panose="02020603050405020304" pitchFamily="18" charset="0"/>
                <a:cs typeface="Times New Roman" panose="02020603050405020304" pitchFamily="18" charset="0"/>
              </a:rPr>
              <a:t>còn</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gọi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là</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khối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lượng</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kích</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cỡ</a:t>
            </a:r>
            <a:r>
              <a:rPr lang="en-US" sz="2300" dirty="0">
                <a:latin typeface="Times New Roman" panose="02020603050405020304" pitchFamily="18" charset="0"/>
                <a:cs typeface="Times New Roman" panose="02020603050405020304" pitchFamily="18" charset="0"/>
              </a:rPr>
              <a:t> </a:t>
            </a:r>
            <a:r>
              <a:rPr lang="en-US" sz="2300" b="1" dirty="0">
                <a:latin typeface="Times New Roman" panose="02020603050405020304" pitchFamily="18" charset="0"/>
                <a:cs typeface="Times New Roman" panose="02020603050405020304" pitchFamily="18" charset="0"/>
              </a:rPr>
              <a:t>(Volume / Volumetric / Dimensional Weight - DW): </a:t>
            </a:r>
            <a:r>
              <a:rPr lang="en-US" sz="2300" dirty="0" err="1">
                <a:latin typeface="Times New Roman" panose="02020603050405020304" pitchFamily="18" charset="0"/>
                <a:cs typeface="Times New Roman" panose="02020603050405020304" pitchFamily="18" charset="0"/>
              </a:rPr>
              <a:t>Cân</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nặng</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của</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đơn</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hàng</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sau</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khi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quy</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đổi</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từ</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thể</a:t>
            </a:r>
            <a:r>
              <a:rPr lang="en-US" sz="2300" dirty="0">
                <a:latin typeface="Times New Roman" panose="02020603050405020304" pitchFamily="18" charset="0"/>
                <a:cs typeface="Times New Roman" panose="02020603050405020304" pitchFamily="18" charset="0"/>
              </a:rPr>
              <a:t> </a:t>
            </a:r>
            <a:r>
              <a:rPr lang="en-US" sz="2300" dirty="0" err="1">
                <a:latin typeface="Times New Roman" panose="02020603050405020304" pitchFamily="18" charset="0"/>
                <a:cs typeface="Times New Roman" panose="02020603050405020304" pitchFamily="18" charset="0"/>
              </a:rPr>
              <a:t>tích</a:t>
            </a:r>
            <a:endParaRPr lang="en-US" sz="2300" dirty="0">
              <a:latin typeface="Times New Roman" panose="02020603050405020304" pitchFamily="18" charset="0"/>
              <a:cs typeface="Times New Roman" panose="02020603050405020304" pitchFamily="18" charset="0"/>
            </a:endParaRPr>
          </a:p>
          <a:p>
            <a:pPr lvl="0"/>
            <a:r>
              <a:rPr lang="en-US" sz="2400" b="1" i="1" u="sng" dirty="0" err="1" smtClean="0">
                <a:solidFill>
                  <a:srgbClr val="FF0000"/>
                </a:solidFill>
                <a:latin typeface="Times New Roman" panose="02020603050405020304" pitchFamily="18" charset="0"/>
                <a:cs typeface="Times New Roman" panose="02020603050405020304" pitchFamily="18" charset="0"/>
              </a:rPr>
              <a:t>Cách</a:t>
            </a:r>
            <a:r>
              <a:rPr lang="en-US" sz="2400" b="1" i="1" u="sng" dirty="0" smtClean="0">
                <a:solidFill>
                  <a:srgbClr val="FF0000"/>
                </a:solidFill>
                <a:latin typeface="Times New Roman" panose="02020603050405020304" pitchFamily="18" charset="0"/>
                <a:cs typeface="Times New Roman" panose="02020603050405020304" pitchFamily="18" charset="0"/>
              </a:rPr>
              <a:t> </a:t>
            </a:r>
            <a:r>
              <a:rPr lang="en-US" sz="2400" b="1" i="1" u="sng" dirty="0" err="1" smtClean="0">
                <a:solidFill>
                  <a:srgbClr val="FF0000"/>
                </a:solidFill>
                <a:latin typeface="Times New Roman" panose="02020603050405020304" pitchFamily="18" charset="0"/>
                <a:cs typeface="Times New Roman" panose="02020603050405020304" pitchFamily="18" charset="0"/>
              </a:rPr>
              <a:t>xác</a:t>
            </a:r>
            <a:r>
              <a:rPr lang="en-US" sz="2400" b="1" i="1" u="sng" dirty="0" smtClean="0">
                <a:solidFill>
                  <a:srgbClr val="FF0000"/>
                </a:solidFill>
                <a:latin typeface="Times New Roman" panose="02020603050405020304" pitchFamily="18" charset="0"/>
                <a:cs typeface="Times New Roman" panose="02020603050405020304" pitchFamily="18" charset="0"/>
              </a:rPr>
              <a:t> </a:t>
            </a:r>
            <a:r>
              <a:rPr lang="en-US" sz="2400" b="1" i="1" u="sng" dirty="0" err="1" smtClean="0">
                <a:solidFill>
                  <a:srgbClr val="FF0000"/>
                </a:solidFill>
                <a:latin typeface="Times New Roman" panose="02020603050405020304" pitchFamily="18" charset="0"/>
                <a:cs typeface="Times New Roman" panose="02020603050405020304" pitchFamily="18" charset="0"/>
              </a:rPr>
              <a:t>định</a:t>
            </a:r>
            <a:r>
              <a:rPr lang="en-US" sz="2400" b="1" i="1" u="sng" dirty="0" smtClean="0">
                <a:solidFill>
                  <a:srgbClr val="FF0000"/>
                </a:solidFill>
                <a:latin typeface="Times New Roman" panose="02020603050405020304" pitchFamily="18" charset="0"/>
                <a:cs typeface="Times New Roman" panose="02020603050405020304" pitchFamily="18" charset="0"/>
              </a:rPr>
              <a:t> </a:t>
            </a:r>
            <a:r>
              <a:rPr lang="en-US" sz="2400" b="1" i="1" u="sng" dirty="0" err="1" smtClean="0">
                <a:solidFill>
                  <a:srgbClr val="FF0000"/>
                </a:solidFill>
                <a:latin typeface="Times New Roman" panose="02020603050405020304" pitchFamily="18" charset="0"/>
                <a:cs typeface="Times New Roman" panose="02020603050405020304" pitchFamily="18" charset="0"/>
              </a:rPr>
              <a:t>giá</a:t>
            </a:r>
            <a:r>
              <a:rPr lang="en-US" sz="2400" b="1" i="1" u="sng" dirty="0" smtClean="0">
                <a:solidFill>
                  <a:srgbClr val="FF0000"/>
                </a:solidFill>
                <a:latin typeface="Times New Roman" panose="02020603050405020304" pitchFamily="18" charset="0"/>
                <a:cs typeface="Times New Roman" panose="02020603050405020304" pitchFamily="18" charset="0"/>
              </a:rPr>
              <a:t> </a:t>
            </a:r>
            <a:r>
              <a:rPr lang="en-US" sz="2400" b="1" i="1" u="sng" dirty="0" err="1" smtClean="0">
                <a:solidFill>
                  <a:srgbClr val="FF0000"/>
                </a:solidFill>
                <a:latin typeface="Times New Roman" panose="02020603050405020304" pitchFamily="18" charset="0"/>
                <a:cs typeface="Times New Roman" panose="02020603050405020304" pitchFamily="18" charset="0"/>
              </a:rPr>
              <a:t>trị</a:t>
            </a:r>
            <a:r>
              <a:rPr lang="en-US" sz="2400" b="1" i="1" u="sng" dirty="0" smtClean="0">
                <a:solidFill>
                  <a:srgbClr val="FF0000"/>
                </a:solidFill>
                <a:latin typeface="Times New Roman" panose="02020603050405020304" pitchFamily="18" charset="0"/>
                <a:cs typeface="Times New Roman" panose="02020603050405020304" pitchFamily="18" charset="0"/>
              </a:rPr>
              <a:t> CW</a:t>
            </a:r>
          </a:p>
          <a:p>
            <a:pPr marL="342900" lvl="0" indent="-342900">
              <a:lnSpc>
                <a:spcPct val="150000"/>
              </a:lnSpc>
              <a:buFont typeface="Wingdings" panose="05000000000000000000" pitchFamily="2" charset="2"/>
              <a:buChar char="v"/>
            </a:pPr>
            <a:r>
              <a:rPr lang="vi-VN" sz="2200" dirty="0" smtClean="0">
                <a:latin typeface="Times New Roman" panose="02020603050405020304" pitchFamily="18" charset="0"/>
                <a:cs typeface="Times New Roman" panose="02020603050405020304" pitchFamily="18" charset="0"/>
              </a:rPr>
              <a:t>Nếu  </a:t>
            </a:r>
            <a:r>
              <a:rPr lang="vi-VN" sz="2200" dirty="0">
                <a:latin typeface="Times New Roman" panose="02020603050405020304" pitchFamily="18" charset="0"/>
                <a:cs typeface="Times New Roman" panose="02020603050405020304" pitchFamily="18" charset="0"/>
              </a:rPr>
              <a:t>AW &gt; DW: Tính cước vận chuyển theo đơn giá </a:t>
            </a:r>
            <a:r>
              <a:rPr lang="vi-VN" sz="2200" dirty="0" smtClean="0">
                <a:latin typeface="Times New Roman" panose="02020603050405020304" pitchFamily="18" charset="0"/>
                <a:cs typeface="Times New Roman" panose="02020603050405020304" pitchFamily="18" charset="0"/>
              </a:rPr>
              <a:t>KGS</a:t>
            </a:r>
            <a:r>
              <a:rPr lang="en-US" sz="2200" dirty="0" smtClean="0">
                <a:latin typeface="Times New Roman" panose="02020603050405020304" pitchFamily="18" charset="0"/>
                <a:cs typeface="Times New Roman" panose="02020603050405020304" pitchFamily="18" charset="0"/>
              </a:rPr>
              <a:t> </a:t>
            </a:r>
            <a:r>
              <a:rPr lang="en-US" sz="2200" dirty="0" smtClean="0">
                <a:latin typeface="Times New Roman" panose="02020603050405020304" pitchFamily="18" charset="0"/>
                <a:cs typeface="Times New Roman" panose="02020603050405020304" pitchFamily="18" charset="0"/>
                <a:sym typeface="Wingdings" panose="05000000000000000000" pitchFamily="2" charset="2"/>
              </a:rPr>
              <a:t> CW =AW</a:t>
            </a:r>
            <a:endParaRPr lang="vi-VN" sz="2200" dirty="0">
              <a:latin typeface="Times New Roman" panose="02020603050405020304" pitchFamily="18" charset="0"/>
              <a:cs typeface="Times New Roman" panose="02020603050405020304" pitchFamily="18" charset="0"/>
            </a:endParaRPr>
          </a:p>
          <a:p>
            <a:pPr marL="342900" lvl="0" indent="-342900">
              <a:lnSpc>
                <a:spcPct val="150000"/>
              </a:lnSpc>
              <a:buFont typeface="Wingdings" panose="05000000000000000000" pitchFamily="2" charset="2"/>
              <a:buChar char="v"/>
            </a:pPr>
            <a:r>
              <a:rPr lang="vi-VN" sz="2200" dirty="0" smtClean="0">
                <a:latin typeface="Times New Roman" panose="02020603050405020304" pitchFamily="18" charset="0"/>
                <a:cs typeface="Times New Roman" panose="02020603050405020304" pitchFamily="18" charset="0"/>
              </a:rPr>
              <a:t>Nếu </a:t>
            </a:r>
            <a:r>
              <a:rPr lang="vi-VN" sz="2200" dirty="0">
                <a:latin typeface="Times New Roman" panose="02020603050405020304" pitchFamily="18" charset="0"/>
                <a:cs typeface="Times New Roman" panose="02020603050405020304" pitchFamily="18" charset="0"/>
              </a:rPr>
              <a:t>AW  &lt; DW: Tính cước vận chuyển theo đơn giá </a:t>
            </a:r>
            <a:r>
              <a:rPr lang="vi-VN" sz="2200" dirty="0" smtClean="0">
                <a:latin typeface="Times New Roman" panose="02020603050405020304" pitchFamily="18" charset="0"/>
                <a:cs typeface="Times New Roman" panose="02020603050405020304" pitchFamily="18" charset="0"/>
              </a:rPr>
              <a:t>CBM</a:t>
            </a:r>
            <a:r>
              <a:rPr lang="en-US" sz="2200" dirty="0" smtClean="0">
                <a:latin typeface="Times New Roman" panose="02020603050405020304" pitchFamily="18" charset="0"/>
                <a:cs typeface="Times New Roman" panose="02020603050405020304" pitchFamily="18" charset="0"/>
              </a:rPr>
              <a:t> </a:t>
            </a:r>
            <a:r>
              <a:rPr lang="en-US" sz="2200" dirty="0" smtClean="0">
                <a:latin typeface="Times New Roman" panose="02020603050405020304" pitchFamily="18" charset="0"/>
                <a:cs typeface="Times New Roman" panose="02020603050405020304" pitchFamily="18" charset="0"/>
                <a:sym typeface="Wingdings" panose="05000000000000000000" pitchFamily="2" charset="2"/>
              </a:rPr>
              <a:t> CW = CBM </a:t>
            </a:r>
            <a:r>
              <a:rPr lang="en-US" sz="2200" dirty="0" err="1" smtClean="0">
                <a:latin typeface="Times New Roman" panose="02020603050405020304" pitchFamily="18" charset="0"/>
                <a:cs typeface="Times New Roman" panose="02020603050405020304" pitchFamily="18" charset="0"/>
                <a:sym typeface="Wingdings" panose="05000000000000000000" pitchFamily="2" charset="2"/>
              </a:rPr>
              <a:t>của</a:t>
            </a:r>
            <a:r>
              <a:rPr lang="en-US" sz="22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2200" dirty="0" err="1" smtClean="0">
                <a:latin typeface="Times New Roman" panose="02020603050405020304" pitchFamily="18" charset="0"/>
                <a:cs typeface="Times New Roman" panose="02020603050405020304" pitchFamily="18" charset="0"/>
                <a:sym typeface="Wingdings" panose="05000000000000000000" pitchFamily="2" charset="2"/>
              </a:rPr>
              <a:t>hàng</a:t>
            </a:r>
            <a:endParaRPr lang="vi-VN" sz="2200" dirty="0">
              <a:latin typeface="Times New Roman" panose="02020603050405020304" pitchFamily="18" charset="0"/>
              <a:cs typeface="Times New Roman" panose="02020603050405020304" pitchFamily="18" charset="0"/>
            </a:endParaRPr>
          </a:p>
          <a:p>
            <a:pPr lvl="0"/>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304227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609600"/>
            <a:ext cx="9829800" cy="830997"/>
          </a:xfrm>
          <a:prstGeom prst="rect">
            <a:avLst/>
          </a:prstGeom>
        </p:spPr>
        <p:txBody>
          <a:bodyPr wrap="square">
            <a:spAutoFit/>
          </a:bodyPr>
          <a:lstStyle/>
          <a:p>
            <a:pPr>
              <a:spcBef>
                <a:spcPts val="600"/>
              </a:spcBef>
              <a:spcAft>
                <a:spcPts val="600"/>
              </a:spcAft>
            </a:pPr>
            <a:r>
              <a:rPr lang="vi-VN" sz="2400" b="1" dirty="0">
                <a:solidFill>
                  <a:srgbClr val="FF0000"/>
                </a:solidFill>
                <a:latin typeface="Times New Roman" panose="02020603050405020304" pitchFamily="18" charset="0"/>
                <a:cs typeface="Times New Roman" panose="02020603050405020304" pitchFamily="18" charset="0"/>
              </a:rPr>
              <a:t>4.1.3. CÁCH TÍNH CƯỚC PHÍ VẬN CHUYỂN ĐƯỜNG HÀNG KHÔNG</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3" name="Rectangle 2"/>
          <p:cNvSpPr/>
          <p:nvPr/>
        </p:nvSpPr>
        <p:spPr>
          <a:xfrm>
            <a:off x="76200" y="147935"/>
            <a:ext cx="4170908" cy="461665"/>
          </a:xfrm>
          <a:prstGeom prst="rect">
            <a:avLst/>
          </a:prstGeom>
        </p:spPr>
        <p:txBody>
          <a:bodyPr wrap="square">
            <a:spAutoFit/>
          </a:bodyPr>
          <a:lstStyle/>
          <a:p>
            <a:r>
              <a:rPr lang="vi-VN" sz="2400" b="1" dirty="0">
                <a:solidFill>
                  <a:srgbClr val="FF0000"/>
                </a:solidFill>
                <a:latin typeface="Times New Roman" panose="02020603050405020304" pitchFamily="18" charset="0"/>
                <a:cs typeface="Times New Roman" panose="02020603050405020304" pitchFamily="18" charset="0"/>
              </a:rPr>
              <a:t>4.1. CƯỚC VẬN CHUYỂN</a:t>
            </a:r>
            <a:endParaRPr lang="en-US" sz="2400" dirty="0">
              <a:solidFill>
                <a:srgbClr val="FF0000"/>
              </a:solidFill>
            </a:endParaRPr>
          </a:p>
        </p:txBody>
      </p:sp>
      <p:sp>
        <p:nvSpPr>
          <p:cNvPr id="4" name="Rectangle 3"/>
          <p:cNvSpPr/>
          <p:nvPr/>
        </p:nvSpPr>
        <p:spPr>
          <a:xfrm>
            <a:off x="152400" y="1524000"/>
            <a:ext cx="8610600" cy="4524315"/>
          </a:xfrm>
          <a:prstGeom prst="rect">
            <a:avLst/>
          </a:prstGeom>
        </p:spPr>
        <p:txBody>
          <a:bodyPr wrap="square">
            <a:spAutoFit/>
          </a:bodyPr>
          <a:lstStyle/>
          <a:p>
            <a:pPr marL="457200" marR="0" algn="just">
              <a:lnSpc>
                <a:spcPct val="150000"/>
              </a:lnSpc>
              <a:spcBef>
                <a:spcPts val="0"/>
              </a:spcBef>
              <a:spcAft>
                <a:spcPts val="0"/>
              </a:spcAft>
            </a:pPr>
            <a:r>
              <a:rPr lang="en-US" sz="2400" b="1" dirty="0" err="1">
                <a:solidFill>
                  <a:srgbClr val="000000"/>
                </a:solidFill>
                <a:latin typeface="Times New Roman" panose="02020603050405020304" pitchFamily="18" charset="0"/>
                <a:ea typeface="Times New Roman" panose="02020603050405020304" pitchFamily="18" charset="0"/>
              </a:rPr>
              <a:t>Công</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thức</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tính</a:t>
            </a:r>
            <a:r>
              <a:rPr lang="en-US" sz="2400" b="1" dirty="0">
                <a:solidFill>
                  <a:srgbClr val="000000"/>
                </a:solidFill>
                <a:latin typeface="Times New Roman" panose="02020603050405020304" pitchFamily="18" charset="0"/>
                <a:ea typeface="Times New Roman" panose="02020603050405020304" pitchFamily="18" charset="0"/>
              </a:rPr>
              <a:t> DW (</a:t>
            </a:r>
            <a:r>
              <a:rPr lang="en-US" sz="2400" b="1" dirty="0" err="1">
                <a:solidFill>
                  <a:srgbClr val="000000"/>
                </a:solidFill>
                <a:latin typeface="Times New Roman" panose="02020603050405020304" pitchFamily="18" charset="0"/>
                <a:ea typeface="Times New Roman" panose="02020603050405020304" pitchFamily="18" charset="0"/>
              </a:rPr>
              <a:t>khối</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lượng</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thể</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tích</a:t>
            </a:r>
            <a:r>
              <a:rPr lang="en-US" sz="2400" b="1" dirty="0">
                <a:solidFill>
                  <a:srgbClr val="000000"/>
                </a:solidFill>
                <a:latin typeface="Times New Roman" panose="02020603050405020304" pitchFamily="18" charset="0"/>
                <a:ea typeface="Times New Roman" panose="02020603050405020304" pitchFamily="18" charset="0"/>
              </a:rPr>
              <a:t>)</a:t>
            </a:r>
            <a:r>
              <a:rPr lang="en-US" sz="2400" dirty="0">
                <a:solidFill>
                  <a:srgbClr val="000000"/>
                </a:solidFill>
                <a:latin typeface="Times New Roman" panose="02020603050405020304" pitchFamily="18" charset="0"/>
                <a:ea typeface="Times New Roman" panose="02020603050405020304" pitchFamily="18" charset="0"/>
              </a:rPr>
              <a:t> – ĐVT: KGS; </a:t>
            </a:r>
            <a:r>
              <a:rPr lang="en-US" sz="2400" b="1" dirty="0" err="1">
                <a:solidFill>
                  <a:srgbClr val="000000"/>
                </a:solidFill>
                <a:latin typeface="Times New Roman" panose="02020603050405020304" pitchFamily="18" charset="0"/>
                <a:ea typeface="Times New Roman" panose="02020603050405020304" pitchFamily="18" charset="0"/>
              </a:rPr>
              <a:t>Kích</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thước</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dài</a:t>
            </a:r>
            <a:r>
              <a:rPr lang="en-US" sz="2400" b="1" dirty="0" smtClean="0">
                <a:solidFill>
                  <a:srgbClr val="000000"/>
                </a:solidFill>
                <a:latin typeface="Times New Roman" panose="02020603050405020304" pitchFamily="18" charset="0"/>
                <a:ea typeface="Times New Roman" panose="02020603050405020304" pitchFamily="18" charset="0"/>
              </a:rPr>
              <a:t> -  </a:t>
            </a:r>
            <a:r>
              <a:rPr lang="en-US" sz="2400" b="1" dirty="0" err="1" smtClean="0">
                <a:solidFill>
                  <a:srgbClr val="000000"/>
                </a:solidFill>
                <a:latin typeface="Times New Roman" panose="02020603050405020304" pitchFamily="18" charset="0"/>
                <a:ea typeface="Times New Roman" panose="02020603050405020304" pitchFamily="18" charset="0"/>
              </a:rPr>
              <a:t>rộng</a:t>
            </a:r>
            <a:r>
              <a:rPr lang="en-US" sz="2400" b="1" dirty="0" smtClean="0">
                <a:solidFill>
                  <a:srgbClr val="000000"/>
                </a:solidFill>
                <a:latin typeface="Times New Roman" panose="02020603050405020304" pitchFamily="18" charset="0"/>
                <a:ea typeface="Times New Roman" panose="02020603050405020304" pitchFamily="18" charset="0"/>
              </a:rPr>
              <a:t> -  </a:t>
            </a:r>
            <a:r>
              <a:rPr lang="en-US" sz="2400" b="1" dirty="0" err="1">
                <a:solidFill>
                  <a:srgbClr val="000000"/>
                </a:solidFill>
                <a:latin typeface="Times New Roman" panose="02020603050405020304" pitchFamily="18" charset="0"/>
                <a:ea typeface="Times New Roman" panose="02020603050405020304" pitchFamily="18" charset="0"/>
              </a:rPr>
              <a:t>cao</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tính</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theo</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centimet</a:t>
            </a:r>
            <a:r>
              <a:rPr lang="en-US" sz="2400" b="1" dirty="0">
                <a:solidFill>
                  <a:srgbClr val="000000"/>
                </a:solidFill>
                <a:latin typeface="Times New Roman" panose="02020603050405020304" pitchFamily="18" charset="0"/>
                <a:ea typeface="Times New Roman" panose="02020603050405020304" pitchFamily="18" charset="0"/>
              </a:rPr>
              <a:t> (cm)</a:t>
            </a:r>
            <a:endParaRPr lang="en-US" sz="2400" dirty="0">
              <a:latin typeface="Times New Roman" panose="02020603050405020304" pitchFamily="18" charset="0"/>
              <a:ea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2400" dirty="0" err="1">
                <a:solidFill>
                  <a:srgbClr val="000000"/>
                </a:solidFill>
                <a:latin typeface="Times New Roman" panose="02020603050405020304" pitchFamily="18" charset="0"/>
                <a:ea typeface="Times New Roman" panose="02020603050405020304" pitchFamily="18" charset="0"/>
              </a:rPr>
              <a:t>Nếu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hàng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đi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thông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thường</a:t>
            </a:r>
            <a:r>
              <a:rPr lang="en-US" sz="2400" dirty="0">
                <a:solidFill>
                  <a:srgbClr val="000000"/>
                </a:solidFill>
                <a:latin typeface="Times New Roman" panose="02020603050405020304" pitchFamily="18" charset="0"/>
                <a:ea typeface="Times New Roman" panose="02020603050405020304" pitchFamily="18" charset="0"/>
              </a:rPr>
              <a:t>: DW = (</a:t>
            </a:r>
            <a:r>
              <a:rPr lang="en-US" sz="2400" dirty="0" err="1">
                <a:solidFill>
                  <a:srgbClr val="000000"/>
                </a:solidFill>
                <a:latin typeface="Times New Roman" panose="02020603050405020304" pitchFamily="18" charset="0"/>
                <a:ea typeface="Times New Roman" panose="02020603050405020304" pitchFamily="18" charset="0"/>
              </a:rPr>
              <a:t>dài</a:t>
            </a:r>
            <a:r>
              <a:rPr lang="en-US" sz="2400" dirty="0">
                <a:solidFill>
                  <a:srgbClr val="000000"/>
                </a:solidFill>
                <a:latin typeface="Times New Roman" panose="02020603050405020304" pitchFamily="18" charset="0"/>
                <a:ea typeface="Times New Roman" panose="02020603050405020304" pitchFamily="18" charset="0"/>
              </a:rPr>
              <a:t> x </a:t>
            </a:r>
            <a:r>
              <a:rPr lang="en-US" sz="2400" dirty="0" err="1">
                <a:solidFill>
                  <a:srgbClr val="000000"/>
                </a:solidFill>
                <a:latin typeface="Times New Roman" panose="02020603050405020304" pitchFamily="18" charset="0"/>
                <a:ea typeface="Times New Roman" panose="02020603050405020304" pitchFamily="18" charset="0"/>
              </a:rPr>
              <a:t>rộng</a:t>
            </a:r>
            <a:r>
              <a:rPr lang="en-US" sz="2400" dirty="0">
                <a:solidFill>
                  <a:srgbClr val="000000"/>
                </a:solidFill>
                <a:latin typeface="Times New Roman" panose="02020603050405020304" pitchFamily="18" charset="0"/>
                <a:ea typeface="Times New Roman" panose="02020603050405020304" pitchFamily="18" charset="0"/>
              </a:rPr>
              <a:t> x </a:t>
            </a:r>
            <a:r>
              <a:rPr lang="en-US" sz="2400" dirty="0" err="1">
                <a:solidFill>
                  <a:srgbClr val="000000"/>
                </a:solidFill>
                <a:latin typeface="Times New Roman" panose="02020603050405020304" pitchFamily="18" charset="0"/>
                <a:ea typeface="Times New Roman" panose="02020603050405020304" pitchFamily="18" charset="0"/>
              </a:rPr>
              <a:t>cao</a:t>
            </a:r>
            <a:r>
              <a:rPr lang="en-US" sz="2400" dirty="0">
                <a:solidFill>
                  <a:srgbClr val="000000"/>
                </a:solidFill>
                <a:latin typeface="Times New Roman" panose="02020603050405020304" pitchFamily="18" charset="0"/>
                <a:ea typeface="Times New Roman" panose="02020603050405020304" pitchFamily="18" charset="0"/>
              </a:rPr>
              <a:t>)/6000 </a:t>
            </a:r>
            <a:endParaRPr lang="en-US" sz="2400" dirty="0">
              <a:latin typeface="Times New Roman" panose="02020603050405020304" pitchFamily="18" charset="0"/>
              <a:ea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2400" dirty="0" err="1">
                <a:solidFill>
                  <a:srgbClr val="000000"/>
                </a:solidFill>
                <a:latin typeface="Times New Roman" panose="02020603050405020304" pitchFamily="18" charset="0"/>
                <a:ea typeface="Times New Roman" panose="02020603050405020304" pitchFamily="18" charset="0"/>
              </a:rPr>
              <a:t>Nếu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hàng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cần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chuyển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phát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nhanh</a:t>
            </a:r>
            <a:r>
              <a:rPr lang="en-US" sz="2400" dirty="0">
                <a:solidFill>
                  <a:srgbClr val="000000"/>
                </a:solidFill>
                <a:latin typeface="Times New Roman" panose="02020603050405020304" pitchFamily="18" charset="0"/>
                <a:ea typeface="Times New Roman" panose="02020603050405020304" pitchFamily="18" charset="0"/>
              </a:rPr>
              <a:t>: DW = (</a:t>
            </a:r>
            <a:r>
              <a:rPr lang="en-US" sz="2400" dirty="0" err="1">
                <a:solidFill>
                  <a:srgbClr val="000000"/>
                </a:solidFill>
                <a:latin typeface="Times New Roman" panose="02020603050405020304" pitchFamily="18" charset="0"/>
                <a:ea typeface="Times New Roman" panose="02020603050405020304" pitchFamily="18" charset="0"/>
              </a:rPr>
              <a:t>dài</a:t>
            </a:r>
            <a:r>
              <a:rPr lang="en-US" sz="2400" dirty="0">
                <a:solidFill>
                  <a:srgbClr val="000000"/>
                </a:solidFill>
                <a:latin typeface="Times New Roman" panose="02020603050405020304" pitchFamily="18" charset="0"/>
                <a:ea typeface="Times New Roman" panose="02020603050405020304" pitchFamily="18" charset="0"/>
              </a:rPr>
              <a:t> x </a:t>
            </a:r>
            <a:r>
              <a:rPr lang="en-US" sz="2400" dirty="0" err="1">
                <a:solidFill>
                  <a:srgbClr val="000000"/>
                </a:solidFill>
                <a:latin typeface="Times New Roman" panose="02020603050405020304" pitchFamily="18" charset="0"/>
                <a:ea typeface="Times New Roman" panose="02020603050405020304" pitchFamily="18" charset="0"/>
              </a:rPr>
              <a:t>rộng</a:t>
            </a:r>
            <a:r>
              <a:rPr lang="en-US" sz="2400" dirty="0">
                <a:solidFill>
                  <a:srgbClr val="000000"/>
                </a:solidFill>
                <a:latin typeface="Times New Roman" panose="02020603050405020304" pitchFamily="18" charset="0"/>
                <a:ea typeface="Times New Roman" panose="02020603050405020304" pitchFamily="18" charset="0"/>
              </a:rPr>
              <a:t> x </a:t>
            </a:r>
            <a:r>
              <a:rPr lang="en-US" sz="2400" dirty="0" err="1">
                <a:solidFill>
                  <a:srgbClr val="000000"/>
                </a:solidFill>
                <a:latin typeface="Times New Roman" panose="02020603050405020304" pitchFamily="18" charset="0"/>
                <a:ea typeface="Times New Roman" panose="02020603050405020304" pitchFamily="18" charset="0"/>
              </a:rPr>
              <a:t>cao</a:t>
            </a:r>
            <a:r>
              <a:rPr lang="en-US" sz="2400" dirty="0">
                <a:solidFill>
                  <a:srgbClr val="000000"/>
                </a:solidFill>
                <a:latin typeface="Times New Roman" panose="02020603050405020304" pitchFamily="18" charset="0"/>
                <a:ea typeface="Times New Roman" panose="02020603050405020304" pitchFamily="18" charset="0"/>
              </a:rPr>
              <a:t>)/5000 </a:t>
            </a:r>
            <a:endParaRPr lang="en-US" sz="2400" dirty="0">
              <a:latin typeface="Times New Roman" panose="02020603050405020304" pitchFamily="18" charset="0"/>
              <a:ea typeface="Times New Roman" panose="02020603050405020304" pitchFamily="18" charset="0"/>
            </a:endParaRPr>
          </a:p>
          <a:p>
            <a:pPr marL="457200" marR="0" algn="just">
              <a:lnSpc>
                <a:spcPct val="150000"/>
              </a:lnSpc>
              <a:spcBef>
                <a:spcPts val="0"/>
              </a:spcBef>
              <a:spcAft>
                <a:spcPts val="0"/>
              </a:spcAft>
            </a:pPr>
            <a:r>
              <a:rPr lang="en-US" sz="2400" b="1" dirty="0" err="1">
                <a:solidFill>
                  <a:srgbClr val="000000"/>
                </a:solidFill>
                <a:latin typeface="Times New Roman" panose="02020603050405020304" pitchFamily="18" charset="0"/>
                <a:ea typeface="Times New Roman" panose="02020603050405020304" pitchFamily="18" charset="0"/>
              </a:rPr>
              <a:t>Công</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thức</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tính</a:t>
            </a:r>
            <a:r>
              <a:rPr lang="en-US" sz="2400" b="1" dirty="0">
                <a:solidFill>
                  <a:srgbClr val="000000"/>
                </a:solidFill>
                <a:latin typeface="Times New Roman" panose="02020603050405020304" pitchFamily="18" charset="0"/>
                <a:ea typeface="Times New Roman" panose="02020603050405020304" pitchFamily="18" charset="0"/>
              </a:rPr>
              <a:t> DW (</a:t>
            </a:r>
            <a:r>
              <a:rPr lang="en-US" sz="2400" b="1" dirty="0" err="1">
                <a:solidFill>
                  <a:srgbClr val="000000"/>
                </a:solidFill>
                <a:latin typeface="Times New Roman" panose="02020603050405020304" pitchFamily="18" charset="0"/>
                <a:ea typeface="Times New Roman" panose="02020603050405020304" pitchFamily="18" charset="0"/>
              </a:rPr>
              <a:t>khối</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lượng</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thể</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tích</a:t>
            </a:r>
            <a:r>
              <a:rPr lang="en-US" sz="2400" b="1" dirty="0">
                <a:solidFill>
                  <a:srgbClr val="000000"/>
                </a:solidFill>
                <a:latin typeface="Times New Roman" panose="02020603050405020304" pitchFamily="18" charset="0"/>
                <a:ea typeface="Times New Roman" panose="02020603050405020304" pitchFamily="18" charset="0"/>
              </a:rPr>
              <a:t>)</a:t>
            </a:r>
            <a:r>
              <a:rPr lang="en-US" sz="2400" dirty="0">
                <a:solidFill>
                  <a:srgbClr val="000000"/>
                </a:solidFill>
                <a:latin typeface="Times New Roman" panose="02020603050405020304" pitchFamily="18" charset="0"/>
                <a:ea typeface="Times New Roman" panose="02020603050405020304" pitchFamily="18" charset="0"/>
              </a:rPr>
              <a:t> – ĐVT: KGS; </a:t>
            </a:r>
            <a:r>
              <a:rPr lang="en-US" sz="2400" b="1" dirty="0" err="1">
                <a:solidFill>
                  <a:srgbClr val="000000"/>
                </a:solidFill>
                <a:latin typeface="Times New Roman" panose="02020603050405020304" pitchFamily="18" charset="0"/>
                <a:ea typeface="Times New Roman" panose="02020603050405020304" pitchFamily="18" charset="0"/>
              </a:rPr>
              <a:t>Kích</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thước</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dài</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rộng</a:t>
            </a:r>
            <a:r>
              <a:rPr lang="en-US" sz="2400" b="1" dirty="0" smtClean="0">
                <a:solidFill>
                  <a:srgbClr val="000000"/>
                </a:solidFill>
                <a:latin typeface="Times New Roman" panose="02020603050405020304" pitchFamily="18" charset="0"/>
                <a:ea typeface="Times New Roman" panose="02020603050405020304" pitchFamily="18" charset="0"/>
              </a:rPr>
              <a:t> -  </a:t>
            </a:r>
            <a:r>
              <a:rPr lang="en-US" sz="2400" b="1" dirty="0" err="1">
                <a:solidFill>
                  <a:srgbClr val="000000"/>
                </a:solidFill>
                <a:latin typeface="Times New Roman" panose="02020603050405020304" pitchFamily="18" charset="0"/>
                <a:ea typeface="Times New Roman" panose="02020603050405020304" pitchFamily="18" charset="0"/>
              </a:rPr>
              <a:t>cao</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tính</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theo</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hệ</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mét</a:t>
            </a:r>
            <a:r>
              <a:rPr lang="en-US" sz="2400" b="1" dirty="0">
                <a:solidFill>
                  <a:srgbClr val="000000"/>
                </a:solidFill>
                <a:latin typeface="Times New Roman" panose="02020603050405020304" pitchFamily="18" charset="0"/>
                <a:ea typeface="Times New Roman" panose="02020603050405020304" pitchFamily="18" charset="0"/>
              </a:rPr>
              <a:t> (m)</a:t>
            </a:r>
            <a:endParaRPr lang="en-US" sz="2400" dirty="0">
              <a:latin typeface="Times New Roman" panose="02020603050405020304" pitchFamily="18" charset="0"/>
              <a:ea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2400" dirty="0" err="1">
                <a:solidFill>
                  <a:srgbClr val="000000"/>
                </a:solidFill>
                <a:latin typeface="Times New Roman" panose="02020603050405020304" pitchFamily="18" charset="0"/>
                <a:ea typeface="Times New Roman" panose="02020603050405020304" pitchFamily="18" charset="0"/>
              </a:rPr>
              <a:t>Nếu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hàng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đi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thông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thường</a:t>
            </a:r>
            <a:r>
              <a:rPr lang="en-US" sz="2400" dirty="0">
                <a:solidFill>
                  <a:srgbClr val="000000"/>
                </a:solidFill>
                <a:latin typeface="Times New Roman" panose="02020603050405020304" pitchFamily="18" charset="0"/>
                <a:ea typeface="Times New Roman" panose="02020603050405020304" pitchFamily="18" charset="0"/>
              </a:rPr>
              <a:t>: DW = (</a:t>
            </a:r>
            <a:r>
              <a:rPr lang="en-US" sz="2400" dirty="0" err="1">
                <a:solidFill>
                  <a:srgbClr val="000000"/>
                </a:solidFill>
                <a:latin typeface="Times New Roman" panose="02020603050405020304" pitchFamily="18" charset="0"/>
                <a:ea typeface="Times New Roman" panose="02020603050405020304" pitchFamily="18" charset="0"/>
              </a:rPr>
              <a:t>dài</a:t>
            </a:r>
            <a:r>
              <a:rPr lang="en-US" sz="2400" dirty="0">
                <a:solidFill>
                  <a:srgbClr val="000000"/>
                </a:solidFill>
                <a:latin typeface="Times New Roman" panose="02020603050405020304" pitchFamily="18" charset="0"/>
                <a:ea typeface="Times New Roman" panose="02020603050405020304" pitchFamily="18" charset="0"/>
              </a:rPr>
              <a:t> x </a:t>
            </a:r>
            <a:r>
              <a:rPr lang="en-US" sz="2400" dirty="0" err="1">
                <a:solidFill>
                  <a:srgbClr val="000000"/>
                </a:solidFill>
                <a:latin typeface="Times New Roman" panose="02020603050405020304" pitchFamily="18" charset="0"/>
                <a:ea typeface="Times New Roman" panose="02020603050405020304" pitchFamily="18" charset="0"/>
              </a:rPr>
              <a:t>rộng</a:t>
            </a:r>
            <a:r>
              <a:rPr lang="en-US" sz="2400" dirty="0">
                <a:solidFill>
                  <a:srgbClr val="000000"/>
                </a:solidFill>
                <a:latin typeface="Times New Roman" panose="02020603050405020304" pitchFamily="18" charset="0"/>
                <a:ea typeface="Times New Roman" panose="02020603050405020304" pitchFamily="18" charset="0"/>
              </a:rPr>
              <a:t> x </a:t>
            </a:r>
            <a:r>
              <a:rPr lang="en-US" sz="2400" dirty="0" err="1">
                <a:solidFill>
                  <a:srgbClr val="000000"/>
                </a:solidFill>
                <a:latin typeface="Times New Roman" panose="02020603050405020304" pitchFamily="18" charset="0"/>
                <a:ea typeface="Times New Roman" panose="02020603050405020304" pitchFamily="18" charset="0"/>
              </a:rPr>
              <a:t>cao</a:t>
            </a:r>
            <a:r>
              <a:rPr lang="en-US" sz="2400" dirty="0">
                <a:solidFill>
                  <a:srgbClr val="000000"/>
                </a:solidFill>
                <a:latin typeface="Times New Roman" panose="02020603050405020304" pitchFamily="18" charset="0"/>
                <a:ea typeface="Times New Roman" panose="02020603050405020304" pitchFamily="18" charset="0"/>
              </a:rPr>
              <a:t>)* 167</a:t>
            </a:r>
            <a:endParaRPr lang="en-US" sz="2400" dirty="0">
              <a:latin typeface="Times New Roman" panose="02020603050405020304" pitchFamily="18" charset="0"/>
              <a:ea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2400" dirty="0" err="1">
                <a:solidFill>
                  <a:srgbClr val="000000"/>
                </a:solidFill>
                <a:latin typeface="Times New Roman" panose="02020603050405020304" pitchFamily="18" charset="0"/>
                <a:ea typeface="Times New Roman" panose="02020603050405020304" pitchFamily="18" charset="0"/>
              </a:rPr>
              <a:t>Nếu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hàng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cần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chuyển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phát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nhanh</a:t>
            </a:r>
            <a:r>
              <a:rPr lang="en-US" sz="2400" dirty="0">
                <a:solidFill>
                  <a:srgbClr val="000000"/>
                </a:solidFill>
                <a:latin typeface="Times New Roman" panose="02020603050405020304" pitchFamily="18" charset="0"/>
                <a:ea typeface="Times New Roman" panose="02020603050405020304" pitchFamily="18" charset="0"/>
              </a:rPr>
              <a:t>: DW = (</a:t>
            </a:r>
            <a:r>
              <a:rPr lang="en-US" sz="2400" dirty="0" err="1">
                <a:solidFill>
                  <a:srgbClr val="000000"/>
                </a:solidFill>
                <a:latin typeface="Times New Roman" panose="02020603050405020304" pitchFamily="18" charset="0"/>
                <a:ea typeface="Times New Roman" panose="02020603050405020304" pitchFamily="18" charset="0"/>
              </a:rPr>
              <a:t>dài</a:t>
            </a:r>
            <a:r>
              <a:rPr lang="en-US" sz="2400" dirty="0">
                <a:solidFill>
                  <a:srgbClr val="000000"/>
                </a:solidFill>
                <a:latin typeface="Times New Roman" panose="02020603050405020304" pitchFamily="18" charset="0"/>
                <a:ea typeface="Times New Roman" panose="02020603050405020304" pitchFamily="18" charset="0"/>
              </a:rPr>
              <a:t> x </a:t>
            </a:r>
            <a:r>
              <a:rPr lang="en-US" sz="2400" dirty="0" err="1">
                <a:solidFill>
                  <a:srgbClr val="000000"/>
                </a:solidFill>
                <a:latin typeface="Times New Roman" panose="02020603050405020304" pitchFamily="18" charset="0"/>
                <a:ea typeface="Times New Roman" panose="02020603050405020304" pitchFamily="18" charset="0"/>
              </a:rPr>
              <a:t>rộng</a:t>
            </a:r>
            <a:r>
              <a:rPr lang="en-US" sz="2400" dirty="0">
                <a:solidFill>
                  <a:srgbClr val="000000"/>
                </a:solidFill>
                <a:latin typeface="Times New Roman" panose="02020603050405020304" pitchFamily="18" charset="0"/>
                <a:ea typeface="Times New Roman" panose="02020603050405020304" pitchFamily="18" charset="0"/>
              </a:rPr>
              <a:t> x </a:t>
            </a:r>
            <a:r>
              <a:rPr lang="en-US" sz="2400" dirty="0" err="1">
                <a:solidFill>
                  <a:srgbClr val="000000"/>
                </a:solidFill>
                <a:latin typeface="Times New Roman" panose="02020603050405020304" pitchFamily="18" charset="0"/>
                <a:ea typeface="Times New Roman" panose="02020603050405020304" pitchFamily="18" charset="0"/>
              </a:rPr>
              <a:t>cao</a:t>
            </a:r>
            <a:r>
              <a:rPr lang="en-US" sz="2400" dirty="0">
                <a:solidFill>
                  <a:srgbClr val="000000"/>
                </a:solidFill>
                <a:latin typeface="Times New Roman" panose="02020603050405020304" pitchFamily="18" charset="0"/>
                <a:ea typeface="Times New Roman" panose="02020603050405020304" pitchFamily="18" charset="0"/>
              </a:rPr>
              <a:t>)*200</a:t>
            </a: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00439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 calcmode="lin" valueType="num">
                                      <p:cBhvr additive="base">
                                        <p:cTn id="14"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4">
                                            <p:txEl>
                                              <p:pRg st="2" end="2"/>
                                            </p:txEl>
                                          </p:spTgt>
                                        </p:tgtEl>
                                        <p:attrNameLst>
                                          <p:attrName>style.visibility</p:attrName>
                                        </p:attrNameLst>
                                      </p:cBhvr>
                                      <p:to>
                                        <p:strVal val="visible"/>
                                      </p:to>
                                    </p:set>
                                    <p:anim calcmode="lin" valueType="num">
                                      <p:cBhvr additive="base">
                                        <p:cTn id="20"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4">
                                            <p:txEl>
                                              <p:pRg st="3" end="3"/>
                                            </p:txEl>
                                          </p:spTgt>
                                        </p:tgtEl>
                                        <p:attrNameLst>
                                          <p:attrName>style.visibility</p:attrName>
                                        </p:attrNameLst>
                                      </p:cBhvr>
                                      <p:to>
                                        <p:strVal val="visible"/>
                                      </p:to>
                                    </p:set>
                                    <p:animEffect transition="in" filter="fade">
                                      <p:cBhvr>
                                        <p:cTn id="26" dur="1000"/>
                                        <p:tgtEl>
                                          <p:spTgt spid="4">
                                            <p:txEl>
                                              <p:pRg st="3" end="3"/>
                                            </p:txEl>
                                          </p:spTgt>
                                        </p:tgtEl>
                                      </p:cBhvr>
                                    </p:animEffect>
                                    <p:anim calcmode="lin" valueType="num">
                                      <p:cBhvr>
                                        <p:cTn id="27"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4">
                                            <p:txEl>
                                              <p:pRg st="4" end="4"/>
                                            </p:txEl>
                                          </p:spTgt>
                                        </p:tgtEl>
                                        <p:attrNameLst>
                                          <p:attrName>style.visibility</p:attrName>
                                        </p:attrNameLst>
                                      </p:cBhvr>
                                      <p:to>
                                        <p:strVal val="visible"/>
                                      </p:to>
                                    </p:set>
                                    <p:animEffect transition="in" filter="fade">
                                      <p:cBhvr>
                                        <p:cTn id="33" dur="1000"/>
                                        <p:tgtEl>
                                          <p:spTgt spid="4">
                                            <p:txEl>
                                              <p:pRg st="4" end="4"/>
                                            </p:txEl>
                                          </p:spTgt>
                                        </p:tgtEl>
                                      </p:cBhvr>
                                    </p:animEffect>
                                    <p:anim calcmode="lin" valueType="num">
                                      <p:cBhvr>
                                        <p:cTn id="34"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4">
                                            <p:txEl>
                                              <p:pRg st="5" end="5"/>
                                            </p:txEl>
                                          </p:spTgt>
                                        </p:tgtEl>
                                        <p:attrNameLst>
                                          <p:attrName>style.visibility</p:attrName>
                                        </p:attrNameLst>
                                      </p:cBhvr>
                                      <p:to>
                                        <p:strVal val="visible"/>
                                      </p:to>
                                    </p:set>
                                    <p:animEffect transition="in" filter="fade">
                                      <p:cBhvr>
                                        <p:cTn id="40" dur="1000"/>
                                        <p:tgtEl>
                                          <p:spTgt spid="4">
                                            <p:txEl>
                                              <p:pRg st="5" end="5"/>
                                            </p:txEl>
                                          </p:spTgt>
                                        </p:tgtEl>
                                      </p:cBhvr>
                                    </p:animEffect>
                                    <p:anim calcmode="lin" valueType="num">
                                      <p:cBhvr>
                                        <p:cTn id="41"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2"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609600"/>
            <a:ext cx="9829800" cy="830997"/>
          </a:xfrm>
          <a:prstGeom prst="rect">
            <a:avLst/>
          </a:prstGeom>
        </p:spPr>
        <p:txBody>
          <a:bodyPr wrap="square">
            <a:spAutoFit/>
          </a:bodyPr>
          <a:lstStyle/>
          <a:p>
            <a:pPr>
              <a:spcBef>
                <a:spcPts val="600"/>
              </a:spcBef>
              <a:spcAft>
                <a:spcPts val="600"/>
              </a:spcAft>
            </a:pPr>
            <a:r>
              <a:rPr lang="vi-VN" sz="2400" b="1" dirty="0">
                <a:solidFill>
                  <a:srgbClr val="FF0000"/>
                </a:solidFill>
                <a:latin typeface="Times New Roman" panose="02020603050405020304" pitchFamily="18" charset="0"/>
                <a:cs typeface="Times New Roman" panose="02020603050405020304" pitchFamily="18" charset="0"/>
              </a:rPr>
              <a:t>4.1.3. CÁCH TÍNH CƯỚC PHÍ VẬN CHUYỂN ĐƯỜNG HÀNG KHÔNG</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3" name="Rectangle 2"/>
          <p:cNvSpPr/>
          <p:nvPr/>
        </p:nvSpPr>
        <p:spPr>
          <a:xfrm>
            <a:off x="228600" y="147935"/>
            <a:ext cx="4170908" cy="461665"/>
          </a:xfrm>
          <a:prstGeom prst="rect">
            <a:avLst/>
          </a:prstGeom>
        </p:spPr>
        <p:txBody>
          <a:bodyPr wrap="square">
            <a:spAutoFit/>
          </a:bodyPr>
          <a:lstStyle/>
          <a:p>
            <a:r>
              <a:rPr lang="vi-VN" sz="2400" b="1" dirty="0">
                <a:solidFill>
                  <a:srgbClr val="FF0000"/>
                </a:solidFill>
                <a:latin typeface="Times New Roman" panose="02020603050405020304" pitchFamily="18" charset="0"/>
                <a:cs typeface="Times New Roman" panose="02020603050405020304" pitchFamily="18" charset="0"/>
              </a:rPr>
              <a:t>4.1. CƯỚC VẬN CHUYỂN</a:t>
            </a:r>
            <a:endParaRPr lang="en-US" sz="2400" dirty="0">
              <a:solidFill>
                <a:srgbClr val="FF0000"/>
              </a:solidFill>
            </a:endParaRPr>
          </a:p>
        </p:txBody>
      </p:sp>
      <p:sp>
        <p:nvSpPr>
          <p:cNvPr id="4" name="Rectangle 3"/>
          <p:cNvSpPr/>
          <p:nvPr/>
        </p:nvSpPr>
        <p:spPr>
          <a:xfrm>
            <a:off x="381000" y="1524000"/>
            <a:ext cx="8305800" cy="4524315"/>
          </a:xfrm>
          <a:prstGeom prst="rect">
            <a:avLst/>
          </a:prstGeom>
        </p:spPr>
        <p:txBody>
          <a:bodyPr wrap="square">
            <a:spAutoFit/>
          </a:bodyPr>
          <a:lstStyle/>
          <a:p>
            <a:pPr indent="457200" algn="just">
              <a:lnSpc>
                <a:spcPct val="150000"/>
              </a:lnSpc>
            </a:pPr>
            <a:r>
              <a:rPr lang="en-US" sz="2400" b="1" dirty="0" err="1" smtClean="0">
                <a:latin typeface="Times New Roman" panose="02020603050405020304" pitchFamily="18" charset="0"/>
                <a:ea typeface="Times New Roman" panose="02020603050405020304" pitchFamily="18" charset="0"/>
              </a:rPr>
              <a:t>Bài</a:t>
            </a:r>
            <a:r>
              <a:rPr lang="en-US" sz="2400" b="1" dirty="0" smtClean="0">
                <a:latin typeface="Times New Roman" panose="02020603050405020304" pitchFamily="18" charset="0"/>
                <a:ea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rPr>
              <a:t>tập</a:t>
            </a:r>
            <a:r>
              <a:rPr lang="en-US" sz="2400" b="1" dirty="0" smtClean="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a:t>
            </a:r>
            <a:r>
              <a:rPr lang="en-US" sz="2400" b="1" dirty="0" err="1" smtClean="0">
                <a:latin typeface="Times New Roman" panose="02020603050405020304" pitchFamily="18" charset="0"/>
                <a:ea typeface="Times New Roman" panose="02020603050405020304" pitchFamily="18" charset="0"/>
              </a:rPr>
              <a:t>í</a:t>
            </a:r>
            <a:r>
              <a:rPr lang="en-US" sz="2400" b="1" dirty="0" smtClean="0">
                <a:latin typeface="Times New Roman" panose="02020603050405020304" pitchFamily="18" charset="0"/>
                <a:ea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rPr>
              <a:t>dụ:</a:t>
            </a:r>
            <a:r>
              <a:rPr lang="en-US" sz="2400" b="1" dirty="0" err="1" smtClean="0">
                <a:solidFill>
                  <a:srgbClr val="FF0000"/>
                </a:solidFill>
                <a:latin typeface="Times New Roman" panose="02020603050405020304" pitchFamily="18" charset="0"/>
                <a:ea typeface="Times New Roman" panose="02020603050405020304" pitchFamily="18" charset="0"/>
              </a:rPr>
              <a:t>Công</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a:solidFill>
                  <a:srgbClr val="FF0000"/>
                </a:solidFill>
                <a:latin typeface="Times New Roman" panose="02020603050405020304" pitchFamily="18" charset="0"/>
                <a:ea typeface="Times New Roman" panose="02020603050405020304" pitchFamily="18" charset="0"/>
              </a:rPr>
              <a:t>ty </a:t>
            </a:r>
            <a:r>
              <a:rPr lang="en-US" sz="2400" b="1" dirty="0" err="1">
                <a:solidFill>
                  <a:srgbClr val="FF0000"/>
                </a:solidFill>
                <a:latin typeface="Times New Roman" panose="02020603050405020304" pitchFamily="18" charset="0"/>
                <a:ea typeface="Times New Roman" panose="02020603050405020304" pitchFamily="18" charset="0"/>
              </a:rPr>
              <a:t>tôi</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muốn</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nhập</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khẩu</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lô</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hàng</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gồm</a:t>
            </a:r>
            <a:r>
              <a:rPr lang="en-US" sz="2400" b="1" dirty="0">
                <a:solidFill>
                  <a:srgbClr val="FF0000"/>
                </a:solidFill>
                <a:latin typeface="Times New Roman" panose="02020603050405020304" pitchFamily="18" charset="0"/>
                <a:ea typeface="Times New Roman" panose="02020603050405020304" pitchFamily="18" charset="0"/>
              </a:rPr>
              <a:t> 2 </a:t>
            </a:r>
            <a:r>
              <a:rPr lang="en-US" sz="2400" b="1" dirty="0" err="1">
                <a:solidFill>
                  <a:srgbClr val="FF0000"/>
                </a:solidFill>
                <a:latin typeface="Times New Roman" panose="02020603050405020304" pitchFamily="18" charset="0"/>
                <a:ea typeface="Times New Roman" panose="02020603050405020304" pitchFamily="18" charset="0"/>
              </a:rPr>
              <a:t>kiện</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không</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yêu</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cầu</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hàng</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đi</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gấp</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mỗi</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kiện</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nặng</a:t>
            </a:r>
            <a:r>
              <a:rPr lang="en-US" sz="2400" b="1" dirty="0">
                <a:solidFill>
                  <a:srgbClr val="FF0000"/>
                </a:solidFill>
                <a:latin typeface="Times New Roman" panose="02020603050405020304" pitchFamily="18" charset="0"/>
                <a:ea typeface="Times New Roman" panose="02020603050405020304" pitchFamily="18" charset="0"/>
              </a:rPr>
              <a:t> 50kg </a:t>
            </a:r>
            <a:r>
              <a:rPr lang="en-US" sz="2400" b="1" dirty="0" err="1">
                <a:solidFill>
                  <a:srgbClr val="FF0000"/>
                </a:solidFill>
                <a:latin typeface="Times New Roman" panose="02020603050405020304" pitchFamily="18" charset="0"/>
                <a:ea typeface="Times New Roman" panose="02020603050405020304" pitchFamily="18" charset="0"/>
              </a:rPr>
              <a:t>và</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có</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kích</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thước</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là</a:t>
            </a:r>
            <a:r>
              <a:rPr lang="en-US" sz="2400" b="1" dirty="0">
                <a:solidFill>
                  <a:srgbClr val="FF0000"/>
                </a:solidFill>
                <a:latin typeface="Times New Roman" panose="02020603050405020304" pitchFamily="18" charset="0"/>
                <a:ea typeface="Times New Roman" panose="02020603050405020304" pitchFamily="18" charset="0"/>
              </a:rPr>
              <a:t> 50 x 40 x 40 (cm). </a:t>
            </a:r>
            <a:r>
              <a:rPr lang="en-US" sz="2400" b="1" dirty="0" err="1">
                <a:solidFill>
                  <a:srgbClr val="FF0000"/>
                </a:solidFill>
                <a:latin typeface="Times New Roman" panose="02020603050405020304" pitchFamily="18" charset="0"/>
                <a:ea typeface="Times New Roman" panose="02020603050405020304" pitchFamily="18" charset="0"/>
              </a:rPr>
              <a:t>Cách</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tính</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như</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sau</a:t>
            </a:r>
            <a:r>
              <a:rPr lang="en-US" sz="2400" b="1" dirty="0">
                <a:solidFill>
                  <a:srgbClr val="FF0000"/>
                </a:solidFill>
                <a:latin typeface="Times New Roman" panose="02020603050405020304" pitchFamily="18" charset="0"/>
                <a:ea typeface="Times New Roman" panose="02020603050405020304" pitchFamily="18" charset="0"/>
              </a:rPr>
              <a:t>:</a:t>
            </a:r>
            <a:endParaRPr lang="en-US" sz="2400" b="1" dirty="0">
              <a:solidFill>
                <a:srgbClr val="FF0000"/>
              </a:solidFill>
              <a:latin typeface="Times New Roman" panose="02020603050405020304" pitchFamily="18" charset="0"/>
              <a:ea typeface="Calibri" panose="020F0502020204030204" pitchFamily="34" charset="0"/>
            </a:endParaRPr>
          </a:p>
          <a:p>
            <a:pPr marL="342900" marR="0" lvl="0" indent="-342900" algn="just">
              <a:lnSpc>
                <a:spcPct val="150000"/>
              </a:lnSpc>
              <a:buSzPts val="1000"/>
              <a:buFont typeface="Symbol" panose="05050102010706020507" pitchFamily="18" charset="2"/>
              <a:buChar char=""/>
              <a:tabLst>
                <a:tab pos="457200" algn="l"/>
              </a:tabLst>
            </a:pPr>
            <a:r>
              <a:rPr lang="en-US" sz="2400" dirty="0" err="1">
                <a:latin typeface="Times New Roman" panose="02020603050405020304" pitchFamily="18" charset="0"/>
                <a:ea typeface="Times New Roman" panose="02020603050405020304" pitchFamily="18" charset="0"/>
              </a:rPr>
              <a:t>Khối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lượng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thực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tế</a:t>
            </a:r>
            <a:r>
              <a:rPr lang="en-US" sz="2400" dirty="0">
                <a:latin typeface="Times New Roman" panose="02020603050405020304" pitchFamily="18" charset="0"/>
                <a:ea typeface="Times New Roman" panose="02020603050405020304" pitchFamily="18" charset="0"/>
              </a:rPr>
              <a:t> (AW): 2 x 50 = 100kg</a:t>
            </a:r>
            <a:endParaRPr lang="en-US" sz="2400" dirty="0">
              <a:latin typeface="Times New Roman" panose="02020603050405020304" pitchFamily="18" charset="0"/>
              <a:ea typeface="Calibri" panose="020F0502020204030204" pitchFamily="34" charset="0"/>
            </a:endParaRPr>
          </a:p>
          <a:p>
            <a:pPr marL="342900" marR="0" lvl="0" indent="-342900" algn="just">
              <a:lnSpc>
                <a:spcPct val="150000"/>
              </a:lnSpc>
              <a:buSzPts val="1000"/>
              <a:buFont typeface="Symbol" panose="05050102010706020507" pitchFamily="18" charset="2"/>
              <a:buChar char=""/>
              <a:tabLst>
                <a:tab pos="457200" algn="l"/>
              </a:tabLst>
            </a:pPr>
            <a:r>
              <a:rPr lang="en-US" sz="2400" dirty="0" err="1">
                <a:latin typeface="Times New Roman" panose="02020603050405020304" pitchFamily="18" charset="0"/>
                <a:ea typeface="Times New Roman" panose="02020603050405020304" pitchFamily="18" charset="0"/>
              </a:rPr>
              <a:t>Khối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lượng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tích</a:t>
            </a:r>
            <a:r>
              <a:rPr lang="en-US" sz="2400" dirty="0">
                <a:latin typeface="Times New Roman" panose="02020603050405020304" pitchFamily="18" charset="0"/>
                <a:ea typeface="Times New Roman" panose="02020603050405020304" pitchFamily="18" charset="0"/>
              </a:rPr>
              <a:t> (DW): (2 x (50 x 40 x 40))/ 6000 = 26.67kg</a:t>
            </a:r>
            <a:endParaRPr lang="en-US" sz="2400" dirty="0">
              <a:latin typeface="Times New Roman" panose="02020603050405020304" pitchFamily="18" charset="0"/>
              <a:ea typeface="Calibri" panose="020F0502020204030204" pitchFamily="34" charset="0"/>
            </a:endParaRPr>
          </a:p>
          <a:p>
            <a:pPr algn="just">
              <a:lnSpc>
                <a:spcPct val="150000"/>
              </a:lnSpc>
            </a:pPr>
            <a:r>
              <a:rPr lang="en-US" sz="2400" dirty="0" err="1">
                <a:latin typeface="Times New Roman" panose="02020603050405020304" pitchFamily="18" charset="0"/>
                <a:ea typeface="Times New Roman" panose="02020603050405020304" pitchFamily="18" charset="0"/>
              </a:rPr>
              <a:t>Khối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lượng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thực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tế</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lớn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lấy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lượng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tính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cước</a:t>
            </a:r>
            <a:r>
              <a:rPr lang="en-US" sz="2400" dirty="0">
                <a:latin typeface="Times New Roman" panose="02020603050405020304" pitchFamily="18" charset="0"/>
                <a:ea typeface="Times New Roman" panose="02020603050405020304" pitchFamily="18" charset="0"/>
              </a:rPr>
              <a:t>: 100kg</a:t>
            </a:r>
            <a:endParaRPr lang="en-US" sz="24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6784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fade">
                                      <p:cBhvr>
                                        <p:cTn id="13" dur="1000"/>
                                        <p:tgtEl>
                                          <p:spTgt spid="4">
                                            <p:txEl>
                                              <p:pRg st="2" end="2"/>
                                            </p:txEl>
                                          </p:spTgt>
                                        </p:tgtEl>
                                      </p:cBhvr>
                                    </p:animEffect>
                                    <p:anim calcmode="lin" valueType="num">
                                      <p:cBhvr>
                                        <p:cTn id="14"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5"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4">
                                            <p:txEl>
                                              <p:pRg st="3" end="3"/>
                                            </p:txEl>
                                          </p:spTgt>
                                        </p:tgtEl>
                                        <p:attrNameLst>
                                          <p:attrName>style.visibility</p:attrName>
                                        </p:attrNameLst>
                                      </p:cBhvr>
                                      <p:to>
                                        <p:strVal val="visible"/>
                                      </p:to>
                                    </p:set>
                                    <p:animEffect transition="in" filter="barn(inVertical)">
                                      <p:cBhvr>
                                        <p:cTn id="20"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8783" y="1453849"/>
            <a:ext cx="8915400" cy="4339650"/>
          </a:xfrm>
          <a:prstGeom prst="rect">
            <a:avLst/>
          </a:prstGeom>
        </p:spPr>
        <p:txBody>
          <a:bodyPr wrap="square">
            <a:spAutoFit/>
          </a:bodyPr>
          <a:lstStyle/>
          <a:p>
            <a:pPr indent="457200">
              <a:spcBef>
                <a:spcPts val="600"/>
              </a:spcBef>
              <a:spcAft>
                <a:spcPts val="600"/>
              </a:spcAft>
            </a:pPr>
            <a:r>
              <a:rPr lang="en-US" sz="2400" b="1" dirty="0" err="1">
                <a:latin typeface="Times New Roman" panose="02020603050405020304" pitchFamily="18" charset="0"/>
                <a:ea typeface="Times New Roman" panose="02020603050405020304" pitchFamily="18" charset="0"/>
              </a:rPr>
              <a:t>Sau</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khi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xác</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định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xong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khối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lượng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để</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tính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cước</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thì</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tiếp</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tục</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xác</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định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mức</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cước</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phù</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hợp</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theo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tùy</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theo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khối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lượng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hàng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được</a:t>
            </a:r>
            <a:r>
              <a:rPr lang="en-US" sz="2400" b="1" dirty="0">
                <a:latin typeface="Times New Roman" panose="02020603050405020304" pitchFamily="18" charset="0"/>
                <a:ea typeface="Times New Roman" panose="02020603050405020304" pitchFamily="18" charset="0"/>
              </a:rPr>
              <a:t> chia </a:t>
            </a:r>
            <a:r>
              <a:rPr lang="en-US" sz="2400" b="1" dirty="0" err="1">
                <a:latin typeface="Times New Roman" panose="02020603050405020304" pitchFamily="18" charset="0"/>
                <a:ea typeface="Times New Roman" panose="02020603050405020304" pitchFamily="18" charset="0"/>
              </a:rPr>
              <a:t>thành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các</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khoảng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như</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sau</a:t>
            </a:r>
            <a:r>
              <a:rPr lang="en-US" sz="2400" b="1"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a:spcBef>
                <a:spcPts val="600"/>
              </a:spcBef>
              <a:spcAft>
                <a:spcPts val="600"/>
              </a:spcAft>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Dưới</a:t>
            </a:r>
            <a:r>
              <a:rPr lang="en-US" sz="2400" dirty="0">
                <a:latin typeface="Times New Roman" panose="02020603050405020304" pitchFamily="18" charset="0"/>
                <a:ea typeface="Times New Roman" panose="02020603050405020304" pitchFamily="18" charset="0"/>
              </a:rPr>
              <a:t> 45kg</a:t>
            </a:r>
            <a:endParaRPr lang="en-US" sz="2400" dirty="0">
              <a:latin typeface="Times New Roman" panose="02020603050405020304" pitchFamily="18" charset="0"/>
              <a:ea typeface="Calibri" panose="020F0502020204030204" pitchFamily="34" charset="0"/>
            </a:endParaRPr>
          </a:p>
          <a:p>
            <a:pPr>
              <a:spcBef>
                <a:spcPts val="600"/>
              </a:spcBef>
              <a:spcAft>
                <a:spcPts val="600"/>
              </a:spcAft>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Từ</a:t>
            </a:r>
            <a:r>
              <a:rPr lang="en-US" sz="2400" dirty="0">
                <a:latin typeface="Times New Roman" panose="02020603050405020304" pitchFamily="18" charset="0"/>
                <a:ea typeface="Times New Roman" panose="02020603050405020304" pitchFamily="18" charset="0"/>
              </a:rPr>
              <a:t> 45 </a:t>
            </a:r>
            <a:r>
              <a:rPr lang="en-US" sz="2400" dirty="0" err="1">
                <a:latin typeface="Times New Roman" panose="02020603050405020304" pitchFamily="18" charset="0"/>
                <a:ea typeface="Times New Roman" panose="02020603050405020304" pitchFamily="18" charset="0"/>
              </a:rPr>
              <a:t>đến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dưới</a:t>
            </a:r>
            <a:r>
              <a:rPr lang="en-US" sz="2400" dirty="0">
                <a:latin typeface="Times New Roman" panose="02020603050405020304" pitchFamily="18" charset="0"/>
                <a:ea typeface="Times New Roman" panose="02020603050405020304" pitchFamily="18" charset="0"/>
              </a:rPr>
              <a:t> 100kg</a:t>
            </a:r>
            <a:endParaRPr lang="en-US" sz="2400" dirty="0">
              <a:latin typeface="Times New Roman" panose="02020603050405020304" pitchFamily="18" charset="0"/>
              <a:ea typeface="Calibri" panose="020F0502020204030204" pitchFamily="34" charset="0"/>
            </a:endParaRPr>
          </a:p>
          <a:p>
            <a:pPr>
              <a:spcBef>
                <a:spcPts val="600"/>
              </a:spcBef>
              <a:spcAft>
                <a:spcPts val="600"/>
              </a:spcAft>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Từ</a:t>
            </a:r>
            <a:r>
              <a:rPr lang="en-US" sz="2400" dirty="0">
                <a:latin typeface="Times New Roman" panose="02020603050405020304" pitchFamily="18" charset="0"/>
                <a:ea typeface="Times New Roman" panose="02020603050405020304" pitchFamily="18" charset="0"/>
              </a:rPr>
              <a:t> 100 </a:t>
            </a:r>
            <a:r>
              <a:rPr lang="en-US" sz="2400" dirty="0" err="1">
                <a:latin typeface="Times New Roman" panose="02020603050405020304" pitchFamily="18" charset="0"/>
                <a:ea typeface="Times New Roman" panose="02020603050405020304" pitchFamily="18" charset="0"/>
              </a:rPr>
              <a:t>đến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dưới</a:t>
            </a:r>
            <a:r>
              <a:rPr lang="en-US" sz="2400" dirty="0">
                <a:latin typeface="Times New Roman" panose="02020603050405020304" pitchFamily="18" charset="0"/>
                <a:ea typeface="Times New Roman" panose="02020603050405020304" pitchFamily="18" charset="0"/>
              </a:rPr>
              <a:t> 250kg</a:t>
            </a:r>
            <a:endParaRPr lang="en-US" sz="2400" dirty="0">
              <a:latin typeface="Times New Roman" panose="02020603050405020304" pitchFamily="18" charset="0"/>
              <a:ea typeface="Calibri" panose="020F0502020204030204" pitchFamily="34" charset="0"/>
            </a:endParaRPr>
          </a:p>
          <a:p>
            <a:pPr>
              <a:spcBef>
                <a:spcPts val="600"/>
              </a:spcBef>
              <a:spcAft>
                <a:spcPts val="600"/>
              </a:spcAft>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Từ</a:t>
            </a:r>
            <a:r>
              <a:rPr lang="en-US" sz="2400" dirty="0">
                <a:latin typeface="Times New Roman" panose="02020603050405020304" pitchFamily="18" charset="0"/>
                <a:ea typeface="Times New Roman" panose="02020603050405020304" pitchFamily="18" charset="0"/>
              </a:rPr>
              <a:t> 250 </a:t>
            </a:r>
            <a:r>
              <a:rPr lang="en-US" sz="2400" dirty="0" err="1">
                <a:latin typeface="Times New Roman" panose="02020603050405020304" pitchFamily="18" charset="0"/>
                <a:ea typeface="Times New Roman" panose="02020603050405020304" pitchFamily="18" charset="0"/>
              </a:rPr>
              <a:t>đến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dưới</a:t>
            </a:r>
            <a:r>
              <a:rPr lang="en-US" sz="2400" dirty="0">
                <a:latin typeface="Times New Roman" panose="02020603050405020304" pitchFamily="18" charset="0"/>
                <a:ea typeface="Times New Roman" panose="02020603050405020304" pitchFamily="18" charset="0"/>
              </a:rPr>
              <a:t> 500kg</a:t>
            </a:r>
            <a:endParaRPr lang="en-US" sz="2400" dirty="0">
              <a:latin typeface="Times New Roman" panose="02020603050405020304" pitchFamily="18" charset="0"/>
              <a:ea typeface="Calibri" panose="020F0502020204030204" pitchFamily="34" charset="0"/>
            </a:endParaRPr>
          </a:p>
          <a:p>
            <a:pPr>
              <a:spcBef>
                <a:spcPts val="600"/>
              </a:spcBef>
              <a:spcAft>
                <a:spcPts val="600"/>
              </a:spcAft>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Từ</a:t>
            </a:r>
            <a:r>
              <a:rPr lang="en-US" sz="2400" dirty="0">
                <a:latin typeface="Times New Roman" panose="02020603050405020304" pitchFamily="18" charset="0"/>
                <a:ea typeface="Times New Roman" panose="02020603050405020304" pitchFamily="18" charset="0"/>
              </a:rPr>
              <a:t> 500 </a:t>
            </a:r>
            <a:r>
              <a:rPr lang="en-US" sz="2400" dirty="0" err="1">
                <a:latin typeface="Times New Roman" panose="02020603050405020304" pitchFamily="18" charset="0"/>
                <a:ea typeface="Times New Roman" panose="02020603050405020304" pitchFamily="18" charset="0"/>
              </a:rPr>
              <a:t>đến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dưới</a:t>
            </a:r>
            <a:r>
              <a:rPr lang="en-US" sz="2400" dirty="0">
                <a:latin typeface="Times New Roman" panose="02020603050405020304" pitchFamily="18" charset="0"/>
                <a:ea typeface="Times New Roman" panose="02020603050405020304" pitchFamily="18" charset="0"/>
              </a:rPr>
              <a:t> 1000kg...</a:t>
            </a:r>
            <a:endParaRPr lang="en-US" sz="2400" dirty="0">
              <a:latin typeface="Times New Roman" panose="02020603050405020304" pitchFamily="18" charset="0"/>
              <a:ea typeface="Calibri" panose="020F0502020204030204" pitchFamily="34" charset="0"/>
            </a:endParaRPr>
          </a:p>
          <a:p>
            <a:pPr>
              <a:spcBef>
                <a:spcPts val="600"/>
              </a:spcBef>
              <a:spcAft>
                <a:spcPts val="600"/>
              </a:spcAft>
            </a:pPr>
            <a:r>
              <a:rPr lang="en-US" sz="2400" dirty="0" err="1">
                <a:latin typeface="Times New Roman" panose="02020603050405020304" pitchFamily="18" charset="0"/>
                <a:ea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viết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tắt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thấy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b="1" dirty="0">
                <a:latin typeface="Times New Roman" panose="02020603050405020304" pitchFamily="18" charset="0"/>
                <a:ea typeface="Times New Roman" panose="02020603050405020304" pitchFamily="18" charset="0"/>
              </a:rPr>
              <a:t>-45, +45, +100, +250, +500kg ...</a:t>
            </a:r>
            <a:endParaRPr lang="en-US" sz="2400" b="1" dirty="0">
              <a:effectLst/>
              <a:latin typeface="Times New Roman" panose="02020603050405020304" pitchFamily="18" charset="0"/>
              <a:ea typeface="Calibri" panose="020F0502020204030204" pitchFamily="34" charset="0"/>
            </a:endParaRPr>
          </a:p>
        </p:txBody>
      </p:sp>
      <p:sp>
        <p:nvSpPr>
          <p:cNvPr id="3" name="Rectangle 2"/>
          <p:cNvSpPr/>
          <p:nvPr/>
        </p:nvSpPr>
        <p:spPr>
          <a:xfrm>
            <a:off x="228600" y="609600"/>
            <a:ext cx="9829800" cy="830997"/>
          </a:xfrm>
          <a:prstGeom prst="rect">
            <a:avLst/>
          </a:prstGeom>
        </p:spPr>
        <p:txBody>
          <a:bodyPr wrap="square">
            <a:spAutoFit/>
          </a:bodyPr>
          <a:lstStyle/>
          <a:p>
            <a:pPr>
              <a:spcBef>
                <a:spcPts val="600"/>
              </a:spcBef>
              <a:spcAft>
                <a:spcPts val="600"/>
              </a:spcAft>
            </a:pPr>
            <a:r>
              <a:rPr lang="vi-VN" sz="2400" b="1" dirty="0">
                <a:solidFill>
                  <a:srgbClr val="FF0000"/>
                </a:solidFill>
                <a:latin typeface="Times New Roman" panose="02020603050405020304" pitchFamily="18" charset="0"/>
                <a:cs typeface="Times New Roman" panose="02020603050405020304" pitchFamily="18" charset="0"/>
              </a:rPr>
              <a:t>4.1.3. CÁCH TÍNH CƯỚC PHÍ VẬN CHUYỂN ĐƯỜNG HÀNG KHÔNG</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228600" y="147935"/>
            <a:ext cx="4170908" cy="461665"/>
          </a:xfrm>
          <a:prstGeom prst="rect">
            <a:avLst/>
          </a:prstGeom>
        </p:spPr>
        <p:txBody>
          <a:bodyPr wrap="square">
            <a:spAutoFit/>
          </a:bodyPr>
          <a:lstStyle/>
          <a:p>
            <a:r>
              <a:rPr lang="vi-VN" sz="2400" b="1" dirty="0">
                <a:solidFill>
                  <a:srgbClr val="FF0000"/>
                </a:solidFill>
                <a:latin typeface="Times New Roman" panose="02020603050405020304" pitchFamily="18" charset="0"/>
                <a:cs typeface="Times New Roman" panose="02020603050405020304" pitchFamily="18" charset="0"/>
              </a:rPr>
              <a:t>4.1. CƯỚC VẬN CHUYỂN</a:t>
            </a:r>
            <a:endParaRPr lang="en-US" sz="2400" dirty="0">
              <a:solidFill>
                <a:srgbClr val="FF0000"/>
              </a:solidFill>
            </a:endParaRPr>
          </a:p>
        </p:txBody>
      </p:sp>
      <p:sp>
        <p:nvSpPr>
          <p:cNvPr id="5" name="Rectangle 4"/>
          <p:cNvSpPr/>
          <p:nvPr/>
        </p:nvSpPr>
        <p:spPr>
          <a:xfrm>
            <a:off x="33130" y="5742789"/>
            <a:ext cx="8915400" cy="1052596"/>
          </a:xfrm>
          <a:prstGeom prst="rect">
            <a:avLst/>
          </a:prstGeom>
        </p:spPr>
        <p:txBody>
          <a:bodyPr wrap="square">
            <a:spAutoFit/>
          </a:bodyPr>
          <a:lstStyle/>
          <a:p>
            <a:pPr indent="457200">
              <a:lnSpc>
                <a:spcPct val="130000"/>
              </a:lnSpc>
              <a:spcBef>
                <a:spcPts val="300"/>
              </a:spcBef>
              <a:spcAft>
                <a:spcPts val="300"/>
              </a:spcAft>
            </a:pPr>
            <a:r>
              <a:rPr lang="en-US" sz="2400" dirty="0" err="1">
                <a:latin typeface="Times New Roman" panose="02020603050405020304" pitchFamily="18" charset="0"/>
                <a:ea typeface="Times New Roman" panose="02020603050405020304" pitchFamily="18" charset="0"/>
              </a:rPr>
              <a:t>Đồng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điểm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đến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mức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cụ</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b="1" dirty="0">
                <a:latin typeface="Times New Roman" panose="02020603050405020304" pitchFamily="18" charset="0"/>
                <a:ea typeface="Times New Roman" panose="02020603050405020304" pitchFamily="18" charset="0"/>
              </a:rPr>
              <a:t>(</a:t>
            </a:r>
            <a:r>
              <a:rPr lang="en-US" sz="2400" b="1" dirty="0" err="1">
                <a:latin typeface="Times New Roman" panose="02020603050405020304" pitchFamily="18" charset="0"/>
                <a:ea typeface="Times New Roman" panose="02020603050405020304" pitchFamily="18" charset="0"/>
              </a:rPr>
              <a:t>có</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thể</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tham</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khảo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bản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giá</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cước</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theo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Bảng</a:t>
            </a:r>
            <a:r>
              <a:rPr lang="en-US" sz="2400" b="1" dirty="0">
                <a:latin typeface="Times New Roman" panose="02020603050405020304" pitchFamily="18" charset="0"/>
                <a:ea typeface="Times New Roman" panose="02020603050405020304" pitchFamily="18" charset="0"/>
              </a:rPr>
              <a:t> 4. )</a:t>
            </a:r>
            <a:endParaRPr lang="en-US" sz="24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558504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2">
                                            <p:txEl>
                                              <p:pRg st="4" end="4"/>
                                            </p:txEl>
                                          </p:spTgt>
                                        </p:tgtEl>
                                        <p:attrNameLst>
                                          <p:attrName>style.visibility</p:attrName>
                                        </p:attrNameLst>
                                      </p:cBhvr>
                                      <p:to>
                                        <p:strVal val="visible"/>
                                      </p:to>
                                    </p:set>
                                    <p:animEffect transition="in" filter="fade">
                                      <p:cBhvr>
                                        <p:cTn id="33" dur="1000"/>
                                        <p:tgtEl>
                                          <p:spTgt spid="2">
                                            <p:txEl>
                                              <p:pRg st="4" end="4"/>
                                            </p:txEl>
                                          </p:spTgt>
                                        </p:tgtEl>
                                      </p:cBhvr>
                                    </p:animEffect>
                                    <p:anim calcmode="lin" valueType="num">
                                      <p:cBhvr>
                                        <p:cTn id="34"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2">
                                            <p:txEl>
                                              <p:pRg st="4" end="4"/>
                                            </p:txEl>
                                          </p:spTgt>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2">
                                            <p:txEl>
                                              <p:pRg st="5" end="5"/>
                                            </p:txEl>
                                          </p:spTgt>
                                        </p:tgtEl>
                                        <p:attrNameLst>
                                          <p:attrName>style.visibility</p:attrName>
                                        </p:attrNameLst>
                                      </p:cBhvr>
                                      <p:to>
                                        <p:strVal val="visible"/>
                                      </p:to>
                                    </p:set>
                                    <p:animEffect transition="in" filter="fade">
                                      <p:cBhvr>
                                        <p:cTn id="38" dur="1000"/>
                                        <p:tgtEl>
                                          <p:spTgt spid="2">
                                            <p:txEl>
                                              <p:pRg st="5" end="5"/>
                                            </p:txEl>
                                          </p:spTgt>
                                        </p:tgtEl>
                                      </p:cBhvr>
                                    </p:animEffect>
                                    <p:anim calcmode="lin" valueType="num">
                                      <p:cBhvr>
                                        <p:cTn id="39"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0"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nodeType="clickEffect">
                                  <p:stCondLst>
                                    <p:cond delay="0"/>
                                  </p:stCondLst>
                                  <p:childTnLst>
                                    <p:set>
                                      <p:cBhvr>
                                        <p:cTn id="44" dur="1" fill="hold">
                                          <p:stCondLst>
                                            <p:cond delay="0"/>
                                          </p:stCondLst>
                                        </p:cTn>
                                        <p:tgtEl>
                                          <p:spTgt spid="2">
                                            <p:txEl>
                                              <p:pRg st="6" end="6"/>
                                            </p:txEl>
                                          </p:spTgt>
                                        </p:tgtEl>
                                        <p:attrNameLst>
                                          <p:attrName>style.visibility</p:attrName>
                                        </p:attrNameLst>
                                      </p:cBhvr>
                                      <p:to>
                                        <p:strVal val="visible"/>
                                      </p:to>
                                    </p:set>
                                    <p:animEffect transition="in" filter="barn(inVertical)">
                                      <p:cBhvr>
                                        <p:cTn id="45" dur="500"/>
                                        <p:tgtEl>
                                          <p:spTgt spid="2">
                                            <p:txEl>
                                              <p:pRg st="6" end="6"/>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fade">
                                      <p:cBhvr>
                                        <p:cTn id="50" dur="1000"/>
                                        <p:tgtEl>
                                          <p:spTgt spid="5"/>
                                        </p:tgtEl>
                                      </p:cBhvr>
                                    </p:animEffect>
                                    <p:anim calcmode="lin" valueType="num">
                                      <p:cBhvr>
                                        <p:cTn id="51" dur="1000" fill="hold"/>
                                        <p:tgtEl>
                                          <p:spTgt spid="5"/>
                                        </p:tgtEl>
                                        <p:attrNameLst>
                                          <p:attrName>ppt_x</p:attrName>
                                        </p:attrNameLst>
                                      </p:cBhvr>
                                      <p:tavLst>
                                        <p:tav tm="0">
                                          <p:val>
                                            <p:strVal val="#ppt_x"/>
                                          </p:val>
                                        </p:tav>
                                        <p:tav tm="100000">
                                          <p:val>
                                            <p:strVal val="#ppt_x"/>
                                          </p:val>
                                        </p:tav>
                                      </p:tavLst>
                                    </p:anim>
                                    <p:anim calcmode="lin" valueType="num">
                                      <p:cBhvr>
                                        <p:cTn id="5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256467"/>
            <a:ext cx="8991600" cy="5601533"/>
          </a:xfrm>
          <a:prstGeom prst="rect">
            <a:avLst/>
          </a:prstGeom>
        </p:spPr>
        <p:txBody>
          <a:bodyPr wrap="square">
            <a:spAutoFit/>
          </a:bodyPr>
          <a:lstStyle/>
          <a:p>
            <a:pPr algn="just">
              <a:spcBef>
                <a:spcPts val="600"/>
              </a:spcBef>
              <a:spcAft>
                <a:spcPts val="600"/>
              </a:spcAft>
            </a:pPr>
            <a:r>
              <a:rPr lang="en-US" sz="2400" b="1" dirty="0" err="1">
                <a:solidFill>
                  <a:srgbClr val="FF0000"/>
                </a:solidFill>
                <a:latin typeface="Times New Roman" panose="02020603050405020304" pitchFamily="18" charset="0"/>
                <a:ea typeface="Times New Roman" panose="02020603050405020304" pitchFamily="18" charset="0"/>
              </a:rPr>
              <a:t>Bài</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tập</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smtClean="0">
                <a:solidFill>
                  <a:srgbClr val="FF0000"/>
                </a:solidFill>
                <a:latin typeface="Times New Roman" panose="02020603050405020304" pitchFamily="18" charset="0"/>
                <a:ea typeface="Times New Roman" panose="02020603050405020304" pitchFamily="18" charset="0"/>
              </a:rPr>
              <a:t>1:</a:t>
            </a:r>
            <a:endParaRPr lang="en-US" sz="2400" dirty="0">
              <a:solidFill>
                <a:srgbClr val="FF0000"/>
              </a:solidFill>
              <a:latin typeface="Times New Roman" panose="02020603050405020304" pitchFamily="18" charset="0"/>
              <a:ea typeface="Calibri" panose="020F0502020204030204" pitchFamily="34" charset="0"/>
            </a:endParaRPr>
          </a:p>
          <a:p>
            <a:pPr algn="just">
              <a:spcBef>
                <a:spcPts val="600"/>
              </a:spcBef>
              <a:spcAft>
                <a:spcPts val="600"/>
              </a:spcAft>
            </a:pPr>
            <a:r>
              <a:rPr lang="en-US" sz="2400" dirty="0" err="1">
                <a:latin typeface="Times New Roman" panose="02020603050405020304" pitchFamily="18" charset="0"/>
                <a:ea typeface="Times New Roman" panose="02020603050405020304" pitchFamily="18" charset="0"/>
              </a:rPr>
              <a:t>Từ</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ví</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dụ</a:t>
            </a:r>
            <a:r>
              <a:rPr lang="en-US" sz="2400" dirty="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trước</a:t>
            </a: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t>
            </a:r>
            <a:r>
              <a:rPr lang="en-US" sz="2400" dirty="0" err="1" smtClean="0">
                <a:latin typeface="Times New Roman" panose="02020603050405020304" pitchFamily="18" charset="0"/>
                <a:ea typeface="Times New Roman" panose="02020603050405020304" pitchFamily="18" charset="0"/>
              </a:rPr>
              <a:t>ãy</a:t>
            </a: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tính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tổng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chuyển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2 </a:t>
            </a:r>
            <a:r>
              <a:rPr lang="en-US" sz="2400" dirty="0" err="1">
                <a:latin typeface="Times New Roman" panose="02020603050405020304" pitchFamily="18" charset="0"/>
                <a:ea typeface="Times New Roman" panose="02020603050405020304" pitchFamily="18" charset="0"/>
              </a:rPr>
              <a:t>kiện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với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hợp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đây</a:t>
            </a:r>
            <a:endParaRPr lang="en-US" sz="2400" dirty="0">
              <a:latin typeface="Times New Roman" panose="02020603050405020304" pitchFamily="18" charset="0"/>
              <a:ea typeface="Calibri" panose="020F0502020204030204" pitchFamily="34" charset="0"/>
            </a:endParaRPr>
          </a:p>
          <a:p>
            <a:pPr marL="342900" marR="0" lvl="0" indent="-342900" algn="just">
              <a:spcBef>
                <a:spcPts val="600"/>
              </a:spcBef>
              <a:spcAft>
                <a:spcPts val="600"/>
              </a:spcAft>
              <a:buFont typeface="+mj-lt"/>
              <a:buAutoNum type="alphaLcParenR"/>
            </a:pPr>
            <a:r>
              <a:rPr lang="en-US" sz="2400" dirty="0" err="1">
                <a:latin typeface="Times New Roman" panose="02020603050405020304" pitchFamily="18" charset="0"/>
                <a:ea typeface="Times New Roman" panose="02020603050405020304" pitchFamily="18" charset="0"/>
              </a:rPr>
              <a:t>Trường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hợp</a:t>
            </a:r>
            <a:r>
              <a:rPr lang="en-US" sz="2400" dirty="0">
                <a:latin typeface="Times New Roman" panose="02020603050405020304" pitchFamily="18" charset="0"/>
                <a:ea typeface="Times New Roman" panose="02020603050405020304" pitchFamily="18" charset="0"/>
              </a:rPr>
              <a:t> 1: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từ</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Ấn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Độ</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về</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Việt</a:t>
            </a:r>
            <a:r>
              <a:rPr lang="en-US" sz="2400" dirty="0">
                <a:latin typeface="Times New Roman" panose="02020603050405020304" pitchFamily="18" charset="0"/>
                <a:ea typeface="Times New Roman" panose="02020603050405020304" pitchFamily="18" charset="0"/>
              </a:rPr>
              <a:t> Nam </a:t>
            </a:r>
          </a:p>
          <a:p>
            <a:pPr marL="342900" marR="0" lvl="0" indent="-342900" algn="just">
              <a:spcBef>
                <a:spcPts val="600"/>
              </a:spcBef>
              <a:spcAft>
                <a:spcPts val="600"/>
              </a:spcAft>
              <a:buFont typeface="+mj-lt"/>
              <a:buAutoNum type="alphaLcParenR"/>
            </a:pPr>
            <a:r>
              <a:rPr lang="en-US" sz="2400" dirty="0" err="1">
                <a:latin typeface="Times New Roman" panose="02020603050405020304" pitchFamily="18" charset="0"/>
                <a:ea typeface="Times New Roman" panose="02020603050405020304" pitchFamily="18" charset="0"/>
              </a:rPr>
              <a:t>Trường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hợp</a:t>
            </a:r>
            <a:r>
              <a:rPr lang="en-US" sz="2400" dirty="0">
                <a:latin typeface="Times New Roman" panose="02020603050405020304" pitchFamily="18" charset="0"/>
                <a:ea typeface="Times New Roman" panose="02020603050405020304" pitchFamily="18" charset="0"/>
              </a:rPr>
              <a:t> 2: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từ</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Mỹ</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về</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Việt</a:t>
            </a:r>
            <a:r>
              <a:rPr lang="en-US" sz="2400" dirty="0">
                <a:latin typeface="Times New Roman" panose="02020603050405020304" pitchFamily="18" charset="0"/>
                <a:ea typeface="Times New Roman" panose="02020603050405020304" pitchFamily="18" charset="0"/>
              </a:rPr>
              <a:t> Nam</a:t>
            </a:r>
          </a:p>
          <a:p>
            <a:pPr algn="just">
              <a:spcBef>
                <a:spcPts val="600"/>
              </a:spcBef>
              <a:spcAft>
                <a:spcPts val="600"/>
              </a:spcAft>
            </a:pPr>
            <a:r>
              <a:rPr lang="en-US" sz="2400" b="1" dirty="0" err="1">
                <a:solidFill>
                  <a:srgbClr val="FF0000"/>
                </a:solidFill>
                <a:latin typeface="Times New Roman" panose="02020603050405020304" pitchFamily="18" charset="0"/>
                <a:ea typeface="Times New Roman" panose="02020603050405020304" pitchFamily="18" charset="0"/>
              </a:rPr>
              <a:t>Bài</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tập</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smtClean="0">
                <a:solidFill>
                  <a:srgbClr val="FF0000"/>
                </a:solidFill>
                <a:latin typeface="Times New Roman" panose="02020603050405020304" pitchFamily="18" charset="0"/>
                <a:ea typeface="Times New Roman" panose="02020603050405020304" pitchFamily="18" charset="0"/>
              </a:rPr>
              <a:t>2:</a:t>
            </a:r>
            <a:endParaRPr lang="en-US" sz="2400" dirty="0">
              <a:solidFill>
                <a:srgbClr val="FF0000"/>
              </a:solidFill>
              <a:latin typeface="Times New Roman" panose="02020603050405020304" pitchFamily="18" charset="0"/>
              <a:ea typeface="Calibri" panose="020F0502020204030204" pitchFamily="34" charset="0"/>
            </a:endParaRPr>
          </a:p>
          <a:p>
            <a:pPr algn="just">
              <a:spcBef>
                <a:spcPts val="600"/>
              </a:spcBef>
              <a:spcAft>
                <a:spcPts val="600"/>
              </a:spcAft>
            </a:pPr>
            <a:r>
              <a:rPr lang="en-US" sz="2400" dirty="0" err="1">
                <a:latin typeface="Times New Roman" panose="02020603050405020304" pitchFamily="18" charset="0"/>
                <a:ea typeface="Times New Roman" panose="02020603050405020304" pitchFamily="18" charset="0"/>
              </a:rPr>
              <a:t>Công</a:t>
            </a:r>
            <a:r>
              <a:rPr lang="en-US" sz="2400" dirty="0">
                <a:latin typeface="Times New Roman" panose="02020603050405020304" pitchFamily="18" charset="0"/>
                <a:ea typeface="Times New Roman" panose="02020603050405020304" pitchFamily="18" charset="0"/>
              </a:rPr>
              <a:t> ty </a:t>
            </a:r>
            <a:r>
              <a:rPr lang="en-US" sz="2400" dirty="0" err="1">
                <a:latin typeface="Times New Roman" panose="02020603050405020304" pitchFamily="18" charset="0"/>
                <a:ea typeface="Times New Roman" panose="02020603050405020304" pitchFamily="18" charset="0"/>
              </a:rPr>
              <a:t>bạn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muốn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chuyển</a:t>
            </a:r>
            <a:r>
              <a:rPr lang="en-US" sz="2400" dirty="0">
                <a:latin typeface="Times New Roman" panose="02020603050405020304" pitchFamily="18" charset="0"/>
                <a:ea typeface="Times New Roman" panose="02020603050405020304" pitchFamily="18" charset="0"/>
              </a:rPr>
              <a:t> 5 </a:t>
            </a:r>
            <a:r>
              <a:rPr lang="en-US" sz="2400" dirty="0" err="1">
                <a:latin typeface="Times New Roman" panose="02020603050405020304" pitchFamily="18" charset="0"/>
                <a:ea typeface="Times New Roman" panose="02020603050405020304" pitchFamily="18" charset="0"/>
              </a:rPr>
              <a:t>thùng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mỗi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thùng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nặng</a:t>
            </a:r>
            <a:r>
              <a:rPr lang="en-US" sz="2400" dirty="0">
                <a:latin typeface="Times New Roman" panose="02020603050405020304" pitchFamily="18" charset="0"/>
                <a:ea typeface="Times New Roman" panose="02020603050405020304" pitchFamily="18" charset="0"/>
              </a:rPr>
              <a:t> 20kg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kích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thước</a:t>
            </a:r>
            <a:r>
              <a:rPr lang="en-US" sz="2400" dirty="0">
                <a:latin typeface="Times New Roman" panose="02020603050405020304" pitchFamily="18" charset="0"/>
                <a:ea typeface="Times New Roman" panose="02020603050405020304" pitchFamily="18" charset="0"/>
              </a:rPr>
              <a:t> 0,70x0,50x0,60 (m),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từ</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Việt</a:t>
            </a:r>
            <a:r>
              <a:rPr lang="en-US" sz="2400" dirty="0">
                <a:latin typeface="Times New Roman" panose="02020603050405020304" pitchFamily="18" charset="0"/>
                <a:ea typeface="Times New Roman" panose="02020603050405020304" pitchFamily="18" charset="0"/>
              </a:rPr>
              <a:t> Nam </a:t>
            </a:r>
            <a:r>
              <a:rPr lang="en-US" sz="2400" dirty="0" err="1">
                <a:latin typeface="Times New Roman" panose="02020603050405020304" pitchFamily="18" charset="0"/>
                <a:ea typeface="Times New Roman" panose="02020603050405020304" pitchFamily="18" charset="0"/>
              </a:rPr>
              <a:t>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đến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Úc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Hãy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tính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tổng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chuyển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5 </a:t>
            </a:r>
            <a:r>
              <a:rPr lang="en-US" sz="2400" dirty="0" err="1">
                <a:latin typeface="Times New Roman" panose="02020603050405020304" pitchFamily="18" charset="0"/>
                <a:ea typeface="Times New Roman" panose="02020603050405020304" pitchFamily="18" charset="0"/>
              </a:rPr>
              <a:t>thùng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hợp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đây</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342900" marR="0" lvl="0" indent="-342900" algn="just">
              <a:spcBef>
                <a:spcPts val="600"/>
              </a:spcBef>
              <a:spcAft>
                <a:spcPts val="600"/>
              </a:spcAft>
              <a:buFont typeface="+mj-lt"/>
              <a:buAutoNum type="alphaLcParenR"/>
            </a:pPr>
            <a:r>
              <a:rPr lang="en-US" sz="2400" dirty="0" err="1">
                <a:latin typeface="Times New Roman" panose="02020603050405020304" pitchFamily="18" charset="0"/>
                <a:ea typeface="Times New Roman" panose="02020603050405020304" pitchFamily="18" charset="0"/>
              </a:rPr>
              <a:t>Trường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hợp</a:t>
            </a:r>
            <a:r>
              <a:rPr lang="en-US" sz="2400" dirty="0">
                <a:latin typeface="Times New Roman" panose="02020603050405020304" pitchFamily="18" charset="0"/>
                <a:ea typeface="Times New Roman" panose="02020603050405020304" pitchFamily="18" charset="0"/>
              </a:rPr>
              <a:t> 1: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thường</a:t>
            </a:r>
            <a:r>
              <a:rPr lang="en-US" sz="2400" dirty="0">
                <a:latin typeface="Times New Roman" panose="02020603050405020304" pitchFamily="18" charset="0"/>
                <a:ea typeface="Times New Roman" panose="02020603050405020304" pitchFamily="18" charset="0"/>
              </a:rPr>
              <a:t> </a:t>
            </a:r>
          </a:p>
          <a:p>
            <a:pPr marL="342900" marR="0" lvl="0" indent="-342900" algn="just">
              <a:spcBef>
                <a:spcPts val="600"/>
              </a:spcBef>
              <a:spcAft>
                <a:spcPts val="600"/>
              </a:spcAft>
              <a:buFont typeface="+mj-lt"/>
              <a:buAutoNum type="alphaLcParenR"/>
            </a:pPr>
            <a:r>
              <a:rPr lang="en-US" sz="2400" dirty="0" err="1">
                <a:latin typeface="Times New Roman" panose="02020603050405020304" pitchFamily="18" charset="0"/>
                <a:ea typeface="Times New Roman" panose="02020603050405020304" pitchFamily="18" charset="0"/>
              </a:rPr>
              <a:t>Trường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hợp</a:t>
            </a:r>
            <a:r>
              <a:rPr lang="en-US" sz="2400" dirty="0">
                <a:latin typeface="Times New Roman" panose="02020603050405020304" pitchFamily="18" charset="0"/>
                <a:ea typeface="Times New Roman" panose="02020603050405020304" pitchFamily="18" charset="0"/>
              </a:rPr>
              <a:t> 2: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cần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gấp</a:t>
            </a:r>
            <a:r>
              <a:rPr lang="en-US" sz="2400" dirty="0">
                <a:latin typeface="Times New Roman" panose="02020603050405020304" pitchFamily="18" charset="0"/>
                <a:ea typeface="Times New Roman" panose="02020603050405020304" pitchFamily="18" charset="0"/>
              </a:rPr>
              <a:t> </a:t>
            </a:r>
            <a:endParaRPr lang="en-US" sz="2400" dirty="0">
              <a:effectLst/>
              <a:latin typeface="Times New Roman" panose="02020603050405020304" pitchFamily="18" charset="0"/>
              <a:ea typeface="Times New Roman" panose="02020603050405020304" pitchFamily="18" charset="0"/>
            </a:endParaRPr>
          </a:p>
        </p:txBody>
      </p:sp>
      <p:sp>
        <p:nvSpPr>
          <p:cNvPr id="3" name="Rectangle 2"/>
          <p:cNvSpPr/>
          <p:nvPr/>
        </p:nvSpPr>
        <p:spPr>
          <a:xfrm>
            <a:off x="152400" y="457775"/>
            <a:ext cx="9829800" cy="830997"/>
          </a:xfrm>
          <a:prstGeom prst="rect">
            <a:avLst/>
          </a:prstGeom>
        </p:spPr>
        <p:txBody>
          <a:bodyPr wrap="square">
            <a:spAutoFit/>
          </a:bodyPr>
          <a:lstStyle/>
          <a:p>
            <a:pPr>
              <a:spcBef>
                <a:spcPts val="600"/>
              </a:spcBef>
              <a:spcAft>
                <a:spcPts val="600"/>
              </a:spcAft>
            </a:pPr>
            <a:r>
              <a:rPr lang="vi-VN" sz="2400" b="1" dirty="0">
                <a:solidFill>
                  <a:srgbClr val="FF0000"/>
                </a:solidFill>
                <a:latin typeface="Times New Roman" panose="02020603050405020304" pitchFamily="18" charset="0"/>
                <a:cs typeface="Times New Roman" panose="02020603050405020304" pitchFamily="18" charset="0"/>
              </a:rPr>
              <a:t>4.1.3. CÁCH TÍNH CƯỚC PHÍ VẬN CHUYỂN ĐƯỜNG HÀNG KHÔNG</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152400" y="-3890"/>
            <a:ext cx="4170908" cy="461665"/>
          </a:xfrm>
          <a:prstGeom prst="rect">
            <a:avLst/>
          </a:prstGeom>
        </p:spPr>
        <p:txBody>
          <a:bodyPr wrap="square">
            <a:spAutoFit/>
          </a:bodyPr>
          <a:lstStyle/>
          <a:p>
            <a:r>
              <a:rPr lang="vi-VN" sz="2400" b="1" dirty="0">
                <a:solidFill>
                  <a:srgbClr val="FF0000"/>
                </a:solidFill>
                <a:latin typeface="Times New Roman" panose="02020603050405020304" pitchFamily="18" charset="0"/>
                <a:cs typeface="Times New Roman" panose="02020603050405020304" pitchFamily="18" charset="0"/>
              </a:rPr>
              <a:t>4.1. CƯỚC VẬN CHUYỂN</a:t>
            </a:r>
            <a:endParaRPr lang="en-US" sz="2400" dirty="0">
              <a:solidFill>
                <a:srgbClr val="FF0000"/>
              </a:solidFill>
            </a:endParaRPr>
          </a:p>
        </p:txBody>
      </p:sp>
    </p:spTree>
    <p:extLst>
      <p:ext uri="{BB962C8B-B14F-4D97-AF65-F5344CB8AC3E}">
        <p14:creationId xmlns:p14="http://schemas.microsoft.com/office/powerpoint/2010/main" val="3698207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1000"/>
                                        <p:tgtEl>
                                          <p:spTgt spid="2">
                                            <p:txEl>
                                              <p:pRg st="1" end="1"/>
                                            </p:txEl>
                                          </p:spTgt>
                                        </p:tgtEl>
                                      </p:cBhvr>
                                    </p:animEffect>
                                    <p:anim calcmode="lin" valueType="num">
                                      <p:cBhvr>
                                        <p:cTn id="13"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1000"/>
                                        <p:tgtEl>
                                          <p:spTgt spid="2">
                                            <p:txEl>
                                              <p:pRg st="2" end="2"/>
                                            </p:txEl>
                                          </p:spTgt>
                                        </p:tgtEl>
                                      </p:cBhvr>
                                    </p:animEffect>
                                    <p:anim calcmode="lin" valueType="num">
                                      <p:cBhvr>
                                        <p:cTn id="18"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2">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fade">
                                      <p:cBhvr>
                                        <p:cTn id="22" dur="1000"/>
                                        <p:tgtEl>
                                          <p:spTgt spid="2">
                                            <p:txEl>
                                              <p:pRg st="3" end="3"/>
                                            </p:txEl>
                                          </p:spTgt>
                                        </p:tgtEl>
                                      </p:cBhvr>
                                    </p:animEffect>
                                    <p:anim calcmode="lin" valueType="num">
                                      <p:cBhvr>
                                        <p:cTn id="23"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2582" y="1133356"/>
            <a:ext cx="8839200" cy="5724644"/>
          </a:xfrm>
          <a:prstGeom prst="rect">
            <a:avLst/>
          </a:prstGeom>
        </p:spPr>
        <p:txBody>
          <a:bodyPr wrap="square">
            <a:spAutoFit/>
          </a:bodyPr>
          <a:lstStyle/>
          <a:p>
            <a:pPr indent="457200" algn="just">
              <a:spcBef>
                <a:spcPts val="600"/>
              </a:spcBef>
              <a:spcAft>
                <a:spcPts val="600"/>
              </a:spcAft>
            </a:pPr>
            <a:r>
              <a:rPr lang="en-US" sz="2800" dirty="0" err="1">
                <a:solidFill>
                  <a:srgbClr val="000000"/>
                </a:solidFill>
                <a:latin typeface="Times New Roman" panose="02020603050405020304" pitchFamily="18" charset="0"/>
                <a:ea typeface="Calibri" panose="020F0502020204030204" pitchFamily="34" charset="0"/>
              </a:rPr>
              <a:t>Riêng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cách</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tính</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giá</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cước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vận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chuyển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hàng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hóa</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bằng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đường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sắt</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đã</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được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quy</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định</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cụ</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thể</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tại</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thông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tư</a:t>
            </a:r>
            <a:r>
              <a:rPr lang="en-US" sz="2800" dirty="0">
                <a:solidFill>
                  <a:srgbClr val="000000"/>
                </a:solidFill>
                <a:latin typeface="Times New Roman" panose="02020603050405020304" pitchFamily="18" charset="0"/>
                <a:ea typeface="Calibri" panose="020F0502020204030204" pitchFamily="34" charset="0"/>
              </a:rPr>
              <a:t> 83/2014 – </a:t>
            </a:r>
            <a:r>
              <a:rPr lang="en-US" sz="2800" dirty="0" err="1">
                <a:solidFill>
                  <a:srgbClr val="000000"/>
                </a:solidFill>
                <a:latin typeface="Times New Roman" panose="02020603050405020304" pitchFamily="18" charset="0"/>
                <a:ea typeface="Calibri" panose="020F0502020204030204" pitchFamily="34" charset="0"/>
              </a:rPr>
              <a:t>Bộ</a:t>
            </a:r>
            <a:r>
              <a:rPr lang="en-US" sz="2800" dirty="0">
                <a:solidFill>
                  <a:srgbClr val="000000"/>
                </a:solidFill>
                <a:latin typeface="Times New Roman" panose="02020603050405020304" pitchFamily="18" charset="0"/>
                <a:ea typeface="Calibri" panose="020F0502020204030204" pitchFamily="34" charset="0"/>
              </a:rPr>
              <a:t> GTVT.</a:t>
            </a:r>
            <a:endParaRPr lang="en-US" sz="2800" dirty="0">
              <a:latin typeface="Times New Roman" panose="02020603050405020304" pitchFamily="18" charset="0"/>
              <a:ea typeface="Calibri" panose="020F0502020204030204" pitchFamily="34" charset="0"/>
            </a:endParaRPr>
          </a:p>
          <a:p>
            <a:pPr indent="457200" algn="just">
              <a:spcBef>
                <a:spcPts val="600"/>
              </a:spcBef>
              <a:spcAft>
                <a:spcPts val="600"/>
              </a:spcAft>
            </a:pPr>
            <a:r>
              <a:rPr lang="en-US" sz="2800" dirty="0" err="1">
                <a:solidFill>
                  <a:srgbClr val="000000"/>
                </a:solidFill>
                <a:latin typeface="Times New Roman" panose="02020603050405020304" pitchFamily="18" charset="0"/>
                <a:ea typeface="Calibri" panose="020F0502020204030204" pitchFamily="34" charset="0"/>
              </a:rPr>
              <a:t>Hàng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hóa</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lẻ</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tính</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theo</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trọng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lượng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thực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tế</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tối</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thiểu</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là</a:t>
            </a:r>
            <a:r>
              <a:rPr lang="en-US" sz="2800" dirty="0">
                <a:solidFill>
                  <a:srgbClr val="000000"/>
                </a:solidFill>
                <a:latin typeface="Times New Roman" panose="02020603050405020304" pitchFamily="18" charset="0"/>
                <a:ea typeface="Calibri" panose="020F0502020204030204" pitchFamily="34" charset="0"/>
              </a:rPr>
              <a:t> 20 kg. </a:t>
            </a:r>
            <a:r>
              <a:rPr lang="en-US" sz="2800" dirty="0" err="1">
                <a:solidFill>
                  <a:srgbClr val="000000"/>
                </a:solidFill>
                <a:latin typeface="Times New Roman" panose="02020603050405020304" pitchFamily="18" charset="0"/>
                <a:ea typeface="Calibri" panose="020F0502020204030204" pitchFamily="34" charset="0"/>
              </a:rPr>
              <a:t>Còn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nếu</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trên</a:t>
            </a:r>
            <a:r>
              <a:rPr lang="en-US" sz="2800" dirty="0">
                <a:solidFill>
                  <a:srgbClr val="000000"/>
                </a:solidFill>
                <a:latin typeface="Times New Roman" panose="02020603050405020304" pitchFamily="18" charset="0"/>
                <a:ea typeface="Calibri" panose="020F0502020204030204" pitchFamily="34" charset="0"/>
              </a:rPr>
              <a:t> 20 kg </a:t>
            </a:r>
            <a:r>
              <a:rPr lang="en-US" sz="2800" dirty="0" err="1">
                <a:solidFill>
                  <a:srgbClr val="000000"/>
                </a:solidFill>
                <a:latin typeface="Times New Roman" panose="02020603050405020304" pitchFamily="18" charset="0"/>
                <a:ea typeface="Calibri" panose="020F0502020204030204" pitchFamily="34" charset="0"/>
              </a:rPr>
              <a:t>thì</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phần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lẻ</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dưới</a:t>
            </a:r>
            <a:r>
              <a:rPr lang="en-US" sz="2800" dirty="0">
                <a:solidFill>
                  <a:srgbClr val="000000"/>
                </a:solidFill>
                <a:latin typeface="Times New Roman" panose="02020603050405020304" pitchFamily="18" charset="0"/>
                <a:ea typeface="Calibri" panose="020F0502020204030204" pitchFamily="34" charset="0"/>
              </a:rPr>
              <a:t> 5kg </a:t>
            </a:r>
            <a:r>
              <a:rPr lang="en-US" sz="2800" dirty="0" err="1">
                <a:solidFill>
                  <a:srgbClr val="000000"/>
                </a:solidFill>
                <a:latin typeface="Times New Roman" panose="02020603050405020304" pitchFamily="18" charset="0"/>
                <a:ea typeface="Calibri" panose="020F0502020204030204" pitchFamily="34" charset="0"/>
              </a:rPr>
              <a:t>được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quy</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tròn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là</a:t>
            </a:r>
            <a:r>
              <a:rPr lang="en-US" sz="2800" dirty="0">
                <a:solidFill>
                  <a:srgbClr val="000000"/>
                </a:solidFill>
                <a:latin typeface="Times New Roman" panose="02020603050405020304" pitchFamily="18" charset="0"/>
                <a:ea typeface="Calibri" panose="020F0502020204030204" pitchFamily="34" charset="0"/>
              </a:rPr>
              <a:t> 5kg.</a:t>
            </a:r>
            <a:endParaRPr lang="en-US" sz="2800" dirty="0">
              <a:latin typeface="Times New Roman" panose="02020603050405020304" pitchFamily="18" charset="0"/>
              <a:ea typeface="Calibri" panose="020F0502020204030204" pitchFamily="34" charset="0"/>
            </a:endParaRPr>
          </a:p>
          <a:p>
            <a:pPr indent="457200" algn="just">
              <a:spcBef>
                <a:spcPts val="600"/>
              </a:spcBef>
              <a:spcAft>
                <a:spcPts val="600"/>
              </a:spcAft>
            </a:pPr>
            <a:r>
              <a:rPr lang="en-US" sz="2800" dirty="0" err="1">
                <a:solidFill>
                  <a:srgbClr val="000000"/>
                </a:solidFill>
                <a:latin typeface="Times New Roman" panose="02020603050405020304" pitchFamily="18" charset="0"/>
                <a:ea typeface="Calibri" panose="020F0502020204030204" pitchFamily="34" charset="0"/>
              </a:rPr>
              <a:t>Hàng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nguyên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toa</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sẽ</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tính</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theo</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trọng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tải</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kỹ</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thuật</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cho</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phép</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của</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tàu</a:t>
            </a:r>
            <a:r>
              <a:rPr lang="en-US" sz="2800" dirty="0">
                <a:solidFill>
                  <a:srgbClr val="000000"/>
                </a:solidFill>
                <a:latin typeface="Times New Roman" panose="02020603050405020304" pitchFamily="18" charset="0"/>
                <a:ea typeface="Calibri" panose="020F0502020204030204" pitchFamily="34" charset="0"/>
              </a:rPr>
              <a:t>.</a:t>
            </a:r>
            <a:endParaRPr lang="en-US" sz="2800" dirty="0">
              <a:latin typeface="Times New Roman" panose="02020603050405020304" pitchFamily="18" charset="0"/>
              <a:ea typeface="Calibri" panose="020F0502020204030204" pitchFamily="34" charset="0"/>
            </a:endParaRPr>
          </a:p>
          <a:p>
            <a:pPr indent="457200" algn="just">
              <a:spcBef>
                <a:spcPts val="600"/>
              </a:spcBef>
              <a:spcAft>
                <a:spcPts val="600"/>
              </a:spcAft>
            </a:pPr>
            <a:r>
              <a:rPr lang="en-US" sz="2800" dirty="0" err="1">
                <a:solidFill>
                  <a:srgbClr val="000000"/>
                </a:solidFill>
                <a:latin typeface="Times New Roman" panose="02020603050405020304" pitchFamily="18" charset="0"/>
                <a:ea typeface="Calibri" panose="020F0502020204030204" pitchFamily="34" charset="0"/>
              </a:rPr>
              <a:t>Nếu</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trong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toa</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có</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nhiều</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hàng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hóa</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với</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mức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cước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khác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nhau</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người</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thuê</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vận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tải</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sau</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khi</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tính</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riêng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từng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mặt</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hàng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sẽ</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đưa</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ra</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tổng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trọng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lượng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của</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hàng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hóa</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Không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được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thiếu</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mặt</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hàng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nào</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để</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tránh</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bị</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tính</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mức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phí</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cao</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nhất</a:t>
            </a:r>
            <a:r>
              <a:rPr lang="en-US" sz="2800" dirty="0">
                <a:solidFill>
                  <a:srgbClr val="000000"/>
                </a:solidFill>
                <a:latin typeface="Times New Roman" panose="02020603050405020304" pitchFamily="18" charset="0"/>
                <a:ea typeface="Calibri" panose="020F0502020204030204" pitchFamily="34" charset="0"/>
              </a:rPr>
              <a:t>.</a:t>
            </a:r>
            <a:endParaRPr lang="en-US" sz="2800" dirty="0">
              <a:effectLst/>
              <a:latin typeface="Times New Roman" panose="02020603050405020304" pitchFamily="18" charset="0"/>
              <a:ea typeface="Calibri" panose="020F0502020204030204" pitchFamily="34" charset="0"/>
            </a:endParaRPr>
          </a:p>
        </p:txBody>
      </p:sp>
      <p:sp>
        <p:nvSpPr>
          <p:cNvPr id="3" name="Rectangle 2"/>
          <p:cNvSpPr/>
          <p:nvPr/>
        </p:nvSpPr>
        <p:spPr>
          <a:xfrm>
            <a:off x="89452" y="457200"/>
            <a:ext cx="9054548" cy="830997"/>
          </a:xfrm>
          <a:prstGeom prst="rect">
            <a:avLst/>
          </a:prstGeom>
        </p:spPr>
        <p:txBody>
          <a:bodyPr wrap="square">
            <a:spAutoFit/>
          </a:bodyPr>
          <a:lstStyle/>
          <a:p>
            <a:pPr lvl="0" algn="just">
              <a:spcBef>
                <a:spcPts val="600"/>
              </a:spcBef>
              <a:spcAft>
                <a:spcPts val="600"/>
              </a:spcAft>
            </a:pPr>
            <a:r>
              <a:rPr lang="vi-VN" sz="2400" b="1" dirty="0">
                <a:solidFill>
                  <a:srgbClr val="FF0000"/>
                </a:solidFill>
                <a:latin typeface="Times New Roman" panose="02020603050405020304" pitchFamily="18" charset="0"/>
                <a:cs typeface="Times New Roman" panose="02020603050405020304" pitchFamily="18" charset="0"/>
              </a:rPr>
              <a:t>4.1.4. CÁCH TÍNH CƯỚC VẬN CHUYỂN HÀNG HÓA BẰNG ĐƯỜNG SẮT	</a:t>
            </a:r>
          </a:p>
        </p:txBody>
      </p:sp>
      <p:sp>
        <p:nvSpPr>
          <p:cNvPr id="4" name="Rectangle 3"/>
          <p:cNvSpPr/>
          <p:nvPr/>
        </p:nvSpPr>
        <p:spPr>
          <a:xfrm>
            <a:off x="122582" y="-4465"/>
            <a:ext cx="4170908" cy="461665"/>
          </a:xfrm>
          <a:prstGeom prst="rect">
            <a:avLst/>
          </a:prstGeom>
        </p:spPr>
        <p:txBody>
          <a:bodyPr wrap="square">
            <a:spAutoFit/>
          </a:bodyPr>
          <a:lstStyle/>
          <a:p>
            <a:r>
              <a:rPr lang="vi-VN" sz="2400" b="1" dirty="0">
                <a:solidFill>
                  <a:srgbClr val="FF0000"/>
                </a:solidFill>
                <a:latin typeface="Times New Roman" panose="02020603050405020304" pitchFamily="18" charset="0"/>
                <a:cs typeface="Times New Roman" panose="02020603050405020304" pitchFamily="18" charset="0"/>
              </a:rPr>
              <a:t>4.1. CƯỚC VẬN CHUYỂN</a:t>
            </a:r>
            <a:endParaRPr lang="en-US" sz="2400" dirty="0">
              <a:solidFill>
                <a:srgbClr val="FF0000"/>
              </a:solidFill>
            </a:endParaRPr>
          </a:p>
        </p:txBody>
      </p:sp>
    </p:spTree>
    <p:extLst>
      <p:ext uri="{BB962C8B-B14F-4D97-AF65-F5344CB8AC3E}">
        <p14:creationId xmlns:p14="http://schemas.microsoft.com/office/powerpoint/2010/main" val="357519457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25247"/>
            <a:ext cx="2954655" cy="461665"/>
          </a:xfrm>
          <a:prstGeom prst="rect">
            <a:avLst/>
          </a:prstGeom>
        </p:spPr>
        <p:txBody>
          <a:bodyPr wrap="none">
            <a:spAutoFit/>
          </a:bodyPr>
          <a:lstStyle/>
          <a:p>
            <a:pPr lvl="0">
              <a:spcBef>
                <a:spcPts val="600"/>
              </a:spcBef>
              <a:spcAft>
                <a:spcPts val="600"/>
              </a:spcAft>
            </a:pPr>
            <a:r>
              <a:rPr lang="vi-VN" sz="2400" b="1" dirty="0">
                <a:solidFill>
                  <a:srgbClr val="FF0000"/>
                </a:solidFill>
                <a:latin typeface="Times New Roman" panose="02020603050405020304" pitchFamily="18" charset="0"/>
                <a:cs typeface="Times New Roman" panose="02020603050405020304" pitchFamily="18" charset="0"/>
              </a:rPr>
              <a:t>4.2. PHÍ TẠI CẢNG	</a:t>
            </a:r>
          </a:p>
        </p:txBody>
      </p:sp>
      <p:sp>
        <p:nvSpPr>
          <p:cNvPr id="3" name="Rectangle 2"/>
          <p:cNvSpPr/>
          <p:nvPr/>
        </p:nvSpPr>
        <p:spPr>
          <a:xfrm>
            <a:off x="304800" y="609600"/>
            <a:ext cx="8458200" cy="5724644"/>
          </a:xfrm>
          <a:prstGeom prst="rect">
            <a:avLst/>
          </a:prstGeom>
        </p:spPr>
        <p:txBody>
          <a:bodyPr wrap="square">
            <a:spAutoFit/>
          </a:bodyPr>
          <a:lstStyle/>
          <a:p>
            <a:pPr marL="342900" indent="-342900">
              <a:spcBef>
                <a:spcPts val="600"/>
              </a:spcBef>
              <a:spcAft>
                <a:spcPts val="600"/>
              </a:spcAft>
              <a:buFont typeface="Wingdings" panose="05000000000000000000" pitchFamily="2" charset="2"/>
              <a:buChar char="v"/>
            </a:pPr>
            <a:r>
              <a:rPr lang="en-US" sz="24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Khái</a:t>
            </a:r>
            <a:r>
              <a:rPr lang="en-US" sz="24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niệm</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p>
          <a:p>
            <a:pPr indent="457200">
              <a:spcBef>
                <a:spcPts val="600"/>
              </a:spcBef>
              <a:spcAft>
                <a:spcPts val="600"/>
              </a:spcAft>
            </a:pP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Biểu</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lệ</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hải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vụ</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cảng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biển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này</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sau</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đây</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gọi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tắt</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vụ</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cảng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biển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áp</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đối</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tượng</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sau</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p>
          <a:p>
            <a:pPr algn="just">
              <a:spcBef>
                <a:spcPts val="600"/>
              </a:spcBef>
              <a:spcAft>
                <a:spcPts val="600"/>
              </a:spcAft>
            </a:pP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Tàu</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thuỷ</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hoạt</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tải</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hoá</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kể</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cả</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container),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khách</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từ</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đi</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ngoài</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từ</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ngoài</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đến</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quá</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cảnh</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trung</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chuyển</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quốc</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tế</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vào</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hoặc</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ra</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khu</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chế</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xuất</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gọi</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chung</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quốc</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tế</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tế</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vào</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rời</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đi</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qua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hoặc</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neo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đậu</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tại</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khu</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vực</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hải</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hoặc</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vùng</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thuộc</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cảng</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biển</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Nam;</a:t>
            </a:r>
            <a:endParaRPr lang="en-US" sz="2400" b="1"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600"/>
              </a:spcBef>
              <a:spcAft>
                <a:spcPts val="600"/>
              </a:spcAft>
            </a:pP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hoá</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kể</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cả</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container)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xuất</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khẩu</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nhập</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khẩu</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quá</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cảnh</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trung</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chuyển</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ra</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hoặc</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vào</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khu</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chế</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xuất</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người</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chuyển</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hoặc</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người</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người</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chuyển</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uỷ</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thác</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thanh</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toán</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vụ</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cảng</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biển</a:t>
            </a:r>
            <a:r>
              <a:rPr lang="en-US"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0120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0"/>
                                        <p:tgtEl>
                                          <p:spTgt spid="3">
                                            <p:txEl>
                                              <p:pRg st="3" end="3"/>
                                            </p:txEl>
                                          </p:spTgt>
                                        </p:tgtEl>
                                      </p:cBhvr>
                                    </p:animEffect>
                                    <p:anim calcmode="lin" valueType="num">
                                      <p:cBhvr>
                                        <p:cTn id="2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2823865"/>
            <a:ext cx="8153400" cy="4010329"/>
          </a:xfrm>
          <a:prstGeom prst="rect">
            <a:avLst/>
          </a:prstGeom>
        </p:spPr>
        <p:txBody>
          <a:bodyPr wrap="square">
            <a:spAutoFit/>
          </a:bodyPr>
          <a:lstStyle/>
          <a:p>
            <a:pPr marL="457200" lvl="0" indent="-457200" algn="just">
              <a:lnSpc>
                <a:spcPct val="130000"/>
              </a:lnSpc>
              <a:spcBef>
                <a:spcPts val="200"/>
              </a:spcBef>
              <a:buFont typeface="+mj-lt"/>
              <a:buAutoNum type="arabicPeriod"/>
            </a:pP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Mức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thu</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vụ</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cảng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biển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sở</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tổng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dung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tích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(GROSS TONNAGE - GT); </a:t>
            </a:r>
            <a:endParaRPr lang="en-US"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457200" lvl="0" indent="-457200" algn="just">
              <a:lnSpc>
                <a:spcPct val="130000"/>
              </a:lnSpc>
              <a:spcBef>
                <a:spcPts val="200"/>
              </a:spcBef>
              <a:buFont typeface="+mj-lt"/>
              <a:buAutoNum type="arabicPeriod"/>
            </a:pP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4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ông</a:t>
            </a:r>
            <a:r>
              <a:rPr lang="en-US"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suất</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máy</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chính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bằng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mã</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lực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(HORSE POWER - HP)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hoặc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KWAT (KW)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tàu</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thuỷ</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457200" lvl="0" indent="-457200" algn="just">
              <a:lnSpc>
                <a:spcPct val="130000"/>
              </a:lnSpc>
              <a:spcBef>
                <a:spcPts val="200"/>
              </a:spcBef>
              <a:buFont typeface="+mj-lt"/>
              <a:buAutoNum type="arabicPeriod"/>
            </a:pP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t>
            </a:r>
            <a:r>
              <a:rPr lang="en-US" sz="24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hời</a:t>
            </a:r>
            <a:r>
              <a:rPr lang="en-US"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gian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bằng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giờ</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ngày</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457200" lvl="0" indent="-457200" algn="just">
              <a:lnSpc>
                <a:spcPct val="130000"/>
              </a:lnSpc>
              <a:spcBef>
                <a:spcPts val="200"/>
              </a:spcBef>
              <a:buFont typeface="+mj-lt"/>
              <a:buAutoNum type="arabicPeriod"/>
            </a:pP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a:t>
            </a:r>
            <a:r>
              <a:rPr lang="en-US" sz="24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hối</a:t>
            </a:r>
            <a:r>
              <a:rPr lang="en-US"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lượng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hoá</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bằng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tấn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hoặc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m3; container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bằng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chiếc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457200" lvl="0" indent="-457200" algn="just">
              <a:lnSpc>
                <a:spcPct val="130000"/>
              </a:lnSpc>
              <a:spcBef>
                <a:spcPts val="200"/>
              </a:spcBef>
              <a:buFont typeface="+mj-lt"/>
              <a:buAutoNum type="arabicPeriod"/>
            </a:pP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a:t>
            </a:r>
            <a:r>
              <a:rPr lang="en-US" sz="24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hoảng</a:t>
            </a:r>
            <a:r>
              <a:rPr lang="en-US"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bằng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hải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TextBox 2"/>
          <p:cNvSpPr txBox="1"/>
          <p:nvPr/>
        </p:nvSpPr>
        <p:spPr>
          <a:xfrm>
            <a:off x="457200" y="2362200"/>
            <a:ext cx="6019800" cy="461665"/>
          </a:xfrm>
          <a:prstGeom prst="rect">
            <a:avLst/>
          </a:prstGeom>
          <a:noFill/>
        </p:spPr>
        <p:txBody>
          <a:bodyPr wrap="square" rtlCol="0">
            <a:spAutoFit/>
          </a:bodyPr>
          <a:lstStyle/>
          <a:p>
            <a:pPr marL="285750" indent="-285750">
              <a:buFont typeface="Wingdings" panose="05000000000000000000" pitchFamily="2" charset="2"/>
              <a:buChar char="v"/>
            </a:pPr>
            <a:r>
              <a:rPr lang="en-US" sz="2400" b="1" i="1" dirty="0" err="1" smtClean="0">
                <a:latin typeface="Times New Roman" panose="02020603050405020304" pitchFamily="18" charset="0"/>
                <a:cs typeface="Times New Roman" panose="02020603050405020304" pitchFamily="18" charset="0"/>
              </a:rPr>
              <a:t>Cơ</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sở</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để</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tính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các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loại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cảng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phí</a:t>
            </a:r>
            <a:endParaRPr lang="en-US" sz="2400" b="1" i="1" dirty="0">
              <a:latin typeface="Times New Roman" panose="02020603050405020304" pitchFamily="18" charset="0"/>
              <a:cs typeface="Times New Roman" panose="02020603050405020304" pitchFamily="18" charset="0"/>
            </a:endParaRPr>
          </a:p>
        </p:txBody>
      </p:sp>
      <p:sp>
        <p:nvSpPr>
          <p:cNvPr id="4" name="Rectangle 3"/>
          <p:cNvSpPr/>
          <p:nvPr/>
        </p:nvSpPr>
        <p:spPr>
          <a:xfrm>
            <a:off x="76200" y="829473"/>
            <a:ext cx="8839200" cy="1532727"/>
          </a:xfrm>
          <a:prstGeom prst="rect">
            <a:avLst/>
          </a:prstGeom>
        </p:spPr>
        <p:txBody>
          <a:bodyPr wrap="square">
            <a:spAutoFit/>
          </a:bodyPr>
          <a:lstStyle/>
          <a:p>
            <a:pPr lvl="0" indent="457200" algn="just">
              <a:lnSpc>
                <a:spcPct val="130000"/>
              </a:lnSpc>
              <a:spcBef>
                <a:spcPts val="200"/>
              </a:spcBef>
            </a:pP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Đồng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tiền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thu</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vụ</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cảng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biển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qui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định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bằng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Đô</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la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Mỹ</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(USD).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Việc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thanh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toán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vụ</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cảng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biển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theo</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quy</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định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ngoại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tệ</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Nam. </a:t>
            </a:r>
            <a:endPar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TextBox 4"/>
          <p:cNvSpPr txBox="1"/>
          <p:nvPr/>
        </p:nvSpPr>
        <p:spPr>
          <a:xfrm>
            <a:off x="450273" y="376399"/>
            <a:ext cx="6019800" cy="461665"/>
          </a:xfrm>
          <a:prstGeom prst="rect">
            <a:avLst/>
          </a:prstGeom>
          <a:noFill/>
        </p:spPr>
        <p:txBody>
          <a:bodyPr wrap="square" rtlCol="0">
            <a:spAutoFit/>
          </a:bodyPr>
          <a:lstStyle/>
          <a:p>
            <a:pPr marL="285750" indent="-285750">
              <a:buFont typeface="Wingdings" panose="05000000000000000000" pitchFamily="2" charset="2"/>
              <a:buChar char="v"/>
            </a:pPr>
            <a:r>
              <a:rPr lang="en-US" sz="2400" b="1" i="1" dirty="0" err="1" smtClean="0">
                <a:latin typeface="Times New Roman" panose="02020603050405020304" pitchFamily="18" charset="0"/>
                <a:cs typeface="Times New Roman" panose="02020603050405020304" pitchFamily="18" charset="0"/>
              </a:rPr>
              <a:t>Đồng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tiền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thanh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toán</a:t>
            </a:r>
            <a:endParaRPr lang="en-US" sz="2400" b="1" i="1" dirty="0">
              <a:latin typeface="Times New Roman" panose="02020603050405020304" pitchFamily="18" charset="0"/>
              <a:cs typeface="Times New Roman" panose="02020603050405020304" pitchFamily="18" charset="0"/>
            </a:endParaRPr>
          </a:p>
        </p:txBody>
      </p:sp>
      <p:sp>
        <p:nvSpPr>
          <p:cNvPr id="6" name="Rectangle 5"/>
          <p:cNvSpPr/>
          <p:nvPr/>
        </p:nvSpPr>
        <p:spPr>
          <a:xfrm>
            <a:off x="308264" y="0"/>
            <a:ext cx="2954655" cy="461665"/>
          </a:xfrm>
          <a:prstGeom prst="rect">
            <a:avLst/>
          </a:prstGeom>
        </p:spPr>
        <p:txBody>
          <a:bodyPr wrap="none">
            <a:spAutoFit/>
          </a:bodyPr>
          <a:lstStyle/>
          <a:p>
            <a:pPr lvl="0">
              <a:spcBef>
                <a:spcPts val="600"/>
              </a:spcBef>
              <a:spcAft>
                <a:spcPts val="600"/>
              </a:spcAft>
            </a:pPr>
            <a:r>
              <a:rPr lang="vi-VN" sz="2400" b="1" dirty="0">
                <a:solidFill>
                  <a:srgbClr val="FF0000"/>
                </a:solidFill>
                <a:latin typeface="Times New Roman" panose="02020603050405020304" pitchFamily="18" charset="0"/>
                <a:cs typeface="Times New Roman" panose="02020603050405020304" pitchFamily="18" charset="0"/>
              </a:rPr>
              <a:t>4.2. PHÍ TẠI CẢNG	</a:t>
            </a:r>
          </a:p>
        </p:txBody>
      </p:sp>
    </p:spTree>
    <p:extLst>
      <p:ext uri="{BB962C8B-B14F-4D97-AF65-F5344CB8AC3E}">
        <p14:creationId xmlns:p14="http://schemas.microsoft.com/office/powerpoint/2010/main" val="1338526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inVertical)">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2">
                                            <p:txEl>
                                              <p:pRg st="0" end="0"/>
                                            </p:txEl>
                                          </p:spTgt>
                                        </p:tgtEl>
                                        <p:attrNameLst>
                                          <p:attrName>style.visibility</p:attrName>
                                        </p:attrNameLst>
                                      </p:cBhvr>
                                      <p:to>
                                        <p:strVal val="visible"/>
                                      </p:to>
                                    </p:set>
                                    <p:animEffect transition="in" filter="barn(inVertical)">
                                      <p:cBhvr>
                                        <p:cTn id="20" dur="500"/>
                                        <p:tgtEl>
                                          <p:spTgt spid="2">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2">
                                            <p:txEl>
                                              <p:pRg st="1" end="1"/>
                                            </p:txEl>
                                          </p:spTgt>
                                        </p:tgtEl>
                                        <p:attrNameLst>
                                          <p:attrName>style.visibility</p:attrName>
                                        </p:attrNameLst>
                                      </p:cBhvr>
                                      <p:to>
                                        <p:strVal val="visible"/>
                                      </p:to>
                                    </p:set>
                                    <p:animEffect transition="in" filter="barn(inVertical)">
                                      <p:cBhvr>
                                        <p:cTn id="25" dur="500"/>
                                        <p:tgtEl>
                                          <p:spTgt spid="2">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2">
                                            <p:txEl>
                                              <p:pRg st="2" end="2"/>
                                            </p:txEl>
                                          </p:spTgt>
                                        </p:tgtEl>
                                        <p:attrNameLst>
                                          <p:attrName>style.visibility</p:attrName>
                                        </p:attrNameLst>
                                      </p:cBhvr>
                                      <p:to>
                                        <p:strVal val="visible"/>
                                      </p:to>
                                    </p:set>
                                    <p:animEffect transition="in" filter="barn(inVertical)">
                                      <p:cBhvr>
                                        <p:cTn id="30" dur="500"/>
                                        <p:tgtEl>
                                          <p:spTgt spid="2">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2">
                                            <p:txEl>
                                              <p:pRg st="3" end="3"/>
                                            </p:txEl>
                                          </p:spTgt>
                                        </p:tgtEl>
                                        <p:attrNameLst>
                                          <p:attrName>style.visibility</p:attrName>
                                        </p:attrNameLst>
                                      </p:cBhvr>
                                      <p:to>
                                        <p:strVal val="visible"/>
                                      </p:to>
                                    </p:set>
                                    <p:animEffect transition="in" filter="barn(inVertical)">
                                      <p:cBhvr>
                                        <p:cTn id="35" dur="500"/>
                                        <p:tgtEl>
                                          <p:spTgt spid="2">
                                            <p:txEl>
                                              <p:pRg st="3" end="3"/>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2">
                                            <p:txEl>
                                              <p:pRg st="4" end="4"/>
                                            </p:txEl>
                                          </p:spTgt>
                                        </p:tgtEl>
                                        <p:attrNameLst>
                                          <p:attrName>style.visibility</p:attrName>
                                        </p:attrNameLst>
                                      </p:cBhvr>
                                      <p:to>
                                        <p:strVal val="visible"/>
                                      </p:to>
                                    </p:set>
                                    <p:animEffect transition="in" filter="fade">
                                      <p:cBhvr>
                                        <p:cTn id="40" dur="1000"/>
                                        <p:tgtEl>
                                          <p:spTgt spid="2">
                                            <p:txEl>
                                              <p:pRg st="4" end="4"/>
                                            </p:txEl>
                                          </p:spTgt>
                                        </p:tgtEl>
                                      </p:cBhvr>
                                    </p:animEffect>
                                    <p:anim calcmode="lin" valueType="num">
                                      <p:cBhvr>
                                        <p:cTn id="41"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0" y="533400"/>
            <a:ext cx="3092513" cy="523220"/>
          </a:xfrm>
          <a:prstGeom prst="rect">
            <a:avLst/>
          </a:prstGeom>
        </p:spPr>
        <p:txBody>
          <a:bodyPr wrap="none">
            <a:spAutoFit/>
          </a:bodyPr>
          <a:lstStyle/>
          <a:p>
            <a:pPr marL="171450" indent="-171450">
              <a:buFont typeface="Wingdings" panose="05000000000000000000" pitchFamily="2" charset="2"/>
              <a:buChar char="v"/>
            </a:pPr>
            <a:r>
              <a:rPr lang="en-US" sz="2800" b="1" i="1" dirty="0" err="1" smtClean="0">
                <a:solidFill>
                  <a:srgbClr val="FF0000"/>
                </a:solidFill>
                <a:latin typeface="Times New Roman" panose="02020603050405020304" pitchFamily="18" charset="0"/>
                <a:ea typeface="Calibri" panose="020F0502020204030204" pitchFamily="34" charset="0"/>
              </a:rPr>
              <a:t>Các</a:t>
            </a:r>
            <a:r>
              <a:rPr lang="en-US" sz="2800" b="1" i="1" dirty="0" smtClean="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loại</a:t>
            </a:r>
            <a:r>
              <a:rPr lang="en-US" sz="2800" b="1" i="1" dirty="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cảng</a:t>
            </a:r>
            <a:r>
              <a:rPr lang="en-US" sz="2800" b="1" i="1" dirty="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phí</a:t>
            </a:r>
            <a:endParaRPr lang="en-US" sz="2800" b="1" i="1" dirty="0">
              <a:solidFill>
                <a:srgbClr val="FF0000"/>
              </a:solidFill>
            </a:endParaRPr>
          </a:p>
        </p:txBody>
      </p:sp>
      <p:sp>
        <p:nvSpPr>
          <p:cNvPr id="3" name="Rectangle 2"/>
          <p:cNvSpPr/>
          <p:nvPr/>
        </p:nvSpPr>
        <p:spPr>
          <a:xfrm>
            <a:off x="308264" y="0"/>
            <a:ext cx="2954655" cy="461665"/>
          </a:xfrm>
          <a:prstGeom prst="rect">
            <a:avLst/>
          </a:prstGeom>
        </p:spPr>
        <p:txBody>
          <a:bodyPr wrap="none">
            <a:spAutoFit/>
          </a:bodyPr>
          <a:lstStyle/>
          <a:p>
            <a:pPr lvl="0">
              <a:spcBef>
                <a:spcPts val="600"/>
              </a:spcBef>
              <a:spcAft>
                <a:spcPts val="600"/>
              </a:spcAft>
            </a:pPr>
            <a:r>
              <a:rPr lang="vi-VN" sz="2400" b="1" dirty="0">
                <a:solidFill>
                  <a:srgbClr val="FF0000"/>
                </a:solidFill>
                <a:latin typeface="Times New Roman" panose="02020603050405020304" pitchFamily="18" charset="0"/>
                <a:cs typeface="Times New Roman" panose="02020603050405020304" pitchFamily="18" charset="0"/>
              </a:rPr>
              <a:t>4.2. PHÍ TẠI CẢNG	</a:t>
            </a:r>
          </a:p>
        </p:txBody>
      </p:sp>
      <p:sp>
        <p:nvSpPr>
          <p:cNvPr id="4" name="Rectangle 3"/>
          <p:cNvSpPr/>
          <p:nvPr/>
        </p:nvSpPr>
        <p:spPr>
          <a:xfrm>
            <a:off x="914400" y="1128355"/>
            <a:ext cx="7696200" cy="5078313"/>
          </a:xfrm>
          <a:prstGeom prst="rect">
            <a:avLst/>
          </a:prstGeom>
        </p:spPr>
        <p:txBody>
          <a:bodyPr wrap="square">
            <a:spAutoFit/>
          </a:bodyPr>
          <a:lstStyle/>
          <a:p>
            <a:pPr marL="457200" indent="-457200">
              <a:lnSpc>
                <a:spcPct val="150000"/>
              </a:lnSpc>
              <a:buFont typeface="+mj-lt"/>
              <a:buAutoNum type="arabicParenR"/>
            </a:pPr>
            <a:r>
              <a:rPr lang="en-US" sz="2400" i="1" dirty="0" err="1" smtClean="0">
                <a:latin typeface="Times New Roman" panose="02020603050405020304" pitchFamily="18" charset="0"/>
                <a:ea typeface="Times New Roman" panose="02020603050405020304" pitchFamily="18" charset="0"/>
                <a:cs typeface="Times New Roman" panose="02020603050405020304" pitchFamily="18" charset="0"/>
              </a:rPr>
              <a:t>Phí</a:t>
            </a:r>
            <a:r>
              <a:rPr lang="en-US" sz="2400"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ea typeface="Times New Roman" panose="02020603050405020304" pitchFamily="18" charset="0"/>
                <a:cs typeface="Times New Roman" panose="02020603050405020304" pitchFamily="18" charset="0"/>
              </a:rPr>
              <a:t>trọng</a:t>
            </a:r>
            <a:r>
              <a:rPr lang="en-US" sz="24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ea typeface="Times New Roman" panose="02020603050405020304" pitchFamily="18" charset="0"/>
                <a:cs typeface="Times New Roman" panose="02020603050405020304" pitchFamily="18" charset="0"/>
              </a:rPr>
              <a:t>tải</a:t>
            </a:r>
            <a:endParaRPr lang="en-US" sz="2400" i="1"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457200" indent="-457200">
              <a:lnSpc>
                <a:spcPct val="150000"/>
              </a:lnSpc>
              <a:buFont typeface="+mj-lt"/>
              <a:buAutoNum type="arabicParenR"/>
            </a:pPr>
            <a:r>
              <a:rPr lang="en-US" sz="2400" i="1" dirty="0" err="1">
                <a:latin typeface="Times New Roman" panose="02020603050405020304" pitchFamily="18" charset="0"/>
                <a:cs typeface="Times New Roman" panose="02020603050405020304" pitchFamily="18" charset="0"/>
              </a:rPr>
              <a:t>Phí</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bảo</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đảm</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hàng</a:t>
            </a:r>
            <a:r>
              <a:rPr lang="en-US" sz="2400" i="1" dirty="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hải</a:t>
            </a:r>
            <a:endParaRPr lang="en-US" sz="2400" i="1" dirty="0" smtClean="0">
              <a:latin typeface="Times New Roman" panose="02020603050405020304" pitchFamily="18" charset="0"/>
              <a:cs typeface="Times New Roman" panose="02020603050405020304" pitchFamily="18" charset="0"/>
            </a:endParaRPr>
          </a:p>
          <a:p>
            <a:pPr marL="457200" indent="-457200">
              <a:lnSpc>
                <a:spcPct val="150000"/>
              </a:lnSpc>
              <a:buFont typeface="+mj-lt"/>
              <a:buAutoNum type="arabicParenR"/>
            </a:pPr>
            <a:r>
              <a:rPr lang="en-US" sz="2400" i="1" dirty="0" err="1">
                <a:latin typeface="Times New Roman" panose="02020603050405020304" pitchFamily="18" charset="0"/>
                <a:cs typeface="Times New Roman" panose="02020603050405020304" pitchFamily="18" charset="0"/>
              </a:rPr>
              <a:t>Phí</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hoa</a:t>
            </a:r>
            <a:r>
              <a:rPr lang="en-US" sz="2400" i="1" dirty="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tiêu</a:t>
            </a:r>
            <a:endParaRPr lang="en-US" sz="2400" i="1" dirty="0">
              <a:latin typeface="Times New Roman" panose="02020603050405020304" pitchFamily="18" charset="0"/>
              <a:cs typeface="Times New Roman" panose="02020603050405020304" pitchFamily="18" charset="0"/>
            </a:endParaRPr>
          </a:p>
          <a:p>
            <a:pPr marL="457200" indent="-457200">
              <a:lnSpc>
                <a:spcPct val="150000"/>
              </a:lnSpc>
              <a:buFont typeface="+mj-lt"/>
              <a:buAutoNum type="arabicParenR"/>
            </a:pPr>
            <a:r>
              <a:rPr lang="en-US" sz="2400" i="1" dirty="0" err="1" smtClean="0">
                <a:latin typeface="Times New Roman" panose="02020603050405020304" pitchFamily="18" charset="0"/>
                <a:cs typeface="Times New Roman" panose="02020603050405020304" pitchFamily="18" charset="0"/>
              </a:rPr>
              <a:t>Giá</a:t>
            </a:r>
            <a:r>
              <a:rPr lang="en-US" sz="2400" i="1" dirty="0" smtClean="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dịch</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vụ</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tàu</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lai</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hỗ</a:t>
            </a:r>
            <a:r>
              <a:rPr lang="en-US" sz="2400" i="1" dirty="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trợ</a:t>
            </a:r>
            <a:endParaRPr lang="en-US" sz="2400" i="1" dirty="0" smtClean="0">
              <a:latin typeface="Times New Roman" panose="02020603050405020304" pitchFamily="18" charset="0"/>
              <a:cs typeface="Times New Roman" panose="02020603050405020304" pitchFamily="18" charset="0"/>
            </a:endParaRPr>
          </a:p>
          <a:p>
            <a:pPr marL="457200" indent="-457200">
              <a:lnSpc>
                <a:spcPct val="150000"/>
              </a:lnSpc>
              <a:buFont typeface="+mj-lt"/>
              <a:buAutoNum type="arabicParenR"/>
            </a:pPr>
            <a:r>
              <a:rPr lang="en-US" sz="2400" i="1" dirty="0" err="1">
                <a:latin typeface="Times New Roman" panose="02020603050405020304" pitchFamily="18" charset="0"/>
                <a:cs typeface="Times New Roman" panose="02020603050405020304" pitchFamily="18" charset="0"/>
              </a:rPr>
              <a:t>Giá</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dịch</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vụ</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buộc</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cởi</a:t>
            </a:r>
            <a:r>
              <a:rPr lang="en-US" sz="2400" i="1" dirty="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dây</a:t>
            </a:r>
            <a:endParaRPr lang="en-US" sz="2400" i="1" dirty="0" smtClean="0">
              <a:latin typeface="Times New Roman" panose="02020603050405020304" pitchFamily="18" charset="0"/>
              <a:cs typeface="Times New Roman" panose="02020603050405020304" pitchFamily="18" charset="0"/>
            </a:endParaRPr>
          </a:p>
          <a:p>
            <a:pPr marL="457200" indent="-457200">
              <a:lnSpc>
                <a:spcPct val="150000"/>
              </a:lnSpc>
              <a:buFont typeface="+mj-lt"/>
              <a:buAutoNum type="arabicParenR"/>
            </a:pPr>
            <a:r>
              <a:rPr lang="en-US" sz="2400" i="1" dirty="0" err="1">
                <a:latin typeface="Times New Roman" panose="02020603050405020304" pitchFamily="18" charset="0"/>
                <a:cs typeface="Times New Roman" panose="02020603050405020304" pitchFamily="18" charset="0"/>
              </a:rPr>
              <a:t>Phí</a:t>
            </a:r>
            <a:r>
              <a:rPr lang="en-US" sz="2400" i="1" dirty="0">
                <a:latin typeface="Times New Roman" panose="02020603050405020304" pitchFamily="18" charset="0"/>
                <a:cs typeface="Times New Roman" panose="02020603050405020304" pitchFamily="18" charset="0"/>
              </a:rPr>
              <a:t> neo, </a:t>
            </a:r>
            <a:r>
              <a:rPr lang="en-US" sz="2400" i="1" dirty="0" err="1">
                <a:latin typeface="Times New Roman" panose="02020603050405020304" pitchFamily="18" charset="0"/>
                <a:cs typeface="Times New Roman" panose="02020603050405020304" pitchFamily="18" charset="0"/>
              </a:rPr>
              <a:t>đậu</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tại</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vũng</a:t>
            </a:r>
            <a:r>
              <a:rPr lang="en-US" sz="2400" i="1" dirty="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vịnh</a:t>
            </a:r>
            <a:endParaRPr lang="en-US" sz="2400" i="1" dirty="0" smtClean="0">
              <a:latin typeface="Times New Roman" panose="02020603050405020304" pitchFamily="18" charset="0"/>
              <a:cs typeface="Times New Roman" panose="02020603050405020304" pitchFamily="18" charset="0"/>
            </a:endParaRPr>
          </a:p>
          <a:p>
            <a:pPr marL="457200" indent="-457200">
              <a:lnSpc>
                <a:spcPct val="150000"/>
              </a:lnSpc>
              <a:buFont typeface="+mj-lt"/>
              <a:buAutoNum type="arabicParenR"/>
            </a:pPr>
            <a:r>
              <a:rPr lang="en-US" sz="2400" i="1" dirty="0" err="1">
                <a:latin typeface="Times New Roman" panose="02020603050405020304" pitchFamily="18" charset="0"/>
                <a:cs typeface="Times New Roman" panose="02020603050405020304" pitchFamily="18" charset="0"/>
              </a:rPr>
              <a:t>Phí</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sử</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dụng</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cầu</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bến</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phao</a:t>
            </a:r>
            <a:r>
              <a:rPr lang="en-US" sz="2400" i="1" dirty="0">
                <a:latin typeface="Times New Roman" panose="02020603050405020304" pitchFamily="18" charset="0"/>
                <a:cs typeface="Times New Roman" panose="02020603050405020304" pitchFamily="18" charset="0"/>
              </a:rPr>
              <a:t> neo </a:t>
            </a:r>
            <a:r>
              <a:rPr lang="en-US" sz="2400" i="1" dirty="0" err="1">
                <a:latin typeface="Times New Roman" panose="02020603050405020304" pitchFamily="18" charset="0"/>
                <a:cs typeface="Times New Roman" panose="02020603050405020304" pitchFamily="18" charset="0"/>
              </a:rPr>
              <a:t>thuộc</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khu</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vực</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cảng</a:t>
            </a:r>
            <a:r>
              <a:rPr lang="en-US" sz="2400" i="1" dirty="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biển</a:t>
            </a:r>
            <a:endParaRPr lang="en-US" sz="2400" i="1" dirty="0">
              <a:latin typeface="Times New Roman" panose="02020603050405020304" pitchFamily="18" charset="0"/>
              <a:cs typeface="Times New Roman" panose="02020603050405020304" pitchFamily="18" charset="0"/>
            </a:endParaRPr>
          </a:p>
          <a:p>
            <a:pPr marL="457200" indent="-457200">
              <a:lnSpc>
                <a:spcPct val="150000"/>
              </a:lnSpc>
              <a:buFont typeface="+mj-lt"/>
              <a:buAutoNum type="arabicParenR"/>
            </a:pPr>
            <a:r>
              <a:rPr lang="en-US" sz="2400" i="1" dirty="0" err="1" smtClean="0">
                <a:latin typeface="Times New Roman" panose="02020603050405020304" pitchFamily="18" charset="0"/>
                <a:cs typeface="Times New Roman" panose="02020603050405020304" pitchFamily="18" charset="0"/>
              </a:rPr>
              <a:t>Giá</a:t>
            </a:r>
            <a:r>
              <a:rPr lang="en-US" sz="2400" i="1" dirty="0" smtClean="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dịch</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vụ</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đóng</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mở</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hầm</a:t>
            </a:r>
            <a:r>
              <a:rPr lang="en-US" sz="2400" i="1" dirty="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hàng</a:t>
            </a:r>
            <a:endParaRPr lang="en-US" sz="2400" i="1" dirty="0" smtClean="0">
              <a:latin typeface="Times New Roman" panose="02020603050405020304" pitchFamily="18" charset="0"/>
              <a:cs typeface="Times New Roman" panose="02020603050405020304" pitchFamily="18" charset="0"/>
            </a:endParaRPr>
          </a:p>
          <a:p>
            <a:pPr marL="457200" indent="-457200">
              <a:lnSpc>
                <a:spcPct val="150000"/>
              </a:lnSpc>
              <a:buFont typeface="+mj-lt"/>
              <a:buAutoNum type="arabicParenR"/>
            </a:pPr>
            <a:r>
              <a:rPr lang="en-US" sz="2400" i="1" dirty="0" err="1">
                <a:latin typeface="Times New Roman" panose="02020603050405020304" pitchFamily="18" charset="0"/>
                <a:cs typeface="Times New Roman" panose="02020603050405020304" pitchFamily="18" charset="0"/>
              </a:rPr>
              <a:t>Giá</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dịch</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vụ</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đổ</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rác</a:t>
            </a:r>
            <a:r>
              <a:rPr lang="en-US" sz="2400" i="1"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16990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barn(inVertical)">
                                      <p:cBhvr>
                                        <p:cTn id="21" dur="500"/>
                                        <p:tgtEl>
                                          <p:spTgt spid="4">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4">
                                            <p:txEl>
                                              <p:pRg st="3" end="3"/>
                                            </p:txEl>
                                          </p:spTgt>
                                        </p:tgtEl>
                                        <p:attrNameLst>
                                          <p:attrName>style.visibility</p:attrName>
                                        </p:attrNameLst>
                                      </p:cBhvr>
                                      <p:to>
                                        <p:strVal val="visible"/>
                                      </p:to>
                                    </p:set>
                                    <p:animEffect transition="in" filter="fade">
                                      <p:cBhvr>
                                        <p:cTn id="26" dur="1000"/>
                                        <p:tgtEl>
                                          <p:spTgt spid="4">
                                            <p:txEl>
                                              <p:pRg st="3" end="3"/>
                                            </p:txEl>
                                          </p:spTgt>
                                        </p:tgtEl>
                                      </p:cBhvr>
                                    </p:animEffect>
                                    <p:anim calcmode="lin" valueType="num">
                                      <p:cBhvr>
                                        <p:cTn id="27"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4">
                                            <p:txEl>
                                              <p:pRg st="4" end="4"/>
                                            </p:txEl>
                                          </p:spTgt>
                                        </p:tgtEl>
                                        <p:attrNameLst>
                                          <p:attrName>style.visibility</p:attrName>
                                        </p:attrNameLst>
                                      </p:cBhvr>
                                      <p:to>
                                        <p:strVal val="visible"/>
                                      </p:to>
                                    </p:set>
                                    <p:animEffect transition="in" filter="fade">
                                      <p:cBhvr>
                                        <p:cTn id="33" dur="1000"/>
                                        <p:tgtEl>
                                          <p:spTgt spid="4">
                                            <p:txEl>
                                              <p:pRg st="4" end="4"/>
                                            </p:txEl>
                                          </p:spTgt>
                                        </p:tgtEl>
                                      </p:cBhvr>
                                    </p:animEffect>
                                    <p:anim calcmode="lin" valueType="num">
                                      <p:cBhvr>
                                        <p:cTn id="34"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4">
                                            <p:txEl>
                                              <p:pRg st="5" end="5"/>
                                            </p:txEl>
                                          </p:spTgt>
                                        </p:tgtEl>
                                        <p:attrNameLst>
                                          <p:attrName>style.visibility</p:attrName>
                                        </p:attrNameLst>
                                      </p:cBhvr>
                                      <p:to>
                                        <p:strVal val="visible"/>
                                      </p:to>
                                    </p:set>
                                    <p:animEffect transition="in" filter="fade">
                                      <p:cBhvr>
                                        <p:cTn id="40" dur="1000"/>
                                        <p:tgtEl>
                                          <p:spTgt spid="4">
                                            <p:txEl>
                                              <p:pRg st="5" end="5"/>
                                            </p:txEl>
                                          </p:spTgt>
                                        </p:tgtEl>
                                      </p:cBhvr>
                                    </p:animEffect>
                                    <p:anim calcmode="lin" valueType="num">
                                      <p:cBhvr>
                                        <p:cTn id="41"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2"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4">
                                            <p:txEl>
                                              <p:pRg st="6" end="6"/>
                                            </p:txEl>
                                          </p:spTgt>
                                        </p:tgtEl>
                                        <p:attrNameLst>
                                          <p:attrName>style.visibility</p:attrName>
                                        </p:attrNameLst>
                                      </p:cBhvr>
                                      <p:to>
                                        <p:strVal val="visible"/>
                                      </p:to>
                                    </p:set>
                                    <p:animEffect transition="in" filter="fade">
                                      <p:cBhvr>
                                        <p:cTn id="47" dur="1000"/>
                                        <p:tgtEl>
                                          <p:spTgt spid="4">
                                            <p:txEl>
                                              <p:pRg st="6" end="6"/>
                                            </p:txEl>
                                          </p:spTgt>
                                        </p:tgtEl>
                                      </p:cBhvr>
                                    </p:animEffect>
                                    <p:anim calcmode="lin" valueType="num">
                                      <p:cBhvr>
                                        <p:cTn id="48"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49"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4">
                                            <p:txEl>
                                              <p:pRg st="7" end="7"/>
                                            </p:txEl>
                                          </p:spTgt>
                                        </p:tgtEl>
                                        <p:attrNameLst>
                                          <p:attrName>style.visibility</p:attrName>
                                        </p:attrNameLst>
                                      </p:cBhvr>
                                      <p:to>
                                        <p:strVal val="visible"/>
                                      </p:to>
                                    </p:set>
                                    <p:animEffect transition="in" filter="fade">
                                      <p:cBhvr>
                                        <p:cTn id="54" dur="1000"/>
                                        <p:tgtEl>
                                          <p:spTgt spid="4">
                                            <p:txEl>
                                              <p:pRg st="7" end="7"/>
                                            </p:txEl>
                                          </p:spTgt>
                                        </p:tgtEl>
                                      </p:cBhvr>
                                    </p:animEffect>
                                    <p:anim calcmode="lin" valueType="num">
                                      <p:cBhvr>
                                        <p:cTn id="55"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56"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16" presetClass="entr" presetSubtype="21" fill="hold" nodeType="clickEffect">
                                  <p:stCondLst>
                                    <p:cond delay="0"/>
                                  </p:stCondLst>
                                  <p:childTnLst>
                                    <p:set>
                                      <p:cBhvr>
                                        <p:cTn id="60" dur="1" fill="hold">
                                          <p:stCondLst>
                                            <p:cond delay="0"/>
                                          </p:stCondLst>
                                        </p:cTn>
                                        <p:tgtEl>
                                          <p:spTgt spid="4">
                                            <p:txEl>
                                              <p:pRg st="8" end="8"/>
                                            </p:txEl>
                                          </p:spTgt>
                                        </p:tgtEl>
                                        <p:attrNameLst>
                                          <p:attrName>style.visibility</p:attrName>
                                        </p:attrNameLst>
                                      </p:cBhvr>
                                      <p:to>
                                        <p:strVal val="visible"/>
                                      </p:to>
                                    </p:set>
                                    <p:animEffect transition="in" filter="barn(inVertical)">
                                      <p:cBhvr>
                                        <p:cTn id="61"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40042" y="325299"/>
            <a:ext cx="3092513" cy="523220"/>
          </a:xfrm>
          <a:prstGeom prst="rect">
            <a:avLst/>
          </a:prstGeom>
        </p:spPr>
        <p:txBody>
          <a:bodyPr wrap="none">
            <a:spAutoFit/>
          </a:bodyPr>
          <a:lstStyle/>
          <a:p>
            <a:pPr marL="171450" indent="-171450">
              <a:buFont typeface="Wingdings" panose="05000000000000000000" pitchFamily="2" charset="2"/>
              <a:buChar char="v"/>
            </a:pPr>
            <a:r>
              <a:rPr lang="en-US" sz="2800" b="1" i="1" dirty="0" err="1" smtClean="0">
                <a:solidFill>
                  <a:srgbClr val="FF0000"/>
                </a:solidFill>
                <a:latin typeface="Times New Roman" panose="02020603050405020304" pitchFamily="18" charset="0"/>
                <a:ea typeface="Calibri" panose="020F0502020204030204" pitchFamily="34" charset="0"/>
              </a:rPr>
              <a:t>Các</a:t>
            </a:r>
            <a:r>
              <a:rPr lang="en-US" sz="2800" b="1" i="1" dirty="0" smtClean="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loại</a:t>
            </a:r>
            <a:r>
              <a:rPr lang="en-US" sz="2800" b="1" i="1" dirty="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cảng</a:t>
            </a:r>
            <a:r>
              <a:rPr lang="en-US" sz="2800" b="1" i="1" dirty="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phí</a:t>
            </a:r>
            <a:endParaRPr lang="en-US" sz="2800" b="1" i="1" dirty="0">
              <a:solidFill>
                <a:srgbClr val="FF0000"/>
              </a:solidFill>
            </a:endParaRPr>
          </a:p>
        </p:txBody>
      </p:sp>
      <p:sp>
        <p:nvSpPr>
          <p:cNvPr id="3" name="Rectangle 2"/>
          <p:cNvSpPr/>
          <p:nvPr/>
        </p:nvSpPr>
        <p:spPr>
          <a:xfrm>
            <a:off x="308264" y="0"/>
            <a:ext cx="2954655" cy="461665"/>
          </a:xfrm>
          <a:prstGeom prst="rect">
            <a:avLst/>
          </a:prstGeom>
        </p:spPr>
        <p:txBody>
          <a:bodyPr wrap="none">
            <a:spAutoFit/>
          </a:bodyPr>
          <a:lstStyle/>
          <a:p>
            <a:pPr lvl="0">
              <a:spcBef>
                <a:spcPts val="600"/>
              </a:spcBef>
              <a:spcAft>
                <a:spcPts val="600"/>
              </a:spcAft>
            </a:pPr>
            <a:r>
              <a:rPr lang="vi-VN" sz="2400" b="1" dirty="0">
                <a:solidFill>
                  <a:srgbClr val="FF0000"/>
                </a:solidFill>
                <a:latin typeface="Times New Roman" panose="02020603050405020304" pitchFamily="18" charset="0"/>
                <a:cs typeface="Times New Roman" panose="02020603050405020304" pitchFamily="18" charset="0"/>
              </a:rPr>
              <a:t>4.2. PHÍ TẠI CẢNG	</a:t>
            </a:r>
          </a:p>
        </p:txBody>
      </p:sp>
      <p:graphicFrame>
        <p:nvGraphicFramePr>
          <p:cNvPr id="4" name="Table 3"/>
          <p:cNvGraphicFramePr>
            <a:graphicFrameLocks noGrp="1"/>
          </p:cNvGraphicFramePr>
          <p:nvPr>
            <p:extLst>
              <p:ext uri="{D42A27DB-BD31-4B8C-83A1-F6EECF244321}">
                <p14:modId xmlns:p14="http://schemas.microsoft.com/office/powerpoint/2010/main" val="1290789144"/>
              </p:ext>
            </p:extLst>
          </p:nvPr>
        </p:nvGraphicFramePr>
        <p:xfrm>
          <a:off x="762001" y="2438400"/>
          <a:ext cx="7696200" cy="4235704"/>
        </p:xfrm>
        <a:graphic>
          <a:graphicData uri="http://schemas.openxmlformats.org/drawingml/2006/table">
            <a:tbl>
              <a:tblPr firstRow="1" firstCol="1" bandRow="1">
                <a:tableStyleId>{5C22544A-7EE6-4342-B048-85BDC9FD1C3A}</a:tableStyleId>
              </a:tblPr>
              <a:tblGrid>
                <a:gridCol w="3926000">
                  <a:extLst>
                    <a:ext uri="{9D8B030D-6E8A-4147-A177-3AD203B41FA5}">
                      <a16:colId xmlns:a16="http://schemas.microsoft.com/office/drawing/2014/main" val="3414343701"/>
                    </a:ext>
                  </a:extLst>
                </a:gridCol>
                <a:gridCol w="3770200">
                  <a:extLst>
                    <a:ext uri="{9D8B030D-6E8A-4147-A177-3AD203B41FA5}">
                      <a16:colId xmlns:a16="http://schemas.microsoft.com/office/drawing/2014/main" val="3296131700"/>
                    </a:ext>
                  </a:extLst>
                </a:gridCol>
              </a:tblGrid>
              <a:tr h="301488">
                <a:tc>
                  <a:txBody>
                    <a:bodyPr/>
                    <a:lstStyle/>
                    <a:p>
                      <a:pPr marL="0" marR="0" algn="ctr">
                        <a:lnSpc>
                          <a:spcPct val="100000"/>
                        </a:lnSpc>
                        <a:spcBef>
                          <a:spcPts val="0"/>
                        </a:spcBef>
                        <a:spcAft>
                          <a:spcPts val="0"/>
                        </a:spcAft>
                      </a:pPr>
                      <a:r>
                        <a:rPr lang="en-US" sz="1800">
                          <a:effectLst/>
                        </a:rPr>
                        <a:t>Loại tàu</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1800">
                          <a:effectLst/>
                        </a:rPr>
                        <a:t>Mức thu</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extLst>
                  <a:ext uri="{0D108BD9-81ED-4DB2-BD59-A6C34878D82A}">
                    <a16:rowId xmlns:a16="http://schemas.microsoft.com/office/drawing/2014/main" val="2050001534"/>
                  </a:ext>
                </a:extLst>
              </a:tr>
              <a:tr h="1208024">
                <a:tc>
                  <a:txBody>
                    <a:bodyPr/>
                    <a:lstStyle/>
                    <a:p>
                      <a:pPr marL="0" marR="0">
                        <a:lnSpc>
                          <a:spcPct val="100000"/>
                        </a:lnSpc>
                        <a:spcBef>
                          <a:spcPts val="0"/>
                        </a:spcBef>
                        <a:spcAft>
                          <a:spcPts val="0"/>
                        </a:spcAft>
                      </a:pPr>
                      <a:r>
                        <a:rPr lang="en-US" sz="1800">
                          <a:effectLst/>
                        </a:rPr>
                        <a:t>A. Tàu thủy (trừ tàu Lash)</a:t>
                      </a:r>
                    </a:p>
                    <a:p>
                      <a:pPr marL="0" marR="0">
                        <a:lnSpc>
                          <a:spcPct val="100000"/>
                        </a:lnSpc>
                        <a:spcBef>
                          <a:spcPts val="0"/>
                        </a:spcBef>
                        <a:spcAft>
                          <a:spcPts val="0"/>
                        </a:spcAft>
                      </a:pPr>
                      <a:r>
                        <a:rPr lang="en-US" sz="1800">
                          <a:effectLst/>
                        </a:rPr>
                        <a:t>- Lượt vào:</a:t>
                      </a:r>
                    </a:p>
                    <a:p>
                      <a:pPr marL="0" marR="0">
                        <a:lnSpc>
                          <a:spcPct val="100000"/>
                        </a:lnSpc>
                        <a:spcBef>
                          <a:spcPts val="0"/>
                        </a:spcBef>
                        <a:spcAft>
                          <a:spcPts val="0"/>
                        </a:spcAft>
                      </a:pPr>
                      <a:r>
                        <a:rPr lang="en-US" sz="1800">
                          <a:effectLst/>
                        </a:rPr>
                        <a:t>- Lượt rời:</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1800" dirty="0">
                          <a:effectLst/>
                        </a:rPr>
                        <a:t> </a:t>
                      </a:r>
                    </a:p>
                    <a:p>
                      <a:pPr marL="0" marR="0" algn="ctr">
                        <a:lnSpc>
                          <a:spcPct val="100000"/>
                        </a:lnSpc>
                        <a:spcBef>
                          <a:spcPts val="0"/>
                        </a:spcBef>
                        <a:spcAft>
                          <a:spcPts val="0"/>
                        </a:spcAft>
                      </a:pPr>
                      <a:r>
                        <a:rPr lang="en-US" sz="1800" dirty="0">
                          <a:effectLst/>
                        </a:rPr>
                        <a:t>0,058 USD/GT</a:t>
                      </a:r>
                    </a:p>
                    <a:p>
                      <a:pPr marL="0" marR="0" algn="ctr">
                        <a:lnSpc>
                          <a:spcPct val="100000"/>
                        </a:lnSpc>
                        <a:spcBef>
                          <a:spcPts val="0"/>
                        </a:spcBef>
                        <a:spcAft>
                          <a:spcPts val="0"/>
                        </a:spcAft>
                      </a:pPr>
                      <a:r>
                        <a:rPr lang="en-US" sz="1800" dirty="0">
                          <a:effectLst/>
                        </a:rPr>
                        <a:t>0,058 USD/GT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extLst>
                  <a:ext uri="{0D108BD9-81ED-4DB2-BD59-A6C34878D82A}">
                    <a16:rowId xmlns:a16="http://schemas.microsoft.com/office/drawing/2014/main" val="1541292614"/>
                  </a:ext>
                </a:extLst>
              </a:tr>
              <a:tr h="301488">
                <a:tc>
                  <a:txBody>
                    <a:bodyPr/>
                    <a:lstStyle/>
                    <a:p>
                      <a:pPr marL="0" marR="0">
                        <a:lnSpc>
                          <a:spcPct val="100000"/>
                        </a:lnSpc>
                        <a:spcBef>
                          <a:spcPts val="0"/>
                        </a:spcBef>
                        <a:spcAft>
                          <a:spcPts val="0"/>
                        </a:spcAft>
                      </a:pPr>
                      <a:r>
                        <a:rPr lang="en-US" sz="1800">
                          <a:effectLst/>
                        </a:rPr>
                        <a:t>B. Tàu Lash</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nSpc>
                          <a:spcPct val="100000"/>
                        </a:lnSpc>
                        <a:spcBef>
                          <a:spcPts val="0"/>
                        </a:spcBef>
                        <a:spcAft>
                          <a:spcPts val="0"/>
                        </a:spcAft>
                      </a:pPr>
                      <a:r>
                        <a:rPr lang="en-US" sz="1800" dirty="0">
                          <a:effectLst/>
                        </a:rPr>
                        <a:t>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extLst>
                  <a:ext uri="{0D108BD9-81ED-4DB2-BD59-A6C34878D82A}">
                    <a16:rowId xmlns:a16="http://schemas.microsoft.com/office/drawing/2014/main" val="1604104853"/>
                  </a:ext>
                </a:extLst>
              </a:tr>
              <a:tr h="301488">
                <a:tc>
                  <a:txBody>
                    <a:bodyPr/>
                    <a:lstStyle/>
                    <a:p>
                      <a:pPr marL="0" marR="0">
                        <a:lnSpc>
                          <a:spcPct val="100000"/>
                        </a:lnSpc>
                        <a:spcBef>
                          <a:spcPts val="0"/>
                        </a:spcBef>
                        <a:spcAft>
                          <a:spcPts val="0"/>
                        </a:spcAft>
                      </a:pPr>
                      <a:r>
                        <a:rPr lang="en-US" sz="1800" dirty="0">
                          <a:effectLst/>
                        </a:rPr>
                        <a:t>- </a:t>
                      </a:r>
                      <a:r>
                        <a:rPr lang="en-US" sz="1800" dirty="0" err="1">
                          <a:effectLst/>
                        </a:rPr>
                        <a:t>Tàu</a:t>
                      </a:r>
                      <a:r>
                        <a:rPr lang="en-US" sz="1800" dirty="0">
                          <a:effectLst/>
                        </a:rPr>
                        <a:t> </a:t>
                      </a:r>
                      <a:r>
                        <a:rPr lang="en-US" sz="1800" dirty="0" err="1">
                          <a:effectLst/>
                        </a:rPr>
                        <a:t>mẹ</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nSpc>
                          <a:spcPct val="100000"/>
                        </a:lnSpc>
                        <a:spcBef>
                          <a:spcPts val="0"/>
                        </a:spcBef>
                        <a:spcAft>
                          <a:spcPts val="0"/>
                        </a:spcAft>
                      </a:pPr>
                      <a:r>
                        <a:rPr lang="en-US" sz="1800" dirty="0">
                          <a:effectLst/>
                        </a:rPr>
                        <a:t>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extLst>
                  <a:ext uri="{0D108BD9-81ED-4DB2-BD59-A6C34878D82A}">
                    <a16:rowId xmlns:a16="http://schemas.microsoft.com/office/drawing/2014/main" val="2218867869"/>
                  </a:ext>
                </a:extLst>
              </a:tr>
              <a:tr h="301488">
                <a:tc>
                  <a:txBody>
                    <a:bodyPr/>
                    <a:lstStyle/>
                    <a:p>
                      <a:pPr marL="0" marR="0">
                        <a:lnSpc>
                          <a:spcPct val="100000"/>
                        </a:lnSpc>
                        <a:spcBef>
                          <a:spcPts val="0"/>
                        </a:spcBef>
                        <a:spcAft>
                          <a:spcPts val="0"/>
                        </a:spcAft>
                      </a:pPr>
                      <a:r>
                        <a:rPr lang="en-US" sz="1800">
                          <a:effectLst/>
                        </a:rPr>
                        <a:t>Lượt vào</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1800" dirty="0">
                          <a:effectLst/>
                        </a:rPr>
                        <a:t>0,030 USD/GT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extLst>
                  <a:ext uri="{0D108BD9-81ED-4DB2-BD59-A6C34878D82A}">
                    <a16:rowId xmlns:a16="http://schemas.microsoft.com/office/drawing/2014/main" val="1035815206"/>
                  </a:ext>
                </a:extLst>
              </a:tr>
              <a:tr h="301488">
                <a:tc>
                  <a:txBody>
                    <a:bodyPr/>
                    <a:lstStyle/>
                    <a:p>
                      <a:pPr marL="0" marR="0">
                        <a:lnSpc>
                          <a:spcPct val="100000"/>
                        </a:lnSpc>
                        <a:spcBef>
                          <a:spcPts val="0"/>
                        </a:spcBef>
                        <a:spcAft>
                          <a:spcPts val="0"/>
                        </a:spcAft>
                      </a:pPr>
                      <a:r>
                        <a:rPr lang="en-US" sz="1800">
                          <a:effectLst/>
                        </a:rPr>
                        <a:t>Lượt rời</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1800" dirty="0">
                          <a:effectLst/>
                        </a:rPr>
                        <a:t>0,030 USD/GT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extLst>
                  <a:ext uri="{0D108BD9-81ED-4DB2-BD59-A6C34878D82A}">
                    <a16:rowId xmlns:a16="http://schemas.microsoft.com/office/drawing/2014/main" val="2299494742"/>
                  </a:ext>
                </a:extLst>
              </a:tr>
              <a:tr h="849791">
                <a:tc>
                  <a:txBody>
                    <a:bodyPr/>
                    <a:lstStyle/>
                    <a:p>
                      <a:pPr marL="0" marR="0">
                        <a:lnSpc>
                          <a:spcPct val="100000"/>
                        </a:lnSpc>
                        <a:spcBef>
                          <a:spcPts val="0"/>
                        </a:spcBef>
                        <a:spcAft>
                          <a:spcPts val="0"/>
                        </a:spcAft>
                      </a:pPr>
                      <a:r>
                        <a:rPr lang="en-US" sz="1800">
                          <a:effectLst/>
                        </a:rPr>
                        <a:t>- Sà lan con (khi rời tàu mẹ tới cảng không thuộc cảng tàu mẹ tập kết)</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nSpc>
                          <a:spcPct val="100000"/>
                        </a:lnSpc>
                        <a:spcBef>
                          <a:spcPts val="0"/>
                        </a:spcBef>
                        <a:spcAft>
                          <a:spcPts val="0"/>
                        </a:spcAft>
                      </a:pPr>
                      <a:r>
                        <a:rPr lang="en-US" sz="1800" dirty="0">
                          <a:effectLst/>
                        </a:rPr>
                        <a:t>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extLst>
                  <a:ext uri="{0D108BD9-81ED-4DB2-BD59-A6C34878D82A}">
                    <a16:rowId xmlns:a16="http://schemas.microsoft.com/office/drawing/2014/main" val="2196195032"/>
                  </a:ext>
                </a:extLst>
              </a:tr>
              <a:tr h="301488">
                <a:tc>
                  <a:txBody>
                    <a:bodyPr/>
                    <a:lstStyle/>
                    <a:p>
                      <a:pPr marL="0" marR="0">
                        <a:lnSpc>
                          <a:spcPct val="100000"/>
                        </a:lnSpc>
                        <a:spcBef>
                          <a:spcPts val="0"/>
                        </a:spcBef>
                        <a:spcAft>
                          <a:spcPts val="0"/>
                        </a:spcAft>
                      </a:pPr>
                      <a:r>
                        <a:rPr lang="en-US" sz="1800">
                          <a:effectLst/>
                        </a:rPr>
                        <a:t>Lượt vào</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1800">
                          <a:effectLst/>
                        </a:rPr>
                        <a:t>0,030 USD/GT</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extLst>
                  <a:ext uri="{0D108BD9-81ED-4DB2-BD59-A6C34878D82A}">
                    <a16:rowId xmlns:a16="http://schemas.microsoft.com/office/drawing/2014/main" val="61046730"/>
                  </a:ext>
                </a:extLst>
              </a:tr>
              <a:tr h="301488">
                <a:tc>
                  <a:txBody>
                    <a:bodyPr/>
                    <a:lstStyle/>
                    <a:p>
                      <a:pPr marL="0" marR="0">
                        <a:lnSpc>
                          <a:spcPct val="100000"/>
                        </a:lnSpc>
                        <a:spcBef>
                          <a:spcPts val="0"/>
                        </a:spcBef>
                        <a:spcAft>
                          <a:spcPts val="0"/>
                        </a:spcAft>
                      </a:pPr>
                      <a:r>
                        <a:rPr lang="en-US" sz="1800">
                          <a:effectLst/>
                        </a:rPr>
                        <a:t>Lượt rời</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1800" dirty="0">
                          <a:effectLst/>
                        </a:rPr>
                        <a:t>0,030 USD/GT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extLst>
                  <a:ext uri="{0D108BD9-81ED-4DB2-BD59-A6C34878D82A}">
                    <a16:rowId xmlns:a16="http://schemas.microsoft.com/office/drawing/2014/main" val="1214455258"/>
                  </a:ext>
                </a:extLst>
              </a:tr>
            </a:tbl>
          </a:graphicData>
        </a:graphic>
      </p:graphicFrame>
      <p:sp>
        <p:nvSpPr>
          <p:cNvPr id="5" name="Rectangle 1"/>
          <p:cNvSpPr>
            <a:spLocks noChangeArrowheads="1"/>
          </p:cNvSpPr>
          <p:nvPr/>
        </p:nvSpPr>
        <p:spPr bwMode="auto">
          <a:xfrm>
            <a:off x="529937" y="586909"/>
            <a:ext cx="7928264"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2400" b="1" i="0" u="sng" strike="noStrike" cap="none" normalizeH="0" baseline="0" dirty="0" smtClean="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kumimoji="0" lang="en-US" altLang="en-US" sz="2400" b="1" i="0" u="sng" strike="noStrike" cap="none" normalizeH="0" baseline="0" dirty="0" smtClean="0" bmk="">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sng" strike="noStrike" cap="none" normalizeH="0" baseline="0" dirty="0" err="1" smtClean="0" bmk="">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Phí</a:t>
            </a:r>
            <a:r>
              <a:rPr kumimoji="0" lang="en-US" altLang="en-US" sz="2400" b="1" i="0" u="sng" strike="noStrike" cap="none" normalizeH="0" baseline="0" dirty="0" smtClean="0" bmk="">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sng" strike="noStrike" cap="none" normalizeH="0" baseline="0" dirty="0" err="1" smtClean="0" bmk="">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trọng</a:t>
            </a:r>
            <a:r>
              <a:rPr kumimoji="0" lang="en-US" altLang="en-US" sz="2400" b="1" i="0" u="sng" strike="noStrike" cap="none" normalizeH="0" baseline="0" dirty="0" smtClean="0" bmk="">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sng" strike="noStrike" cap="none" normalizeH="0" baseline="0" dirty="0" err="1" smtClean="0" bmk="">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tải</a:t>
            </a:r>
            <a:r>
              <a:rPr kumimoji="0" lang="en-US" altLang="en-US" sz="2400" b="1" i="0" u="sng" strike="noStrike" cap="none" normalizeH="0" baseline="0" dirty="0" smtClean="0" bmk="">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altLang="en-US" sz="2400" b="1" i="0" u="sng" strike="noStrike" cap="none" normalizeH="0" baseline="0" dirty="0" smtClean="0">
              <a:ln>
                <a:noFill/>
              </a:ln>
              <a:solidFill>
                <a:srgbClr val="FF0000"/>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Tàu</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thuỷ</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vào</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rời</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cảng</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biển</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phân</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cảng</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xuất</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dầu</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thô</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trạm</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rót</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dầu</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không</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bến</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cảng</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chuyên</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dùng</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phục</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vụ</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dầu</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khí</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phải</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nộp</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phí</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trọng</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tải</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theo</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mức</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như</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sau</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altLang="en-US" sz="24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656671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73310" y="0"/>
            <a:ext cx="3092513" cy="523220"/>
          </a:xfrm>
          <a:prstGeom prst="rect">
            <a:avLst/>
          </a:prstGeom>
        </p:spPr>
        <p:txBody>
          <a:bodyPr wrap="none">
            <a:spAutoFit/>
          </a:bodyPr>
          <a:lstStyle/>
          <a:p>
            <a:pPr marL="171450" indent="-171450">
              <a:buFont typeface="Wingdings" panose="05000000000000000000" pitchFamily="2" charset="2"/>
              <a:buChar char="v"/>
            </a:pPr>
            <a:r>
              <a:rPr lang="en-US" sz="2800" b="1" i="1" dirty="0" err="1" smtClean="0">
                <a:solidFill>
                  <a:srgbClr val="FF0000"/>
                </a:solidFill>
                <a:latin typeface="Times New Roman" panose="02020603050405020304" pitchFamily="18" charset="0"/>
                <a:ea typeface="Calibri" panose="020F0502020204030204" pitchFamily="34" charset="0"/>
              </a:rPr>
              <a:t>Các</a:t>
            </a:r>
            <a:r>
              <a:rPr lang="en-US" sz="2800" b="1" i="1" dirty="0" smtClean="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loại</a:t>
            </a:r>
            <a:r>
              <a:rPr lang="en-US" sz="2800" b="1" i="1" dirty="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cảng</a:t>
            </a:r>
            <a:r>
              <a:rPr lang="en-US" sz="2800" b="1" i="1" dirty="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phí</a:t>
            </a:r>
            <a:endParaRPr lang="en-US" sz="2800" b="1" i="1" dirty="0">
              <a:solidFill>
                <a:srgbClr val="FF0000"/>
              </a:solidFill>
            </a:endParaRPr>
          </a:p>
        </p:txBody>
      </p:sp>
      <p:sp>
        <p:nvSpPr>
          <p:cNvPr id="3" name="Rectangle 2"/>
          <p:cNvSpPr/>
          <p:nvPr/>
        </p:nvSpPr>
        <p:spPr>
          <a:xfrm>
            <a:off x="308264" y="0"/>
            <a:ext cx="2954655" cy="461665"/>
          </a:xfrm>
          <a:prstGeom prst="rect">
            <a:avLst/>
          </a:prstGeom>
        </p:spPr>
        <p:txBody>
          <a:bodyPr wrap="none">
            <a:spAutoFit/>
          </a:bodyPr>
          <a:lstStyle/>
          <a:p>
            <a:pPr lvl="0">
              <a:spcBef>
                <a:spcPts val="600"/>
              </a:spcBef>
              <a:spcAft>
                <a:spcPts val="600"/>
              </a:spcAft>
            </a:pPr>
            <a:r>
              <a:rPr lang="vi-VN" sz="2400" b="1" dirty="0">
                <a:solidFill>
                  <a:srgbClr val="FF0000"/>
                </a:solidFill>
                <a:latin typeface="Times New Roman" panose="02020603050405020304" pitchFamily="18" charset="0"/>
                <a:cs typeface="Times New Roman" panose="02020603050405020304" pitchFamily="18" charset="0"/>
              </a:rPr>
              <a:t>4.2. PHÍ TẠI CẢNG	</a:t>
            </a:r>
          </a:p>
        </p:txBody>
      </p:sp>
      <p:graphicFrame>
        <p:nvGraphicFramePr>
          <p:cNvPr id="7" name="Table 6"/>
          <p:cNvGraphicFramePr>
            <a:graphicFrameLocks noGrp="1"/>
          </p:cNvGraphicFramePr>
          <p:nvPr>
            <p:extLst>
              <p:ext uri="{D42A27DB-BD31-4B8C-83A1-F6EECF244321}">
                <p14:modId xmlns:p14="http://schemas.microsoft.com/office/powerpoint/2010/main" val="3935114401"/>
              </p:ext>
            </p:extLst>
          </p:nvPr>
        </p:nvGraphicFramePr>
        <p:xfrm>
          <a:off x="495300" y="1661994"/>
          <a:ext cx="8305801" cy="5074920"/>
        </p:xfrm>
        <a:graphic>
          <a:graphicData uri="http://schemas.openxmlformats.org/drawingml/2006/table">
            <a:tbl>
              <a:tblPr firstRow="1" firstCol="1" bandRow="1">
                <a:tableStyleId>{5C22544A-7EE6-4342-B048-85BDC9FD1C3A}</a:tableStyleId>
              </a:tblPr>
              <a:tblGrid>
                <a:gridCol w="3661697">
                  <a:extLst>
                    <a:ext uri="{9D8B030D-6E8A-4147-A177-3AD203B41FA5}">
                      <a16:colId xmlns:a16="http://schemas.microsoft.com/office/drawing/2014/main" val="2972804664"/>
                    </a:ext>
                  </a:extLst>
                </a:gridCol>
                <a:gridCol w="2381592">
                  <a:extLst>
                    <a:ext uri="{9D8B030D-6E8A-4147-A177-3AD203B41FA5}">
                      <a16:colId xmlns:a16="http://schemas.microsoft.com/office/drawing/2014/main" val="627685762"/>
                    </a:ext>
                  </a:extLst>
                </a:gridCol>
                <a:gridCol w="2262512">
                  <a:extLst>
                    <a:ext uri="{9D8B030D-6E8A-4147-A177-3AD203B41FA5}">
                      <a16:colId xmlns:a16="http://schemas.microsoft.com/office/drawing/2014/main" val="2699355265"/>
                    </a:ext>
                  </a:extLst>
                </a:gridCol>
              </a:tblGrid>
              <a:tr h="0">
                <a:tc>
                  <a:txBody>
                    <a:bodyPr/>
                    <a:lstStyle/>
                    <a:p>
                      <a:pPr marL="0" marR="0" algn="ctr">
                        <a:lnSpc>
                          <a:spcPct val="100000"/>
                        </a:lnSpc>
                        <a:spcBef>
                          <a:spcPts val="0"/>
                        </a:spcBef>
                        <a:spcAft>
                          <a:spcPts val="0"/>
                        </a:spcAft>
                      </a:pPr>
                      <a:r>
                        <a:rPr lang="en-US" sz="2400">
                          <a:effectLst/>
                        </a:rPr>
                        <a:t>Loại tàu</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2400">
                          <a:effectLst/>
                        </a:rPr>
                        <a:t>Khu vực I và III</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2400">
                          <a:effectLst/>
                        </a:rPr>
                        <a:t>Khu vực II</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extLst>
                  <a:ext uri="{0D108BD9-81ED-4DB2-BD59-A6C34878D82A}">
                    <a16:rowId xmlns:a16="http://schemas.microsoft.com/office/drawing/2014/main" val="378531169"/>
                  </a:ext>
                </a:extLst>
              </a:tr>
              <a:tr h="0">
                <a:tc>
                  <a:txBody>
                    <a:bodyPr/>
                    <a:lstStyle/>
                    <a:p>
                      <a:pPr marL="0" marR="0">
                        <a:lnSpc>
                          <a:spcPct val="100000"/>
                        </a:lnSpc>
                        <a:spcBef>
                          <a:spcPts val="0"/>
                        </a:spcBef>
                        <a:spcAft>
                          <a:spcPts val="0"/>
                        </a:spcAft>
                      </a:pPr>
                      <a:r>
                        <a:rPr lang="en-US" sz="2400" dirty="0">
                          <a:effectLst/>
                        </a:rPr>
                        <a:t>A. </a:t>
                      </a:r>
                      <a:r>
                        <a:rPr lang="en-US" sz="2400" dirty="0" err="1">
                          <a:effectLst/>
                        </a:rPr>
                        <a:t>Tàu</a:t>
                      </a:r>
                      <a:r>
                        <a:rPr lang="en-US" sz="2400" dirty="0">
                          <a:effectLst/>
                        </a:rPr>
                        <a:t> </a:t>
                      </a:r>
                      <a:r>
                        <a:rPr lang="en-US" sz="2400" dirty="0" err="1">
                          <a:effectLst/>
                        </a:rPr>
                        <a:t>thủy</a:t>
                      </a:r>
                      <a:r>
                        <a:rPr lang="en-US" sz="2400" dirty="0">
                          <a:effectLst/>
                        </a:rPr>
                        <a:t> (</a:t>
                      </a:r>
                      <a:r>
                        <a:rPr lang="en-US" sz="2400" dirty="0" err="1">
                          <a:effectLst/>
                        </a:rPr>
                        <a:t>trừ</a:t>
                      </a:r>
                      <a:r>
                        <a:rPr lang="en-US" sz="2400" dirty="0">
                          <a:effectLst/>
                        </a:rPr>
                        <a:t> </a:t>
                      </a:r>
                      <a:r>
                        <a:rPr lang="en-US" sz="2400" dirty="0" err="1">
                          <a:effectLst/>
                        </a:rPr>
                        <a:t>tàu</a:t>
                      </a:r>
                      <a:r>
                        <a:rPr lang="en-US" sz="2400" dirty="0">
                          <a:effectLst/>
                        </a:rPr>
                        <a:t> Lash)</a:t>
                      </a:r>
                    </a:p>
                    <a:p>
                      <a:pPr marL="0" marR="0">
                        <a:lnSpc>
                          <a:spcPct val="100000"/>
                        </a:lnSpc>
                        <a:spcBef>
                          <a:spcPts val="0"/>
                        </a:spcBef>
                        <a:spcAft>
                          <a:spcPts val="0"/>
                        </a:spcAft>
                      </a:pPr>
                      <a:r>
                        <a:rPr lang="en-US" sz="2400" dirty="0">
                          <a:effectLst/>
                        </a:rPr>
                        <a:t>- </a:t>
                      </a:r>
                      <a:r>
                        <a:rPr lang="en-US" sz="2400" dirty="0" err="1">
                          <a:effectLst/>
                        </a:rPr>
                        <a:t>Lượt</a:t>
                      </a:r>
                      <a:r>
                        <a:rPr lang="en-US" sz="2400" dirty="0">
                          <a:effectLst/>
                        </a:rPr>
                        <a:t> </a:t>
                      </a:r>
                      <a:r>
                        <a:rPr lang="en-US" sz="2400" dirty="0" err="1">
                          <a:effectLst/>
                        </a:rPr>
                        <a:t>vào</a:t>
                      </a:r>
                      <a:r>
                        <a:rPr lang="en-US" sz="2400" dirty="0">
                          <a:effectLst/>
                        </a:rPr>
                        <a:t>:</a:t>
                      </a:r>
                    </a:p>
                    <a:p>
                      <a:pPr marL="0" marR="0">
                        <a:lnSpc>
                          <a:spcPct val="100000"/>
                        </a:lnSpc>
                        <a:spcBef>
                          <a:spcPts val="0"/>
                        </a:spcBef>
                        <a:spcAft>
                          <a:spcPts val="0"/>
                        </a:spcAft>
                      </a:pPr>
                      <a:r>
                        <a:rPr lang="en-US" sz="2400" dirty="0">
                          <a:effectLst/>
                        </a:rPr>
                        <a:t>- </a:t>
                      </a:r>
                      <a:r>
                        <a:rPr lang="en-US" sz="2400" dirty="0" err="1">
                          <a:effectLst/>
                        </a:rPr>
                        <a:t>Lượt</a:t>
                      </a:r>
                      <a:r>
                        <a:rPr lang="en-US" sz="2400" dirty="0">
                          <a:effectLst/>
                        </a:rPr>
                        <a:t> </a:t>
                      </a:r>
                      <a:r>
                        <a:rPr lang="en-US" sz="2400" dirty="0" err="1">
                          <a:effectLst/>
                        </a:rPr>
                        <a:t>rời</a:t>
                      </a:r>
                      <a:r>
                        <a:rPr lang="en-US" sz="2400" dirty="0">
                          <a:effectLst/>
                        </a:rPr>
                        <a:t>:</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2400" dirty="0">
                          <a:effectLst/>
                        </a:rPr>
                        <a:t>0,184 USD/GT</a:t>
                      </a:r>
                    </a:p>
                    <a:p>
                      <a:pPr marL="0" marR="0" algn="ctr">
                        <a:lnSpc>
                          <a:spcPct val="100000"/>
                        </a:lnSpc>
                        <a:spcBef>
                          <a:spcPts val="0"/>
                        </a:spcBef>
                        <a:spcAft>
                          <a:spcPts val="0"/>
                        </a:spcAft>
                      </a:pPr>
                      <a:r>
                        <a:rPr lang="en-US" sz="2400" dirty="0">
                          <a:effectLst/>
                        </a:rPr>
                        <a:t>0,184 USD/GT</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2400">
                          <a:effectLst/>
                        </a:rPr>
                        <a:t>0,138 USD/GT</a:t>
                      </a:r>
                    </a:p>
                    <a:p>
                      <a:pPr marL="0" marR="0" algn="ctr">
                        <a:lnSpc>
                          <a:spcPct val="100000"/>
                        </a:lnSpc>
                        <a:spcBef>
                          <a:spcPts val="0"/>
                        </a:spcBef>
                        <a:spcAft>
                          <a:spcPts val="0"/>
                        </a:spcAft>
                      </a:pPr>
                      <a:r>
                        <a:rPr lang="en-US" sz="2400">
                          <a:effectLst/>
                        </a:rPr>
                        <a:t>0,138 USD/GT</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extLst>
                  <a:ext uri="{0D108BD9-81ED-4DB2-BD59-A6C34878D82A}">
                    <a16:rowId xmlns:a16="http://schemas.microsoft.com/office/drawing/2014/main" val="57866385"/>
                  </a:ext>
                </a:extLst>
              </a:tr>
              <a:tr h="0">
                <a:tc>
                  <a:txBody>
                    <a:bodyPr/>
                    <a:lstStyle/>
                    <a:p>
                      <a:pPr marL="0" marR="0">
                        <a:lnSpc>
                          <a:spcPct val="100000"/>
                        </a:lnSpc>
                        <a:spcBef>
                          <a:spcPts val="0"/>
                        </a:spcBef>
                        <a:spcAft>
                          <a:spcPts val="0"/>
                        </a:spcAft>
                      </a:pPr>
                      <a:r>
                        <a:rPr lang="en-US" sz="2400">
                          <a:effectLst/>
                        </a:rPr>
                        <a:t>B. Tàu Lash</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nSpc>
                          <a:spcPct val="100000"/>
                        </a:lnSpc>
                        <a:spcBef>
                          <a:spcPts val="0"/>
                        </a:spcBef>
                        <a:spcAft>
                          <a:spcPts val="0"/>
                        </a:spcAft>
                      </a:pPr>
                      <a:r>
                        <a:rPr lang="en-US" sz="2400">
                          <a:effectLst/>
                        </a:rPr>
                        <a:t> </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nSpc>
                          <a:spcPct val="100000"/>
                        </a:lnSpc>
                        <a:spcBef>
                          <a:spcPts val="0"/>
                        </a:spcBef>
                        <a:spcAft>
                          <a:spcPts val="0"/>
                        </a:spcAft>
                      </a:pPr>
                      <a:r>
                        <a:rPr lang="en-US" sz="2400">
                          <a:effectLst/>
                        </a:rPr>
                        <a:t> </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extLst>
                  <a:ext uri="{0D108BD9-81ED-4DB2-BD59-A6C34878D82A}">
                    <a16:rowId xmlns:a16="http://schemas.microsoft.com/office/drawing/2014/main" val="674473900"/>
                  </a:ext>
                </a:extLst>
              </a:tr>
              <a:tr h="0">
                <a:tc>
                  <a:txBody>
                    <a:bodyPr/>
                    <a:lstStyle/>
                    <a:p>
                      <a:pPr marL="0" marR="0">
                        <a:lnSpc>
                          <a:spcPct val="100000"/>
                        </a:lnSpc>
                        <a:spcBef>
                          <a:spcPts val="0"/>
                        </a:spcBef>
                        <a:spcAft>
                          <a:spcPts val="0"/>
                        </a:spcAft>
                      </a:pPr>
                      <a:r>
                        <a:rPr lang="en-US" sz="2400">
                          <a:effectLst/>
                        </a:rPr>
                        <a:t>- Tàu mẹ</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nSpc>
                          <a:spcPct val="100000"/>
                        </a:lnSpc>
                        <a:spcBef>
                          <a:spcPts val="0"/>
                        </a:spcBef>
                        <a:spcAft>
                          <a:spcPts val="0"/>
                        </a:spcAft>
                      </a:pPr>
                      <a:r>
                        <a:rPr lang="en-US" sz="2400">
                          <a:effectLst/>
                        </a:rPr>
                        <a:t> </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nSpc>
                          <a:spcPct val="100000"/>
                        </a:lnSpc>
                        <a:spcBef>
                          <a:spcPts val="0"/>
                        </a:spcBef>
                        <a:spcAft>
                          <a:spcPts val="0"/>
                        </a:spcAft>
                      </a:pPr>
                      <a:r>
                        <a:rPr lang="en-US" sz="2400">
                          <a:effectLst/>
                        </a:rPr>
                        <a:t> </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extLst>
                  <a:ext uri="{0D108BD9-81ED-4DB2-BD59-A6C34878D82A}">
                    <a16:rowId xmlns:a16="http://schemas.microsoft.com/office/drawing/2014/main" val="3267503190"/>
                  </a:ext>
                </a:extLst>
              </a:tr>
              <a:tr h="0">
                <a:tc>
                  <a:txBody>
                    <a:bodyPr/>
                    <a:lstStyle/>
                    <a:p>
                      <a:pPr marL="0" marR="0">
                        <a:lnSpc>
                          <a:spcPct val="100000"/>
                        </a:lnSpc>
                        <a:spcBef>
                          <a:spcPts val="0"/>
                        </a:spcBef>
                        <a:spcAft>
                          <a:spcPts val="0"/>
                        </a:spcAft>
                      </a:pPr>
                      <a:r>
                        <a:rPr lang="en-US" sz="2400">
                          <a:effectLst/>
                        </a:rPr>
                        <a:t>Lượt vào</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2400">
                          <a:effectLst/>
                        </a:rPr>
                        <a:t>0,068 USD/GT</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2400">
                          <a:effectLst/>
                        </a:rPr>
                        <a:t>0,054 USD/GT</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extLst>
                  <a:ext uri="{0D108BD9-81ED-4DB2-BD59-A6C34878D82A}">
                    <a16:rowId xmlns:a16="http://schemas.microsoft.com/office/drawing/2014/main" val="3265504708"/>
                  </a:ext>
                </a:extLst>
              </a:tr>
              <a:tr h="0">
                <a:tc>
                  <a:txBody>
                    <a:bodyPr/>
                    <a:lstStyle/>
                    <a:p>
                      <a:pPr marL="0" marR="0">
                        <a:lnSpc>
                          <a:spcPct val="100000"/>
                        </a:lnSpc>
                        <a:spcBef>
                          <a:spcPts val="0"/>
                        </a:spcBef>
                        <a:spcAft>
                          <a:spcPts val="0"/>
                        </a:spcAft>
                      </a:pPr>
                      <a:r>
                        <a:rPr lang="en-US" sz="2400">
                          <a:effectLst/>
                        </a:rPr>
                        <a:t>Lượt rời</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2400">
                          <a:effectLst/>
                        </a:rPr>
                        <a:t>0,068 USD/GT</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2400">
                          <a:effectLst/>
                        </a:rPr>
                        <a:t>0,054 USD/GT</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extLst>
                  <a:ext uri="{0D108BD9-81ED-4DB2-BD59-A6C34878D82A}">
                    <a16:rowId xmlns:a16="http://schemas.microsoft.com/office/drawing/2014/main" val="1010889540"/>
                  </a:ext>
                </a:extLst>
              </a:tr>
              <a:tr h="0">
                <a:tc>
                  <a:txBody>
                    <a:bodyPr/>
                    <a:lstStyle/>
                    <a:p>
                      <a:pPr marL="0" marR="0">
                        <a:lnSpc>
                          <a:spcPct val="100000"/>
                        </a:lnSpc>
                        <a:spcBef>
                          <a:spcPts val="0"/>
                        </a:spcBef>
                        <a:spcAft>
                          <a:spcPts val="0"/>
                        </a:spcAft>
                      </a:pPr>
                      <a:r>
                        <a:rPr lang="en-US" sz="2400">
                          <a:effectLst/>
                        </a:rPr>
                        <a:t>- Sà lan con</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gridSpan="2">
                  <a:txBody>
                    <a:bodyPr/>
                    <a:lstStyle/>
                    <a:p>
                      <a:pPr marL="0" marR="0" algn="ctr">
                        <a:lnSpc>
                          <a:spcPct val="100000"/>
                        </a:lnSpc>
                        <a:spcBef>
                          <a:spcPts val="0"/>
                        </a:spcBef>
                        <a:spcAft>
                          <a:spcPts val="0"/>
                        </a:spcAft>
                      </a:pPr>
                      <a:r>
                        <a:rPr lang="en-US" sz="2400">
                          <a:effectLst/>
                        </a:rPr>
                        <a:t>(chỉ thu khi rời tàu mẹ để đi trên luồng)</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hMerge="1">
                  <a:txBody>
                    <a:bodyPr/>
                    <a:lstStyle/>
                    <a:p>
                      <a:endParaRPr lang="en-US"/>
                    </a:p>
                  </a:txBody>
                  <a:tcPr/>
                </a:tc>
                <a:extLst>
                  <a:ext uri="{0D108BD9-81ED-4DB2-BD59-A6C34878D82A}">
                    <a16:rowId xmlns:a16="http://schemas.microsoft.com/office/drawing/2014/main" val="3009009819"/>
                  </a:ext>
                </a:extLst>
              </a:tr>
              <a:tr h="0">
                <a:tc>
                  <a:txBody>
                    <a:bodyPr/>
                    <a:lstStyle/>
                    <a:p>
                      <a:pPr marL="0" marR="0">
                        <a:lnSpc>
                          <a:spcPct val="100000"/>
                        </a:lnSpc>
                        <a:spcBef>
                          <a:spcPts val="0"/>
                        </a:spcBef>
                        <a:spcAft>
                          <a:spcPts val="0"/>
                        </a:spcAft>
                      </a:pPr>
                      <a:r>
                        <a:rPr lang="en-US" sz="2400">
                          <a:effectLst/>
                        </a:rPr>
                        <a:t>Lượt vào</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2400">
                          <a:effectLst/>
                        </a:rPr>
                        <a:t>0,10 USD/GT</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2400">
                          <a:effectLst/>
                        </a:rPr>
                        <a:t>0,054 USD/GT</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extLst>
                  <a:ext uri="{0D108BD9-81ED-4DB2-BD59-A6C34878D82A}">
                    <a16:rowId xmlns:a16="http://schemas.microsoft.com/office/drawing/2014/main" val="1561861228"/>
                  </a:ext>
                </a:extLst>
              </a:tr>
              <a:tr h="0">
                <a:tc>
                  <a:txBody>
                    <a:bodyPr/>
                    <a:lstStyle/>
                    <a:p>
                      <a:pPr marL="0" marR="0">
                        <a:lnSpc>
                          <a:spcPct val="100000"/>
                        </a:lnSpc>
                        <a:spcBef>
                          <a:spcPts val="0"/>
                        </a:spcBef>
                        <a:spcAft>
                          <a:spcPts val="0"/>
                        </a:spcAft>
                      </a:pPr>
                      <a:r>
                        <a:rPr lang="en-US" sz="2400">
                          <a:effectLst/>
                        </a:rPr>
                        <a:t>Lượt rời</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2400" dirty="0">
                          <a:effectLst/>
                        </a:rPr>
                        <a:t>0,10 USD/GT</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2400" dirty="0">
                          <a:effectLst/>
                        </a:rPr>
                        <a:t>0,054 USD/GT</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extLst>
                  <a:ext uri="{0D108BD9-81ED-4DB2-BD59-A6C34878D82A}">
                    <a16:rowId xmlns:a16="http://schemas.microsoft.com/office/drawing/2014/main" val="2967901481"/>
                  </a:ext>
                </a:extLst>
              </a:tr>
            </a:tbl>
          </a:graphicData>
        </a:graphic>
      </p:graphicFrame>
      <p:sp>
        <p:nvSpPr>
          <p:cNvPr id="9" name="Rectangle 2"/>
          <p:cNvSpPr>
            <a:spLocks noChangeArrowheads="1"/>
          </p:cNvSpPr>
          <p:nvPr/>
        </p:nvSpPr>
        <p:spPr bwMode="auto">
          <a:xfrm>
            <a:off x="304801" y="461665"/>
            <a:ext cx="86868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kumimoji="0" lang="en-US" altLang="en-US" sz="2400" b="1"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Phí</a:t>
            </a:r>
            <a:r>
              <a:rPr kumimoji="0" lang="en-US" altLang="en-US" sz="2400" b="1"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bảo</a:t>
            </a:r>
            <a:r>
              <a:rPr kumimoji="0" lang="en-US" altLang="en-US" sz="2400" b="1"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đảm</a:t>
            </a:r>
            <a:r>
              <a:rPr kumimoji="0" lang="en-US" altLang="en-US" sz="2400" b="1"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hàng</a:t>
            </a:r>
            <a:r>
              <a:rPr kumimoji="0" lang="en-US" altLang="en-US" sz="2400" b="1"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hải</a:t>
            </a:r>
            <a:r>
              <a:rPr kumimoji="0" lang="en-US" altLang="en-US" sz="2400" b="1"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altLang="en-US" sz="2400" b="0" i="0" u="none" strike="noStrike" cap="none" normalizeH="0" baseline="0" dirty="0" smtClean="0" bmk="">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Tàu</a:t>
            </a:r>
            <a:r>
              <a:rPr kumimoji="0" lang="en-US" altLang="en-US" sz="2400" b="0"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thủy</a:t>
            </a:r>
            <a:r>
              <a:rPr kumimoji="0" lang="en-US" altLang="en-US" sz="2400" b="0"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vào</a:t>
            </a:r>
            <a:r>
              <a:rPr kumimoji="0" lang="en-US" altLang="en-US" sz="2400" b="0"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rời</a:t>
            </a:r>
            <a:r>
              <a:rPr kumimoji="0" lang="en-US" altLang="en-US" sz="2400" b="0"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cảng</a:t>
            </a:r>
            <a:r>
              <a:rPr kumimoji="0" lang="en-US" altLang="en-US" sz="2400" b="0"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biển</a:t>
            </a:r>
            <a:r>
              <a:rPr kumimoji="0" lang="en-US" altLang="en-US" sz="2400" b="0"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cảng</a:t>
            </a:r>
            <a:r>
              <a:rPr kumimoji="0" lang="en-US" altLang="en-US" sz="2400" b="0"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chuyên</a:t>
            </a:r>
            <a:r>
              <a:rPr kumimoji="0" lang="en-US" altLang="en-US" sz="2400" b="0"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dùng</a:t>
            </a:r>
            <a:r>
              <a:rPr kumimoji="0" lang="en-US" altLang="en-US" sz="2400" b="0"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phục</a:t>
            </a:r>
            <a:r>
              <a:rPr kumimoji="0" lang="en-US" altLang="en-US" sz="2400" b="0"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vụ</a:t>
            </a:r>
            <a:r>
              <a:rPr kumimoji="0" lang="en-US" altLang="en-US" sz="2400" b="0"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dầu</a:t>
            </a:r>
            <a:r>
              <a:rPr kumimoji="0" lang="en-US" altLang="en-US" sz="2400" b="0"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khí</a:t>
            </a:r>
            <a:r>
              <a:rPr kumimoji="0" lang="en-US" altLang="en-US" sz="2400" b="0"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phải</a:t>
            </a:r>
            <a:r>
              <a:rPr kumimoji="0" lang="en-US" altLang="en-US" sz="2400" b="0"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nộp</a:t>
            </a:r>
            <a:r>
              <a:rPr kumimoji="0" lang="en-US" altLang="en-US" sz="2400" b="0"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phí</a:t>
            </a:r>
            <a:r>
              <a:rPr kumimoji="0" lang="en-US" altLang="en-US" sz="2400" b="0"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bảo</a:t>
            </a:r>
            <a:r>
              <a:rPr kumimoji="0" lang="en-US" altLang="en-US" sz="2400" b="0"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đảm</a:t>
            </a:r>
            <a:r>
              <a:rPr kumimoji="0" lang="en-US" altLang="en-US" sz="2400" b="0"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hàng</a:t>
            </a:r>
            <a:r>
              <a:rPr kumimoji="0" lang="en-US" altLang="en-US" sz="2400" b="0"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hải</a:t>
            </a:r>
            <a:r>
              <a:rPr kumimoji="0" lang="en-US" altLang="en-US" sz="2400" b="0"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như</a:t>
            </a:r>
            <a:r>
              <a:rPr kumimoji="0" lang="en-US" altLang="en-US" sz="2400" b="0"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sau</a:t>
            </a:r>
            <a:r>
              <a:rPr kumimoji="0" lang="en-US" altLang="en-US" sz="2400" b="0"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altLang="en-US" sz="2400" b="0" i="0" u="none" strike="noStrike" cap="none" normalizeH="0" baseline="0" dirty="0" smtClean="0" bmk="">
              <a:ln>
                <a:noFill/>
              </a:ln>
              <a:solidFill>
                <a:schemeClr val="tx1"/>
              </a:solidFill>
              <a:effectLst/>
            </a:endParaRPr>
          </a:p>
        </p:txBody>
      </p:sp>
    </p:spTree>
    <p:extLst>
      <p:ext uri="{BB962C8B-B14F-4D97-AF65-F5344CB8AC3E}">
        <p14:creationId xmlns:p14="http://schemas.microsoft.com/office/powerpoint/2010/main" val="250877962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Rectangle 1"/>
          <p:cNvSpPr/>
          <p:nvPr/>
        </p:nvSpPr>
        <p:spPr>
          <a:xfrm>
            <a:off x="308264" y="1028911"/>
            <a:ext cx="8835736" cy="3539430"/>
          </a:xfrm>
          <a:prstGeom prst="rect">
            <a:avLst/>
          </a:prstGeom>
        </p:spPr>
        <p:txBody>
          <a:bodyPr wrap="square">
            <a:spAutoFit/>
          </a:bodyPr>
          <a:lstStyle/>
          <a:p>
            <a:pPr lvl="0" algn="just" eaLnBrk="0" fontAlgn="base" hangingPunct="0">
              <a:spcBef>
                <a:spcPct val="0"/>
              </a:spcBef>
              <a:spcAft>
                <a:spcPct val="0"/>
              </a:spcAft>
            </a:pPr>
            <a:r>
              <a:rPr lang="en-US" altLang="en-US" sz="2800" b="1" dirty="0" bmk="">
                <a:latin typeface="Times New Roman" panose="02020603050405020304" pitchFamily="18" charset="0"/>
                <a:ea typeface="Times New Roman" panose="02020603050405020304" pitchFamily="18" charset="0"/>
                <a:cs typeface="Times New Roman" panose="02020603050405020304" pitchFamily="18" charset="0"/>
              </a:rPr>
              <a:t>3. </a:t>
            </a:r>
            <a:r>
              <a:rPr lang="en-US" altLang="en-US" sz="2800" b="1" dirty="0" err="1" bmk="">
                <a:latin typeface="Times New Roman" panose="02020603050405020304" pitchFamily="18" charset="0"/>
                <a:ea typeface="Times New Roman" panose="02020603050405020304" pitchFamily="18" charset="0"/>
                <a:cs typeface="Times New Roman" panose="02020603050405020304" pitchFamily="18" charset="0"/>
              </a:rPr>
              <a:t>Phí</a:t>
            </a:r>
            <a:r>
              <a:rPr lang="en-US" altLang="en-US" sz="2800" b="1" dirty="0" bmk="">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b="1" dirty="0" err="1" bmk="">
                <a:latin typeface="Times New Roman" panose="02020603050405020304" pitchFamily="18" charset="0"/>
                <a:ea typeface="Times New Roman" panose="02020603050405020304" pitchFamily="18" charset="0"/>
                <a:cs typeface="Times New Roman" panose="02020603050405020304" pitchFamily="18" charset="0"/>
              </a:rPr>
              <a:t>hoa</a:t>
            </a:r>
            <a:r>
              <a:rPr lang="en-US" altLang="en-US" sz="2800" b="1" dirty="0" bmk="">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b="1" dirty="0" err="1" bmk="">
                <a:latin typeface="Times New Roman" panose="02020603050405020304" pitchFamily="18" charset="0"/>
                <a:ea typeface="Times New Roman" panose="02020603050405020304" pitchFamily="18" charset="0"/>
                <a:cs typeface="Times New Roman" panose="02020603050405020304" pitchFamily="18" charset="0"/>
              </a:rPr>
              <a:t>tiêu</a:t>
            </a:r>
            <a:r>
              <a:rPr lang="en-US" altLang="en-US" sz="2800" b="1" dirty="0" bmk="">
                <a:latin typeface="Times New Roman" panose="02020603050405020304" pitchFamily="18" charset="0"/>
                <a:ea typeface="Times New Roman" panose="02020603050405020304" pitchFamily="18" charset="0"/>
                <a:cs typeface="Times New Roman" panose="02020603050405020304" pitchFamily="18" charset="0"/>
              </a:rPr>
              <a:t>:</a:t>
            </a:r>
            <a:endParaRPr lang="en-US" altLang="en-US" sz="2800" dirty="0">
              <a:latin typeface="Times New Roman" panose="02020603050405020304" pitchFamily="18" charset="0"/>
              <a:cs typeface="Times New Roman" panose="02020603050405020304" pitchFamily="18" charset="0"/>
            </a:endParaRPr>
          </a:p>
          <a:p>
            <a:pPr lvl="0" algn="just" eaLnBrk="0" fontAlgn="base" hangingPunct="0">
              <a:spcBef>
                <a:spcPct val="0"/>
              </a:spcBef>
              <a:spcAft>
                <a:spcPct val="0"/>
              </a:spcAft>
            </a:pP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Tàu</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thủy</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vào</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rời</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cảng</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biển</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sử</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dụng</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hoa</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tiêu</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nộp</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phí</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hoa</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tiêu</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như</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sau</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altLang="en-US" sz="2800" dirty="0">
              <a:latin typeface="Times New Roman" panose="02020603050405020304" pitchFamily="18" charset="0"/>
              <a:cs typeface="Times New Roman" panose="02020603050405020304" pitchFamily="18" charset="0"/>
            </a:endParaRPr>
          </a:p>
          <a:p>
            <a:pPr lvl="0" algn="just" eaLnBrk="0" fontAlgn="base" hangingPunct="0">
              <a:spcBef>
                <a:spcPct val="0"/>
              </a:spcBef>
              <a:spcAft>
                <a:spcPct val="0"/>
              </a:spcAft>
            </a:pP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3.1.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Tàu</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thuỷ</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trọng</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tải</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dưới</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200 GT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kể</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cả</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tàu</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đánh</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bắt</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cá</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áp</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dụng</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thu</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30 USD/</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tàu</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lượt</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altLang="en-US" sz="2800" dirty="0">
              <a:latin typeface="Times New Roman" panose="02020603050405020304" pitchFamily="18" charset="0"/>
              <a:cs typeface="Times New Roman" panose="02020603050405020304" pitchFamily="18" charset="0"/>
            </a:endParaRPr>
          </a:p>
          <a:p>
            <a:pPr lvl="0" algn="just" eaLnBrk="0" fontAlgn="base" hangingPunct="0">
              <a:spcBef>
                <a:spcPct val="0"/>
              </a:spcBef>
              <a:spcAft>
                <a:spcPct val="0"/>
              </a:spcAft>
            </a:pP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3.2.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Tổ</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chức</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cá</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nhân</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tàu</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thuỷ</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chở</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khách</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du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lịch</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theo</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tuyến</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tối</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thiểu</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4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chuyến</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tháng</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cảng</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áp</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dụng</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thu</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bằng</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40%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thu</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qui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ea typeface="Times New Roman" panose="02020603050405020304" pitchFamily="18" charset="0"/>
                <a:cs typeface="Times New Roman" panose="02020603050405020304" pitchFamily="18" charset="0"/>
              </a:rPr>
              <a:t>trên</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altLang="en-US" sz="2800" dirty="0">
              <a:latin typeface="Times New Roman" panose="02020603050405020304" pitchFamily="18" charset="0"/>
              <a:cs typeface="Times New Roman" panose="02020603050405020304" pitchFamily="18" charset="0"/>
            </a:endParaRPr>
          </a:p>
        </p:txBody>
      </p:sp>
      <p:sp>
        <p:nvSpPr>
          <p:cNvPr id="3" name="Rectangle 2"/>
          <p:cNvSpPr/>
          <p:nvPr/>
        </p:nvSpPr>
        <p:spPr>
          <a:xfrm>
            <a:off x="3048000" y="533400"/>
            <a:ext cx="3092513" cy="523220"/>
          </a:xfrm>
          <a:prstGeom prst="rect">
            <a:avLst/>
          </a:prstGeom>
        </p:spPr>
        <p:txBody>
          <a:bodyPr wrap="none">
            <a:spAutoFit/>
          </a:bodyPr>
          <a:lstStyle/>
          <a:p>
            <a:pPr marL="171450" indent="-171450">
              <a:buFont typeface="Wingdings" panose="05000000000000000000" pitchFamily="2" charset="2"/>
              <a:buChar char="v"/>
            </a:pPr>
            <a:r>
              <a:rPr lang="en-US" sz="2800" b="1" i="1" dirty="0" err="1" smtClean="0">
                <a:solidFill>
                  <a:srgbClr val="FF0000"/>
                </a:solidFill>
                <a:latin typeface="Times New Roman" panose="02020603050405020304" pitchFamily="18" charset="0"/>
                <a:ea typeface="Calibri" panose="020F0502020204030204" pitchFamily="34" charset="0"/>
              </a:rPr>
              <a:t>Các</a:t>
            </a:r>
            <a:r>
              <a:rPr lang="en-US" sz="2800" b="1" i="1" dirty="0" smtClean="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loại</a:t>
            </a:r>
            <a:r>
              <a:rPr lang="en-US" sz="2800" b="1" i="1" dirty="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cảng</a:t>
            </a:r>
            <a:r>
              <a:rPr lang="en-US" sz="2800" b="1" i="1" dirty="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phí</a:t>
            </a:r>
            <a:endParaRPr lang="en-US" sz="2800" b="1" i="1" dirty="0">
              <a:solidFill>
                <a:srgbClr val="FF0000"/>
              </a:solidFill>
            </a:endParaRPr>
          </a:p>
        </p:txBody>
      </p:sp>
      <p:sp>
        <p:nvSpPr>
          <p:cNvPr id="4" name="Rectangle 3"/>
          <p:cNvSpPr/>
          <p:nvPr/>
        </p:nvSpPr>
        <p:spPr>
          <a:xfrm>
            <a:off x="308264" y="0"/>
            <a:ext cx="2954655" cy="461665"/>
          </a:xfrm>
          <a:prstGeom prst="rect">
            <a:avLst/>
          </a:prstGeom>
        </p:spPr>
        <p:txBody>
          <a:bodyPr wrap="none">
            <a:spAutoFit/>
          </a:bodyPr>
          <a:lstStyle/>
          <a:p>
            <a:pPr lvl="0">
              <a:spcBef>
                <a:spcPts val="600"/>
              </a:spcBef>
              <a:spcAft>
                <a:spcPts val="600"/>
              </a:spcAft>
            </a:pPr>
            <a:r>
              <a:rPr lang="vi-VN" sz="2400" b="1" dirty="0">
                <a:solidFill>
                  <a:srgbClr val="FF0000"/>
                </a:solidFill>
                <a:latin typeface="Times New Roman" panose="02020603050405020304" pitchFamily="18" charset="0"/>
                <a:cs typeface="Times New Roman" panose="02020603050405020304" pitchFamily="18" charset="0"/>
              </a:rPr>
              <a:t>4.2. PHÍ TẠI CẢNG	</a:t>
            </a:r>
          </a:p>
        </p:txBody>
      </p:sp>
      <p:graphicFrame>
        <p:nvGraphicFramePr>
          <p:cNvPr id="5" name="Table 4"/>
          <p:cNvGraphicFramePr>
            <a:graphicFrameLocks noGrp="1"/>
          </p:cNvGraphicFramePr>
          <p:nvPr>
            <p:extLst>
              <p:ext uri="{D42A27DB-BD31-4B8C-83A1-F6EECF244321}">
                <p14:modId xmlns:p14="http://schemas.microsoft.com/office/powerpoint/2010/main" val="19586240"/>
              </p:ext>
            </p:extLst>
          </p:nvPr>
        </p:nvGraphicFramePr>
        <p:xfrm>
          <a:off x="725631" y="4724400"/>
          <a:ext cx="8001001" cy="1823720"/>
        </p:xfrm>
        <a:graphic>
          <a:graphicData uri="http://schemas.openxmlformats.org/drawingml/2006/table">
            <a:tbl>
              <a:tblPr firstRow="1" firstCol="1" bandRow="1">
                <a:tableStyleId>{5C22544A-7EE6-4342-B048-85BDC9FD1C3A}</a:tableStyleId>
              </a:tblPr>
              <a:tblGrid>
                <a:gridCol w="448308">
                  <a:extLst>
                    <a:ext uri="{9D8B030D-6E8A-4147-A177-3AD203B41FA5}">
                      <a16:colId xmlns:a16="http://schemas.microsoft.com/office/drawing/2014/main" val="2805222401"/>
                    </a:ext>
                  </a:extLst>
                </a:gridCol>
                <a:gridCol w="1884604">
                  <a:extLst>
                    <a:ext uri="{9D8B030D-6E8A-4147-A177-3AD203B41FA5}">
                      <a16:colId xmlns:a16="http://schemas.microsoft.com/office/drawing/2014/main" val="2379157602"/>
                    </a:ext>
                  </a:extLst>
                </a:gridCol>
                <a:gridCol w="2427141">
                  <a:extLst>
                    <a:ext uri="{9D8B030D-6E8A-4147-A177-3AD203B41FA5}">
                      <a16:colId xmlns:a16="http://schemas.microsoft.com/office/drawing/2014/main" val="4114631793"/>
                    </a:ext>
                  </a:extLst>
                </a:gridCol>
                <a:gridCol w="3240948">
                  <a:extLst>
                    <a:ext uri="{9D8B030D-6E8A-4147-A177-3AD203B41FA5}">
                      <a16:colId xmlns:a16="http://schemas.microsoft.com/office/drawing/2014/main" val="838385002"/>
                    </a:ext>
                  </a:extLst>
                </a:gridCol>
              </a:tblGrid>
              <a:tr h="0">
                <a:tc>
                  <a:txBody>
                    <a:bodyPr/>
                    <a:lstStyle/>
                    <a:p>
                      <a:pPr marL="0" marR="0" algn="ctr">
                        <a:lnSpc>
                          <a:spcPct val="100000"/>
                        </a:lnSpc>
                        <a:spcBef>
                          <a:spcPts val="0"/>
                        </a:spcBef>
                        <a:spcAft>
                          <a:spcPts val="0"/>
                        </a:spcAft>
                      </a:pPr>
                      <a:r>
                        <a:rPr lang="en-US" sz="1800">
                          <a:effectLst/>
                        </a:rPr>
                        <a:t>TT</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nSpc>
                          <a:spcPct val="100000"/>
                        </a:lnSpc>
                        <a:spcBef>
                          <a:spcPts val="0"/>
                        </a:spcBef>
                        <a:spcAft>
                          <a:spcPts val="0"/>
                        </a:spcAft>
                      </a:pPr>
                      <a:r>
                        <a:rPr lang="en-US" sz="1800" dirty="0" err="1">
                          <a:effectLst/>
                        </a:rPr>
                        <a:t>Cự</a:t>
                      </a:r>
                      <a:r>
                        <a:rPr lang="en-US" sz="1800" dirty="0">
                          <a:effectLst/>
                        </a:rPr>
                        <a:t> </a:t>
                      </a:r>
                      <a:r>
                        <a:rPr lang="en-US" sz="1800" dirty="0" err="1">
                          <a:effectLst/>
                        </a:rPr>
                        <a:t>ly</a:t>
                      </a:r>
                      <a:r>
                        <a:rPr lang="en-US" sz="1800" dirty="0">
                          <a:effectLst/>
                        </a:rPr>
                        <a:t> </a:t>
                      </a:r>
                      <a:r>
                        <a:rPr lang="en-US" sz="1800" dirty="0" err="1">
                          <a:effectLst/>
                        </a:rPr>
                        <a:t>dẫn</a:t>
                      </a:r>
                      <a:r>
                        <a:rPr lang="en-US" sz="1800" dirty="0">
                          <a:effectLst/>
                        </a:rPr>
                        <a:t> </a:t>
                      </a:r>
                      <a:r>
                        <a:rPr lang="en-US" sz="1800" dirty="0" err="1">
                          <a:effectLst/>
                        </a:rPr>
                        <a:t>tàu</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1800">
                          <a:effectLst/>
                        </a:rPr>
                        <a:t>Mức thu (USD/GT-HL)</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1800">
                          <a:effectLst/>
                        </a:rPr>
                        <a:t>Mức thu tối thiểu (USD/tàu/lượt)</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extLst>
                  <a:ext uri="{0D108BD9-81ED-4DB2-BD59-A6C34878D82A}">
                    <a16:rowId xmlns:a16="http://schemas.microsoft.com/office/drawing/2014/main" val="411128299"/>
                  </a:ext>
                </a:extLst>
              </a:tr>
              <a:tr h="306109">
                <a:tc>
                  <a:txBody>
                    <a:bodyPr/>
                    <a:lstStyle/>
                    <a:p>
                      <a:pPr marL="0" marR="0" algn="ctr">
                        <a:lnSpc>
                          <a:spcPct val="100000"/>
                        </a:lnSpc>
                        <a:spcBef>
                          <a:spcPts val="0"/>
                        </a:spcBef>
                        <a:spcAft>
                          <a:spcPts val="0"/>
                        </a:spcAft>
                      </a:pPr>
                      <a:r>
                        <a:rPr lang="en-US" sz="1800">
                          <a:effectLst/>
                        </a:rPr>
                        <a:t>1</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nSpc>
                          <a:spcPct val="100000"/>
                        </a:lnSpc>
                        <a:spcBef>
                          <a:spcPts val="0"/>
                        </a:spcBef>
                        <a:spcAft>
                          <a:spcPts val="0"/>
                        </a:spcAft>
                      </a:pPr>
                      <a:r>
                        <a:rPr lang="en-US" sz="1800">
                          <a:effectLst/>
                        </a:rPr>
                        <a:t>Đến 10 hải lý</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1800">
                          <a:effectLst/>
                        </a:rPr>
                        <a:t>0,0034</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1800">
                          <a:effectLst/>
                        </a:rPr>
                        <a:t>150</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extLst>
                  <a:ext uri="{0D108BD9-81ED-4DB2-BD59-A6C34878D82A}">
                    <a16:rowId xmlns:a16="http://schemas.microsoft.com/office/drawing/2014/main" val="1659065014"/>
                  </a:ext>
                </a:extLst>
              </a:tr>
              <a:tr h="0">
                <a:tc>
                  <a:txBody>
                    <a:bodyPr/>
                    <a:lstStyle/>
                    <a:p>
                      <a:pPr marL="0" marR="0" algn="ctr">
                        <a:lnSpc>
                          <a:spcPct val="100000"/>
                        </a:lnSpc>
                        <a:spcBef>
                          <a:spcPts val="0"/>
                        </a:spcBef>
                        <a:spcAft>
                          <a:spcPts val="0"/>
                        </a:spcAft>
                      </a:pPr>
                      <a:r>
                        <a:rPr lang="en-US" sz="1800">
                          <a:effectLst/>
                        </a:rPr>
                        <a:t>2</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nSpc>
                          <a:spcPct val="100000"/>
                        </a:lnSpc>
                        <a:spcBef>
                          <a:spcPts val="0"/>
                        </a:spcBef>
                        <a:spcAft>
                          <a:spcPts val="0"/>
                        </a:spcAft>
                      </a:pPr>
                      <a:r>
                        <a:rPr lang="en-US" sz="1800">
                          <a:effectLst/>
                        </a:rPr>
                        <a:t>Đến 30 hải lý</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1800">
                          <a:effectLst/>
                        </a:rPr>
                        <a:t>0,0028</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1800">
                          <a:effectLst/>
                        </a:rPr>
                        <a:t>170</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extLst>
                  <a:ext uri="{0D108BD9-81ED-4DB2-BD59-A6C34878D82A}">
                    <a16:rowId xmlns:a16="http://schemas.microsoft.com/office/drawing/2014/main" val="1222767338"/>
                  </a:ext>
                </a:extLst>
              </a:tr>
              <a:tr h="0">
                <a:tc>
                  <a:txBody>
                    <a:bodyPr/>
                    <a:lstStyle/>
                    <a:p>
                      <a:pPr marL="0" marR="0" algn="ctr">
                        <a:lnSpc>
                          <a:spcPct val="100000"/>
                        </a:lnSpc>
                        <a:spcBef>
                          <a:spcPts val="0"/>
                        </a:spcBef>
                        <a:spcAft>
                          <a:spcPts val="0"/>
                        </a:spcAft>
                      </a:pPr>
                      <a:r>
                        <a:rPr lang="en-US" sz="1800">
                          <a:effectLst/>
                        </a:rPr>
                        <a:t>3</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nSpc>
                          <a:spcPct val="100000"/>
                        </a:lnSpc>
                        <a:spcBef>
                          <a:spcPts val="0"/>
                        </a:spcBef>
                        <a:spcAft>
                          <a:spcPts val="0"/>
                        </a:spcAft>
                      </a:pPr>
                      <a:r>
                        <a:rPr lang="en-US" sz="1800">
                          <a:effectLst/>
                        </a:rPr>
                        <a:t>Đến 60 hải lý</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1800">
                          <a:effectLst/>
                        </a:rPr>
                        <a:t>0,0021</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1800">
                          <a:effectLst/>
                        </a:rPr>
                        <a:t>200</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extLst>
                  <a:ext uri="{0D108BD9-81ED-4DB2-BD59-A6C34878D82A}">
                    <a16:rowId xmlns:a16="http://schemas.microsoft.com/office/drawing/2014/main" val="3221201725"/>
                  </a:ext>
                </a:extLst>
              </a:tr>
              <a:tr h="0">
                <a:tc>
                  <a:txBody>
                    <a:bodyPr/>
                    <a:lstStyle/>
                    <a:p>
                      <a:pPr marL="0" marR="0" algn="ctr">
                        <a:lnSpc>
                          <a:spcPct val="100000"/>
                        </a:lnSpc>
                        <a:spcBef>
                          <a:spcPts val="0"/>
                        </a:spcBef>
                        <a:spcAft>
                          <a:spcPts val="0"/>
                        </a:spcAft>
                      </a:pPr>
                      <a:r>
                        <a:rPr lang="en-US" sz="1800">
                          <a:effectLst/>
                        </a:rPr>
                        <a:t>4</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nSpc>
                          <a:spcPct val="100000"/>
                        </a:lnSpc>
                        <a:spcBef>
                          <a:spcPts val="0"/>
                        </a:spcBef>
                        <a:spcAft>
                          <a:spcPts val="0"/>
                        </a:spcAft>
                      </a:pPr>
                      <a:r>
                        <a:rPr lang="en-US" sz="1800">
                          <a:effectLst/>
                        </a:rPr>
                        <a:t>Trên 60 hải lý</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1800">
                          <a:effectLst/>
                        </a:rPr>
                        <a:t>0,0018</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1800" dirty="0">
                          <a:effectLst/>
                        </a:rPr>
                        <a:t>220</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extLst>
                  <a:ext uri="{0D108BD9-81ED-4DB2-BD59-A6C34878D82A}">
                    <a16:rowId xmlns:a16="http://schemas.microsoft.com/office/drawing/2014/main" val="1834353220"/>
                  </a:ext>
                </a:extLst>
              </a:tr>
            </a:tbl>
          </a:graphicData>
        </a:graphic>
      </p:graphicFrame>
    </p:spTree>
    <p:extLst>
      <p:ext uri="{BB962C8B-B14F-4D97-AF65-F5344CB8AC3E}">
        <p14:creationId xmlns:p14="http://schemas.microsoft.com/office/powerpoint/2010/main" val="205056454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fade">
                                      <p:cBhvr>
                                        <p:cTn id="21" dur="1000"/>
                                        <p:tgtEl>
                                          <p:spTgt spid="2">
                                            <p:txEl>
                                              <p:pRg st="3" end="3"/>
                                            </p:txEl>
                                          </p:spTgt>
                                        </p:tgtEl>
                                      </p:cBhvr>
                                    </p:animEffect>
                                    <p:anim calcmode="lin" valueType="num">
                                      <p:cBhvr>
                                        <p:cTn id="22"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arn(inVertical)">
                                      <p:cBhvr>
                                        <p:cTn id="2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52800" y="170751"/>
            <a:ext cx="3092513" cy="523220"/>
          </a:xfrm>
          <a:prstGeom prst="rect">
            <a:avLst/>
          </a:prstGeom>
        </p:spPr>
        <p:txBody>
          <a:bodyPr wrap="none">
            <a:spAutoFit/>
          </a:bodyPr>
          <a:lstStyle/>
          <a:p>
            <a:pPr marL="171450" indent="-171450">
              <a:spcBef>
                <a:spcPts val="600"/>
              </a:spcBef>
              <a:spcAft>
                <a:spcPts val="600"/>
              </a:spcAft>
              <a:buFont typeface="Wingdings" panose="05000000000000000000" pitchFamily="2" charset="2"/>
              <a:buChar char="v"/>
            </a:pPr>
            <a:r>
              <a:rPr lang="en-US" sz="2800" b="1" i="1" dirty="0" err="1" smtClean="0">
                <a:solidFill>
                  <a:srgbClr val="FF0000"/>
                </a:solidFill>
                <a:latin typeface="Times New Roman" panose="02020603050405020304" pitchFamily="18" charset="0"/>
                <a:ea typeface="Calibri" panose="020F0502020204030204" pitchFamily="34" charset="0"/>
              </a:rPr>
              <a:t>Các</a:t>
            </a:r>
            <a:r>
              <a:rPr lang="en-US" sz="2800" b="1" i="1" dirty="0" smtClean="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loại</a:t>
            </a:r>
            <a:r>
              <a:rPr lang="en-US" sz="2800" b="1" i="1" dirty="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cảng</a:t>
            </a:r>
            <a:r>
              <a:rPr lang="en-US" sz="2800" b="1" i="1" dirty="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phí</a:t>
            </a:r>
            <a:endParaRPr lang="en-US" sz="2800" b="1" i="1" dirty="0">
              <a:solidFill>
                <a:srgbClr val="FF0000"/>
              </a:solidFill>
            </a:endParaRPr>
          </a:p>
        </p:txBody>
      </p:sp>
      <p:sp>
        <p:nvSpPr>
          <p:cNvPr id="3" name="Rectangle 2"/>
          <p:cNvSpPr/>
          <p:nvPr/>
        </p:nvSpPr>
        <p:spPr>
          <a:xfrm>
            <a:off x="308264" y="0"/>
            <a:ext cx="2954655" cy="461665"/>
          </a:xfrm>
          <a:prstGeom prst="rect">
            <a:avLst/>
          </a:prstGeom>
        </p:spPr>
        <p:txBody>
          <a:bodyPr wrap="none">
            <a:spAutoFit/>
          </a:bodyPr>
          <a:lstStyle/>
          <a:p>
            <a:pPr lvl="0">
              <a:spcBef>
                <a:spcPts val="600"/>
              </a:spcBef>
              <a:spcAft>
                <a:spcPts val="600"/>
              </a:spcAft>
            </a:pPr>
            <a:r>
              <a:rPr lang="vi-VN" sz="2400" b="1" dirty="0">
                <a:solidFill>
                  <a:srgbClr val="FF0000"/>
                </a:solidFill>
                <a:latin typeface="Times New Roman" panose="02020603050405020304" pitchFamily="18" charset="0"/>
                <a:cs typeface="Times New Roman" panose="02020603050405020304" pitchFamily="18" charset="0"/>
              </a:rPr>
              <a:t>4.2. PHÍ TẠI CẢNG	</a:t>
            </a:r>
          </a:p>
        </p:txBody>
      </p:sp>
      <p:graphicFrame>
        <p:nvGraphicFramePr>
          <p:cNvPr id="4" name="Table 3"/>
          <p:cNvGraphicFramePr>
            <a:graphicFrameLocks noGrp="1"/>
          </p:cNvGraphicFramePr>
          <p:nvPr>
            <p:extLst>
              <p:ext uri="{D42A27DB-BD31-4B8C-83A1-F6EECF244321}">
                <p14:modId xmlns:p14="http://schemas.microsoft.com/office/powerpoint/2010/main" val="3762122379"/>
              </p:ext>
            </p:extLst>
          </p:nvPr>
        </p:nvGraphicFramePr>
        <p:xfrm>
          <a:off x="149525" y="1103383"/>
          <a:ext cx="8915400" cy="3870960"/>
        </p:xfrm>
        <a:graphic>
          <a:graphicData uri="http://schemas.openxmlformats.org/drawingml/2006/table">
            <a:tbl>
              <a:tblPr firstRow="1" firstCol="1" bandRow="1"/>
              <a:tblGrid>
                <a:gridCol w="5323114">
                  <a:extLst>
                    <a:ext uri="{9D8B030D-6E8A-4147-A177-3AD203B41FA5}">
                      <a16:colId xmlns:a16="http://schemas.microsoft.com/office/drawing/2014/main" val="861024954"/>
                    </a:ext>
                  </a:extLst>
                </a:gridCol>
                <a:gridCol w="3592286">
                  <a:extLst>
                    <a:ext uri="{9D8B030D-6E8A-4147-A177-3AD203B41FA5}">
                      <a16:colId xmlns:a16="http://schemas.microsoft.com/office/drawing/2014/main" val="477605458"/>
                    </a:ext>
                  </a:extLst>
                </a:gridCol>
              </a:tblGrid>
              <a:tr h="0">
                <a:tc>
                  <a:txBody>
                    <a:bodyPr/>
                    <a:lstStyle/>
                    <a:p>
                      <a:pPr marL="0" marR="0" algn="ctr">
                        <a:lnSpc>
                          <a:spcPct val="100000"/>
                        </a:lnSpc>
                        <a:spcBef>
                          <a:spcPts val="0"/>
                        </a:spcBef>
                        <a:spcAft>
                          <a:spcPts val="0"/>
                        </a:spcAft>
                      </a:pP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Công</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suất</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tàu</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lai</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hỗ</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trợ</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00000"/>
                        </a:lnSpc>
                        <a:spcBef>
                          <a:spcPts val="0"/>
                        </a:spcBef>
                        <a:spcAft>
                          <a:spcPts val="0"/>
                        </a:spcAft>
                      </a:pP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giá</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31541374"/>
                  </a:ext>
                </a:extLst>
              </a:tr>
              <a:tr h="0">
                <a:tc>
                  <a:txBody>
                    <a:bodyPr/>
                    <a:lstStyle/>
                    <a:p>
                      <a:pPr marL="0" marR="0">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Từ 500 HP trở xuống</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0,31 USD/HP-</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giờ</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3436116"/>
                  </a:ext>
                </a:extLst>
              </a:tr>
              <a:tr h="0">
                <a:tc>
                  <a:txBody>
                    <a:bodyPr/>
                    <a:lstStyle/>
                    <a:p>
                      <a:pPr marL="0" marR="0">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Từ</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501 HP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đến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1.000 HP:</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+ 500 HP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đầu</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Từ</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HP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thứ</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501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trở</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đi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mỗi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HP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thu</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thêm</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155 USD/</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giờ</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0,23 USD/ HP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giờ</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665782"/>
                  </a:ext>
                </a:extLst>
              </a:tr>
              <a:tr h="0">
                <a:tc>
                  <a:txBody>
                    <a:bodyPr/>
                    <a:lstStyle/>
                    <a:p>
                      <a:pPr marL="0" marR="0">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Từ</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1.001 HP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đến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1.500 HP:</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+ 1000 HP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đầu</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Từ</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HP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thứ</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1.001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trở</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đi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mỗi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HP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thu</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thêm</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270 USD/</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giờ</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0,14 USD/ HP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giờ</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92643977"/>
                  </a:ext>
                </a:extLst>
              </a:tr>
              <a:tr h="0">
                <a:tc>
                  <a:txBody>
                    <a:bodyPr/>
                    <a:lstStyle/>
                    <a:p>
                      <a:pPr marL="0" marR="0">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Từ</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1.501 HP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đến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2000 HP:</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+ 1.500 HP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đầu</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thu</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Từ</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HP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thứ</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1.501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trở</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đi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mỗi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HP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thu</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thêm</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340 USD/</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giờ</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0,05 USD/ HP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giờ</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46234058"/>
                  </a:ext>
                </a:extLst>
              </a:tr>
              <a:tr h="0">
                <a:tc>
                  <a:txBody>
                    <a:bodyPr/>
                    <a:lstStyle/>
                    <a:p>
                      <a:pPr marL="0" marR="0">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Từ</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2001 HP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trở</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lên</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400 USD/</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giờ</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34317815"/>
                  </a:ext>
                </a:extLst>
              </a:tr>
            </a:tbl>
          </a:graphicData>
        </a:graphic>
      </p:graphicFrame>
      <p:sp>
        <p:nvSpPr>
          <p:cNvPr id="5" name="Rectangle 1"/>
          <p:cNvSpPr>
            <a:spLocks noChangeArrowheads="1"/>
          </p:cNvSpPr>
          <p:nvPr/>
        </p:nvSpPr>
        <p:spPr bwMode="auto">
          <a:xfrm>
            <a:off x="145211" y="649693"/>
            <a:ext cx="416652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smtClean="0" bmk="cumtu_1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4. </a:t>
            </a:r>
            <a:r>
              <a:rPr kumimoji="0" lang="en-US" altLang="en-US" sz="2400" b="1" i="0" u="none" strike="noStrike" cap="none" normalizeH="0" baseline="0" dirty="0" err="1" smtClean="0" bmk="cumtu_1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Giá</a:t>
            </a:r>
            <a:r>
              <a:rPr kumimoji="0" lang="en-US" altLang="en-US" sz="2400" b="1" i="0" u="none" strike="noStrike" cap="none" normalizeH="0" baseline="0" dirty="0" smtClean="0" bmk="cumtu_1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bmk="cumtu_1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dịch</a:t>
            </a:r>
            <a:r>
              <a:rPr kumimoji="0" lang="en-US" altLang="en-US" sz="2400" b="1" i="0" u="none" strike="noStrike" cap="none" normalizeH="0" baseline="0" dirty="0" smtClean="0" bmk="cumtu_1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bmk="cumtu_1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vụ</a:t>
            </a:r>
            <a:r>
              <a:rPr kumimoji="0" lang="en-US" altLang="en-US" sz="2400" b="1" i="0" u="none" strike="noStrike" cap="none" normalizeH="0" baseline="0" dirty="0" smtClean="0" bmk="cumtu_1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bmk="cumtu_1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tàu</a:t>
            </a:r>
            <a:r>
              <a:rPr kumimoji="0" lang="en-US" altLang="en-US" sz="2400" b="1" i="0" u="none" strike="noStrike" cap="none" normalizeH="0" baseline="0" dirty="0" smtClean="0" bmk="cumtu_1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bmk="cumtu_1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lai</a:t>
            </a:r>
            <a:r>
              <a:rPr kumimoji="0" lang="en-US" altLang="en-US" sz="2400" b="1" i="0" u="none" strike="noStrike" cap="none" normalizeH="0" baseline="0" dirty="0" smtClean="0" bmk="cumtu_1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bmk="cumtu_1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hỗ</a:t>
            </a:r>
            <a:r>
              <a:rPr kumimoji="0" lang="en-US" altLang="en-US" sz="2400" b="1" i="0" u="none" strike="noStrike" cap="none" normalizeH="0" baseline="0" dirty="0" smtClean="0" bmk="cumtu_1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bmk="cumtu_1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trợ</a:t>
            </a:r>
            <a:r>
              <a:rPr kumimoji="0" lang="en-US" altLang="en-US" sz="2400" b="1" i="0" u="none" strike="noStrike" cap="none" normalizeH="0" baseline="0" dirty="0" smtClean="0" bmk="cumtu_1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altLang="en-US" sz="2400" b="0" i="0" u="none" strike="noStrike" cap="none" normalizeH="0" baseline="0" dirty="0" smtClean="0">
              <a:ln>
                <a:noFill/>
              </a:ln>
              <a:solidFill>
                <a:schemeClr val="tx1"/>
              </a:solidFill>
              <a:effectLst/>
              <a:ea typeface="Times New Roman" panose="02020603050405020304" pitchFamily="18" charset="0"/>
            </a:endParaRPr>
          </a:p>
        </p:txBody>
      </p:sp>
      <p:sp>
        <p:nvSpPr>
          <p:cNvPr id="8" name="Rectangle 7"/>
          <p:cNvSpPr/>
          <p:nvPr/>
        </p:nvSpPr>
        <p:spPr>
          <a:xfrm>
            <a:off x="44570" y="4974343"/>
            <a:ext cx="8991600" cy="1883657"/>
          </a:xfrm>
          <a:prstGeom prst="rect">
            <a:avLst/>
          </a:prstGeom>
        </p:spPr>
        <p:txBody>
          <a:bodyPr wrap="square">
            <a:spAutoFit/>
          </a:bodyPr>
          <a:lstStyle/>
          <a:p>
            <a:pPr algn="just">
              <a:lnSpc>
                <a:spcPct val="150000"/>
              </a:lnSpc>
            </a:pPr>
            <a:r>
              <a:rPr lang="en-US" sz="2000" b="1" i="1" u="sng" dirty="0">
                <a:solidFill>
                  <a:srgbClr val="FF0000"/>
                </a:solidFill>
                <a:latin typeface="Times New Roman" panose="02020603050405020304" pitchFamily="18" charset="0"/>
                <a:ea typeface="Times New Roman" panose="02020603050405020304" pitchFamily="18" charset="0"/>
              </a:rPr>
              <a:t>4.2. </a:t>
            </a:r>
            <a:r>
              <a:rPr lang="en-US" sz="2000" b="1" i="1" u="sng" dirty="0" err="1">
                <a:solidFill>
                  <a:srgbClr val="FF0000"/>
                </a:solidFill>
                <a:latin typeface="Times New Roman" panose="02020603050405020304" pitchFamily="18" charset="0"/>
                <a:ea typeface="Times New Roman" panose="02020603050405020304" pitchFamily="18" charset="0"/>
              </a:rPr>
              <a:t>Thời</a:t>
            </a:r>
            <a:r>
              <a:rPr lang="en-US" sz="2000" b="1" i="1" u="sng" dirty="0">
                <a:solidFill>
                  <a:srgbClr val="FF0000"/>
                </a:solidFill>
                <a:latin typeface="Times New Roman" panose="02020603050405020304" pitchFamily="18" charset="0"/>
                <a:ea typeface="Times New Roman" panose="02020603050405020304" pitchFamily="18" charset="0"/>
              </a:rPr>
              <a:t> </a:t>
            </a:r>
            <a:r>
              <a:rPr lang="en-US" sz="2000" b="1" i="1" u="sng" dirty="0" err="1">
                <a:solidFill>
                  <a:srgbClr val="FF0000"/>
                </a:solidFill>
                <a:latin typeface="Times New Roman" panose="02020603050405020304" pitchFamily="18" charset="0"/>
                <a:ea typeface="Times New Roman" panose="02020603050405020304" pitchFamily="18" charset="0"/>
              </a:rPr>
              <a:t>gian</a:t>
            </a:r>
            <a:r>
              <a:rPr lang="en-US" sz="2000" b="1" i="1" u="sng" dirty="0">
                <a:solidFill>
                  <a:srgbClr val="FF0000"/>
                </a:solidFill>
                <a:latin typeface="Times New Roman" panose="02020603050405020304" pitchFamily="18" charset="0"/>
                <a:ea typeface="Times New Roman" panose="02020603050405020304" pitchFamily="18" charset="0"/>
              </a:rPr>
              <a:t> </a:t>
            </a:r>
            <a:r>
              <a:rPr lang="en-US" sz="2000" b="1" i="1" u="sng" dirty="0" err="1">
                <a:solidFill>
                  <a:srgbClr val="FF0000"/>
                </a:solidFill>
                <a:latin typeface="Times New Roman" panose="02020603050405020304" pitchFamily="18" charset="0"/>
                <a:ea typeface="Times New Roman" panose="02020603050405020304" pitchFamily="18" charset="0"/>
              </a:rPr>
              <a:t>tính</a:t>
            </a:r>
            <a:r>
              <a:rPr lang="en-US" sz="2000" b="1" i="1" u="sng" dirty="0">
                <a:solidFill>
                  <a:srgbClr val="FF0000"/>
                </a:solidFill>
                <a:latin typeface="Times New Roman" panose="02020603050405020304" pitchFamily="18" charset="0"/>
                <a:ea typeface="Times New Roman" panose="02020603050405020304" pitchFamily="18" charset="0"/>
              </a:rPr>
              <a:t> </a:t>
            </a:r>
            <a:r>
              <a:rPr lang="en-US" sz="2000" b="1" i="1" u="sng" dirty="0" err="1">
                <a:solidFill>
                  <a:srgbClr val="FF0000"/>
                </a:solidFill>
                <a:latin typeface="Times New Roman" panose="02020603050405020304" pitchFamily="18" charset="0"/>
                <a:ea typeface="Times New Roman" panose="02020603050405020304" pitchFamily="18" charset="0"/>
              </a:rPr>
              <a:t>giá</a:t>
            </a:r>
            <a:r>
              <a:rPr lang="en-US" sz="2000" b="1" i="1" u="sng" dirty="0">
                <a:solidFill>
                  <a:srgbClr val="FF0000"/>
                </a:solidFill>
                <a:latin typeface="Times New Roman" panose="02020603050405020304" pitchFamily="18" charset="0"/>
                <a:ea typeface="Times New Roman" panose="02020603050405020304" pitchFamily="18" charset="0"/>
              </a:rPr>
              <a:t> </a:t>
            </a:r>
            <a:r>
              <a:rPr lang="en-US" sz="2000" b="1" i="1" u="sng" dirty="0" err="1">
                <a:solidFill>
                  <a:srgbClr val="FF0000"/>
                </a:solidFill>
                <a:latin typeface="Times New Roman" panose="02020603050405020304" pitchFamily="18" charset="0"/>
                <a:ea typeface="Times New Roman" panose="02020603050405020304" pitchFamily="18" charset="0"/>
              </a:rPr>
              <a:t>dịch</a:t>
            </a:r>
            <a:r>
              <a:rPr lang="en-US" sz="2000" b="1" i="1" u="sng" dirty="0">
                <a:solidFill>
                  <a:srgbClr val="FF0000"/>
                </a:solidFill>
                <a:latin typeface="Times New Roman" panose="02020603050405020304" pitchFamily="18" charset="0"/>
                <a:ea typeface="Times New Roman" panose="02020603050405020304" pitchFamily="18" charset="0"/>
              </a:rPr>
              <a:t> </a:t>
            </a:r>
            <a:r>
              <a:rPr lang="en-US" sz="2000" b="1" i="1" u="sng" dirty="0" err="1">
                <a:solidFill>
                  <a:srgbClr val="FF0000"/>
                </a:solidFill>
                <a:latin typeface="Times New Roman" panose="02020603050405020304" pitchFamily="18" charset="0"/>
                <a:ea typeface="Times New Roman" panose="02020603050405020304" pitchFamily="18" charset="0"/>
              </a:rPr>
              <a:t>vụ</a:t>
            </a:r>
            <a:r>
              <a:rPr lang="en-US" sz="2000" b="1" i="1" u="sng" dirty="0">
                <a:solidFill>
                  <a:srgbClr val="FF0000"/>
                </a:solidFill>
                <a:latin typeface="Times New Roman" panose="02020603050405020304" pitchFamily="18" charset="0"/>
                <a:ea typeface="Times New Roman" panose="02020603050405020304" pitchFamily="18" charset="0"/>
              </a:rPr>
              <a:t> </a:t>
            </a:r>
            <a:r>
              <a:rPr lang="en-US" sz="2000" b="1" i="1" u="sng" dirty="0" err="1">
                <a:solidFill>
                  <a:srgbClr val="FF0000"/>
                </a:solidFill>
                <a:latin typeface="Times New Roman" panose="02020603050405020304" pitchFamily="18" charset="0"/>
                <a:ea typeface="Times New Roman" panose="02020603050405020304" pitchFamily="18" charset="0"/>
              </a:rPr>
              <a:t>tàu</a:t>
            </a:r>
            <a:r>
              <a:rPr lang="en-US" sz="2000" b="1" i="1" u="sng" dirty="0">
                <a:solidFill>
                  <a:srgbClr val="FF0000"/>
                </a:solidFill>
                <a:latin typeface="Times New Roman" panose="02020603050405020304" pitchFamily="18" charset="0"/>
                <a:ea typeface="Times New Roman" panose="02020603050405020304" pitchFamily="18" charset="0"/>
              </a:rPr>
              <a:t> </a:t>
            </a:r>
            <a:r>
              <a:rPr lang="en-US" sz="2000" b="1" i="1" u="sng" dirty="0" err="1">
                <a:solidFill>
                  <a:srgbClr val="FF0000"/>
                </a:solidFill>
                <a:latin typeface="Times New Roman" panose="02020603050405020304" pitchFamily="18" charset="0"/>
                <a:ea typeface="Times New Roman" panose="02020603050405020304" pitchFamily="18" charset="0"/>
              </a:rPr>
              <a:t>lai</a:t>
            </a:r>
            <a:r>
              <a:rPr lang="en-US" sz="2000" b="1" i="1" u="sng" dirty="0">
                <a:solidFill>
                  <a:srgbClr val="FF0000"/>
                </a:solidFill>
                <a:latin typeface="Times New Roman" panose="02020603050405020304" pitchFamily="18" charset="0"/>
                <a:ea typeface="Times New Roman" panose="02020603050405020304" pitchFamily="18" charset="0"/>
              </a:rPr>
              <a:t> </a:t>
            </a:r>
            <a:r>
              <a:rPr lang="en-US" sz="2000" b="1" i="1" u="sng" dirty="0" err="1">
                <a:solidFill>
                  <a:srgbClr val="FF0000"/>
                </a:solidFill>
                <a:latin typeface="Times New Roman" panose="02020603050405020304" pitchFamily="18" charset="0"/>
                <a:ea typeface="Times New Roman" panose="02020603050405020304" pitchFamily="18" charset="0"/>
              </a:rPr>
              <a:t>hỗ</a:t>
            </a:r>
            <a:r>
              <a:rPr lang="en-US" sz="2000" b="1" i="1" u="sng" dirty="0">
                <a:solidFill>
                  <a:srgbClr val="FF0000"/>
                </a:solidFill>
                <a:latin typeface="Times New Roman" panose="02020603050405020304" pitchFamily="18" charset="0"/>
                <a:ea typeface="Times New Roman" panose="02020603050405020304" pitchFamily="18" charset="0"/>
              </a:rPr>
              <a:t> </a:t>
            </a:r>
            <a:r>
              <a:rPr lang="en-US" sz="2000" b="1" i="1" u="sng" dirty="0" err="1">
                <a:solidFill>
                  <a:srgbClr val="FF0000"/>
                </a:solidFill>
                <a:latin typeface="Times New Roman" panose="02020603050405020304" pitchFamily="18" charset="0"/>
                <a:ea typeface="Times New Roman" panose="02020603050405020304" pitchFamily="18" charset="0"/>
              </a:rPr>
              <a:t>trợ</a:t>
            </a:r>
            <a:r>
              <a:rPr lang="en-US" sz="2000" b="1" i="1" u="sng" dirty="0">
                <a:solidFill>
                  <a:srgbClr val="FF0000"/>
                </a:solidFill>
                <a:latin typeface="Times New Roman" panose="02020603050405020304" pitchFamily="18" charset="0"/>
                <a:ea typeface="Times New Roman" panose="02020603050405020304" pitchFamily="18" charset="0"/>
              </a:rPr>
              <a:t>: </a:t>
            </a:r>
            <a:endParaRPr lang="en-US" sz="2000" b="1" i="1" u="sng" dirty="0" smtClean="0">
              <a:solidFill>
                <a:srgbClr val="FF0000"/>
              </a:solidFill>
              <a:latin typeface="Times New Roman" panose="02020603050405020304" pitchFamily="18" charset="0"/>
              <a:ea typeface="Times New Roman" panose="02020603050405020304" pitchFamily="18" charset="0"/>
            </a:endParaRPr>
          </a:p>
          <a:p>
            <a:pPr algn="just">
              <a:lnSpc>
                <a:spcPct val="150000"/>
              </a:lnSpc>
            </a:pPr>
            <a:r>
              <a:rPr lang="en-US" sz="2000" dirty="0" err="1" smtClean="0">
                <a:latin typeface="Times New Roman" panose="02020603050405020304" pitchFamily="18" charset="0"/>
                <a:ea typeface="Times New Roman" panose="02020603050405020304" pitchFamily="18" charset="0"/>
              </a:rPr>
              <a:t>Từ</a:t>
            </a:r>
            <a:r>
              <a:rPr lang="en-US" sz="2000" dirty="0" smtClean="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khi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tàu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lai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hỗ</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trợ</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rời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vị</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trí</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xuất</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phát</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trong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khu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vực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cảng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có</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tàu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vào</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làm</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hàng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đến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khi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trở</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về</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vị</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trí</a:t>
            </a:r>
            <a:r>
              <a:rPr lang="en-US" sz="2000" dirty="0">
                <a:latin typeface="Times New Roman" panose="02020603050405020304" pitchFamily="18" charset="0"/>
                <a:ea typeface="Times New Roman" panose="02020603050405020304" pitchFamily="18" charset="0"/>
              </a:rPr>
              <a:t> ban </a:t>
            </a:r>
            <a:r>
              <a:rPr lang="en-US" sz="2000" dirty="0" err="1">
                <a:latin typeface="Times New Roman" panose="02020603050405020304" pitchFamily="18" charset="0"/>
                <a:ea typeface="Times New Roman" panose="02020603050405020304" pitchFamily="18" charset="0"/>
              </a:rPr>
              <a:t>đầu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hoặc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chuyển</a:t>
            </a:r>
            <a:r>
              <a:rPr lang="en-US" sz="2000" dirty="0">
                <a:latin typeface="Times New Roman" panose="02020603050405020304" pitchFamily="18" charset="0"/>
                <a:ea typeface="Times New Roman" panose="02020603050405020304" pitchFamily="18" charset="0"/>
              </a:rPr>
              <a:t> sang </a:t>
            </a:r>
            <a:r>
              <a:rPr lang="en-US" sz="2000" dirty="0" err="1">
                <a:latin typeface="Times New Roman" panose="02020603050405020304" pitchFamily="18" charset="0"/>
                <a:ea typeface="Times New Roman" panose="02020603050405020304" pitchFamily="18" charset="0"/>
              </a:rPr>
              <a:t>hoạt</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động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khác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Thời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gian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tối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thiểu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tính</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giá</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dịch</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vụ</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tàu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lai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hỗ</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trợ</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là</a:t>
            </a:r>
            <a:r>
              <a:rPr lang="en-US" sz="2000" dirty="0">
                <a:latin typeface="Times New Roman" panose="02020603050405020304" pitchFamily="18" charset="0"/>
                <a:ea typeface="Times New Roman" panose="02020603050405020304" pitchFamily="18" charset="0"/>
              </a:rPr>
              <a:t> 1 </a:t>
            </a:r>
            <a:r>
              <a:rPr lang="en-US" sz="2000" dirty="0" err="1">
                <a:latin typeface="Times New Roman" panose="02020603050405020304" pitchFamily="18" charset="0"/>
                <a:ea typeface="Times New Roman" panose="02020603050405020304" pitchFamily="18" charset="0"/>
              </a:rPr>
              <a:t>giờ</a:t>
            </a:r>
            <a:r>
              <a:rPr lang="en-US" sz="2000" dirty="0">
                <a:latin typeface="Times New Roman" panose="02020603050405020304" pitchFamily="18" charset="0"/>
                <a:ea typeface="Times New Roman" panose="02020603050405020304" pitchFamily="18" charset="0"/>
              </a:rPr>
              <a:t>/</a:t>
            </a:r>
            <a:r>
              <a:rPr lang="en-US" sz="2000" dirty="0" err="1">
                <a:latin typeface="Times New Roman" panose="02020603050405020304" pitchFamily="18" charset="0"/>
                <a:ea typeface="Times New Roman" panose="02020603050405020304" pitchFamily="18" charset="0"/>
              </a:rPr>
              <a:t>lần</a:t>
            </a:r>
            <a:r>
              <a:rPr lang="en-US" sz="2000" dirty="0">
                <a:latin typeface="Times New Roman" panose="02020603050405020304" pitchFamily="18" charset="0"/>
                <a:ea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74168756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866079627"/>
              </p:ext>
            </p:extLst>
          </p:nvPr>
        </p:nvGraphicFramePr>
        <p:xfrm>
          <a:off x="914400" y="2228670"/>
          <a:ext cx="8077200" cy="4343400"/>
        </p:xfrm>
        <a:graphic>
          <a:graphicData uri="http://schemas.openxmlformats.org/drawingml/2006/table">
            <a:tbl>
              <a:tblPr firstRow="1" firstCol="1" bandRow="1"/>
              <a:tblGrid>
                <a:gridCol w="648598">
                  <a:extLst>
                    <a:ext uri="{9D8B030D-6E8A-4147-A177-3AD203B41FA5}">
                      <a16:colId xmlns:a16="http://schemas.microsoft.com/office/drawing/2014/main" val="4016895050"/>
                    </a:ext>
                  </a:extLst>
                </a:gridCol>
                <a:gridCol w="3422000">
                  <a:extLst>
                    <a:ext uri="{9D8B030D-6E8A-4147-A177-3AD203B41FA5}">
                      <a16:colId xmlns:a16="http://schemas.microsoft.com/office/drawing/2014/main" val="1653130136"/>
                    </a:ext>
                  </a:extLst>
                </a:gridCol>
                <a:gridCol w="2081564">
                  <a:extLst>
                    <a:ext uri="{9D8B030D-6E8A-4147-A177-3AD203B41FA5}">
                      <a16:colId xmlns:a16="http://schemas.microsoft.com/office/drawing/2014/main" val="3978859054"/>
                    </a:ext>
                  </a:extLst>
                </a:gridCol>
                <a:gridCol w="1925038">
                  <a:extLst>
                    <a:ext uri="{9D8B030D-6E8A-4147-A177-3AD203B41FA5}">
                      <a16:colId xmlns:a16="http://schemas.microsoft.com/office/drawing/2014/main" val="640532409"/>
                    </a:ext>
                  </a:extLst>
                </a:gridCol>
              </a:tblGrid>
              <a:tr h="0">
                <a:tc>
                  <a:txBody>
                    <a:bodyPr/>
                    <a:lstStyle/>
                    <a:p>
                      <a:pPr marL="0" marR="0" algn="ctr">
                        <a:lnSpc>
                          <a:spcPct val="100000"/>
                        </a:lnSpc>
                        <a:spcBef>
                          <a:spcPts val="0"/>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STT</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Trọng</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tải</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tàu</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lnSpc>
                          <a:spcPct val="100000"/>
                        </a:lnSpc>
                        <a:spcBef>
                          <a:spcPts val="0"/>
                        </a:spcBef>
                        <a:spcAft>
                          <a:spcPts val="0"/>
                        </a:spcAft>
                      </a:pP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Mức</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giá</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4096574542"/>
                  </a:ext>
                </a:extLst>
              </a:tr>
              <a:tr h="0">
                <a:tc>
                  <a:txBody>
                    <a:bodyPr/>
                    <a:lstStyle/>
                    <a:p>
                      <a:pPr marL="0" marR="0">
                        <a:lnSpc>
                          <a:spcPct val="10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Tại phao</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Tại cầu</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21526512"/>
                  </a:ext>
                </a:extLst>
              </a:tr>
              <a:tr h="0">
                <a:tc>
                  <a:txBody>
                    <a:bodyPr/>
                    <a:lstStyle/>
                    <a:p>
                      <a:pPr marL="0" marR="0" algn="ctr">
                        <a:lnSpc>
                          <a:spcPct val="10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Dưới 500 GT</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36</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11</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010709"/>
                  </a:ext>
                </a:extLst>
              </a:tr>
              <a:tr h="0">
                <a:tc>
                  <a:txBody>
                    <a:bodyPr/>
                    <a:lstStyle/>
                    <a:p>
                      <a:pPr marL="0" marR="0" algn="ctr">
                        <a:lnSpc>
                          <a:spcPct val="10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Từ 501 đến 1.000 GT</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58</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18</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70120967"/>
                  </a:ext>
                </a:extLst>
              </a:tr>
              <a:tr h="0">
                <a:tc>
                  <a:txBody>
                    <a:bodyPr/>
                    <a:lstStyle/>
                    <a:p>
                      <a:pPr marL="0" marR="0" algn="ctr">
                        <a:lnSpc>
                          <a:spcPct val="10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Từ 1.001 đến 4.000 GT</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97</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30</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28196030"/>
                  </a:ext>
                </a:extLst>
              </a:tr>
              <a:tr h="0">
                <a:tc>
                  <a:txBody>
                    <a:bodyPr/>
                    <a:lstStyle/>
                    <a:p>
                      <a:pPr marL="0" marR="0" algn="ctr">
                        <a:lnSpc>
                          <a:spcPct val="10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Từ 4.001 đến 10.000 GT</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135</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40</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7701378"/>
                  </a:ext>
                </a:extLst>
              </a:tr>
              <a:tr h="0">
                <a:tc>
                  <a:txBody>
                    <a:bodyPr/>
                    <a:lstStyle/>
                    <a:p>
                      <a:pPr marL="0" marR="0" algn="ctr">
                        <a:lnSpc>
                          <a:spcPct val="10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Từ 10.001 đến 15.000 GT</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155</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45</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22105280"/>
                  </a:ext>
                </a:extLst>
              </a:tr>
              <a:tr h="0">
                <a:tc>
                  <a:txBody>
                    <a:bodyPr/>
                    <a:lstStyle/>
                    <a:p>
                      <a:pPr marL="0" marR="0" algn="ctr">
                        <a:lnSpc>
                          <a:spcPct val="10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6</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Từ 15.001 GT trở lên</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175</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60</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93259899"/>
                  </a:ext>
                </a:extLst>
              </a:tr>
              <a:tr h="0">
                <a:tc gridSpan="4">
                  <a:txBody>
                    <a:bodyPr/>
                    <a:lstStyle/>
                    <a:p>
                      <a:pPr marL="0" marR="0" algn="ctr">
                        <a:lnSpc>
                          <a:spcPct val="100000"/>
                        </a:lnSpc>
                        <a:spcBef>
                          <a:spcPts val="0"/>
                        </a:spcBef>
                        <a:spcAft>
                          <a:spcPts val="0"/>
                        </a:spcAft>
                      </a:pP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Giá</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dịch</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vụ</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buộc</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cởi</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dây</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cho</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lần</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buộc</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cởi</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b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Nếu</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riêng</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buộc</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hoặc</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cởi</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thì</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1/2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giá</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trên</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074611263"/>
                  </a:ext>
                </a:extLst>
              </a:tr>
            </a:tbl>
          </a:graphicData>
        </a:graphic>
      </p:graphicFrame>
      <p:sp>
        <p:nvSpPr>
          <p:cNvPr id="3" name="Rectangle 1"/>
          <p:cNvSpPr>
            <a:spLocks noChangeArrowheads="1"/>
          </p:cNvSpPr>
          <p:nvPr/>
        </p:nvSpPr>
        <p:spPr bwMode="auto">
          <a:xfrm>
            <a:off x="228600" y="861156"/>
            <a:ext cx="91440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5.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Giá</a:t>
            </a:r>
            <a:r>
              <a:rPr kumimoji="0" lang="en-US"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dịch</a:t>
            </a:r>
            <a:r>
              <a:rPr kumimoji="0" lang="en-US"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vụ</a:t>
            </a:r>
            <a:r>
              <a:rPr kumimoji="0" lang="en-US"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buộc</a:t>
            </a:r>
            <a:r>
              <a:rPr kumimoji="0" lang="en-US"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cởi</a:t>
            </a:r>
            <a:r>
              <a:rPr kumimoji="0" lang="en-US"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dây</a:t>
            </a:r>
            <a:endParaRPr kumimoji="0" lang="en-US" altLang="en-US"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5.1.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giá</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dịch</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vụ</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buộc</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cởi</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dây</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đã</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bao</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gồm</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chi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phí</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phương</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tiện</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phục</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vụ</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việc</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buộc</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cởi</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dây</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vị</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USD/</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lần</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altLang="en-US" sz="2400" b="0" i="0" u="none" strike="noStrike" cap="none" normalizeH="0" baseline="0" dirty="0" smtClean="0">
              <a:ln>
                <a:noFill/>
              </a:ln>
              <a:solidFill>
                <a:schemeClr val="tx1"/>
              </a:solidFill>
              <a:effectLst/>
              <a:latin typeface="Arial" panose="020B0604020202020204" pitchFamily="34" charset="0"/>
            </a:endParaRPr>
          </a:p>
        </p:txBody>
      </p:sp>
      <p:sp>
        <p:nvSpPr>
          <p:cNvPr id="4" name="Rectangle 3"/>
          <p:cNvSpPr/>
          <p:nvPr/>
        </p:nvSpPr>
        <p:spPr>
          <a:xfrm>
            <a:off x="3352800" y="170751"/>
            <a:ext cx="3092513" cy="523220"/>
          </a:xfrm>
          <a:prstGeom prst="rect">
            <a:avLst/>
          </a:prstGeom>
        </p:spPr>
        <p:txBody>
          <a:bodyPr wrap="none">
            <a:spAutoFit/>
          </a:bodyPr>
          <a:lstStyle/>
          <a:p>
            <a:pPr marL="171450" indent="-171450">
              <a:spcBef>
                <a:spcPts val="600"/>
              </a:spcBef>
              <a:spcAft>
                <a:spcPts val="600"/>
              </a:spcAft>
              <a:buFont typeface="Wingdings" panose="05000000000000000000" pitchFamily="2" charset="2"/>
              <a:buChar char="v"/>
            </a:pPr>
            <a:r>
              <a:rPr lang="en-US" sz="2800" b="1" i="1" dirty="0" err="1" smtClean="0">
                <a:solidFill>
                  <a:srgbClr val="FF0000"/>
                </a:solidFill>
                <a:latin typeface="Times New Roman" panose="02020603050405020304" pitchFamily="18" charset="0"/>
                <a:ea typeface="Calibri" panose="020F0502020204030204" pitchFamily="34" charset="0"/>
              </a:rPr>
              <a:t>Các</a:t>
            </a:r>
            <a:r>
              <a:rPr lang="en-US" sz="2800" b="1" i="1" dirty="0" smtClean="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loại</a:t>
            </a:r>
            <a:r>
              <a:rPr lang="en-US" sz="2800" b="1" i="1" dirty="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cảng</a:t>
            </a:r>
            <a:r>
              <a:rPr lang="en-US" sz="2800" b="1" i="1" dirty="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phí</a:t>
            </a:r>
            <a:endParaRPr lang="en-US" sz="2800" b="1" i="1" dirty="0">
              <a:solidFill>
                <a:srgbClr val="FF0000"/>
              </a:solidFill>
            </a:endParaRPr>
          </a:p>
        </p:txBody>
      </p:sp>
      <p:sp>
        <p:nvSpPr>
          <p:cNvPr id="5" name="Rectangle 4"/>
          <p:cNvSpPr/>
          <p:nvPr/>
        </p:nvSpPr>
        <p:spPr>
          <a:xfrm>
            <a:off x="308264" y="0"/>
            <a:ext cx="2954655" cy="461665"/>
          </a:xfrm>
          <a:prstGeom prst="rect">
            <a:avLst/>
          </a:prstGeom>
        </p:spPr>
        <p:txBody>
          <a:bodyPr wrap="none">
            <a:spAutoFit/>
          </a:bodyPr>
          <a:lstStyle/>
          <a:p>
            <a:pPr lvl="0">
              <a:spcBef>
                <a:spcPts val="600"/>
              </a:spcBef>
              <a:spcAft>
                <a:spcPts val="600"/>
              </a:spcAft>
            </a:pPr>
            <a:r>
              <a:rPr lang="vi-VN" sz="2400" b="1" dirty="0">
                <a:solidFill>
                  <a:srgbClr val="FF0000"/>
                </a:solidFill>
                <a:latin typeface="Times New Roman" panose="02020603050405020304" pitchFamily="18" charset="0"/>
                <a:cs typeface="Times New Roman" panose="02020603050405020304" pitchFamily="18" charset="0"/>
              </a:rPr>
              <a:t>4.2. PHÍ TẠI CẢNG	</a:t>
            </a:r>
          </a:p>
        </p:txBody>
      </p:sp>
    </p:spTree>
    <p:extLst>
      <p:ext uri="{BB962C8B-B14F-4D97-AF65-F5344CB8AC3E}">
        <p14:creationId xmlns:p14="http://schemas.microsoft.com/office/powerpoint/2010/main" val="381051321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8264" y="693971"/>
            <a:ext cx="8686800" cy="5601533"/>
          </a:xfrm>
          <a:prstGeom prst="rect">
            <a:avLst/>
          </a:prstGeom>
        </p:spPr>
        <p:txBody>
          <a:bodyPr wrap="square">
            <a:spAutoFit/>
          </a:bodyPr>
          <a:lstStyle/>
          <a:p>
            <a:pPr>
              <a:spcBef>
                <a:spcPts val="600"/>
              </a:spcBef>
              <a:spcAft>
                <a:spcPts val="600"/>
              </a:spcAft>
            </a:pPr>
            <a:r>
              <a:rPr lang="en-US" sz="2400" b="1" dirty="0">
                <a:latin typeface="Times New Roman" panose="02020603050405020304" pitchFamily="18" charset="0"/>
                <a:ea typeface="Times New Roman" panose="02020603050405020304" pitchFamily="18" charset="0"/>
              </a:rPr>
              <a:t>6. </a:t>
            </a:r>
            <a:r>
              <a:rPr lang="en-US" sz="2400" b="1" dirty="0" err="1">
                <a:latin typeface="Times New Roman" panose="02020603050405020304" pitchFamily="18" charset="0"/>
                <a:ea typeface="Times New Roman" panose="02020603050405020304" pitchFamily="18" charset="0"/>
              </a:rPr>
              <a:t>Phí</a:t>
            </a:r>
            <a:r>
              <a:rPr lang="en-US" sz="2400" b="1" dirty="0">
                <a:latin typeface="Times New Roman" panose="02020603050405020304" pitchFamily="18" charset="0"/>
                <a:ea typeface="Times New Roman" panose="02020603050405020304" pitchFamily="18" charset="0"/>
              </a:rPr>
              <a:t> neo, </a:t>
            </a:r>
            <a:r>
              <a:rPr lang="en-US" sz="2400" b="1" dirty="0" err="1">
                <a:latin typeface="Times New Roman" panose="02020603050405020304" pitchFamily="18" charset="0"/>
                <a:ea typeface="Times New Roman" panose="02020603050405020304" pitchFamily="18" charset="0"/>
              </a:rPr>
              <a:t>đậu</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tại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vũng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vịnh</a:t>
            </a:r>
            <a:r>
              <a:rPr lang="en-US" sz="2400" b="1"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Times New Roman" panose="02020603050405020304" pitchFamily="18" charset="0"/>
            </a:endParaRPr>
          </a:p>
          <a:p>
            <a:pPr>
              <a:spcBef>
                <a:spcPts val="600"/>
              </a:spcBef>
              <a:spcAft>
                <a:spcPts val="600"/>
              </a:spcAft>
            </a:pPr>
            <a:r>
              <a:rPr lang="en-US" sz="2400" dirty="0">
                <a:latin typeface="Times New Roman" panose="02020603050405020304" pitchFamily="18" charset="0"/>
                <a:ea typeface="Times New Roman" panose="02020603050405020304" pitchFamily="18" charset="0"/>
              </a:rPr>
              <a:t>6.1.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thủy</a:t>
            </a:r>
            <a:r>
              <a:rPr lang="en-US" sz="2400" dirty="0">
                <a:latin typeface="Times New Roman" panose="02020603050405020304" pitchFamily="18" charset="0"/>
                <a:ea typeface="Times New Roman" panose="02020603050405020304" pitchFamily="18" charset="0"/>
              </a:rPr>
              <a:t> neo, </a:t>
            </a:r>
            <a:r>
              <a:rPr lang="en-US" sz="2400" dirty="0" err="1">
                <a:latin typeface="Times New Roman" panose="02020603050405020304" pitchFamily="18" charset="0"/>
                <a:ea typeface="Times New Roman" panose="02020603050405020304" pitchFamily="18" charset="0"/>
              </a:rPr>
              <a:t>đậu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vũng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vịnh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nộp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phí</a:t>
            </a:r>
            <a:r>
              <a:rPr lang="en-US" sz="2400" dirty="0">
                <a:latin typeface="Times New Roman" panose="02020603050405020304" pitchFamily="18" charset="0"/>
                <a:ea typeface="Times New Roman" panose="02020603050405020304" pitchFamily="18" charset="0"/>
              </a:rPr>
              <a:t> neo </a:t>
            </a:r>
            <a:r>
              <a:rPr lang="en-US" sz="2400" dirty="0" err="1">
                <a:latin typeface="Times New Roman" panose="02020603050405020304" pitchFamily="18" charset="0"/>
                <a:ea typeface="Times New Roman" panose="02020603050405020304" pitchFamily="18" charset="0"/>
              </a:rPr>
              <a:t>đậu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vũng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vịnh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p>
          <a:p>
            <a:pPr>
              <a:spcBef>
                <a:spcPts val="600"/>
              </a:spcBef>
              <a:spcAft>
                <a:spcPts val="600"/>
              </a:spcAft>
            </a:pP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Trong</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thời</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gian</a:t>
            </a:r>
            <a:r>
              <a:rPr lang="en-US" sz="2400" dirty="0">
                <a:solidFill>
                  <a:srgbClr val="FF0000"/>
                </a:solidFill>
                <a:latin typeface="Times New Roman" panose="02020603050405020304" pitchFamily="18" charset="0"/>
                <a:ea typeface="Times New Roman" panose="02020603050405020304" pitchFamily="18" charset="0"/>
              </a:rPr>
              <a:t> 30 </a:t>
            </a:r>
            <a:r>
              <a:rPr lang="en-US" sz="2400" dirty="0" err="1">
                <a:solidFill>
                  <a:srgbClr val="FF0000"/>
                </a:solidFill>
                <a:latin typeface="Times New Roman" panose="02020603050405020304" pitchFamily="18" charset="0"/>
                <a:ea typeface="Times New Roman" panose="02020603050405020304" pitchFamily="18" charset="0"/>
              </a:rPr>
              <a:t>ngày</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đầu</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áp</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dụng</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mức</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thu</a:t>
            </a:r>
            <a:r>
              <a:rPr lang="en-US" sz="2400" dirty="0">
                <a:solidFill>
                  <a:srgbClr val="FF0000"/>
                </a:solidFill>
                <a:latin typeface="Times New Roman" panose="02020603050405020304" pitchFamily="18" charset="0"/>
                <a:ea typeface="Times New Roman" panose="02020603050405020304" pitchFamily="18" charset="0"/>
              </a:rPr>
              <a:t>: 0,0006 USD/GT-</a:t>
            </a:r>
            <a:r>
              <a:rPr lang="en-US" sz="2400" dirty="0" err="1">
                <a:solidFill>
                  <a:srgbClr val="FF0000"/>
                </a:solidFill>
                <a:latin typeface="Times New Roman" panose="02020603050405020304" pitchFamily="18" charset="0"/>
                <a:ea typeface="Times New Roman" panose="02020603050405020304" pitchFamily="18" charset="0"/>
              </a:rPr>
              <a:t>giờ</a:t>
            </a:r>
            <a:endParaRPr lang="en-US" sz="2400" dirty="0">
              <a:solidFill>
                <a:srgbClr val="FF0000"/>
              </a:solidFill>
              <a:latin typeface="Times New Roman" panose="02020603050405020304" pitchFamily="18" charset="0"/>
              <a:ea typeface="Times New Roman" panose="02020603050405020304" pitchFamily="18" charset="0"/>
            </a:endParaRPr>
          </a:p>
          <a:p>
            <a:pPr>
              <a:spcBef>
                <a:spcPts val="600"/>
              </a:spcBef>
              <a:spcAft>
                <a:spcPts val="600"/>
              </a:spcAft>
            </a:pP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Từ</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ngày</a:t>
            </a:r>
            <a:r>
              <a:rPr lang="en-US" sz="2400" dirty="0">
                <a:solidFill>
                  <a:srgbClr val="FF0000"/>
                </a:solidFill>
                <a:latin typeface="Times New Roman" panose="02020603050405020304" pitchFamily="18" charset="0"/>
                <a:ea typeface="Times New Roman" panose="02020603050405020304" pitchFamily="18" charset="0"/>
              </a:rPr>
              <a:t> 31 </a:t>
            </a:r>
            <a:r>
              <a:rPr lang="en-US" sz="2400" dirty="0" err="1">
                <a:solidFill>
                  <a:srgbClr val="FF0000"/>
                </a:solidFill>
                <a:latin typeface="Times New Roman" panose="02020603050405020304" pitchFamily="18" charset="0"/>
                <a:ea typeface="Times New Roman" panose="02020603050405020304" pitchFamily="18" charset="0"/>
              </a:rPr>
              <a:t>trở</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đi</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áp</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dụng</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mức</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thu</a:t>
            </a:r>
            <a:r>
              <a:rPr lang="en-US" sz="2400" dirty="0">
                <a:solidFill>
                  <a:srgbClr val="FF0000"/>
                </a:solidFill>
                <a:latin typeface="Times New Roman" panose="02020603050405020304" pitchFamily="18" charset="0"/>
                <a:ea typeface="Times New Roman" panose="02020603050405020304" pitchFamily="18" charset="0"/>
              </a:rPr>
              <a:t>: 0,0003 USD/GT-</a:t>
            </a:r>
            <a:r>
              <a:rPr lang="en-US" sz="2400" dirty="0" err="1">
                <a:solidFill>
                  <a:srgbClr val="FF0000"/>
                </a:solidFill>
                <a:latin typeface="Times New Roman" panose="02020603050405020304" pitchFamily="18" charset="0"/>
                <a:ea typeface="Times New Roman" panose="02020603050405020304" pitchFamily="18" charset="0"/>
              </a:rPr>
              <a:t>giờ</a:t>
            </a:r>
            <a:endParaRPr lang="en-US" sz="2400" dirty="0">
              <a:solidFill>
                <a:srgbClr val="FF0000"/>
              </a:solidFill>
              <a:latin typeface="Times New Roman" panose="02020603050405020304" pitchFamily="18" charset="0"/>
              <a:ea typeface="Times New Roman" panose="02020603050405020304" pitchFamily="18" charset="0"/>
            </a:endParaRPr>
          </a:p>
          <a:p>
            <a:pPr>
              <a:spcBef>
                <a:spcPts val="600"/>
              </a:spcBef>
              <a:spcAft>
                <a:spcPts val="600"/>
              </a:spcAft>
            </a:pPr>
            <a:r>
              <a:rPr lang="en-US" sz="2400" dirty="0">
                <a:latin typeface="Times New Roman" panose="02020603050405020304" pitchFamily="18" charset="0"/>
                <a:ea typeface="Times New Roman" panose="02020603050405020304" pitchFamily="18" charset="0"/>
              </a:rPr>
              <a:t>6.2.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thuỷ</a:t>
            </a:r>
            <a:r>
              <a:rPr lang="en-US" sz="2400" dirty="0">
                <a:latin typeface="Times New Roman" panose="02020603050405020304" pitchFamily="18" charset="0"/>
                <a:ea typeface="Times New Roman" panose="02020603050405020304" pitchFamily="18" charset="0"/>
              </a:rPr>
              <a:t> neo, </a:t>
            </a:r>
            <a:r>
              <a:rPr lang="en-US" sz="2400" dirty="0" err="1">
                <a:latin typeface="Times New Roman" panose="02020603050405020304" pitchFamily="18" charset="0"/>
                <a:ea typeface="Times New Roman" panose="02020603050405020304" pitchFamily="18" charset="0"/>
              </a:rPr>
              <a:t>đậu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phân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xuất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dầu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thô</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trạm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rót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dầu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bến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phí</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sử</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dụng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vị</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trí</a:t>
            </a:r>
            <a:r>
              <a:rPr lang="en-US" sz="2400" dirty="0">
                <a:latin typeface="Times New Roman" panose="02020603050405020304" pitchFamily="18" charset="0"/>
                <a:ea typeface="Times New Roman" panose="02020603050405020304" pitchFamily="18" charset="0"/>
              </a:rPr>
              <a:t> neo </a:t>
            </a:r>
            <a:r>
              <a:rPr lang="en-US" sz="2400" dirty="0" err="1">
                <a:latin typeface="Times New Roman" panose="02020603050405020304" pitchFamily="18" charset="0"/>
                <a:ea typeface="Times New Roman" panose="02020603050405020304" pitchFamily="18" charset="0"/>
              </a:rPr>
              <a:t>đậu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p>
          <a:p>
            <a:pPr>
              <a:spcBef>
                <a:spcPts val="600"/>
              </a:spcBef>
              <a:spcAft>
                <a:spcPts val="600"/>
              </a:spcAft>
            </a:pP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Trong</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thời</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gian</a:t>
            </a:r>
            <a:r>
              <a:rPr lang="en-US" sz="2400" dirty="0">
                <a:solidFill>
                  <a:srgbClr val="FF0000"/>
                </a:solidFill>
                <a:latin typeface="Times New Roman" panose="02020603050405020304" pitchFamily="18" charset="0"/>
                <a:ea typeface="Times New Roman" panose="02020603050405020304" pitchFamily="18" charset="0"/>
              </a:rPr>
              <a:t> 30 </a:t>
            </a:r>
            <a:r>
              <a:rPr lang="en-US" sz="2400" dirty="0" err="1">
                <a:solidFill>
                  <a:srgbClr val="FF0000"/>
                </a:solidFill>
                <a:latin typeface="Times New Roman" panose="02020603050405020304" pitchFamily="18" charset="0"/>
                <a:ea typeface="Times New Roman" panose="02020603050405020304" pitchFamily="18" charset="0"/>
              </a:rPr>
              <a:t>ngày</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đầu</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áp</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dụng</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mức</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thu</a:t>
            </a:r>
            <a:r>
              <a:rPr lang="en-US" sz="2400" dirty="0">
                <a:solidFill>
                  <a:srgbClr val="FF0000"/>
                </a:solidFill>
                <a:latin typeface="Times New Roman" panose="02020603050405020304" pitchFamily="18" charset="0"/>
                <a:ea typeface="Times New Roman" panose="02020603050405020304" pitchFamily="18" charset="0"/>
              </a:rPr>
              <a:t>: 0,0003 USD/GT-</a:t>
            </a:r>
            <a:r>
              <a:rPr lang="en-US" sz="2400" dirty="0" err="1">
                <a:solidFill>
                  <a:srgbClr val="FF0000"/>
                </a:solidFill>
                <a:latin typeface="Times New Roman" panose="02020603050405020304" pitchFamily="18" charset="0"/>
                <a:ea typeface="Times New Roman" panose="02020603050405020304" pitchFamily="18" charset="0"/>
              </a:rPr>
              <a:t>giờ</a:t>
            </a:r>
            <a:endParaRPr lang="en-US" sz="2400" dirty="0">
              <a:solidFill>
                <a:srgbClr val="FF0000"/>
              </a:solidFill>
              <a:latin typeface="Times New Roman" panose="02020603050405020304" pitchFamily="18" charset="0"/>
              <a:ea typeface="Times New Roman" panose="02020603050405020304" pitchFamily="18" charset="0"/>
            </a:endParaRPr>
          </a:p>
          <a:p>
            <a:pPr>
              <a:spcBef>
                <a:spcPts val="600"/>
              </a:spcBef>
              <a:spcAft>
                <a:spcPts val="600"/>
              </a:spcAft>
            </a:pP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Từ</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ngày</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thứ</a:t>
            </a:r>
            <a:r>
              <a:rPr lang="en-US" sz="2400" dirty="0">
                <a:solidFill>
                  <a:srgbClr val="FF0000"/>
                </a:solidFill>
                <a:latin typeface="Times New Roman" panose="02020603050405020304" pitchFamily="18" charset="0"/>
                <a:ea typeface="Times New Roman" panose="02020603050405020304" pitchFamily="18" charset="0"/>
              </a:rPr>
              <a:t> 31 </a:t>
            </a:r>
            <a:r>
              <a:rPr lang="en-US" sz="2400" dirty="0" err="1">
                <a:solidFill>
                  <a:srgbClr val="FF0000"/>
                </a:solidFill>
                <a:latin typeface="Times New Roman" panose="02020603050405020304" pitchFamily="18" charset="0"/>
                <a:ea typeface="Times New Roman" panose="02020603050405020304" pitchFamily="18" charset="0"/>
              </a:rPr>
              <a:t>trở</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đi</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áp</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dụng</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mức</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thu</a:t>
            </a:r>
            <a:r>
              <a:rPr lang="en-US" sz="2400" dirty="0">
                <a:solidFill>
                  <a:srgbClr val="FF0000"/>
                </a:solidFill>
                <a:latin typeface="Times New Roman" panose="02020603050405020304" pitchFamily="18" charset="0"/>
                <a:ea typeface="Times New Roman" panose="02020603050405020304" pitchFamily="18" charset="0"/>
              </a:rPr>
              <a:t>: 0,0002 UDS/GT-</a:t>
            </a:r>
            <a:r>
              <a:rPr lang="en-US" sz="2400" dirty="0" err="1">
                <a:solidFill>
                  <a:srgbClr val="FF0000"/>
                </a:solidFill>
                <a:latin typeface="Times New Roman" panose="02020603050405020304" pitchFamily="18" charset="0"/>
                <a:ea typeface="Times New Roman" panose="02020603050405020304" pitchFamily="18" charset="0"/>
              </a:rPr>
              <a:t>giờ</a:t>
            </a:r>
            <a:endParaRPr lang="en-US" sz="2400" dirty="0">
              <a:solidFill>
                <a:srgbClr val="FF0000"/>
              </a:solidFill>
              <a:latin typeface="Times New Roman" panose="02020603050405020304" pitchFamily="18" charset="0"/>
              <a:ea typeface="Times New Roman" panose="02020603050405020304" pitchFamily="18" charset="0"/>
            </a:endParaRPr>
          </a:p>
          <a:p>
            <a:pPr indent="457200">
              <a:spcBef>
                <a:spcPts val="600"/>
              </a:spcBef>
              <a:spcAft>
                <a:spcPts val="600"/>
              </a:spcAft>
            </a:pP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thủy</a:t>
            </a:r>
            <a:r>
              <a:rPr lang="en-US" sz="2400" dirty="0">
                <a:latin typeface="Times New Roman" panose="02020603050405020304" pitchFamily="18" charset="0"/>
                <a:ea typeface="Times New Roman" panose="02020603050405020304" pitchFamily="18" charset="0"/>
              </a:rPr>
              <a:t> neo, </a:t>
            </a:r>
            <a:r>
              <a:rPr lang="en-US" sz="2400" dirty="0" err="1">
                <a:latin typeface="Times New Roman" panose="02020603050405020304" pitchFamily="18" charset="0"/>
                <a:ea typeface="Times New Roman" panose="02020603050405020304" pitchFamily="18" charset="0"/>
              </a:rPr>
              <a:t>đậu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phạm</a:t>
            </a:r>
            <a:r>
              <a:rPr lang="en-US" sz="2400" dirty="0">
                <a:latin typeface="Times New Roman" panose="02020603050405020304" pitchFamily="18" charset="0"/>
                <a:ea typeface="Times New Roman" panose="02020603050405020304" pitchFamily="18" charset="0"/>
              </a:rPr>
              <a:t> vi </a:t>
            </a:r>
            <a:r>
              <a:rPr lang="en-US" sz="2400" dirty="0" err="1">
                <a:latin typeface="Times New Roman" panose="02020603050405020304" pitchFamily="18" charset="0"/>
                <a:ea typeface="Times New Roman" panose="02020603050405020304" pitchFamily="18" charset="0"/>
              </a:rPr>
              <a:t>vũng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vịnh</a:t>
            </a:r>
            <a:r>
              <a:rPr lang="en-US" sz="2400" dirty="0">
                <a:latin typeface="Times New Roman" panose="02020603050405020304" pitchFamily="18" charset="0"/>
                <a:ea typeface="Times New Roman" panose="02020603050405020304" pitchFamily="18" charset="0"/>
              </a:rPr>
              <a:t> do </a:t>
            </a:r>
            <a:r>
              <a:rPr lang="en-US" sz="2400" dirty="0" err="1">
                <a:latin typeface="Times New Roman" panose="02020603050405020304" pitchFamily="18" charset="0"/>
                <a:ea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cơ</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vụ</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tính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thực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tế</a:t>
            </a:r>
            <a:r>
              <a:rPr lang="en-US" sz="2400" dirty="0">
                <a:latin typeface="Times New Roman" panose="02020603050405020304" pitchFamily="18" charset="0"/>
                <a:ea typeface="Times New Roman" panose="02020603050405020304" pitchFamily="18" charset="0"/>
              </a:rPr>
              <a:t> neo, </a:t>
            </a:r>
            <a:r>
              <a:rPr lang="en-US" sz="2400" dirty="0" err="1">
                <a:latin typeface="Times New Roman" panose="02020603050405020304" pitchFamily="18" charset="0"/>
                <a:ea typeface="Times New Roman" panose="02020603050405020304" pitchFamily="18" charset="0"/>
              </a:rPr>
              <a:t>đậu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từng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vực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cộng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lại</a:t>
            </a:r>
            <a:r>
              <a:rPr lang="en-US" sz="2400" dirty="0">
                <a:latin typeface="Times New Roman" panose="02020603050405020304" pitchFamily="18" charset="0"/>
                <a:ea typeface="Times New Roman" panose="02020603050405020304" pitchFamily="18" charset="0"/>
              </a:rPr>
              <a:t>.</a:t>
            </a:r>
          </a:p>
        </p:txBody>
      </p:sp>
      <p:sp>
        <p:nvSpPr>
          <p:cNvPr id="3" name="Rectangle 2"/>
          <p:cNvSpPr/>
          <p:nvPr/>
        </p:nvSpPr>
        <p:spPr>
          <a:xfrm>
            <a:off x="3352800" y="170751"/>
            <a:ext cx="3092513" cy="523220"/>
          </a:xfrm>
          <a:prstGeom prst="rect">
            <a:avLst/>
          </a:prstGeom>
        </p:spPr>
        <p:txBody>
          <a:bodyPr wrap="none">
            <a:spAutoFit/>
          </a:bodyPr>
          <a:lstStyle/>
          <a:p>
            <a:pPr marL="171450" indent="-171450">
              <a:spcBef>
                <a:spcPts val="600"/>
              </a:spcBef>
              <a:spcAft>
                <a:spcPts val="600"/>
              </a:spcAft>
              <a:buFont typeface="Wingdings" panose="05000000000000000000" pitchFamily="2" charset="2"/>
              <a:buChar char="v"/>
            </a:pPr>
            <a:r>
              <a:rPr lang="en-US" sz="2800" b="1" i="1" dirty="0" err="1" smtClean="0">
                <a:solidFill>
                  <a:srgbClr val="FF0000"/>
                </a:solidFill>
                <a:latin typeface="Times New Roman" panose="02020603050405020304" pitchFamily="18" charset="0"/>
                <a:ea typeface="Calibri" panose="020F0502020204030204" pitchFamily="34" charset="0"/>
              </a:rPr>
              <a:t>Các</a:t>
            </a:r>
            <a:r>
              <a:rPr lang="en-US" sz="2800" b="1" i="1" dirty="0" smtClean="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loại</a:t>
            </a:r>
            <a:r>
              <a:rPr lang="en-US" sz="2800" b="1" i="1" dirty="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cảng</a:t>
            </a:r>
            <a:r>
              <a:rPr lang="en-US" sz="2800" b="1" i="1" dirty="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phí</a:t>
            </a:r>
            <a:endParaRPr lang="en-US" sz="2800" b="1" i="1" dirty="0">
              <a:solidFill>
                <a:srgbClr val="FF0000"/>
              </a:solidFill>
            </a:endParaRPr>
          </a:p>
        </p:txBody>
      </p:sp>
      <p:sp>
        <p:nvSpPr>
          <p:cNvPr id="4" name="Rectangle 3"/>
          <p:cNvSpPr/>
          <p:nvPr/>
        </p:nvSpPr>
        <p:spPr>
          <a:xfrm>
            <a:off x="308264" y="0"/>
            <a:ext cx="2954655" cy="461665"/>
          </a:xfrm>
          <a:prstGeom prst="rect">
            <a:avLst/>
          </a:prstGeom>
        </p:spPr>
        <p:txBody>
          <a:bodyPr wrap="none">
            <a:spAutoFit/>
          </a:bodyPr>
          <a:lstStyle/>
          <a:p>
            <a:pPr lvl="0">
              <a:spcBef>
                <a:spcPts val="600"/>
              </a:spcBef>
              <a:spcAft>
                <a:spcPts val="600"/>
              </a:spcAft>
            </a:pPr>
            <a:r>
              <a:rPr lang="vi-VN" sz="2400" b="1" dirty="0">
                <a:solidFill>
                  <a:srgbClr val="FF0000"/>
                </a:solidFill>
                <a:latin typeface="Times New Roman" panose="02020603050405020304" pitchFamily="18" charset="0"/>
                <a:cs typeface="Times New Roman" panose="02020603050405020304" pitchFamily="18" charset="0"/>
              </a:rPr>
              <a:t>4.2. PHÍ TẠI CẢNG	</a:t>
            </a:r>
          </a:p>
        </p:txBody>
      </p:sp>
    </p:spTree>
    <p:extLst>
      <p:ext uri="{BB962C8B-B14F-4D97-AF65-F5344CB8AC3E}">
        <p14:creationId xmlns:p14="http://schemas.microsoft.com/office/powerpoint/2010/main" val="1570638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additive="base">
                                        <p:cTn id="14"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
                                            <p:txEl>
                                              <p:pRg st="4" end="4"/>
                                            </p:txEl>
                                          </p:spTgt>
                                        </p:tgtEl>
                                        <p:attrNameLst>
                                          <p:attrName>style.visibility</p:attrName>
                                        </p:attrNameLst>
                                      </p:cBhvr>
                                      <p:to>
                                        <p:strVal val="visible"/>
                                      </p:to>
                                    </p:set>
                                    <p:animEffect transition="in" filter="fade">
                                      <p:cBhvr>
                                        <p:cTn id="20" dur="500"/>
                                        <p:tgtEl>
                                          <p:spTgt spid="2">
                                            <p:txEl>
                                              <p:pRg st="4" end="4"/>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 calcmode="lin" valueType="num">
                                      <p:cBhvr additive="base">
                                        <p:cTn id="25"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2" end="2"/>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2">
                                            <p:txEl>
                                              <p:pRg st="3" end="3"/>
                                            </p:txEl>
                                          </p:spTgt>
                                        </p:tgtEl>
                                        <p:attrNameLst>
                                          <p:attrName>style.visibility</p:attrName>
                                        </p:attrNameLst>
                                      </p:cBhvr>
                                      <p:to>
                                        <p:strVal val="visible"/>
                                      </p:to>
                                    </p:set>
                                    <p:anim calcmode="lin" valueType="num">
                                      <p:cBhvr additive="base">
                                        <p:cTn id="2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5" end="5"/>
                                            </p:txEl>
                                          </p:spTgt>
                                        </p:tgtEl>
                                        <p:attrNameLst>
                                          <p:attrName>style.visibility</p:attrName>
                                        </p:attrNameLst>
                                      </p:cBhvr>
                                      <p:to>
                                        <p:strVal val="visible"/>
                                      </p:to>
                                    </p:set>
                                    <p:animEffect transition="in" filter="fade">
                                      <p:cBhvr>
                                        <p:cTn id="35" dur="1000"/>
                                        <p:tgtEl>
                                          <p:spTgt spid="2">
                                            <p:txEl>
                                              <p:pRg st="5" end="5"/>
                                            </p:txEl>
                                          </p:spTgt>
                                        </p:tgtEl>
                                      </p:cBhvr>
                                    </p:animEffect>
                                    <p:anim calcmode="lin" valueType="num">
                                      <p:cBhvr>
                                        <p:cTn id="36"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5" end="5"/>
                                            </p:txEl>
                                          </p:spTgt>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2">
                                            <p:txEl>
                                              <p:pRg st="6" end="6"/>
                                            </p:txEl>
                                          </p:spTgt>
                                        </p:tgtEl>
                                        <p:attrNameLst>
                                          <p:attrName>style.visibility</p:attrName>
                                        </p:attrNameLst>
                                      </p:cBhvr>
                                      <p:to>
                                        <p:strVal val="visible"/>
                                      </p:to>
                                    </p:set>
                                    <p:animEffect transition="in" filter="fade">
                                      <p:cBhvr>
                                        <p:cTn id="40" dur="1000"/>
                                        <p:tgtEl>
                                          <p:spTgt spid="2">
                                            <p:txEl>
                                              <p:pRg st="6" end="6"/>
                                            </p:txEl>
                                          </p:spTgt>
                                        </p:tgtEl>
                                      </p:cBhvr>
                                    </p:animEffect>
                                    <p:anim calcmode="lin" valueType="num">
                                      <p:cBhvr>
                                        <p:cTn id="41"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2"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2">
                                            <p:txEl>
                                              <p:pRg st="7" end="7"/>
                                            </p:txEl>
                                          </p:spTgt>
                                        </p:tgtEl>
                                        <p:attrNameLst>
                                          <p:attrName>style.visibility</p:attrName>
                                        </p:attrNameLst>
                                      </p:cBhvr>
                                      <p:to>
                                        <p:strVal val="visible"/>
                                      </p:to>
                                    </p:set>
                                    <p:anim calcmode="lin" valueType="num">
                                      <p:cBhvr additive="base">
                                        <p:cTn id="47"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762000"/>
            <a:ext cx="8458200" cy="5601533"/>
          </a:xfrm>
          <a:prstGeom prst="rect">
            <a:avLst/>
          </a:prstGeom>
        </p:spPr>
        <p:txBody>
          <a:bodyPr wrap="square">
            <a:spAutoFit/>
          </a:bodyPr>
          <a:lstStyle/>
          <a:p>
            <a:pPr>
              <a:spcBef>
                <a:spcPts val="600"/>
              </a:spcBef>
              <a:spcAft>
                <a:spcPts val="600"/>
              </a:spcAft>
            </a:pPr>
            <a:r>
              <a:rPr lang="en-US" sz="2400" b="1" dirty="0">
                <a:latin typeface="Times New Roman" panose="02020603050405020304" pitchFamily="18" charset="0"/>
                <a:ea typeface="Times New Roman" panose="02020603050405020304" pitchFamily="18" charset="0"/>
              </a:rPr>
              <a:t>7. </a:t>
            </a:r>
            <a:r>
              <a:rPr lang="en-US" sz="2400" b="1" dirty="0" err="1">
                <a:latin typeface="Times New Roman" panose="02020603050405020304" pitchFamily="18" charset="0"/>
                <a:ea typeface="Times New Roman" panose="02020603050405020304" pitchFamily="18" charset="0"/>
              </a:rPr>
              <a:t>Phí</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sử</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dụng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cầu</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bến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phao</a:t>
            </a:r>
            <a:r>
              <a:rPr lang="en-US" sz="2400" b="1" dirty="0">
                <a:latin typeface="Times New Roman" panose="02020603050405020304" pitchFamily="18" charset="0"/>
                <a:ea typeface="Times New Roman" panose="02020603050405020304" pitchFamily="18" charset="0"/>
              </a:rPr>
              <a:t> neo </a:t>
            </a:r>
            <a:r>
              <a:rPr lang="en-US" sz="2400" b="1" dirty="0" err="1">
                <a:latin typeface="Times New Roman" panose="02020603050405020304" pitchFamily="18" charset="0"/>
                <a:ea typeface="Times New Roman" panose="02020603050405020304" pitchFamily="18" charset="0"/>
              </a:rPr>
              <a:t>thuộc</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khu</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vực</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cảng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biển</a:t>
            </a:r>
            <a:r>
              <a:rPr lang="en-US" sz="2400" b="1"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Times New Roman" panose="02020603050405020304" pitchFamily="18" charset="0"/>
            </a:endParaRPr>
          </a:p>
          <a:p>
            <a:pPr>
              <a:spcBef>
                <a:spcPts val="600"/>
              </a:spcBef>
              <a:spcAft>
                <a:spcPts val="600"/>
              </a:spcAft>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thuỷ</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đỗ</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cầu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phí</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mức</a:t>
            </a:r>
            <a:r>
              <a:rPr lang="en-US" sz="2400" dirty="0">
                <a:latin typeface="Times New Roman" panose="02020603050405020304" pitchFamily="18" charset="0"/>
                <a:ea typeface="Times New Roman" panose="02020603050405020304" pitchFamily="18" charset="0"/>
              </a:rPr>
              <a:t>: 0,0035USD/GT- </a:t>
            </a:r>
            <a:r>
              <a:rPr lang="en-US" sz="2400" dirty="0" err="1">
                <a:latin typeface="Times New Roman" panose="02020603050405020304" pitchFamily="18" charset="0"/>
                <a:ea typeface="Times New Roman" panose="02020603050405020304" pitchFamily="18" charset="0"/>
              </a:rPr>
              <a:t>giờ</a:t>
            </a:r>
            <a:endParaRPr lang="en-US" sz="2400" dirty="0">
              <a:latin typeface="Times New Roman" panose="02020603050405020304" pitchFamily="18" charset="0"/>
              <a:ea typeface="Times New Roman" panose="02020603050405020304" pitchFamily="18" charset="0"/>
            </a:endParaRPr>
          </a:p>
          <a:p>
            <a:pPr>
              <a:spcBef>
                <a:spcPts val="600"/>
              </a:spcBef>
              <a:spcAft>
                <a:spcPts val="600"/>
              </a:spcAft>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thủy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đỗ</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phí</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mức</a:t>
            </a:r>
            <a:r>
              <a:rPr lang="en-US" sz="2400" dirty="0">
                <a:latin typeface="Times New Roman" panose="02020603050405020304" pitchFamily="18" charset="0"/>
                <a:ea typeface="Times New Roman" panose="02020603050405020304" pitchFamily="18" charset="0"/>
              </a:rPr>
              <a:t>: 0,0014USD/GT- </a:t>
            </a:r>
            <a:r>
              <a:rPr lang="en-US" sz="2400" dirty="0" err="1">
                <a:latin typeface="Times New Roman" panose="02020603050405020304" pitchFamily="18" charset="0"/>
                <a:ea typeface="Times New Roman" panose="02020603050405020304" pitchFamily="18" charset="0"/>
              </a:rPr>
              <a:t>giờ</a:t>
            </a:r>
            <a:endParaRPr lang="en-US" sz="2400" dirty="0">
              <a:latin typeface="Times New Roman" panose="02020603050405020304" pitchFamily="18" charset="0"/>
              <a:ea typeface="Times New Roman" panose="02020603050405020304" pitchFamily="18" charset="0"/>
            </a:endParaRPr>
          </a:p>
          <a:p>
            <a:pPr>
              <a:spcBef>
                <a:spcPts val="600"/>
              </a:spcBef>
              <a:spcAft>
                <a:spcPts val="600"/>
              </a:spcAft>
            </a:pPr>
            <a:r>
              <a:rPr lang="en-US" sz="2400" dirty="0">
                <a:latin typeface="Times New Roman" panose="02020603050405020304" pitchFamily="18" charset="0"/>
                <a:ea typeface="Times New Roman" panose="02020603050405020304" pitchFamily="18" charset="0"/>
              </a:rPr>
              <a:t>a.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thuỷ</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đỗ</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phạm</a:t>
            </a:r>
            <a:r>
              <a:rPr lang="en-US" sz="2400" dirty="0">
                <a:latin typeface="Times New Roman" panose="02020603050405020304" pitchFamily="18" charset="0"/>
                <a:ea typeface="Times New Roman" panose="02020603050405020304" pitchFamily="18" charset="0"/>
              </a:rPr>
              <a:t> vi </a:t>
            </a:r>
            <a:r>
              <a:rPr lang="en-US" sz="2400" dirty="0" err="1">
                <a:latin typeface="Times New Roman" panose="02020603050405020304" pitchFamily="18" charset="0"/>
                <a:ea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tính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thực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tế</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đỗ</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từng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vực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cộng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lại</a:t>
            </a:r>
            <a:r>
              <a:rPr lang="en-US" sz="2400" dirty="0">
                <a:latin typeface="Times New Roman" panose="02020603050405020304" pitchFamily="18" charset="0"/>
                <a:ea typeface="Times New Roman" panose="02020603050405020304" pitchFamily="18" charset="0"/>
              </a:rPr>
              <a:t>.</a:t>
            </a:r>
          </a:p>
          <a:p>
            <a:pPr>
              <a:spcBef>
                <a:spcPts val="600"/>
              </a:spcBef>
              <a:spcAft>
                <a:spcPts val="600"/>
              </a:spcAft>
            </a:pPr>
            <a:r>
              <a:rPr lang="en-US" sz="2400" dirty="0">
                <a:latin typeface="Times New Roman" panose="02020603050405020304" pitchFamily="18" charset="0"/>
                <a:ea typeface="Times New Roman" panose="02020603050405020304" pitchFamily="18" charset="0"/>
              </a:rPr>
              <a:t>b. </a:t>
            </a:r>
            <a:r>
              <a:rPr lang="en-US" sz="2400" dirty="0" err="1">
                <a:latin typeface="Times New Roman" panose="02020603050405020304" pitchFamily="18" charset="0"/>
                <a:ea typeface="Times New Roman" panose="02020603050405020304" pitchFamily="18" charset="0"/>
              </a:rPr>
              <a:t>Tổ</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chức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nhân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thuỷ</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chở</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khách</a:t>
            </a:r>
            <a:r>
              <a:rPr lang="en-US" sz="2400" dirty="0">
                <a:latin typeface="Times New Roman" panose="02020603050405020304" pitchFamily="18" charset="0"/>
                <a:ea typeface="Times New Roman" panose="02020603050405020304" pitchFamily="18" charset="0"/>
              </a:rPr>
              <a:t> du </a:t>
            </a:r>
            <a:r>
              <a:rPr lang="en-US" sz="2400" dirty="0" err="1">
                <a:latin typeface="Times New Roman" panose="02020603050405020304" pitchFamily="18" charset="0"/>
                <a:ea typeface="Times New Roman" panose="02020603050405020304" pitchFamily="18" charset="0"/>
              </a:rPr>
              <a:t>lịch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tuyến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thiểu</a:t>
            </a:r>
            <a:r>
              <a:rPr lang="en-US" sz="2400" dirty="0">
                <a:latin typeface="Times New Roman" panose="02020603050405020304" pitchFamily="18" charset="0"/>
                <a:ea typeface="Times New Roman" panose="02020603050405020304" pitchFamily="18" charset="0"/>
              </a:rPr>
              <a:t> 4 </a:t>
            </a:r>
            <a:r>
              <a:rPr lang="en-US" sz="2400" dirty="0" err="1">
                <a:latin typeface="Times New Roman" panose="02020603050405020304" pitchFamily="18" charset="0"/>
                <a:ea typeface="Times New Roman" panose="02020603050405020304" pitchFamily="18" charset="0"/>
              </a:rPr>
              <a:t>chuyến</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tháng</a:t>
            </a:r>
            <a:r>
              <a:rPr lang="en-US" sz="2400" dirty="0">
                <a:latin typeface="Times New Roman" panose="02020603050405020304" pitchFamily="18" charset="0"/>
                <a:ea typeface="Times New Roman" panose="02020603050405020304" pitchFamily="18" charset="0"/>
              </a:rPr>
              <a:t>/</a:t>
            </a:r>
            <a:r>
              <a:rPr lang="en-US" sz="2400" dirty="0" err="1">
                <a:latin typeface="Times New Roman" panose="02020603050405020304" pitchFamily="18" charset="0"/>
                <a:ea typeface="Times New Roman" panose="02020603050405020304" pitchFamily="18" charset="0"/>
              </a:rPr>
              <a:t>cảng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áp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dụng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mức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bằng</a:t>
            </a:r>
            <a:r>
              <a:rPr lang="en-US" sz="2400" dirty="0">
                <a:latin typeface="Times New Roman" panose="02020603050405020304" pitchFamily="18" charset="0"/>
                <a:ea typeface="Times New Roman" panose="02020603050405020304" pitchFamily="18" charset="0"/>
              </a:rPr>
              <a:t> 40% </a:t>
            </a:r>
            <a:r>
              <a:rPr lang="en-US" sz="2400" dirty="0" err="1">
                <a:latin typeface="Times New Roman" panose="02020603050405020304" pitchFamily="18" charset="0"/>
                <a:ea typeface="Times New Roman" panose="02020603050405020304" pitchFamily="18" charset="0"/>
              </a:rPr>
              <a:t>mức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thu</a:t>
            </a:r>
            <a:r>
              <a:rPr lang="en-US" sz="2400" dirty="0">
                <a:latin typeface="Times New Roman" panose="02020603050405020304" pitchFamily="18" charset="0"/>
                <a:ea typeface="Times New Roman" panose="02020603050405020304" pitchFamily="18" charset="0"/>
              </a:rPr>
              <a:t> qui </a:t>
            </a:r>
            <a:r>
              <a:rPr lang="en-US" sz="2400" dirty="0" err="1">
                <a:latin typeface="Times New Roman" panose="02020603050405020304" pitchFamily="18" charset="0"/>
                <a:ea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rPr>
              <a:t>.</a:t>
            </a:r>
          </a:p>
          <a:p>
            <a:pPr>
              <a:spcBef>
                <a:spcPts val="600"/>
              </a:spcBef>
              <a:spcAft>
                <a:spcPts val="600"/>
              </a:spcAft>
            </a:pPr>
            <a:r>
              <a:rPr lang="en-US" sz="2400" dirty="0">
                <a:latin typeface="Times New Roman" panose="02020603050405020304" pitchFamily="18" charset="0"/>
                <a:ea typeface="Times New Roman" panose="02020603050405020304" pitchFamily="18" charset="0"/>
              </a:rPr>
              <a:t>c. </a:t>
            </a:r>
            <a:r>
              <a:rPr lang="en-US" sz="2400" dirty="0" err="1">
                <a:latin typeface="Times New Roman" panose="02020603050405020304" pitchFamily="18" charset="0"/>
                <a:ea typeface="Times New Roman" panose="02020603050405020304" pitchFamily="18" charset="0"/>
              </a:rPr>
              <a:t>Trường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hợp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thuỷ</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vẫn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chiếm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cầu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phí</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mức</a:t>
            </a:r>
            <a:r>
              <a:rPr lang="en-US" sz="2400" dirty="0">
                <a:latin typeface="Times New Roman" panose="02020603050405020304" pitchFamily="18" charset="0"/>
                <a:ea typeface="Times New Roman" panose="02020603050405020304" pitchFamily="18" charset="0"/>
              </a:rPr>
              <a:t>: </a:t>
            </a:r>
          </a:p>
          <a:p>
            <a:pPr>
              <a:spcBef>
                <a:spcPts val="600"/>
              </a:spcBef>
              <a:spcAft>
                <a:spcPts val="600"/>
              </a:spcAft>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Chiếm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cầu</a:t>
            </a:r>
            <a:r>
              <a:rPr lang="en-US" sz="2400" dirty="0">
                <a:latin typeface="Times New Roman" panose="02020603050405020304" pitchFamily="18" charset="0"/>
                <a:ea typeface="Times New Roman" panose="02020603050405020304" pitchFamily="18" charset="0"/>
              </a:rPr>
              <a:t>: 0,006USD/GT-</a:t>
            </a:r>
            <a:r>
              <a:rPr lang="en-US" sz="2400" dirty="0" err="1">
                <a:latin typeface="Times New Roman" panose="02020603050405020304" pitchFamily="18" charset="0"/>
                <a:ea typeface="Times New Roman" panose="02020603050405020304" pitchFamily="18" charset="0"/>
              </a:rPr>
              <a:t>giờ</a:t>
            </a:r>
            <a:endParaRPr lang="en-US" sz="2400" dirty="0">
              <a:latin typeface="Times New Roman" panose="02020603050405020304" pitchFamily="18" charset="0"/>
              <a:ea typeface="Times New Roman" panose="02020603050405020304" pitchFamily="18" charset="0"/>
            </a:endParaRPr>
          </a:p>
          <a:p>
            <a:pPr>
              <a:spcBef>
                <a:spcPts val="600"/>
              </a:spcBef>
              <a:spcAft>
                <a:spcPts val="600"/>
              </a:spcAft>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Chiếm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phao</a:t>
            </a:r>
            <a:r>
              <a:rPr lang="en-US" sz="2400" dirty="0">
                <a:latin typeface="Times New Roman" panose="02020603050405020304" pitchFamily="18" charset="0"/>
                <a:ea typeface="Times New Roman" panose="02020603050405020304" pitchFamily="18" charset="0"/>
              </a:rPr>
              <a:t>: 0,002USD/GT-</a:t>
            </a:r>
            <a:r>
              <a:rPr lang="en-US" sz="2400" dirty="0" err="1">
                <a:latin typeface="Times New Roman" panose="02020603050405020304" pitchFamily="18" charset="0"/>
                <a:ea typeface="Times New Roman" panose="02020603050405020304" pitchFamily="18" charset="0"/>
              </a:rPr>
              <a:t>giờ</a:t>
            </a:r>
            <a:endParaRPr lang="en-US" sz="2400" dirty="0">
              <a:effectLst/>
              <a:latin typeface="Times New Roman" panose="02020603050405020304" pitchFamily="18" charset="0"/>
              <a:ea typeface="Times New Roman" panose="02020603050405020304" pitchFamily="18" charset="0"/>
            </a:endParaRPr>
          </a:p>
        </p:txBody>
      </p:sp>
      <p:sp>
        <p:nvSpPr>
          <p:cNvPr id="3" name="Rectangle 2"/>
          <p:cNvSpPr/>
          <p:nvPr/>
        </p:nvSpPr>
        <p:spPr>
          <a:xfrm>
            <a:off x="3352800" y="170751"/>
            <a:ext cx="3092513" cy="523220"/>
          </a:xfrm>
          <a:prstGeom prst="rect">
            <a:avLst/>
          </a:prstGeom>
        </p:spPr>
        <p:txBody>
          <a:bodyPr wrap="none">
            <a:spAutoFit/>
          </a:bodyPr>
          <a:lstStyle/>
          <a:p>
            <a:pPr marL="171450" indent="-171450">
              <a:spcBef>
                <a:spcPts val="600"/>
              </a:spcBef>
              <a:spcAft>
                <a:spcPts val="600"/>
              </a:spcAft>
              <a:buFont typeface="Wingdings" panose="05000000000000000000" pitchFamily="2" charset="2"/>
              <a:buChar char="v"/>
            </a:pPr>
            <a:r>
              <a:rPr lang="en-US" sz="2800" b="1" i="1" dirty="0" err="1" smtClean="0">
                <a:solidFill>
                  <a:srgbClr val="FF0000"/>
                </a:solidFill>
                <a:latin typeface="Times New Roman" panose="02020603050405020304" pitchFamily="18" charset="0"/>
                <a:ea typeface="Calibri" panose="020F0502020204030204" pitchFamily="34" charset="0"/>
              </a:rPr>
              <a:t>Các</a:t>
            </a:r>
            <a:r>
              <a:rPr lang="en-US" sz="2800" b="1" i="1" dirty="0" smtClean="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loại</a:t>
            </a:r>
            <a:r>
              <a:rPr lang="en-US" sz="2800" b="1" i="1" dirty="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cảng</a:t>
            </a:r>
            <a:r>
              <a:rPr lang="en-US" sz="2800" b="1" i="1" dirty="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phí</a:t>
            </a:r>
            <a:endParaRPr lang="en-US" sz="2800" b="1" i="1" dirty="0">
              <a:solidFill>
                <a:srgbClr val="FF0000"/>
              </a:solidFill>
            </a:endParaRPr>
          </a:p>
        </p:txBody>
      </p:sp>
      <p:sp>
        <p:nvSpPr>
          <p:cNvPr id="4" name="Rectangle 3"/>
          <p:cNvSpPr/>
          <p:nvPr/>
        </p:nvSpPr>
        <p:spPr>
          <a:xfrm>
            <a:off x="308264" y="0"/>
            <a:ext cx="2954655" cy="461665"/>
          </a:xfrm>
          <a:prstGeom prst="rect">
            <a:avLst/>
          </a:prstGeom>
        </p:spPr>
        <p:txBody>
          <a:bodyPr wrap="none">
            <a:spAutoFit/>
          </a:bodyPr>
          <a:lstStyle/>
          <a:p>
            <a:pPr lvl="0">
              <a:spcBef>
                <a:spcPts val="600"/>
              </a:spcBef>
              <a:spcAft>
                <a:spcPts val="600"/>
              </a:spcAft>
            </a:pPr>
            <a:r>
              <a:rPr lang="vi-VN" sz="2400" b="1" dirty="0">
                <a:solidFill>
                  <a:srgbClr val="FF0000"/>
                </a:solidFill>
                <a:latin typeface="Times New Roman" panose="02020603050405020304" pitchFamily="18" charset="0"/>
                <a:cs typeface="Times New Roman" panose="02020603050405020304" pitchFamily="18" charset="0"/>
              </a:rPr>
              <a:t>4.2. PHÍ TẠI CẢNG	</a:t>
            </a:r>
          </a:p>
        </p:txBody>
      </p:sp>
    </p:spTree>
    <p:extLst>
      <p:ext uri="{BB962C8B-B14F-4D97-AF65-F5344CB8AC3E}">
        <p14:creationId xmlns:p14="http://schemas.microsoft.com/office/powerpoint/2010/main" val="534622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1000"/>
                                        <p:tgtEl>
                                          <p:spTgt spid="2">
                                            <p:txEl>
                                              <p:pRg st="1" end="1"/>
                                            </p:txEl>
                                          </p:spTgt>
                                        </p:tgtEl>
                                      </p:cBhvr>
                                    </p:animEffect>
                                    <p:anim calcmode="lin" valueType="num">
                                      <p:cBhvr>
                                        <p:cTn id="13"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Effect transition="in" filter="barn(inVertical)">
                                      <p:cBhvr>
                                        <p:cTn id="19" dur="500"/>
                                        <p:tgtEl>
                                          <p:spTgt spid="2">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animEffect transition="in" filter="barn(inVertical)">
                                      <p:cBhvr>
                                        <p:cTn id="24" dur="500"/>
                                        <p:tgtEl>
                                          <p:spTgt spid="2">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2">
                                            <p:txEl>
                                              <p:pRg st="4" end="4"/>
                                            </p:txEl>
                                          </p:spTgt>
                                        </p:tgtEl>
                                        <p:attrNameLst>
                                          <p:attrName>style.visibility</p:attrName>
                                        </p:attrNameLst>
                                      </p:cBhvr>
                                      <p:to>
                                        <p:strVal val="visible"/>
                                      </p:to>
                                    </p:set>
                                    <p:animEffect transition="in" filter="fade">
                                      <p:cBhvr>
                                        <p:cTn id="29" dur="1000"/>
                                        <p:tgtEl>
                                          <p:spTgt spid="2">
                                            <p:txEl>
                                              <p:pRg st="4" end="4"/>
                                            </p:txEl>
                                          </p:spTgt>
                                        </p:tgtEl>
                                      </p:cBhvr>
                                    </p:animEffect>
                                    <p:anim calcmode="lin" valueType="num">
                                      <p:cBhvr>
                                        <p:cTn id="30"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2">
                                            <p:txEl>
                                              <p:pRg st="5" end="5"/>
                                            </p:txEl>
                                          </p:spTgt>
                                        </p:tgtEl>
                                        <p:attrNameLst>
                                          <p:attrName>style.visibility</p:attrName>
                                        </p:attrNameLst>
                                      </p:cBhvr>
                                      <p:to>
                                        <p:strVal val="visible"/>
                                      </p:to>
                                    </p:set>
                                    <p:animEffect transition="in" filter="fade">
                                      <p:cBhvr>
                                        <p:cTn id="36" dur="1000"/>
                                        <p:tgtEl>
                                          <p:spTgt spid="2">
                                            <p:txEl>
                                              <p:pRg st="5" end="5"/>
                                            </p:txEl>
                                          </p:spTgt>
                                        </p:tgtEl>
                                      </p:cBhvr>
                                    </p:animEffect>
                                    <p:anim calcmode="lin" valueType="num">
                                      <p:cBhvr>
                                        <p:cTn id="37"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Effect transition="in" filter="fade">
                                      <p:cBhvr>
                                        <p:cTn id="43" dur="1000"/>
                                        <p:tgtEl>
                                          <p:spTgt spid="2">
                                            <p:txEl>
                                              <p:pRg st="6" end="6"/>
                                            </p:txEl>
                                          </p:spTgt>
                                        </p:tgtEl>
                                      </p:cBhvr>
                                    </p:animEffect>
                                    <p:anim calcmode="lin" valueType="num">
                                      <p:cBhvr>
                                        <p:cTn id="44"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5" dur="1000" fill="hold"/>
                                        <p:tgtEl>
                                          <p:spTgt spid="2">
                                            <p:txEl>
                                              <p:pRg st="6" end="6"/>
                                            </p:txEl>
                                          </p:spTgt>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2">
                                            <p:txEl>
                                              <p:pRg st="7" end="7"/>
                                            </p:txEl>
                                          </p:spTgt>
                                        </p:tgtEl>
                                        <p:attrNameLst>
                                          <p:attrName>style.visibility</p:attrName>
                                        </p:attrNameLst>
                                      </p:cBhvr>
                                      <p:to>
                                        <p:strVal val="visible"/>
                                      </p:to>
                                    </p:set>
                                    <p:animEffect transition="in" filter="fade">
                                      <p:cBhvr>
                                        <p:cTn id="48" dur="1000"/>
                                        <p:tgtEl>
                                          <p:spTgt spid="2">
                                            <p:txEl>
                                              <p:pRg st="7" end="7"/>
                                            </p:txEl>
                                          </p:spTgt>
                                        </p:tgtEl>
                                      </p:cBhvr>
                                    </p:animEffect>
                                    <p:anim calcmode="lin" valueType="num">
                                      <p:cBhvr>
                                        <p:cTn id="49"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50"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944905760"/>
              </p:ext>
            </p:extLst>
          </p:nvPr>
        </p:nvGraphicFramePr>
        <p:xfrm>
          <a:off x="370936" y="2420862"/>
          <a:ext cx="8610600" cy="2616200"/>
        </p:xfrm>
        <a:graphic>
          <a:graphicData uri="http://schemas.openxmlformats.org/drawingml/2006/table">
            <a:tbl>
              <a:tblPr firstRow="1" firstCol="1" bandRow="1">
                <a:tableStyleId>{5C22544A-7EE6-4342-B048-85BDC9FD1C3A}</a:tableStyleId>
              </a:tblPr>
              <a:tblGrid>
                <a:gridCol w="592414">
                  <a:extLst>
                    <a:ext uri="{9D8B030D-6E8A-4147-A177-3AD203B41FA5}">
                      <a16:colId xmlns:a16="http://schemas.microsoft.com/office/drawing/2014/main" val="4268904688"/>
                    </a:ext>
                  </a:extLst>
                </a:gridCol>
                <a:gridCol w="2662920">
                  <a:extLst>
                    <a:ext uri="{9D8B030D-6E8A-4147-A177-3AD203B41FA5}">
                      <a16:colId xmlns:a16="http://schemas.microsoft.com/office/drawing/2014/main" val="1000493495"/>
                    </a:ext>
                  </a:extLst>
                </a:gridCol>
                <a:gridCol w="2618784">
                  <a:extLst>
                    <a:ext uri="{9D8B030D-6E8A-4147-A177-3AD203B41FA5}">
                      <a16:colId xmlns:a16="http://schemas.microsoft.com/office/drawing/2014/main" val="3985851994"/>
                    </a:ext>
                  </a:extLst>
                </a:gridCol>
                <a:gridCol w="2736482">
                  <a:extLst>
                    <a:ext uri="{9D8B030D-6E8A-4147-A177-3AD203B41FA5}">
                      <a16:colId xmlns:a16="http://schemas.microsoft.com/office/drawing/2014/main" val="926680489"/>
                    </a:ext>
                  </a:extLst>
                </a:gridCol>
              </a:tblGrid>
              <a:tr h="0">
                <a:tc>
                  <a:txBody>
                    <a:bodyPr/>
                    <a:lstStyle/>
                    <a:p>
                      <a:pPr marL="0" marR="0" algn="ctr">
                        <a:lnSpc>
                          <a:spcPct val="100000"/>
                        </a:lnSpc>
                        <a:spcBef>
                          <a:spcPts val="0"/>
                        </a:spcBef>
                        <a:spcAft>
                          <a:spcPts val="0"/>
                        </a:spcAft>
                      </a:pPr>
                      <a:r>
                        <a:rPr lang="en-US" sz="2000">
                          <a:effectLst/>
                        </a:rPr>
                        <a:t>STT</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2000" dirty="0" err="1">
                          <a:effectLst/>
                        </a:rPr>
                        <a:t>Trọng</a:t>
                      </a:r>
                      <a:r>
                        <a:rPr lang="en-US" sz="2000" dirty="0">
                          <a:effectLst/>
                        </a:rPr>
                        <a:t> </a:t>
                      </a:r>
                      <a:r>
                        <a:rPr lang="en-US" sz="2000" dirty="0" err="1">
                          <a:effectLst/>
                        </a:rPr>
                        <a:t>tải</a:t>
                      </a:r>
                      <a:r>
                        <a:rPr lang="en-US" sz="2000" dirty="0">
                          <a:effectLst/>
                        </a:rPr>
                        <a:t> </a:t>
                      </a:r>
                      <a:r>
                        <a:rPr lang="en-US" sz="2000" dirty="0" err="1">
                          <a:effectLst/>
                        </a:rPr>
                        <a:t>tàu</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gridSpan="2">
                  <a:txBody>
                    <a:bodyPr/>
                    <a:lstStyle/>
                    <a:p>
                      <a:pPr marL="0" marR="0" algn="ctr">
                        <a:lnSpc>
                          <a:spcPct val="100000"/>
                        </a:lnSpc>
                        <a:spcBef>
                          <a:spcPts val="0"/>
                        </a:spcBef>
                        <a:spcAft>
                          <a:spcPts val="0"/>
                        </a:spcAft>
                      </a:pPr>
                      <a:r>
                        <a:rPr lang="en-US" sz="2000" dirty="0" err="1">
                          <a:effectLst/>
                        </a:rPr>
                        <a:t>Đơn</a:t>
                      </a:r>
                      <a:r>
                        <a:rPr lang="en-US" sz="2000" dirty="0">
                          <a:effectLst/>
                        </a:rPr>
                        <a:t> </a:t>
                      </a:r>
                      <a:r>
                        <a:rPr lang="en-US" sz="2000" dirty="0" err="1">
                          <a:effectLst/>
                        </a:rPr>
                        <a:t>giá</a:t>
                      </a:r>
                      <a:r>
                        <a:rPr lang="en-US" sz="2000" dirty="0">
                          <a:effectLst/>
                        </a:rPr>
                        <a:t> </a:t>
                      </a:r>
                      <a:r>
                        <a:rPr lang="en-US" sz="2000" dirty="0" err="1">
                          <a:effectLst/>
                        </a:rPr>
                        <a:t>một</a:t>
                      </a:r>
                      <a:r>
                        <a:rPr lang="en-US" sz="2000" dirty="0">
                          <a:effectLst/>
                        </a:rPr>
                        <a:t> </a:t>
                      </a:r>
                      <a:r>
                        <a:rPr lang="en-US" sz="2000" dirty="0" err="1">
                          <a:effectLst/>
                        </a:rPr>
                        <a:t>lần</a:t>
                      </a:r>
                      <a:r>
                        <a:rPr lang="en-US" sz="2000" dirty="0">
                          <a:effectLst/>
                        </a:rPr>
                        <a:t> </a:t>
                      </a:r>
                      <a:r>
                        <a:rPr lang="en-US" sz="2000" dirty="0" err="1">
                          <a:effectLst/>
                        </a:rPr>
                        <a:t>đóng</a:t>
                      </a:r>
                      <a:r>
                        <a:rPr lang="en-US" sz="2000" dirty="0">
                          <a:effectLst/>
                        </a:rPr>
                        <a:t> </a:t>
                      </a:r>
                      <a:r>
                        <a:rPr lang="en-US" sz="2000" dirty="0" err="1">
                          <a:effectLst/>
                        </a:rPr>
                        <a:t>hoặc</a:t>
                      </a:r>
                      <a:r>
                        <a:rPr lang="en-US" sz="2000" dirty="0">
                          <a:effectLst/>
                        </a:rPr>
                        <a:t> </a:t>
                      </a:r>
                      <a:r>
                        <a:rPr lang="en-US" sz="2000" dirty="0" err="1">
                          <a:effectLst/>
                        </a:rPr>
                        <a:t>mở</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hMerge="1">
                  <a:txBody>
                    <a:bodyPr/>
                    <a:lstStyle/>
                    <a:p>
                      <a:endParaRPr lang="en-US"/>
                    </a:p>
                  </a:txBody>
                  <a:tcPr/>
                </a:tc>
                <a:extLst>
                  <a:ext uri="{0D108BD9-81ED-4DB2-BD59-A6C34878D82A}">
                    <a16:rowId xmlns:a16="http://schemas.microsoft.com/office/drawing/2014/main" val="58065201"/>
                  </a:ext>
                </a:extLst>
              </a:tr>
              <a:tr h="0">
                <a:tc>
                  <a:txBody>
                    <a:bodyPr/>
                    <a:lstStyle/>
                    <a:p>
                      <a:pPr marL="0" marR="0">
                        <a:lnSpc>
                          <a:spcPct val="100000"/>
                        </a:lnSpc>
                        <a:spcBef>
                          <a:spcPts val="0"/>
                        </a:spcBef>
                        <a:spcAft>
                          <a:spcPts val="0"/>
                        </a:spcAft>
                      </a:pPr>
                      <a:r>
                        <a:rPr lang="en-US" sz="2000">
                          <a:effectLst/>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nSpc>
                          <a:spcPct val="100000"/>
                        </a:lnSpc>
                        <a:spcBef>
                          <a:spcPts val="0"/>
                        </a:spcBef>
                        <a:spcAft>
                          <a:spcPts val="0"/>
                        </a:spcAft>
                      </a:pPr>
                      <a:r>
                        <a:rPr lang="en-US" sz="2000" dirty="0">
                          <a:effectLst/>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2000">
                          <a:effectLst/>
                        </a:rPr>
                        <a:t>Đóng hoặc mở nắp hầm hàng để lại boong</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2000">
                          <a:effectLst/>
                        </a:rPr>
                        <a:t>Đóng hoặc mở nắp hầm hàng đưa lên bờ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extLst>
                  <a:ext uri="{0D108BD9-81ED-4DB2-BD59-A6C34878D82A}">
                    <a16:rowId xmlns:a16="http://schemas.microsoft.com/office/drawing/2014/main" val="2747833345"/>
                  </a:ext>
                </a:extLst>
              </a:tr>
              <a:tr h="0">
                <a:tc>
                  <a:txBody>
                    <a:bodyPr/>
                    <a:lstStyle/>
                    <a:p>
                      <a:pPr marL="0" marR="0" algn="ctr">
                        <a:lnSpc>
                          <a:spcPct val="100000"/>
                        </a:lnSpc>
                        <a:spcBef>
                          <a:spcPts val="0"/>
                        </a:spcBef>
                        <a:spcAft>
                          <a:spcPts val="0"/>
                        </a:spcAft>
                      </a:pPr>
                      <a:r>
                        <a:rPr lang="en-US" sz="2000">
                          <a:effectLst/>
                        </a:rPr>
                        <a:t>1</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nSpc>
                          <a:spcPct val="100000"/>
                        </a:lnSpc>
                        <a:spcBef>
                          <a:spcPts val="0"/>
                        </a:spcBef>
                        <a:spcAft>
                          <a:spcPts val="0"/>
                        </a:spcAft>
                      </a:pPr>
                      <a:r>
                        <a:rPr lang="en-US" sz="2000">
                          <a:effectLst/>
                        </a:rPr>
                        <a:t>Từ 5.000GT trở xuống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2000">
                          <a:effectLst/>
                        </a:rPr>
                        <a:t>8</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2000" dirty="0">
                          <a:effectLst/>
                        </a:rPr>
                        <a:t>16</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extLst>
                  <a:ext uri="{0D108BD9-81ED-4DB2-BD59-A6C34878D82A}">
                    <a16:rowId xmlns:a16="http://schemas.microsoft.com/office/drawing/2014/main" val="3738834708"/>
                  </a:ext>
                </a:extLst>
              </a:tr>
              <a:tr h="0">
                <a:tc>
                  <a:txBody>
                    <a:bodyPr/>
                    <a:lstStyle/>
                    <a:p>
                      <a:pPr marL="0" marR="0" algn="ctr">
                        <a:lnSpc>
                          <a:spcPct val="100000"/>
                        </a:lnSpc>
                        <a:spcBef>
                          <a:spcPts val="0"/>
                        </a:spcBef>
                        <a:spcAft>
                          <a:spcPts val="0"/>
                        </a:spcAft>
                      </a:pPr>
                      <a:r>
                        <a:rPr lang="en-US" sz="2000">
                          <a:effectLst/>
                        </a:rPr>
                        <a:t>2</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nSpc>
                          <a:spcPct val="100000"/>
                        </a:lnSpc>
                        <a:spcBef>
                          <a:spcPts val="0"/>
                        </a:spcBef>
                        <a:spcAft>
                          <a:spcPts val="0"/>
                        </a:spcAft>
                      </a:pPr>
                      <a:r>
                        <a:rPr lang="en-US" sz="2000">
                          <a:effectLst/>
                        </a:rPr>
                        <a:t>Từ 5.001GT đến 10.000GT</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2000">
                          <a:effectLst/>
                        </a:rPr>
                        <a:t>14</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2000" dirty="0">
                          <a:effectLst/>
                        </a:rPr>
                        <a:t>28</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extLst>
                  <a:ext uri="{0D108BD9-81ED-4DB2-BD59-A6C34878D82A}">
                    <a16:rowId xmlns:a16="http://schemas.microsoft.com/office/drawing/2014/main" val="2508981049"/>
                  </a:ext>
                </a:extLst>
              </a:tr>
              <a:tr h="0">
                <a:tc>
                  <a:txBody>
                    <a:bodyPr/>
                    <a:lstStyle/>
                    <a:p>
                      <a:pPr marL="0" marR="0" algn="ctr">
                        <a:lnSpc>
                          <a:spcPct val="100000"/>
                        </a:lnSpc>
                        <a:spcBef>
                          <a:spcPts val="0"/>
                        </a:spcBef>
                        <a:spcAft>
                          <a:spcPts val="0"/>
                        </a:spcAft>
                      </a:pPr>
                      <a:r>
                        <a:rPr lang="en-US" sz="2000">
                          <a:effectLst/>
                        </a:rPr>
                        <a:t>3</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nSpc>
                          <a:spcPct val="100000"/>
                        </a:lnSpc>
                        <a:spcBef>
                          <a:spcPts val="0"/>
                        </a:spcBef>
                        <a:spcAft>
                          <a:spcPts val="0"/>
                        </a:spcAft>
                      </a:pPr>
                      <a:r>
                        <a:rPr lang="en-US" sz="2000" dirty="0" err="1">
                          <a:effectLst/>
                        </a:rPr>
                        <a:t>Từ</a:t>
                      </a:r>
                      <a:r>
                        <a:rPr lang="en-US" sz="2000" dirty="0">
                          <a:effectLst/>
                        </a:rPr>
                        <a:t> 10.001 GT </a:t>
                      </a:r>
                      <a:r>
                        <a:rPr lang="en-US" sz="2000" dirty="0" err="1">
                          <a:effectLst/>
                        </a:rPr>
                        <a:t>trở</a:t>
                      </a:r>
                      <a:r>
                        <a:rPr lang="en-US" sz="2000" dirty="0">
                          <a:effectLst/>
                        </a:rPr>
                        <a:t> </a:t>
                      </a:r>
                      <a:r>
                        <a:rPr lang="en-US" sz="2000" dirty="0" err="1">
                          <a:effectLst/>
                        </a:rPr>
                        <a:t>lên</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2000">
                          <a:effectLst/>
                        </a:rPr>
                        <a:t>20</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tc>
                  <a:txBody>
                    <a:bodyPr/>
                    <a:lstStyle/>
                    <a:p>
                      <a:pPr marL="0" marR="0" algn="ctr">
                        <a:lnSpc>
                          <a:spcPct val="100000"/>
                        </a:lnSpc>
                        <a:spcBef>
                          <a:spcPts val="0"/>
                        </a:spcBef>
                        <a:spcAft>
                          <a:spcPts val="0"/>
                        </a:spcAft>
                      </a:pPr>
                      <a:r>
                        <a:rPr lang="en-US" sz="2000" dirty="0">
                          <a:effectLst/>
                        </a:rPr>
                        <a:t>40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tc>
                <a:extLst>
                  <a:ext uri="{0D108BD9-81ED-4DB2-BD59-A6C34878D82A}">
                    <a16:rowId xmlns:a16="http://schemas.microsoft.com/office/drawing/2014/main" val="1879668539"/>
                  </a:ext>
                </a:extLst>
              </a:tr>
            </a:tbl>
          </a:graphicData>
        </a:graphic>
      </p:graphicFrame>
      <p:sp>
        <p:nvSpPr>
          <p:cNvPr id="3" name="Rectangle 1"/>
          <p:cNvSpPr>
            <a:spLocks noChangeArrowheads="1"/>
          </p:cNvSpPr>
          <p:nvPr/>
        </p:nvSpPr>
        <p:spPr bwMode="auto">
          <a:xfrm>
            <a:off x="381000" y="694121"/>
            <a:ext cx="80772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8.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Giá</a:t>
            </a:r>
            <a:r>
              <a:rPr kumimoji="0" lang="en-US"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dịch</a:t>
            </a:r>
            <a:r>
              <a:rPr kumimoji="0" lang="en-US"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vụ</a:t>
            </a:r>
            <a:r>
              <a:rPr kumimoji="0" lang="en-US"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đóng</a:t>
            </a:r>
            <a:r>
              <a:rPr kumimoji="0" lang="en-US"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mở</a:t>
            </a:r>
            <a:r>
              <a:rPr kumimoji="0" lang="en-US"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hầm</a:t>
            </a:r>
            <a:r>
              <a:rPr kumimoji="0" lang="en-US"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hàng</a:t>
            </a:r>
            <a:r>
              <a:rPr kumimoji="0" lang="en-US"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Chủ</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tàu</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yêu</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cầu</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công</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nhân</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cảng</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đóng</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mở</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hầm</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hàng</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phải</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trả</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tiền</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theo</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giá</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sau</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8.1.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Trường</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hợp</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sử</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dụng</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cần</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cẩu</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tàu</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vị</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USD/</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lần-hầm</a:t>
            </a:r>
            <a:endPar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4" name="Rectangle 3"/>
          <p:cNvSpPr/>
          <p:nvPr/>
        </p:nvSpPr>
        <p:spPr>
          <a:xfrm>
            <a:off x="381000" y="5179765"/>
            <a:ext cx="8763000" cy="1646605"/>
          </a:xfrm>
          <a:prstGeom prst="rect">
            <a:avLst/>
          </a:prstGeom>
        </p:spPr>
        <p:txBody>
          <a:bodyPr wrap="square">
            <a:spAutoFit/>
          </a:bodyPr>
          <a:lstStyle/>
          <a:p>
            <a:pPr>
              <a:spcBef>
                <a:spcPts val="600"/>
              </a:spcBef>
            </a:pPr>
            <a:r>
              <a:rPr lang="en-US" sz="2400" dirty="0">
                <a:latin typeface="Times New Roman" panose="02020603050405020304" pitchFamily="18" charset="0"/>
                <a:ea typeface="Times New Roman" panose="02020603050405020304" pitchFamily="18" charset="0"/>
              </a:rPr>
              <a:t>8.2. </a:t>
            </a:r>
            <a:r>
              <a:rPr lang="en-US" sz="2400" dirty="0" err="1">
                <a:latin typeface="Times New Roman" panose="02020603050405020304" pitchFamily="18" charset="0"/>
                <a:ea typeface="Times New Roman" panose="02020603050405020304" pitchFamily="18" charset="0"/>
              </a:rPr>
              <a:t>Trường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hợp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sử</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dụng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cần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cẩu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tính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bằng</a:t>
            </a:r>
            <a:r>
              <a:rPr lang="en-US" sz="2400" dirty="0">
                <a:latin typeface="Times New Roman" panose="02020603050405020304" pitchFamily="18" charset="0"/>
                <a:ea typeface="Times New Roman" panose="02020603050405020304" pitchFamily="18" charset="0"/>
              </a:rPr>
              <a:t> 150% </a:t>
            </a:r>
            <a:r>
              <a:rPr lang="en-US" sz="2400" dirty="0" err="1">
                <a:latin typeface="Times New Roman" panose="02020603050405020304" pitchFamily="18" charset="0"/>
                <a:ea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giá</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điểm</a:t>
            </a:r>
            <a:r>
              <a:rPr lang="en-US" sz="2400" dirty="0">
                <a:latin typeface="Times New Roman" panose="02020603050405020304" pitchFamily="18" charset="0"/>
                <a:ea typeface="Times New Roman" panose="02020603050405020304" pitchFamily="18" charset="0"/>
              </a:rPr>
              <a:t> 3.1.</a:t>
            </a:r>
            <a:endParaRPr lang="en-US" sz="2400" dirty="0">
              <a:latin typeface="Times New Roman" panose="02020603050405020304" pitchFamily="18" charset="0"/>
              <a:ea typeface="Calibri" panose="020F0502020204030204" pitchFamily="34" charset="0"/>
            </a:endParaRPr>
          </a:p>
          <a:p>
            <a:pPr>
              <a:spcBef>
                <a:spcPts val="600"/>
              </a:spcBef>
            </a:pPr>
            <a:r>
              <a:rPr lang="en-US" sz="2400" dirty="0">
                <a:latin typeface="Times New Roman" panose="02020603050405020304" pitchFamily="18" charset="0"/>
                <a:ea typeface="Calibri" panose="020F0502020204030204" pitchFamily="34" charset="0"/>
              </a:rPr>
              <a:t>8.3. </a:t>
            </a:r>
            <a:r>
              <a:rPr lang="en-US" sz="2400" dirty="0" err="1">
                <a:latin typeface="Times New Roman" panose="02020603050405020304" pitchFamily="18" charset="0"/>
                <a:ea typeface="Calibri" panose="020F0502020204030204" pitchFamily="34" charset="0"/>
              </a:rPr>
              <a:t>Trường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hợp</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tàu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có</a:t>
            </a:r>
            <a:r>
              <a:rPr lang="en-US" sz="2400" dirty="0">
                <a:latin typeface="Times New Roman" panose="02020603050405020304" pitchFamily="18" charset="0"/>
                <a:ea typeface="Calibri" panose="020F0502020204030204" pitchFamily="34" charset="0"/>
              </a:rPr>
              <a:t> 2 </a:t>
            </a:r>
            <a:r>
              <a:rPr lang="en-US" sz="2400" dirty="0" err="1">
                <a:latin typeface="Times New Roman" panose="02020603050405020304" pitchFamily="18" charset="0"/>
                <a:ea typeface="Calibri" panose="020F0502020204030204" pitchFamily="34" charset="0"/>
              </a:rPr>
              <a:t>boong</a:t>
            </a:r>
            <a:r>
              <a:rPr lang="en-US" sz="2400" dirty="0">
                <a:latin typeface="Times New Roman" panose="02020603050405020304" pitchFamily="18" charset="0"/>
                <a:ea typeface="Calibri" panose="020F0502020204030204" pitchFamily="34" charset="0"/>
              </a:rPr>
              <a:t> (TWEEN DECK) </a:t>
            </a:r>
            <a:r>
              <a:rPr lang="en-US" sz="2400" dirty="0" err="1">
                <a:latin typeface="Times New Roman" panose="02020603050405020304" pitchFamily="18" charset="0"/>
                <a:ea typeface="Calibri" panose="020F0502020204030204" pitchFamily="34" charset="0"/>
              </a:rPr>
              <a:t>tính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bằng</a:t>
            </a:r>
            <a:r>
              <a:rPr lang="en-US" sz="2400" dirty="0">
                <a:latin typeface="Times New Roman" panose="02020603050405020304" pitchFamily="18" charset="0"/>
                <a:ea typeface="Calibri" panose="020F0502020204030204" pitchFamily="34" charset="0"/>
              </a:rPr>
              <a:t> 200% </a:t>
            </a:r>
            <a:r>
              <a:rPr lang="en-US" sz="2400" dirty="0" err="1">
                <a:latin typeface="Times New Roman" panose="02020603050405020304" pitchFamily="18" charset="0"/>
                <a:ea typeface="Calibri" panose="020F0502020204030204" pitchFamily="34" charset="0"/>
              </a:rPr>
              <a:t>đơn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giá</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tại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điểm</a:t>
            </a:r>
            <a:r>
              <a:rPr lang="en-US" sz="2400" dirty="0">
                <a:latin typeface="Times New Roman" panose="02020603050405020304" pitchFamily="18" charset="0"/>
                <a:ea typeface="Calibri" panose="020F0502020204030204" pitchFamily="34" charset="0"/>
              </a:rPr>
              <a:t> 3.1.</a:t>
            </a:r>
            <a:endParaRPr lang="en-US" sz="2400" dirty="0">
              <a:effectLst/>
              <a:latin typeface="Times New Roman" panose="02020603050405020304" pitchFamily="18" charset="0"/>
              <a:ea typeface="Calibri" panose="020F0502020204030204" pitchFamily="34" charset="0"/>
            </a:endParaRPr>
          </a:p>
        </p:txBody>
      </p:sp>
      <p:sp>
        <p:nvSpPr>
          <p:cNvPr id="5" name="Rectangle 4"/>
          <p:cNvSpPr/>
          <p:nvPr/>
        </p:nvSpPr>
        <p:spPr>
          <a:xfrm>
            <a:off x="3352800" y="170751"/>
            <a:ext cx="3092513" cy="523220"/>
          </a:xfrm>
          <a:prstGeom prst="rect">
            <a:avLst/>
          </a:prstGeom>
        </p:spPr>
        <p:txBody>
          <a:bodyPr wrap="none">
            <a:spAutoFit/>
          </a:bodyPr>
          <a:lstStyle/>
          <a:p>
            <a:pPr marL="171450" indent="-171450">
              <a:spcBef>
                <a:spcPts val="600"/>
              </a:spcBef>
              <a:spcAft>
                <a:spcPts val="600"/>
              </a:spcAft>
              <a:buFont typeface="Wingdings" panose="05000000000000000000" pitchFamily="2" charset="2"/>
              <a:buChar char="v"/>
            </a:pPr>
            <a:r>
              <a:rPr lang="en-US" sz="2800" b="1" i="1" dirty="0" err="1" smtClean="0">
                <a:solidFill>
                  <a:srgbClr val="FF0000"/>
                </a:solidFill>
                <a:latin typeface="Times New Roman" panose="02020603050405020304" pitchFamily="18" charset="0"/>
                <a:ea typeface="Calibri" panose="020F0502020204030204" pitchFamily="34" charset="0"/>
              </a:rPr>
              <a:t>Các</a:t>
            </a:r>
            <a:r>
              <a:rPr lang="en-US" sz="2800" b="1" i="1" dirty="0" smtClean="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loại</a:t>
            </a:r>
            <a:r>
              <a:rPr lang="en-US" sz="2800" b="1" i="1" dirty="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cảng</a:t>
            </a:r>
            <a:r>
              <a:rPr lang="en-US" sz="2800" b="1" i="1" dirty="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phí</a:t>
            </a:r>
            <a:endParaRPr lang="en-US" sz="2800" b="1" i="1" dirty="0">
              <a:solidFill>
                <a:srgbClr val="FF0000"/>
              </a:solidFill>
            </a:endParaRPr>
          </a:p>
        </p:txBody>
      </p:sp>
      <p:sp>
        <p:nvSpPr>
          <p:cNvPr id="6" name="Rectangle 5"/>
          <p:cNvSpPr/>
          <p:nvPr/>
        </p:nvSpPr>
        <p:spPr>
          <a:xfrm>
            <a:off x="308264" y="0"/>
            <a:ext cx="2954655" cy="461665"/>
          </a:xfrm>
          <a:prstGeom prst="rect">
            <a:avLst/>
          </a:prstGeom>
        </p:spPr>
        <p:txBody>
          <a:bodyPr wrap="none">
            <a:spAutoFit/>
          </a:bodyPr>
          <a:lstStyle/>
          <a:p>
            <a:pPr lvl="0">
              <a:spcBef>
                <a:spcPts val="600"/>
              </a:spcBef>
              <a:spcAft>
                <a:spcPts val="600"/>
              </a:spcAft>
            </a:pPr>
            <a:r>
              <a:rPr lang="vi-VN" sz="2400" b="1" dirty="0">
                <a:solidFill>
                  <a:srgbClr val="FF0000"/>
                </a:solidFill>
                <a:latin typeface="Times New Roman" panose="02020603050405020304" pitchFamily="18" charset="0"/>
                <a:cs typeface="Times New Roman" panose="02020603050405020304" pitchFamily="18" charset="0"/>
              </a:rPr>
              <a:t>4.2. PHÍ TẠI CẢNG	</a:t>
            </a:r>
          </a:p>
        </p:txBody>
      </p:sp>
    </p:spTree>
    <p:extLst>
      <p:ext uri="{BB962C8B-B14F-4D97-AF65-F5344CB8AC3E}">
        <p14:creationId xmlns:p14="http://schemas.microsoft.com/office/powerpoint/2010/main" val="2273721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1000"/>
                                        <p:tgtEl>
                                          <p:spTgt spid="2"/>
                                        </p:tgtEl>
                                      </p:cBhvr>
                                    </p:animEffect>
                                    <p:anim calcmode="lin" valueType="num">
                                      <p:cBhvr>
                                        <p:cTn id="27" dur="1000" fill="hold"/>
                                        <p:tgtEl>
                                          <p:spTgt spid="2"/>
                                        </p:tgtEl>
                                        <p:attrNameLst>
                                          <p:attrName>ppt_x</p:attrName>
                                        </p:attrNameLst>
                                      </p:cBhvr>
                                      <p:tavLst>
                                        <p:tav tm="0">
                                          <p:val>
                                            <p:strVal val="#ppt_x"/>
                                          </p:val>
                                        </p:tav>
                                        <p:tav tm="100000">
                                          <p:val>
                                            <p:strVal val="#ppt_x"/>
                                          </p:val>
                                        </p:tav>
                                      </p:tavLst>
                                    </p:anim>
                                    <p:anim calcmode="lin" valueType="num">
                                      <p:cBhvr>
                                        <p:cTn id="28"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4">
                                            <p:txEl>
                                              <p:pRg st="0" end="0"/>
                                            </p:txEl>
                                          </p:spTgt>
                                        </p:tgtEl>
                                        <p:attrNameLst>
                                          <p:attrName>style.visibility</p:attrName>
                                        </p:attrNameLst>
                                      </p:cBhvr>
                                      <p:to>
                                        <p:strVal val="visible"/>
                                      </p:to>
                                    </p:set>
                                    <p:animEffect transition="in" filter="fade">
                                      <p:cBhvr>
                                        <p:cTn id="33" dur="1000"/>
                                        <p:tgtEl>
                                          <p:spTgt spid="4">
                                            <p:txEl>
                                              <p:pRg st="0" end="0"/>
                                            </p:txEl>
                                          </p:spTgt>
                                        </p:tgtEl>
                                      </p:cBhvr>
                                    </p:animEffect>
                                    <p:anim calcmode="lin" valueType="num">
                                      <p:cBhvr>
                                        <p:cTn id="34"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35"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4">
                                            <p:txEl>
                                              <p:pRg st="1" end="1"/>
                                            </p:txEl>
                                          </p:spTgt>
                                        </p:tgtEl>
                                        <p:attrNameLst>
                                          <p:attrName>style.visibility</p:attrName>
                                        </p:attrNameLst>
                                      </p:cBhvr>
                                      <p:to>
                                        <p:strVal val="visible"/>
                                      </p:to>
                                    </p:set>
                                    <p:animEffect transition="in" filter="fade">
                                      <p:cBhvr>
                                        <p:cTn id="40" dur="1000"/>
                                        <p:tgtEl>
                                          <p:spTgt spid="4">
                                            <p:txEl>
                                              <p:pRg st="1" end="1"/>
                                            </p:txEl>
                                          </p:spTgt>
                                        </p:tgtEl>
                                      </p:cBhvr>
                                    </p:animEffect>
                                    <p:anim calcmode="lin" valueType="num">
                                      <p:cBhvr>
                                        <p:cTn id="41"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42"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8264" y="990600"/>
            <a:ext cx="8530936" cy="5632311"/>
          </a:xfrm>
          <a:prstGeom prst="rect">
            <a:avLst/>
          </a:prstGeom>
        </p:spPr>
        <p:txBody>
          <a:bodyPr wrap="square">
            <a:spAutoFit/>
          </a:bodyPr>
          <a:lstStyle/>
          <a:p>
            <a:pPr>
              <a:lnSpc>
                <a:spcPct val="150000"/>
              </a:lnSpc>
            </a:pPr>
            <a:r>
              <a:rPr lang="en-US" sz="2400" b="1" dirty="0">
                <a:latin typeface="Times New Roman" panose="02020603050405020304" pitchFamily="18" charset="0"/>
                <a:ea typeface="Times New Roman" panose="02020603050405020304" pitchFamily="18" charset="0"/>
              </a:rPr>
              <a:t>9. </a:t>
            </a:r>
            <a:r>
              <a:rPr lang="en-US" sz="2400" b="1" dirty="0" err="1">
                <a:latin typeface="Times New Roman" panose="02020603050405020304" pitchFamily="18" charset="0"/>
                <a:ea typeface="Times New Roman" panose="02020603050405020304" pitchFamily="18" charset="0"/>
              </a:rPr>
              <a:t>Giá</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dịch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vụ</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đổ</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rác</a:t>
            </a:r>
            <a:r>
              <a:rPr lang="en-US" sz="2400" dirty="0">
                <a:latin typeface="Times New Roman" panose="02020603050405020304" pitchFamily="18" charset="0"/>
                <a:ea typeface="Calibri" panose="020F0502020204030204" pitchFamily="34" charset="0"/>
              </a:rPr>
              <a:t> </a:t>
            </a:r>
            <a:r>
              <a:rPr lang="en-US" sz="2400" b="1"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với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tàu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chở</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a:t>
            </a:r>
          </a:p>
          <a:p>
            <a:pPr>
              <a:lnSpc>
                <a:spcPct val="150000"/>
              </a:lnSpc>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gồm</a:t>
            </a:r>
            <a:r>
              <a:rPr lang="en-US" sz="2400" dirty="0">
                <a:latin typeface="Times New Roman" panose="02020603050405020304" pitchFamily="18" charset="0"/>
                <a:ea typeface="Times New Roman" panose="02020603050405020304" pitchFamily="18" charset="0"/>
              </a:rPr>
              <a:t> chi </a:t>
            </a:r>
            <a:r>
              <a:rPr lang="en-US" sz="2400" dirty="0" err="1">
                <a:latin typeface="Times New Roman" panose="02020603050405020304" pitchFamily="18" charset="0"/>
                <a:ea typeface="Times New Roman" panose="02020603050405020304" pitchFamily="18" charset="0"/>
              </a:rPr>
              <a:t>phí</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phương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tiện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xử</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rác</a:t>
            </a:r>
            <a:r>
              <a:rPr lang="en-US" sz="2400" dirty="0">
                <a:latin typeface="Times New Roman" panose="02020603050405020304" pitchFamily="18" charset="0"/>
                <a:ea typeface="Times New Roman" panose="02020603050405020304" pitchFamily="18" charset="0"/>
              </a:rPr>
              <a:t>.</a:t>
            </a:r>
          </a:p>
          <a:p>
            <a:pPr>
              <a:lnSpc>
                <a:spcPct val="150000"/>
              </a:lnSpc>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lần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đổ</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qui </a:t>
            </a:r>
            <a:r>
              <a:rPr lang="en-US" sz="2400" dirty="0" err="1">
                <a:latin typeface="Times New Roman" panose="02020603050405020304" pitchFamily="18" charset="0"/>
                <a:ea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hiện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hành</a:t>
            </a:r>
            <a:r>
              <a:rPr lang="en-US" sz="2400" dirty="0">
                <a:latin typeface="Times New Roman" panose="02020603050405020304" pitchFamily="18" charset="0"/>
                <a:ea typeface="Times New Roman" panose="02020603050405020304" pitchFamily="18" charset="0"/>
              </a:rPr>
              <a:t>.</a:t>
            </a:r>
          </a:p>
          <a:p>
            <a:pPr>
              <a:lnSpc>
                <a:spcPct val="150000"/>
              </a:lnSpc>
            </a:pPr>
            <a:r>
              <a:rPr lang="en-US" sz="2400" b="1" dirty="0">
                <a:latin typeface="Times New Roman" panose="02020603050405020304" pitchFamily="18" charset="0"/>
                <a:ea typeface="Times New Roman" panose="02020603050405020304" pitchFamily="18" charset="0"/>
              </a:rPr>
              <a:t>9.1.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giá</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đổ</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rác</a:t>
            </a:r>
            <a:r>
              <a:rPr lang="en-US" sz="2400" b="1" dirty="0">
                <a:latin typeface="Times New Roman" panose="02020603050405020304" pitchFamily="18" charset="0"/>
                <a:ea typeface="Times New Roman" panose="02020603050405020304" pitchFamily="18" charset="0"/>
              </a:rPr>
              <a:t>:</a:t>
            </a:r>
          </a:p>
          <a:p>
            <a:pPr>
              <a:lnSpc>
                <a:spcPct val="150000"/>
              </a:lnSpc>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Đỗ</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cầu</a:t>
            </a:r>
            <a:r>
              <a:rPr lang="en-US" sz="2400" dirty="0">
                <a:latin typeface="Times New Roman" panose="02020603050405020304" pitchFamily="18" charset="0"/>
                <a:ea typeface="Times New Roman" panose="02020603050405020304" pitchFamily="18" charset="0"/>
              </a:rPr>
              <a:t>: 15 USD/</a:t>
            </a:r>
            <a:r>
              <a:rPr lang="en-US" sz="2400" dirty="0" err="1">
                <a:latin typeface="Times New Roman" panose="02020603050405020304" pitchFamily="18" charset="0"/>
                <a:ea typeface="Times New Roman" panose="02020603050405020304" pitchFamily="18" charset="0"/>
              </a:rPr>
              <a:t>lần-tàu</a:t>
            </a:r>
            <a:r>
              <a:rPr lang="en-US" sz="2400" dirty="0">
                <a:latin typeface="Times New Roman" panose="02020603050405020304" pitchFamily="18" charset="0"/>
                <a:ea typeface="Times New Roman" panose="02020603050405020304" pitchFamily="18" charset="0"/>
              </a:rPr>
              <a:t>.</a:t>
            </a:r>
          </a:p>
          <a:p>
            <a:pPr>
              <a:lnSpc>
                <a:spcPct val="150000"/>
              </a:lnSpc>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Đỗ</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vũng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vịnh</a:t>
            </a:r>
            <a:r>
              <a:rPr lang="en-US" sz="2400" dirty="0">
                <a:latin typeface="Times New Roman" panose="02020603050405020304" pitchFamily="18" charset="0"/>
                <a:ea typeface="Times New Roman" panose="02020603050405020304" pitchFamily="18" charset="0"/>
              </a:rPr>
              <a:t>: 40 USD/ </a:t>
            </a:r>
            <a:r>
              <a:rPr lang="en-US" sz="2400" dirty="0" err="1">
                <a:latin typeface="Times New Roman" panose="02020603050405020304" pitchFamily="18" charset="0"/>
                <a:ea typeface="Times New Roman" panose="02020603050405020304" pitchFamily="18" charset="0"/>
              </a:rPr>
              <a:t>lần-tàu</a:t>
            </a:r>
            <a:r>
              <a:rPr lang="en-US" sz="2400" dirty="0">
                <a:latin typeface="Times New Roman" panose="02020603050405020304" pitchFamily="18" charset="0"/>
                <a:ea typeface="Times New Roman" panose="02020603050405020304" pitchFamily="18" charset="0"/>
              </a:rPr>
              <a:t>. </a:t>
            </a:r>
          </a:p>
          <a:p>
            <a:pPr>
              <a:lnSpc>
                <a:spcPct val="150000"/>
              </a:lnSpc>
            </a:pPr>
            <a:r>
              <a:rPr lang="en-US" sz="2400" b="1" dirty="0">
                <a:latin typeface="Times New Roman" panose="02020603050405020304" pitchFamily="18" charset="0"/>
                <a:ea typeface="Times New Roman" panose="02020603050405020304" pitchFamily="18" charset="0"/>
              </a:rPr>
              <a:t>9.2. </a:t>
            </a:r>
            <a:r>
              <a:rPr lang="en-US" sz="2400" b="1" dirty="0" err="1">
                <a:latin typeface="Times New Roman" panose="02020603050405020304" pitchFamily="18" charset="0"/>
                <a:ea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giá</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đổ</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rác</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đối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với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tàu</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có</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tổng</a:t>
            </a:r>
            <a:r>
              <a:rPr lang="en-US" sz="2400" b="1" dirty="0">
                <a:latin typeface="Times New Roman" panose="02020603050405020304" pitchFamily="18" charset="0"/>
                <a:ea typeface="Times New Roman" panose="02020603050405020304" pitchFamily="18" charset="0"/>
              </a:rPr>
              <a:t> dung </a:t>
            </a:r>
            <a:r>
              <a:rPr lang="en-US" sz="2400" b="1" dirty="0" err="1">
                <a:latin typeface="Times New Roman" panose="02020603050405020304" pitchFamily="18" charset="0"/>
                <a:ea typeface="Times New Roman" panose="02020603050405020304" pitchFamily="18" charset="0"/>
              </a:rPr>
              <a:t>tích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nhỏ</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hơn</a:t>
            </a:r>
            <a:r>
              <a:rPr lang="en-US" sz="2400" b="1" dirty="0">
                <a:latin typeface="Times New Roman" panose="02020603050405020304" pitchFamily="18" charset="0"/>
                <a:ea typeface="Times New Roman" panose="02020603050405020304" pitchFamily="18" charset="0"/>
              </a:rPr>
              <a:t> 200 GT</a:t>
            </a:r>
            <a:r>
              <a:rPr lang="en-US" sz="2400" dirty="0">
                <a:latin typeface="Times New Roman" panose="02020603050405020304" pitchFamily="18" charset="0"/>
                <a:ea typeface="Times New Roman" panose="02020603050405020304" pitchFamily="18" charset="0"/>
              </a:rPr>
              <a:t>:</a:t>
            </a:r>
          </a:p>
          <a:p>
            <a:pPr>
              <a:lnSpc>
                <a:spcPct val="150000"/>
              </a:lnSpc>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Đỗ</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cầu</a:t>
            </a:r>
            <a:r>
              <a:rPr lang="en-US" sz="2400" dirty="0">
                <a:latin typeface="Times New Roman" panose="02020603050405020304" pitchFamily="18" charset="0"/>
                <a:ea typeface="Times New Roman" panose="02020603050405020304" pitchFamily="18" charset="0"/>
              </a:rPr>
              <a:t>: 4 USD/</a:t>
            </a:r>
            <a:r>
              <a:rPr lang="en-US" sz="2400" dirty="0" err="1">
                <a:latin typeface="Times New Roman" panose="02020603050405020304" pitchFamily="18" charset="0"/>
                <a:ea typeface="Times New Roman" panose="02020603050405020304" pitchFamily="18" charset="0"/>
              </a:rPr>
              <a:t>lần-tàu</a:t>
            </a:r>
            <a:r>
              <a:rPr lang="en-US" sz="2400" dirty="0">
                <a:latin typeface="Times New Roman" panose="02020603050405020304" pitchFamily="18" charset="0"/>
                <a:ea typeface="Times New Roman" panose="02020603050405020304" pitchFamily="18" charset="0"/>
              </a:rPr>
              <a:t>.</a:t>
            </a:r>
          </a:p>
          <a:p>
            <a:pPr>
              <a:lnSpc>
                <a:spcPct val="150000"/>
              </a:lnSpc>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Đỗ</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phao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vũng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vịnh</a:t>
            </a:r>
            <a:r>
              <a:rPr lang="en-US" sz="2400" dirty="0">
                <a:latin typeface="Times New Roman" panose="02020603050405020304" pitchFamily="18" charset="0"/>
                <a:ea typeface="Times New Roman" panose="02020603050405020304" pitchFamily="18" charset="0"/>
              </a:rPr>
              <a:t>: 8 USD/ </a:t>
            </a:r>
            <a:r>
              <a:rPr lang="en-US" sz="2400" dirty="0" err="1">
                <a:latin typeface="Times New Roman" panose="02020603050405020304" pitchFamily="18" charset="0"/>
                <a:ea typeface="Times New Roman" panose="02020603050405020304" pitchFamily="18" charset="0"/>
              </a:rPr>
              <a:t>lần-tàu</a:t>
            </a:r>
            <a:r>
              <a:rPr lang="en-US" sz="2400" dirty="0" smtClean="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Times New Roman" panose="02020603050405020304" pitchFamily="18" charset="0"/>
            </a:endParaRPr>
          </a:p>
        </p:txBody>
      </p:sp>
      <p:sp>
        <p:nvSpPr>
          <p:cNvPr id="3" name="Rectangle 2"/>
          <p:cNvSpPr/>
          <p:nvPr/>
        </p:nvSpPr>
        <p:spPr>
          <a:xfrm>
            <a:off x="3352800" y="170751"/>
            <a:ext cx="3092513" cy="523220"/>
          </a:xfrm>
          <a:prstGeom prst="rect">
            <a:avLst/>
          </a:prstGeom>
        </p:spPr>
        <p:txBody>
          <a:bodyPr wrap="none">
            <a:spAutoFit/>
          </a:bodyPr>
          <a:lstStyle/>
          <a:p>
            <a:pPr marL="171450" indent="-171450">
              <a:spcBef>
                <a:spcPts val="600"/>
              </a:spcBef>
              <a:spcAft>
                <a:spcPts val="600"/>
              </a:spcAft>
              <a:buFont typeface="Wingdings" panose="05000000000000000000" pitchFamily="2" charset="2"/>
              <a:buChar char="v"/>
            </a:pPr>
            <a:r>
              <a:rPr lang="en-US" sz="2800" b="1" i="1" dirty="0" err="1" smtClean="0">
                <a:solidFill>
                  <a:srgbClr val="FF0000"/>
                </a:solidFill>
                <a:latin typeface="Times New Roman" panose="02020603050405020304" pitchFamily="18" charset="0"/>
                <a:ea typeface="Calibri" panose="020F0502020204030204" pitchFamily="34" charset="0"/>
              </a:rPr>
              <a:t>Các</a:t>
            </a:r>
            <a:r>
              <a:rPr lang="en-US" sz="2800" b="1" i="1" dirty="0" smtClean="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loại</a:t>
            </a:r>
            <a:r>
              <a:rPr lang="en-US" sz="2800" b="1" i="1" dirty="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cảng</a:t>
            </a:r>
            <a:r>
              <a:rPr lang="en-US" sz="2800" b="1" i="1" dirty="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phí</a:t>
            </a:r>
            <a:endParaRPr lang="en-US" sz="2800" b="1" i="1" dirty="0">
              <a:solidFill>
                <a:srgbClr val="FF0000"/>
              </a:solidFill>
            </a:endParaRPr>
          </a:p>
        </p:txBody>
      </p:sp>
      <p:sp>
        <p:nvSpPr>
          <p:cNvPr id="4" name="Rectangle 3"/>
          <p:cNvSpPr/>
          <p:nvPr/>
        </p:nvSpPr>
        <p:spPr>
          <a:xfrm>
            <a:off x="308264" y="0"/>
            <a:ext cx="2954655" cy="461665"/>
          </a:xfrm>
          <a:prstGeom prst="rect">
            <a:avLst/>
          </a:prstGeom>
        </p:spPr>
        <p:txBody>
          <a:bodyPr wrap="none">
            <a:spAutoFit/>
          </a:bodyPr>
          <a:lstStyle/>
          <a:p>
            <a:pPr lvl="0">
              <a:spcBef>
                <a:spcPts val="600"/>
              </a:spcBef>
              <a:spcAft>
                <a:spcPts val="600"/>
              </a:spcAft>
            </a:pPr>
            <a:r>
              <a:rPr lang="vi-VN" sz="2400" b="1" dirty="0">
                <a:solidFill>
                  <a:srgbClr val="FF0000"/>
                </a:solidFill>
                <a:latin typeface="Times New Roman" panose="02020603050405020304" pitchFamily="18" charset="0"/>
                <a:cs typeface="Times New Roman" panose="02020603050405020304" pitchFamily="18" charset="0"/>
              </a:rPr>
              <a:t>4.2. PHÍ TẠI CẢNG	</a:t>
            </a:r>
          </a:p>
        </p:txBody>
      </p:sp>
    </p:spTree>
    <p:extLst>
      <p:ext uri="{BB962C8B-B14F-4D97-AF65-F5344CB8AC3E}">
        <p14:creationId xmlns:p14="http://schemas.microsoft.com/office/powerpoint/2010/main" val="3769728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1000"/>
                                        <p:tgtEl>
                                          <p:spTgt spid="2">
                                            <p:txEl>
                                              <p:pRg st="1" end="1"/>
                                            </p:txEl>
                                          </p:spTgt>
                                        </p:tgtEl>
                                      </p:cBhvr>
                                    </p:animEffect>
                                    <p:anim calcmode="lin" valueType="num">
                                      <p:cBhvr>
                                        <p:cTn id="13"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1000"/>
                                        <p:tgtEl>
                                          <p:spTgt spid="2">
                                            <p:txEl>
                                              <p:pRg st="2" end="2"/>
                                            </p:txEl>
                                          </p:spTgt>
                                        </p:tgtEl>
                                      </p:cBhvr>
                                    </p:animEffect>
                                    <p:anim calcmode="lin" valueType="num">
                                      <p:cBhvr>
                                        <p:cTn id="18"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animEffect transition="in" filter="fade">
                                      <p:cBhvr>
                                        <p:cTn id="24" dur="1000"/>
                                        <p:tgtEl>
                                          <p:spTgt spid="2">
                                            <p:txEl>
                                              <p:pRg st="3" end="3"/>
                                            </p:txEl>
                                          </p:spTgt>
                                        </p:tgtEl>
                                      </p:cBhvr>
                                    </p:animEffect>
                                    <p:anim calcmode="lin" valueType="num">
                                      <p:cBhvr>
                                        <p:cTn id="25"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2">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2">
                                            <p:txEl>
                                              <p:pRg st="4" end="4"/>
                                            </p:txEl>
                                          </p:spTgt>
                                        </p:tgtEl>
                                        <p:attrNameLst>
                                          <p:attrName>style.visibility</p:attrName>
                                        </p:attrNameLst>
                                      </p:cBhvr>
                                      <p:to>
                                        <p:strVal val="visible"/>
                                      </p:to>
                                    </p:set>
                                    <p:animEffect transition="in" filter="fade">
                                      <p:cBhvr>
                                        <p:cTn id="29" dur="1000"/>
                                        <p:tgtEl>
                                          <p:spTgt spid="2">
                                            <p:txEl>
                                              <p:pRg st="4" end="4"/>
                                            </p:txEl>
                                          </p:spTgt>
                                        </p:tgtEl>
                                      </p:cBhvr>
                                    </p:animEffect>
                                    <p:anim calcmode="lin" valueType="num">
                                      <p:cBhvr>
                                        <p:cTn id="30"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2">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2">
                                            <p:txEl>
                                              <p:pRg st="5" end="5"/>
                                            </p:txEl>
                                          </p:spTgt>
                                        </p:tgtEl>
                                        <p:attrNameLst>
                                          <p:attrName>style.visibility</p:attrName>
                                        </p:attrNameLst>
                                      </p:cBhvr>
                                      <p:to>
                                        <p:strVal val="visible"/>
                                      </p:to>
                                    </p:set>
                                    <p:animEffect transition="in" filter="fade">
                                      <p:cBhvr>
                                        <p:cTn id="34" dur="1000"/>
                                        <p:tgtEl>
                                          <p:spTgt spid="2">
                                            <p:txEl>
                                              <p:pRg st="5" end="5"/>
                                            </p:txEl>
                                          </p:spTgt>
                                        </p:tgtEl>
                                      </p:cBhvr>
                                    </p:animEffect>
                                    <p:anim calcmode="lin" valueType="num">
                                      <p:cBhvr>
                                        <p:cTn id="35"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2">
                                            <p:txEl>
                                              <p:pRg st="6" end="6"/>
                                            </p:txEl>
                                          </p:spTgt>
                                        </p:tgtEl>
                                        <p:attrNameLst>
                                          <p:attrName>style.visibility</p:attrName>
                                        </p:attrNameLst>
                                      </p:cBhvr>
                                      <p:to>
                                        <p:strVal val="visible"/>
                                      </p:to>
                                    </p:set>
                                    <p:animEffect transition="in" filter="fade">
                                      <p:cBhvr>
                                        <p:cTn id="41" dur="1000"/>
                                        <p:tgtEl>
                                          <p:spTgt spid="2">
                                            <p:txEl>
                                              <p:pRg st="6" end="6"/>
                                            </p:txEl>
                                          </p:spTgt>
                                        </p:tgtEl>
                                      </p:cBhvr>
                                    </p:animEffect>
                                    <p:anim calcmode="lin" valueType="num">
                                      <p:cBhvr>
                                        <p:cTn id="42"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2">
                                            <p:txEl>
                                              <p:pRg st="6" end="6"/>
                                            </p:txEl>
                                          </p:spTgt>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2">
                                            <p:txEl>
                                              <p:pRg st="7" end="7"/>
                                            </p:txEl>
                                          </p:spTgt>
                                        </p:tgtEl>
                                        <p:attrNameLst>
                                          <p:attrName>style.visibility</p:attrName>
                                        </p:attrNameLst>
                                      </p:cBhvr>
                                      <p:to>
                                        <p:strVal val="visible"/>
                                      </p:to>
                                    </p:set>
                                    <p:animEffect transition="in" filter="fade">
                                      <p:cBhvr>
                                        <p:cTn id="46" dur="1000"/>
                                        <p:tgtEl>
                                          <p:spTgt spid="2">
                                            <p:txEl>
                                              <p:pRg st="7" end="7"/>
                                            </p:txEl>
                                          </p:spTgt>
                                        </p:tgtEl>
                                      </p:cBhvr>
                                    </p:animEffect>
                                    <p:anim calcmode="lin" valueType="num">
                                      <p:cBhvr>
                                        <p:cTn id="47"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48" dur="1000" fill="hold"/>
                                        <p:tgtEl>
                                          <p:spTgt spid="2">
                                            <p:txEl>
                                              <p:pRg st="7" end="7"/>
                                            </p:txEl>
                                          </p:spTgt>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2">
                                            <p:txEl>
                                              <p:pRg st="8" end="8"/>
                                            </p:txEl>
                                          </p:spTgt>
                                        </p:tgtEl>
                                        <p:attrNameLst>
                                          <p:attrName>style.visibility</p:attrName>
                                        </p:attrNameLst>
                                      </p:cBhvr>
                                      <p:to>
                                        <p:strVal val="visible"/>
                                      </p:to>
                                    </p:set>
                                    <p:animEffect transition="in" filter="fade">
                                      <p:cBhvr>
                                        <p:cTn id="51" dur="1000"/>
                                        <p:tgtEl>
                                          <p:spTgt spid="2">
                                            <p:txEl>
                                              <p:pRg st="8" end="8"/>
                                            </p:txEl>
                                          </p:spTgt>
                                        </p:tgtEl>
                                      </p:cBhvr>
                                    </p:animEffect>
                                    <p:anim calcmode="lin" valueType="num">
                                      <p:cBhvr>
                                        <p:cTn id="52"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53"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09800" y="152400"/>
            <a:ext cx="4114800" cy="461665"/>
          </a:xfrm>
          <a:prstGeom prst="rect">
            <a:avLst/>
          </a:prstGeom>
          <a:noFill/>
        </p:spPr>
        <p:txBody>
          <a:bodyPr wrap="square" rtlCol="0">
            <a:spAutoFit/>
          </a:bodyPr>
          <a:lstStyle/>
          <a:p>
            <a:pPr algn="ctr"/>
            <a:r>
              <a:rPr lang="en-US" sz="2400" b="1" dirty="0" smtClean="0"/>
              <a:t>BÀI TẬP </a:t>
            </a:r>
            <a:endParaRPr lang="en-US" sz="2400" b="1" dirty="0"/>
          </a:p>
        </p:txBody>
      </p:sp>
      <p:sp>
        <p:nvSpPr>
          <p:cNvPr id="3" name="Rectangle 2"/>
          <p:cNvSpPr/>
          <p:nvPr/>
        </p:nvSpPr>
        <p:spPr>
          <a:xfrm>
            <a:off x="172122" y="914400"/>
            <a:ext cx="8991600" cy="5324535"/>
          </a:xfrm>
          <a:prstGeom prst="rect">
            <a:avLst/>
          </a:prstGeom>
        </p:spPr>
        <p:txBody>
          <a:bodyPr wrap="square">
            <a:spAutoFit/>
          </a:bodyPr>
          <a:lstStyle/>
          <a:p>
            <a:pPr>
              <a:spcBef>
                <a:spcPts val="600"/>
              </a:spcBef>
            </a:pPr>
            <a:r>
              <a:rPr lang="en-US" sz="2000" dirty="0" err="1" smtClean="0">
                <a:latin typeface="Times New Roman" panose="02020603050405020304" pitchFamily="18" charset="0"/>
                <a:cs typeface="Times New Roman" panose="02020603050405020304" pitchFamily="18" charset="0"/>
              </a:rPr>
              <a:t>Tàu</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chở</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trọng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bộ</a:t>
            </a:r>
            <a:r>
              <a:rPr lang="en-US" sz="2000" dirty="0">
                <a:latin typeface="Times New Roman" panose="02020603050405020304" pitchFamily="18" charset="0"/>
                <a:cs typeface="Times New Roman" panose="02020603050405020304" pitchFamily="18" charset="0"/>
              </a:rPr>
              <a:t> 18500 DWT, 14500 GT, </a:t>
            </a:r>
            <a:r>
              <a:rPr lang="en-US" sz="2000" dirty="0" err="1">
                <a:latin typeface="Times New Roman" panose="02020603050405020304" pitchFamily="18" charset="0"/>
                <a:cs typeface="Times New Roman" panose="02020603050405020304" pitchFamily="18" charset="0"/>
              </a:rPr>
              <a:t>tải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trọng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chở</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chiếm</a:t>
            </a:r>
            <a:r>
              <a:rPr lang="en-US" sz="2000" dirty="0">
                <a:latin typeface="Times New Roman" panose="02020603050405020304" pitchFamily="18" charset="0"/>
                <a:cs typeface="Times New Roman" panose="02020603050405020304" pitchFamily="18" charset="0"/>
              </a:rPr>
              <a:t> 95,68%  , </a:t>
            </a:r>
            <a:r>
              <a:rPr lang="en-US" sz="2000" dirty="0" err="1">
                <a:latin typeface="Times New Roman" panose="02020603050405020304" pitchFamily="18" charset="0"/>
                <a:cs typeface="Times New Roman" panose="02020603050405020304" pitchFamily="18" charset="0"/>
              </a:rPr>
              <a:t>thể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tích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xếp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kiện</a:t>
            </a:r>
            <a:r>
              <a:rPr lang="en-US" sz="2000" dirty="0">
                <a:latin typeface="Times New Roman" panose="02020603050405020304" pitchFamily="18" charset="0"/>
                <a:cs typeface="Times New Roman" panose="02020603050405020304" pitchFamily="18" charset="0"/>
              </a:rPr>
              <a:t> 26.500 m3 </a:t>
            </a:r>
            <a:r>
              <a:rPr lang="en-US" sz="2000" dirty="0" err="1">
                <a:latin typeface="Times New Roman" panose="02020603050405020304" pitchFamily="18" charset="0"/>
                <a:cs typeface="Times New Roman" panose="02020603050405020304" pitchFamily="18" charset="0"/>
              </a:rPr>
              <a:t>thế</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tích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xếp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rời</a:t>
            </a:r>
            <a:r>
              <a:rPr lang="en-US" sz="2000" dirty="0">
                <a:latin typeface="Times New Roman" panose="02020603050405020304" pitchFamily="18" charset="0"/>
                <a:cs typeface="Times New Roman" panose="02020603050405020304" pitchFamily="18" charset="0"/>
              </a:rPr>
              <a:t> 44.550 m3 </a:t>
            </a:r>
            <a:r>
              <a:rPr lang="en-US" sz="2000" dirty="0" err="1">
                <a:latin typeface="Times New Roman" panose="02020603050405020304" pitchFamily="18" charset="0"/>
                <a:cs typeface="Times New Roman" panose="02020603050405020304" pitchFamily="18" charset="0"/>
              </a:rPr>
              <a:t>tốc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khai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thác</a:t>
            </a:r>
            <a:r>
              <a:rPr lang="en-US" sz="2000" dirty="0">
                <a:latin typeface="Times New Roman" panose="02020603050405020304" pitchFamily="18" charset="0"/>
                <a:cs typeface="Times New Roman" panose="02020603050405020304" pitchFamily="18" charset="0"/>
              </a:rPr>
              <a:t> 18 hl/h </a:t>
            </a:r>
            <a:r>
              <a:rPr lang="en-US" sz="2000" dirty="0" err="1">
                <a:latin typeface="Times New Roman" panose="02020603050405020304" pitchFamily="18" charset="0"/>
                <a:cs typeface="Times New Roman" panose="02020603050405020304" pitchFamily="18" charset="0"/>
              </a:rPr>
              <a:t>chạy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chuyên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tuyến</a:t>
            </a:r>
            <a:r>
              <a:rPr lang="en-US" sz="2000" dirty="0">
                <a:latin typeface="Times New Roman" panose="02020603050405020304" pitchFamily="18" charset="0"/>
                <a:cs typeface="Times New Roman" panose="02020603050405020304" pitchFamily="18" charset="0"/>
              </a:rPr>
              <a:t> A-B </a:t>
            </a:r>
            <a:r>
              <a:rPr lang="en-US" sz="2000" dirty="0" err="1">
                <a:latin typeface="Times New Roman" panose="02020603050405020304" pitchFamily="18" charset="0"/>
                <a:cs typeface="Times New Roman" panose="02020603050405020304" pitchFamily="18" charset="0"/>
              </a:rPr>
              <a:t>cự</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ly</a:t>
            </a:r>
            <a:r>
              <a:rPr lang="en-US" sz="2000" dirty="0">
                <a:latin typeface="Times New Roman" panose="02020603050405020304" pitchFamily="18" charset="0"/>
                <a:cs typeface="Times New Roman" panose="02020603050405020304" pitchFamily="18" charset="0"/>
              </a:rPr>
              <a:t> 2367 </a:t>
            </a:r>
            <a:r>
              <a:rPr lang="en-US" sz="2000" dirty="0" err="1">
                <a:latin typeface="Times New Roman" panose="02020603050405020304" pitchFamily="18" charset="0"/>
                <a:cs typeface="Times New Roman" panose="02020603050405020304" pitchFamily="18" charset="0"/>
              </a:rPr>
              <a:t>hl,Tkt</a:t>
            </a:r>
            <a:r>
              <a:rPr lang="en-US" sz="2000" dirty="0">
                <a:latin typeface="Times New Roman" panose="02020603050405020304" pitchFamily="18" charset="0"/>
                <a:cs typeface="Times New Roman" panose="02020603050405020304" pitchFamily="18" charset="0"/>
              </a:rPr>
              <a:t>=350 </a:t>
            </a:r>
            <a:r>
              <a:rPr lang="en-US" sz="2000" dirty="0" err="1">
                <a:latin typeface="Times New Roman" panose="02020603050405020304" pitchFamily="18" charset="0"/>
                <a:cs typeface="Times New Roman" panose="02020603050405020304" pitchFamily="18" charset="0"/>
              </a:rPr>
              <a:t>ngày</a:t>
            </a:r>
            <a:r>
              <a:rPr lang="en-US" sz="2000" dirty="0">
                <a:latin typeface="Times New Roman" panose="02020603050405020304" pitchFamily="18" charset="0"/>
                <a:cs typeface="Times New Roman" panose="02020603050405020304" pitchFamily="18" charset="0"/>
              </a:rPr>
              <a:t>.</a:t>
            </a:r>
          </a:p>
          <a:p>
            <a:pPr>
              <a:spcBef>
                <a:spcPts val="600"/>
              </a:spcBef>
            </a:pPr>
            <a:r>
              <a:rPr lang="en-US" sz="2000" dirty="0" err="1">
                <a:latin typeface="Times New Roman" panose="02020603050405020304" pitchFamily="18" charset="0"/>
                <a:cs typeface="Times New Roman" panose="02020603050405020304" pitchFamily="18" charset="0"/>
              </a:rPr>
              <a:t>Chiều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từ</a:t>
            </a:r>
            <a:r>
              <a:rPr lang="en-US" sz="2000" dirty="0">
                <a:latin typeface="Times New Roman" panose="02020603050405020304" pitchFamily="18" charset="0"/>
                <a:cs typeface="Times New Roman" panose="02020603050405020304" pitchFamily="18" charset="0"/>
              </a:rPr>
              <a:t> A-B </a:t>
            </a:r>
            <a:r>
              <a:rPr lang="en-US" sz="2000" dirty="0" err="1">
                <a:latin typeface="Times New Roman" panose="02020603050405020304" pitchFamily="18" charset="0"/>
                <a:cs typeface="Times New Roman" panose="02020603050405020304" pitchFamily="18" charset="0"/>
              </a:rPr>
              <a:t>tàu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chở</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hàng</a:t>
            </a:r>
            <a:r>
              <a:rPr lang="en-US" sz="2000" dirty="0">
                <a:latin typeface="Times New Roman" panose="02020603050405020304" pitchFamily="18" charset="0"/>
                <a:cs typeface="Times New Roman" panose="02020603050405020304" pitchFamily="18" charset="0"/>
              </a:rPr>
              <a:t> may </a:t>
            </a:r>
            <a:r>
              <a:rPr lang="en-US" sz="2000" dirty="0" err="1">
                <a:latin typeface="Times New Roman" panose="02020603050405020304" pitchFamily="18" charset="0"/>
                <a:cs typeface="Times New Roman" panose="02020603050405020304" pitchFamily="18" charset="0"/>
              </a:rPr>
              <a:t>mặc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đóng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hệ</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số</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xếp</a:t>
            </a:r>
            <a:r>
              <a:rPr lang="en-US" sz="2000" dirty="0">
                <a:latin typeface="Times New Roman" panose="02020603050405020304" pitchFamily="18" charset="0"/>
                <a:cs typeface="Times New Roman" panose="02020603050405020304" pitchFamily="18" charset="0"/>
              </a:rPr>
              <a:t> 1.62 m3/</a:t>
            </a:r>
            <a:r>
              <a:rPr lang="en-US" sz="2000" dirty="0" err="1">
                <a:latin typeface="Times New Roman" panose="02020603050405020304" pitchFamily="18" charset="0"/>
                <a:cs typeface="Times New Roman" panose="02020603050405020304" pitchFamily="18" charset="0"/>
              </a:rPr>
              <a:t>tấn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Mức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xếp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bình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quân</a:t>
            </a:r>
            <a:r>
              <a:rPr lang="en-US" sz="2000" dirty="0">
                <a:latin typeface="Times New Roman" panose="02020603050405020304" pitchFamily="18" charset="0"/>
                <a:cs typeface="Times New Roman" panose="02020603050405020304" pitchFamily="18" charset="0"/>
              </a:rPr>
              <a:t> 1200T/</a:t>
            </a:r>
            <a:r>
              <a:rPr lang="en-US" sz="2000" dirty="0" err="1">
                <a:latin typeface="Times New Roman" panose="02020603050405020304" pitchFamily="18" charset="0"/>
                <a:cs typeface="Times New Roman" panose="02020603050405020304" pitchFamily="18" charset="0"/>
              </a:rPr>
              <a:t>máng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ngày</a:t>
            </a:r>
            <a:r>
              <a:rPr lang="en-US" sz="2000"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cảng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mở</a:t>
            </a:r>
            <a:r>
              <a:rPr lang="en-US" sz="2000" dirty="0">
                <a:latin typeface="Times New Roman" panose="02020603050405020304" pitchFamily="18" charset="0"/>
                <a:cs typeface="Times New Roman" panose="02020603050405020304" pitchFamily="18" charset="0"/>
              </a:rPr>
              <a:t> 3 </a:t>
            </a:r>
            <a:r>
              <a:rPr lang="en-US" sz="2000" dirty="0" err="1">
                <a:latin typeface="Times New Roman" panose="02020603050405020304" pitchFamily="18" charset="0"/>
                <a:cs typeface="Times New Roman" panose="02020603050405020304" pitchFamily="18" charset="0"/>
              </a:rPr>
              <a:t>máng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đồng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xếp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dỡ</a:t>
            </a:r>
            <a:endParaRPr lang="en-US" sz="2000" dirty="0">
              <a:latin typeface="Times New Roman" panose="02020603050405020304" pitchFamily="18" charset="0"/>
              <a:cs typeface="Times New Roman" panose="02020603050405020304" pitchFamily="18" charset="0"/>
            </a:endParaRPr>
          </a:p>
          <a:p>
            <a:pPr>
              <a:spcBef>
                <a:spcPts val="600"/>
              </a:spcBef>
            </a:pPr>
            <a:r>
              <a:rPr lang="en-US" sz="2000" dirty="0" err="1">
                <a:latin typeface="Times New Roman" panose="02020603050405020304" pitchFamily="18" charset="0"/>
                <a:cs typeface="Times New Roman" panose="02020603050405020304" pitchFamily="18" charset="0"/>
              </a:rPr>
              <a:t>Chiều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từ</a:t>
            </a:r>
            <a:r>
              <a:rPr lang="en-US" sz="2000" dirty="0">
                <a:latin typeface="Times New Roman" panose="02020603050405020304" pitchFamily="18" charset="0"/>
                <a:cs typeface="Times New Roman" panose="02020603050405020304" pitchFamily="18" charset="0"/>
              </a:rPr>
              <a:t> B-A </a:t>
            </a:r>
            <a:r>
              <a:rPr lang="en-US" sz="2000" dirty="0" err="1">
                <a:latin typeface="Times New Roman" panose="02020603050405020304" pitchFamily="18" charset="0"/>
                <a:cs typeface="Times New Roman" panose="02020603050405020304" pitchFamily="18" charset="0"/>
              </a:rPr>
              <a:t>tàu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chở</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hệ</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số</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trọng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a:t>
            </a:r>
            <a:r>
              <a:rPr lang="en-US" sz="2000" dirty="0">
                <a:latin typeface="Times New Roman" panose="02020603050405020304" pitchFamily="18" charset="0"/>
                <a:cs typeface="Times New Roman" panose="02020603050405020304" pitchFamily="18" charset="0"/>
              </a:rPr>
              <a:t> 0.97 </a:t>
            </a:r>
            <a:r>
              <a:rPr lang="en-US" sz="2000" dirty="0" err="1">
                <a:latin typeface="Times New Roman" panose="02020603050405020304" pitchFamily="18" charset="0"/>
                <a:cs typeface="Times New Roman" panose="02020603050405020304" pitchFamily="18" charset="0"/>
              </a:rPr>
              <a:t>mức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xếp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bình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quân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700</a:t>
            </a:r>
            <a:r>
              <a:rPr lang="en-US" sz="2000" dirty="0" smtClean="0">
                <a:latin typeface="Times New Roman" panose="02020603050405020304" pitchFamily="18" charset="0"/>
                <a:cs typeface="Times New Roman" panose="02020603050405020304" pitchFamily="18" charset="0"/>
              </a:rPr>
              <a:t> T/</a:t>
            </a:r>
            <a:r>
              <a:rPr lang="en-US" sz="2000" dirty="0" err="1" smtClean="0">
                <a:latin typeface="Times New Roman" panose="02020603050405020304" pitchFamily="18" charset="0"/>
                <a:cs typeface="Times New Roman" panose="02020603050405020304" pitchFamily="18" charset="0"/>
              </a:rPr>
              <a:t>máng</a:t>
            </a:r>
            <a:r>
              <a:rPr lang="en-US" sz="2000" dirty="0" smtClean="0">
                <a:latin typeface="Times New Roman" panose="02020603050405020304" pitchFamily="18" charset="0"/>
                <a:cs typeface="Times New Roman" panose="02020603050405020304" pitchFamily="18" charset="0"/>
              </a:rPr>
              <a:t> –ca , </a:t>
            </a:r>
            <a:r>
              <a:rPr lang="en-US" sz="2000" dirty="0" err="1" smtClean="0">
                <a:latin typeface="Times New Roman" panose="02020603050405020304" pitchFamily="18" charset="0"/>
                <a:cs typeface="Times New Roman" panose="02020603050405020304" pitchFamily="18" charset="0"/>
              </a:rPr>
              <a:t>cả</a:t>
            </a:r>
            <a:r>
              <a:rPr lang="en-US" sz="2000" dirty="0" err="1" smtClean="0">
                <a:latin typeface="Times New Roman" panose="02020603050405020304" pitchFamily="18" charset="0"/>
                <a:cs typeface="Times New Roman" panose="02020603050405020304" pitchFamily="18" charset="0"/>
              </a:rPr>
              <a:t>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mở</a:t>
            </a:r>
            <a:r>
              <a:rPr lang="en-US" sz="2000" dirty="0" smtClean="0">
                <a:latin typeface="Times New Roman" panose="02020603050405020304" pitchFamily="18" charset="0"/>
                <a:cs typeface="Times New Roman" panose="02020603050405020304" pitchFamily="18" charset="0"/>
              </a:rPr>
              <a:t> 2 </a:t>
            </a:r>
            <a:r>
              <a:rPr lang="en-US" sz="2000" dirty="0" err="1" smtClean="0">
                <a:latin typeface="Times New Roman" panose="02020603050405020304" pitchFamily="18" charset="0"/>
                <a:cs typeface="Times New Roman" panose="02020603050405020304" pitchFamily="18" charset="0"/>
              </a:rPr>
              <a:t>máng</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xếp</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dỡ</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ngày</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làm</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việc</a:t>
            </a:r>
            <a:r>
              <a:rPr lang="en-US" sz="2000" dirty="0" smtClean="0">
                <a:latin typeface="Times New Roman" panose="02020603050405020304" pitchFamily="18" charset="0"/>
                <a:cs typeface="Times New Roman" panose="02020603050405020304" pitchFamily="18" charset="0"/>
              </a:rPr>
              <a:t> 3 ca/</a:t>
            </a:r>
            <a:r>
              <a:rPr lang="en-US" sz="2000" dirty="0" err="1" smtClean="0">
                <a:latin typeface="Times New Roman" panose="02020603050405020304" pitchFamily="18" charset="0"/>
                <a:cs typeface="Times New Roman" panose="02020603050405020304" pitchFamily="18" charset="0"/>
              </a:rPr>
              <a:t>ngày</a:t>
            </a:r>
            <a:endParaRPr lang="en-US" sz="2000" dirty="0">
              <a:latin typeface="Times New Roman" panose="02020603050405020304" pitchFamily="18" charset="0"/>
              <a:cs typeface="Times New Roman" panose="02020603050405020304" pitchFamily="18" charset="0"/>
            </a:endParaRPr>
          </a:p>
          <a:p>
            <a:pPr marL="342900" indent="-342900">
              <a:spcBef>
                <a:spcPts val="600"/>
              </a:spcBef>
              <a:buFont typeface="Wingdings" panose="05000000000000000000" pitchFamily="2" charset="2"/>
              <a:buChar char="§"/>
            </a:pPr>
            <a:r>
              <a:rPr lang="en-US" sz="2000" dirty="0" smtClean="0">
                <a:latin typeface="Times New Roman" panose="02020603050405020304" pitchFamily="18" charset="0"/>
                <a:cs typeface="Times New Roman" panose="02020603050405020304" pitchFamily="18" charset="0"/>
              </a:rPr>
              <a:t>Chi </a:t>
            </a:r>
            <a:r>
              <a:rPr lang="en-US" sz="2000" dirty="0" err="1">
                <a:latin typeface="Times New Roman" panose="02020603050405020304" pitchFamily="18" charset="0"/>
                <a:cs typeface="Times New Roman" panose="02020603050405020304" pitchFamily="18" charset="0"/>
              </a:rPr>
              <a:t>phí</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quản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lý</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là</a:t>
            </a:r>
            <a:r>
              <a:rPr lang="en-US" sz="2000" dirty="0" smtClean="0">
                <a:latin typeface="Times New Roman" panose="02020603050405020304" pitchFamily="18" charset="0"/>
                <a:cs typeface="Times New Roman" panose="02020603050405020304" pitchFamily="18" charset="0"/>
              </a:rPr>
              <a:t> 14.682 USD/</a:t>
            </a:r>
            <a:r>
              <a:rPr lang="en-US" sz="2000" dirty="0" err="1" smtClean="0">
                <a:latin typeface="Times New Roman" panose="02020603050405020304" pitchFamily="18" charset="0"/>
                <a:cs typeface="Times New Roman" panose="02020603050405020304" pitchFamily="18" charset="0"/>
              </a:rPr>
              <a:t>chuyến</a:t>
            </a:r>
            <a:endParaRPr lang="en-US" sz="2000" dirty="0">
              <a:latin typeface="Times New Roman" panose="02020603050405020304" pitchFamily="18" charset="0"/>
              <a:cs typeface="Times New Roman" panose="02020603050405020304" pitchFamily="18" charset="0"/>
            </a:endParaRPr>
          </a:p>
          <a:p>
            <a:pPr marL="342900" indent="-342900">
              <a:spcBef>
                <a:spcPts val="600"/>
              </a:spcBef>
              <a:buFont typeface="Wingdings" panose="05000000000000000000" pitchFamily="2" charset="2"/>
              <a:buChar char="§"/>
            </a:pPr>
            <a:r>
              <a:rPr lang="en-US" sz="2000" dirty="0" smtClean="0">
                <a:latin typeface="Times New Roman" panose="02020603050405020304" pitchFamily="18" charset="0"/>
                <a:cs typeface="Times New Roman" panose="02020603050405020304" pitchFamily="18" charset="0"/>
              </a:rPr>
              <a:t>Chi </a:t>
            </a:r>
            <a:r>
              <a:rPr lang="en-US" sz="2000" dirty="0" err="1" smtClean="0">
                <a:latin typeface="Times New Roman" panose="02020603050405020304" pitchFamily="18" charset="0"/>
                <a:cs typeface="Times New Roman" panose="02020603050405020304" pitchFamily="18" charset="0"/>
              </a:rPr>
              <a:t>phí</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nhiên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liệu</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dự</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kiến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cho</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chuyến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là</a:t>
            </a:r>
            <a:r>
              <a:rPr lang="en-US" sz="2000" dirty="0" smtClean="0">
                <a:latin typeface="Times New Roman" panose="02020603050405020304" pitchFamily="18" charset="0"/>
                <a:cs typeface="Times New Roman" panose="02020603050405020304" pitchFamily="18" charset="0"/>
              </a:rPr>
              <a:t> 263.000 USD/</a:t>
            </a:r>
            <a:r>
              <a:rPr lang="en-US" sz="2000" dirty="0" err="1" smtClean="0">
                <a:latin typeface="Times New Roman" panose="02020603050405020304" pitchFamily="18" charset="0"/>
                <a:cs typeface="Times New Roman" panose="02020603050405020304" pitchFamily="18" charset="0"/>
              </a:rPr>
              <a:t>chuyến</a:t>
            </a:r>
            <a:endParaRPr lang="en-US" sz="2000" dirty="0">
              <a:latin typeface="Times New Roman" panose="02020603050405020304" pitchFamily="18" charset="0"/>
              <a:cs typeface="Times New Roman" panose="02020603050405020304" pitchFamily="18" charset="0"/>
            </a:endParaRPr>
          </a:p>
          <a:p>
            <a:pPr marL="342900" indent="-342900">
              <a:spcBef>
                <a:spcPts val="600"/>
              </a:spcBef>
              <a:buFont typeface="Wingdings" panose="05000000000000000000" pitchFamily="2" charset="2"/>
              <a:buChar char="§"/>
            </a:pPr>
            <a:r>
              <a:rPr lang="vi-VN" sz="2000" dirty="0" smtClean="0">
                <a:latin typeface="Times New Roman" panose="02020603050405020304" pitchFamily="18" charset="0"/>
                <a:cs typeface="Times New Roman" panose="02020603050405020304" pitchFamily="18" charset="0"/>
              </a:rPr>
              <a:t>Cảng </a:t>
            </a:r>
            <a:r>
              <a:rPr lang="vi-VN" sz="2000" dirty="0">
                <a:latin typeface="Times New Roman" panose="02020603050405020304" pitchFamily="18" charset="0"/>
                <a:cs typeface="Times New Roman" panose="02020603050405020304" pitchFamily="18" charset="0"/>
              </a:rPr>
              <a:t>phí của tàu gồm: phí cầu bến, phí ra vào cảng, phí đảm bảo hảng hải, phí cởi buộc dây, phí lai dắt (2 tàu lai với 500 HP và </a:t>
            </a:r>
            <a:r>
              <a:rPr lang="en-US" sz="2000" dirty="0" smtClean="0">
                <a:latin typeface="Times New Roman" panose="02020603050405020304" pitchFamily="18" charset="0"/>
                <a:cs typeface="Times New Roman" panose="02020603050405020304" pitchFamily="18" charset="0"/>
              </a:rPr>
              <a:t>2</a:t>
            </a:r>
            <a:r>
              <a:rPr lang="vi-VN" sz="2000" dirty="0" smtClean="0">
                <a:latin typeface="Times New Roman" panose="02020603050405020304" pitchFamily="18" charset="0"/>
                <a:cs typeface="Times New Roman" panose="02020603050405020304" pitchFamily="18" charset="0"/>
              </a:rPr>
              <a:t> </a:t>
            </a:r>
            <a:r>
              <a:rPr lang="vi-VN" sz="2000" dirty="0">
                <a:latin typeface="Times New Roman" panose="02020603050405020304" pitchFamily="18" charset="0"/>
                <a:cs typeface="Times New Roman" panose="02020603050405020304" pitchFamily="18" charset="0"/>
              </a:rPr>
              <a:t>giờ lai dắt/lượt ra vào cảng), phí hoa tiêu cho </a:t>
            </a:r>
            <a:r>
              <a:rPr lang="vi-VN" sz="2000" dirty="0" smtClean="0">
                <a:latin typeface="Times New Roman" panose="02020603050405020304" pitchFamily="18" charset="0"/>
                <a:cs typeface="Times New Roman" panose="02020603050405020304" pitchFamily="18" charset="0"/>
              </a:rPr>
              <a:t>3</a:t>
            </a:r>
            <a:r>
              <a:rPr lang="en-US" sz="2000" dirty="0" smtClean="0">
                <a:latin typeface="Times New Roman" panose="02020603050405020304" pitchFamily="18" charset="0"/>
                <a:cs typeface="Times New Roman" panose="02020603050405020304" pitchFamily="18" charset="0"/>
              </a:rPr>
              <a:t>6</a:t>
            </a:r>
            <a:r>
              <a:rPr lang="vi-VN" sz="2000" dirty="0" smtClean="0">
                <a:latin typeface="Times New Roman" panose="02020603050405020304" pitchFamily="18" charset="0"/>
                <a:cs typeface="Times New Roman" panose="02020603050405020304" pitchFamily="18" charset="0"/>
              </a:rPr>
              <a:t> </a:t>
            </a:r>
            <a:r>
              <a:rPr lang="vi-VN" sz="2000" dirty="0">
                <a:latin typeface="Times New Roman" panose="02020603050405020304" pitchFamily="18" charset="0"/>
                <a:cs typeface="Times New Roman" panose="02020603050405020304" pitchFamily="18" charset="0"/>
              </a:rPr>
              <a:t>hải lý mỗi </a:t>
            </a:r>
            <a:r>
              <a:rPr lang="vi-VN" sz="2000" dirty="0" smtClean="0">
                <a:latin typeface="Times New Roman" panose="02020603050405020304" pitchFamily="18" charset="0"/>
                <a:cs typeface="Times New Roman" panose="02020603050405020304" pitchFamily="18" charset="0"/>
              </a:rPr>
              <a:t>lượt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ra</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vào</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cảng</a:t>
            </a:r>
            <a:endParaRPr lang="en-US" sz="2000" dirty="0">
              <a:latin typeface="Times New Roman" panose="02020603050405020304" pitchFamily="18" charset="0"/>
              <a:cs typeface="Times New Roman" panose="02020603050405020304" pitchFamily="18" charset="0"/>
            </a:endParaRPr>
          </a:p>
          <a:p>
            <a:pPr marL="342900" indent="-342900">
              <a:spcBef>
                <a:spcPts val="600"/>
              </a:spcBef>
              <a:buFont typeface="Wingdings" panose="05000000000000000000" pitchFamily="2" charset="2"/>
              <a:buChar char="§"/>
            </a:pPr>
            <a:r>
              <a:rPr lang="vi-VN" sz="2000" dirty="0" smtClean="0">
                <a:latin typeface="Times New Roman" panose="02020603050405020304" pitchFamily="18" charset="0"/>
                <a:cs typeface="Times New Roman" panose="02020603050405020304" pitchFamily="18" charset="0"/>
              </a:rPr>
              <a:t>Phí </a:t>
            </a:r>
            <a:r>
              <a:rPr lang="vi-VN" sz="2000" dirty="0">
                <a:latin typeface="Times New Roman" panose="02020603050405020304" pitchFamily="18" charset="0"/>
                <a:cs typeface="Times New Roman" panose="02020603050405020304" pitchFamily="18" charset="0"/>
              </a:rPr>
              <a:t>đại </a:t>
            </a:r>
            <a:r>
              <a:rPr lang="vi-VN" sz="2000" dirty="0" smtClean="0">
                <a:latin typeface="Times New Roman" panose="02020603050405020304" pitchFamily="18" charset="0"/>
                <a:cs typeface="Times New Roman" panose="02020603050405020304" pitchFamily="18" charset="0"/>
              </a:rPr>
              <a:t>lý</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biết</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đơn</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giá</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là</a:t>
            </a:r>
            <a:r>
              <a:rPr lang="en-US" sz="2000" dirty="0" smtClean="0">
                <a:latin typeface="Times New Roman" panose="02020603050405020304" pitchFamily="18" charset="0"/>
                <a:cs typeface="Times New Roman" panose="02020603050405020304" pitchFamily="18" charset="0"/>
              </a:rPr>
              <a:t> 3$/</a:t>
            </a:r>
            <a:r>
              <a:rPr lang="en-US" sz="2000" dirty="0" err="1" smtClean="0">
                <a:latin typeface="Times New Roman" panose="02020603050405020304" pitchFamily="18" charset="0"/>
                <a:cs typeface="Times New Roman" panose="02020603050405020304" pitchFamily="18" charset="0"/>
              </a:rPr>
              <a:t>tấn</a:t>
            </a:r>
            <a:r>
              <a:rPr lang="vi-VN" sz="2000" dirty="0" smtClean="0">
                <a:latin typeface="Times New Roman" panose="02020603050405020304" pitchFamily="18" charset="0"/>
                <a:cs typeface="Times New Roman" panose="02020603050405020304" pitchFamily="18" charset="0"/>
              </a:rPr>
              <a:t> </a:t>
            </a:r>
            <a:r>
              <a:rPr lang="vi-VN" sz="2000" dirty="0">
                <a:latin typeface="Times New Roman" panose="02020603050405020304" pitchFamily="18" charset="0"/>
                <a:cs typeface="Times New Roman" panose="02020603050405020304" pitchFamily="18" charset="0"/>
              </a:rPr>
              <a:t>và mô</a:t>
            </a:r>
            <a:r>
              <a:rPr lang="en-US" sz="2000" dirty="0" err="1">
                <a:latin typeface="Times New Roman" panose="02020603050405020304" pitchFamily="18" charset="0"/>
                <a:cs typeface="Times New Roman" panose="02020603050405020304" pitchFamily="18" charset="0"/>
              </a:rPr>
              <a:t>i</a:t>
            </a:r>
            <a:r>
              <a:rPr lang="vi-VN" sz="2000" dirty="0">
                <a:latin typeface="Times New Roman" panose="02020603050405020304" pitchFamily="18" charset="0"/>
                <a:cs typeface="Times New Roman" panose="02020603050405020304" pitchFamily="18" charset="0"/>
              </a:rPr>
              <a:t> giới </a:t>
            </a:r>
            <a:r>
              <a:rPr lang="en-US" sz="2000" dirty="0" smtClean="0">
                <a:latin typeface="Times New Roman" panose="02020603050405020304" pitchFamily="18" charset="0"/>
                <a:cs typeface="Times New Roman" panose="02020603050405020304" pitchFamily="18" charset="0"/>
              </a:rPr>
              <a:t>2.000</a:t>
            </a:r>
            <a:r>
              <a:rPr lang="vi-VN" sz="2000" dirty="0" smtClean="0">
                <a:latin typeface="Times New Roman" panose="02020603050405020304" pitchFamily="18" charset="0"/>
                <a:cs typeface="Times New Roman" panose="02020603050405020304" pitchFamily="18" charset="0"/>
              </a:rPr>
              <a:t> </a:t>
            </a:r>
            <a:r>
              <a:rPr lang="vi-VN" sz="2000" dirty="0" smtClean="0">
                <a:latin typeface="Times New Roman" panose="02020603050405020304" pitchFamily="18" charset="0"/>
                <a:cs typeface="Times New Roman" panose="02020603050405020304" pitchFamily="18" charset="0"/>
              </a:rPr>
              <a:t>USD/chuyến</a:t>
            </a:r>
            <a:endParaRPr lang="en-US" sz="2000" dirty="0">
              <a:latin typeface="Times New Roman" panose="02020603050405020304" pitchFamily="18" charset="0"/>
              <a:cs typeface="Times New Roman" panose="02020603050405020304" pitchFamily="18" charset="0"/>
            </a:endParaRPr>
          </a:p>
          <a:p>
            <a:pPr marL="342900" indent="-342900">
              <a:spcBef>
                <a:spcPts val="600"/>
              </a:spcBef>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G</a:t>
            </a:r>
            <a:r>
              <a:rPr lang="vi-VN" sz="2000" dirty="0" smtClean="0">
                <a:latin typeface="Times New Roman" panose="02020603050405020304" pitchFamily="18" charset="0"/>
                <a:cs typeface="Times New Roman" panose="02020603050405020304" pitchFamily="18" charset="0"/>
              </a:rPr>
              <a:t>iá </a:t>
            </a:r>
            <a:r>
              <a:rPr lang="vi-VN" sz="2000" dirty="0">
                <a:latin typeface="Times New Roman" panose="02020603050405020304" pitchFamily="18" charset="0"/>
                <a:cs typeface="Times New Roman" panose="02020603050405020304" pitchFamily="18" charset="0"/>
              </a:rPr>
              <a:t>cước bằng 125% giá thành vận </a:t>
            </a:r>
            <a:r>
              <a:rPr lang="vi-VN" sz="2000" dirty="0" smtClean="0">
                <a:latin typeface="Times New Roman" panose="02020603050405020304" pitchFamily="18" charset="0"/>
                <a:cs typeface="Times New Roman" panose="02020603050405020304" pitchFamily="18" charset="0"/>
              </a:rPr>
              <a:t>chuyển</a:t>
            </a:r>
            <a:endParaRPr lang="en-US" sz="2000" dirty="0" smtClean="0">
              <a:latin typeface="Times New Roman" panose="02020603050405020304" pitchFamily="18" charset="0"/>
              <a:cs typeface="Times New Roman" panose="02020603050405020304" pitchFamily="18" charset="0"/>
            </a:endParaRPr>
          </a:p>
          <a:p>
            <a:pPr marL="342900" indent="-342900">
              <a:spcBef>
                <a:spcPts val="600"/>
              </a:spcBef>
              <a:buFont typeface="Wingdings" panose="05000000000000000000" pitchFamily="2" charset="2"/>
              <a:buChar char="§"/>
            </a:pPr>
            <a:r>
              <a:rPr lang="vi-VN" sz="2000" b="1" dirty="0" smtClean="0">
                <a:latin typeface="Times New Roman" panose="02020603050405020304" pitchFamily="18" charset="0"/>
                <a:cs typeface="Times New Roman" panose="02020603050405020304" pitchFamily="18" charset="0"/>
              </a:rPr>
              <a:t>Tính </a:t>
            </a:r>
            <a:r>
              <a:rPr lang="en-US" sz="2000" b="1" dirty="0" err="1" smtClean="0">
                <a:latin typeface="Times New Roman" panose="02020603050405020304" pitchFamily="18" charset="0"/>
                <a:cs typeface="Times New Roman" panose="02020603050405020304" pitchFamily="18" charset="0"/>
              </a:rPr>
              <a:t>giá</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cước</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thuê</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tàu</a:t>
            </a:r>
            <a:r>
              <a:rPr lang="en-US" sz="2000" b="1" dirty="0" smtClean="0">
                <a:latin typeface="Times New Roman" panose="02020603050405020304" pitchFamily="18" charset="0"/>
                <a:cs typeface="Times New Roman" panose="02020603050405020304" pitchFamily="18" charset="0"/>
              </a:rPr>
              <a:t> ?</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585205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3909" y="152400"/>
            <a:ext cx="9067800" cy="461665"/>
          </a:xfrm>
          <a:prstGeom prst="rect">
            <a:avLst/>
          </a:prstGeom>
        </p:spPr>
        <p:txBody>
          <a:bodyPr wrap="square">
            <a:spAutoFit/>
          </a:bodyPr>
          <a:lstStyle/>
          <a:p>
            <a:pPr lvl="0">
              <a:spcBef>
                <a:spcPts val="600"/>
              </a:spcBef>
              <a:spcAft>
                <a:spcPts val="600"/>
              </a:spcAft>
            </a:pPr>
            <a:r>
              <a:rPr lang="vi-VN" sz="2400" b="1" dirty="0" smtClean="0">
                <a:solidFill>
                  <a:srgbClr val="FF0000"/>
                </a:solidFill>
                <a:latin typeface="Times New Roman" panose="02020603050405020304" pitchFamily="18" charset="0"/>
                <a:cs typeface="Times New Roman" panose="02020603050405020304" pitchFamily="18" charset="0"/>
              </a:rPr>
              <a:t>4.</a:t>
            </a:r>
            <a:r>
              <a:rPr lang="en-US" sz="2400" b="1" dirty="0" smtClean="0">
                <a:solidFill>
                  <a:srgbClr val="FF0000"/>
                </a:solidFill>
                <a:latin typeface="Times New Roman" panose="02020603050405020304" pitchFamily="18" charset="0"/>
                <a:cs typeface="Times New Roman" panose="02020603050405020304" pitchFamily="18" charset="0"/>
              </a:rPr>
              <a:t>3</a:t>
            </a:r>
            <a:r>
              <a:rPr lang="vi-VN" sz="2400" b="1" dirty="0" smtClean="0">
                <a:solidFill>
                  <a:srgbClr val="FF0000"/>
                </a:solidFill>
                <a:latin typeface="Times New Roman" panose="02020603050405020304" pitchFamily="18" charset="0"/>
                <a:cs typeface="Times New Roman" panose="02020603050405020304" pitchFamily="18" charset="0"/>
              </a:rPr>
              <a:t>. </a:t>
            </a:r>
            <a:r>
              <a:rPr lang="vi-VN" sz="2400" b="1" cap="all" dirty="0">
                <a:solidFill>
                  <a:srgbClr val="FF0000"/>
                </a:solidFill>
                <a:latin typeface="Times New Roman" panose="02020603050405020304" pitchFamily="18" charset="0"/>
                <a:cs typeface="Times New Roman" panose="02020603050405020304" pitchFamily="18" charset="0"/>
              </a:rPr>
              <a:t>Phí đường bộ cho xe chở hàng</a:t>
            </a:r>
          </a:p>
        </p:txBody>
      </p:sp>
      <p:sp>
        <p:nvSpPr>
          <p:cNvPr id="4" name="Rectangle 3"/>
          <p:cNvSpPr/>
          <p:nvPr/>
        </p:nvSpPr>
        <p:spPr>
          <a:xfrm>
            <a:off x="190501" y="918865"/>
            <a:ext cx="8610600" cy="830997"/>
          </a:xfrm>
          <a:prstGeom prst="rect">
            <a:avLst/>
          </a:prstGeom>
        </p:spPr>
        <p:txBody>
          <a:bodyPr wrap="square">
            <a:spAutoFit/>
          </a:bodyPr>
          <a:lstStyle/>
          <a:p>
            <a:r>
              <a:rPr lang="en-US" sz="2400" dirty="0">
                <a:solidFill>
                  <a:srgbClr val="000000"/>
                </a:solidFill>
                <a:latin typeface="Times New Roman" panose="02020603050405020304" pitchFamily="18" charset="0"/>
                <a:ea typeface="Calibri" panose="020F0502020204030204" pitchFamily="34" charset="0"/>
              </a:rPr>
              <a:t>Theo </a:t>
            </a:r>
            <a:r>
              <a:rPr lang="en-US" sz="2400" dirty="0" err="1">
                <a:solidFill>
                  <a:srgbClr val="000000"/>
                </a:solidFill>
                <a:latin typeface="Times New Roman" panose="02020603050405020304" pitchFamily="18" charset="0"/>
                <a:ea typeface="Calibri" panose="020F0502020204030204" pitchFamily="34" charset="0"/>
              </a:rPr>
              <a:t>Phụ</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lục</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số</a:t>
            </a:r>
            <a:r>
              <a:rPr lang="en-US" sz="2400" dirty="0">
                <a:solidFill>
                  <a:srgbClr val="000000"/>
                </a:solidFill>
                <a:latin typeface="Times New Roman" panose="02020603050405020304" pitchFamily="18" charset="0"/>
                <a:ea typeface="Calibri" panose="020F0502020204030204" pitchFamily="34" charset="0"/>
              </a:rPr>
              <a:t> 01 ban </a:t>
            </a:r>
            <a:r>
              <a:rPr lang="en-US" sz="2400" dirty="0" err="1">
                <a:solidFill>
                  <a:srgbClr val="000000"/>
                </a:solidFill>
                <a:latin typeface="Times New Roman" panose="02020603050405020304" pitchFamily="18" charset="0"/>
                <a:ea typeface="Calibri" panose="020F0502020204030204" pitchFamily="34" charset="0"/>
              </a:rPr>
              <a:t>hành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kèm</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theo</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Thông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tư</a:t>
            </a:r>
            <a:r>
              <a:rPr lang="en-US" sz="2400" dirty="0">
                <a:solidFill>
                  <a:srgbClr val="000000"/>
                </a:solidFill>
                <a:latin typeface="Times New Roman" panose="02020603050405020304" pitchFamily="18" charset="0"/>
                <a:ea typeface="Calibri" panose="020F0502020204030204" pitchFamily="34" charset="0"/>
              </a:rPr>
              <a:t> 293/2016/TT-BTC, </a:t>
            </a:r>
            <a:r>
              <a:rPr lang="en-US" sz="2400" dirty="0" err="1">
                <a:solidFill>
                  <a:srgbClr val="000000"/>
                </a:solidFill>
                <a:latin typeface="Times New Roman" panose="02020603050405020304" pitchFamily="18" charset="0"/>
                <a:ea typeface="Calibri" panose="020F0502020204030204" pitchFamily="34" charset="0"/>
              </a:rPr>
              <a:t>mức</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thu</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phí</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sử</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dụng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đường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bộ</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được</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quy</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định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như</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sau</a:t>
            </a:r>
            <a:r>
              <a:rPr lang="en-US" sz="2400" i="1" dirty="0">
                <a:solidFill>
                  <a:srgbClr val="000000"/>
                </a:solidFill>
                <a:latin typeface="Times New Roman" panose="02020603050405020304" pitchFamily="18" charset="0"/>
                <a:ea typeface="Calibri" panose="020F0502020204030204" pitchFamily="34" charset="0"/>
              </a:rPr>
              <a:t>:</a:t>
            </a:r>
            <a:endParaRPr lang="en-US" sz="2400" dirty="0"/>
          </a:p>
        </p:txBody>
      </p:sp>
      <p:graphicFrame>
        <p:nvGraphicFramePr>
          <p:cNvPr id="5" name="Table 4"/>
          <p:cNvGraphicFramePr>
            <a:graphicFrameLocks noGrp="1"/>
          </p:cNvGraphicFramePr>
          <p:nvPr>
            <p:extLst>
              <p:ext uri="{D42A27DB-BD31-4B8C-83A1-F6EECF244321}">
                <p14:modId xmlns:p14="http://schemas.microsoft.com/office/powerpoint/2010/main" val="4099618798"/>
              </p:ext>
            </p:extLst>
          </p:nvPr>
        </p:nvGraphicFramePr>
        <p:xfrm>
          <a:off x="20782" y="1749862"/>
          <a:ext cx="8991603" cy="3962400"/>
        </p:xfrm>
        <a:graphic>
          <a:graphicData uri="http://schemas.openxmlformats.org/drawingml/2006/table">
            <a:tbl>
              <a:tblPr firstRow="1" firstCol="1" bandRow="1"/>
              <a:tblGrid>
                <a:gridCol w="706630">
                  <a:extLst>
                    <a:ext uri="{9D8B030D-6E8A-4147-A177-3AD203B41FA5}">
                      <a16:colId xmlns:a16="http://schemas.microsoft.com/office/drawing/2014/main" val="719203027"/>
                    </a:ext>
                  </a:extLst>
                </a:gridCol>
                <a:gridCol w="2759063">
                  <a:extLst>
                    <a:ext uri="{9D8B030D-6E8A-4147-A177-3AD203B41FA5}">
                      <a16:colId xmlns:a16="http://schemas.microsoft.com/office/drawing/2014/main" val="2152433386"/>
                    </a:ext>
                  </a:extLst>
                </a:gridCol>
                <a:gridCol w="706630">
                  <a:extLst>
                    <a:ext uri="{9D8B030D-6E8A-4147-A177-3AD203B41FA5}">
                      <a16:colId xmlns:a16="http://schemas.microsoft.com/office/drawing/2014/main" val="3531784664"/>
                    </a:ext>
                  </a:extLst>
                </a:gridCol>
                <a:gridCol w="706630">
                  <a:extLst>
                    <a:ext uri="{9D8B030D-6E8A-4147-A177-3AD203B41FA5}">
                      <a16:colId xmlns:a16="http://schemas.microsoft.com/office/drawing/2014/main" val="1750546832"/>
                    </a:ext>
                  </a:extLst>
                </a:gridCol>
                <a:gridCol w="822530">
                  <a:extLst>
                    <a:ext uri="{9D8B030D-6E8A-4147-A177-3AD203B41FA5}">
                      <a16:colId xmlns:a16="http://schemas.microsoft.com/office/drawing/2014/main" val="803169479"/>
                    </a:ext>
                  </a:extLst>
                </a:gridCol>
                <a:gridCol w="822530">
                  <a:extLst>
                    <a:ext uri="{9D8B030D-6E8A-4147-A177-3AD203B41FA5}">
                      <a16:colId xmlns:a16="http://schemas.microsoft.com/office/drawing/2014/main" val="2444346833"/>
                    </a:ext>
                  </a:extLst>
                </a:gridCol>
                <a:gridCol w="822530">
                  <a:extLst>
                    <a:ext uri="{9D8B030D-6E8A-4147-A177-3AD203B41FA5}">
                      <a16:colId xmlns:a16="http://schemas.microsoft.com/office/drawing/2014/main" val="3691835780"/>
                    </a:ext>
                  </a:extLst>
                </a:gridCol>
                <a:gridCol w="822530">
                  <a:extLst>
                    <a:ext uri="{9D8B030D-6E8A-4147-A177-3AD203B41FA5}">
                      <a16:colId xmlns:a16="http://schemas.microsoft.com/office/drawing/2014/main" val="3579671475"/>
                    </a:ext>
                  </a:extLst>
                </a:gridCol>
                <a:gridCol w="822530">
                  <a:extLst>
                    <a:ext uri="{9D8B030D-6E8A-4147-A177-3AD203B41FA5}">
                      <a16:colId xmlns:a16="http://schemas.microsoft.com/office/drawing/2014/main" val="2989186258"/>
                    </a:ext>
                  </a:extLst>
                </a:gridCol>
              </a:tblGrid>
              <a:tr h="96529">
                <a:tc rowSpan="2">
                  <a:txBody>
                    <a:bodyPr/>
                    <a:lstStyle/>
                    <a:p>
                      <a:pPr marL="0" marR="0">
                        <a:lnSpc>
                          <a:spcPct val="130000"/>
                        </a:lnSpc>
                        <a:spcBef>
                          <a:spcPts val="0"/>
                        </a:spcBef>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STT</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rowSpan="2">
                  <a:txBody>
                    <a:bodyPr/>
                    <a:lstStyle/>
                    <a:p>
                      <a:pPr marL="0" marR="0">
                        <a:lnSpc>
                          <a:spcPct val="13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30000"/>
                        </a:lnSpc>
                        <a:spcBef>
                          <a:spcPts val="0"/>
                        </a:spcBef>
                        <a:spcAft>
                          <a:spcPts val="0"/>
                        </a:spcAft>
                      </a:pPr>
                      <a:r>
                        <a:rPr lang="en-US" sz="2000" b="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phương</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tiện</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chịu</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phí</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gridSpan="7">
                  <a:txBody>
                    <a:bodyPr/>
                    <a:lstStyle/>
                    <a:p>
                      <a:pPr marL="0" marR="0" algn="ctr">
                        <a:lnSpc>
                          <a:spcPct val="130000"/>
                        </a:lnSpc>
                        <a:spcBef>
                          <a:spcPts val="0"/>
                        </a:spcBef>
                        <a:spcAft>
                          <a:spcPts val="0"/>
                        </a:spcAft>
                      </a:pPr>
                      <a:r>
                        <a:rPr lang="en-US" sz="20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Mức thu </a:t>
                      </a:r>
                      <a:r>
                        <a:rPr lang="en-US"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(nghìn đồng)</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777307725"/>
                  </a:ext>
                </a:extLst>
              </a:tr>
              <a:tr h="193058">
                <a:tc vMerge="1">
                  <a:txBody>
                    <a:bodyPr/>
                    <a:lstStyle/>
                    <a:p>
                      <a:endParaRPr lang="en-US"/>
                    </a:p>
                  </a:txBody>
                  <a:tcPr/>
                </a:tc>
                <a:tc vMerge="1">
                  <a:txBody>
                    <a:bodyPr/>
                    <a:lstStyle/>
                    <a:p>
                      <a:endParaRPr lang="en-US"/>
                    </a:p>
                  </a:txBody>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tháng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tháng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tháng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12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tháng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18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tháng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24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tháng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30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tháng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3617854108"/>
                  </a:ext>
                </a:extLst>
              </a:tr>
              <a:tr h="675702">
                <a:tc>
                  <a:txBody>
                    <a:bodyPr/>
                    <a:lstStyle/>
                    <a:p>
                      <a:pPr marL="0" marR="0" algn="ctr">
                        <a:lnSpc>
                          <a:spcPct val="13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3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3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3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3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1 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3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30000"/>
                        </a:lnSpc>
                        <a:spcBef>
                          <a:spcPts val="0"/>
                        </a:spcBef>
                        <a:spcAft>
                          <a:spcPts val="0"/>
                        </a:spcAft>
                      </a:pP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tải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ô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tô</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chuyên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dùng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khối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lượng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toàn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bộ</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dưới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4.000 kg;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buýt</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chở</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hàng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chở</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người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4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bánh</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gắn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30000"/>
                        </a:lnSpc>
                        <a:spcBef>
                          <a:spcPts val="0"/>
                        </a:spcBef>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180</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30000"/>
                        </a:lnSpc>
                        <a:spcBef>
                          <a:spcPts val="0"/>
                        </a:spcBef>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540</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30000"/>
                        </a:lnSpc>
                        <a:spcBef>
                          <a:spcPts val="0"/>
                        </a:spcBef>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1.080</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30000"/>
                        </a:lnSpc>
                        <a:spcBef>
                          <a:spcPts val="0"/>
                        </a:spcBef>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2.160</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30000"/>
                        </a:lnSpc>
                        <a:spcBef>
                          <a:spcPts val="0"/>
                        </a:spcBef>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3.150</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30000"/>
                        </a:lnSpc>
                        <a:spcBef>
                          <a:spcPts val="0"/>
                        </a:spcBef>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4.150</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5.070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43833206"/>
                  </a:ext>
                </a:extLst>
              </a:tr>
            </a:tbl>
          </a:graphicData>
        </a:graphic>
      </p:graphicFrame>
    </p:spTree>
    <p:extLst>
      <p:ext uri="{BB962C8B-B14F-4D97-AF65-F5344CB8AC3E}">
        <p14:creationId xmlns:p14="http://schemas.microsoft.com/office/powerpoint/2010/main" val="63941159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639644259"/>
              </p:ext>
            </p:extLst>
          </p:nvPr>
        </p:nvGraphicFramePr>
        <p:xfrm>
          <a:off x="-3463" y="1630680"/>
          <a:ext cx="8991603" cy="5227320"/>
        </p:xfrm>
        <a:graphic>
          <a:graphicData uri="http://schemas.openxmlformats.org/drawingml/2006/table">
            <a:tbl>
              <a:tblPr firstRow="1" firstCol="1" bandRow="1"/>
              <a:tblGrid>
                <a:gridCol w="571500">
                  <a:extLst>
                    <a:ext uri="{9D8B030D-6E8A-4147-A177-3AD203B41FA5}">
                      <a16:colId xmlns:a16="http://schemas.microsoft.com/office/drawing/2014/main" val="677984464"/>
                    </a:ext>
                  </a:extLst>
                </a:gridCol>
                <a:gridCol w="2894193">
                  <a:extLst>
                    <a:ext uri="{9D8B030D-6E8A-4147-A177-3AD203B41FA5}">
                      <a16:colId xmlns:a16="http://schemas.microsoft.com/office/drawing/2014/main" val="1182938629"/>
                    </a:ext>
                  </a:extLst>
                </a:gridCol>
                <a:gridCol w="706630">
                  <a:extLst>
                    <a:ext uri="{9D8B030D-6E8A-4147-A177-3AD203B41FA5}">
                      <a16:colId xmlns:a16="http://schemas.microsoft.com/office/drawing/2014/main" val="2500020862"/>
                    </a:ext>
                  </a:extLst>
                </a:gridCol>
                <a:gridCol w="706630">
                  <a:extLst>
                    <a:ext uri="{9D8B030D-6E8A-4147-A177-3AD203B41FA5}">
                      <a16:colId xmlns:a16="http://schemas.microsoft.com/office/drawing/2014/main" val="1659957815"/>
                    </a:ext>
                  </a:extLst>
                </a:gridCol>
                <a:gridCol w="822530">
                  <a:extLst>
                    <a:ext uri="{9D8B030D-6E8A-4147-A177-3AD203B41FA5}">
                      <a16:colId xmlns:a16="http://schemas.microsoft.com/office/drawing/2014/main" val="2647786358"/>
                    </a:ext>
                  </a:extLst>
                </a:gridCol>
                <a:gridCol w="822530">
                  <a:extLst>
                    <a:ext uri="{9D8B030D-6E8A-4147-A177-3AD203B41FA5}">
                      <a16:colId xmlns:a16="http://schemas.microsoft.com/office/drawing/2014/main" val="2238006315"/>
                    </a:ext>
                  </a:extLst>
                </a:gridCol>
                <a:gridCol w="822530">
                  <a:extLst>
                    <a:ext uri="{9D8B030D-6E8A-4147-A177-3AD203B41FA5}">
                      <a16:colId xmlns:a16="http://schemas.microsoft.com/office/drawing/2014/main" val="3981401891"/>
                    </a:ext>
                  </a:extLst>
                </a:gridCol>
                <a:gridCol w="822530">
                  <a:extLst>
                    <a:ext uri="{9D8B030D-6E8A-4147-A177-3AD203B41FA5}">
                      <a16:colId xmlns:a16="http://schemas.microsoft.com/office/drawing/2014/main" val="1394265317"/>
                    </a:ext>
                  </a:extLst>
                </a:gridCol>
                <a:gridCol w="822530">
                  <a:extLst>
                    <a:ext uri="{9D8B030D-6E8A-4147-A177-3AD203B41FA5}">
                      <a16:colId xmlns:a16="http://schemas.microsoft.com/office/drawing/2014/main" val="1474120214"/>
                    </a:ext>
                  </a:extLst>
                </a:gridCol>
              </a:tblGrid>
              <a:tr h="2788920">
                <a:tc>
                  <a:txBody>
                    <a:bodyPr/>
                    <a:lstStyle/>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tải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ô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tô</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chuyên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dùng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khối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lượng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toàn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bộ</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từ</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13.000 kg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đến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dưới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19.000 kg;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đầu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kéo</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khối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lượng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bản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thân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cộng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với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khối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lượng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cho</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phép</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kéo</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theo</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đến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dưới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19.000 kg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590</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1.770</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3.540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7.080</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10.340</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13.590</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16.600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6361314"/>
                  </a:ext>
                </a:extLst>
              </a:tr>
              <a:tr h="772230">
                <a:tc>
                  <a:txBody>
                    <a:bodyPr/>
                    <a:lstStyle/>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0000"/>
                        </a:lnSpc>
                        <a:spcBef>
                          <a:spcPts val="0"/>
                        </a:spcBef>
                        <a:spcAft>
                          <a:spcPts val="0"/>
                        </a:spcAft>
                      </a:pP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tải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ô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tô</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chuyên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dùng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khối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lượng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toàn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bộ</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từ</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19.000 kg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đến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dưới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27.000 kg;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đầu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kéo</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khối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lượng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bản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thân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cộng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với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khối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lượng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cho</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phép</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kéo</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theo</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từ</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19.000 kg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đến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dưới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27.000 kg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720</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2.160</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4.320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8.640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12.610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16.590</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20.260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62978582"/>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3907816495"/>
              </p:ext>
            </p:extLst>
          </p:nvPr>
        </p:nvGraphicFramePr>
        <p:xfrm>
          <a:off x="0" y="521080"/>
          <a:ext cx="8991603" cy="1188720"/>
        </p:xfrm>
        <a:graphic>
          <a:graphicData uri="http://schemas.openxmlformats.org/drawingml/2006/table">
            <a:tbl>
              <a:tblPr firstRow="1" firstCol="1" bandRow="1"/>
              <a:tblGrid>
                <a:gridCol w="571500">
                  <a:extLst>
                    <a:ext uri="{9D8B030D-6E8A-4147-A177-3AD203B41FA5}">
                      <a16:colId xmlns:a16="http://schemas.microsoft.com/office/drawing/2014/main" val="2106642340"/>
                    </a:ext>
                  </a:extLst>
                </a:gridCol>
                <a:gridCol w="2894193">
                  <a:extLst>
                    <a:ext uri="{9D8B030D-6E8A-4147-A177-3AD203B41FA5}">
                      <a16:colId xmlns:a16="http://schemas.microsoft.com/office/drawing/2014/main" val="2687209519"/>
                    </a:ext>
                  </a:extLst>
                </a:gridCol>
                <a:gridCol w="706630">
                  <a:extLst>
                    <a:ext uri="{9D8B030D-6E8A-4147-A177-3AD203B41FA5}">
                      <a16:colId xmlns:a16="http://schemas.microsoft.com/office/drawing/2014/main" val="1916808674"/>
                    </a:ext>
                  </a:extLst>
                </a:gridCol>
                <a:gridCol w="706630">
                  <a:extLst>
                    <a:ext uri="{9D8B030D-6E8A-4147-A177-3AD203B41FA5}">
                      <a16:colId xmlns:a16="http://schemas.microsoft.com/office/drawing/2014/main" val="3533912999"/>
                    </a:ext>
                  </a:extLst>
                </a:gridCol>
                <a:gridCol w="822530">
                  <a:extLst>
                    <a:ext uri="{9D8B030D-6E8A-4147-A177-3AD203B41FA5}">
                      <a16:colId xmlns:a16="http://schemas.microsoft.com/office/drawing/2014/main" val="974205104"/>
                    </a:ext>
                  </a:extLst>
                </a:gridCol>
                <a:gridCol w="822530">
                  <a:extLst>
                    <a:ext uri="{9D8B030D-6E8A-4147-A177-3AD203B41FA5}">
                      <a16:colId xmlns:a16="http://schemas.microsoft.com/office/drawing/2014/main" val="67231696"/>
                    </a:ext>
                  </a:extLst>
                </a:gridCol>
                <a:gridCol w="822530">
                  <a:extLst>
                    <a:ext uri="{9D8B030D-6E8A-4147-A177-3AD203B41FA5}">
                      <a16:colId xmlns:a16="http://schemas.microsoft.com/office/drawing/2014/main" val="86362686"/>
                    </a:ext>
                  </a:extLst>
                </a:gridCol>
                <a:gridCol w="822530">
                  <a:extLst>
                    <a:ext uri="{9D8B030D-6E8A-4147-A177-3AD203B41FA5}">
                      <a16:colId xmlns:a16="http://schemas.microsoft.com/office/drawing/2014/main" val="203145856"/>
                    </a:ext>
                  </a:extLst>
                </a:gridCol>
                <a:gridCol w="822530">
                  <a:extLst>
                    <a:ext uri="{9D8B030D-6E8A-4147-A177-3AD203B41FA5}">
                      <a16:colId xmlns:a16="http://schemas.microsoft.com/office/drawing/2014/main" val="2474230513"/>
                    </a:ext>
                  </a:extLst>
                </a:gridCol>
              </a:tblGrid>
              <a:tr h="303731">
                <a:tc rowSpan="2">
                  <a:txBody>
                    <a:bodyPr/>
                    <a:lstStyle/>
                    <a:p>
                      <a:pPr marL="0" marR="0">
                        <a:lnSpc>
                          <a:spcPct val="130000"/>
                        </a:lnSpc>
                        <a:spcBef>
                          <a:spcPts val="0"/>
                        </a:spcBef>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STT</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rowSpan="2">
                  <a:txBody>
                    <a:bodyPr/>
                    <a:lstStyle/>
                    <a:p>
                      <a:pPr marL="0" marR="0">
                        <a:lnSpc>
                          <a:spcPct val="13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30000"/>
                        </a:lnSpc>
                        <a:spcBef>
                          <a:spcPts val="0"/>
                        </a:spcBef>
                        <a:spcAft>
                          <a:spcPts val="0"/>
                        </a:spcAft>
                      </a:pPr>
                      <a:r>
                        <a:rPr lang="en-US" sz="2000" b="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phương</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tiện</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chịu</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phí</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gridSpan="7">
                  <a:txBody>
                    <a:bodyPr/>
                    <a:lstStyle/>
                    <a:p>
                      <a:pPr marL="0" marR="0" algn="ctr">
                        <a:lnSpc>
                          <a:spcPct val="130000"/>
                        </a:lnSpc>
                        <a:spcBef>
                          <a:spcPts val="0"/>
                        </a:spcBef>
                        <a:spcAft>
                          <a:spcPts val="0"/>
                        </a:spcAft>
                      </a:pPr>
                      <a:r>
                        <a:rPr lang="en-US" sz="20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Mức thu </a:t>
                      </a:r>
                      <a:r>
                        <a:rPr lang="en-US"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(nghìn đồng)</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762312578"/>
                  </a:ext>
                </a:extLst>
              </a:tr>
              <a:tr h="641149">
                <a:tc vMerge="1">
                  <a:txBody>
                    <a:bodyPr/>
                    <a:lstStyle/>
                    <a:p>
                      <a:endParaRPr lang="en-US"/>
                    </a:p>
                  </a:txBody>
                  <a:tcPr/>
                </a:tc>
                <a:tc vMerge="1">
                  <a:txBody>
                    <a:bodyPr/>
                    <a:lstStyle/>
                    <a:p>
                      <a:endParaRPr lang="en-US"/>
                    </a:p>
                  </a:txBody>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tháng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tháng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 </a:t>
                      </a:r>
                      <a:endParaRPr lang="en-US" sz="20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ctr">
                        <a:lnSpc>
                          <a:spcPct val="130000"/>
                        </a:lnSpc>
                        <a:spcBef>
                          <a:spcPts val="0"/>
                        </a:spcBef>
                        <a:spcAft>
                          <a:spcPts val="0"/>
                        </a:spcAft>
                      </a:pPr>
                      <a:r>
                        <a:rPr lang="en-US" sz="2000" dirty="0" err="1"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tháng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12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tháng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18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tháng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24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tháng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30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tháng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812647602"/>
                  </a:ext>
                </a:extLst>
              </a:tr>
            </a:tbl>
          </a:graphicData>
        </a:graphic>
      </p:graphicFrame>
      <p:sp>
        <p:nvSpPr>
          <p:cNvPr id="4" name="Rectangle 3"/>
          <p:cNvSpPr/>
          <p:nvPr/>
        </p:nvSpPr>
        <p:spPr>
          <a:xfrm>
            <a:off x="304800" y="90193"/>
            <a:ext cx="9067800" cy="430887"/>
          </a:xfrm>
          <a:prstGeom prst="rect">
            <a:avLst/>
          </a:prstGeom>
        </p:spPr>
        <p:txBody>
          <a:bodyPr wrap="square">
            <a:spAutoFit/>
          </a:bodyPr>
          <a:lstStyle/>
          <a:p>
            <a:pPr lvl="0">
              <a:spcBef>
                <a:spcPts val="600"/>
              </a:spcBef>
              <a:spcAft>
                <a:spcPts val="600"/>
              </a:spcAft>
            </a:pPr>
            <a:r>
              <a:rPr lang="vi-VN" sz="2200" b="1" dirty="0" smtClean="0">
                <a:solidFill>
                  <a:srgbClr val="FF0000"/>
                </a:solidFill>
                <a:latin typeface="Times New Roman" panose="02020603050405020304" pitchFamily="18" charset="0"/>
                <a:cs typeface="Times New Roman" panose="02020603050405020304" pitchFamily="18" charset="0"/>
              </a:rPr>
              <a:t>4.</a:t>
            </a:r>
            <a:r>
              <a:rPr lang="en-US" sz="2200" b="1" dirty="0" smtClean="0">
                <a:solidFill>
                  <a:srgbClr val="FF0000"/>
                </a:solidFill>
                <a:latin typeface="Times New Roman" panose="02020603050405020304" pitchFamily="18" charset="0"/>
                <a:cs typeface="Times New Roman" panose="02020603050405020304" pitchFamily="18" charset="0"/>
              </a:rPr>
              <a:t>3</a:t>
            </a:r>
            <a:r>
              <a:rPr lang="vi-VN" sz="2200" b="1" dirty="0" smtClean="0">
                <a:solidFill>
                  <a:srgbClr val="FF0000"/>
                </a:solidFill>
                <a:latin typeface="Times New Roman" panose="02020603050405020304" pitchFamily="18" charset="0"/>
                <a:cs typeface="Times New Roman" panose="02020603050405020304" pitchFamily="18" charset="0"/>
              </a:rPr>
              <a:t>. </a:t>
            </a:r>
            <a:r>
              <a:rPr lang="vi-VN" sz="2200" b="1" cap="all" dirty="0">
                <a:solidFill>
                  <a:srgbClr val="FF0000"/>
                </a:solidFill>
                <a:latin typeface="Times New Roman" panose="02020603050405020304" pitchFamily="18" charset="0"/>
                <a:cs typeface="Times New Roman" panose="02020603050405020304" pitchFamily="18" charset="0"/>
              </a:rPr>
              <a:t>Phí đường bộ cho xe chở hàng</a:t>
            </a:r>
          </a:p>
        </p:txBody>
      </p:sp>
    </p:spTree>
    <p:extLst>
      <p:ext uri="{BB962C8B-B14F-4D97-AF65-F5344CB8AC3E}">
        <p14:creationId xmlns:p14="http://schemas.microsoft.com/office/powerpoint/2010/main" val="404651488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935202794"/>
              </p:ext>
            </p:extLst>
          </p:nvPr>
        </p:nvGraphicFramePr>
        <p:xfrm>
          <a:off x="87945" y="2026920"/>
          <a:ext cx="8991603" cy="4358640"/>
        </p:xfrm>
        <a:graphic>
          <a:graphicData uri="http://schemas.openxmlformats.org/drawingml/2006/table">
            <a:tbl>
              <a:tblPr firstRow="1" firstCol="1" bandRow="1"/>
              <a:tblGrid>
                <a:gridCol w="533403">
                  <a:extLst>
                    <a:ext uri="{9D8B030D-6E8A-4147-A177-3AD203B41FA5}">
                      <a16:colId xmlns:a16="http://schemas.microsoft.com/office/drawing/2014/main" val="1788223770"/>
                    </a:ext>
                  </a:extLst>
                </a:gridCol>
                <a:gridCol w="2932290">
                  <a:extLst>
                    <a:ext uri="{9D8B030D-6E8A-4147-A177-3AD203B41FA5}">
                      <a16:colId xmlns:a16="http://schemas.microsoft.com/office/drawing/2014/main" val="3637283"/>
                    </a:ext>
                  </a:extLst>
                </a:gridCol>
                <a:gridCol w="706630">
                  <a:extLst>
                    <a:ext uri="{9D8B030D-6E8A-4147-A177-3AD203B41FA5}">
                      <a16:colId xmlns:a16="http://schemas.microsoft.com/office/drawing/2014/main" val="3863332784"/>
                    </a:ext>
                  </a:extLst>
                </a:gridCol>
                <a:gridCol w="706630">
                  <a:extLst>
                    <a:ext uri="{9D8B030D-6E8A-4147-A177-3AD203B41FA5}">
                      <a16:colId xmlns:a16="http://schemas.microsoft.com/office/drawing/2014/main" val="3462140967"/>
                    </a:ext>
                  </a:extLst>
                </a:gridCol>
                <a:gridCol w="822530">
                  <a:extLst>
                    <a:ext uri="{9D8B030D-6E8A-4147-A177-3AD203B41FA5}">
                      <a16:colId xmlns:a16="http://schemas.microsoft.com/office/drawing/2014/main" val="1651599095"/>
                    </a:ext>
                  </a:extLst>
                </a:gridCol>
                <a:gridCol w="822530">
                  <a:extLst>
                    <a:ext uri="{9D8B030D-6E8A-4147-A177-3AD203B41FA5}">
                      <a16:colId xmlns:a16="http://schemas.microsoft.com/office/drawing/2014/main" val="688956802"/>
                    </a:ext>
                  </a:extLst>
                </a:gridCol>
                <a:gridCol w="822530">
                  <a:extLst>
                    <a:ext uri="{9D8B030D-6E8A-4147-A177-3AD203B41FA5}">
                      <a16:colId xmlns:a16="http://schemas.microsoft.com/office/drawing/2014/main" val="2732094985"/>
                    </a:ext>
                  </a:extLst>
                </a:gridCol>
                <a:gridCol w="822530">
                  <a:extLst>
                    <a:ext uri="{9D8B030D-6E8A-4147-A177-3AD203B41FA5}">
                      <a16:colId xmlns:a16="http://schemas.microsoft.com/office/drawing/2014/main" val="2922530092"/>
                    </a:ext>
                  </a:extLst>
                </a:gridCol>
                <a:gridCol w="822530">
                  <a:extLst>
                    <a:ext uri="{9D8B030D-6E8A-4147-A177-3AD203B41FA5}">
                      <a16:colId xmlns:a16="http://schemas.microsoft.com/office/drawing/2014/main" val="3275526460"/>
                    </a:ext>
                  </a:extLst>
                </a:gridCol>
              </a:tblGrid>
              <a:tr h="675702">
                <a:tc>
                  <a:txBody>
                    <a:bodyPr/>
                    <a:lstStyle/>
                    <a:p>
                      <a:pPr marL="0" marR="0" algn="ctr">
                        <a:lnSpc>
                          <a:spcPct val="13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3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3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3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3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30000"/>
                        </a:lnSpc>
                        <a:spcBef>
                          <a:spcPts val="0"/>
                        </a:spcBef>
                        <a:spcAft>
                          <a:spcPts val="0"/>
                        </a:spcAft>
                      </a:pP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30000"/>
                        </a:lnSpc>
                        <a:spcBef>
                          <a:spcPts val="0"/>
                        </a:spcBef>
                        <a:spcAft>
                          <a:spcPts val="0"/>
                        </a:spcAft>
                      </a:pP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tải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ô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tô</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chuyên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dùng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khối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lượng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toàn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bộ</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từ</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27.000 kg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trở</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đầu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kéo</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khối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lượng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bản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thân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cộng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với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khối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lượng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cho</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phép</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kéo</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theo</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từ</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27.000 kg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đến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dưới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40.000 kg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1.040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30000"/>
                        </a:lnSpc>
                        <a:spcBef>
                          <a:spcPts val="0"/>
                        </a:spcBef>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3.120</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6.240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12.480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18.220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23.960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29.270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69573291"/>
                  </a:ext>
                </a:extLst>
              </a:tr>
              <a:tr h="386115">
                <a:tc>
                  <a:txBody>
                    <a:bodyPr/>
                    <a:lstStyle/>
                    <a:p>
                      <a:pPr marL="0" marR="0" algn="ctr">
                        <a:lnSpc>
                          <a:spcPct val="13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3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30000"/>
                        </a:lnSpc>
                        <a:spcBef>
                          <a:spcPts val="0"/>
                        </a:spcBef>
                        <a:spcAft>
                          <a:spcPts val="0"/>
                        </a:spcAft>
                      </a:pP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5</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30000"/>
                        </a:lnSpc>
                        <a:spcBef>
                          <a:spcPts val="0"/>
                        </a:spcBef>
                        <a:spcAft>
                          <a:spcPts val="0"/>
                        </a:spcAft>
                      </a:pP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ô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tô</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đầu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kéo</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khối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lượng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bản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thân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cộng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với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khối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lượng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cho</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phép</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kéo</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theo</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từ</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40.000 kg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trở</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lên</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1.430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30000"/>
                        </a:lnSpc>
                        <a:spcBef>
                          <a:spcPts val="0"/>
                        </a:spcBef>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4.290</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30000"/>
                        </a:lnSpc>
                        <a:spcBef>
                          <a:spcPts val="0"/>
                        </a:spcBef>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8.580</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30000"/>
                        </a:lnSpc>
                        <a:spcBef>
                          <a:spcPts val="0"/>
                        </a:spcBef>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17.160</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30000"/>
                        </a:lnSpc>
                        <a:spcBef>
                          <a:spcPts val="0"/>
                        </a:spcBef>
                        <a:spcAft>
                          <a:spcPts val="0"/>
                        </a:spcAft>
                      </a:pPr>
                      <a:r>
                        <a:rPr lang="en-US"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25.050</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32.950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40.240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13455397"/>
                  </a:ext>
                </a:extLst>
              </a:tr>
            </a:tbl>
          </a:graphicData>
        </a:graphic>
      </p:graphicFrame>
      <p:sp>
        <p:nvSpPr>
          <p:cNvPr id="3" name="Rectangle 2"/>
          <p:cNvSpPr/>
          <p:nvPr/>
        </p:nvSpPr>
        <p:spPr>
          <a:xfrm>
            <a:off x="228600" y="193655"/>
            <a:ext cx="9067800" cy="461665"/>
          </a:xfrm>
          <a:prstGeom prst="rect">
            <a:avLst/>
          </a:prstGeom>
        </p:spPr>
        <p:txBody>
          <a:bodyPr wrap="square">
            <a:spAutoFit/>
          </a:bodyPr>
          <a:lstStyle/>
          <a:p>
            <a:pPr lvl="0">
              <a:spcBef>
                <a:spcPts val="600"/>
              </a:spcBef>
              <a:spcAft>
                <a:spcPts val="600"/>
              </a:spcAft>
            </a:pPr>
            <a:r>
              <a:rPr lang="vi-VN" sz="2400" b="1" dirty="0" smtClean="0">
                <a:solidFill>
                  <a:srgbClr val="FF0000"/>
                </a:solidFill>
                <a:latin typeface="Times New Roman" panose="02020603050405020304" pitchFamily="18" charset="0"/>
                <a:cs typeface="Times New Roman" panose="02020603050405020304" pitchFamily="18" charset="0"/>
              </a:rPr>
              <a:t>4.</a:t>
            </a:r>
            <a:r>
              <a:rPr lang="en-US" sz="2400" b="1" dirty="0" smtClean="0">
                <a:solidFill>
                  <a:srgbClr val="FF0000"/>
                </a:solidFill>
                <a:latin typeface="Times New Roman" panose="02020603050405020304" pitchFamily="18" charset="0"/>
                <a:cs typeface="Times New Roman" panose="02020603050405020304" pitchFamily="18" charset="0"/>
              </a:rPr>
              <a:t>3</a:t>
            </a:r>
            <a:r>
              <a:rPr lang="vi-VN" sz="2400" b="1" dirty="0" smtClean="0">
                <a:solidFill>
                  <a:srgbClr val="FF0000"/>
                </a:solidFill>
                <a:latin typeface="Times New Roman" panose="02020603050405020304" pitchFamily="18" charset="0"/>
                <a:cs typeface="Times New Roman" panose="02020603050405020304" pitchFamily="18" charset="0"/>
              </a:rPr>
              <a:t>. </a:t>
            </a:r>
            <a:r>
              <a:rPr lang="vi-VN" sz="2400" b="1" cap="all" dirty="0">
                <a:solidFill>
                  <a:srgbClr val="FF0000"/>
                </a:solidFill>
                <a:latin typeface="Times New Roman" panose="02020603050405020304" pitchFamily="18" charset="0"/>
                <a:cs typeface="Times New Roman" panose="02020603050405020304" pitchFamily="18" charset="0"/>
              </a:rPr>
              <a:t>Phí đường bộ cho xe chở hàng</a:t>
            </a:r>
          </a:p>
        </p:txBody>
      </p:sp>
      <p:graphicFrame>
        <p:nvGraphicFramePr>
          <p:cNvPr id="5" name="Table 4"/>
          <p:cNvGraphicFramePr>
            <a:graphicFrameLocks noGrp="1"/>
          </p:cNvGraphicFramePr>
          <p:nvPr>
            <p:extLst>
              <p:ext uri="{D42A27DB-BD31-4B8C-83A1-F6EECF244321}">
                <p14:modId xmlns:p14="http://schemas.microsoft.com/office/powerpoint/2010/main" val="783241752"/>
              </p:ext>
            </p:extLst>
          </p:nvPr>
        </p:nvGraphicFramePr>
        <p:xfrm>
          <a:off x="87945" y="838200"/>
          <a:ext cx="8991603" cy="1188720"/>
        </p:xfrm>
        <a:graphic>
          <a:graphicData uri="http://schemas.openxmlformats.org/drawingml/2006/table">
            <a:tbl>
              <a:tblPr firstRow="1" firstCol="1" bandRow="1"/>
              <a:tblGrid>
                <a:gridCol w="533403">
                  <a:extLst>
                    <a:ext uri="{9D8B030D-6E8A-4147-A177-3AD203B41FA5}">
                      <a16:colId xmlns:a16="http://schemas.microsoft.com/office/drawing/2014/main" val="2106642340"/>
                    </a:ext>
                  </a:extLst>
                </a:gridCol>
                <a:gridCol w="2932290">
                  <a:extLst>
                    <a:ext uri="{9D8B030D-6E8A-4147-A177-3AD203B41FA5}">
                      <a16:colId xmlns:a16="http://schemas.microsoft.com/office/drawing/2014/main" val="2687209519"/>
                    </a:ext>
                  </a:extLst>
                </a:gridCol>
                <a:gridCol w="706630">
                  <a:extLst>
                    <a:ext uri="{9D8B030D-6E8A-4147-A177-3AD203B41FA5}">
                      <a16:colId xmlns:a16="http://schemas.microsoft.com/office/drawing/2014/main" val="1916808674"/>
                    </a:ext>
                  </a:extLst>
                </a:gridCol>
                <a:gridCol w="706630">
                  <a:extLst>
                    <a:ext uri="{9D8B030D-6E8A-4147-A177-3AD203B41FA5}">
                      <a16:colId xmlns:a16="http://schemas.microsoft.com/office/drawing/2014/main" val="3533912999"/>
                    </a:ext>
                  </a:extLst>
                </a:gridCol>
                <a:gridCol w="822530">
                  <a:extLst>
                    <a:ext uri="{9D8B030D-6E8A-4147-A177-3AD203B41FA5}">
                      <a16:colId xmlns:a16="http://schemas.microsoft.com/office/drawing/2014/main" val="974205104"/>
                    </a:ext>
                  </a:extLst>
                </a:gridCol>
                <a:gridCol w="822530">
                  <a:extLst>
                    <a:ext uri="{9D8B030D-6E8A-4147-A177-3AD203B41FA5}">
                      <a16:colId xmlns:a16="http://schemas.microsoft.com/office/drawing/2014/main" val="67231696"/>
                    </a:ext>
                  </a:extLst>
                </a:gridCol>
                <a:gridCol w="822530">
                  <a:extLst>
                    <a:ext uri="{9D8B030D-6E8A-4147-A177-3AD203B41FA5}">
                      <a16:colId xmlns:a16="http://schemas.microsoft.com/office/drawing/2014/main" val="86362686"/>
                    </a:ext>
                  </a:extLst>
                </a:gridCol>
                <a:gridCol w="822530">
                  <a:extLst>
                    <a:ext uri="{9D8B030D-6E8A-4147-A177-3AD203B41FA5}">
                      <a16:colId xmlns:a16="http://schemas.microsoft.com/office/drawing/2014/main" val="203145856"/>
                    </a:ext>
                  </a:extLst>
                </a:gridCol>
                <a:gridCol w="822530">
                  <a:extLst>
                    <a:ext uri="{9D8B030D-6E8A-4147-A177-3AD203B41FA5}">
                      <a16:colId xmlns:a16="http://schemas.microsoft.com/office/drawing/2014/main" val="2474230513"/>
                    </a:ext>
                  </a:extLst>
                </a:gridCol>
              </a:tblGrid>
              <a:tr h="303731">
                <a:tc rowSpan="2">
                  <a:txBody>
                    <a:bodyPr/>
                    <a:lstStyle/>
                    <a:p>
                      <a:pPr marL="0" marR="0">
                        <a:lnSpc>
                          <a:spcPct val="130000"/>
                        </a:lnSpc>
                        <a:spcBef>
                          <a:spcPts val="0"/>
                        </a:spcBef>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STT</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rowSpan="2">
                  <a:txBody>
                    <a:bodyPr/>
                    <a:lstStyle/>
                    <a:p>
                      <a:pPr marL="0" marR="0">
                        <a:lnSpc>
                          <a:spcPct val="13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30000"/>
                        </a:lnSpc>
                        <a:spcBef>
                          <a:spcPts val="0"/>
                        </a:spcBef>
                        <a:spcAft>
                          <a:spcPts val="0"/>
                        </a:spcAft>
                      </a:pPr>
                      <a:r>
                        <a:rPr lang="en-US" sz="2000" b="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phương</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tiện</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chịu</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phí</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gridSpan="7">
                  <a:txBody>
                    <a:bodyPr/>
                    <a:lstStyle/>
                    <a:p>
                      <a:pPr marL="0" marR="0" algn="ctr">
                        <a:lnSpc>
                          <a:spcPct val="130000"/>
                        </a:lnSpc>
                        <a:spcBef>
                          <a:spcPts val="0"/>
                        </a:spcBef>
                        <a:spcAft>
                          <a:spcPts val="0"/>
                        </a:spcAft>
                      </a:pPr>
                      <a:r>
                        <a:rPr lang="en-US" sz="20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Mức thu </a:t>
                      </a:r>
                      <a:r>
                        <a:rPr lang="en-US"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(nghìn đồng)</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762312578"/>
                  </a:ext>
                </a:extLst>
              </a:tr>
              <a:tr h="641149">
                <a:tc vMerge="1">
                  <a:txBody>
                    <a:bodyPr/>
                    <a:lstStyle/>
                    <a:p>
                      <a:endParaRPr lang="en-US"/>
                    </a:p>
                  </a:txBody>
                  <a:tcPr/>
                </a:tc>
                <a:tc vMerge="1">
                  <a:txBody>
                    <a:bodyPr/>
                    <a:lstStyle/>
                    <a:p>
                      <a:endParaRPr lang="en-US"/>
                    </a:p>
                  </a:txBody>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tháng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tháng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 </a:t>
                      </a:r>
                      <a:endParaRPr lang="en-US" sz="20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ctr">
                        <a:lnSpc>
                          <a:spcPct val="130000"/>
                        </a:lnSpc>
                        <a:spcBef>
                          <a:spcPts val="0"/>
                        </a:spcBef>
                        <a:spcAft>
                          <a:spcPts val="0"/>
                        </a:spcAft>
                      </a:pPr>
                      <a:r>
                        <a:rPr lang="en-US" sz="2000" dirty="0" err="1"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tháng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12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tháng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18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tháng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24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tháng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marL="0" marR="0" algn="ctr">
                        <a:lnSpc>
                          <a:spcPct val="130000"/>
                        </a:lnSpc>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30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tháng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27845" marR="278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812647602"/>
                  </a:ext>
                </a:extLst>
              </a:tr>
            </a:tbl>
          </a:graphicData>
        </a:graphic>
      </p:graphicFrame>
    </p:spTree>
    <p:extLst>
      <p:ext uri="{BB962C8B-B14F-4D97-AF65-F5344CB8AC3E}">
        <p14:creationId xmlns:p14="http://schemas.microsoft.com/office/powerpoint/2010/main" val="86805654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762000"/>
            <a:ext cx="8915400" cy="5909310"/>
          </a:xfrm>
          <a:prstGeom prst="rect">
            <a:avLst/>
          </a:prstGeom>
        </p:spPr>
        <p:txBody>
          <a:bodyPr wrap="square">
            <a:spAutoFit/>
          </a:bodyPr>
          <a:lstStyle/>
          <a:p>
            <a:pPr algn="just"/>
            <a:r>
              <a:rPr lang="en-US" b="1" i="1" u="sng" dirty="0" err="1">
                <a:solidFill>
                  <a:srgbClr val="FF0000"/>
                </a:solidFill>
                <a:latin typeface="Times New Roman" panose="02020603050405020304" pitchFamily="18" charset="0"/>
                <a:ea typeface="Times New Roman" panose="02020603050405020304" pitchFamily="18" charset="0"/>
              </a:rPr>
              <a:t>Khai</a:t>
            </a:r>
            <a:r>
              <a:rPr lang="en-US" b="1" i="1" u="sng" dirty="0">
                <a:solidFill>
                  <a:srgbClr val="FF0000"/>
                </a:solidFill>
                <a:latin typeface="Times New Roman" panose="02020603050405020304" pitchFamily="18" charset="0"/>
                <a:ea typeface="Times New Roman" panose="02020603050405020304" pitchFamily="18" charset="0"/>
              </a:rPr>
              <a:t>, </a:t>
            </a:r>
            <a:r>
              <a:rPr lang="en-US" b="1" i="1" u="sng" dirty="0" err="1">
                <a:solidFill>
                  <a:srgbClr val="FF0000"/>
                </a:solidFill>
                <a:latin typeface="Times New Roman" panose="02020603050405020304" pitchFamily="18" charset="0"/>
                <a:ea typeface="Times New Roman" panose="02020603050405020304" pitchFamily="18" charset="0"/>
              </a:rPr>
              <a:t>nộp</a:t>
            </a:r>
            <a:r>
              <a:rPr lang="en-US" b="1" i="1" u="sng" dirty="0">
                <a:solidFill>
                  <a:srgbClr val="FF0000"/>
                </a:solidFill>
                <a:latin typeface="Times New Roman" panose="02020603050405020304" pitchFamily="18" charset="0"/>
                <a:ea typeface="Times New Roman" panose="02020603050405020304" pitchFamily="18" charset="0"/>
              </a:rPr>
              <a:t> </a:t>
            </a:r>
            <a:r>
              <a:rPr lang="en-US" b="1" i="1" u="sng" dirty="0" err="1">
                <a:solidFill>
                  <a:srgbClr val="FF0000"/>
                </a:solidFill>
                <a:latin typeface="Times New Roman" panose="02020603050405020304" pitchFamily="18" charset="0"/>
                <a:ea typeface="Times New Roman" panose="02020603050405020304" pitchFamily="18" charset="0"/>
              </a:rPr>
              <a:t>phí</a:t>
            </a:r>
            <a:r>
              <a:rPr lang="en-US" b="1" i="1" u="sng" dirty="0">
                <a:solidFill>
                  <a:srgbClr val="FF0000"/>
                </a:solidFill>
                <a:latin typeface="Times New Roman" panose="02020603050405020304" pitchFamily="18" charset="0"/>
                <a:ea typeface="Times New Roman" panose="02020603050405020304" pitchFamily="18" charset="0"/>
              </a:rPr>
              <a:t> </a:t>
            </a:r>
            <a:r>
              <a:rPr lang="en-US" b="1" i="1" u="sng" dirty="0" err="1">
                <a:solidFill>
                  <a:srgbClr val="FF0000"/>
                </a:solidFill>
                <a:latin typeface="Times New Roman" panose="02020603050405020304" pitchFamily="18" charset="0"/>
                <a:ea typeface="Times New Roman" panose="02020603050405020304" pitchFamily="18" charset="0"/>
              </a:rPr>
              <a:t>theo</a:t>
            </a:r>
            <a:r>
              <a:rPr lang="en-US" b="1" i="1" u="sng" dirty="0">
                <a:solidFill>
                  <a:srgbClr val="FF0000"/>
                </a:solidFill>
                <a:latin typeface="Times New Roman" panose="02020603050405020304" pitchFamily="18" charset="0"/>
                <a:ea typeface="Times New Roman" panose="02020603050405020304" pitchFamily="18" charset="0"/>
              </a:rPr>
              <a:t> </a:t>
            </a:r>
            <a:r>
              <a:rPr lang="en-US" b="1" i="1" u="sng" dirty="0" err="1">
                <a:solidFill>
                  <a:srgbClr val="FF0000"/>
                </a:solidFill>
                <a:latin typeface="Times New Roman" panose="02020603050405020304" pitchFamily="18" charset="0"/>
                <a:ea typeface="Times New Roman" panose="02020603050405020304" pitchFamily="18" charset="0"/>
              </a:rPr>
              <a:t>chu</a:t>
            </a:r>
            <a:r>
              <a:rPr lang="en-US" b="1" i="1" u="sng" dirty="0">
                <a:solidFill>
                  <a:srgbClr val="FF0000"/>
                </a:solidFill>
                <a:latin typeface="Times New Roman" panose="02020603050405020304" pitchFamily="18" charset="0"/>
                <a:ea typeface="Times New Roman" panose="02020603050405020304" pitchFamily="18" charset="0"/>
              </a:rPr>
              <a:t> </a:t>
            </a:r>
            <a:r>
              <a:rPr lang="en-US" b="1" i="1" u="sng" dirty="0" err="1">
                <a:solidFill>
                  <a:srgbClr val="FF0000"/>
                </a:solidFill>
                <a:latin typeface="Times New Roman" panose="02020603050405020304" pitchFamily="18" charset="0"/>
                <a:ea typeface="Times New Roman" panose="02020603050405020304" pitchFamily="18" charset="0"/>
              </a:rPr>
              <a:t>kỳ</a:t>
            </a:r>
            <a:r>
              <a:rPr lang="en-US" b="1" i="1" u="sng" dirty="0">
                <a:solidFill>
                  <a:srgbClr val="FF0000"/>
                </a:solidFill>
                <a:latin typeface="Times New Roman" panose="02020603050405020304" pitchFamily="18" charset="0"/>
                <a:ea typeface="Times New Roman" panose="02020603050405020304" pitchFamily="18" charset="0"/>
              </a:rPr>
              <a:t> </a:t>
            </a:r>
            <a:r>
              <a:rPr lang="en-US" b="1" i="1" u="sng" dirty="0" err="1">
                <a:solidFill>
                  <a:srgbClr val="FF0000"/>
                </a:solidFill>
                <a:latin typeface="Times New Roman" panose="02020603050405020304" pitchFamily="18" charset="0"/>
                <a:ea typeface="Times New Roman" panose="02020603050405020304" pitchFamily="18" charset="0"/>
              </a:rPr>
              <a:t>đăng</a:t>
            </a:r>
            <a:r>
              <a:rPr lang="en-US" b="1" i="1" u="sng" dirty="0">
                <a:solidFill>
                  <a:srgbClr val="FF0000"/>
                </a:solidFill>
                <a:latin typeface="Times New Roman" panose="02020603050405020304" pitchFamily="18" charset="0"/>
                <a:ea typeface="Times New Roman" panose="02020603050405020304" pitchFamily="18" charset="0"/>
              </a:rPr>
              <a:t> </a:t>
            </a:r>
            <a:r>
              <a:rPr lang="en-US" b="1" i="1" u="sng" dirty="0" err="1">
                <a:solidFill>
                  <a:srgbClr val="FF0000"/>
                </a:solidFill>
                <a:latin typeface="Times New Roman" panose="02020603050405020304" pitchFamily="18" charset="0"/>
                <a:ea typeface="Times New Roman" panose="02020603050405020304" pitchFamily="18" charset="0"/>
              </a:rPr>
              <a:t>kiểm</a:t>
            </a:r>
            <a:r>
              <a:rPr lang="en-US" b="1" i="1" u="sng" dirty="0">
                <a:solidFill>
                  <a:srgbClr val="FF0000"/>
                </a:solidFill>
                <a:latin typeface="Times New Roman" panose="02020603050405020304" pitchFamily="18" charset="0"/>
                <a:ea typeface="Times New Roman" panose="02020603050405020304" pitchFamily="18" charset="0"/>
              </a:rPr>
              <a:t>:</a:t>
            </a:r>
            <a:endParaRPr lang="en-US" b="1" u="sng" dirty="0">
              <a:solidFill>
                <a:srgbClr val="FF0000"/>
              </a:solidFill>
              <a:latin typeface="Times New Roman" panose="02020603050405020304" pitchFamily="18" charset="0"/>
              <a:ea typeface="Times New Roman" panose="02020603050405020304" pitchFamily="18" charset="0"/>
            </a:endParaRPr>
          </a:p>
          <a:p>
            <a:pPr marL="285750" indent="-285750" algn="just">
              <a:buFont typeface="Wingdings" panose="05000000000000000000" pitchFamily="2" charset="2"/>
              <a:buChar char="v"/>
            </a:pPr>
            <a:r>
              <a:rPr lang="en-US" dirty="0" err="1">
                <a:latin typeface="Times New Roman" panose="02020603050405020304" pitchFamily="18" charset="0"/>
                <a:ea typeface="Times New Roman" panose="02020603050405020304" pitchFamily="18" charset="0"/>
              </a:rPr>
              <a:t>Đối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với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xe</a:t>
            </a:r>
            <a:r>
              <a:rPr lang="en-US" dirty="0">
                <a:latin typeface="Times New Roman" panose="02020603050405020304" pitchFamily="18" charset="0"/>
                <a:ea typeface="Times New Roman" panose="02020603050405020304" pitchFamily="18" charset="0"/>
              </a:rPr>
              <a:t> ô </a:t>
            </a:r>
            <a:r>
              <a:rPr lang="en-US" dirty="0" err="1">
                <a:latin typeface="Times New Roman" panose="02020603050405020304" pitchFamily="18" charset="0"/>
                <a:ea typeface="Times New Roman" panose="02020603050405020304" pitchFamily="18" charset="0"/>
              </a:rPr>
              <a:t>tô</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đăng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kiểm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từ</a:t>
            </a:r>
            <a:r>
              <a:rPr lang="en-US" dirty="0">
                <a:latin typeface="Times New Roman" panose="02020603050405020304" pitchFamily="18" charset="0"/>
                <a:ea typeface="Times New Roman" panose="02020603050405020304" pitchFamily="18" charset="0"/>
              </a:rPr>
              <a:t> 01 </a:t>
            </a:r>
            <a:r>
              <a:rPr lang="en-US" dirty="0" err="1">
                <a:latin typeface="Times New Roman" panose="02020603050405020304" pitchFamily="18" charset="0"/>
                <a:ea typeface="Times New Roman" panose="02020603050405020304" pitchFamily="18" charset="0"/>
              </a:rPr>
              <a:t>năm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trở</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xuống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Chủ</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phương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tiện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thực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hiện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nộp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phí</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sử</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dụng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đường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bộ</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cả</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đăng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kiểm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và</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được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cấp</a:t>
            </a:r>
            <a:r>
              <a:rPr lang="en-US" dirty="0">
                <a:latin typeface="Times New Roman" panose="02020603050405020304" pitchFamily="18" charset="0"/>
                <a:ea typeface="Times New Roman" panose="02020603050405020304" pitchFamily="18" charset="0"/>
              </a:rPr>
              <a:t> Tem </a:t>
            </a:r>
            <a:r>
              <a:rPr lang="en-US" dirty="0" err="1">
                <a:latin typeface="Times New Roman" panose="02020603050405020304" pitchFamily="18" charset="0"/>
                <a:ea typeface="Times New Roman" panose="02020603050405020304" pitchFamily="18" charset="0"/>
              </a:rPr>
              <a:t>nộp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phí</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sử</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dụng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đường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bộ</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tương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ứng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với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thời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nộp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phí</a:t>
            </a:r>
            <a:r>
              <a:rPr lang="en-US" dirty="0">
                <a:latin typeface="Times New Roman" panose="02020603050405020304" pitchFamily="18" charset="0"/>
                <a:ea typeface="Times New Roman" panose="02020603050405020304" pitchFamily="18" charset="0"/>
              </a:rPr>
              <a:t>.</a:t>
            </a:r>
          </a:p>
          <a:p>
            <a:pPr marL="285750" indent="-285750" algn="just">
              <a:buFont typeface="Wingdings" panose="05000000000000000000" pitchFamily="2" charset="2"/>
              <a:buChar char="v"/>
            </a:pPr>
            <a:r>
              <a:rPr lang="en-US" dirty="0" err="1">
                <a:latin typeface="Times New Roman" panose="02020603050405020304" pitchFamily="18" charset="0"/>
                <a:ea typeface="Times New Roman" panose="02020603050405020304" pitchFamily="18" charset="0"/>
              </a:rPr>
              <a:t>Đối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với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xe</a:t>
            </a:r>
            <a:r>
              <a:rPr lang="en-US" dirty="0">
                <a:latin typeface="Times New Roman" panose="02020603050405020304" pitchFamily="18" charset="0"/>
                <a:ea typeface="Times New Roman" panose="02020603050405020304" pitchFamily="18" charset="0"/>
              </a:rPr>
              <a:t> ô </a:t>
            </a:r>
            <a:r>
              <a:rPr lang="en-US" dirty="0" err="1">
                <a:latin typeface="Times New Roman" panose="02020603050405020304" pitchFamily="18" charset="0"/>
                <a:ea typeface="Times New Roman" panose="02020603050405020304" pitchFamily="18" charset="0"/>
              </a:rPr>
              <a:t>tô</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đăng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kiểm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trên</a:t>
            </a:r>
            <a:r>
              <a:rPr lang="en-US" dirty="0">
                <a:latin typeface="Times New Roman" panose="02020603050405020304" pitchFamily="18" charset="0"/>
                <a:ea typeface="Times New Roman" panose="02020603050405020304" pitchFamily="18" charset="0"/>
              </a:rPr>
              <a:t> 01 </a:t>
            </a:r>
            <a:r>
              <a:rPr lang="en-US" dirty="0" err="1">
                <a:latin typeface="Times New Roman" panose="02020603050405020304" pitchFamily="18" charset="0"/>
                <a:ea typeface="Times New Roman" panose="02020603050405020304" pitchFamily="18" charset="0"/>
              </a:rPr>
              <a:t>năm</a:t>
            </a:r>
            <a:r>
              <a:rPr lang="en-US" dirty="0">
                <a:latin typeface="Times New Roman" panose="02020603050405020304" pitchFamily="18" charset="0"/>
                <a:ea typeface="Times New Roman" panose="02020603050405020304" pitchFamily="18" charset="0"/>
              </a:rPr>
              <a:t> (18, 24 </a:t>
            </a:r>
            <a:r>
              <a:rPr lang="en-US" dirty="0" err="1">
                <a:latin typeface="Times New Roman" panose="02020603050405020304" pitchFamily="18" charset="0"/>
                <a:ea typeface="Times New Roman" panose="02020603050405020304" pitchFamily="18" charset="0"/>
              </a:rPr>
              <a:t>và</a:t>
            </a:r>
            <a:r>
              <a:rPr lang="en-US" dirty="0">
                <a:latin typeface="Times New Roman" panose="02020603050405020304" pitchFamily="18" charset="0"/>
                <a:ea typeface="Times New Roman" panose="02020603050405020304" pitchFamily="18" charset="0"/>
              </a:rPr>
              <a:t> 30 </a:t>
            </a:r>
            <a:r>
              <a:rPr lang="en-US" dirty="0" err="1">
                <a:latin typeface="Times New Roman" panose="02020603050405020304" pitchFamily="18" charset="0"/>
                <a:ea typeface="Times New Roman" panose="02020603050405020304" pitchFamily="18" charset="0"/>
              </a:rPr>
              <a:t>tháng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Chủ</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phương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tiện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phải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nộp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phí</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sử</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dụng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đường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bộ</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theo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năm</a:t>
            </a:r>
            <a:r>
              <a:rPr lang="en-US" dirty="0">
                <a:latin typeface="Times New Roman" panose="02020603050405020304" pitchFamily="18" charset="0"/>
                <a:ea typeface="Times New Roman" panose="02020603050405020304" pitchFamily="18" charset="0"/>
              </a:rPr>
              <a:t> (12 </a:t>
            </a:r>
            <a:r>
              <a:rPr lang="en-US" dirty="0" err="1">
                <a:latin typeface="Times New Roman" panose="02020603050405020304" pitchFamily="18" charset="0"/>
                <a:ea typeface="Times New Roman" panose="02020603050405020304" pitchFamily="18" charset="0"/>
              </a:rPr>
              <a:t>tháng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hoặc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nộp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cả</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đăng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kiểm</a:t>
            </a:r>
            <a:r>
              <a:rPr lang="en-US" dirty="0">
                <a:latin typeface="Times New Roman" panose="02020603050405020304" pitchFamily="18" charset="0"/>
                <a:ea typeface="Times New Roman" panose="02020603050405020304" pitchFamily="18" charset="0"/>
              </a:rPr>
              <a:t> (18, 24 </a:t>
            </a:r>
            <a:r>
              <a:rPr lang="en-US" dirty="0" err="1">
                <a:latin typeface="Times New Roman" panose="02020603050405020304" pitchFamily="18" charset="0"/>
                <a:ea typeface="Times New Roman" panose="02020603050405020304" pitchFamily="18" charset="0"/>
              </a:rPr>
              <a:t>và</a:t>
            </a:r>
            <a:r>
              <a:rPr lang="en-US" dirty="0">
                <a:latin typeface="Times New Roman" panose="02020603050405020304" pitchFamily="18" charset="0"/>
                <a:ea typeface="Times New Roman" panose="02020603050405020304" pitchFamily="18" charset="0"/>
              </a:rPr>
              <a:t> 30 </a:t>
            </a:r>
            <a:r>
              <a:rPr lang="en-US" dirty="0" err="1">
                <a:latin typeface="Times New Roman" panose="02020603050405020304" pitchFamily="18" charset="0"/>
                <a:ea typeface="Times New Roman" panose="02020603050405020304" pitchFamily="18" charset="0"/>
              </a:rPr>
              <a:t>tháng</a:t>
            </a:r>
            <a:r>
              <a:rPr lang="en-US" dirty="0">
                <a:latin typeface="Times New Roman" panose="02020603050405020304" pitchFamily="18" charset="0"/>
                <a:ea typeface="Times New Roman" panose="02020603050405020304" pitchFamily="18" charset="0"/>
              </a:rPr>
              <a:t>).</a:t>
            </a:r>
          </a:p>
          <a:p>
            <a:pPr algn="just"/>
            <a:r>
              <a:rPr lang="en-US" b="1" i="1" u="sng" dirty="0" err="1">
                <a:solidFill>
                  <a:srgbClr val="FF0000"/>
                </a:solidFill>
                <a:latin typeface="Times New Roman" panose="02020603050405020304" pitchFamily="18" charset="0"/>
                <a:ea typeface="Times New Roman" panose="02020603050405020304" pitchFamily="18" charset="0"/>
              </a:rPr>
              <a:t>Nộp</a:t>
            </a:r>
            <a:r>
              <a:rPr lang="en-US" b="1" i="1" u="sng" dirty="0">
                <a:solidFill>
                  <a:srgbClr val="FF0000"/>
                </a:solidFill>
                <a:latin typeface="Times New Roman" panose="02020603050405020304" pitchFamily="18" charset="0"/>
                <a:ea typeface="Times New Roman" panose="02020603050405020304" pitchFamily="18" charset="0"/>
              </a:rPr>
              <a:t> </a:t>
            </a:r>
            <a:r>
              <a:rPr lang="en-US" b="1" i="1" u="sng" dirty="0" err="1">
                <a:solidFill>
                  <a:srgbClr val="FF0000"/>
                </a:solidFill>
                <a:latin typeface="Times New Roman" panose="02020603050405020304" pitchFamily="18" charset="0"/>
                <a:ea typeface="Times New Roman" panose="02020603050405020304" pitchFamily="18" charset="0"/>
              </a:rPr>
              <a:t>phí</a:t>
            </a:r>
            <a:r>
              <a:rPr lang="en-US" b="1" i="1" u="sng" dirty="0">
                <a:solidFill>
                  <a:srgbClr val="FF0000"/>
                </a:solidFill>
                <a:latin typeface="Times New Roman" panose="02020603050405020304" pitchFamily="18" charset="0"/>
                <a:ea typeface="Times New Roman" panose="02020603050405020304" pitchFamily="18" charset="0"/>
              </a:rPr>
              <a:t> </a:t>
            </a:r>
            <a:r>
              <a:rPr lang="en-US" b="1" i="1" u="sng" dirty="0" err="1">
                <a:solidFill>
                  <a:srgbClr val="FF0000"/>
                </a:solidFill>
                <a:latin typeface="Times New Roman" panose="02020603050405020304" pitchFamily="18" charset="0"/>
                <a:ea typeface="Times New Roman" panose="02020603050405020304" pitchFamily="18" charset="0"/>
              </a:rPr>
              <a:t>theo</a:t>
            </a:r>
            <a:r>
              <a:rPr lang="en-US" b="1" i="1" u="sng" dirty="0">
                <a:solidFill>
                  <a:srgbClr val="FF0000"/>
                </a:solidFill>
                <a:latin typeface="Times New Roman" panose="02020603050405020304" pitchFamily="18" charset="0"/>
                <a:ea typeface="Times New Roman" panose="02020603050405020304" pitchFamily="18" charset="0"/>
              </a:rPr>
              <a:t> </a:t>
            </a:r>
            <a:r>
              <a:rPr lang="en-US" b="1" i="1" u="sng" dirty="0" err="1">
                <a:solidFill>
                  <a:srgbClr val="FF0000"/>
                </a:solidFill>
                <a:latin typeface="Times New Roman" panose="02020603050405020304" pitchFamily="18" charset="0"/>
                <a:ea typeface="Times New Roman" panose="02020603050405020304" pitchFamily="18" charset="0"/>
              </a:rPr>
              <a:t>năm</a:t>
            </a:r>
            <a:r>
              <a:rPr lang="en-US" b="1" i="1" u="sng" dirty="0">
                <a:solidFill>
                  <a:srgbClr val="FF0000"/>
                </a:solidFill>
                <a:latin typeface="Times New Roman" panose="02020603050405020304" pitchFamily="18" charset="0"/>
                <a:ea typeface="Times New Roman" panose="02020603050405020304" pitchFamily="18" charset="0"/>
              </a:rPr>
              <a:t> </a:t>
            </a:r>
            <a:r>
              <a:rPr lang="en-US" b="1" i="1" u="sng" dirty="0" err="1">
                <a:solidFill>
                  <a:srgbClr val="FF0000"/>
                </a:solidFill>
                <a:latin typeface="Times New Roman" panose="02020603050405020304" pitchFamily="18" charset="0"/>
                <a:ea typeface="Times New Roman" panose="02020603050405020304" pitchFamily="18" charset="0"/>
              </a:rPr>
              <a:t>dương</a:t>
            </a:r>
            <a:r>
              <a:rPr lang="en-US" b="1" i="1" u="sng" dirty="0">
                <a:solidFill>
                  <a:srgbClr val="FF0000"/>
                </a:solidFill>
                <a:latin typeface="Times New Roman" panose="02020603050405020304" pitchFamily="18" charset="0"/>
                <a:ea typeface="Times New Roman" panose="02020603050405020304" pitchFamily="18" charset="0"/>
              </a:rPr>
              <a:t> </a:t>
            </a:r>
            <a:r>
              <a:rPr lang="en-US" b="1" i="1" u="sng" dirty="0" err="1">
                <a:solidFill>
                  <a:srgbClr val="FF0000"/>
                </a:solidFill>
                <a:latin typeface="Times New Roman" panose="02020603050405020304" pitchFamily="18" charset="0"/>
                <a:ea typeface="Times New Roman" panose="02020603050405020304" pitchFamily="18" charset="0"/>
              </a:rPr>
              <a:t>lịch</a:t>
            </a:r>
            <a:r>
              <a:rPr lang="en-US" b="1" i="1" u="sng" dirty="0">
                <a:solidFill>
                  <a:srgbClr val="FF0000"/>
                </a:solidFill>
                <a:latin typeface="Times New Roman" panose="02020603050405020304" pitchFamily="18" charset="0"/>
                <a:ea typeface="Times New Roman" panose="02020603050405020304" pitchFamily="18" charset="0"/>
              </a:rPr>
              <a:t>:</a:t>
            </a:r>
          </a:p>
          <a:p>
            <a:pPr indent="457200" algn="just"/>
            <a:r>
              <a:rPr lang="en-US" dirty="0" err="1">
                <a:latin typeface="Times New Roman" panose="02020603050405020304" pitchFamily="18" charset="0"/>
                <a:ea typeface="Times New Roman" panose="02020603050405020304" pitchFamily="18" charset="0"/>
              </a:rPr>
              <a:t>Các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cơ</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tổ</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chức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doanh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nghiệp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nhu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cầu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nộp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phí</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theo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năm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dương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lịch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gửi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thông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báo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bằng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văn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bản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lần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đầu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hoặc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phát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tăng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giảm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phương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tiện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đến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đơn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đăng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kiểm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và</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thực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hiện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nộp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phí</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theo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năm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dương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lịch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đối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với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các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phương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tiện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của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mình</a:t>
            </a:r>
            <a:r>
              <a:rPr lang="en-US" dirty="0">
                <a:latin typeface="Times New Roman" panose="02020603050405020304" pitchFamily="18" charset="0"/>
                <a:ea typeface="Times New Roman" panose="02020603050405020304" pitchFamily="18" charset="0"/>
              </a:rPr>
              <a:t>.</a:t>
            </a:r>
          </a:p>
          <a:p>
            <a:pPr indent="457200" algn="just"/>
            <a:r>
              <a:rPr lang="en-US" dirty="0" err="1">
                <a:latin typeface="Times New Roman" panose="02020603050405020304" pitchFamily="18" charset="0"/>
                <a:ea typeface="Times New Roman" panose="02020603050405020304" pitchFamily="18" charset="0"/>
              </a:rPr>
              <a:t>Hàng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năm</a:t>
            </a:r>
            <a:r>
              <a:rPr lang="en-US" dirty="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trước</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năm</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tiếp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theo.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phí</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đơn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đăng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kiểm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cấp</a:t>
            </a:r>
            <a:r>
              <a:rPr lang="en-US" dirty="0">
                <a:latin typeface="Times New Roman" panose="02020603050405020304" pitchFamily="18" charset="0"/>
                <a:ea typeface="Times New Roman" panose="02020603050405020304" pitchFamily="18" charset="0"/>
              </a:rPr>
              <a:t> Tem </a:t>
            </a:r>
            <a:r>
              <a:rPr lang="en-US" dirty="0" err="1">
                <a:latin typeface="Times New Roman" panose="02020603050405020304" pitchFamily="18" charset="0"/>
                <a:ea typeface="Times New Roman" panose="02020603050405020304" pitchFamily="18" charset="0"/>
              </a:rPr>
              <a:t>nộp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phí</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từng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xe</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tương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ứng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thời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nộp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phí</a:t>
            </a:r>
            <a:r>
              <a:rPr lang="en-US" dirty="0">
                <a:latin typeface="Times New Roman" panose="02020603050405020304" pitchFamily="18" charset="0"/>
                <a:ea typeface="Times New Roman" panose="02020603050405020304" pitchFamily="18" charset="0"/>
              </a:rPr>
              <a:t>.</a:t>
            </a:r>
          </a:p>
          <a:p>
            <a:pPr algn="just"/>
            <a:r>
              <a:rPr lang="en-US" b="1" i="1" u="sng" dirty="0" err="1">
                <a:solidFill>
                  <a:srgbClr val="FF0000"/>
                </a:solidFill>
                <a:latin typeface="Times New Roman" panose="02020603050405020304" pitchFamily="18" charset="0"/>
                <a:ea typeface="Times New Roman" panose="02020603050405020304" pitchFamily="18" charset="0"/>
              </a:rPr>
              <a:t>Nộp</a:t>
            </a:r>
            <a:r>
              <a:rPr lang="en-US" b="1" i="1" u="sng" dirty="0">
                <a:solidFill>
                  <a:srgbClr val="FF0000"/>
                </a:solidFill>
                <a:latin typeface="Times New Roman" panose="02020603050405020304" pitchFamily="18" charset="0"/>
                <a:ea typeface="Times New Roman" panose="02020603050405020304" pitchFamily="18" charset="0"/>
              </a:rPr>
              <a:t> </a:t>
            </a:r>
            <a:r>
              <a:rPr lang="en-US" b="1" i="1" u="sng" dirty="0" err="1">
                <a:solidFill>
                  <a:srgbClr val="FF0000"/>
                </a:solidFill>
                <a:latin typeface="Times New Roman" panose="02020603050405020304" pitchFamily="18" charset="0"/>
                <a:ea typeface="Times New Roman" panose="02020603050405020304" pitchFamily="18" charset="0"/>
              </a:rPr>
              <a:t>phí</a:t>
            </a:r>
            <a:r>
              <a:rPr lang="en-US" b="1" i="1" u="sng" dirty="0">
                <a:solidFill>
                  <a:srgbClr val="FF0000"/>
                </a:solidFill>
                <a:latin typeface="Times New Roman" panose="02020603050405020304" pitchFamily="18" charset="0"/>
                <a:ea typeface="Times New Roman" panose="02020603050405020304" pitchFamily="18" charset="0"/>
              </a:rPr>
              <a:t> </a:t>
            </a:r>
            <a:r>
              <a:rPr lang="en-US" b="1" i="1" u="sng" dirty="0" err="1">
                <a:solidFill>
                  <a:srgbClr val="FF0000"/>
                </a:solidFill>
                <a:latin typeface="Times New Roman" panose="02020603050405020304" pitchFamily="18" charset="0"/>
                <a:ea typeface="Times New Roman" panose="02020603050405020304" pitchFamily="18" charset="0"/>
              </a:rPr>
              <a:t>theo</a:t>
            </a:r>
            <a:r>
              <a:rPr lang="en-US" b="1" i="1" u="sng" dirty="0">
                <a:solidFill>
                  <a:srgbClr val="FF0000"/>
                </a:solidFill>
                <a:latin typeface="Times New Roman" panose="02020603050405020304" pitchFamily="18" charset="0"/>
                <a:ea typeface="Times New Roman" panose="02020603050405020304" pitchFamily="18" charset="0"/>
              </a:rPr>
              <a:t> </a:t>
            </a:r>
            <a:r>
              <a:rPr lang="en-US" b="1" i="1" u="sng" dirty="0" err="1">
                <a:solidFill>
                  <a:srgbClr val="FF0000"/>
                </a:solidFill>
                <a:latin typeface="Times New Roman" panose="02020603050405020304" pitchFamily="18" charset="0"/>
                <a:ea typeface="Times New Roman" panose="02020603050405020304" pitchFamily="18" charset="0"/>
              </a:rPr>
              <a:t>tháng</a:t>
            </a:r>
            <a:r>
              <a:rPr lang="en-US" b="1" i="1" u="sng" dirty="0">
                <a:solidFill>
                  <a:srgbClr val="FF0000"/>
                </a:solidFill>
                <a:latin typeface="Times New Roman" panose="02020603050405020304" pitchFamily="18" charset="0"/>
                <a:ea typeface="Times New Roman" panose="02020603050405020304" pitchFamily="18" charset="0"/>
              </a:rPr>
              <a:t>:</a:t>
            </a:r>
            <a:endParaRPr lang="en-US" i="1" u="sng" dirty="0">
              <a:solidFill>
                <a:srgbClr val="FF0000"/>
              </a:solidFill>
              <a:latin typeface="Times New Roman" panose="02020603050405020304" pitchFamily="18" charset="0"/>
              <a:ea typeface="Times New Roman" panose="02020603050405020304" pitchFamily="18" charset="0"/>
            </a:endParaRPr>
          </a:p>
          <a:p>
            <a:pPr indent="457200" algn="just"/>
            <a:r>
              <a:rPr lang="en-US" dirty="0" err="1" smtClean="0">
                <a:latin typeface="Times New Roman" panose="02020603050405020304" pitchFamily="18" charset="0"/>
                <a:ea typeface="Times New Roman" panose="02020603050405020304" pitchFamily="18" charset="0"/>
              </a:rPr>
              <a:t>ước</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ngày</a:t>
            </a:r>
            <a:r>
              <a:rPr lang="en-US" dirty="0">
                <a:latin typeface="Times New Roman" panose="02020603050405020304" pitchFamily="18" charset="0"/>
                <a:ea typeface="Times New Roman" panose="02020603050405020304" pitchFamily="18" charset="0"/>
              </a:rPr>
              <a:t> 01/01 </a:t>
            </a:r>
            <a:r>
              <a:rPr lang="en-US" dirty="0" err="1">
                <a:latin typeface="Times New Roman" panose="02020603050405020304" pitchFamily="18" charset="0"/>
                <a:ea typeface="Times New Roman" panose="02020603050405020304" pitchFamily="18" charset="0"/>
              </a:rPr>
              <a:t>của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năm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tiếp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theo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chủ</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phương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tiện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phải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đến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đơn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đăng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kiểm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nộp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phí</a:t>
            </a:r>
            <a:r>
              <a:rPr lang="en-US" dirty="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Doanh</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nghiệp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hợp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tác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xã</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doanh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vận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tải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số</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phí</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phải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nộp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từ</a:t>
            </a:r>
            <a:r>
              <a:rPr lang="en-US" dirty="0">
                <a:latin typeface="Times New Roman" panose="02020603050405020304" pitchFamily="18" charset="0"/>
                <a:ea typeface="Times New Roman" panose="02020603050405020304" pitchFamily="18" charset="0"/>
              </a:rPr>
              <a:t> 30 </a:t>
            </a:r>
            <a:r>
              <a:rPr lang="en-US" dirty="0" err="1">
                <a:latin typeface="Times New Roman" panose="02020603050405020304" pitchFamily="18" charset="0"/>
                <a:ea typeface="Times New Roman" panose="02020603050405020304" pitchFamily="18" charset="0"/>
              </a:rPr>
              <a:t>triệu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đồng</a:t>
            </a:r>
            <a:r>
              <a:rPr lang="en-US" dirty="0">
                <a:latin typeface="Times New Roman" panose="02020603050405020304" pitchFamily="18" charset="0"/>
                <a:ea typeface="Times New Roman" panose="02020603050405020304" pitchFamily="18" charset="0"/>
              </a:rPr>
              <a:t>/</a:t>
            </a:r>
            <a:r>
              <a:rPr lang="en-US" dirty="0" err="1">
                <a:latin typeface="Times New Roman" panose="02020603050405020304" pitchFamily="18" charset="0"/>
                <a:ea typeface="Times New Roman" panose="02020603050405020304" pitchFamily="18" charset="0"/>
              </a:rPr>
              <a:t>tháng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trở</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được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thực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hiện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nộp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phí</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theo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tháng</a:t>
            </a:r>
            <a:r>
              <a:rPr lang="en-US" dirty="0">
                <a:latin typeface="Times New Roman" panose="02020603050405020304" pitchFamily="18" charset="0"/>
                <a:ea typeface="Times New Roman" panose="02020603050405020304" pitchFamily="18" charset="0"/>
              </a:rPr>
              <a:t>.</a:t>
            </a:r>
          </a:p>
          <a:p>
            <a:pPr indent="457200" algn="just"/>
            <a:r>
              <a:rPr lang="en-US" dirty="0" err="1">
                <a:latin typeface="Times New Roman" panose="02020603050405020304" pitchFamily="18" charset="0"/>
                <a:ea typeface="Times New Roman" panose="02020603050405020304" pitchFamily="18" charset="0"/>
              </a:rPr>
              <a:t>Doanh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nghiệp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hợp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tác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xã</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văn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bản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lần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đầu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hoặc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phát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tăng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giảm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phương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tiện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gửi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đơn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đăng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kiểm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và</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thực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hiện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nộp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phí</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đối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với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các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phương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tiện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của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mình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Hàng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trước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ngày</a:t>
            </a:r>
            <a:r>
              <a:rPr lang="en-US" dirty="0">
                <a:latin typeface="Times New Roman" panose="02020603050405020304" pitchFamily="18" charset="0"/>
                <a:ea typeface="Times New Roman" panose="02020603050405020304" pitchFamily="18" charset="0"/>
              </a:rPr>
              <a:t> 01 </a:t>
            </a:r>
            <a:r>
              <a:rPr lang="en-US" dirty="0" err="1">
                <a:latin typeface="Times New Roman" panose="02020603050405020304" pitchFamily="18" charset="0"/>
                <a:ea typeface="Times New Roman" panose="02020603050405020304" pitchFamily="18" charset="0"/>
              </a:rPr>
              <a:t>của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tiếp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theo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doanh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nghiệp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hợp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tác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xã</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phải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đến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đơn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đăng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kiểm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đã</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đăng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ký</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nộp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theo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nộp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phí</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tiếp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theo.</a:t>
            </a:r>
            <a:r>
              <a:rPr lang="en-US" i="1" dirty="0">
                <a:solidFill>
                  <a:srgbClr val="000000"/>
                </a:solidFill>
                <a:latin typeface="Times New Roman" panose="02020603050405020304" pitchFamily="18" charset="0"/>
                <a:ea typeface="Times New Roman" panose="02020603050405020304" pitchFamily="18" charset="0"/>
              </a:rPr>
              <a:t>	</a:t>
            </a:r>
            <a:endParaRPr lang="en-US" dirty="0">
              <a:latin typeface="Times New Roman" panose="02020603050405020304" pitchFamily="18" charset="0"/>
              <a:ea typeface="Times New Roman" panose="02020603050405020304" pitchFamily="18" charset="0"/>
            </a:endParaRPr>
          </a:p>
        </p:txBody>
      </p:sp>
      <p:sp>
        <p:nvSpPr>
          <p:cNvPr id="3" name="Rectangle 2"/>
          <p:cNvSpPr/>
          <p:nvPr/>
        </p:nvSpPr>
        <p:spPr>
          <a:xfrm>
            <a:off x="103909" y="152400"/>
            <a:ext cx="9067800" cy="461665"/>
          </a:xfrm>
          <a:prstGeom prst="rect">
            <a:avLst/>
          </a:prstGeom>
        </p:spPr>
        <p:txBody>
          <a:bodyPr wrap="square">
            <a:spAutoFit/>
          </a:bodyPr>
          <a:lstStyle/>
          <a:p>
            <a:pPr lvl="0">
              <a:spcBef>
                <a:spcPts val="600"/>
              </a:spcBef>
              <a:spcAft>
                <a:spcPts val="600"/>
              </a:spcAft>
            </a:pPr>
            <a:r>
              <a:rPr lang="vi-VN" sz="2400" b="1" dirty="0" smtClean="0">
                <a:solidFill>
                  <a:srgbClr val="FF0000"/>
                </a:solidFill>
                <a:latin typeface="Times New Roman" panose="02020603050405020304" pitchFamily="18" charset="0"/>
                <a:cs typeface="Times New Roman" panose="02020603050405020304" pitchFamily="18" charset="0"/>
              </a:rPr>
              <a:t>4.</a:t>
            </a:r>
            <a:r>
              <a:rPr lang="en-US" sz="2400" b="1" dirty="0" smtClean="0">
                <a:solidFill>
                  <a:srgbClr val="FF0000"/>
                </a:solidFill>
                <a:latin typeface="Times New Roman" panose="02020603050405020304" pitchFamily="18" charset="0"/>
                <a:cs typeface="Times New Roman" panose="02020603050405020304" pitchFamily="18" charset="0"/>
              </a:rPr>
              <a:t>3</a:t>
            </a:r>
            <a:r>
              <a:rPr lang="vi-VN" sz="2400" b="1" dirty="0" smtClean="0">
                <a:solidFill>
                  <a:srgbClr val="FF0000"/>
                </a:solidFill>
                <a:latin typeface="Times New Roman" panose="02020603050405020304" pitchFamily="18" charset="0"/>
                <a:cs typeface="Times New Roman" panose="02020603050405020304" pitchFamily="18" charset="0"/>
              </a:rPr>
              <a:t>. </a:t>
            </a:r>
            <a:r>
              <a:rPr lang="vi-VN" sz="2400" b="1" cap="all" dirty="0">
                <a:solidFill>
                  <a:srgbClr val="FF0000"/>
                </a:solidFill>
                <a:latin typeface="Times New Roman" panose="02020603050405020304" pitchFamily="18" charset="0"/>
                <a:cs typeface="Times New Roman" panose="02020603050405020304" pitchFamily="18" charset="0"/>
              </a:rPr>
              <a:t>Phí đường bộ cho xe chở hàng</a:t>
            </a:r>
          </a:p>
        </p:txBody>
      </p:sp>
    </p:spTree>
    <p:extLst>
      <p:ext uri="{BB962C8B-B14F-4D97-AF65-F5344CB8AC3E}">
        <p14:creationId xmlns:p14="http://schemas.microsoft.com/office/powerpoint/2010/main" val="1105274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fade">
                                      <p:cBhvr>
                                        <p:cTn id="13" dur="1000"/>
                                        <p:tgtEl>
                                          <p:spTgt spid="2">
                                            <p:txEl>
                                              <p:pRg st="2" end="2"/>
                                            </p:txEl>
                                          </p:spTgt>
                                        </p:tgtEl>
                                      </p:cBhvr>
                                    </p:animEffect>
                                    <p:anim calcmode="lin" valueType="num">
                                      <p:cBhvr>
                                        <p:cTn id="14"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5"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2">
                                            <p:txEl>
                                              <p:pRg st="4" end="4"/>
                                            </p:txEl>
                                          </p:spTgt>
                                        </p:tgtEl>
                                        <p:attrNameLst>
                                          <p:attrName>style.visibility</p:attrName>
                                        </p:attrNameLst>
                                      </p:cBhvr>
                                      <p:to>
                                        <p:strVal val="visible"/>
                                      </p:to>
                                    </p:set>
                                    <p:animEffect transition="in" filter="fade">
                                      <p:cBhvr>
                                        <p:cTn id="20" dur="1000"/>
                                        <p:tgtEl>
                                          <p:spTgt spid="2">
                                            <p:txEl>
                                              <p:pRg st="4" end="4"/>
                                            </p:txEl>
                                          </p:spTgt>
                                        </p:tgtEl>
                                      </p:cBhvr>
                                    </p:animEffect>
                                    <p:anim calcmode="lin" valueType="num">
                                      <p:cBhvr>
                                        <p:cTn id="21"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2"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animEffect transition="in" filter="fade">
                                      <p:cBhvr>
                                        <p:cTn id="27" dur="1000"/>
                                        <p:tgtEl>
                                          <p:spTgt spid="2">
                                            <p:txEl>
                                              <p:pRg st="5" end="5"/>
                                            </p:txEl>
                                          </p:spTgt>
                                        </p:tgtEl>
                                      </p:cBhvr>
                                    </p:animEffect>
                                    <p:anim calcmode="lin" valueType="num">
                                      <p:cBhvr>
                                        <p:cTn id="28"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2">
                                            <p:txEl>
                                              <p:pRg st="7" end="7"/>
                                            </p:txEl>
                                          </p:spTgt>
                                        </p:tgtEl>
                                        <p:attrNameLst>
                                          <p:attrName>style.visibility</p:attrName>
                                        </p:attrNameLst>
                                      </p:cBhvr>
                                      <p:to>
                                        <p:strVal val="visible"/>
                                      </p:to>
                                    </p:set>
                                    <p:animEffect transition="in" filter="fade">
                                      <p:cBhvr>
                                        <p:cTn id="34" dur="1000"/>
                                        <p:tgtEl>
                                          <p:spTgt spid="2">
                                            <p:txEl>
                                              <p:pRg st="7" end="7"/>
                                            </p:txEl>
                                          </p:spTgt>
                                        </p:tgtEl>
                                      </p:cBhvr>
                                    </p:animEffect>
                                    <p:anim calcmode="lin" valueType="num">
                                      <p:cBhvr>
                                        <p:cTn id="35"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36"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2">
                                            <p:txEl>
                                              <p:pRg st="8" end="8"/>
                                            </p:txEl>
                                          </p:spTgt>
                                        </p:tgtEl>
                                        <p:attrNameLst>
                                          <p:attrName>style.visibility</p:attrName>
                                        </p:attrNameLst>
                                      </p:cBhvr>
                                      <p:to>
                                        <p:strVal val="visible"/>
                                      </p:to>
                                    </p:set>
                                    <p:animEffect transition="in" filter="fade">
                                      <p:cBhvr>
                                        <p:cTn id="41" dur="1000"/>
                                        <p:tgtEl>
                                          <p:spTgt spid="2">
                                            <p:txEl>
                                              <p:pRg st="8" end="8"/>
                                            </p:txEl>
                                          </p:spTgt>
                                        </p:tgtEl>
                                      </p:cBhvr>
                                    </p:animEffect>
                                    <p:anim calcmode="lin" valueType="num">
                                      <p:cBhvr>
                                        <p:cTn id="42"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43"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318" y="21077"/>
            <a:ext cx="9500681" cy="446276"/>
          </a:xfrm>
          <a:prstGeom prst="rect">
            <a:avLst/>
          </a:prstGeom>
        </p:spPr>
        <p:txBody>
          <a:bodyPr wrap="square">
            <a:spAutoFit/>
          </a:bodyPr>
          <a:lstStyle/>
          <a:p>
            <a:pPr>
              <a:spcBef>
                <a:spcPts val="600"/>
              </a:spcBef>
              <a:spcAft>
                <a:spcPts val="600"/>
              </a:spcAft>
            </a:pPr>
            <a:r>
              <a:rPr lang="vi-VN" sz="2300" b="1" dirty="0">
                <a:solidFill>
                  <a:srgbClr val="FF0000"/>
                </a:solidFill>
                <a:latin typeface="Times New Roman" panose="02020603050405020304" pitchFamily="18" charset="0"/>
                <a:cs typeface="Times New Roman" panose="02020603050405020304" pitchFamily="18" charset="0"/>
              </a:rPr>
              <a:t>4.4. PHÍ XẾP DỠ/LÀM HÀNG (GIÁ DỊCH VỤ BỐC DỠ HÀNG HOÁ</a:t>
            </a:r>
            <a:r>
              <a:rPr lang="vi-VN" sz="2300" b="1" dirty="0" smtClean="0">
                <a:solidFill>
                  <a:srgbClr val="FF0000"/>
                </a:solidFill>
                <a:latin typeface="Times New Roman" panose="02020603050405020304" pitchFamily="18" charset="0"/>
                <a:cs typeface="Times New Roman" panose="02020603050405020304" pitchFamily="18" charset="0"/>
              </a:rPr>
              <a:t>)</a:t>
            </a:r>
            <a:endParaRPr lang="en-US" sz="2300" b="1" dirty="0">
              <a:solidFill>
                <a:srgbClr val="FF0000"/>
              </a:solidFill>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239591554"/>
              </p:ext>
            </p:extLst>
          </p:nvPr>
        </p:nvGraphicFramePr>
        <p:xfrm>
          <a:off x="55123" y="1524000"/>
          <a:ext cx="9241277" cy="10251252"/>
        </p:xfrm>
        <a:graphic>
          <a:graphicData uri="http://schemas.openxmlformats.org/drawingml/2006/table">
            <a:tbl>
              <a:tblPr firstRow="1" firstCol="1" bandRow="1"/>
              <a:tblGrid>
                <a:gridCol w="690139">
                  <a:extLst>
                    <a:ext uri="{9D8B030D-6E8A-4147-A177-3AD203B41FA5}">
                      <a16:colId xmlns:a16="http://schemas.microsoft.com/office/drawing/2014/main" val="1898037942"/>
                    </a:ext>
                  </a:extLst>
                </a:gridCol>
                <a:gridCol w="4917229">
                  <a:extLst>
                    <a:ext uri="{9D8B030D-6E8A-4147-A177-3AD203B41FA5}">
                      <a16:colId xmlns:a16="http://schemas.microsoft.com/office/drawing/2014/main" val="1382917417"/>
                    </a:ext>
                  </a:extLst>
                </a:gridCol>
                <a:gridCol w="1742780">
                  <a:extLst>
                    <a:ext uri="{9D8B030D-6E8A-4147-A177-3AD203B41FA5}">
                      <a16:colId xmlns:a16="http://schemas.microsoft.com/office/drawing/2014/main" val="940876539"/>
                    </a:ext>
                  </a:extLst>
                </a:gridCol>
                <a:gridCol w="1676320">
                  <a:extLst>
                    <a:ext uri="{9D8B030D-6E8A-4147-A177-3AD203B41FA5}">
                      <a16:colId xmlns:a16="http://schemas.microsoft.com/office/drawing/2014/main" val="1809133014"/>
                    </a:ext>
                  </a:extLst>
                </a:gridCol>
                <a:gridCol w="214809">
                  <a:extLst>
                    <a:ext uri="{9D8B030D-6E8A-4147-A177-3AD203B41FA5}">
                      <a16:colId xmlns:a16="http://schemas.microsoft.com/office/drawing/2014/main" val="2243864114"/>
                    </a:ext>
                  </a:extLst>
                </a:gridCol>
              </a:tblGrid>
              <a:tr h="369194">
                <a:tc>
                  <a:txBody>
                    <a:bodyPr/>
                    <a:lstStyle/>
                    <a:p>
                      <a:pPr marL="0" marR="0" algn="ctr">
                        <a:lnSpc>
                          <a:spcPct val="100000"/>
                        </a:lnSpc>
                        <a:spcBef>
                          <a:spcPts val="0"/>
                        </a:spcBef>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STT</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marL="0" marR="0" algn="ctr">
                        <a:lnSpc>
                          <a:spcPct val="100000"/>
                        </a:lnSpc>
                        <a:spcBef>
                          <a:spcPts val="0"/>
                        </a:spcBef>
                        <a:spcAft>
                          <a:spcPts val="0"/>
                        </a:spcAft>
                      </a:pP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Tác</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nghiệp</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bốc</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dỡ</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Nhóm</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hàng</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marL="0" marR="0" algn="ctr">
                        <a:lnSpc>
                          <a:spcPct val="100000"/>
                        </a:lnSpc>
                        <a:spcBef>
                          <a:spcPts val="0"/>
                        </a:spcBef>
                        <a:spcAft>
                          <a:spcPts val="0"/>
                        </a:spcAft>
                      </a:pP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Hầm</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tàu</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-Toa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xe</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ôtô</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sà</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lan</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hoặc</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ngược</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lại</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marL="0" marR="0" algn="ctr">
                        <a:lnSpc>
                          <a:spcPct val="100000"/>
                        </a:lnSpc>
                        <a:spcBef>
                          <a:spcPts val="0"/>
                        </a:spcBef>
                        <a:spcAft>
                          <a:spcPts val="0"/>
                        </a:spcAft>
                      </a:pP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Hầmtàu</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Sà</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lan</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-Kho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bãi</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cảng</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hoặc</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ngược</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lại</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marL="0" marR="0">
                        <a:lnSpc>
                          <a:spcPct val="100000"/>
                        </a:lnSpc>
                        <a:spcBef>
                          <a:spcPts val="0"/>
                        </a:spcBef>
                        <a:spcAft>
                          <a:spcPts val="0"/>
                        </a:spcAf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p>
                  </a:txBody>
                  <a:tcPr marL="0" marR="0" marT="0" marB="0" anchor="ctr">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2904499341"/>
                  </a:ext>
                </a:extLst>
              </a:tr>
              <a:tr h="486415">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Hàng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rời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quặng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gang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rời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xi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măng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rời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ngũ</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cốc</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phân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bón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muối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đường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để</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rời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gỗ</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băm</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chặt</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thạch</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cao</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lưu</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huỳnh</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rời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đá</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cục</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đá</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dăm</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cát</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than,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bột</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đá</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clinker,...</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1,6</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2,3</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 </a:t>
                      </a:r>
                    </a:p>
                  </a:txBody>
                  <a:tcPr marL="0" marR="0" marT="0" marB="0" anchor="ctr">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2067524830"/>
                  </a:ext>
                </a:extLst>
              </a:tr>
              <a:tr h="369194">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Hàng hoá đóng trong bao vải, bao tải, bao giấy, bao gai, bao nilon, bao cói; vỏ chia dựng trong pllet giáy carton và bọc ngoài bằng nilon; đá khối...</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2,2</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2,9</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 </a:t>
                      </a:r>
                    </a:p>
                  </a:txBody>
                  <a:tcPr marL="0" marR="0" marT="0" marB="0" anchor="ctr">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64369966"/>
                  </a:ext>
                </a:extLst>
              </a:tr>
              <a:tr h="134753">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Gỗ tròn (gỗ cây); Gỗ xẻ đóng kiện, tre; nứa; trúc....</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2,9</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3,8</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 </a:t>
                      </a:r>
                    </a:p>
                  </a:txBody>
                  <a:tcPr marL="0" marR="0" marT="0" marB="0" anchor="ctr">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448913198"/>
                  </a:ext>
                </a:extLst>
              </a:tr>
              <a:tr h="369194">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Máy móc, thiết bị; Hàng hoá đóng trong hòm, thùng; Các loại sắt thép bó, kiện, cuộn, tấm, thanh; kim loại màu đóng kiện, đóng cuộn;</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3,1</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4,1</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 </a:t>
                      </a:r>
                    </a:p>
                  </a:txBody>
                  <a:tcPr marL="0" marR="0" marT="0" marB="0" anchor="ctr">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383130800"/>
                  </a:ext>
                </a:extLst>
              </a:tr>
              <a:tr h="369194">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Hàng đóng kiện như bông, đay, gai, cói, giấy, vải, sợi, hạt nhựa; đồ may mặc; dụng cụ gia đình; tạp phẩm; cao su; săm, lốp; gạch chịu lửa, gạch men, thiết bị y tế</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3,2</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4,3</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 </a:t>
                      </a:r>
                    </a:p>
                  </a:txBody>
                  <a:tcPr marL="0" marR="0" marT="0" marB="0" anchor="ctr">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860822190"/>
                  </a:ext>
                </a:extLst>
              </a:tr>
              <a:tr h="251974">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6</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Gỗ ván sàn; dụng cụ bằng gỗ, thủ công mỹ nghệ...; Hàng hoá đóng sọt, giành, thúng;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3,5</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4,6</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 </a:t>
                      </a:r>
                    </a:p>
                  </a:txBody>
                  <a:tcPr marL="0" marR="0" marT="0" marB="0" anchor="ctr">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83657852"/>
                  </a:ext>
                </a:extLst>
              </a:tr>
              <a:tr h="251974">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7</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Hàng hoá đóng trong chai lọ, bình, sành, sứ, thuỷ tinh; hàng dễ vỡ; linh kiện điện tử; xe gắn máy...</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3,7</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4,9</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p>
                  </a:txBody>
                  <a:tcPr marL="0" marR="0" marT="0" marB="0" anchor="ctr">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793763989"/>
                  </a:ext>
                </a:extLst>
              </a:tr>
              <a:tr h="134753">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8</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Hoa quả tươi; động vật sống; hàng đông lạnh.</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3,9</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5,2</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 </a:t>
                      </a:r>
                    </a:p>
                  </a:txBody>
                  <a:tcPr marL="0" marR="0" marT="0" marB="0" anchor="ctr">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2502160340"/>
                  </a:ext>
                </a:extLst>
              </a:tr>
              <a:tr h="251974">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9</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Ôtô bánh lốp (trừ xe bảo ôn):</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Xe chuyên dùng các loại</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40USD/c</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55USD/c</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50USD/c</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70USD/c</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a:effectLst/>
                          <a:latin typeface="Times New Roman" panose="02020603050405020304" pitchFamily="18" charset="0"/>
                          <a:ea typeface="Calibri" panose="020F0502020204030204" pitchFamily="34" charset="0"/>
                          <a:cs typeface="Times New Roman" panose="02020603050405020304" pitchFamily="18" charset="0"/>
                        </a:rPr>
                        <a:t> </a:t>
                      </a:r>
                    </a:p>
                  </a:txBody>
                  <a:tcPr marL="0" marR="0" marT="0" marB="0" anchor="ctr">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771700867"/>
                  </a:ext>
                </a:extLst>
              </a:tr>
              <a:tr h="486415">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10</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marL="0" marR="0">
                        <a:lnSpc>
                          <a:spcPct val="100000"/>
                        </a:lnSpc>
                        <a:spcBef>
                          <a:spcPts val="0"/>
                        </a:spcBef>
                        <a:spcAft>
                          <a:spcPts val="0"/>
                        </a:spcAft>
                      </a:pP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Phương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tiện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tự</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di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trừ</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xe</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bánh</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xích</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lên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cầu</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hoặc</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vào</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kho</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bãi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cảng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là</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25 USD/</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chiếc</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đã</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bao</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gồm</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chi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phí</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người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lái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hợp</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phương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tiện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ôtô</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thiết</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bị</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bánh</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xe</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lăn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nhưng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không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tự</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hành</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được</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không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khởi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được</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máy</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phải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sử</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dụng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đầu</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kéo</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hoặc</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xe</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nâng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cảng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để</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đưa</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vào</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kho</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bãi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cảng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là</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40 USD/</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chiếc</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814" marR="33814" marT="8766" marB="876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728788496"/>
                  </a:ext>
                </a:extLst>
              </a:tr>
            </a:tbl>
          </a:graphicData>
        </a:graphic>
      </p:graphicFrame>
      <p:sp>
        <p:nvSpPr>
          <p:cNvPr id="5" name="Rectangle 1"/>
          <p:cNvSpPr>
            <a:spLocks noChangeArrowheads="1"/>
          </p:cNvSpPr>
          <p:nvPr/>
        </p:nvSpPr>
        <p:spPr bwMode="auto">
          <a:xfrm>
            <a:off x="24318" y="467353"/>
            <a:ext cx="12545253"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400" b="1" dirty="0" bmk="">
                <a:latin typeface="Times New Roman" panose="02020603050405020304" pitchFamily="18" charset="0"/>
                <a:ea typeface="Times New Roman" panose="02020603050405020304" pitchFamily="18" charset="0"/>
                <a:cs typeface="Times New Roman" panose="02020603050405020304" pitchFamily="18" charset="0"/>
              </a:rPr>
              <a:t>4</a:t>
            </a:r>
            <a:r>
              <a:rPr kumimoji="0" lang="en-US" altLang="en-US" sz="2400" b="1"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.4.1. </a:t>
            </a:r>
            <a:r>
              <a:rPr kumimoji="0" lang="en-US" altLang="en-US" sz="2400" b="1"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kumimoji="0" lang="en-US" altLang="en-US" sz="2400" b="1"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giá</a:t>
            </a:r>
            <a:r>
              <a:rPr kumimoji="0" lang="en-US" altLang="en-US" sz="2400" b="1"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dịch</a:t>
            </a:r>
            <a:r>
              <a:rPr kumimoji="0" lang="en-US" altLang="en-US" sz="2400" b="1"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vụ</a:t>
            </a:r>
            <a:r>
              <a:rPr kumimoji="0" lang="en-US" altLang="en-US" sz="2400" b="1"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bốc</a:t>
            </a:r>
            <a:r>
              <a:rPr kumimoji="0" lang="en-US" altLang="en-US" sz="2400" b="1"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dỡ</a:t>
            </a:r>
            <a:r>
              <a:rPr kumimoji="0" lang="en-US" altLang="en-US" sz="2400" b="1"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hàng</a:t>
            </a:r>
            <a:r>
              <a:rPr kumimoji="0" lang="en-US" altLang="en-US" sz="2400" b="1"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hoá</a:t>
            </a:r>
            <a:r>
              <a:rPr kumimoji="0" lang="en-US" altLang="en-US" sz="2400" b="1"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bằng</a:t>
            </a:r>
            <a:r>
              <a:rPr kumimoji="0" lang="en-US" altLang="en-US" sz="2400" b="1"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cần</a:t>
            </a:r>
            <a:r>
              <a:rPr kumimoji="0" lang="en-US" altLang="en-US" sz="2400" b="1"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cẩu</a:t>
            </a:r>
            <a:r>
              <a:rPr kumimoji="0" lang="en-US" altLang="en-US" sz="2400" b="1" i="0" u="none" strike="noStrike" cap="none" normalizeH="0" baseline="0" dirty="0"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bmk="">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tàu</a:t>
            </a:r>
            <a:endParaRPr kumimoji="0" lang="en-US" altLang="en-US"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vị</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USD/</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Tấn</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altLang="en-US" sz="24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6738615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457200"/>
            <a:ext cx="8991600" cy="6326732"/>
          </a:xfrm>
          <a:prstGeom prst="rect">
            <a:avLst/>
          </a:prstGeom>
        </p:spPr>
        <p:txBody>
          <a:bodyPr wrap="square">
            <a:spAutoFit/>
          </a:bodyPr>
          <a:lstStyle/>
          <a:p>
            <a:pPr marL="342900" marR="0" lvl="0" indent="-342900">
              <a:lnSpc>
                <a:spcPct val="150000"/>
              </a:lnSpc>
              <a:spcBef>
                <a:spcPts val="0"/>
              </a:spcBef>
              <a:spcAft>
                <a:spcPts val="0"/>
              </a:spcAft>
              <a:buFont typeface="Symbol" panose="05050102010706020507" pitchFamily="18" charset="2"/>
              <a:buChar char=""/>
            </a:pPr>
            <a:r>
              <a:rPr lang="en-US" sz="1600" b="1" dirty="0" err="1">
                <a:latin typeface="Times New Roman" panose="02020603050405020304" pitchFamily="18" charset="0"/>
                <a:ea typeface="Times New Roman" panose="02020603050405020304" pitchFamily="18" charset="0"/>
              </a:rPr>
              <a:t>Bốc</a:t>
            </a:r>
            <a:r>
              <a:rPr lang="en-US" sz="1600" b="1" dirty="0">
                <a:latin typeface="Times New Roman" panose="02020603050405020304" pitchFamily="18" charset="0"/>
                <a:ea typeface="Times New Roman" panose="02020603050405020304" pitchFamily="18" charset="0"/>
              </a:rPr>
              <a:t> </a:t>
            </a:r>
            <a:r>
              <a:rPr lang="en-US" sz="1600" b="1" dirty="0" err="1">
                <a:latin typeface="Times New Roman" panose="02020603050405020304" pitchFamily="18" charset="0"/>
                <a:ea typeface="Times New Roman" panose="02020603050405020304" pitchFamily="18" charset="0"/>
              </a:rPr>
              <a:t>dỡ</a:t>
            </a:r>
            <a:r>
              <a:rPr lang="en-US" sz="1600" b="1" dirty="0">
                <a:latin typeface="Times New Roman" panose="02020603050405020304" pitchFamily="18" charset="0"/>
                <a:ea typeface="Times New Roman" panose="02020603050405020304" pitchFamily="18" charset="0"/>
              </a:rPr>
              <a:t> </a:t>
            </a:r>
            <a:r>
              <a:rPr lang="en-US" sz="1600" b="1" dirty="0" err="1">
                <a:latin typeface="Times New Roman" panose="02020603050405020304" pitchFamily="18" charset="0"/>
                <a:ea typeface="Times New Roman" panose="02020603050405020304" pitchFamily="18" charset="0"/>
              </a:rPr>
              <a:t>hàng</a:t>
            </a:r>
            <a:r>
              <a:rPr lang="en-US" sz="1600" b="1" dirty="0">
                <a:latin typeface="Times New Roman" panose="02020603050405020304" pitchFamily="18" charset="0"/>
                <a:ea typeface="Times New Roman" panose="02020603050405020304" pitchFamily="18" charset="0"/>
              </a:rPr>
              <a:t> </a:t>
            </a:r>
            <a:r>
              <a:rPr lang="en-US" sz="1600" b="1" dirty="0" err="1">
                <a:latin typeface="Times New Roman" panose="02020603050405020304" pitchFamily="18" charset="0"/>
                <a:ea typeface="Times New Roman" panose="02020603050405020304" pitchFamily="18" charset="0"/>
              </a:rPr>
              <a:t>nguy</a:t>
            </a:r>
            <a:r>
              <a:rPr lang="en-US" sz="1600" b="1" dirty="0">
                <a:latin typeface="Times New Roman" panose="02020603050405020304" pitchFamily="18" charset="0"/>
                <a:ea typeface="Times New Roman" panose="02020603050405020304" pitchFamily="18" charset="0"/>
              </a:rPr>
              <a:t> </a:t>
            </a:r>
            <a:r>
              <a:rPr lang="en-US" sz="1600" b="1" dirty="0" err="1">
                <a:latin typeface="Times New Roman" panose="02020603050405020304" pitchFamily="18" charset="0"/>
                <a:ea typeface="Times New Roman" panose="02020603050405020304" pitchFamily="18" charset="0"/>
              </a:rPr>
              <a:t>hiểm</a:t>
            </a:r>
            <a:r>
              <a:rPr lang="en-US" sz="1600" b="1" dirty="0">
                <a:latin typeface="Times New Roman" panose="02020603050405020304" pitchFamily="18" charset="0"/>
                <a:ea typeface="Times New Roman" panose="02020603050405020304" pitchFamily="18" charset="0"/>
              </a:rPr>
              <a:t>: </a:t>
            </a:r>
            <a:endParaRPr lang="en-US" sz="1600" dirty="0">
              <a:latin typeface="Times New Roman" panose="02020603050405020304" pitchFamily="18" charset="0"/>
              <a:ea typeface="Times New Roman" panose="02020603050405020304" pitchFamily="18" charset="0"/>
            </a:endParaRPr>
          </a:p>
          <a:p>
            <a:pPr>
              <a:lnSpc>
                <a:spcPct val="150000"/>
              </a:lnSpc>
            </a:pPr>
            <a:r>
              <a:rPr lang="en-US" sz="1600" dirty="0">
                <a:latin typeface="Times New Roman" panose="02020603050405020304" pitchFamily="18" charset="0"/>
                <a:ea typeface="Times New Roman" panose="02020603050405020304" pitchFamily="18" charset="0"/>
              </a:rPr>
              <a:t>+ </a:t>
            </a:r>
            <a:r>
              <a:rPr lang="en-US" sz="1600" b="1" u="sng" dirty="0" err="1">
                <a:latin typeface="Times New Roman" panose="02020603050405020304" pitchFamily="18" charset="0"/>
                <a:ea typeface="Times New Roman" panose="02020603050405020304" pitchFamily="18" charset="0"/>
              </a:rPr>
              <a:t>Nhóm</a:t>
            </a:r>
            <a:r>
              <a:rPr lang="en-US" sz="1600" b="1" u="sng" dirty="0">
                <a:latin typeface="Times New Roman" panose="02020603050405020304" pitchFamily="18" charset="0"/>
                <a:ea typeface="Times New Roman" panose="02020603050405020304" pitchFamily="18" charset="0"/>
              </a:rPr>
              <a:t> A: </a:t>
            </a:r>
            <a:r>
              <a:rPr lang="en-US" sz="1600" dirty="0" err="1">
                <a:latin typeface="Times New Roman" panose="02020603050405020304" pitchFamily="18" charset="0"/>
                <a:ea typeface="Times New Roman" panose="02020603050405020304" pitchFamily="18" charset="0"/>
              </a:rPr>
              <a:t>Bốc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dỡ</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các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loại</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chất</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nổ</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chất</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hoá</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học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dễ</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cháy</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như</a:t>
            </a:r>
            <a:r>
              <a:rPr lang="en-US" sz="1600" dirty="0">
                <a:latin typeface="Times New Roman" panose="02020603050405020304" pitchFamily="18" charset="0"/>
                <a:ea typeface="Times New Roman" panose="02020603050405020304" pitchFamily="18" charset="0"/>
              </a:rPr>
              <a:t> Nitrates, </a:t>
            </a:r>
            <a:r>
              <a:rPr lang="en-US" sz="1600" dirty="0" err="1">
                <a:latin typeface="Times New Roman" panose="02020603050405020304" pitchFamily="18" charset="0"/>
                <a:ea typeface="Times New Roman" panose="02020603050405020304" pitchFamily="18" charset="0"/>
              </a:rPr>
              <a:t>Nitrocompoud</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Alkalies</a:t>
            </a:r>
            <a:r>
              <a:rPr lang="en-US" sz="1600" dirty="0">
                <a:latin typeface="Times New Roman" panose="02020603050405020304" pitchFamily="18" charset="0"/>
                <a:ea typeface="Times New Roman" panose="02020603050405020304" pitchFamily="18" charset="0"/>
              </a:rPr>
              <a:t>, Methane, </a:t>
            </a:r>
            <a:r>
              <a:rPr lang="en-US" sz="1600" dirty="0" err="1">
                <a:latin typeface="Times New Roman" panose="02020603050405020304" pitchFamily="18" charset="0"/>
                <a:ea typeface="Times New Roman" panose="02020603050405020304" pitchFamily="18" charset="0"/>
              </a:rPr>
              <a:t>Magnesiun</a:t>
            </a:r>
            <a:r>
              <a:rPr lang="en-US" sz="1600" dirty="0">
                <a:latin typeface="Times New Roman" panose="02020603050405020304" pitchFamily="18" charset="0"/>
                <a:ea typeface="Times New Roman" panose="02020603050405020304" pitchFamily="18" charset="0"/>
              </a:rPr>
              <a:t>, Nitro cellulose, </a:t>
            </a:r>
            <a:r>
              <a:rPr lang="en-US" sz="1600" dirty="0" err="1">
                <a:latin typeface="Times New Roman" panose="02020603050405020304" pitchFamily="18" charset="0"/>
                <a:ea typeface="Times New Roman" panose="02020603050405020304" pitchFamily="18" charset="0"/>
              </a:rPr>
              <a:t>Iliminite</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zekon</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và</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các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sản</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phẩm</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phát</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sinh</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từ</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nguồn</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gốc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trên</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được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tính</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bằng</a:t>
            </a:r>
            <a:r>
              <a:rPr lang="en-US" sz="1600" dirty="0">
                <a:latin typeface="Times New Roman" panose="02020603050405020304" pitchFamily="18" charset="0"/>
                <a:ea typeface="Times New Roman" panose="02020603050405020304" pitchFamily="18" charset="0"/>
              </a:rPr>
              <a:t> 200% </a:t>
            </a:r>
            <a:r>
              <a:rPr lang="en-US" sz="1600" dirty="0" err="1">
                <a:latin typeface="Times New Roman" panose="02020603050405020304" pitchFamily="18" charset="0"/>
                <a:ea typeface="Times New Roman" panose="02020603050405020304" pitchFamily="18" charset="0"/>
              </a:rPr>
              <a:t>đơn</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giá</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dịch</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vụ</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bốc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dỡ</a:t>
            </a:r>
            <a:r>
              <a:rPr lang="en-US" sz="1600" dirty="0">
                <a:latin typeface="Times New Roman" panose="02020603050405020304" pitchFamily="18" charset="0"/>
                <a:ea typeface="Times New Roman" panose="02020603050405020304" pitchFamily="18" charset="0"/>
              </a:rPr>
              <a:t>;</a:t>
            </a:r>
          </a:p>
          <a:p>
            <a:pPr>
              <a:lnSpc>
                <a:spcPct val="150000"/>
              </a:lnSpc>
            </a:pPr>
            <a:r>
              <a:rPr lang="en-US" sz="1600" b="1" u="sng" dirty="0">
                <a:latin typeface="Times New Roman" panose="02020603050405020304" pitchFamily="18" charset="0"/>
                <a:ea typeface="Times New Roman" panose="02020603050405020304" pitchFamily="18" charset="0"/>
              </a:rPr>
              <a:t>+ </a:t>
            </a:r>
            <a:r>
              <a:rPr lang="en-US" sz="1600" b="1" u="sng" dirty="0" err="1">
                <a:latin typeface="Times New Roman" panose="02020603050405020304" pitchFamily="18" charset="0"/>
                <a:ea typeface="Times New Roman" panose="02020603050405020304" pitchFamily="18" charset="0"/>
              </a:rPr>
              <a:t>Nhóm</a:t>
            </a:r>
            <a:r>
              <a:rPr lang="en-US" sz="1600" b="1" u="sng" dirty="0">
                <a:latin typeface="Times New Roman" panose="02020603050405020304" pitchFamily="18" charset="0"/>
                <a:ea typeface="Times New Roman" panose="02020603050405020304" pitchFamily="18" charset="0"/>
              </a:rPr>
              <a:t> B</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Bốc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dỡ</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các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loại</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chất</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độc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chất</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dễ</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cháy</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như</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xăng</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dầu</a:t>
            </a:r>
            <a:r>
              <a:rPr lang="en-US" sz="1600" dirty="0">
                <a:latin typeface="Times New Roman" panose="02020603050405020304" pitchFamily="18" charset="0"/>
                <a:ea typeface="Times New Roman" panose="02020603050405020304" pitchFamily="18" charset="0"/>
              </a:rPr>
              <a:t>, Alcohol, Ether, </a:t>
            </a:r>
            <a:r>
              <a:rPr lang="en-US" sz="1600" dirty="0" err="1">
                <a:latin typeface="Times New Roman" panose="02020603050405020304" pitchFamily="18" charset="0"/>
                <a:ea typeface="Times New Roman" panose="02020603050405020304" pitchFamily="18" charset="0"/>
              </a:rPr>
              <a:t>Amonia</a:t>
            </a:r>
            <a:r>
              <a:rPr lang="en-US" sz="1600" dirty="0">
                <a:latin typeface="Times New Roman" panose="02020603050405020304" pitchFamily="18" charset="0"/>
                <a:ea typeface="Times New Roman" panose="02020603050405020304" pitchFamily="18" charset="0"/>
              </a:rPr>
              <a:t>, Lime power, </a:t>
            </a:r>
            <a:r>
              <a:rPr lang="en-US" sz="1600" dirty="0" err="1">
                <a:latin typeface="Times New Roman" panose="02020603050405020304" pitchFamily="18" charset="0"/>
                <a:ea typeface="Times New Roman" panose="02020603050405020304" pitchFamily="18" charset="0"/>
              </a:rPr>
              <a:t>ớt</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khô</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các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loại</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axit</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hơi</a:t>
            </a:r>
            <a:r>
              <a:rPr lang="en-US" sz="1600" dirty="0">
                <a:latin typeface="Times New Roman" panose="02020603050405020304" pitchFamily="18" charset="0"/>
                <a:ea typeface="Times New Roman" panose="02020603050405020304" pitchFamily="18" charset="0"/>
              </a:rPr>
              <a:t> gas, </a:t>
            </a:r>
            <a:r>
              <a:rPr lang="en-US" sz="1600" dirty="0" err="1">
                <a:latin typeface="Times New Roman" panose="02020603050405020304" pitchFamily="18" charset="0"/>
                <a:ea typeface="Times New Roman" panose="02020603050405020304" pitchFamily="18" charset="0"/>
              </a:rPr>
              <a:t>thuốc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trừ</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sâu</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thuốc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nhuộm</a:t>
            </a:r>
            <a:r>
              <a:rPr lang="en-US" sz="1600" dirty="0">
                <a:latin typeface="Times New Roman" panose="02020603050405020304" pitchFamily="18" charset="0"/>
                <a:ea typeface="Times New Roman" panose="02020603050405020304" pitchFamily="18" charset="0"/>
              </a:rPr>
              <a:t>, Calcium carbide, Anthracite </a:t>
            </a:r>
            <a:r>
              <a:rPr lang="en-US" sz="1600" dirty="0" err="1">
                <a:latin typeface="Times New Roman" panose="02020603050405020304" pitchFamily="18" charset="0"/>
                <a:ea typeface="Times New Roman" panose="02020603050405020304" pitchFamily="18" charset="0"/>
              </a:rPr>
              <a:t>được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tính</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bằng</a:t>
            </a:r>
            <a:r>
              <a:rPr lang="en-US" sz="1600" dirty="0">
                <a:latin typeface="Times New Roman" panose="02020603050405020304" pitchFamily="18" charset="0"/>
                <a:ea typeface="Times New Roman" panose="02020603050405020304" pitchFamily="18" charset="0"/>
              </a:rPr>
              <a:t> 150% </a:t>
            </a:r>
            <a:r>
              <a:rPr lang="en-US" sz="1600" dirty="0" err="1">
                <a:latin typeface="Times New Roman" panose="02020603050405020304" pitchFamily="18" charset="0"/>
                <a:ea typeface="Times New Roman" panose="02020603050405020304" pitchFamily="18" charset="0"/>
              </a:rPr>
              <a:t>đơn</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giá</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dịch</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vụ</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bốc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dỡ</a:t>
            </a:r>
            <a:r>
              <a:rPr lang="en-US" sz="1600" dirty="0">
                <a:latin typeface="Times New Roman" panose="02020603050405020304" pitchFamily="18" charset="0"/>
                <a:ea typeface="Times New Roman" panose="02020603050405020304" pitchFamily="18" charset="0"/>
              </a:rPr>
              <a:t>;</a:t>
            </a:r>
          </a:p>
          <a:p>
            <a:pPr>
              <a:lnSpc>
                <a:spcPct val="150000"/>
              </a:lnSpc>
            </a:pPr>
            <a:r>
              <a:rPr lang="en-US" sz="1600" b="1" u="sng" dirty="0">
                <a:latin typeface="Times New Roman" panose="02020603050405020304" pitchFamily="18" charset="0"/>
                <a:ea typeface="Times New Roman" panose="02020603050405020304" pitchFamily="18" charset="0"/>
              </a:rPr>
              <a:t>+ </a:t>
            </a:r>
            <a:r>
              <a:rPr lang="en-US" sz="1600" b="1" u="sng" dirty="0" err="1">
                <a:latin typeface="Times New Roman" panose="02020603050405020304" pitchFamily="18" charset="0"/>
                <a:ea typeface="Times New Roman" panose="02020603050405020304" pitchFamily="18" charset="0"/>
              </a:rPr>
              <a:t>Nhóm</a:t>
            </a:r>
            <a:r>
              <a:rPr lang="en-US" sz="1600" b="1" u="sng" dirty="0">
                <a:latin typeface="Times New Roman" panose="02020603050405020304" pitchFamily="18" charset="0"/>
                <a:ea typeface="Times New Roman" panose="02020603050405020304" pitchFamily="18" charset="0"/>
              </a:rPr>
              <a:t> C: </a:t>
            </a:r>
            <a:r>
              <a:rPr lang="en-US" sz="1600" dirty="0" err="1">
                <a:latin typeface="Times New Roman" panose="02020603050405020304" pitchFamily="18" charset="0"/>
                <a:ea typeface="Times New Roman" panose="02020603050405020304" pitchFamily="18" charset="0"/>
              </a:rPr>
              <a:t>Bốc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dỡ</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các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loại</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hàng</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bụi</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bặm</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dơ</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bẩn</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có</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mùi</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hôi</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thối</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như</a:t>
            </a:r>
            <a:r>
              <a:rPr lang="en-US" sz="1600" dirty="0">
                <a:latin typeface="Times New Roman" panose="02020603050405020304" pitchFamily="18" charset="0"/>
                <a:ea typeface="Times New Roman" panose="02020603050405020304" pitchFamily="18" charset="0"/>
              </a:rPr>
              <a:t>: Camphor oil, Naphthalene, </a:t>
            </a:r>
            <a:r>
              <a:rPr lang="en-US" sz="1600" dirty="0" err="1">
                <a:latin typeface="Times New Roman" panose="02020603050405020304" pitchFamily="18" charset="0"/>
                <a:ea typeface="Times New Roman" panose="02020603050405020304" pitchFamily="18" charset="0"/>
              </a:rPr>
              <a:t>bột</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giấy</a:t>
            </a:r>
            <a:r>
              <a:rPr lang="en-US" sz="1600" dirty="0">
                <a:latin typeface="Times New Roman" panose="02020603050405020304" pitchFamily="18" charset="0"/>
                <a:ea typeface="Times New Roman" panose="02020603050405020304" pitchFamily="18" charset="0"/>
              </a:rPr>
              <a:t>, Cement, </a:t>
            </a:r>
            <a:r>
              <a:rPr lang="en-US" sz="1600" dirty="0" err="1">
                <a:latin typeface="Times New Roman" panose="02020603050405020304" pitchFamily="18" charset="0"/>
                <a:ea typeface="Times New Roman" panose="02020603050405020304" pitchFamily="18" charset="0"/>
              </a:rPr>
              <a:t>phân</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bón</a:t>
            </a:r>
            <a:r>
              <a:rPr lang="en-US" sz="1600" dirty="0">
                <a:latin typeface="Times New Roman" panose="02020603050405020304" pitchFamily="18" charset="0"/>
                <a:ea typeface="Times New Roman" panose="02020603050405020304" pitchFamily="18" charset="0"/>
              </a:rPr>
              <a:t>, than, </a:t>
            </a:r>
            <a:r>
              <a:rPr lang="en-US" sz="1600" dirty="0" err="1">
                <a:latin typeface="Times New Roman" panose="02020603050405020304" pitchFamily="18" charset="0"/>
                <a:ea typeface="Times New Roman" panose="02020603050405020304" pitchFamily="18" charset="0"/>
              </a:rPr>
              <a:t>quặng</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tôm</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khô</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nước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mắm</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xương</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súc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vật</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cá</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khô</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các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loại</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và</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các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loại</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hàng</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nguy</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hiểm</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khác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không</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có</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tên</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trong</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nhóm</a:t>
            </a:r>
            <a:r>
              <a:rPr lang="en-US" sz="1600" dirty="0">
                <a:latin typeface="Times New Roman" panose="02020603050405020304" pitchFamily="18" charset="0"/>
                <a:ea typeface="Times New Roman" panose="02020603050405020304" pitchFamily="18" charset="0"/>
              </a:rPr>
              <a:t> A </a:t>
            </a:r>
            <a:r>
              <a:rPr lang="en-US" sz="1600" dirty="0" err="1">
                <a:latin typeface="Times New Roman" panose="02020603050405020304" pitchFamily="18" charset="0"/>
                <a:ea typeface="Times New Roman" panose="02020603050405020304" pitchFamily="18" charset="0"/>
              </a:rPr>
              <a:t>và</a:t>
            </a:r>
            <a:r>
              <a:rPr lang="en-US" sz="1600" dirty="0">
                <a:latin typeface="Times New Roman" panose="02020603050405020304" pitchFamily="18" charset="0"/>
                <a:ea typeface="Times New Roman" panose="02020603050405020304" pitchFamily="18" charset="0"/>
              </a:rPr>
              <a:t> B </a:t>
            </a:r>
            <a:r>
              <a:rPr lang="en-US" sz="1600" dirty="0" err="1">
                <a:latin typeface="Times New Roman" panose="02020603050405020304" pitchFamily="18" charset="0"/>
                <a:ea typeface="Times New Roman" panose="02020603050405020304" pitchFamily="18" charset="0"/>
              </a:rPr>
              <a:t>được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tính</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bằng</a:t>
            </a:r>
            <a:r>
              <a:rPr lang="en-US" sz="1600" dirty="0">
                <a:latin typeface="Times New Roman" panose="02020603050405020304" pitchFamily="18" charset="0"/>
                <a:ea typeface="Times New Roman" panose="02020603050405020304" pitchFamily="18" charset="0"/>
              </a:rPr>
              <a:t> 130% </a:t>
            </a:r>
            <a:r>
              <a:rPr lang="en-US" sz="1600" dirty="0" err="1">
                <a:latin typeface="Times New Roman" panose="02020603050405020304" pitchFamily="18" charset="0"/>
                <a:ea typeface="Times New Roman" panose="02020603050405020304" pitchFamily="18" charset="0"/>
              </a:rPr>
              <a:t>đơn</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giá</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dịch</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vụ</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bốc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dỡ</a:t>
            </a:r>
            <a:r>
              <a:rPr lang="en-US" sz="1600" dirty="0">
                <a:latin typeface="Times New Roman" panose="02020603050405020304" pitchFamily="18" charset="0"/>
                <a:ea typeface="Times New Roman" panose="02020603050405020304" pitchFamily="18" charset="0"/>
              </a:rPr>
              <a:t>;</a:t>
            </a:r>
          </a:p>
          <a:p>
            <a:pPr marL="342900" marR="0" lvl="0" indent="-342900">
              <a:lnSpc>
                <a:spcPct val="150000"/>
              </a:lnSpc>
              <a:spcBef>
                <a:spcPts val="0"/>
              </a:spcBef>
              <a:spcAft>
                <a:spcPts val="0"/>
              </a:spcAft>
              <a:buFont typeface="Symbol" panose="05050102010706020507" pitchFamily="18" charset="2"/>
              <a:buChar char=""/>
            </a:pPr>
            <a:r>
              <a:rPr lang="en-US" sz="1600" dirty="0" err="1">
                <a:latin typeface="Times New Roman" panose="02020603050405020304" pitchFamily="18" charset="0"/>
                <a:ea typeface="Times New Roman" panose="02020603050405020304" pitchFamily="18" charset="0"/>
              </a:rPr>
              <a:t>Hàng</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hoá</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đóng</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bao</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kiện</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thùng</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bị</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đổ</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vỡ</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phải</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thu</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gom</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giá</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dịch</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vụ</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bốc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dỡ</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tính</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bằng</a:t>
            </a:r>
            <a:r>
              <a:rPr lang="en-US" sz="1600" dirty="0">
                <a:latin typeface="Times New Roman" panose="02020603050405020304" pitchFamily="18" charset="0"/>
                <a:ea typeface="Times New Roman" panose="02020603050405020304" pitchFamily="18" charset="0"/>
              </a:rPr>
              <a:t> 150% </a:t>
            </a:r>
            <a:r>
              <a:rPr lang="en-US" sz="1600" dirty="0" err="1">
                <a:latin typeface="Times New Roman" panose="02020603050405020304" pitchFamily="18" charset="0"/>
                <a:ea typeface="Times New Roman" panose="02020603050405020304" pitchFamily="18" charset="0"/>
              </a:rPr>
              <a:t>tính</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cho</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lượng</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hàng</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thực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tế</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bị</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đổ</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vỡ</a:t>
            </a:r>
            <a:r>
              <a:rPr lang="en-US" sz="1600" dirty="0">
                <a:latin typeface="Times New Roman" panose="02020603050405020304" pitchFamily="18" charset="0"/>
                <a:ea typeface="Times New Roman" panose="02020603050405020304" pitchFamily="18" charset="0"/>
              </a:rPr>
              <a:t>.</a:t>
            </a:r>
          </a:p>
          <a:p>
            <a:pPr marL="342900" marR="0" lvl="0" indent="-342900">
              <a:lnSpc>
                <a:spcPct val="150000"/>
              </a:lnSpc>
              <a:spcBef>
                <a:spcPts val="0"/>
              </a:spcBef>
              <a:spcAft>
                <a:spcPts val="0"/>
              </a:spcAft>
              <a:buFont typeface="Symbol" panose="05050102010706020507" pitchFamily="18" charset="2"/>
              <a:buChar char=""/>
            </a:pPr>
            <a:r>
              <a:rPr lang="en-US" sz="1600" dirty="0" err="1">
                <a:latin typeface="Times New Roman" panose="02020603050405020304" pitchFamily="18" charset="0"/>
                <a:ea typeface="Times New Roman" panose="02020603050405020304" pitchFamily="18" charset="0"/>
              </a:rPr>
              <a:t>Hàng</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hoá</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quá</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cảnh</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của</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các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nước</a:t>
            </a:r>
            <a:r>
              <a:rPr lang="en-US" sz="1600" dirty="0">
                <a:latin typeface="Times New Roman" panose="02020603050405020304" pitchFamily="18" charset="0"/>
                <a:ea typeface="Times New Roman" panose="02020603050405020304" pitchFamily="18" charset="0"/>
              </a:rPr>
              <a:t> qua </a:t>
            </a:r>
            <a:r>
              <a:rPr lang="en-US" sz="1600" dirty="0" err="1">
                <a:latin typeface="Times New Roman" panose="02020603050405020304" pitchFamily="18" charset="0"/>
                <a:ea typeface="Times New Roman" panose="02020603050405020304" pitchFamily="18" charset="0"/>
              </a:rPr>
              <a:t>cảng</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biển</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Việt</a:t>
            </a:r>
            <a:r>
              <a:rPr lang="en-US" sz="1600" dirty="0">
                <a:latin typeface="Times New Roman" panose="02020603050405020304" pitchFamily="18" charset="0"/>
                <a:ea typeface="Times New Roman" panose="02020603050405020304" pitchFamily="18" charset="0"/>
              </a:rPr>
              <a:t> Nam: </a:t>
            </a:r>
            <a:r>
              <a:rPr lang="en-US" sz="1600" dirty="0" err="1">
                <a:latin typeface="Times New Roman" panose="02020603050405020304" pitchFamily="18" charset="0"/>
                <a:ea typeface="Times New Roman" panose="02020603050405020304" pitchFamily="18" charset="0"/>
              </a:rPr>
              <a:t>tính</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bằng</a:t>
            </a:r>
            <a:r>
              <a:rPr lang="en-US" sz="1600" dirty="0">
                <a:latin typeface="Times New Roman" panose="02020603050405020304" pitchFamily="18" charset="0"/>
                <a:ea typeface="Times New Roman" panose="02020603050405020304" pitchFamily="18" charset="0"/>
              </a:rPr>
              <a:t> 85% </a:t>
            </a:r>
            <a:r>
              <a:rPr lang="en-US" sz="1600" dirty="0" err="1">
                <a:latin typeface="Times New Roman" panose="02020603050405020304" pitchFamily="18" charset="0"/>
                <a:ea typeface="Times New Roman" panose="02020603050405020304" pitchFamily="18" charset="0"/>
              </a:rPr>
              <a:t>giá</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dịch</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vụ</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bốc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dỡ</a:t>
            </a:r>
            <a:r>
              <a:rPr lang="en-US" sz="1600" dirty="0">
                <a:latin typeface="Times New Roman" panose="02020603050405020304" pitchFamily="18" charset="0"/>
                <a:ea typeface="Times New Roman" panose="02020603050405020304" pitchFamily="18" charset="0"/>
              </a:rPr>
              <a:t> .</a:t>
            </a:r>
          </a:p>
          <a:p>
            <a:pPr marL="342900" marR="0" lvl="0" indent="-342900">
              <a:lnSpc>
                <a:spcPct val="150000"/>
              </a:lnSpc>
              <a:spcBef>
                <a:spcPts val="0"/>
              </a:spcBef>
              <a:spcAft>
                <a:spcPts val="0"/>
              </a:spcAft>
              <a:buFont typeface="Symbol" panose="05050102010706020507" pitchFamily="18" charset="2"/>
              <a:buChar char=""/>
            </a:pPr>
            <a:r>
              <a:rPr lang="en-US" sz="1600" b="1" dirty="0" err="1">
                <a:latin typeface="Times New Roman" panose="02020603050405020304" pitchFamily="18" charset="0"/>
                <a:ea typeface="Times New Roman" panose="02020603050405020304" pitchFamily="18" charset="0"/>
              </a:rPr>
              <a:t>Hàng</a:t>
            </a:r>
            <a:r>
              <a:rPr lang="en-US" sz="1600" b="1" dirty="0">
                <a:latin typeface="Times New Roman" panose="02020603050405020304" pitchFamily="18" charset="0"/>
                <a:ea typeface="Times New Roman" panose="02020603050405020304" pitchFamily="18" charset="0"/>
              </a:rPr>
              <a:t> </a:t>
            </a:r>
            <a:r>
              <a:rPr lang="en-US" sz="1600" b="1" dirty="0" err="1">
                <a:latin typeface="Times New Roman" panose="02020603050405020304" pitchFamily="18" charset="0"/>
                <a:ea typeface="Times New Roman" panose="02020603050405020304" pitchFamily="18" charset="0"/>
              </a:rPr>
              <a:t>hoá</a:t>
            </a:r>
            <a:r>
              <a:rPr lang="en-US" sz="1600" b="1" dirty="0">
                <a:latin typeface="Times New Roman" panose="02020603050405020304" pitchFamily="18" charset="0"/>
                <a:ea typeface="Times New Roman" panose="02020603050405020304" pitchFamily="18" charset="0"/>
              </a:rPr>
              <a:t> qua </a:t>
            </a:r>
            <a:r>
              <a:rPr lang="en-US" sz="1600" b="1" dirty="0" err="1">
                <a:latin typeface="Times New Roman" panose="02020603050405020304" pitchFamily="18" charset="0"/>
                <a:ea typeface="Times New Roman" panose="02020603050405020304" pitchFamily="18" charset="0"/>
              </a:rPr>
              <a:t>cân</a:t>
            </a:r>
            <a:r>
              <a:rPr lang="en-US" sz="1600" b="1"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ngoài</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giá</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dịch</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vụ</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bốc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dỡ</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phải</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trả</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tiền</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cho</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số</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hàng</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thực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tế</a:t>
            </a:r>
            <a:r>
              <a:rPr lang="en-US" sz="1600" dirty="0">
                <a:latin typeface="Times New Roman" panose="02020603050405020304" pitchFamily="18" charset="0"/>
                <a:ea typeface="Times New Roman" panose="02020603050405020304" pitchFamily="18" charset="0"/>
              </a:rPr>
              <a:t> qua </a:t>
            </a:r>
            <a:r>
              <a:rPr lang="en-US" sz="1600" dirty="0" err="1">
                <a:latin typeface="Times New Roman" panose="02020603050405020304" pitchFamily="18" charset="0"/>
                <a:ea typeface="Times New Roman" panose="02020603050405020304" pitchFamily="18" charset="0"/>
              </a:rPr>
              <a:t>cân</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theo</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đơn</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giá</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sau</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đã</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bao</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gồm</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các</a:t>
            </a:r>
            <a:r>
              <a:rPr lang="en-US" sz="1600" dirty="0">
                <a:latin typeface="Times New Roman" panose="02020603050405020304" pitchFamily="18" charset="0"/>
                <a:ea typeface="Times New Roman" panose="02020603050405020304" pitchFamily="18" charset="0"/>
              </a:rPr>
              <a:t> chi </a:t>
            </a:r>
            <a:r>
              <a:rPr lang="en-US" sz="1600" dirty="0" err="1">
                <a:latin typeface="Times New Roman" panose="02020603050405020304" pitchFamily="18" charset="0"/>
                <a:ea typeface="Times New Roman" panose="02020603050405020304" pitchFamily="18" charset="0"/>
              </a:rPr>
              <a:t>phí</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phục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vụ</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cho</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việc</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cân</a:t>
            </a:r>
            <a:r>
              <a:rPr lang="en-US" sz="1600" dirty="0">
                <a:latin typeface="Times New Roman" panose="02020603050405020304" pitchFamily="18" charset="0"/>
                <a:ea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rPr>
              <a:t>hàng</a:t>
            </a:r>
            <a:r>
              <a:rPr lang="en-US" sz="1600" dirty="0">
                <a:latin typeface="Times New Roman" panose="02020603050405020304" pitchFamily="18" charset="0"/>
                <a:ea typeface="Times New Roman" panose="02020603050405020304" pitchFamily="18" charset="0"/>
              </a:rPr>
              <a:t>):</a:t>
            </a:r>
          </a:p>
          <a:p>
            <a:pPr>
              <a:lnSpc>
                <a:spcPct val="150000"/>
              </a:lnSpc>
            </a:pPr>
            <a:r>
              <a:rPr lang="en-US" sz="1600" b="1" dirty="0">
                <a:latin typeface="Times New Roman" panose="02020603050405020304" pitchFamily="18" charset="0"/>
                <a:ea typeface="Times New Roman" panose="02020603050405020304" pitchFamily="18" charset="0"/>
              </a:rPr>
              <a:t>+ Qua </a:t>
            </a:r>
            <a:r>
              <a:rPr lang="en-US" sz="1600" b="1" dirty="0" err="1">
                <a:latin typeface="Times New Roman" panose="02020603050405020304" pitchFamily="18" charset="0"/>
                <a:ea typeface="Times New Roman" panose="02020603050405020304" pitchFamily="18" charset="0"/>
              </a:rPr>
              <a:t>cân</a:t>
            </a:r>
            <a:r>
              <a:rPr lang="en-US" sz="1600" b="1" dirty="0">
                <a:latin typeface="Times New Roman" panose="02020603050405020304" pitchFamily="18" charset="0"/>
                <a:ea typeface="Times New Roman" panose="02020603050405020304" pitchFamily="18" charset="0"/>
              </a:rPr>
              <a:t> </a:t>
            </a:r>
            <a:r>
              <a:rPr lang="en-US" sz="1600" b="1" dirty="0" err="1">
                <a:latin typeface="Times New Roman" panose="02020603050405020304" pitchFamily="18" charset="0"/>
                <a:ea typeface="Times New Roman" panose="02020603050405020304" pitchFamily="18" charset="0"/>
              </a:rPr>
              <a:t>thủ</a:t>
            </a:r>
            <a:r>
              <a:rPr lang="en-US" sz="1600" b="1" dirty="0">
                <a:latin typeface="Times New Roman" panose="02020603050405020304" pitchFamily="18" charset="0"/>
                <a:ea typeface="Times New Roman" panose="02020603050405020304" pitchFamily="18" charset="0"/>
              </a:rPr>
              <a:t> </a:t>
            </a:r>
            <a:r>
              <a:rPr lang="en-US" sz="1600" b="1" dirty="0" err="1">
                <a:latin typeface="Times New Roman" panose="02020603050405020304" pitchFamily="18" charset="0"/>
                <a:ea typeface="Times New Roman" panose="02020603050405020304" pitchFamily="18" charset="0"/>
              </a:rPr>
              <a:t>công</a:t>
            </a:r>
            <a:r>
              <a:rPr lang="en-US" sz="1600" b="1" dirty="0">
                <a:latin typeface="Times New Roman" panose="02020603050405020304" pitchFamily="18" charset="0"/>
                <a:ea typeface="Times New Roman" panose="02020603050405020304" pitchFamily="18" charset="0"/>
              </a:rPr>
              <a:t>, </a:t>
            </a:r>
            <a:r>
              <a:rPr lang="en-US" sz="1600" b="1" dirty="0" err="1">
                <a:latin typeface="Times New Roman" panose="02020603050405020304" pitchFamily="18" charset="0"/>
                <a:ea typeface="Times New Roman" panose="02020603050405020304" pitchFamily="18" charset="0"/>
              </a:rPr>
              <a:t>cân</a:t>
            </a:r>
            <a:r>
              <a:rPr lang="en-US" sz="1600" b="1" dirty="0">
                <a:latin typeface="Times New Roman" panose="02020603050405020304" pitchFamily="18" charset="0"/>
                <a:ea typeface="Times New Roman" panose="02020603050405020304" pitchFamily="18" charset="0"/>
              </a:rPr>
              <a:t> </a:t>
            </a:r>
            <a:r>
              <a:rPr lang="en-US" sz="1600" b="1" dirty="0" err="1">
                <a:latin typeface="Times New Roman" panose="02020603050405020304" pitchFamily="18" charset="0"/>
                <a:ea typeface="Times New Roman" panose="02020603050405020304" pitchFamily="18" charset="0"/>
              </a:rPr>
              <a:t>bàn</a:t>
            </a:r>
            <a:r>
              <a:rPr lang="en-US" sz="1600" b="1" dirty="0">
                <a:latin typeface="Times New Roman" panose="02020603050405020304" pitchFamily="18" charset="0"/>
                <a:ea typeface="Times New Roman" panose="02020603050405020304" pitchFamily="18" charset="0"/>
              </a:rPr>
              <a:t>: 1,00 USD/</a:t>
            </a:r>
            <a:r>
              <a:rPr lang="en-US" sz="1600" b="1" dirty="0" err="1">
                <a:latin typeface="Times New Roman" panose="02020603050405020304" pitchFamily="18" charset="0"/>
                <a:ea typeface="Times New Roman" panose="02020603050405020304" pitchFamily="18" charset="0"/>
              </a:rPr>
              <a:t>tấn</a:t>
            </a:r>
            <a:r>
              <a:rPr lang="en-US" sz="1600" b="1" dirty="0">
                <a:latin typeface="Times New Roman" panose="02020603050405020304" pitchFamily="18" charset="0"/>
                <a:ea typeface="Times New Roman" panose="02020603050405020304" pitchFamily="18" charset="0"/>
              </a:rPr>
              <a:t>.</a:t>
            </a:r>
          </a:p>
          <a:p>
            <a:pPr>
              <a:lnSpc>
                <a:spcPct val="150000"/>
              </a:lnSpc>
            </a:pPr>
            <a:r>
              <a:rPr lang="en-US" sz="1600" b="1" dirty="0">
                <a:latin typeface="Times New Roman" panose="02020603050405020304" pitchFamily="18" charset="0"/>
                <a:ea typeface="Times New Roman" panose="02020603050405020304" pitchFamily="18" charset="0"/>
              </a:rPr>
              <a:t>+ Qua </a:t>
            </a:r>
            <a:r>
              <a:rPr lang="en-US" sz="1600" b="1" dirty="0" err="1">
                <a:latin typeface="Times New Roman" panose="02020603050405020304" pitchFamily="18" charset="0"/>
                <a:ea typeface="Times New Roman" panose="02020603050405020304" pitchFamily="18" charset="0"/>
              </a:rPr>
              <a:t>cân</a:t>
            </a:r>
            <a:r>
              <a:rPr lang="en-US" sz="1600" b="1" dirty="0">
                <a:latin typeface="Times New Roman" panose="02020603050405020304" pitchFamily="18" charset="0"/>
                <a:ea typeface="Times New Roman" panose="02020603050405020304" pitchFamily="18" charset="0"/>
              </a:rPr>
              <a:t> </a:t>
            </a:r>
            <a:r>
              <a:rPr lang="en-US" sz="1600" b="1" dirty="0" err="1">
                <a:latin typeface="Times New Roman" panose="02020603050405020304" pitchFamily="18" charset="0"/>
                <a:ea typeface="Times New Roman" panose="02020603050405020304" pitchFamily="18" charset="0"/>
              </a:rPr>
              <a:t>máy</a:t>
            </a:r>
            <a:r>
              <a:rPr lang="en-US" sz="1600" b="1" dirty="0">
                <a:latin typeface="Times New Roman" panose="02020603050405020304" pitchFamily="18" charset="0"/>
                <a:ea typeface="Times New Roman" panose="02020603050405020304" pitchFamily="18" charset="0"/>
              </a:rPr>
              <a:t>: 0,40 USD/</a:t>
            </a:r>
            <a:r>
              <a:rPr lang="en-US" sz="1600" b="1" dirty="0" err="1">
                <a:latin typeface="Times New Roman" panose="02020603050405020304" pitchFamily="18" charset="0"/>
                <a:ea typeface="Times New Roman" panose="02020603050405020304" pitchFamily="18" charset="0"/>
              </a:rPr>
              <a:t>tấn</a:t>
            </a:r>
            <a:r>
              <a:rPr lang="en-US" sz="1600" b="1" dirty="0">
                <a:latin typeface="Times New Roman" panose="02020603050405020304" pitchFamily="18" charset="0"/>
                <a:ea typeface="Times New Roman" panose="02020603050405020304" pitchFamily="18" charset="0"/>
              </a:rPr>
              <a:t>.</a:t>
            </a:r>
            <a:endParaRPr lang="en-US" sz="1600" b="1" dirty="0">
              <a:effectLst/>
              <a:latin typeface="Times New Roman" panose="02020603050405020304" pitchFamily="18" charset="0"/>
              <a:ea typeface="Times New Roman" panose="02020603050405020304" pitchFamily="18" charset="0"/>
            </a:endParaRPr>
          </a:p>
        </p:txBody>
      </p:sp>
      <p:sp>
        <p:nvSpPr>
          <p:cNvPr id="3" name="Rectangle 2"/>
          <p:cNvSpPr/>
          <p:nvPr/>
        </p:nvSpPr>
        <p:spPr>
          <a:xfrm>
            <a:off x="24318" y="21077"/>
            <a:ext cx="9500681" cy="446276"/>
          </a:xfrm>
          <a:prstGeom prst="rect">
            <a:avLst/>
          </a:prstGeom>
        </p:spPr>
        <p:txBody>
          <a:bodyPr wrap="square">
            <a:spAutoFit/>
          </a:bodyPr>
          <a:lstStyle/>
          <a:p>
            <a:pPr>
              <a:spcBef>
                <a:spcPts val="600"/>
              </a:spcBef>
              <a:spcAft>
                <a:spcPts val="600"/>
              </a:spcAft>
            </a:pPr>
            <a:r>
              <a:rPr lang="vi-VN" sz="2300" b="1" dirty="0">
                <a:solidFill>
                  <a:srgbClr val="FF0000"/>
                </a:solidFill>
                <a:latin typeface="Times New Roman" panose="02020603050405020304" pitchFamily="18" charset="0"/>
                <a:cs typeface="Times New Roman" panose="02020603050405020304" pitchFamily="18" charset="0"/>
              </a:rPr>
              <a:t>4.4. PHÍ XẾP DỠ/LÀM HÀNG (GIÁ DỊCH VỤ BỐC DỠ HÀNG HOÁ</a:t>
            </a:r>
            <a:r>
              <a:rPr lang="vi-VN" sz="2300" b="1" dirty="0" smtClean="0">
                <a:solidFill>
                  <a:srgbClr val="FF0000"/>
                </a:solidFill>
                <a:latin typeface="Times New Roman" panose="02020603050405020304" pitchFamily="18" charset="0"/>
                <a:cs typeface="Times New Roman" panose="02020603050405020304" pitchFamily="18" charset="0"/>
              </a:rPr>
              <a:t>)</a:t>
            </a:r>
            <a:endParaRPr lang="en-US" sz="23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7428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Effect transition="in" filter="fade">
                                      <p:cBhvr>
                                        <p:cTn id="35" dur="1000"/>
                                        <p:tgtEl>
                                          <p:spTgt spid="2">
                                            <p:txEl>
                                              <p:pRg st="4" end="4"/>
                                            </p:txEl>
                                          </p:spTgt>
                                        </p:tgtEl>
                                      </p:cBhvr>
                                    </p:animEffect>
                                    <p:anim calcmode="lin" valueType="num">
                                      <p:cBhvr>
                                        <p:cTn id="36"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
                                            <p:txEl>
                                              <p:pRg st="5" end="5"/>
                                            </p:txEl>
                                          </p:spTgt>
                                        </p:tgtEl>
                                        <p:attrNameLst>
                                          <p:attrName>style.visibility</p:attrName>
                                        </p:attrNameLst>
                                      </p:cBhvr>
                                      <p:to>
                                        <p:strVal val="visible"/>
                                      </p:to>
                                    </p:set>
                                    <p:animEffect transition="in" filter="fade">
                                      <p:cBhvr>
                                        <p:cTn id="42" dur="1000"/>
                                        <p:tgtEl>
                                          <p:spTgt spid="2">
                                            <p:txEl>
                                              <p:pRg st="5" end="5"/>
                                            </p:txEl>
                                          </p:spTgt>
                                        </p:tgtEl>
                                      </p:cBhvr>
                                    </p:animEffect>
                                    <p:anim calcmode="lin" valueType="num">
                                      <p:cBhvr>
                                        <p:cTn id="43"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2">
                                            <p:txEl>
                                              <p:pRg st="6" end="6"/>
                                            </p:txEl>
                                          </p:spTgt>
                                        </p:tgtEl>
                                        <p:attrNameLst>
                                          <p:attrName>style.visibility</p:attrName>
                                        </p:attrNameLst>
                                      </p:cBhvr>
                                      <p:to>
                                        <p:strVal val="visible"/>
                                      </p:to>
                                    </p:set>
                                    <p:animEffect transition="in" filter="fade">
                                      <p:cBhvr>
                                        <p:cTn id="49" dur="1000"/>
                                        <p:tgtEl>
                                          <p:spTgt spid="2">
                                            <p:txEl>
                                              <p:pRg st="6" end="6"/>
                                            </p:txEl>
                                          </p:spTgt>
                                        </p:tgtEl>
                                      </p:cBhvr>
                                    </p:animEffect>
                                    <p:anim calcmode="lin" valueType="num">
                                      <p:cBhvr>
                                        <p:cTn id="50"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nodeType="clickEffect">
                                  <p:stCondLst>
                                    <p:cond delay="0"/>
                                  </p:stCondLst>
                                  <p:childTnLst>
                                    <p:set>
                                      <p:cBhvr>
                                        <p:cTn id="55" dur="1" fill="hold">
                                          <p:stCondLst>
                                            <p:cond delay="0"/>
                                          </p:stCondLst>
                                        </p:cTn>
                                        <p:tgtEl>
                                          <p:spTgt spid="2">
                                            <p:txEl>
                                              <p:pRg st="7" end="7"/>
                                            </p:txEl>
                                          </p:spTgt>
                                        </p:tgtEl>
                                        <p:attrNameLst>
                                          <p:attrName>style.visibility</p:attrName>
                                        </p:attrNameLst>
                                      </p:cBhvr>
                                      <p:to>
                                        <p:strVal val="visible"/>
                                      </p:to>
                                    </p:set>
                                    <p:anim calcmode="lin" valueType="num">
                                      <p:cBhvr additive="base">
                                        <p:cTn id="56"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2">
                                            <p:txEl>
                                              <p:pRg st="7" end="7"/>
                                            </p:txEl>
                                          </p:spTgt>
                                        </p:tgtEl>
                                        <p:attrNameLst>
                                          <p:attrName>ppt_y</p:attrName>
                                        </p:attrNameLst>
                                      </p:cBhvr>
                                      <p:tavLst>
                                        <p:tav tm="0">
                                          <p:val>
                                            <p:strVal val="1+#ppt_h/2"/>
                                          </p:val>
                                        </p:tav>
                                        <p:tav tm="100000">
                                          <p:val>
                                            <p:strVal val="#ppt_y"/>
                                          </p:val>
                                        </p:tav>
                                      </p:tavLst>
                                    </p:anim>
                                  </p:childTnLst>
                                </p:cTn>
                              </p:par>
                              <p:par>
                                <p:cTn id="58" presetID="2" presetClass="entr" presetSubtype="4" fill="hold" nodeType="withEffect">
                                  <p:stCondLst>
                                    <p:cond delay="0"/>
                                  </p:stCondLst>
                                  <p:childTnLst>
                                    <p:set>
                                      <p:cBhvr>
                                        <p:cTn id="59" dur="1" fill="hold">
                                          <p:stCondLst>
                                            <p:cond delay="0"/>
                                          </p:stCondLst>
                                        </p:cTn>
                                        <p:tgtEl>
                                          <p:spTgt spid="2">
                                            <p:txEl>
                                              <p:pRg st="8" end="8"/>
                                            </p:txEl>
                                          </p:spTgt>
                                        </p:tgtEl>
                                        <p:attrNameLst>
                                          <p:attrName>style.visibility</p:attrName>
                                        </p:attrNameLst>
                                      </p:cBhvr>
                                      <p:to>
                                        <p:strVal val="visible"/>
                                      </p:to>
                                    </p:set>
                                    <p:anim calcmode="lin" valueType="num">
                                      <p:cBhvr additive="base">
                                        <p:cTn id="60"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61"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318" y="21077"/>
            <a:ext cx="9500681" cy="446276"/>
          </a:xfrm>
          <a:prstGeom prst="rect">
            <a:avLst/>
          </a:prstGeom>
        </p:spPr>
        <p:txBody>
          <a:bodyPr wrap="square">
            <a:spAutoFit/>
          </a:bodyPr>
          <a:lstStyle/>
          <a:p>
            <a:pPr>
              <a:spcBef>
                <a:spcPts val="600"/>
              </a:spcBef>
              <a:spcAft>
                <a:spcPts val="600"/>
              </a:spcAft>
            </a:pPr>
            <a:r>
              <a:rPr lang="vi-VN" sz="2300" b="1" dirty="0">
                <a:solidFill>
                  <a:srgbClr val="FF0000"/>
                </a:solidFill>
                <a:latin typeface="Times New Roman" panose="02020603050405020304" pitchFamily="18" charset="0"/>
                <a:cs typeface="Times New Roman" panose="02020603050405020304" pitchFamily="18" charset="0"/>
              </a:rPr>
              <a:t>4.4. PHÍ XẾP DỠ/LÀM HÀNG (GIÁ DỊCH VỤ BỐC DỠ HÀNG HOÁ</a:t>
            </a:r>
            <a:r>
              <a:rPr lang="vi-VN" sz="2300" b="1" dirty="0" smtClean="0">
                <a:solidFill>
                  <a:srgbClr val="FF0000"/>
                </a:solidFill>
                <a:latin typeface="Times New Roman" panose="02020603050405020304" pitchFamily="18" charset="0"/>
                <a:cs typeface="Times New Roman" panose="02020603050405020304" pitchFamily="18" charset="0"/>
              </a:rPr>
              <a:t>)</a:t>
            </a:r>
            <a:endParaRPr lang="en-US" sz="2300" b="1" dirty="0">
              <a:solidFill>
                <a:srgbClr val="FF0000"/>
              </a:solidFill>
              <a:latin typeface="Times New Roman" panose="02020603050405020304" pitchFamily="18" charset="0"/>
              <a:cs typeface="Times New Roman" panose="02020603050405020304" pitchFamily="18"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233216796"/>
              </p:ext>
            </p:extLst>
          </p:nvPr>
        </p:nvGraphicFramePr>
        <p:xfrm>
          <a:off x="152398" y="1124980"/>
          <a:ext cx="8915399" cy="2346960"/>
        </p:xfrm>
        <a:graphic>
          <a:graphicData uri="http://schemas.openxmlformats.org/drawingml/2006/table">
            <a:tbl>
              <a:tblPr firstRow="1" firstCol="1" bandRow="1"/>
              <a:tblGrid>
                <a:gridCol w="538000">
                  <a:extLst>
                    <a:ext uri="{9D8B030D-6E8A-4147-A177-3AD203B41FA5}">
                      <a16:colId xmlns:a16="http://schemas.microsoft.com/office/drawing/2014/main" val="4281924598"/>
                    </a:ext>
                  </a:extLst>
                </a:gridCol>
                <a:gridCol w="6532835">
                  <a:extLst>
                    <a:ext uri="{9D8B030D-6E8A-4147-A177-3AD203B41FA5}">
                      <a16:colId xmlns:a16="http://schemas.microsoft.com/office/drawing/2014/main" val="135528443"/>
                    </a:ext>
                  </a:extLst>
                </a:gridCol>
                <a:gridCol w="1844564">
                  <a:extLst>
                    <a:ext uri="{9D8B030D-6E8A-4147-A177-3AD203B41FA5}">
                      <a16:colId xmlns:a16="http://schemas.microsoft.com/office/drawing/2014/main" val="1006888863"/>
                    </a:ext>
                  </a:extLst>
                </a:gridCol>
              </a:tblGrid>
              <a:tr h="249555">
                <a:tc>
                  <a:txBody>
                    <a:bodyPr/>
                    <a:lstStyle/>
                    <a:p>
                      <a:pPr marL="457200" marR="0" indent="-457200" algn="ctr">
                        <a:lnSpc>
                          <a:spcPct val="100000"/>
                        </a:lnSpc>
                        <a:spcBef>
                          <a:spcPts val="0"/>
                        </a:spcBef>
                        <a:spcAft>
                          <a:spcPts val="0"/>
                        </a:spcAft>
                      </a:pPr>
                      <a:r>
                        <a:rPr lang="en-US" sz="2000" b="1" dirty="0" err="1"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Stt</a:t>
                      </a:r>
                      <a:r>
                        <a:rPr lang="en-US" sz="2000" b="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marL="0" marR="0" algn="ctr">
                        <a:lnSpc>
                          <a:spcPct val="100000"/>
                        </a:lnSpc>
                        <a:spcBef>
                          <a:spcPts val="0"/>
                        </a:spcBef>
                        <a:spcAft>
                          <a:spcPts val="0"/>
                        </a:spcAft>
                      </a:pP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Khối</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lượng</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hàng</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hoặc</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chiều</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dài</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hàng</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marL="457200" marR="0" indent="-457200" algn="ctr">
                        <a:lnSpc>
                          <a:spcPct val="100000"/>
                        </a:lnSpc>
                        <a:spcBef>
                          <a:spcPts val="0"/>
                        </a:spcBef>
                        <a:spcAft>
                          <a:spcPts val="0"/>
                        </a:spcAft>
                      </a:pPr>
                      <a:r>
                        <a:rPr lang="en-US" sz="2000" b="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Mức</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tăng</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thêm</a:t>
                      </a:r>
                      <a:endPar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3933023590"/>
                  </a:ext>
                </a:extLst>
              </a:tr>
              <a:tr h="0">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1</a:t>
                      </a: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Nặng từ 10 Tấn đến dưới 15 Tấn hoặc dài từ 10 đến dưới 12 m</a:t>
                      </a: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30%</a:t>
                      </a: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82503668"/>
                  </a:ext>
                </a:extLst>
              </a:tr>
              <a:tr h="0">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2</a:t>
                      </a: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Nặng từ 15 Tấn đến dưới 20 Tấn hoặc dài từ 12 đến 15 m</a:t>
                      </a: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50%</a:t>
                      </a: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0980881"/>
                  </a:ext>
                </a:extLst>
              </a:tr>
              <a:tr h="0">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3</a:t>
                      </a: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Nặng từ 20 Tấn đến dưới 25 Tấn hoặc dài từ 15 m đến 20 m.</a:t>
                      </a: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100%</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59857047"/>
                  </a:ext>
                </a:extLst>
              </a:tr>
              <a:tr h="0">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4</a:t>
                      </a: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Nặng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từ</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25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Tấn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đến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dưới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30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Tấn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hoặc</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dài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trên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20 m.</a:t>
                      </a: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200%</a:t>
                      </a: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101891"/>
                  </a:ext>
                </a:extLst>
              </a:tr>
              <a:tr h="0">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5</a:t>
                      </a: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nSpc>
                          <a:spcPct val="100000"/>
                        </a:lnSpc>
                        <a:spcBef>
                          <a:spcPts val="0"/>
                        </a:spcBef>
                        <a:spcAft>
                          <a:spcPts val="0"/>
                        </a:spcAft>
                      </a:pP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Nặng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từ</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30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Tấn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trở</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lên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Giám</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đốc</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Cảng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quy</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định</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trên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sở</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thoả</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thuận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với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khách</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hàng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t>
                      </a: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460385033"/>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263061640"/>
              </p:ext>
            </p:extLst>
          </p:nvPr>
        </p:nvGraphicFramePr>
        <p:xfrm>
          <a:off x="76197" y="4827148"/>
          <a:ext cx="8991601" cy="1971040"/>
        </p:xfrm>
        <a:graphic>
          <a:graphicData uri="http://schemas.openxmlformats.org/drawingml/2006/table">
            <a:tbl>
              <a:tblPr firstRow="1" firstCol="1" bandRow="1"/>
              <a:tblGrid>
                <a:gridCol w="457201">
                  <a:extLst>
                    <a:ext uri="{9D8B030D-6E8A-4147-A177-3AD203B41FA5}">
                      <a16:colId xmlns:a16="http://schemas.microsoft.com/office/drawing/2014/main" val="1537129545"/>
                    </a:ext>
                  </a:extLst>
                </a:gridCol>
                <a:gridCol w="5715000">
                  <a:extLst>
                    <a:ext uri="{9D8B030D-6E8A-4147-A177-3AD203B41FA5}">
                      <a16:colId xmlns:a16="http://schemas.microsoft.com/office/drawing/2014/main" val="4224405698"/>
                    </a:ext>
                  </a:extLst>
                </a:gridCol>
                <a:gridCol w="1752600">
                  <a:extLst>
                    <a:ext uri="{9D8B030D-6E8A-4147-A177-3AD203B41FA5}">
                      <a16:colId xmlns:a16="http://schemas.microsoft.com/office/drawing/2014/main" val="1940451585"/>
                    </a:ext>
                  </a:extLst>
                </a:gridCol>
                <a:gridCol w="1066800">
                  <a:extLst>
                    <a:ext uri="{9D8B030D-6E8A-4147-A177-3AD203B41FA5}">
                      <a16:colId xmlns:a16="http://schemas.microsoft.com/office/drawing/2014/main" val="74711165"/>
                    </a:ext>
                  </a:extLst>
                </a:gridCol>
              </a:tblGrid>
              <a:tr h="0">
                <a:tc>
                  <a:txBody>
                    <a:bodyPr/>
                    <a:lstStyle/>
                    <a:p>
                      <a:pPr marL="0" marR="0" algn="ctr">
                        <a:lnSpc>
                          <a:spcPct val="100000"/>
                        </a:lnSpc>
                        <a:spcBef>
                          <a:spcPts val="0"/>
                        </a:spcBef>
                        <a:spcAft>
                          <a:spcPts val="0"/>
                        </a:spcAft>
                      </a:pPr>
                      <a:r>
                        <a:rPr lang="en-US" sz="2000" b="1" dirty="0" err="1" smtClean="0">
                          <a:effectLst/>
                          <a:latin typeface="Times New Roman" panose="02020603050405020304" pitchFamily="18" charset="0"/>
                          <a:ea typeface="Times New Roman" panose="02020603050405020304" pitchFamily="18" charset="0"/>
                          <a:cs typeface="Times New Roman" panose="02020603050405020304" pitchFamily="18" charset="0"/>
                        </a:rPr>
                        <a:t>Stt</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marL="0" marR="0" algn="ctr">
                        <a:lnSpc>
                          <a:spcPct val="100000"/>
                        </a:lnSpc>
                        <a:spcBef>
                          <a:spcPts val="0"/>
                        </a:spcBef>
                        <a:spcAft>
                          <a:spcPts val="0"/>
                        </a:spcAft>
                      </a:pP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dịch</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vụ</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marL="0" marR="0" algn="ctr">
                        <a:lnSpc>
                          <a:spcPct val="100000"/>
                        </a:lnSpc>
                        <a:spcBef>
                          <a:spcPts val="0"/>
                        </a:spcBef>
                        <a:spcAft>
                          <a:spcPts val="0"/>
                        </a:spcAft>
                      </a:pP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vị</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tính</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marL="0" marR="0" algn="ctr">
                        <a:lnSpc>
                          <a:spcPct val="100000"/>
                        </a:lnSpc>
                        <a:spcBef>
                          <a:spcPts val="0"/>
                        </a:spcBef>
                        <a:spcAft>
                          <a:spcPts val="0"/>
                        </a:spcAft>
                      </a:pP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giá</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3699162878"/>
                  </a:ext>
                </a:extLst>
              </a:tr>
              <a:tr h="0">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Lưu kho</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USD/tấn-ngày</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0,14</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3848263"/>
                  </a:ext>
                </a:extLst>
              </a:tr>
              <a:tr h="0">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Lưu</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bãi</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USD/tấn-ngày</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0,07</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57163672"/>
                  </a:ext>
                </a:extLst>
              </a:tr>
              <a:tr h="0">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phương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tiện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lắp</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sẵn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ôtô</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xe</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xích</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cần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trục</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Phương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tiện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đã</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qua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sử</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dụng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Phương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tiện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mới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USD/chiếc-ngày</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2,88</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3,60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05422768"/>
                  </a:ext>
                </a:extLst>
              </a:tr>
            </a:tbl>
          </a:graphicData>
        </a:graphic>
      </p:graphicFrame>
      <p:sp>
        <p:nvSpPr>
          <p:cNvPr id="5" name="Rectangle 1"/>
          <p:cNvSpPr>
            <a:spLocks noChangeArrowheads="1"/>
          </p:cNvSpPr>
          <p:nvPr/>
        </p:nvSpPr>
        <p:spPr bwMode="auto">
          <a:xfrm>
            <a:off x="-228600" y="434048"/>
            <a:ext cx="8610600" cy="615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7056"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4.4.2.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Giá</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dịch</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vụ</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bốc</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dỡ</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hàng</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quá</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nặng</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hoặc</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quá</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dài</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được</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tăng</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thêm</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như</a:t>
            </a:r>
            <a:r>
              <a:rPr kumimoji="0" lang="en-US"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sau</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p>
        </p:txBody>
      </p:sp>
      <p:sp>
        <p:nvSpPr>
          <p:cNvPr id="6" name="Rectangle 5"/>
          <p:cNvSpPr/>
          <p:nvPr/>
        </p:nvSpPr>
        <p:spPr>
          <a:xfrm>
            <a:off x="251296" y="3471940"/>
            <a:ext cx="9046724" cy="1323439"/>
          </a:xfrm>
          <a:prstGeom prst="rect">
            <a:avLst/>
          </a:prstGeom>
        </p:spPr>
        <p:txBody>
          <a:bodyPr wrap="square">
            <a:spAutoFit/>
          </a:bodyPr>
          <a:lstStyle/>
          <a:p>
            <a:pPr lvl="0" eaLnBrk="0" fontAlgn="base" hangingPunct="0">
              <a:spcBef>
                <a:spcPct val="0"/>
              </a:spcBef>
              <a:spcAft>
                <a:spcPct val="0"/>
              </a:spcAft>
            </a:pPr>
            <a:r>
              <a:rPr lang="en-US" altLang="en-US" sz="2000" b="1" dirty="0" bmk="">
                <a:latin typeface="Times New Roman" panose="02020603050405020304" pitchFamily="18" charset="0"/>
                <a:ea typeface="Times New Roman" panose="02020603050405020304" pitchFamily="18" charset="0"/>
                <a:cs typeface="Times New Roman" panose="02020603050405020304" pitchFamily="18" charset="0"/>
              </a:rPr>
              <a:t>4.4.3. </a:t>
            </a:r>
            <a:r>
              <a:rPr lang="en-US" altLang="en-US" sz="2000" b="1" dirty="0" err="1" bmk="">
                <a:latin typeface="Times New Roman" panose="02020603050405020304" pitchFamily="18" charset="0"/>
                <a:ea typeface="Times New Roman" panose="02020603050405020304" pitchFamily="18" charset="0"/>
                <a:cs typeface="Times New Roman" panose="02020603050405020304" pitchFamily="18" charset="0"/>
              </a:rPr>
              <a:t>Giá</a:t>
            </a:r>
            <a:r>
              <a:rPr lang="en-US" altLang="en-US" sz="2000" b="1" dirty="0" bmk="">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bmk="">
                <a:latin typeface="Times New Roman" panose="02020603050405020304" pitchFamily="18" charset="0"/>
                <a:ea typeface="Times New Roman" panose="02020603050405020304" pitchFamily="18" charset="0"/>
                <a:cs typeface="Times New Roman" panose="02020603050405020304" pitchFamily="18" charset="0"/>
              </a:rPr>
              <a:t>lưu</a:t>
            </a:r>
            <a:r>
              <a:rPr lang="en-US" altLang="en-US" sz="2000" b="1" dirty="0" bmk="">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bmk="">
                <a:latin typeface="Times New Roman" panose="02020603050405020304" pitchFamily="18" charset="0"/>
                <a:ea typeface="Times New Roman" panose="02020603050405020304" pitchFamily="18" charset="0"/>
                <a:cs typeface="Times New Roman" panose="02020603050405020304" pitchFamily="18" charset="0"/>
              </a:rPr>
              <a:t>kho</a:t>
            </a:r>
            <a:r>
              <a:rPr lang="en-US" altLang="en-US" sz="2000" b="1" dirty="0" bmk="">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bmk="">
                <a:latin typeface="Times New Roman" panose="02020603050405020304" pitchFamily="18" charset="0"/>
                <a:ea typeface="Times New Roman" panose="02020603050405020304" pitchFamily="18" charset="0"/>
                <a:cs typeface="Times New Roman" panose="02020603050405020304" pitchFamily="18" charset="0"/>
              </a:rPr>
              <a:t>bãi</a:t>
            </a:r>
            <a:r>
              <a:rPr lang="en-US" altLang="en-US" sz="2000" b="1" dirty="0" bmk="">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bmk="">
                <a:latin typeface="Times New Roman" panose="02020603050405020304" pitchFamily="18" charset="0"/>
                <a:ea typeface="Times New Roman" panose="02020603050405020304" pitchFamily="18" charset="0"/>
                <a:cs typeface="Times New Roman" panose="02020603050405020304" pitchFamily="18" charset="0"/>
              </a:rPr>
              <a:t>cảng</a:t>
            </a:r>
            <a:r>
              <a:rPr lang="en-US" altLang="en-US" sz="2000" b="1" dirty="0" bmk="">
                <a:latin typeface="Times New Roman" panose="02020603050405020304" pitchFamily="18" charset="0"/>
                <a:ea typeface="Times New Roman" panose="02020603050405020304" pitchFamily="18" charset="0"/>
                <a:cs typeface="Times New Roman" panose="02020603050405020304" pitchFamily="18" charset="0"/>
              </a:rPr>
              <a:t>:</a:t>
            </a:r>
            <a:endParaRPr lang="en-US" altLang="en-US" sz="2000" dirty="0">
              <a:latin typeface="Times New Roman" panose="02020603050405020304" pitchFamily="18" charset="0"/>
              <a:ea typeface="Times New Roman" panose="02020603050405020304" pitchFamily="18" charset="0"/>
              <a:cs typeface="Times New Roman" panose="02020603050405020304" pitchFamily="18" charset="0"/>
            </a:endParaRPr>
          </a:p>
          <a:p>
            <a:pPr lvl="0" eaLnBrk="0" fontAlgn="base" hangingPunct="0">
              <a:spcBef>
                <a:spcPct val="0"/>
              </a:spcBef>
              <a:spcAft>
                <a:spcPct val="0"/>
              </a:spcAft>
            </a:pP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gian</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khối</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lượng</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tính</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giá</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lưu</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kho</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bãi</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a:t>
            </a:r>
          </a:p>
          <a:p>
            <a:pPr lvl="0" eaLnBrk="0" fontAlgn="base" hangingPunct="0">
              <a:spcBef>
                <a:spcPct val="0"/>
              </a:spcBef>
              <a:spcAft>
                <a:spcPct val="0"/>
              </a:spcAft>
            </a:pP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gian</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Kể</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tấn</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đầu</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tiên</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vào</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kho</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bãi</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từng</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vận</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đơn</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p>
          <a:p>
            <a:pPr lvl="0" eaLnBrk="0" fontAlgn="base" hangingPunct="0">
              <a:spcBef>
                <a:spcPct val="0"/>
              </a:spcBef>
              <a:spcAft>
                <a:spcPct val="0"/>
              </a:spcAft>
            </a:pP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Khối</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lượng</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Theo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thực</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tế</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lưu</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kho</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bãi</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alt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8431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inVertical)">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982715828"/>
              </p:ext>
            </p:extLst>
          </p:nvPr>
        </p:nvGraphicFramePr>
        <p:xfrm>
          <a:off x="152400" y="2362200"/>
          <a:ext cx="8839200" cy="3799840"/>
        </p:xfrm>
        <a:graphic>
          <a:graphicData uri="http://schemas.openxmlformats.org/drawingml/2006/table">
            <a:tbl>
              <a:tblPr firstRow="1" firstCol="1" bandRow="1"/>
              <a:tblGrid>
                <a:gridCol w="635278">
                  <a:extLst>
                    <a:ext uri="{9D8B030D-6E8A-4147-A177-3AD203B41FA5}">
                      <a16:colId xmlns:a16="http://schemas.microsoft.com/office/drawing/2014/main" val="2145900809"/>
                    </a:ext>
                  </a:extLst>
                </a:gridCol>
                <a:gridCol w="3218461">
                  <a:extLst>
                    <a:ext uri="{9D8B030D-6E8A-4147-A177-3AD203B41FA5}">
                      <a16:colId xmlns:a16="http://schemas.microsoft.com/office/drawing/2014/main" val="397991470"/>
                    </a:ext>
                  </a:extLst>
                </a:gridCol>
                <a:gridCol w="2445401">
                  <a:extLst>
                    <a:ext uri="{9D8B030D-6E8A-4147-A177-3AD203B41FA5}">
                      <a16:colId xmlns:a16="http://schemas.microsoft.com/office/drawing/2014/main" val="3960222061"/>
                    </a:ext>
                  </a:extLst>
                </a:gridCol>
                <a:gridCol w="2540060">
                  <a:extLst>
                    <a:ext uri="{9D8B030D-6E8A-4147-A177-3AD203B41FA5}">
                      <a16:colId xmlns:a16="http://schemas.microsoft.com/office/drawing/2014/main" val="2301419041"/>
                    </a:ext>
                  </a:extLst>
                </a:gridCol>
              </a:tblGrid>
              <a:tr h="0">
                <a:tc>
                  <a:txBody>
                    <a:bodyPr/>
                    <a:lstStyle/>
                    <a:p>
                      <a:pPr marL="0" marR="0" algn="ctr">
                        <a:lnSpc>
                          <a:spcPct val="100000"/>
                        </a:lnSpc>
                        <a:spcBef>
                          <a:spcPts val="0"/>
                        </a:spcBef>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STT</a:t>
                      </a:r>
                      <a:endParaRPr lang="en-US" sz="2000" b="1">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marL="0" marR="0" algn="ctr">
                        <a:lnSpc>
                          <a:spcPct val="100000"/>
                        </a:lnSpc>
                        <a:spcBef>
                          <a:spcPts val="0"/>
                        </a:spcBef>
                        <a:spcAft>
                          <a:spcPts val="0"/>
                        </a:spcAft>
                      </a:pP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Tác</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nghiệp</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bốc</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dỡ</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container</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marL="0" marR="0" algn="ctr">
                        <a:lnSpc>
                          <a:spcPct val="100000"/>
                        </a:lnSpc>
                        <a:spcBef>
                          <a:spcPts val="0"/>
                        </a:spcBef>
                        <a:spcAft>
                          <a:spcPts val="0"/>
                        </a:spcAft>
                      </a:pP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Hầm</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tàu</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-Toa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xe</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ôtô</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sà</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lan</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hoặc</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ngược</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lại</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marL="0" marR="0" algn="ctr">
                        <a:lnSpc>
                          <a:spcPct val="100000"/>
                        </a:lnSpc>
                        <a:spcBef>
                          <a:spcPts val="0"/>
                        </a:spcBef>
                        <a:spcAft>
                          <a:spcPts val="0"/>
                        </a:spcAft>
                      </a:pP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Hầm</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tàu</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Sà</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lan</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-Kho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bãi</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cảng</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hoặc</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ngược</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lại</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229159651"/>
                  </a:ext>
                </a:extLst>
              </a:tr>
              <a:tr h="0">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Từ 20 feet trở xuống:</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Có hàng</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Không hàng</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37</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24</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57</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34</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00293625"/>
                  </a:ext>
                </a:extLst>
              </a:tr>
              <a:tr h="0">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Loại 40 feet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Có hàng</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Không hàng</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55</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36</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85</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50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06887398"/>
                  </a:ext>
                </a:extLst>
              </a:tr>
              <a:tr h="0">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Loại trên 40 feet</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Có hàng</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Không hàng</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82</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53</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127</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80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75335677"/>
                  </a:ext>
                </a:extLst>
              </a:tr>
            </a:tbl>
          </a:graphicData>
        </a:graphic>
      </p:graphicFrame>
      <p:sp>
        <p:nvSpPr>
          <p:cNvPr id="4" name="Rectangle 1"/>
          <p:cNvSpPr>
            <a:spLocks noChangeArrowheads="1"/>
          </p:cNvSpPr>
          <p:nvPr/>
        </p:nvSpPr>
        <p:spPr bwMode="auto">
          <a:xfrm>
            <a:off x="152400" y="609600"/>
            <a:ext cx="97536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fr-FR" altLang="en-US" sz="2400" b="1" dirty="0">
                <a:latin typeface="Times New Roman" panose="02020603050405020304" pitchFamily="18" charset="0"/>
                <a:ea typeface="Times New Roman" panose="02020603050405020304" pitchFamily="18" charset="0"/>
                <a:cs typeface="Times New Roman" panose="02020603050405020304" pitchFamily="18" charset="0"/>
              </a:rPr>
              <a:t>4</a:t>
            </a:r>
            <a:r>
              <a:rPr kumimoji="0" lang="fr-FR"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.4.4.  </a:t>
            </a:r>
            <a:r>
              <a:rPr kumimoji="0" lang="fr-FR"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Giá</a:t>
            </a:r>
            <a:r>
              <a:rPr kumimoji="0" lang="fr-FR"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tác</a:t>
            </a:r>
            <a:r>
              <a:rPr kumimoji="0" lang="fr-FR"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nghiệp</a:t>
            </a:r>
            <a:r>
              <a:rPr kumimoji="0" lang="fr-FR"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đối</a:t>
            </a:r>
            <a:r>
              <a:rPr kumimoji="0" lang="fr-FR"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với</a:t>
            </a:r>
            <a:r>
              <a:rPr kumimoji="0" lang="fr-FR"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CONTAINER</a:t>
            </a:r>
            <a:endPar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fr-FR"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kumimoji="0" lang="fr-FR"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giá</a:t>
            </a:r>
            <a:r>
              <a:rPr kumimoji="0" lang="fr-FR"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dịch</a:t>
            </a:r>
            <a:r>
              <a:rPr kumimoji="0" lang="fr-FR"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vụ</a:t>
            </a:r>
            <a:r>
              <a:rPr kumimoji="0" lang="fr-FR"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bốc</a:t>
            </a:r>
            <a:r>
              <a:rPr kumimoji="0" lang="fr-FR"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dỡ</a:t>
            </a:r>
            <a:r>
              <a:rPr kumimoji="0" lang="fr-FR"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container </a:t>
            </a:r>
            <a:r>
              <a:rPr kumimoji="0" lang="fr-FR"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bằng</a:t>
            </a:r>
            <a:r>
              <a:rPr kumimoji="0" lang="fr-FR"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cần</a:t>
            </a:r>
            <a:r>
              <a:rPr kumimoji="0" lang="fr-FR"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cẩu</a:t>
            </a:r>
            <a:r>
              <a:rPr kumimoji="0" lang="fr-FR"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tàu</a:t>
            </a:r>
            <a:r>
              <a:rPr kumimoji="0" lang="fr-FR"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 </a:t>
            </a:r>
            <a:r>
              <a:rPr kumimoji="0" lang="fr-FR"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Biểu</a:t>
            </a:r>
            <a:r>
              <a:rPr kumimoji="0" lang="fr-FR"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giá</a:t>
            </a:r>
            <a:r>
              <a:rPr kumimoji="0" lang="fr-FR"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dịch</a:t>
            </a:r>
            <a:r>
              <a:rPr kumimoji="0" lang="fr-FR"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vụ</a:t>
            </a:r>
            <a:r>
              <a:rPr kumimoji="0" lang="fr-FR"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bốc</a:t>
            </a:r>
            <a:r>
              <a:rPr kumimoji="0" lang="fr-FR"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dỡ</a:t>
            </a:r>
            <a:r>
              <a:rPr kumimoji="0" lang="fr-FR"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container </a:t>
            </a:r>
            <a:r>
              <a:rPr kumimoji="0" lang="fr-FR"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áp</a:t>
            </a:r>
            <a:r>
              <a:rPr kumimoji="0" lang="fr-FR"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dụng</a:t>
            </a:r>
            <a:r>
              <a:rPr kumimoji="0" lang="fr-FR"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cho</a:t>
            </a:r>
            <a:r>
              <a:rPr kumimoji="0" lang="fr-FR"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Khu</a:t>
            </a:r>
            <a:r>
              <a:rPr kumimoji="0" lang="fr-FR"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vực</a:t>
            </a:r>
            <a:r>
              <a:rPr kumimoji="0" lang="fr-FR" altLang="en-US"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a:t>
            </a:r>
            <a:r>
              <a:rPr kumimoji="0" lang="fr-FR"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vị</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USD/Cont.</a:t>
            </a:r>
            <a:endPar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5" name="Rectangle 4"/>
          <p:cNvSpPr/>
          <p:nvPr/>
        </p:nvSpPr>
        <p:spPr>
          <a:xfrm>
            <a:off x="24318" y="21077"/>
            <a:ext cx="9500681" cy="446276"/>
          </a:xfrm>
          <a:prstGeom prst="rect">
            <a:avLst/>
          </a:prstGeom>
        </p:spPr>
        <p:txBody>
          <a:bodyPr wrap="square">
            <a:spAutoFit/>
          </a:bodyPr>
          <a:lstStyle/>
          <a:p>
            <a:pPr>
              <a:spcBef>
                <a:spcPts val="600"/>
              </a:spcBef>
              <a:spcAft>
                <a:spcPts val="600"/>
              </a:spcAft>
            </a:pPr>
            <a:r>
              <a:rPr lang="vi-VN" sz="2300" b="1" dirty="0">
                <a:solidFill>
                  <a:srgbClr val="FF0000"/>
                </a:solidFill>
                <a:latin typeface="Times New Roman" panose="02020603050405020304" pitchFamily="18" charset="0"/>
                <a:cs typeface="Times New Roman" panose="02020603050405020304" pitchFamily="18" charset="0"/>
              </a:rPr>
              <a:t>4.4. PHÍ XẾP DỠ/LÀM HÀNG (GIÁ DỊCH VỤ BỐC DỠ HÀNG HOÁ</a:t>
            </a:r>
            <a:r>
              <a:rPr lang="vi-VN" sz="2300" b="1" dirty="0" smtClean="0">
                <a:solidFill>
                  <a:srgbClr val="FF0000"/>
                </a:solidFill>
                <a:latin typeface="Times New Roman" panose="02020603050405020304" pitchFamily="18" charset="0"/>
                <a:cs typeface="Times New Roman" panose="02020603050405020304" pitchFamily="18" charset="0"/>
              </a:rPr>
              <a:t>)</a:t>
            </a:r>
            <a:endParaRPr lang="en-US" sz="23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23772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2657" y="685800"/>
            <a:ext cx="8865143" cy="707886"/>
          </a:xfrm>
          <a:prstGeom prst="rect">
            <a:avLst/>
          </a:prstGeom>
        </p:spPr>
        <p:txBody>
          <a:bodyPr wrap="square">
            <a:spAutoFit/>
          </a:bodyPr>
          <a:lstStyle/>
          <a:p>
            <a:pPr lvl="0" eaLnBrk="0" fontAlgn="base" hangingPunct="0">
              <a:spcBef>
                <a:spcPct val="0"/>
              </a:spcBef>
              <a:spcAft>
                <a:spcPct val="0"/>
              </a:spcAft>
            </a:pP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b.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Biểu</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giá</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dịch</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vụ</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bốc</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dỡ</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container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áp</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dụng</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a:latin typeface="Times New Roman" panose="02020603050405020304" pitchFamily="18" charset="0"/>
                <a:ea typeface="Times New Roman" panose="02020603050405020304" pitchFamily="18" charset="0"/>
                <a:cs typeface="Times New Roman" panose="02020603050405020304" pitchFamily="18" charset="0"/>
              </a:rPr>
              <a:t>Khu</a:t>
            </a:r>
            <a:r>
              <a:rPr lang="en-US" alt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a:latin typeface="Times New Roman" panose="02020603050405020304" pitchFamily="18" charset="0"/>
                <a:ea typeface="Times New Roman" panose="02020603050405020304" pitchFamily="18" charset="0"/>
                <a:cs typeface="Times New Roman" panose="02020603050405020304" pitchFamily="18" charset="0"/>
              </a:rPr>
              <a:t>vực</a:t>
            </a:r>
            <a:r>
              <a:rPr lang="en-US" altLang="en-US" sz="2000" b="1" dirty="0">
                <a:latin typeface="Times New Roman" panose="02020603050405020304" pitchFamily="18" charset="0"/>
                <a:ea typeface="Times New Roman" panose="02020603050405020304" pitchFamily="18" charset="0"/>
                <a:cs typeface="Times New Roman" panose="02020603050405020304" pitchFamily="18" charset="0"/>
              </a:rPr>
              <a:t> 2</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altLang="en-US" sz="2000" dirty="0">
              <a:latin typeface="Times New Roman" panose="02020603050405020304" pitchFamily="18" charset="0"/>
              <a:cs typeface="Times New Roman" panose="02020603050405020304" pitchFamily="18" charset="0"/>
            </a:endParaRPr>
          </a:p>
          <a:p>
            <a:pPr lvl="0" eaLnBrk="0" fontAlgn="base" hangingPunct="0">
              <a:spcBef>
                <a:spcPct val="0"/>
              </a:spcBef>
              <a:spcAft>
                <a:spcPct val="0"/>
              </a:spcAft>
            </a:pP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Đơn</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vị</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ea typeface="Times New Roman" panose="02020603050405020304" pitchFamily="18" charset="0"/>
                <a:cs typeface="Times New Roman" panose="02020603050405020304" pitchFamily="18" charset="0"/>
              </a:rPr>
              <a:t>tính</a:t>
            </a:r>
            <a:r>
              <a:rPr lang="en-US" alt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smtClean="0">
                <a:latin typeface="Times New Roman" panose="02020603050405020304" pitchFamily="18" charset="0"/>
                <a:ea typeface="Times New Roman" panose="02020603050405020304" pitchFamily="18" charset="0"/>
                <a:cs typeface="Times New Roman" panose="02020603050405020304" pitchFamily="18" charset="0"/>
              </a:rPr>
              <a:t>USD/</a:t>
            </a:r>
            <a:r>
              <a:rPr lang="en-US" altLang="en-US" sz="2000" dirty="0" err="1" smtClean="0">
                <a:latin typeface="Times New Roman" panose="02020603050405020304" pitchFamily="18" charset="0"/>
                <a:ea typeface="Times New Roman" panose="02020603050405020304" pitchFamily="18" charset="0"/>
                <a:cs typeface="Times New Roman" panose="02020603050405020304" pitchFamily="18" charset="0"/>
              </a:rPr>
              <a:t>cont</a:t>
            </a:r>
            <a:endParaRPr lang="en-US" altLang="en-US" sz="2000" dirty="0">
              <a:latin typeface="Times New Roman" panose="02020603050405020304" pitchFamily="18" charset="0"/>
              <a:cs typeface="Times New Roman" panose="02020603050405020304" pitchFamily="18" charset="0"/>
            </a:endParaRPr>
          </a:p>
        </p:txBody>
      </p:sp>
      <p:sp>
        <p:nvSpPr>
          <p:cNvPr id="3" name="Rectangle 2"/>
          <p:cNvSpPr/>
          <p:nvPr/>
        </p:nvSpPr>
        <p:spPr>
          <a:xfrm>
            <a:off x="24318" y="21077"/>
            <a:ext cx="9500681" cy="446276"/>
          </a:xfrm>
          <a:prstGeom prst="rect">
            <a:avLst/>
          </a:prstGeom>
        </p:spPr>
        <p:txBody>
          <a:bodyPr wrap="square">
            <a:spAutoFit/>
          </a:bodyPr>
          <a:lstStyle/>
          <a:p>
            <a:pPr>
              <a:spcBef>
                <a:spcPts val="600"/>
              </a:spcBef>
              <a:spcAft>
                <a:spcPts val="600"/>
              </a:spcAft>
            </a:pPr>
            <a:r>
              <a:rPr lang="vi-VN" sz="2300" b="1" dirty="0">
                <a:solidFill>
                  <a:srgbClr val="FF0000"/>
                </a:solidFill>
                <a:latin typeface="Times New Roman" panose="02020603050405020304" pitchFamily="18" charset="0"/>
                <a:cs typeface="Times New Roman" panose="02020603050405020304" pitchFamily="18" charset="0"/>
              </a:rPr>
              <a:t>4.4. PHÍ XẾP DỠ/LÀM HÀNG (GIÁ DỊCH VỤ BỐC DỠ HÀNG HOÁ</a:t>
            </a:r>
            <a:r>
              <a:rPr lang="vi-VN" sz="2300" b="1" dirty="0" smtClean="0">
                <a:solidFill>
                  <a:srgbClr val="FF0000"/>
                </a:solidFill>
                <a:latin typeface="Times New Roman" panose="02020603050405020304" pitchFamily="18" charset="0"/>
                <a:cs typeface="Times New Roman" panose="02020603050405020304" pitchFamily="18" charset="0"/>
              </a:rPr>
              <a:t>)</a:t>
            </a:r>
            <a:endParaRPr lang="en-US" sz="2300" b="1" dirty="0">
              <a:solidFill>
                <a:srgbClr val="FF0000"/>
              </a:solidFill>
              <a:latin typeface="Times New Roman" panose="02020603050405020304" pitchFamily="18" charset="0"/>
              <a:cs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4075303418"/>
              </p:ext>
            </p:extLst>
          </p:nvPr>
        </p:nvGraphicFramePr>
        <p:xfrm>
          <a:off x="152401" y="1424490"/>
          <a:ext cx="8991599" cy="3564070"/>
        </p:xfrm>
        <a:graphic>
          <a:graphicData uri="http://schemas.openxmlformats.org/drawingml/2006/table">
            <a:tbl>
              <a:tblPr firstRow="1" firstCol="1" bandRow="1"/>
              <a:tblGrid>
                <a:gridCol w="657975">
                  <a:extLst>
                    <a:ext uri="{9D8B030D-6E8A-4147-A177-3AD203B41FA5}">
                      <a16:colId xmlns:a16="http://schemas.microsoft.com/office/drawing/2014/main" val="2785734779"/>
                    </a:ext>
                  </a:extLst>
                </a:gridCol>
                <a:gridCol w="3022981">
                  <a:extLst>
                    <a:ext uri="{9D8B030D-6E8A-4147-A177-3AD203B41FA5}">
                      <a16:colId xmlns:a16="http://schemas.microsoft.com/office/drawing/2014/main" val="1862598619"/>
                    </a:ext>
                  </a:extLst>
                </a:gridCol>
                <a:gridCol w="2532769">
                  <a:extLst>
                    <a:ext uri="{9D8B030D-6E8A-4147-A177-3AD203B41FA5}">
                      <a16:colId xmlns:a16="http://schemas.microsoft.com/office/drawing/2014/main" val="2138317629"/>
                    </a:ext>
                  </a:extLst>
                </a:gridCol>
                <a:gridCol w="2777874">
                  <a:extLst>
                    <a:ext uri="{9D8B030D-6E8A-4147-A177-3AD203B41FA5}">
                      <a16:colId xmlns:a16="http://schemas.microsoft.com/office/drawing/2014/main" val="2717693258"/>
                    </a:ext>
                  </a:extLst>
                </a:gridCol>
              </a:tblGrid>
              <a:tr h="0">
                <a:tc>
                  <a:txBody>
                    <a:bodyPr/>
                    <a:lstStyle/>
                    <a:p>
                      <a:pPr marL="0" marR="0" algn="ctr">
                        <a:lnSpc>
                          <a:spcPct val="100000"/>
                        </a:lnSpc>
                        <a:spcBef>
                          <a:spcPts val="0"/>
                        </a:spcBef>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STT</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marL="0" marR="0">
                        <a:lnSpc>
                          <a:spcPct val="100000"/>
                        </a:lnSpc>
                        <a:spcBef>
                          <a:spcPts val="0"/>
                        </a:spcBef>
                        <a:spcAft>
                          <a:spcPts val="0"/>
                        </a:spcAft>
                      </a:pP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Tác</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nghiệp</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bốc</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dỡ</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container</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marL="0" marR="0" algn="ctr">
                        <a:lnSpc>
                          <a:spcPct val="100000"/>
                        </a:lnSpc>
                        <a:spcBef>
                          <a:spcPts val="0"/>
                        </a:spcBef>
                        <a:spcAft>
                          <a:spcPts val="0"/>
                        </a:spcAft>
                      </a:pP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Hầm</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tàu</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-Toa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xe</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ôtô</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sà</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lan</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hoặc</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ngược</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lại</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marL="0" marR="0" algn="ctr">
                        <a:lnSpc>
                          <a:spcPct val="100000"/>
                        </a:lnSpc>
                        <a:spcBef>
                          <a:spcPts val="0"/>
                        </a:spcBef>
                        <a:spcAft>
                          <a:spcPts val="0"/>
                        </a:spcAft>
                      </a:pP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Hầm</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tàu,Sà</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lan</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-Kho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bãi</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cảng</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hoặc</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ngược</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lại</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2941860201"/>
                  </a:ext>
                </a:extLst>
              </a:tr>
              <a:tr h="0">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Từ</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20 feet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trở</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xuống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hàng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Không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hàng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26</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16</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50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27</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93433982"/>
                  </a:ext>
                </a:extLst>
              </a:tr>
              <a:tr h="1018990">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40 feet</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hàng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Không</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hàng</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40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23</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76</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40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8599658"/>
                  </a:ext>
                </a:extLst>
              </a:tr>
              <a:tr h="0">
                <a:tc>
                  <a:txBody>
                    <a:bodyPr/>
                    <a:lstStyle/>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Loại trên 40 feet</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Có hàng</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Không hàng</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59</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35</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113</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60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12933912"/>
                  </a:ext>
                </a:extLst>
              </a:tr>
            </a:tbl>
          </a:graphicData>
        </a:graphic>
      </p:graphicFrame>
    </p:spTree>
    <p:extLst>
      <p:ext uri="{BB962C8B-B14F-4D97-AF65-F5344CB8AC3E}">
        <p14:creationId xmlns:p14="http://schemas.microsoft.com/office/powerpoint/2010/main" val="235556464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4318" y="577188"/>
            <a:ext cx="7772400" cy="461665"/>
          </a:xfrm>
          <a:prstGeom prst="rect">
            <a:avLst/>
          </a:prstGeom>
        </p:spPr>
        <p:txBody>
          <a:bodyPr wrap="square">
            <a:spAutoFit/>
          </a:bodyPr>
          <a:lstStyle/>
          <a:p>
            <a:pPr lvl="0" eaLnBrk="0" fontAlgn="base" hangingPunct="0">
              <a:spcBef>
                <a:spcPct val="0"/>
              </a:spcBef>
              <a:spcAft>
                <a:spcPct val="0"/>
              </a:spcAft>
            </a:pPr>
            <a:r>
              <a:rPr lang="en-US" altLang="en-US" sz="2400" dirty="0">
                <a:latin typeface="Times New Roman" panose="02020603050405020304" pitchFamily="18" charset="0"/>
                <a:ea typeface="Times New Roman" panose="02020603050405020304" pitchFamily="18" charset="0"/>
                <a:cs typeface="Times New Roman" panose="02020603050405020304" pitchFamily="18" charset="0"/>
              </a:rPr>
              <a:t>c. </a:t>
            </a:r>
            <a:r>
              <a:rPr lang="en-US" altLang="en-US" sz="2400" dirty="0" err="1">
                <a:latin typeface="Times New Roman" panose="02020603050405020304" pitchFamily="18" charset="0"/>
                <a:ea typeface="Times New Roman" panose="02020603050405020304" pitchFamily="18" charset="0"/>
                <a:cs typeface="Times New Roman" panose="02020603050405020304" pitchFamily="18" charset="0"/>
              </a:rPr>
              <a:t>Biểu</a:t>
            </a:r>
            <a:r>
              <a:rPr lang="en-US" alt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ea typeface="Times New Roman" panose="02020603050405020304" pitchFamily="18" charset="0"/>
                <a:cs typeface="Times New Roman" panose="02020603050405020304" pitchFamily="18" charset="0"/>
              </a:rPr>
              <a:t>giá</a:t>
            </a:r>
            <a:r>
              <a:rPr lang="en-US" alt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ea typeface="Times New Roman" panose="02020603050405020304" pitchFamily="18" charset="0"/>
                <a:cs typeface="Times New Roman" panose="02020603050405020304" pitchFamily="18" charset="0"/>
              </a:rPr>
              <a:t>dịch</a:t>
            </a:r>
            <a:r>
              <a:rPr lang="en-US" alt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ea typeface="Times New Roman" panose="02020603050405020304" pitchFamily="18" charset="0"/>
                <a:cs typeface="Times New Roman" panose="02020603050405020304" pitchFamily="18" charset="0"/>
              </a:rPr>
              <a:t>vụ</a:t>
            </a:r>
            <a:r>
              <a:rPr lang="en-US" alt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ea typeface="Times New Roman" panose="02020603050405020304" pitchFamily="18" charset="0"/>
                <a:cs typeface="Times New Roman" panose="02020603050405020304" pitchFamily="18" charset="0"/>
              </a:rPr>
              <a:t>bốc</a:t>
            </a:r>
            <a:r>
              <a:rPr lang="en-US" alt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ea typeface="Times New Roman" panose="02020603050405020304" pitchFamily="18" charset="0"/>
                <a:cs typeface="Times New Roman" panose="02020603050405020304" pitchFamily="18" charset="0"/>
              </a:rPr>
              <a:t>dỡ</a:t>
            </a:r>
            <a:r>
              <a:rPr lang="en-US" altLang="en-US" sz="2400" dirty="0">
                <a:latin typeface="Times New Roman" panose="02020603050405020304" pitchFamily="18" charset="0"/>
                <a:ea typeface="Times New Roman" panose="02020603050405020304" pitchFamily="18" charset="0"/>
                <a:cs typeface="Times New Roman" panose="02020603050405020304" pitchFamily="18" charset="0"/>
              </a:rPr>
              <a:t> container </a:t>
            </a:r>
            <a:r>
              <a:rPr lang="en-US" altLang="en-US" sz="2400" dirty="0" err="1">
                <a:latin typeface="Times New Roman" panose="02020603050405020304" pitchFamily="18" charset="0"/>
                <a:ea typeface="Times New Roman" panose="02020603050405020304" pitchFamily="18" charset="0"/>
                <a:cs typeface="Times New Roman" panose="02020603050405020304" pitchFamily="18" charset="0"/>
              </a:rPr>
              <a:t>áp</a:t>
            </a:r>
            <a:r>
              <a:rPr lang="en-US" alt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ea typeface="Times New Roman" panose="02020603050405020304" pitchFamily="18" charset="0"/>
                <a:cs typeface="Times New Roman" panose="02020603050405020304" pitchFamily="18" charset="0"/>
              </a:rPr>
              <a:t>dụng</a:t>
            </a:r>
            <a:r>
              <a:rPr lang="en-US" alt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alt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ea typeface="Times New Roman" panose="02020603050405020304" pitchFamily="18" charset="0"/>
                <a:cs typeface="Times New Roman" panose="02020603050405020304" pitchFamily="18" charset="0"/>
              </a:rPr>
              <a:t>Khu</a:t>
            </a:r>
            <a:r>
              <a:rPr lang="en-US" alt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ea typeface="Times New Roman" panose="02020603050405020304" pitchFamily="18" charset="0"/>
                <a:cs typeface="Times New Roman" panose="02020603050405020304" pitchFamily="18" charset="0"/>
              </a:rPr>
              <a:t>vực</a:t>
            </a:r>
            <a:r>
              <a:rPr lang="en-US" altLang="en-US" sz="2400" b="1" dirty="0">
                <a:latin typeface="Times New Roman" panose="02020603050405020304" pitchFamily="18" charset="0"/>
                <a:ea typeface="Times New Roman" panose="02020603050405020304" pitchFamily="18" charset="0"/>
                <a:cs typeface="Times New Roman" panose="02020603050405020304" pitchFamily="18" charset="0"/>
              </a:rPr>
              <a:t> 3:</a:t>
            </a:r>
            <a:endParaRPr lang="en-US" altLang="en-US" sz="2400" b="1" dirty="0">
              <a:latin typeface="Times New Roman" panose="02020603050405020304" pitchFamily="18" charset="0"/>
              <a:cs typeface="Times New Roman" panose="02020603050405020304" pitchFamily="18" charset="0"/>
            </a:endParaRPr>
          </a:p>
        </p:txBody>
      </p:sp>
      <p:sp>
        <p:nvSpPr>
          <p:cNvPr id="4" name="Rectangle 3"/>
          <p:cNvSpPr/>
          <p:nvPr/>
        </p:nvSpPr>
        <p:spPr>
          <a:xfrm>
            <a:off x="24318" y="21077"/>
            <a:ext cx="9500681" cy="446276"/>
          </a:xfrm>
          <a:prstGeom prst="rect">
            <a:avLst/>
          </a:prstGeom>
        </p:spPr>
        <p:txBody>
          <a:bodyPr wrap="square">
            <a:spAutoFit/>
          </a:bodyPr>
          <a:lstStyle/>
          <a:p>
            <a:pPr>
              <a:spcBef>
                <a:spcPts val="600"/>
              </a:spcBef>
              <a:spcAft>
                <a:spcPts val="600"/>
              </a:spcAft>
            </a:pPr>
            <a:r>
              <a:rPr lang="vi-VN" sz="2300" b="1" dirty="0">
                <a:solidFill>
                  <a:srgbClr val="FF0000"/>
                </a:solidFill>
                <a:latin typeface="Times New Roman" panose="02020603050405020304" pitchFamily="18" charset="0"/>
                <a:cs typeface="Times New Roman" panose="02020603050405020304" pitchFamily="18" charset="0"/>
              </a:rPr>
              <a:t>4.4. PHÍ XẾP DỠ/LÀM HÀNG (GIÁ DỊCH VỤ BỐC DỠ HÀNG HOÁ</a:t>
            </a:r>
            <a:r>
              <a:rPr lang="vi-VN" sz="2300" b="1" dirty="0" smtClean="0">
                <a:solidFill>
                  <a:srgbClr val="FF0000"/>
                </a:solidFill>
                <a:latin typeface="Times New Roman" panose="02020603050405020304" pitchFamily="18" charset="0"/>
                <a:cs typeface="Times New Roman" panose="02020603050405020304" pitchFamily="18" charset="0"/>
              </a:rPr>
              <a:t>)</a:t>
            </a:r>
            <a:endParaRPr lang="en-US" sz="2300" b="1" dirty="0">
              <a:solidFill>
                <a:srgbClr val="FF0000"/>
              </a:solidFill>
              <a:latin typeface="Times New Roman" panose="02020603050405020304" pitchFamily="18" charset="0"/>
              <a:cs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1039793726"/>
              </p:ext>
            </p:extLst>
          </p:nvPr>
        </p:nvGraphicFramePr>
        <p:xfrm>
          <a:off x="381000" y="1752600"/>
          <a:ext cx="8386864" cy="4897120"/>
        </p:xfrm>
        <a:graphic>
          <a:graphicData uri="http://schemas.openxmlformats.org/drawingml/2006/table">
            <a:tbl>
              <a:tblPr firstRow="1" firstCol="1" bandRow="1"/>
              <a:tblGrid>
                <a:gridCol w="612609">
                  <a:extLst>
                    <a:ext uri="{9D8B030D-6E8A-4147-A177-3AD203B41FA5}">
                      <a16:colId xmlns:a16="http://schemas.microsoft.com/office/drawing/2014/main" val="4162074054"/>
                    </a:ext>
                  </a:extLst>
                </a:gridCol>
                <a:gridCol w="3012334">
                  <a:extLst>
                    <a:ext uri="{9D8B030D-6E8A-4147-A177-3AD203B41FA5}">
                      <a16:colId xmlns:a16="http://schemas.microsoft.com/office/drawing/2014/main" val="283204234"/>
                    </a:ext>
                  </a:extLst>
                </a:gridCol>
                <a:gridCol w="2358140">
                  <a:extLst>
                    <a:ext uri="{9D8B030D-6E8A-4147-A177-3AD203B41FA5}">
                      <a16:colId xmlns:a16="http://schemas.microsoft.com/office/drawing/2014/main" val="1751641503"/>
                    </a:ext>
                  </a:extLst>
                </a:gridCol>
                <a:gridCol w="2403781">
                  <a:extLst>
                    <a:ext uri="{9D8B030D-6E8A-4147-A177-3AD203B41FA5}">
                      <a16:colId xmlns:a16="http://schemas.microsoft.com/office/drawing/2014/main" val="2193803948"/>
                    </a:ext>
                  </a:extLst>
                </a:gridCol>
              </a:tblGrid>
              <a:tr h="0">
                <a:tc>
                  <a:txBody>
                    <a:bodyPr/>
                    <a:lstStyle/>
                    <a:p>
                      <a:pPr marL="0" marR="0" algn="ctr">
                        <a:lnSpc>
                          <a:spcPct val="130000"/>
                        </a:lnSpc>
                        <a:spcBef>
                          <a:spcPts val="0"/>
                        </a:spcBef>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STT</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marL="0" marR="0" algn="ctr">
                        <a:lnSpc>
                          <a:spcPct val="130000"/>
                        </a:lnSpc>
                        <a:spcBef>
                          <a:spcPts val="0"/>
                        </a:spcBef>
                        <a:spcAft>
                          <a:spcPts val="0"/>
                        </a:spcAft>
                      </a:pP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Tác</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nghiệp</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bốc</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dỡ</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30000"/>
                        </a:lnSpc>
                        <a:spcBef>
                          <a:spcPts val="0"/>
                        </a:spcBef>
                        <a:spcAft>
                          <a:spcPts val="0"/>
                        </a:spcAft>
                      </a:pP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container</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marL="0" marR="0" algn="ctr">
                        <a:lnSpc>
                          <a:spcPct val="130000"/>
                        </a:lnSpc>
                        <a:spcBef>
                          <a:spcPts val="0"/>
                        </a:spcBef>
                        <a:spcAft>
                          <a:spcPts val="0"/>
                        </a:spcAft>
                      </a:pP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Hầm</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tàu</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-Toa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xe</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ôtô</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sà</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lan</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hoặc</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ngược</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lại</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marL="0" marR="0" algn="ctr">
                        <a:lnSpc>
                          <a:spcPct val="130000"/>
                        </a:lnSpc>
                        <a:spcBef>
                          <a:spcPts val="0"/>
                        </a:spcBef>
                        <a:spcAft>
                          <a:spcPts val="0"/>
                        </a:spcAft>
                      </a:pP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Hầm</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tàu,Sà</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lan</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-Kho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bãi</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cảng</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hoặc</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ngược</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lại</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1903539891"/>
                  </a:ext>
                </a:extLst>
              </a:tr>
              <a:tr h="0">
                <a:tc>
                  <a:txBody>
                    <a:bodyPr/>
                    <a:lstStyle/>
                    <a:p>
                      <a:pPr marL="0" marR="0" algn="ctr">
                        <a:lnSpc>
                          <a:spcPct val="13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3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Từ 20 feet trở xuống</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3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Có hàng</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3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Không hàng</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3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30</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3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20</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3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57</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3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34</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99988352"/>
                  </a:ext>
                </a:extLst>
              </a:tr>
              <a:tr h="0">
                <a:tc>
                  <a:txBody>
                    <a:bodyPr/>
                    <a:lstStyle/>
                    <a:p>
                      <a:pPr marL="0" marR="0" algn="ctr">
                        <a:lnSpc>
                          <a:spcPct val="13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3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Loại 40 feet</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3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Có hàng</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3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Không hàng</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3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45</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3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29</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3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85</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3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50</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55104442"/>
                  </a:ext>
                </a:extLst>
              </a:tr>
              <a:tr h="0">
                <a:tc>
                  <a:txBody>
                    <a:bodyPr/>
                    <a:lstStyle/>
                    <a:p>
                      <a:pPr marL="0" marR="0" algn="ctr">
                        <a:lnSpc>
                          <a:spcPct val="13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3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Loại trên 40 feet</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3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Có hàng</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3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Không hàng</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3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67</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3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44</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3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127</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3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80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0163835"/>
                  </a:ext>
                </a:extLst>
              </a:tr>
            </a:tbl>
          </a:graphicData>
        </a:graphic>
      </p:graphicFrame>
      <p:sp>
        <p:nvSpPr>
          <p:cNvPr id="6" name="Rectangle 1"/>
          <p:cNvSpPr>
            <a:spLocks noChangeArrowheads="1"/>
          </p:cNvSpPr>
          <p:nvPr/>
        </p:nvSpPr>
        <p:spPr bwMode="auto">
          <a:xfrm>
            <a:off x="609600" y="1096834"/>
            <a:ext cx="298831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vị</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kumimoji="0" lang="en-US" alt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USD/</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cont</a:t>
            </a:r>
            <a:endParaRPr kumimoji="0" lang="en-US" altLang="en-US" sz="24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1626333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98298073"/>
              </p:ext>
            </p:extLst>
          </p:nvPr>
        </p:nvGraphicFramePr>
        <p:xfrm>
          <a:off x="76200" y="1028633"/>
          <a:ext cx="8991599" cy="1361440"/>
        </p:xfrm>
        <a:graphic>
          <a:graphicData uri="http://schemas.openxmlformats.org/drawingml/2006/table">
            <a:tbl>
              <a:tblPr firstRow="1" firstCol="1" bandRow="1"/>
              <a:tblGrid>
                <a:gridCol w="3215973">
                  <a:extLst>
                    <a:ext uri="{9D8B030D-6E8A-4147-A177-3AD203B41FA5}">
                      <a16:colId xmlns:a16="http://schemas.microsoft.com/office/drawing/2014/main" val="2815169256"/>
                    </a:ext>
                  </a:extLst>
                </a:gridCol>
                <a:gridCol w="3215973">
                  <a:extLst>
                    <a:ext uri="{9D8B030D-6E8A-4147-A177-3AD203B41FA5}">
                      <a16:colId xmlns:a16="http://schemas.microsoft.com/office/drawing/2014/main" val="1624649292"/>
                    </a:ext>
                  </a:extLst>
                </a:gridCol>
                <a:gridCol w="2559653">
                  <a:extLst>
                    <a:ext uri="{9D8B030D-6E8A-4147-A177-3AD203B41FA5}">
                      <a16:colId xmlns:a16="http://schemas.microsoft.com/office/drawing/2014/main" val="3602451288"/>
                    </a:ext>
                  </a:extLst>
                </a:gridCol>
              </a:tblGrid>
              <a:tr h="0">
                <a:tc>
                  <a:txBody>
                    <a:bodyPr/>
                    <a:lstStyle/>
                    <a:p>
                      <a:pPr marL="0" marR="0" algn="ctr">
                        <a:lnSpc>
                          <a:spcPct val="100000"/>
                        </a:lnSpc>
                        <a:spcBef>
                          <a:spcPts val="0"/>
                        </a:spcBef>
                        <a:spcAft>
                          <a:spcPts val="0"/>
                        </a:spcAft>
                      </a:pP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container </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marL="0" marR="0" algn="ctr">
                        <a:lnSpc>
                          <a:spcPct val="100000"/>
                        </a:lnSpc>
                        <a:spcBef>
                          <a:spcPts val="0"/>
                        </a:spcBef>
                        <a:spcAft>
                          <a:spcPts val="0"/>
                        </a:spcAft>
                      </a:pP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hàng</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tc>
                  <a:txBody>
                    <a:bodyPr/>
                    <a:lstStyle/>
                    <a:p>
                      <a:pPr marL="0" marR="0" algn="ctr">
                        <a:lnSpc>
                          <a:spcPct val="100000"/>
                        </a:lnSpc>
                        <a:spcBef>
                          <a:spcPts val="0"/>
                        </a:spcBef>
                        <a:spcAft>
                          <a:spcPts val="0"/>
                        </a:spcAft>
                      </a:pP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Không</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hàng</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990189169"/>
                  </a:ext>
                </a:extLst>
              </a:tr>
              <a:tr h="0">
                <a:tc>
                  <a:txBody>
                    <a:bodyPr/>
                    <a:lstStyle/>
                    <a:p>
                      <a:pPr marL="0" marR="0">
                        <a:lnSpc>
                          <a:spcPct val="100000"/>
                        </a:lnSpc>
                        <a:spcBef>
                          <a:spcPts val="0"/>
                        </a:spcBef>
                        <a:spcAft>
                          <a:spcPts val="0"/>
                        </a:spcAft>
                      </a:pP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Từ</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20 feet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trở</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xuống</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1,6</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0,8</a:t>
                      </a:r>
                      <a:endParaRPr lang="en-US" sz="2000" b="1">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76683943"/>
                  </a:ext>
                </a:extLst>
              </a:tr>
              <a:tr h="0">
                <a:tc>
                  <a:txBody>
                    <a:bodyPr/>
                    <a:lstStyle/>
                    <a:p>
                      <a:pPr marL="0" marR="0">
                        <a:lnSpc>
                          <a:spcPct val="100000"/>
                        </a:lnSpc>
                        <a:spcBef>
                          <a:spcPts val="0"/>
                        </a:spcBef>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Loại 40 feet</a:t>
                      </a:r>
                      <a:endParaRPr lang="en-US" sz="2000" b="1">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2,4</a:t>
                      </a:r>
                      <a:endParaRPr lang="en-US" sz="2000" b="1">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1,2</a:t>
                      </a:r>
                      <a:endParaRPr lang="en-US" sz="2000" b="1">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13762296"/>
                  </a:ext>
                </a:extLst>
              </a:tr>
              <a:tr h="0">
                <a:tc>
                  <a:txBody>
                    <a:bodyPr/>
                    <a:lstStyle/>
                    <a:p>
                      <a:pPr marL="0" marR="0">
                        <a:lnSpc>
                          <a:spcPct val="100000"/>
                        </a:lnSpc>
                        <a:spcBef>
                          <a:spcPts val="0"/>
                        </a:spcBef>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Loại trên 40 feet</a:t>
                      </a:r>
                      <a:endParaRPr lang="en-US" sz="2000" b="1">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3,6</a:t>
                      </a:r>
                      <a:endParaRPr lang="en-US" sz="2000" b="1">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1,8</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88232504"/>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3663213728"/>
              </p:ext>
            </p:extLst>
          </p:nvPr>
        </p:nvGraphicFramePr>
        <p:xfrm>
          <a:off x="381811" y="5669932"/>
          <a:ext cx="8458200" cy="1021080"/>
        </p:xfrm>
        <a:graphic>
          <a:graphicData uri="http://schemas.openxmlformats.org/drawingml/2006/table">
            <a:tbl>
              <a:tblPr firstRow="1" firstCol="1" bandRow="1"/>
              <a:tblGrid>
                <a:gridCol w="3000730">
                  <a:extLst>
                    <a:ext uri="{9D8B030D-6E8A-4147-A177-3AD203B41FA5}">
                      <a16:colId xmlns:a16="http://schemas.microsoft.com/office/drawing/2014/main" val="951216396"/>
                    </a:ext>
                  </a:extLst>
                </a:gridCol>
                <a:gridCol w="5457470">
                  <a:extLst>
                    <a:ext uri="{9D8B030D-6E8A-4147-A177-3AD203B41FA5}">
                      <a16:colId xmlns:a16="http://schemas.microsoft.com/office/drawing/2014/main" val="1371217461"/>
                    </a:ext>
                  </a:extLst>
                </a:gridCol>
              </a:tblGrid>
              <a:tr h="252653">
                <a:tc>
                  <a:txBody>
                    <a:bodyPr/>
                    <a:lstStyle/>
                    <a:p>
                      <a:pPr marL="0" marR="0" algn="ctr">
                        <a:lnSpc>
                          <a:spcPct val="100000"/>
                        </a:lnSpc>
                        <a:spcBef>
                          <a:spcPts val="0"/>
                        </a:spcBef>
                        <a:spcAft>
                          <a:spcPts val="0"/>
                        </a:spcAft>
                      </a:pP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Container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giá</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(USD/</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cont-giờ</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69034327"/>
                  </a:ext>
                </a:extLst>
              </a:tr>
              <a:tr h="0">
                <a:tc>
                  <a:txBody>
                    <a:bodyPr/>
                    <a:lstStyle/>
                    <a:p>
                      <a:pPr marL="0" marR="0">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Loại 20 feet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0,88</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2326083"/>
                  </a:ext>
                </a:extLst>
              </a:tr>
              <a:tr h="0">
                <a:tc>
                  <a:txBody>
                    <a:bodyPr/>
                    <a:lstStyle/>
                    <a:p>
                      <a:pPr marL="0" marR="0">
                        <a:lnSpc>
                          <a:spcPct val="100000"/>
                        </a:lnSpc>
                        <a:spcBef>
                          <a:spcPts val="0"/>
                        </a:spcBef>
                        <a:spcAft>
                          <a:spcPts val="0"/>
                        </a:spcAft>
                      </a:pPr>
                      <a:r>
                        <a:rPr lang="en-US" sz="2000">
                          <a:effectLst/>
                          <a:latin typeface="Times New Roman" panose="02020603050405020304" pitchFamily="18" charset="0"/>
                          <a:ea typeface="Times New Roman" panose="02020603050405020304" pitchFamily="18" charset="0"/>
                          <a:cs typeface="Times New Roman" panose="02020603050405020304" pitchFamily="18" charset="0"/>
                        </a:rPr>
                        <a:t>- Loại 40 feet</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1,28</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7780" marB="1778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2634916"/>
                  </a:ext>
                </a:extLst>
              </a:tr>
            </a:tbl>
          </a:graphicData>
        </a:graphic>
      </p:graphicFrame>
      <p:sp>
        <p:nvSpPr>
          <p:cNvPr id="4" name="Rectangle 1"/>
          <p:cNvSpPr>
            <a:spLocks noChangeArrowheads="1"/>
          </p:cNvSpPr>
          <p:nvPr/>
        </p:nvSpPr>
        <p:spPr bwMode="auto">
          <a:xfrm>
            <a:off x="115111" y="12970"/>
            <a:ext cx="899160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572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57200" algn="l" defTabSz="914400" rtl="0" eaLnBrk="0" fontAlgn="base" latinLnBrk="0" hangingPunct="0">
              <a:lnSpc>
                <a:spcPct val="100000"/>
              </a:lnSpc>
              <a:spcBef>
                <a:spcPct val="0"/>
              </a:spcBef>
              <a:spcAft>
                <a:spcPct val="0"/>
              </a:spcAft>
              <a:buClrTx/>
              <a:buSzTx/>
              <a:buFontTx/>
              <a:buChar char="•"/>
              <a:tabLst/>
            </a:pPr>
            <a:r>
              <a:rPr kumimoji="0" lang="fr-FR"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kumimoji="0" lang="fr-FR"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giá</a:t>
            </a:r>
            <a:r>
              <a:rPr kumimoji="0" lang="fr-FR"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lưu</a:t>
            </a:r>
            <a:r>
              <a:rPr kumimoji="0" lang="fr-FR"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kho</a:t>
            </a:r>
            <a:r>
              <a:rPr kumimoji="0" lang="fr-FR"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bãi</a:t>
            </a:r>
            <a:r>
              <a:rPr kumimoji="0" lang="fr-FR"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fr-FR" altLang="en-US" sz="20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cảng</a:t>
            </a:r>
            <a:r>
              <a:rPr kumimoji="0" lang="fr-FR" altLang="en-US" sz="20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altLang="en-US"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457200" algn="l" defTabSz="914400" rtl="0" eaLnBrk="0" fontAlgn="base" latinLnBrk="0" hangingPunct="0">
              <a:lnSpc>
                <a:spcPct val="100000"/>
              </a:lnSpc>
              <a:spcBef>
                <a:spcPct val="0"/>
              </a:spcBef>
              <a:spcAft>
                <a:spcPct val="0"/>
              </a:spcAft>
              <a:buClrTx/>
              <a:buSzTx/>
              <a:buFontTx/>
              <a:buNone/>
              <a:tabLst/>
            </a:pPr>
            <a:r>
              <a:rPr kumimoji="0" lang="en-US" altLang="en-US" sz="2000" b="1" i="1" u="sng" strike="noStrike" cap="none" normalizeH="0" baseline="0" dirty="0" smtClean="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a. Container </a:t>
            </a:r>
            <a:r>
              <a:rPr kumimoji="0" lang="en-US" altLang="en-US" sz="2000" b="1" i="1" u="sng" strike="noStrike" cap="none" normalizeH="0" baseline="0" dirty="0" err="1" smtClean="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thường</a:t>
            </a:r>
            <a:r>
              <a:rPr kumimoji="0" lang="en-US" altLang="en-US" sz="2000" b="1" i="1" u="sng" strike="noStrike" cap="none" normalizeH="0" baseline="0" dirty="0" smtClean="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altLang="en-US" sz="2000" b="1" i="1" u="sng" strike="noStrike" cap="none" normalizeH="0" baseline="0" dirty="0" smtClean="0">
              <a:ln>
                <a:noFill/>
              </a:ln>
              <a:solidFill>
                <a:srgbClr val="FF0000"/>
              </a:solidFill>
              <a:effectLst/>
              <a:latin typeface="Times New Roman" panose="02020603050405020304" pitchFamily="18" charset="0"/>
              <a:cs typeface="Times New Roman" panose="02020603050405020304" pitchFamily="18" charset="0"/>
            </a:endParaRPr>
          </a:p>
          <a:p>
            <a:pPr marL="0" marR="0" lvl="0" indent="45720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vị</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USD/</a:t>
            </a:r>
            <a:r>
              <a:rPr kumimoji="0" lang="en-US" altLang="en-US" sz="20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cont-ngày</a:t>
            </a:r>
            <a:r>
              <a:rPr kumimoji="0" lang="en-US"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altLang="en-US" sz="2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5" name="Rectangle 4"/>
          <p:cNvSpPr/>
          <p:nvPr/>
        </p:nvSpPr>
        <p:spPr>
          <a:xfrm>
            <a:off x="37289" y="2499833"/>
            <a:ext cx="9106711" cy="3170099"/>
          </a:xfrm>
          <a:prstGeom prst="rect">
            <a:avLst/>
          </a:prstGeom>
        </p:spPr>
        <p:txBody>
          <a:bodyPr wrap="square">
            <a:spAutoFit/>
          </a:bodyPr>
          <a:lstStyle/>
          <a:p>
            <a:pPr lvl="0" indent="457200" eaLnBrk="0" fontAlgn="base" hangingPunct="0">
              <a:spcBef>
                <a:spcPct val="0"/>
              </a:spcBef>
              <a:spcAft>
                <a:spcPct val="0"/>
              </a:spcAft>
            </a:pP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Khối</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lượng</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thời</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gian</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lưu</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kho</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bãi</a:t>
            </a:r>
            <a:r>
              <a:rPr lang="en-US" altLang="en-US" sz="20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altLang="en-US" sz="2000" dirty="0" smtClean="0">
              <a:solidFill>
                <a:prstClr val="black"/>
              </a:solidFill>
              <a:latin typeface="Times New Roman" panose="02020603050405020304" pitchFamily="18" charset="0"/>
              <a:cs typeface="Times New Roman" panose="02020603050405020304" pitchFamily="18" charset="0"/>
            </a:endParaRPr>
          </a:p>
          <a:p>
            <a:pPr lvl="0" indent="457200" eaLnBrk="0" fontAlgn="base" hangingPunct="0">
              <a:spcBef>
                <a:spcPct val="0"/>
              </a:spcBef>
              <a:spcAft>
                <a:spcPct val="0"/>
              </a:spcAft>
            </a:pPr>
            <a:r>
              <a:rPr lang="en-US" altLang="en-US" sz="200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Khối</a:t>
            </a:r>
            <a:r>
              <a:rPr lang="en-US" altLang="en-US"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lượng</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Theo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tế</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lưu</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kho</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bãi</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cảng</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altLang="en-US" sz="2000" dirty="0">
              <a:solidFill>
                <a:prstClr val="black"/>
              </a:solidFill>
              <a:latin typeface="Times New Roman" panose="02020603050405020304" pitchFamily="18" charset="0"/>
              <a:cs typeface="Times New Roman" panose="02020603050405020304" pitchFamily="18" charset="0"/>
            </a:endParaRPr>
          </a:p>
          <a:p>
            <a:pPr lvl="0" eaLnBrk="0" fontAlgn="base" hangingPunct="0">
              <a:spcBef>
                <a:spcPct val="0"/>
              </a:spcBef>
              <a:spcAft>
                <a:spcPct val="0"/>
              </a:spcAft>
            </a:pP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Thời</a:t>
            </a:r>
            <a:r>
              <a:rPr lang="en-US" altLang="en-US"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gian</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Kể</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từ</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thời</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điểm</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Container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đưa</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vào</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kho</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bãi</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cảng</a:t>
            </a:r>
            <a:endParaRPr lang="en-US" altLang="en-US" sz="2000" dirty="0" smtClean="0">
              <a:solidFill>
                <a:prstClr val="black"/>
              </a:solidFill>
              <a:latin typeface="Times New Roman" panose="02020603050405020304" pitchFamily="18" charset="0"/>
              <a:cs typeface="Times New Roman" panose="02020603050405020304" pitchFamily="18" charset="0"/>
            </a:endParaRPr>
          </a:p>
          <a:p>
            <a:pPr lvl="0" eaLnBrk="0" fontAlgn="base" hangingPunct="0">
              <a:spcBef>
                <a:spcPct val="0"/>
              </a:spcBef>
              <a:spcAft>
                <a:spcPct val="0"/>
              </a:spcAft>
            </a:pPr>
            <a:r>
              <a:rPr lang="en-US" altLang="en-US"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Container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nhập</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cont</a:t>
            </a:r>
            <a:r>
              <a:rPr lang="en-US" altLang="en-US"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đưa</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từ</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tàu</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vào</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kho</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bãi</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cảng</a:t>
            </a:r>
            <a:r>
              <a:rPr lang="en-US" altLang="en-US"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altLang="en-US" sz="200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altLang="en-US"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từ</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ngày</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sáu</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trở</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đi</a:t>
            </a:r>
            <a:r>
              <a:rPr lang="en-US" altLang="en-US"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altLang="en-US" sz="2000" dirty="0" smtClean="0">
              <a:solidFill>
                <a:prstClr val="black"/>
              </a:solidFill>
              <a:latin typeface="Times New Roman" panose="02020603050405020304" pitchFamily="18" charset="0"/>
              <a:cs typeface="Times New Roman" panose="02020603050405020304" pitchFamily="18" charset="0"/>
            </a:endParaRPr>
          </a:p>
          <a:p>
            <a:pPr lvl="0" eaLnBrk="0" fontAlgn="base" hangingPunct="0">
              <a:spcBef>
                <a:spcPct val="0"/>
              </a:spcBef>
              <a:spcAft>
                <a:spcPct val="0"/>
              </a:spcAft>
            </a:pPr>
            <a:r>
              <a:rPr lang="en-US" altLang="en-US" sz="20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Container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xuất</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cont</a:t>
            </a:r>
            <a:r>
              <a:rPr lang="en-US" altLang="en-US"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đưa</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từ</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kho</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bãi</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cảng</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lên</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tàu</a:t>
            </a:r>
            <a:r>
              <a:rPr lang="en-US" altLang="en-US"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altLang="en-US" sz="200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altLang="en-US"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từ</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ngày</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tư</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trở</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đi</a:t>
            </a:r>
            <a:r>
              <a:rPr lang="en-US" altLang="en-US"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altLang="en-US" sz="2000" dirty="0" smtClean="0">
              <a:solidFill>
                <a:prstClr val="black"/>
              </a:solidFill>
              <a:latin typeface="Times New Roman" panose="02020603050405020304" pitchFamily="18" charset="0"/>
              <a:cs typeface="Times New Roman" panose="02020603050405020304" pitchFamily="18" charset="0"/>
            </a:endParaRPr>
          </a:p>
          <a:p>
            <a:pPr lvl="0" eaLnBrk="0" fontAlgn="base" hangingPunct="0">
              <a:spcBef>
                <a:spcPct val="0"/>
              </a:spcBef>
              <a:spcAft>
                <a:spcPct val="0"/>
              </a:spcAft>
            </a:pPr>
            <a:r>
              <a:rPr lang="en-US" altLang="en-US"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Container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chuyển</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tải</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khác</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tàu</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container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tạm</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nhập-tái</a:t>
            </a:r>
            <a:r>
              <a:rPr lang="en-US" alt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xuất</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từ</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ngày</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tư</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trở</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đi</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altLang="en-US" sz="2000" dirty="0">
              <a:solidFill>
                <a:prstClr val="black"/>
              </a:solidFill>
              <a:latin typeface="Times New Roman" panose="02020603050405020304" pitchFamily="18" charset="0"/>
              <a:cs typeface="Times New Roman" panose="02020603050405020304" pitchFamily="18" charset="0"/>
            </a:endParaRPr>
          </a:p>
          <a:p>
            <a:pPr lvl="0" indent="457200" eaLnBrk="0" fontAlgn="base" hangingPunct="0">
              <a:spcBef>
                <a:spcPct val="0"/>
              </a:spcBef>
              <a:spcAft>
                <a:spcPct val="0"/>
              </a:spcAft>
            </a:pP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Ngoài</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hợp</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thời</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gian</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lưu</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kho</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bãi</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container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theo</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thời</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gian</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tế</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lưu</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kho</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bãi</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cảng</a:t>
            </a:r>
            <a:r>
              <a:rPr lang="en-US" alt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altLang="en-US" sz="2000" dirty="0">
              <a:solidFill>
                <a:prstClr val="black"/>
              </a:solidFill>
              <a:latin typeface="Times New Roman" panose="02020603050405020304" pitchFamily="18" charset="0"/>
              <a:cs typeface="Times New Roman" panose="02020603050405020304" pitchFamily="18" charset="0"/>
            </a:endParaRPr>
          </a:p>
          <a:p>
            <a:pPr lvl="0" indent="457200" eaLnBrk="0" fontAlgn="base" hangingPunct="0">
              <a:spcBef>
                <a:spcPct val="0"/>
              </a:spcBef>
              <a:spcAft>
                <a:spcPct val="0"/>
              </a:spcAft>
            </a:pPr>
            <a:r>
              <a:rPr lang="en-US" altLang="en-US" sz="2000" b="1" i="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 Container </a:t>
            </a:r>
            <a:r>
              <a:rPr lang="en-US" altLang="en-US" sz="2000" b="1" i="1" u="sng"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đông</a:t>
            </a:r>
            <a:r>
              <a:rPr lang="en-US" altLang="en-US" sz="2000" b="1" i="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2000" b="1" i="1" u="sng"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lạnh</a:t>
            </a:r>
            <a:r>
              <a:rPr lang="en-US" altLang="en-US" sz="2000" b="1" i="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altLang="en-US" sz="2000" b="1" i="1" u="sng"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4636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Effect transition="in" filter="fade">
                                      <p:cBhvr>
                                        <p:cTn id="13" dur="1000"/>
                                        <p:tgtEl>
                                          <p:spTgt spid="4">
                                            <p:txEl>
                                              <p:pRg st="1" end="1"/>
                                            </p:txEl>
                                          </p:spTgt>
                                        </p:tgtEl>
                                      </p:cBhvr>
                                    </p:animEffect>
                                    <p:anim calcmode="lin" valueType="num">
                                      <p:cBhvr>
                                        <p:cTn id="14"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4">
                                            <p:txEl>
                                              <p:pRg st="1" end="1"/>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Effect transition="in" filter="fade">
                                      <p:cBhvr>
                                        <p:cTn id="18" dur="1000"/>
                                        <p:tgtEl>
                                          <p:spTgt spid="4">
                                            <p:txEl>
                                              <p:pRg st="2" end="2"/>
                                            </p:txEl>
                                          </p:spTgt>
                                        </p:tgtEl>
                                      </p:cBhvr>
                                    </p:animEffect>
                                    <p:anim calcmode="lin" valueType="num">
                                      <p:cBhvr>
                                        <p:cTn id="19"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1000"/>
                                        <p:tgtEl>
                                          <p:spTgt spid="2"/>
                                        </p:tgtEl>
                                      </p:cBhvr>
                                    </p:animEffect>
                                    <p:anim calcmode="lin" valueType="num">
                                      <p:cBhvr>
                                        <p:cTn id="26" dur="1000" fill="hold"/>
                                        <p:tgtEl>
                                          <p:spTgt spid="2"/>
                                        </p:tgtEl>
                                        <p:attrNameLst>
                                          <p:attrName>ppt_x</p:attrName>
                                        </p:attrNameLst>
                                      </p:cBhvr>
                                      <p:tavLst>
                                        <p:tav tm="0">
                                          <p:val>
                                            <p:strVal val="#ppt_x"/>
                                          </p:val>
                                        </p:tav>
                                        <p:tav tm="100000">
                                          <p:val>
                                            <p:strVal val="#ppt_x"/>
                                          </p:val>
                                        </p:tav>
                                      </p:tavLst>
                                    </p:anim>
                                    <p:anim calcmode="lin" valueType="num">
                                      <p:cBhvr>
                                        <p:cTn id="2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5">
                                            <p:txEl>
                                              <p:pRg st="0" end="0"/>
                                            </p:txEl>
                                          </p:spTgt>
                                        </p:tgtEl>
                                        <p:attrNameLst>
                                          <p:attrName>style.visibility</p:attrName>
                                        </p:attrNameLst>
                                      </p:cBhvr>
                                      <p:to>
                                        <p:strVal val="visible"/>
                                      </p:to>
                                    </p:set>
                                    <p:animEffect transition="in" filter="fade">
                                      <p:cBhvr>
                                        <p:cTn id="32" dur="1000"/>
                                        <p:tgtEl>
                                          <p:spTgt spid="5">
                                            <p:txEl>
                                              <p:pRg st="0" end="0"/>
                                            </p:txEl>
                                          </p:spTgt>
                                        </p:tgtEl>
                                      </p:cBhvr>
                                    </p:animEffect>
                                    <p:anim calcmode="lin" valueType="num">
                                      <p:cBhvr>
                                        <p:cTn id="33"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34"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5">
                                            <p:txEl>
                                              <p:pRg st="1" end="1"/>
                                            </p:txEl>
                                          </p:spTgt>
                                        </p:tgtEl>
                                        <p:attrNameLst>
                                          <p:attrName>style.visibility</p:attrName>
                                        </p:attrNameLst>
                                      </p:cBhvr>
                                      <p:to>
                                        <p:strVal val="visible"/>
                                      </p:to>
                                    </p:set>
                                    <p:animEffect transition="in" filter="fade">
                                      <p:cBhvr>
                                        <p:cTn id="39" dur="1000"/>
                                        <p:tgtEl>
                                          <p:spTgt spid="5">
                                            <p:txEl>
                                              <p:pRg st="1" end="1"/>
                                            </p:txEl>
                                          </p:spTgt>
                                        </p:tgtEl>
                                      </p:cBhvr>
                                    </p:animEffect>
                                    <p:anim calcmode="lin" valueType="num">
                                      <p:cBhvr>
                                        <p:cTn id="40"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41"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5">
                                            <p:txEl>
                                              <p:pRg st="2" end="2"/>
                                            </p:txEl>
                                          </p:spTgt>
                                        </p:tgtEl>
                                        <p:attrNameLst>
                                          <p:attrName>style.visibility</p:attrName>
                                        </p:attrNameLst>
                                      </p:cBhvr>
                                      <p:to>
                                        <p:strVal val="visible"/>
                                      </p:to>
                                    </p:set>
                                    <p:animEffect transition="in" filter="fade">
                                      <p:cBhvr>
                                        <p:cTn id="46" dur="1000"/>
                                        <p:tgtEl>
                                          <p:spTgt spid="5">
                                            <p:txEl>
                                              <p:pRg st="2" end="2"/>
                                            </p:txEl>
                                          </p:spTgt>
                                        </p:tgtEl>
                                      </p:cBhvr>
                                    </p:animEffect>
                                    <p:anim calcmode="lin" valueType="num">
                                      <p:cBhvr>
                                        <p:cTn id="47"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48"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5">
                                            <p:txEl>
                                              <p:pRg st="3" end="3"/>
                                            </p:txEl>
                                          </p:spTgt>
                                        </p:tgtEl>
                                        <p:attrNameLst>
                                          <p:attrName>style.visibility</p:attrName>
                                        </p:attrNameLst>
                                      </p:cBhvr>
                                      <p:to>
                                        <p:strVal val="visible"/>
                                      </p:to>
                                    </p:set>
                                    <p:animEffect transition="in" filter="fade">
                                      <p:cBhvr>
                                        <p:cTn id="53" dur="1000"/>
                                        <p:tgtEl>
                                          <p:spTgt spid="5">
                                            <p:txEl>
                                              <p:pRg st="3" end="3"/>
                                            </p:txEl>
                                          </p:spTgt>
                                        </p:tgtEl>
                                      </p:cBhvr>
                                    </p:animEffect>
                                    <p:anim calcmode="lin" valueType="num">
                                      <p:cBhvr>
                                        <p:cTn id="54"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55"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42" presetClass="entr" presetSubtype="0" fill="hold" nodeType="clickEffect">
                                  <p:stCondLst>
                                    <p:cond delay="0"/>
                                  </p:stCondLst>
                                  <p:childTnLst>
                                    <p:set>
                                      <p:cBhvr>
                                        <p:cTn id="59" dur="1" fill="hold">
                                          <p:stCondLst>
                                            <p:cond delay="0"/>
                                          </p:stCondLst>
                                        </p:cTn>
                                        <p:tgtEl>
                                          <p:spTgt spid="5">
                                            <p:txEl>
                                              <p:pRg st="4" end="4"/>
                                            </p:txEl>
                                          </p:spTgt>
                                        </p:tgtEl>
                                        <p:attrNameLst>
                                          <p:attrName>style.visibility</p:attrName>
                                        </p:attrNameLst>
                                      </p:cBhvr>
                                      <p:to>
                                        <p:strVal val="visible"/>
                                      </p:to>
                                    </p:set>
                                    <p:animEffect transition="in" filter="fade">
                                      <p:cBhvr>
                                        <p:cTn id="60" dur="1000"/>
                                        <p:tgtEl>
                                          <p:spTgt spid="5">
                                            <p:txEl>
                                              <p:pRg st="4" end="4"/>
                                            </p:txEl>
                                          </p:spTgt>
                                        </p:tgtEl>
                                      </p:cBhvr>
                                    </p:animEffect>
                                    <p:anim calcmode="lin" valueType="num">
                                      <p:cBhvr>
                                        <p:cTn id="61"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62"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nodeType="clickEffect">
                                  <p:stCondLst>
                                    <p:cond delay="0"/>
                                  </p:stCondLst>
                                  <p:childTnLst>
                                    <p:set>
                                      <p:cBhvr>
                                        <p:cTn id="66" dur="1" fill="hold">
                                          <p:stCondLst>
                                            <p:cond delay="0"/>
                                          </p:stCondLst>
                                        </p:cTn>
                                        <p:tgtEl>
                                          <p:spTgt spid="5">
                                            <p:txEl>
                                              <p:pRg st="5" end="5"/>
                                            </p:txEl>
                                          </p:spTgt>
                                        </p:tgtEl>
                                        <p:attrNameLst>
                                          <p:attrName>style.visibility</p:attrName>
                                        </p:attrNameLst>
                                      </p:cBhvr>
                                      <p:to>
                                        <p:strVal val="visible"/>
                                      </p:to>
                                    </p:set>
                                    <p:animEffect transition="in" filter="fade">
                                      <p:cBhvr>
                                        <p:cTn id="67" dur="1000"/>
                                        <p:tgtEl>
                                          <p:spTgt spid="5">
                                            <p:txEl>
                                              <p:pRg st="5" end="5"/>
                                            </p:txEl>
                                          </p:spTgt>
                                        </p:tgtEl>
                                      </p:cBhvr>
                                    </p:animEffect>
                                    <p:anim calcmode="lin" valueType="num">
                                      <p:cBhvr>
                                        <p:cTn id="68"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69"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4320" y="533400"/>
            <a:ext cx="8839200" cy="5324535"/>
          </a:xfrm>
          <a:prstGeom prst="rect">
            <a:avLst/>
          </a:prstGeom>
        </p:spPr>
        <p:txBody>
          <a:bodyPr wrap="square">
            <a:spAutoFit/>
          </a:bodyPr>
          <a:lstStyle/>
          <a:p>
            <a:pPr algn="just"/>
            <a:r>
              <a:rPr lang="en-US" sz="20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Bài</a:t>
            </a:r>
            <a:r>
              <a:rPr lang="en-US" sz="20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Tàu</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chở</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23,500 T, dung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tích</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đăng</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kiểm</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10,350 NRT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14,710 GRT,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tốc</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độ</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khai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thác</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15.0 Hl/h.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Định</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mức</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tiêu</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hao</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nhiên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liệu</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FO 15.40 T/</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ngày</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dầu</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1.60 T/</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ngày</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tàu</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thuê</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định</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hạn</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chuyến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khứ</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hồi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đơn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11,000 USD/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ngày</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tàu</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chở</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2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chiều</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chuyên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tuyến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A-B,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cự</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ly</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chuyển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5,500 hl.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Chiều</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tàu</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hệ</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số</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lợi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chở</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0.95,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chiều</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tàu</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hệ</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số</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lợi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0.80</a:t>
            </a:r>
            <a:endParaRPr lang="en-US" sz="20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
              <a:buFont typeface="Wingdings" panose="05000000000000000000" pitchFamily="2" charset="2"/>
              <a:buChar char=""/>
            </a:pP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ảng</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tàu</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gồm</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cầu</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bến</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ra</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vào</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cảng</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đảm</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hảng</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hải</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cởi</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buộc</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dây</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lai</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dắt</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(2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tàu</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lai</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500 HP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3,5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giờ</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lai</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dắt</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lượt</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ra</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vào</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cảng</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hoa</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tiêu</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30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hải</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mỗi</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lượt</a:t>
            </a:r>
            <a:endPar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
              <a:buFont typeface="Wingdings" panose="05000000000000000000" pitchFamily="2" charset="2"/>
              <a:buChar char=""/>
            </a:pP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đại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môi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giới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chiếm</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2.5% chi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thuê</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tàu</a:t>
            </a:r>
            <a:endParaRPr lang="en-US" sz="20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
              <a:buFont typeface="Wingdings" panose="05000000000000000000" pitchFamily="2" charset="2"/>
              <a:buChar char=""/>
            </a:pP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bổ</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3,200 </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USD/</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chuyến</a:t>
            </a:r>
            <a:endPar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
              <a:buFont typeface="Wingdings" panose="05000000000000000000" pitchFamily="2" charset="2"/>
              <a:buChar char=""/>
            </a:pP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nhiên</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liệu</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dự</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kiến</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chuyến</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đi</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215,000 USD/</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chuyến</a:t>
            </a:r>
            <a:endParaRPr lang="en-US" sz="20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
              <a:buFont typeface="Wingdings" panose="05000000000000000000" pitchFamily="2" charset="2"/>
              <a:buChar char=""/>
            </a:pP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xếp</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bình</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quân</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cảng</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1.5 USD/</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tấn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dỡ</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2.0 USD/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tấn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
              <a:buFont typeface="Wingdings" panose="05000000000000000000" pitchFamily="2" charset="2"/>
              <a:buChar char=""/>
            </a:pP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Định</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mức</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xếp</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dỡ</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tổng</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hợp</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bình</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quân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Brutto</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tại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cảng</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2,600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tấn</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máng-ngày</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cảng</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mở</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2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mảng</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xếp</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dỡ</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đồng</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thời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
              <a:buFont typeface="+mj-lt"/>
              <a:buAutoNum type="alphaLcPeriod"/>
            </a:pP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thành</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lượng</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chuyển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tàu</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chuyến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
              <a:buFont typeface="+mj-lt"/>
              <a:buAutoNum type="alphaLcPeriod"/>
            </a:pP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thành</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tấn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chuyển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a:t>
            </a:r>
            <a:endParaRPr lang="en-US" sz="20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TextBox 2"/>
          <p:cNvSpPr txBox="1"/>
          <p:nvPr/>
        </p:nvSpPr>
        <p:spPr>
          <a:xfrm>
            <a:off x="1752600" y="71735"/>
            <a:ext cx="4953000" cy="461665"/>
          </a:xfrm>
          <a:prstGeom prst="rect">
            <a:avLst/>
          </a:prstGeom>
          <a:noFill/>
        </p:spPr>
        <p:txBody>
          <a:bodyPr wrap="square" rtlCol="0">
            <a:spAutoFit/>
          </a:bodyPr>
          <a:lstStyle/>
          <a:p>
            <a:pPr algn="ctr"/>
            <a:r>
              <a:rPr lang="en-US" sz="2400" b="1" dirty="0" smtClean="0">
                <a:solidFill>
                  <a:srgbClr val="FF0000"/>
                </a:solidFill>
                <a:latin typeface="Times New Roman" panose="02020603050405020304" pitchFamily="18" charset="0"/>
                <a:cs typeface="Times New Roman" panose="02020603050405020304" pitchFamily="18" charset="0"/>
              </a:rPr>
              <a:t>BÀI TẬP</a:t>
            </a:r>
            <a:endParaRPr lang="en-US" sz="24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51938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52600" y="71735"/>
            <a:ext cx="4953000" cy="461665"/>
          </a:xfrm>
          <a:prstGeom prst="rect">
            <a:avLst/>
          </a:prstGeom>
          <a:noFill/>
        </p:spPr>
        <p:txBody>
          <a:bodyPr wrap="square" rtlCol="0">
            <a:spAutoFit/>
          </a:bodyPr>
          <a:lstStyle/>
          <a:p>
            <a:pPr algn="ctr"/>
            <a:r>
              <a:rPr lang="en-US" sz="2400" b="1" dirty="0" smtClean="0">
                <a:solidFill>
                  <a:srgbClr val="FF0000"/>
                </a:solidFill>
                <a:latin typeface="Times New Roman" panose="02020603050405020304" pitchFamily="18" charset="0"/>
                <a:cs typeface="Times New Roman" panose="02020603050405020304" pitchFamily="18" charset="0"/>
              </a:rPr>
              <a:t>BÀI TẬP</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3" name="Rectangle 2"/>
          <p:cNvSpPr/>
          <p:nvPr/>
        </p:nvSpPr>
        <p:spPr>
          <a:xfrm>
            <a:off x="216946" y="762000"/>
            <a:ext cx="8915400" cy="5709255"/>
          </a:xfrm>
          <a:prstGeom prst="rect">
            <a:avLst/>
          </a:prstGeom>
        </p:spPr>
        <p:txBody>
          <a:bodyPr wrap="square">
            <a:spAutoFit/>
          </a:bodyPr>
          <a:lstStyle/>
          <a:p>
            <a:pPr algn="just">
              <a:spcBef>
                <a:spcPts val="600"/>
              </a:spcBef>
            </a:pPr>
            <a:r>
              <a:rPr lang="en-US" sz="2000" b="1" u="sng" dirty="0" err="1">
                <a:latin typeface="Times New Roman" panose="02020603050405020304" pitchFamily="18" charset="0"/>
                <a:cs typeface="Times New Roman" panose="02020603050405020304" pitchFamily="18" charset="0"/>
              </a:rPr>
              <a:t>Bài</a:t>
            </a:r>
            <a:r>
              <a:rPr lang="en-US" sz="2000" b="1" u="sng" dirty="0">
                <a:latin typeface="Times New Roman" panose="02020603050405020304" pitchFamily="18" charset="0"/>
                <a:cs typeface="Times New Roman" panose="02020603050405020304" pitchFamily="18" charset="0"/>
              </a:rPr>
              <a:t> 2 </a:t>
            </a:r>
            <a:r>
              <a:rPr lang="en-US" sz="2000" dirty="0" err="1">
                <a:latin typeface="Times New Roman" panose="02020603050405020304" pitchFamily="18" charset="0"/>
                <a:cs typeface="Times New Roman" panose="02020603050405020304" pitchFamily="18" charset="0"/>
              </a:rPr>
              <a:t>Tàu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trọng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tế</a:t>
            </a:r>
            <a:r>
              <a:rPr lang="en-US" sz="2000" dirty="0">
                <a:latin typeface="Times New Roman" panose="02020603050405020304" pitchFamily="18" charset="0"/>
                <a:cs typeface="Times New Roman" panose="02020603050405020304" pitchFamily="18" charset="0"/>
              </a:rPr>
              <a:t> 15400T dung </a:t>
            </a:r>
            <a:r>
              <a:rPr lang="en-US" sz="2000" dirty="0" err="1">
                <a:latin typeface="Times New Roman" panose="02020603050405020304" pitchFamily="18" charset="0"/>
                <a:cs typeface="Times New Roman" panose="02020603050405020304" pitchFamily="18" charset="0"/>
              </a:rPr>
              <a:t>tích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đăng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kiểm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bộ</a:t>
            </a:r>
            <a:r>
              <a:rPr lang="en-US" sz="2000" dirty="0">
                <a:latin typeface="Times New Roman" panose="02020603050405020304" pitchFamily="18" charset="0"/>
                <a:cs typeface="Times New Roman" panose="02020603050405020304" pitchFamily="18" charset="0"/>
              </a:rPr>
              <a:t> 13500Tđk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dung </a:t>
            </a:r>
            <a:r>
              <a:rPr lang="en-US" sz="2000" dirty="0" err="1">
                <a:latin typeface="Times New Roman" panose="02020603050405020304" pitchFamily="18" charset="0"/>
                <a:cs typeface="Times New Roman" panose="02020603050405020304" pitchFamily="18" charset="0"/>
              </a:rPr>
              <a:t>tich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a:t>
            </a:r>
            <a:r>
              <a:rPr lang="en-US" sz="2000" dirty="0">
                <a:latin typeface="Times New Roman" panose="02020603050405020304" pitchFamily="18" charset="0"/>
                <a:cs typeface="Times New Roman" panose="02020603050405020304" pitchFamily="18" charset="0"/>
              </a:rPr>
              <a:t> 23000 </a:t>
            </a:r>
            <a:r>
              <a:rPr lang="en-US" sz="2000" dirty="0" err="1">
                <a:latin typeface="Times New Roman" panose="02020603050405020304" pitchFamily="18" charset="0"/>
                <a:cs typeface="Times New Roman" panose="02020603050405020304" pitchFamily="18" charset="0"/>
              </a:rPr>
              <a:t>cbm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thuê</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định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hạn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tàu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này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a:t>
            </a:r>
            <a:r>
              <a:rPr lang="en-US" sz="2000" dirty="0">
                <a:latin typeface="Times New Roman" panose="02020603050405020304" pitchFamily="18" charset="0"/>
                <a:cs typeface="Times New Roman" panose="02020603050405020304" pitchFamily="18" charset="0"/>
              </a:rPr>
              <a:t> 4100 USD/</a:t>
            </a:r>
            <a:r>
              <a:rPr lang="en-US" sz="2000" dirty="0" err="1">
                <a:latin typeface="Times New Roman" panose="02020603050405020304" pitchFamily="18" charset="0"/>
                <a:cs typeface="Times New Roman" panose="02020603050405020304" pitchFamily="18" charset="0"/>
              </a:rPr>
              <a:t>ngày</a:t>
            </a:r>
            <a:r>
              <a:rPr lang="en-US" sz="2000" dirty="0">
                <a:latin typeface="Times New Roman" panose="02020603050405020304" pitchFamily="18" charset="0"/>
                <a:cs typeface="Times New Roman" panose="02020603050405020304" pitchFamily="18" charset="0"/>
              </a:rPr>
              <a:t> </a:t>
            </a:r>
          </a:p>
          <a:p>
            <a:pPr algn="just">
              <a:spcBef>
                <a:spcPts val="600"/>
              </a:spcBef>
            </a:pPr>
            <a:r>
              <a:rPr lang="en-US" sz="2000" dirty="0" err="1">
                <a:latin typeface="Times New Roman" panose="02020603050405020304" pitchFamily="18" charset="0"/>
                <a:cs typeface="Times New Roman" panose="02020603050405020304" pitchFamily="18" charset="0"/>
              </a:rPr>
              <a:t>Tàu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khai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tuyến</a:t>
            </a:r>
            <a:r>
              <a:rPr lang="en-US" sz="2000" dirty="0">
                <a:latin typeface="Times New Roman" panose="02020603050405020304" pitchFamily="18" charset="0"/>
                <a:cs typeface="Times New Roman" panose="02020603050405020304" pitchFamily="18" charset="0"/>
              </a:rPr>
              <a:t> A-B </a:t>
            </a:r>
            <a:r>
              <a:rPr lang="en-US" sz="2000" dirty="0" err="1">
                <a:latin typeface="Times New Roman" panose="02020603050405020304" pitchFamily="18" charset="0"/>
                <a:cs typeface="Times New Roman" panose="02020603050405020304" pitchFamily="18" charset="0"/>
              </a:rPr>
              <a:t>cự</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ly</a:t>
            </a:r>
            <a:r>
              <a:rPr lang="en-US" sz="2000" dirty="0">
                <a:latin typeface="Times New Roman" panose="02020603050405020304" pitchFamily="18" charset="0"/>
                <a:cs typeface="Times New Roman" panose="02020603050405020304" pitchFamily="18" charset="0"/>
              </a:rPr>
              <a:t> 960 hl, </a:t>
            </a:r>
            <a:r>
              <a:rPr lang="en-US" sz="2000" dirty="0" err="1">
                <a:latin typeface="Times New Roman" panose="02020603050405020304" pitchFamily="18" charset="0"/>
                <a:cs typeface="Times New Roman" panose="02020603050405020304" pitchFamily="18" charset="0"/>
              </a:rPr>
              <a:t>tàu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chở</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chiều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chiều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hệ</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số</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trọng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tàu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a:t>
            </a:r>
            <a:r>
              <a:rPr lang="en-US" sz="2000" dirty="0">
                <a:latin typeface="Times New Roman" panose="02020603050405020304" pitchFamily="18" charset="0"/>
                <a:cs typeface="Times New Roman" panose="02020603050405020304" pitchFamily="18" charset="0"/>
              </a:rPr>
              <a:t> 0.98, </a:t>
            </a:r>
            <a:r>
              <a:rPr lang="en-US" sz="2000" dirty="0" err="1">
                <a:latin typeface="Times New Roman" panose="02020603050405020304" pitchFamily="18" charset="0"/>
                <a:cs typeface="Times New Roman" panose="02020603050405020304" pitchFamily="18" charset="0"/>
              </a:rPr>
              <a:t>chiều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về</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tàu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chở</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hệ</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số</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xếp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hệ</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số</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dung </a:t>
            </a:r>
            <a:r>
              <a:rPr lang="en-US" sz="2000" dirty="0" err="1">
                <a:latin typeface="Times New Roman" panose="02020603050405020304" pitchFamily="18" charset="0"/>
                <a:cs typeface="Times New Roman" panose="02020603050405020304" pitchFamily="18" charset="0"/>
              </a:rPr>
              <a:t>tích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a:t>
            </a:r>
            <a:r>
              <a:rPr lang="en-US" sz="2000" dirty="0">
                <a:latin typeface="Times New Roman" panose="02020603050405020304" pitchFamily="18" charset="0"/>
                <a:cs typeface="Times New Roman" panose="02020603050405020304" pitchFamily="18" charset="0"/>
              </a:rPr>
              <a:t> 1,62 </a:t>
            </a:r>
            <a:r>
              <a:rPr lang="en-US" sz="2000" dirty="0" err="1">
                <a:latin typeface="Times New Roman" panose="02020603050405020304" pitchFamily="18" charset="0"/>
                <a:cs typeface="Times New Roman" panose="02020603050405020304" pitchFamily="18" charset="0"/>
              </a:rPr>
              <a:t>cbm</a:t>
            </a:r>
            <a:r>
              <a:rPr lang="en-US" sz="2000" dirty="0">
                <a:latin typeface="Times New Roman" panose="02020603050405020304" pitchFamily="18" charset="0"/>
                <a:cs typeface="Times New Roman" panose="02020603050405020304" pitchFamily="18" charset="0"/>
              </a:rPr>
              <a:t>/</a:t>
            </a:r>
            <a:r>
              <a:rPr lang="en-US" sz="2000" dirty="0" err="1">
                <a:latin typeface="Times New Roman" panose="02020603050405020304" pitchFamily="18" charset="0"/>
                <a:cs typeface="Times New Roman" panose="02020603050405020304" pitchFamily="18" charset="0"/>
              </a:rPr>
              <a:t>Tấn</a:t>
            </a:r>
            <a:endParaRPr lang="en-US" sz="2000" dirty="0">
              <a:latin typeface="Times New Roman" panose="02020603050405020304" pitchFamily="18" charset="0"/>
              <a:cs typeface="Times New Roman" panose="02020603050405020304" pitchFamily="18" charset="0"/>
            </a:endParaRPr>
          </a:p>
          <a:p>
            <a:pPr algn="just">
              <a:spcBef>
                <a:spcPts val="600"/>
              </a:spcBef>
            </a:pPr>
            <a:r>
              <a:rPr lang="en-US" sz="2000" dirty="0" err="1">
                <a:latin typeface="Times New Roman" panose="02020603050405020304" pitchFamily="18" charset="0"/>
                <a:cs typeface="Times New Roman" panose="02020603050405020304" pitchFamily="18" charset="0"/>
              </a:rPr>
              <a:t>Tàu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Vkt</a:t>
            </a:r>
            <a:r>
              <a:rPr lang="en-US" sz="2000" dirty="0">
                <a:latin typeface="Times New Roman" panose="02020603050405020304" pitchFamily="18" charset="0"/>
                <a:cs typeface="Times New Roman" panose="02020603050405020304" pitchFamily="18" charset="0"/>
              </a:rPr>
              <a:t>= 12 HL/H </a:t>
            </a:r>
          </a:p>
          <a:p>
            <a:pPr algn="just">
              <a:spcBef>
                <a:spcPts val="600"/>
              </a:spcBef>
            </a:pPr>
            <a:r>
              <a:rPr lang="en-US" sz="2000" dirty="0" err="1">
                <a:latin typeface="Times New Roman" panose="02020603050405020304" pitchFamily="18" charset="0"/>
                <a:cs typeface="Times New Roman" panose="02020603050405020304" pitchFamily="18" charset="0"/>
              </a:rPr>
              <a:t>Mức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xếp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Brutto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cảng</a:t>
            </a:r>
            <a:r>
              <a:rPr lang="en-US" sz="2000" dirty="0">
                <a:latin typeface="Times New Roman" panose="02020603050405020304" pitchFamily="18" charset="0"/>
                <a:cs typeface="Times New Roman" panose="02020603050405020304" pitchFamily="18" charset="0"/>
              </a:rPr>
              <a:t>  A </a:t>
            </a:r>
            <a:r>
              <a:rPr lang="en-US" sz="2000" dirty="0" err="1">
                <a:latin typeface="Times New Roman" panose="02020603050405020304" pitchFamily="18" charset="0"/>
                <a:cs typeface="Times New Roman" panose="02020603050405020304" pitchFamily="18" charset="0"/>
              </a:rPr>
              <a:t>là</a:t>
            </a:r>
            <a:r>
              <a:rPr lang="en-US" sz="2000" dirty="0">
                <a:latin typeface="Times New Roman" panose="02020603050405020304" pitchFamily="18" charset="0"/>
                <a:cs typeface="Times New Roman" panose="02020603050405020304" pitchFamily="18" charset="0"/>
              </a:rPr>
              <a:t> 2500 </a:t>
            </a:r>
            <a:r>
              <a:rPr lang="en-US" sz="2000" dirty="0" err="1">
                <a:latin typeface="Times New Roman" panose="02020603050405020304" pitchFamily="18" charset="0"/>
                <a:cs typeface="Times New Roman" panose="02020603050405020304" pitchFamily="18" charset="0"/>
              </a:rPr>
              <a:t>tấn</a:t>
            </a:r>
            <a:r>
              <a:rPr lang="en-US" sz="2000" dirty="0">
                <a:latin typeface="Times New Roman" panose="02020603050405020304" pitchFamily="18" charset="0"/>
                <a:cs typeface="Times New Roman" panose="02020603050405020304" pitchFamily="18" charset="0"/>
              </a:rPr>
              <a:t>/</a:t>
            </a:r>
            <a:r>
              <a:rPr lang="en-US" sz="2000" dirty="0" err="1">
                <a:latin typeface="Times New Roman" panose="02020603050405020304" pitchFamily="18" charset="0"/>
                <a:cs typeface="Times New Roman" panose="02020603050405020304" pitchFamily="18" charset="0"/>
              </a:rPr>
              <a:t>ngày</a:t>
            </a:r>
            <a:r>
              <a:rPr lang="en-US" sz="2000"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tại</a:t>
            </a:r>
            <a:r>
              <a:rPr lang="en-US" sz="2000" dirty="0">
                <a:latin typeface="Times New Roman" panose="02020603050405020304" pitchFamily="18" charset="0"/>
                <a:cs typeface="Times New Roman" panose="02020603050405020304" pitchFamily="18" charset="0"/>
              </a:rPr>
              <a:t> B </a:t>
            </a:r>
            <a:r>
              <a:rPr lang="en-US" sz="2000" dirty="0" err="1">
                <a:latin typeface="Times New Roman" panose="02020603050405020304" pitchFamily="18" charset="0"/>
                <a:cs typeface="Times New Roman" panose="02020603050405020304" pitchFamily="18" charset="0"/>
              </a:rPr>
              <a:t>là</a:t>
            </a:r>
            <a:r>
              <a:rPr lang="en-US" sz="2000" dirty="0">
                <a:latin typeface="Times New Roman" panose="02020603050405020304" pitchFamily="18" charset="0"/>
                <a:cs typeface="Times New Roman" panose="02020603050405020304" pitchFamily="18" charset="0"/>
              </a:rPr>
              <a:t> 3000 </a:t>
            </a:r>
            <a:r>
              <a:rPr lang="en-US" sz="2000" dirty="0" err="1">
                <a:latin typeface="Times New Roman" panose="02020603050405020304" pitchFamily="18" charset="0"/>
                <a:cs typeface="Times New Roman" panose="02020603050405020304" pitchFamily="18" charset="0"/>
              </a:rPr>
              <a:t>tấn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ngày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xếp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bình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quân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cảng</a:t>
            </a:r>
            <a:r>
              <a:rPr lang="en-US" sz="2000" dirty="0">
                <a:latin typeface="Times New Roman" panose="02020603050405020304" pitchFamily="18" charset="0"/>
                <a:cs typeface="Times New Roman" panose="02020603050405020304" pitchFamily="18" charset="0"/>
              </a:rPr>
              <a:t> 2,0USD/</a:t>
            </a:r>
            <a:r>
              <a:rPr lang="en-US" sz="2000" dirty="0" err="1">
                <a:latin typeface="Times New Roman" panose="02020603050405020304" pitchFamily="18" charset="0"/>
                <a:cs typeface="Times New Roman" panose="02020603050405020304" pitchFamily="18" charset="0"/>
              </a:rPr>
              <a:t>Txếp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2,3 </a:t>
            </a:r>
            <a:r>
              <a:rPr lang="en-US" sz="2000" dirty="0" smtClean="0">
                <a:latin typeface="Times New Roman" panose="02020603050405020304" pitchFamily="18" charset="0"/>
                <a:cs typeface="Times New Roman" panose="02020603050405020304" pitchFamily="18" charset="0"/>
              </a:rPr>
              <a:t>USD/</a:t>
            </a:r>
            <a:r>
              <a:rPr lang="en-US" sz="2000" dirty="0" err="1" smtClean="0">
                <a:latin typeface="Times New Roman" panose="02020603050405020304" pitchFamily="18" charset="0"/>
                <a:cs typeface="Times New Roman" panose="02020603050405020304" pitchFamily="18" charset="0"/>
              </a:rPr>
              <a:t>Tdỡ</a:t>
            </a:r>
            <a:r>
              <a:rPr lang="en-US" sz="2000" dirty="0" smtClean="0">
                <a:latin typeface="Times New Roman" panose="02020603050405020304" pitchFamily="18" charset="0"/>
                <a:cs typeface="Times New Roman" panose="02020603050405020304" pitchFamily="18" charset="0"/>
              </a:rPr>
              <a:t>.</a:t>
            </a:r>
          </a:p>
          <a:p>
            <a:pPr marL="342900" indent="-342900" algn="just">
              <a:spcBef>
                <a:spcPts val="600"/>
              </a:spcBef>
              <a:buFont typeface="Wingdings" panose="05000000000000000000" pitchFamily="2" charset="2"/>
              <a:buChar char="§"/>
            </a:pP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Cảng</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tàu</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gồm</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cầu</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bến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ra</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vào</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cảng</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đảm</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hảng</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hải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cởi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buộc</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dây</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dắt</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(2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tàu</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500 HP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3,5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giờ</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dắt</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lượt</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ra</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vào</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cảng</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hoa</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tiêu</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30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hải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mỗi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lượt</a:t>
            </a:r>
            <a:endPar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
              <a:spcBef>
                <a:spcPts val="600"/>
              </a:spcBef>
              <a:buFont typeface="Wingdings" panose="05000000000000000000" pitchFamily="2" charset="2"/>
              <a:buChar char="§"/>
            </a:pP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phí</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nhiên</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liệu</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mỗi</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chuyến</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đi</a:t>
            </a:r>
            <a:r>
              <a:rPr lang="en-US" sz="20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spcBef>
                <a:spcPts val="600"/>
              </a:spcBef>
              <a:buFont typeface="Wingdings" panose="05000000000000000000" pitchFamily="2" charset="2"/>
              <a:buChar char="§"/>
            </a:pPr>
            <a:r>
              <a:rPr lang="en-US" sz="2000" dirty="0" err="1" smtClean="0">
                <a:latin typeface="Times New Roman" panose="02020603050405020304" pitchFamily="18" charset="0"/>
                <a:cs typeface="Times New Roman" panose="02020603050405020304" pitchFamily="18" charset="0"/>
              </a:rPr>
              <a:t>Đại</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lý</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chiếm</a:t>
            </a:r>
            <a:r>
              <a:rPr lang="en-US" sz="2000" dirty="0">
                <a:latin typeface="Times New Roman" panose="02020603050405020304" pitchFamily="18" charset="0"/>
                <a:cs typeface="Times New Roman" panose="02020603050405020304" pitchFamily="18" charset="0"/>
              </a:rPr>
              <a:t> 2% chi </a:t>
            </a:r>
            <a:r>
              <a:rPr lang="en-US" sz="2000" dirty="0" err="1">
                <a:latin typeface="Times New Roman" panose="02020603050405020304" pitchFamily="18" charset="0"/>
                <a:cs typeface="Times New Roman" panose="02020603050405020304" pitchFamily="18" charset="0"/>
              </a:rPr>
              <a:t>phí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thuê</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tàu</a:t>
            </a:r>
            <a:r>
              <a:rPr lang="en-US" sz="2000" dirty="0">
                <a:latin typeface="Times New Roman" panose="02020603050405020304" pitchFamily="18" charset="0"/>
                <a:cs typeface="Times New Roman" panose="02020603050405020304" pitchFamily="18" charset="0"/>
              </a:rPr>
              <a:t>,.</a:t>
            </a:r>
          </a:p>
          <a:p>
            <a:pPr marL="342900" indent="-342900" algn="just">
              <a:spcBef>
                <a:spcPts val="600"/>
              </a:spcBef>
              <a:buFont typeface="Wingdings" panose="05000000000000000000" pitchFamily="2" charset="2"/>
              <a:buChar char="§"/>
            </a:pPr>
            <a:r>
              <a:rPr lang="en-US" sz="2000" dirty="0" err="1">
                <a:latin typeface="Times New Roman" panose="02020603050405020304" pitchFamily="18" charset="0"/>
                <a:cs typeface="Times New Roman" panose="02020603050405020304" pitchFamily="18" charset="0"/>
              </a:rPr>
              <a:t>Quản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lý</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phân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bổ</a:t>
            </a:r>
            <a:r>
              <a:rPr lang="en-US" sz="2000" dirty="0">
                <a:latin typeface="Times New Roman" panose="02020603050405020304" pitchFamily="18" charset="0"/>
                <a:cs typeface="Times New Roman" panose="02020603050405020304" pitchFamily="18" charset="0"/>
              </a:rPr>
              <a:t> 2000 USD/</a:t>
            </a:r>
            <a:r>
              <a:rPr lang="en-US" sz="2000" dirty="0" err="1">
                <a:latin typeface="Times New Roman" panose="02020603050405020304" pitchFamily="18" charset="0"/>
                <a:cs typeface="Times New Roman" panose="02020603050405020304" pitchFamily="18" charset="0"/>
              </a:rPr>
              <a:t>chuyến</a:t>
            </a:r>
            <a:r>
              <a:rPr lang="en-US" sz="2000" dirty="0">
                <a:latin typeface="Times New Roman" panose="02020603050405020304" pitchFamily="18" charset="0"/>
                <a:cs typeface="Times New Roman" panose="02020603050405020304" pitchFamily="18" charset="0"/>
              </a:rPr>
              <a:t>.</a:t>
            </a:r>
          </a:p>
          <a:p>
            <a:pPr algn="just">
              <a:spcBef>
                <a:spcPts val="600"/>
              </a:spcBef>
            </a:pPr>
            <a:r>
              <a:rPr lang="en-US" sz="2000" dirty="0">
                <a:latin typeface="Times New Roman" panose="02020603050405020304" pitchFamily="18" charset="0"/>
                <a:cs typeface="Times New Roman" panose="02020603050405020304" pitchFamily="18" charset="0"/>
              </a:rPr>
              <a:t>CHO BIẾT</a:t>
            </a:r>
          </a:p>
          <a:p>
            <a:pPr algn="just">
              <a:spcBef>
                <a:spcPts val="600"/>
              </a:spcBef>
            </a:pPr>
            <a:r>
              <a:rPr lang="en-US" sz="2000" dirty="0">
                <a:latin typeface="Times New Roman" panose="02020603050405020304" pitchFamily="18" charset="0"/>
                <a:cs typeface="Times New Roman" panose="02020603050405020304" pitchFamily="18" charset="0"/>
              </a:rPr>
              <a:t>Ft=125% </a:t>
            </a:r>
            <a:r>
              <a:rPr lang="en-US" sz="2000" dirty="0" err="1">
                <a:latin typeface="Times New Roman" panose="02020603050405020304" pitchFamily="18" charset="0"/>
                <a:cs typeface="Times New Roman" panose="02020603050405020304" pitchFamily="18" charset="0"/>
              </a:rPr>
              <a:t>St.Yêu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cầu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tính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cước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vận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chuyển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nhuận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chuyến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a:t>
            </a:r>
            <a:r>
              <a:rPr lang="en-US" sz="20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89840609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22698"/>
            <a:ext cx="2954655" cy="369332"/>
          </a:xfrm>
          <a:prstGeom prst="rect">
            <a:avLst/>
          </a:prstGeom>
        </p:spPr>
        <p:txBody>
          <a:bodyPr wrap="none">
            <a:spAutoFit/>
          </a:bodyPr>
          <a:lstStyle/>
          <a:p>
            <a:pPr>
              <a:spcBef>
                <a:spcPts val="600"/>
              </a:spcBef>
              <a:spcAft>
                <a:spcPts val="600"/>
              </a:spcAft>
            </a:pPr>
            <a:r>
              <a:rPr lang="vi-VN" b="1" dirty="0">
                <a:solidFill>
                  <a:srgbClr val="FF0000"/>
                </a:solidFill>
                <a:latin typeface="Times New Roman" panose="02020603050405020304" pitchFamily="18" charset="0"/>
                <a:cs typeface="Times New Roman" panose="02020603050405020304" pitchFamily="18" charset="0"/>
              </a:rPr>
              <a:t>4.5. CÁC LOẠI PHÍ KHÁC</a:t>
            </a:r>
            <a:endParaRPr lang="en-US" dirty="0">
              <a:solidFill>
                <a:srgbClr val="FF0000"/>
              </a:solidFill>
            </a:endParaRPr>
          </a:p>
        </p:txBody>
      </p:sp>
      <p:sp>
        <p:nvSpPr>
          <p:cNvPr id="3" name="Rectangle 2"/>
          <p:cNvSpPr/>
          <p:nvPr/>
        </p:nvSpPr>
        <p:spPr>
          <a:xfrm>
            <a:off x="58366" y="346634"/>
            <a:ext cx="9085634" cy="6863417"/>
          </a:xfrm>
          <a:prstGeom prst="rect">
            <a:avLst/>
          </a:prstGeom>
        </p:spPr>
        <p:txBody>
          <a:bodyPr wrap="square">
            <a:spAutoFit/>
          </a:bodyPr>
          <a:lstStyle/>
          <a:p>
            <a:pPr indent="457200">
              <a:spcBef>
                <a:spcPts val="600"/>
              </a:spcBef>
              <a:spcAft>
                <a:spcPts val="600"/>
              </a:spcAft>
            </a:pPr>
            <a:r>
              <a:rPr lang="en-US" sz="2000" dirty="0" err="1" smtClean="0">
                <a:latin typeface="Times New Roman" panose="02020603050405020304" pitchFamily="18" charset="0"/>
                <a:ea typeface="Times New Roman" panose="02020603050405020304" pitchFamily="18" charset="0"/>
              </a:rPr>
              <a:t>Phụ</a:t>
            </a:r>
            <a:r>
              <a:rPr lang="en-US" sz="2000" dirty="0" smtClean="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phí</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cước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biển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là</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các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khoản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phí</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tính</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thêm</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vào</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cước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biển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trong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biểu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giá</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của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hãng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tàu</a:t>
            </a:r>
            <a:r>
              <a:rPr lang="en-US" sz="2000" dirty="0">
                <a:latin typeface="Times New Roman" panose="02020603050405020304" pitchFamily="18" charset="0"/>
                <a:ea typeface="Times New Roman" panose="02020603050405020304" pitchFamily="18" charset="0"/>
              </a:rPr>
              <a:t> hay </a:t>
            </a:r>
            <a:r>
              <a:rPr lang="en-US" sz="2000" dirty="0" err="1">
                <a:latin typeface="Times New Roman" panose="02020603050405020304" pitchFamily="18" charset="0"/>
                <a:ea typeface="Times New Roman" panose="02020603050405020304" pitchFamily="18" charset="0"/>
              </a:rPr>
              <a:t>của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công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hội</a:t>
            </a:r>
            <a:endParaRPr lang="en-US" sz="2000" dirty="0">
              <a:latin typeface="Times New Roman" panose="02020603050405020304" pitchFamily="18" charset="0"/>
              <a:ea typeface="Calibri" panose="020F0502020204030204" pitchFamily="34" charset="0"/>
            </a:endParaRPr>
          </a:p>
          <a:p>
            <a:pPr>
              <a:spcBef>
                <a:spcPts val="600"/>
              </a:spcBef>
              <a:spcAft>
                <a:spcPts val="600"/>
              </a:spcAft>
            </a:pPr>
            <a:r>
              <a:rPr lang="en-US" sz="2000" b="1" dirty="0">
                <a:latin typeface="Times New Roman" panose="02020603050405020304" pitchFamily="18" charset="0"/>
                <a:ea typeface="Calibri" panose="020F0502020204030204" pitchFamily="34" charset="0"/>
              </a:rPr>
              <a:t>1. O/F (Ocean Freight)</a:t>
            </a:r>
            <a:endParaRPr lang="en-US" sz="2000" dirty="0">
              <a:latin typeface="Times New Roman" panose="02020603050405020304" pitchFamily="18" charset="0"/>
              <a:ea typeface="Times New Roman" panose="02020603050405020304" pitchFamily="18" charset="0"/>
            </a:endParaRPr>
          </a:p>
          <a:p>
            <a:pPr>
              <a:spcBef>
                <a:spcPts val="600"/>
              </a:spcBef>
              <a:spcAft>
                <a:spcPts val="600"/>
              </a:spcAft>
            </a:pPr>
            <a:r>
              <a:rPr lang="en-US" sz="2000" dirty="0">
                <a:latin typeface="Times New Roman" panose="02020603050405020304" pitchFamily="18" charset="0"/>
                <a:ea typeface="Calibri" panose="020F0502020204030204" pitchFamily="34" charset="0"/>
              </a:rPr>
              <a:t>  O/F </a:t>
            </a:r>
            <a:r>
              <a:rPr lang="en-US" sz="2000" dirty="0" err="1">
                <a:latin typeface="Times New Roman" panose="02020603050405020304" pitchFamily="18" charset="0"/>
                <a:ea typeface="Calibri" panose="020F0502020204030204" pitchFamily="34" charset="0"/>
              </a:rPr>
              <a:t>là</a:t>
            </a:r>
            <a:r>
              <a:rPr lang="en-US" sz="2000" dirty="0">
                <a:latin typeface="Times New Roman" panose="02020603050405020304" pitchFamily="18" charset="0"/>
                <a:ea typeface="Calibri" panose="020F0502020204030204" pitchFamily="34" charset="0"/>
              </a:rPr>
              <a:t> c</a:t>
            </a:r>
            <a:r>
              <a:rPr lang="en-US" sz="2000" dirty="0">
                <a:latin typeface="Times New Roman" panose="02020603050405020304" pitchFamily="18" charset="0"/>
                <a:ea typeface="Times New Roman" panose="02020603050405020304" pitchFamily="18" charset="0"/>
              </a:rPr>
              <a:t>hi </a:t>
            </a:r>
            <a:r>
              <a:rPr lang="en-US" sz="2000" dirty="0" err="1">
                <a:latin typeface="Times New Roman" panose="02020603050405020304" pitchFamily="18" charset="0"/>
                <a:ea typeface="Times New Roman" panose="02020603050405020304" pitchFamily="18" charset="0"/>
              </a:rPr>
              <a:t>phí</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vận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tải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đơn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thuần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từ</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cảng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đến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cảng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đích</a:t>
            </a:r>
            <a:r>
              <a:rPr lang="en-US" sz="2000" dirty="0">
                <a:latin typeface="Times New Roman" panose="02020603050405020304" pitchFamily="18" charset="0"/>
                <a:ea typeface="Times New Roman" panose="02020603050405020304" pitchFamily="18" charset="0"/>
              </a:rPr>
              <a:t> hay </a:t>
            </a:r>
            <a:r>
              <a:rPr lang="en-US" sz="2000" dirty="0" err="1">
                <a:latin typeface="Times New Roman" panose="02020603050405020304" pitchFamily="18" charset="0"/>
                <a:ea typeface="Times New Roman" panose="02020603050405020304" pitchFamily="18" charset="0"/>
              </a:rPr>
              <a:t>còn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được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gọi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là</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cước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đường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biển</a:t>
            </a:r>
            <a:r>
              <a:rPr lang="en-US" sz="2000" dirty="0">
                <a:latin typeface="Times New Roman" panose="02020603050405020304" pitchFamily="18" charset="0"/>
                <a:ea typeface="Times New Roman" panose="02020603050405020304" pitchFamily="18" charset="0"/>
              </a:rPr>
              <a:t>.</a:t>
            </a:r>
          </a:p>
          <a:p>
            <a:pPr>
              <a:spcBef>
                <a:spcPts val="600"/>
              </a:spcBef>
              <a:spcAft>
                <a:spcPts val="600"/>
              </a:spcAft>
            </a:pPr>
            <a:r>
              <a:rPr lang="en-US" sz="2000" b="1" dirty="0">
                <a:latin typeface="Times New Roman" panose="02020603050405020304" pitchFamily="18" charset="0"/>
                <a:ea typeface="Calibri" panose="020F0502020204030204" pitchFamily="34" charset="0"/>
              </a:rPr>
              <a:t>2. </a:t>
            </a:r>
            <a:r>
              <a:rPr lang="en-US" sz="2000" b="1" dirty="0" err="1">
                <a:latin typeface="Times New Roman" panose="02020603050405020304" pitchFamily="18" charset="0"/>
                <a:ea typeface="Calibri" panose="020F0502020204030204" pitchFamily="34" charset="0"/>
              </a:rPr>
              <a:t>Phí</a:t>
            </a:r>
            <a:r>
              <a:rPr lang="en-US" sz="2000" b="1" dirty="0">
                <a:latin typeface="Times New Roman" panose="02020603050405020304" pitchFamily="18" charset="0"/>
                <a:ea typeface="Calibri" panose="020F0502020204030204" pitchFamily="34" charset="0"/>
              </a:rPr>
              <a:t> </a:t>
            </a:r>
            <a:r>
              <a:rPr lang="en-US" sz="2000" b="1" dirty="0" err="1">
                <a:latin typeface="Times New Roman" panose="02020603050405020304" pitchFamily="18" charset="0"/>
                <a:ea typeface="Calibri" panose="020F0502020204030204" pitchFamily="34" charset="0"/>
              </a:rPr>
              <a:t>chứng</a:t>
            </a:r>
            <a:r>
              <a:rPr lang="en-US" sz="2000" b="1" dirty="0">
                <a:latin typeface="Times New Roman" panose="02020603050405020304" pitchFamily="18" charset="0"/>
                <a:ea typeface="Calibri" panose="020F0502020204030204" pitchFamily="34" charset="0"/>
              </a:rPr>
              <a:t> </a:t>
            </a:r>
            <a:r>
              <a:rPr lang="en-US" sz="2000" b="1" dirty="0" err="1">
                <a:latin typeface="Times New Roman" panose="02020603050405020304" pitchFamily="18" charset="0"/>
                <a:ea typeface="Calibri" panose="020F0502020204030204" pitchFamily="34" charset="0"/>
              </a:rPr>
              <a:t>từ</a:t>
            </a:r>
            <a:r>
              <a:rPr lang="en-US" sz="2000" b="1" dirty="0">
                <a:latin typeface="Times New Roman" panose="02020603050405020304" pitchFamily="18" charset="0"/>
                <a:ea typeface="Calibri" panose="020F0502020204030204" pitchFamily="34" charset="0"/>
              </a:rPr>
              <a:t> (Documentation fee).</a:t>
            </a:r>
            <a:r>
              <a:rPr lang="en-US" sz="2000" dirty="0">
                <a:latin typeface="Times New Roman" panose="02020603050405020304" pitchFamily="18" charset="0"/>
                <a:ea typeface="Times New Roman" panose="02020603050405020304" pitchFamily="18" charset="0"/>
              </a:rPr>
              <a:t> </a:t>
            </a:r>
          </a:p>
          <a:p>
            <a:pPr>
              <a:spcBef>
                <a:spcPts val="600"/>
              </a:spcBef>
              <a:spcAft>
                <a:spcPts val="600"/>
              </a:spcAft>
            </a:pP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Đối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với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lô</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hàng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xuất</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khẩu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thì</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các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Hãng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tàu</a:t>
            </a:r>
            <a:r>
              <a:rPr lang="en-US" sz="2000" dirty="0">
                <a:latin typeface="Times New Roman" panose="02020603050405020304" pitchFamily="18" charset="0"/>
                <a:ea typeface="Times New Roman" panose="02020603050405020304" pitchFamily="18" charset="0"/>
              </a:rPr>
              <a:t> / Forwarder </a:t>
            </a:r>
            <a:r>
              <a:rPr lang="en-US" sz="2000" dirty="0" err="1">
                <a:latin typeface="Times New Roman" panose="02020603050405020304" pitchFamily="18" charset="0"/>
                <a:ea typeface="Times New Roman" panose="02020603050405020304" pitchFamily="18" charset="0"/>
              </a:rPr>
              <a:t>phải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phát</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hành</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một</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cái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gọi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là</a:t>
            </a:r>
            <a:r>
              <a:rPr lang="en-US" sz="2000" dirty="0">
                <a:latin typeface="Times New Roman" panose="02020603050405020304" pitchFamily="18" charset="0"/>
                <a:ea typeface="Times New Roman" panose="02020603050405020304" pitchFamily="18" charset="0"/>
              </a:rPr>
              <a:t> Bill of Lading (</a:t>
            </a:r>
            <a:r>
              <a:rPr lang="en-US" sz="2000" dirty="0" err="1">
                <a:latin typeface="Times New Roman" panose="02020603050405020304" pitchFamily="18" charset="0"/>
                <a:ea typeface="Times New Roman" panose="02020603050405020304" pitchFamily="18" charset="0"/>
              </a:rPr>
              <a:t>hàng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vận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tải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bằng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đường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biển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hoặc</a:t>
            </a:r>
            <a:r>
              <a:rPr lang="en-US" sz="2000" dirty="0">
                <a:latin typeface="Times New Roman" panose="02020603050405020304" pitchFamily="18" charset="0"/>
                <a:ea typeface="Times New Roman" panose="02020603050405020304" pitchFamily="18" charset="0"/>
              </a:rPr>
              <a:t> Airway Bill (</a:t>
            </a:r>
            <a:r>
              <a:rPr lang="en-US" sz="2000" dirty="0" err="1">
                <a:latin typeface="Times New Roman" panose="02020603050405020304" pitchFamily="18" charset="0"/>
                <a:ea typeface="Times New Roman" panose="02020603050405020304" pitchFamily="18" charset="0"/>
              </a:rPr>
              <a:t>hàng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vận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tải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bằng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đường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không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Phí</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này</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là</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phí</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chứng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từ</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để</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hãng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tàu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làm</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vận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đơn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và</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các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thủ</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tục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về</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giấy</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tờ</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cho</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lô</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hàng</a:t>
            </a:r>
            <a:r>
              <a:rPr lang="en-US" sz="2000" dirty="0">
                <a:latin typeface="Times New Roman" panose="02020603050405020304" pitchFamily="18" charset="0"/>
                <a:ea typeface="Times New Roman" panose="02020603050405020304" pitchFamily="18" charset="0"/>
              </a:rPr>
              <a:t>.</a:t>
            </a:r>
          </a:p>
          <a:p>
            <a:pPr>
              <a:spcBef>
                <a:spcPts val="600"/>
              </a:spcBef>
              <a:spcAft>
                <a:spcPts val="600"/>
              </a:spcAft>
            </a:pP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Đối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với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lô</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hàng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nhập</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khẩu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vào</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Việt</a:t>
            </a:r>
            <a:r>
              <a:rPr lang="en-US" sz="2000" dirty="0">
                <a:latin typeface="Times New Roman" panose="02020603050405020304" pitchFamily="18" charset="0"/>
                <a:ea typeface="Times New Roman" panose="02020603050405020304" pitchFamily="18" charset="0"/>
              </a:rPr>
              <a:t> Nam </a:t>
            </a:r>
            <a:r>
              <a:rPr lang="en-US" sz="2000" dirty="0" err="1">
                <a:latin typeface="Times New Roman" panose="02020603050405020304" pitchFamily="18" charset="0"/>
                <a:ea typeface="Times New Roman" panose="02020603050405020304" pitchFamily="18" charset="0"/>
              </a:rPr>
              <a:t>thì</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người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nhận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phải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đến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Hãng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tàu</a:t>
            </a:r>
            <a:r>
              <a:rPr lang="en-US" sz="2000" dirty="0">
                <a:latin typeface="Times New Roman" panose="02020603050405020304" pitchFamily="18" charset="0"/>
                <a:ea typeface="Times New Roman" panose="02020603050405020304" pitchFamily="18" charset="0"/>
              </a:rPr>
              <a:t>/Forwarder </a:t>
            </a:r>
            <a:r>
              <a:rPr lang="en-US" sz="2000" dirty="0" err="1">
                <a:latin typeface="Times New Roman" panose="02020603050405020304" pitchFamily="18" charset="0"/>
                <a:ea typeface="Times New Roman" panose="02020603050405020304" pitchFamily="18" charset="0"/>
              </a:rPr>
              <a:t>để</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lấy</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lệnh</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giao</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hàng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mang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ra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ngoài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cảng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xuất</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trình</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cho</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kho</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hàng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lẻ</a:t>
            </a:r>
            <a:r>
              <a:rPr lang="en-US" sz="2000" dirty="0">
                <a:latin typeface="Times New Roman" panose="02020603050405020304" pitchFamily="18" charset="0"/>
                <a:ea typeface="Times New Roman" panose="02020603050405020304" pitchFamily="18" charset="0"/>
              </a:rPr>
              <a:t>)/</a:t>
            </a:r>
            <a:r>
              <a:rPr lang="en-US" sz="2000" dirty="0" err="1">
                <a:latin typeface="Times New Roman" panose="02020603050405020304" pitchFamily="18" charset="0"/>
                <a:ea typeface="Times New Roman" panose="02020603050405020304" pitchFamily="18" charset="0"/>
              </a:rPr>
              <a:t>làm</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phiếu</a:t>
            </a:r>
            <a:r>
              <a:rPr lang="en-US" sz="2000" dirty="0">
                <a:latin typeface="Times New Roman" panose="02020603050405020304" pitchFamily="18" charset="0"/>
                <a:ea typeface="Times New Roman" panose="02020603050405020304" pitchFamily="18" charset="0"/>
              </a:rPr>
              <a:t> EIR (</a:t>
            </a:r>
            <a:r>
              <a:rPr lang="en-US" sz="2000" dirty="0" err="1">
                <a:latin typeface="Times New Roman" panose="02020603050405020304" pitchFamily="18" charset="0"/>
                <a:ea typeface="Times New Roman" panose="02020603050405020304" pitchFamily="18" charset="0"/>
              </a:rPr>
              <a:t>hàng</a:t>
            </a:r>
            <a:r>
              <a:rPr lang="en-US" sz="2000" dirty="0">
                <a:latin typeface="Times New Roman" panose="02020603050405020304" pitchFamily="18" charset="0"/>
                <a:ea typeface="Times New Roman" panose="02020603050405020304" pitchFamily="18" charset="0"/>
              </a:rPr>
              <a:t> container FCL) </a:t>
            </a:r>
            <a:r>
              <a:rPr lang="en-US" sz="2000" dirty="0" err="1">
                <a:latin typeface="Times New Roman" panose="02020603050405020304" pitchFamily="18" charset="0"/>
                <a:ea typeface="Times New Roman" panose="02020603050405020304" pitchFamily="18" charset="0"/>
              </a:rPr>
              <a:t>thì</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mới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lấy</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được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hàng</a:t>
            </a:r>
            <a:r>
              <a:rPr lang="en-US" sz="2000" dirty="0">
                <a:latin typeface="Times New Roman" panose="02020603050405020304" pitchFamily="18" charset="0"/>
                <a:ea typeface="Times New Roman" panose="02020603050405020304" pitchFamily="18" charset="0"/>
              </a:rPr>
              <a:t>. </a:t>
            </a:r>
          </a:p>
          <a:p>
            <a:pPr>
              <a:spcBef>
                <a:spcPts val="600"/>
              </a:spcBef>
              <a:spcAft>
                <a:spcPts val="600"/>
              </a:spcAft>
            </a:pPr>
            <a:r>
              <a:rPr lang="en-US" sz="2000" b="1" dirty="0">
                <a:latin typeface="Times New Roman" panose="02020603050405020304" pitchFamily="18" charset="0"/>
                <a:ea typeface="Calibri" panose="020F0502020204030204" pitchFamily="34" charset="0"/>
              </a:rPr>
              <a:t>3. </a:t>
            </a:r>
            <a:r>
              <a:rPr lang="en-US" sz="2000" b="1" dirty="0" err="1">
                <a:latin typeface="Times New Roman" panose="02020603050405020304" pitchFamily="18" charset="0"/>
                <a:ea typeface="Calibri" panose="020F0502020204030204" pitchFamily="34" charset="0"/>
              </a:rPr>
              <a:t>Phí</a:t>
            </a:r>
            <a:r>
              <a:rPr lang="en-US" sz="2000" b="1" dirty="0">
                <a:latin typeface="Times New Roman" panose="02020603050405020304" pitchFamily="18" charset="0"/>
                <a:ea typeface="Calibri" panose="020F0502020204030204" pitchFamily="34" charset="0"/>
              </a:rPr>
              <a:t> THC (Terminal Handling Charge)</a:t>
            </a:r>
            <a:r>
              <a:rPr lang="en-US" sz="2000" dirty="0">
                <a:latin typeface="Times New Roman" panose="02020603050405020304" pitchFamily="18" charset="0"/>
                <a:ea typeface="Times New Roman" panose="02020603050405020304" pitchFamily="18" charset="0"/>
              </a:rPr>
              <a:t/>
            </a:r>
            <a:br>
              <a:rPr lang="en-US" sz="2000" dirty="0">
                <a:latin typeface="Times New Roman" panose="02020603050405020304" pitchFamily="18" charset="0"/>
                <a:ea typeface="Times New Roman" panose="02020603050405020304" pitchFamily="18" charset="0"/>
              </a:rPr>
            </a:br>
            <a:r>
              <a:rPr lang="en-US" sz="2000" dirty="0">
                <a:latin typeface="Times New Roman" panose="02020603050405020304" pitchFamily="18" charset="0"/>
                <a:ea typeface="Times New Roman" panose="02020603050405020304" pitchFamily="18" charset="0"/>
              </a:rPr>
              <a:t>  THC </a:t>
            </a:r>
            <a:r>
              <a:rPr lang="en-US" sz="2000" dirty="0" err="1">
                <a:latin typeface="Times New Roman" panose="02020603050405020304" pitchFamily="18" charset="0"/>
                <a:ea typeface="Times New Roman" panose="02020603050405020304" pitchFamily="18" charset="0"/>
              </a:rPr>
              <a:t>là</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phụ</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phí</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xếp</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dỡ</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tại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cảng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là</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khoản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phí</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trên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mỗi</a:t>
            </a:r>
            <a:r>
              <a:rPr lang="en-US" sz="2000" dirty="0">
                <a:latin typeface="Times New Roman" panose="02020603050405020304" pitchFamily="18" charset="0"/>
                <a:ea typeface="Times New Roman" panose="02020603050405020304" pitchFamily="18" charset="0"/>
              </a:rPr>
              <a:t> container </a:t>
            </a:r>
            <a:r>
              <a:rPr lang="en-US" sz="2000" dirty="0" err="1">
                <a:latin typeface="Times New Roman" panose="02020603050405020304" pitchFamily="18" charset="0"/>
                <a:ea typeface="Times New Roman" panose="02020603050405020304" pitchFamily="18" charset="0"/>
              </a:rPr>
              <a:t>để</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bù</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đắp</a:t>
            </a:r>
            <a:r>
              <a:rPr lang="en-US" sz="2000" dirty="0">
                <a:latin typeface="Times New Roman" panose="02020603050405020304" pitchFamily="18" charset="0"/>
                <a:ea typeface="Times New Roman" panose="02020603050405020304" pitchFamily="18" charset="0"/>
              </a:rPr>
              <a:t> chi </a:t>
            </a:r>
            <a:r>
              <a:rPr lang="en-US" sz="2000" dirty="0" err="1">
                <a:latin typeface="Times New Roman" panose="02020603050405020304" pitchFamily="18" charset="0"/>
                <a:ea typeface="Times New Roman" panose="02020603050405020304" pitchFamily="18" charset="0"/>
              </a:rPr>
              <a:t>phí</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cho</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các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hoạt</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động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làm</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hàng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tại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cảng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như</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xếp</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dỡ</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tập</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kết</a:t>
            </a:r>
            <a:r>
              <a:rPr lang="en-US" sz="2000" dirty="0">
                <a:latin typeface="Times New Roman" panose="02020603050405020304" pitchFamily="18" charset="0"/>
                <a:ea typeface="Times New Roman" panose="02020603050405020304" pitchFamily="18" charset="0"/>
              </a:rPr>
              <a:t> container </a:t>
            </a:r>
            <a:r>
              <a:rPr lang="en-US" sz="2000" dirty="0" err="1">
                <a:latin typeface="Times New Roman" panose="02020603050405020304" pitchFamily="18" charset="0"/>
                <a:ea typeface="Times New Roman" panose="02020603050405020304" pitchFamily="18" charset="0"/>
              </a:rPr>
              <a:t>từ</a:t>
            </a:r>
            <a:r>
              <a:rPr lang="en-US" sz="2000" dirty="0">
                <a:latin typeface="Times New Roman" panose="02020603050405020304" pitchFamily="18" charset="0"/>
                <a:ea typeface="Times New Roman" panose="02020603050405020304" pitchFamily="18" charset="0"/>
              </a:rPr>
              <a:t> CY </a:t>
            </a:r>
            <a:r>
              <a:rPr lang="en-US" sz="2000" dirty="0" err="1">
                <a:latin typeface="Times New Roman" panose="02020603050405020304" pitchFamily="18" charset="0"/>
                <a:ea typeface="Times New Roman" panose="02020603050405020304" pitchFamily="18" charset="0"/>
              </a:rPr>
              <a:t>ra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cầu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tàu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Thực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chất</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đây</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là</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phí</a:t>
            </a:r>
            <a:r>
              <a:rPr lang="en-US" sz="2000" dirty="0">
                <a:latin typeface="Times New Roman" panose="02020603050405020304" pitchFamily="18" charset="0"/>
                <a:ea typeface="Times New Roman" panose="02020603050405020304" pitchFamily="18" charset="0"/>
              </a:rPr>
              <a:t> do </a:t>
            </a:r>
            <a:r>
              <a:rPr lang="en-US" sz="2000" dirty="0" err="1">
                <a:latin typeface="Times New Roman" panose="02020603050405020304" pitchFamily="18" charset="0"/>
                <a:ea typeface="Times New Roman" panose="02020603050405020304" pitchFamily="18" charset="0"/>
              </a:rPr>
              <a:t>cảng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quy</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định</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các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hãng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tàu</a:t>
            </a:r>
            <a:r>
              <a:rPr lang="en-US" sz="2000" dirty="0">
                <a:latin typeface="Times New Roman" panose="02020603050405020304" pitchFamily="18" charset="0"/>
                <a:ea typeface="Times New Roman" panose="02020603050405020304" pitchFamily="18" charset="0"/>
              </a:rPr>
              <a:t> chi </a:t>
            </a:r>
            <a:r>
              <a:rPr lang="en-US" sz="2000" dirty="0" err="1">
                <a:latin typeface="Times New Roman" panose="02020603050405020304" pitchFamily="18" charset="0"/>
                <a:ea typeface="Times New Roman" panose="02020603050405020304" pitchFamily="18" charset="0"/>
              </a:rPr>
              <a:t>hộ</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và</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sau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đó</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lại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từ</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chủ</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hàng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người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gửi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và</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người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nhận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hàng</a:t>
            </a:r>
            <a:r>
              <a:rPr lang="en-US" sz="2000" dirty="0">
                <a:latin typeface="Times New Roman" panose="02020603050405020304" pitchFamily="18" charset="0"/>
                <a:ea typeface="Times New Roman" panose="02020603050405020304" pitchFamily="18" charset="0"/>
              </a:rPr>
              <a:t>).</a:t>
            </a:r>
            <a:br>
              <a:rPr lang="en-US" sz="2000" dirty="0">
                <a:latin typeface="Times New Roman" panose="02020603050405020304" pitchFamily="18" charset="0"/>
                <a:ea typeface="Times New Roman" panose="02020603050405020304" pitchFamily="18" charset="0"/>
              </a:rPr>
            </a:br>
            <a:endParaRPr lang="en-US"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6734081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04800"/>
            <a:ext cx="9067800" cy="6848029"/>
          </a:xfrm>
          <a:prstGeom prst="rect">
            <a:avLst/>
          </a:prstGeom>
        </p:spPr>
        <p:txBody>
          <a:bodyPr wrap="square">
            <a:spAutoFit/>
          </a:bodyPr>
          <a:lstStyle/>
          <a:p>
            <a:pPr lvl="0">
              <a:spcBef>
                <a:spcPts val="600"/>
              </a:spcBef>
            </a:pPr>
            <a:r>
              <a:rPr lang="en-US" sz="2000" b="1" dirty="0">
                <a:solidFill>
                  <a:prstClr val="black"/>
                </a:solidFill>
                <a:latin typeface="Times New Roman" panose="02020603050405020304" pitchFamily="18" charset="0"/>
                <a:ea typeface="Calibri" panose="020F0502020204030204" pitchFamily="34" charset="0"/>
              </a:rPr>
              <a:t>4. </a:t>
            </a:r>
            <a:r>
              <a:rPr lang="en-US" sz="2000" b="1" dirty="0" err="1">
                <a:solidFill>
                  <a:prstClr val="black"/>
                </a:solidFill>
                <a:latin typeface="Times New Roman" panose="02020603050405020304" pitchFamily="18" charset="0"/>
                <a:ea typeface="Calibri" panose="020F0502020204030204" pitchFamily="34" charset="0"/>
              </a:rPr>
              <a:t>Phí</a:t>
            </a:r>
            <a:r>
              <a:rPr lang="en-US" sz="2000" b="1" dirty="0">
                <a:solidFill>
                  <a:prstClr val="black"/>
                </a:solidFill>
                <a:latin typeface="Times New Roman" panose="02020603050405020304" pitchFamily="18" charset="0"/>
                <a:ea typeface="Calibri" panose="020F0502020204030204" pitchFamily="34" charset="0"/>
              </a:rPr>
              <a:t> CFS (Container Freight Station fee)</a:t>
            </a:r>
            <a:r>
              <a:rPr lang="en-US" sz="2000" dirty="0">
                <a:solidFill>
                  <a:prstClr val="black"/>
                </a:solidFill>
                <a:latin typeface="Times New Roman" panose="02020603050405020304" pitchFamily="18" charset="0"/>
                <a:ea typeface="Times New Roman" panose="02020603050405020304" pitchFamily="18" charset="0"/>
              </a:rPr>
              <a:t/>
            </a:r>
            <a:br>
              <a:rPr lang="en-US" sz="2000" dirty="0">
                <a:solidFill>
                  <a:prstClr val="black"/>
                </a:solidFill>
                <a:latin typeface="Times New Roman" panose="02020603050405020304" pitchFamily="18" charset="0"/>
                <a:ea typeface="Times New Roman" panose="02020603050405020304" pitchFamily="18" charset="0"/>
              </a:rPr>
            </a:br>
            <a:r>
              <a:rPr lang="en-US" sz="2000" dirty="0">
                <a:solidFill>
                  <a:srgbClr val="000000"/>
                </a:solidFill>
                <a:latin typeface="Times New Roman" panose="02020603050405020304" pitchFamily="18" charset="0"/>
                <a:ea typeface="Times New Roman" panose="02020603050405020304" pitchFamily="18" charset="0"/>
              </a:rPr>
              <a:t>  CFS </a:t>
            </a:r>
            <a:r>
              <a:rPr lang="en-US" sz="2000" dirty="0" err="1">
                <a:solidFill>
                  <a:srgbClr val="000000"/>
                </a:solidFill>
                <a:latin typeface="Times New Roman" panose="02020603050405020304" pitchFamily="18" charset="0"/>
                <a:ea typeface="Times New Roman" panose="02020603050405020304" pitchFamily="18" charset="0"/>
              </a:rPr>
              <a:t>là</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cho</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một</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lô</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hàng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lẻ</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xuất</a:t>
            </a:r>
            <a:r>
              <a:rPr lang="en-US" sz="2000" dirty="0">
                <a:solidFill>
                  <a:srgbClr val="000000"/>
                </a:solidFill>
                <a:latin typeface="Times New Roman" panose="02020603050405020304" pitchFamily="18" charset="0"/>
                <a:ea typeface="Times New Roman" panose="02020603050405020304" pitchFamily="18" charset="0"/>
              </a:rPr>
              <a:t>/</a:t>
            </a:r>
            <a:r>
              <a:rPr lang="en-US" sz="2000" dirty="0" err="1">
                <a:solidFill>
                  <a:srgbClr val="000000"/>
                </a:solidFill>
                <a:latin typeface="Times New Roman" panose="02020603050405020304" pitchFamily="18" charset="0"/>
                <a:ea typeface="Times New Roman" panose="02020603050405020304" pitchFamily="18" charset="0"/>
              </a:rPr>
              <a:t>nhập</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khẩu</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thì</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các</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công</a:t>
            </a:r>
            <a:r>
              <a:rPr lang="en-US" sz="2000" dirty="0">
                <a:solidFill>
                  <a:srgbClr val="000000"/>
                </a:solidFill>
                <a:latin typeface="Times New Roman" panose="02020603050405020304" pitchFamily="18" charset="0"/>
                <a:ea typeface="Times New Roman" panose="02020603050405020304" pitchFamily="18" charset="0"/>
              </a:rPr>
              <a:t> ty </a:t>
            </a:r>
            <a:r>
              <a:rPr lang="en-US" sz="2000" dirty="0" err="1">
                <a:solidFill>
                  <a:srgbClr val="000000"/>
                </a:solidFill>
                <a:latin typeface="Times New Roman" panose="02020603050405020304" pitchFamily="18" charset="0"/>
                <a:ea typeface="Times New Roman" panose="02020603050405020304" pitchFamily="18" charset="0"/>
              </a:rPr>
              <a:t>Consol</a:t>
            </a:r>
            <a:r>
              <a:rPr lang="en-US" sz="2000" dirty="0">
                <a:solidFill>
                  <a:srgbClr val="000000"/>
                </a:solidFill>
                <a:latin typeface="Times New Roman" panose="02020603050405020304" pitchFamily="18" charset="0"/>
                <a:ea typeface="Times New Roman" panose="02020603050405020304" pitchFamily="18" charset="0"/>
              </a:rPr>
              <a:t> / Forwarder </a:t>
            </a:r>
            <a:r>
              <a:rPr lang="en-US" sz="2000" dirty="0" err="1">
                <a:solidFill>
                  <a:srgbClr val="000000"/>
                </a:solidFill>
                <a:latin typeface="Times New Roman" panose="02020603050405020304" pitchFamily="18" charset="0"/>
                <a:ea typeface="Times New Roman" panose="02020603050405020304" pitchFamily="18" charset="0"/>
              </a:rPr>
              <a:t>phải</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dỡ</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hàng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hóa</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từ</a:t>
            </a:r>
            <a:r>
              <a:rPr lang="en-US" sz="2000" dirty="0">
                <a:solidFill>
                  <a:srgbClr val="000000"/>
                </a:solidFill>
                <a:latin typeface="Times New Roman" panose="02020603050405020304" pitchFamily="18" charset="0"/>
                <a:ea typeface="Times New Roman" panose="02020603050405020304" pitchFamily="18" charset="0"/>
              </a:rPr>
              <a:t> container </a:t>
            </a:r>
            <a:r>
              <a:rPr lang="en-US" sz="2000" dirty="0" err="1">
                <a:solidFill>
                  <a:srgbClr val="000000"/>
                </a:solidFill>
                <a:latin typeface="Times New Roman" panose="02020603050405020304" pitchFamily="18" charset="0"/>
                <a:ea typeface="Times New Roman" panose="02020603050405020304" pitchFamily="18" charset="0"/>
              </a:rPr>
              <a:t>đưa</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vào</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kho</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hoặc</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ngược</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lại</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và</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họ</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thu</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rPr>
              <a:t> CFS.</a:t>
            </a:r>
            <a:r>
              <a:rPr lang="en-US" sz="2000" dirty="0">
                <a:solidFill>
                  <a:prstClr val="black"/>
                </a:solidFill>
                <a:latin typeface="Times New Roman" panose="02020603050405020304" pitchFamily="18" charset="0"/>
                <a:ea typeface="Times New Roman" panose="02020603050405020304" pitchFamily="18" charset="0"/>
              </a:rPr>
              <a:t/>
            </a:r>
            <a:br>
              <a:rPr lang="en-US" sz="2000" dirty="0">
                <a:solidFill>
                  <a:prstClr val="black"/>
                </a:solidFill>
                <a:latin typeface="Times New Roman" panose="02020603050405020304" pitchFamily="18" charset="0"/>
                <a:ea typeface="Times New Roman" panose="02020603050405020304" pitchFamily="18" charset="0"/>
              </a:rPr>
            </a:br>
            <a:r>
              <a:rPr lang="en-US" sz="2000" b="1" dirty="0">
                <a:solidFill>
                  <a:prstClr val="black"/>
                </a:solidFill>
                <a:latin typeface="Times New Roman" panose="02020603050405020304" pitchFamily="18" charset="0"/>
                <a:ea typeface="Calibri" panose="020F0502020204030204" pitchFamily="34" charset="0"/>
              </a:rPr>
              <a:t>5.</a:t>
            </a:r>
            <a:r>
              <a:rPr lang="en-US" sz="2000" b="1" dirty="0">
                <a:solidFill>
                  <a:srgbClr val="333333"/>
                </a:solidFill>
                <a:latin typeface="Times New Roman" panose="02020603050405020304" pitchFamily="18" charset="0"/>
                <a:ea typeface="Calibri" panose="020F0502020204030204" pitchFamily="34" charset="0"/>
              </a:rPr>
              <a:t> </a:t>
            </a:r>
            <a:r>
              <a:rPr lang="en-US" sz="2000" b="1" dirty="0" err="1">
                <a:latin typeface="Times New Roman" panose="02020603050405020304" pitchFamily="18" charset="0"/>
                <a:ea typeface="Calibri" panose="020F0502020204030204" pitchFamily="34" charset="0"/>
              </a:rPr>
              <a:t>Phí</a:t>
            </a:r>
            <a:r>
              <a:rPr lang="en-US" sz="2000" b="1" dirty="0">
                <a:latin typeface="Times New Roman" panose="02020603050405020304" pitchFamily="18" charset="0"/>
                <a:ea typeface="Calibri" panose="020F0502020204030204" pitchFamily="34" charset="0"/>
              </a:rPr>
              <a:t> CIC (Container Imbalance Charge) hay “Equipment Imbalance Surcharge”</a:t>
            </a:r>
            <a:r>
              <a:rPr lang="en-US" sz="2000" dirty="0">
                <a:latin typeface="Times New Roman" panose="02020603050405020304" pitchFamily="18" charset="0"/>
                <a:ea typeface="Times New Roman" panose="02020603050405020304" pitchFamily="18" charset="0"/>
              </a:rPr>
              <a:t/>
            </a:r>
            <a:br>
              <a:rPr lang="en-US" sz="2000" dirty="0">
                <a:latin typeface="Times New Roman" panose="02020603050405020304" pitchFamily="18" charset="0"/>
                <a:ea typeface="Times New Roman" panose="02020603050405020304" pitchFamily="18" charset="0"/>
              </a:rPr>
            </a:br>
            <a:r>
              <a:rPr lang="en-US" sz="2000" dirty="0">
                <a:latin typeface="Times New Roman" panose="02020603050405020304" pitchFamily="18" charset="0"/>
                <a:ea typeface="Times New Roman" panose="02020603050405020304" pitchFamily="18" charset="0"/>
              </a:rPr>
              <a:t>  CIC </a:t>
            </a:r>
            <a:r>
              <a:rPr lang="en-US" sz="2000" dirty="0" err="1">
                <a:latin typeface="Times New Roman" panose="02020603050405020304" pitchFamily="18" charset="0"/>
                <a:ea typeface="Times New Roman" panose="02020603050405020304" pitchFamily="18" charset="0"/>
              </a:rPr>
              <a:t>là</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phụ</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phí</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mất</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cân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đối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vỏ</a:t>
            </a:r>
            <a:r>
              <a:rPr lang="en-US" sz="2000" dirty="0">
                <a:latin typeface="Times New Roman" panose="02020603050405020304" pitchFamily="18" charset="0"/>
                <a:ea typeface="Times New Roman" panose="02020603050405020304" pitchFamily="18" charset="0"/>
              </a:rPr>
              <a:t> container hay </a:t>
            </a:r>
            <a:r>
              <a:rPr lang="en-US" sz="2000" dirty="0" err="1">
                <a:latin typeface="Times New Roman" panose="02020603050405020304" pitchFamily="18" charset="0"/>
                <a:ea typeface="Times New Roman" panose="02020603050405020304" pitchFamily="18" charset="0"/>
              </a:rPr>
              <a:t>còn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gọi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là</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phí</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phụ</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trội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hàng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nhập</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Có</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thể</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hiểu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là</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phụ</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phí</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chuyển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vỏ</a:t>
            </a:r>
            <a:r>
              <a:rPr lang="en-US" sz="2000" dirty="0">
                <a:latin typeface="Times New Roman" panose="02020603050405020304" pitchFamily="18" charset="0"/>
                <a:ea typeface="Times New Roman" panose="02020603050405020304" pitchFamily="18" charset="0"/>
              </a:rPr>
              <a:t> container </a:t>
            </a:r>
            <a:r>
              <a:rPr lang="en-US" sz="2000" dirty="0" err="1">
                <a:latin typeface="Times New Roman" panose="02020603050405020304" pitchFamily="18" charset="0"/>
                <a:ea typeface="Times New Roman" panose="02020603050405020304" pitchFamily="18" charset="0"/>
              </a:rPr>
              <a:t>rỗng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Đây</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là</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một</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loại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phụ</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phí</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cước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biển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mà</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các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hãng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tàu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để</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bù</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đắp</a:t>
            </a:r>
            <a:r>
              <a:rPr lang="en-US" sz="2000" dirty="0">
                <a:latin typeface="Times New Roman" panose="02020603050405020304" pitchFamily="18" charset="0"/>
                <a:ea typeface="Times New Roman" panose="02020603050405020304" pitchFamily="18" charset="0"/>
              </a:rPr>
              <a:t> chi </a:t>
            </a:r>
            <a:r>
              <a:rPr lang="en-US" sz="2000" dirty="0" err="1">
                <a:latin typeface="Times New Roman" panose="02020603050405020304" pitchFamily="18" charset="0"/>
                <a:ea typeface="Times New Roman" panose="02020603050405020304" pitchFamily="18" charset="0"/>
              </a:rPr>
              <a:t>phí</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phát</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sinh</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từ</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việc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điều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chuyển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một</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lượng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lớn</a:t>
            </a:r>
            <a:r>
              <a:rPr lang="en-US" sz="2000" dirty="0">
                <a:latin typeface="Times New Roman" panose="02020603050405020304" pitchFamily="18" charset="0"/>
                <a:ea typeface="Times New Roman" panose="02020603050405020304" pitchFamily="18" charset="0"/>
              </a:rPr>
              <a:t> container </a:t>
            </a:r>
            <a:r>
              <a:rPr lang="en-US" sz="2000" dirty="0" err="1">
                <a:latin typeface="Times New Roman" panose="02020603050405020304" pitchFamily="18" charset="0"/>
                <a:ea typeface="Times New Roman" panose="02020603050405020304" pitchFamily="18" charset="0"/>
              </a:rPr>
              <a:t>rỗng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từ</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nơi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thừa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đến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nơi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thiếu</a:t>
            </a:r>
            <a:r>
              <a:rPr lang="en-US" sz="2000" dirty="0">
                <a:latin typeface="Times New Roman" panose="02020603050405020304" pitchFamily="18" charset="0"/>
                <a:ea typeface="Times New Roman" panose="02020603050405020304" pitchFamily="18" charset="0"/>
              </a:rPr>
              <a:t>.</a:t>
            </a:r>
          </a:p>
          <a:p>
            <a:pPr lvl="0">
              <a:spcBef>
                <a:spcPts val="600"/>
              </a:spcBef>
            </a:pPr>
            <a:r>
              <a:rPr lang="en-US" sz="2000" b="1" dirty="0">
                <a:solidFill>
                  <a:prstClr val="black"/>
                </a:solidFill>
                <a:latin typeface="Times New Roman" panose="02020603050405020304" pitchFamily="18" charset="0"/>
                <a:ea typeface="Calibri" panose="020F0502020204030204" pitchFamily="34" charset="0"/>
              </a:rPr>
              <a:t>6.Phí</a:t>
            </a:r>
            <a:r>
              <a:rPr lang="en-US" sz="2000" dirty="0">
                <a:solidFill>
                  <a:prstClr val="black"/>
                </a:solidFill>
                <a:latin typeface="Times New Roman" panose="02020603050405020304" pitchFamily="18" charset="0"/>
                <a:ea typeface="Times New Roman" panose="02020603050405020304" pitchFamily="18" charset="0"/>
              </a:rPr>
              <a:t> </a:t>
            </a:r>
            <a:r>
              <a:rPr lang="en-US" sz="2000" b="1" dirty="0">
                <a:solidFill>
                  <a:prstClr val="black"/>
                </a:solidFill>
                <a:latin typeface="Times New Roman" panose="02020603050405020304" pitchFamily="18" charset="0"/>
                <a:ea typeface="Calibri" panose="020F0502020204030204" pitchFamily="34" charset="0"/>
              </a:rPr>
              <a:t>EBS </a:t>
            </a:r>
            <a:r>
              <a:rPr lang="en-US" sz="2000" dirty="0">
                <a:solidFill>
                  <a:prstClr val="black"/>
                </a:solidFill>
                <a:latin typeface="Times New Roman" panose="02020603050405020304" pitchFamily="18" charset="0"/>
                <a:ea typeface="Calibri" panose="020F0502020204030204" pitchFamily="34" charset="0"/>
              </a:rPr>
              <a:t>(</a:t>
            </a:r>
            <a:r>
              <a:rPr lang="en-US" sz="2000" b="1" dirty="0">
                <a:solidFill>
                  <a:prstClr val="black"/>
                </a:solidFill>
                <a:latin typeface="Times New Roman" panose="02020603050405020304" pitchFamily="18" charset="0"/>
                <a:ea typeface="Calibri" panose="020F0502020204030204" pitchFamily="34" charset="0"/>
              </a:rPr>
              <a:t>Emergency Bunker Surcharge)</a:t>
            </a:r>
            <a:endParaRPr lang="en-US" sz="2000" dirty="0">
              <a:solidFill>
                <a:prstClr val="black"/>
              </a:solidFill>
              <a:latin typeface="Times New Roman" panose="02020603050405020304" pitchFamily="18" charset="0"/>
              <a:ea typeface="Times New Roman" panose="02020603050405020304" pitchFamily="18" charset="0"/>
            </a:endParaRPr>
          </a:p>
          <a:p>
            <a:pPr lvl="0">
              <a:spcBef>
                <a:spcPts val="600"/>
              </a:spcBef>
            </a:pPr>
            <a:r>
              <a:rPr lang="en-US" sz="2000" dirty="0">
                <a:solidFill>
                  <a:srgbClr val="000000"/>
                </a:solidFill>
                <a:latin typeface="Times New Roman" panose="02020603050405020304" pitchFamily="18" charset="0"/>
                <a:ea typeface="Times New Roman" panose="02020603050405020304" pitchFamily="18" charset="0"/>
              </a:rPr>
              <a:t>  EBS </a:t>
            </a:r>
            <a:r>
              <a:rPr lang="en-US" sz="2000" dirty="0" err="1">
                <a:solidFill>
                  <a:srgbClr val="000000"/>
                </a:solidFill>
                <a:latin typeface="Times New Roman" panose="02020603050405020304" pitchFamily="18" charset="0"/>
                <a:ea typeface="Times New Roman" panose="02020603050405020304" pitchFamily="18" charset="0"/>
              </a:rPr>
              <a:t>là</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phụ</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xăng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dầu</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cho</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các</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tuyến</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hàng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đi</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châu</a:t>
            </a:r>
            <a:r>
              <a:rPr lang="en-US" sz="2000" dirty="0">
                <a:solidFill>
                  <a:srgbClr val="000000"/>
                </a:solidFill>
                <a:latin typeface="Times New Roman" panose="02020603050405020304" pitchFamily="18" charset="0"/>
                <a:ea typeface="Times New Roman" panose="02020603050405020304" pitchFamily="18" charset="0"/>
              </a:rPr>
              <a:t> Á. </a:t>
            </a:r>
            <a:r>
              <a:rPr lang="en-US" sz="2000" dirty="0" err="1">
                <a:solidFill>
                  <a:srgbClr val="000000"/>
                </a:solidFill>
                <a:latin typeface="Times New Roman" panose="02020603050405020304" pitchFamily="18" charset="0"/>
                <a:ea typeface="Times New Roman" panose="02020603050405020304" pitchFamily="18" charset="0"/>
              </a:rPr>
              <a:t>Phụ</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này</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bù</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đắp</a:t>
            </a:r>
            <a:r>
              <a:rPr lang="en-US" sz="2000" dirty="0">
                <a:solidFill>
                  <a:srgbClr val="000000"/>
                </a:solidFill>
                <a:latin typeface="Times New Roman" panose="02020603050405020304" pitchFamily="18" charset="0"/>
                <a:ea typeface="Times New Roman" panose="02020603050405020304" pitchFamily="18" charset="0"/>
              </a:rPr>
              <a:t> chi </a:t>
            </a:r>
            <a:r>
              <a:rPr lang="en-US" sz="2000" dirty="0" err="1">
                <a:solidFill>
                  <a:srgbClr val="000000"/>
                </a:solidFill>
                <a:latin typeface="Times New Roman" panose="02020603050405020304" pitchFamily="18" charset="0"/>
                <a:ea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hao</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hụt</a:t>
            </a:r>
            <a:r>
              <a:rPr lang="en-US" sz="2000" dirty="0">
                <a:solidFill>
                  <a:srgbClr val="000000"/>
                </a:solidFill>
                <a:latin typeface="Times New Roman" panose="02020603050405020304" pitchFamily="18" charset="0"/>
                <a:ea typeface="Times New Roman" panose="02020603050405020304" pitchFamily="18" charset="0"/>
              </a:rPr>
              <a:t>” do </a:t>
            </a:r>
            <a:r>
              <a:rPr lang="en-US" sz="2000" dirty="0" err="1">
                <a:solidFill>
                  <a:srgbClr val="000000"/>
                </a:solidFill>
                <a:latin typeface="Times New Roman" panose="02020603050405020304" pitchFamily="18" charset="0"/>
                <a:ea typeface="Times New Roman" panose="02020603050405020304" pitchFamily="18" charset="0"/>
              </a:rPr>
              <a:t>sự</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biến</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động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giá</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xăng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dầu</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trên</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thế</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giới</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cho</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hãng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tàu</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rPr>
              <a:t> EBS </a:t>
            </a:r>
            <a:r>
              <a:rPr lang="en-US" sz="2000" dirty="0" err="1">
                <a:solidFill>
                  <a:srgbClr val="000000"/>
                </a:solidFill>
                <a:latin typeface="Times New Roman" panose="02020603050405020304" pitchFamily="18" charset="0"/>
                <a:ea typeface="Times New Roman" panose="02020603050405020304" pitchFamily="18" charset="0"/>
              </a:rPr>
              <a:t>là</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một</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loại</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phụ</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vận</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tải</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biển</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rPr>
              <a:t> EBS </a:t>
            </a:r>
            <a:r>
              <a:rPr lang="en-US" sz="2000" dirty="0" err="1">
                <a:solidFill>
                  <a:srgbClr val="000000"/>
                </a:solidFill>
                <a:latin typeface="Times New Roman" panose="02020603050405020304" pitchFamily="18" charset="0"/>
                <a:ea typeface="Times New Roman" panose="02020603050405020304" pitchFamily="18" charset="0"/>
              </a:rPr>
              <a:t>không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phải</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được</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tính</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trong</a:t>
            </a:r>
            <a:r>
              <a:rPr lang="en-US" sz="2000" dirty="0">
                <a:solidFill>
                  <a:srgbClr val="000000"/>
                </a:solidFill>
                <a:latin typeface="Times New Roman" panose="02020603050405020304" pitchFamily="18" charset="0"/>
                <a:ea typeface="Times New Roman" panose="02020603050405020304" pitchFamily="18" charset="0"/>
              </a:rPr>
              <a:t> Local Charge</a:t>
            </a:r>
            <a:r>
              <a:rPr lang="en-US" sz="2000" dirty="0" smtClean="0">
                <a:solidFill>
                  <a:srgbClr val="000000"/>
                </a:solidFill>
                <a:latin typeface="Times New Roman" panose="02020603050405020304" pitchFamily="18" charset="0"/>
                <a:ea typeface="Times New Roman" panose="02020603050405020304" pitchFamily="18" charset="0"/>
              </a:rPr>
              <a:t>.</a:t>
            </a:r>
          </a:p>
          <a:p>
            <a:pPr lvl="0">
              <a:spcBef>
                <a:spcPts val="600"/>
              </a:spcBef>
            </a:pPr>
            <a:r>
              <a:rPr lang="en-US" sz="2000" b="1" dirty="0">
                <a:latin typeface="Times New Roman" panose="02020603050405020304" pitchFamily="18" charset="0"/>
                <a:ea typeface="Calibri" panose="020F0502020204030204" pitchFamily="34" charset="0"/>
              </a:rPr>
              <a:t>7. </a:t>
            </a:r>
            <a:r>
              <a:rPr lang="en-US" sz="2000" b="1" dirty="0" err="1">
                <a:latin typeface="Times New Roman" panose="02020603050405020304" pitchFamily="18" charset="0"/>
                <a:ea typeface="Calibri" panose="020F0502020204030204" pitchFamily="34" charset="0"/>
              </a:rPr>
              <a:t>Phí</a:t>
            </a:r>
            <a:r>
              <a:rPr lang="en-US" sz="2000" b="1" dirty="0">
                <a:latin typeface="Times New Roman" panose="02020603050405020304" pitchFamily="18" charset="0"/>
                <a:ea typeface="Calibri" panose="020F0502020204030204" pitchFamily="34" charset="0"/>
              </a:rPr>
              <a:t> Handling (Handling fee)</a:t>
            </a:r>
            <a:r>
              <a:rPr lang="en-US" sz="2000" dirty="0">
                <a:latin typeface="Times New Roman" panose="02020603050405020304" pitchFamily="18" charset="0"/>
                <a:ea typeface="Times New Roman" panose="02020603050405020304" pitchFamily="18" charset="0"/>
              </a:rPr>
              <a:t> </a:t>
            </a:r>
            <a:br>
              <a:rPr lang="en-US" sz="2000" dirty="0">
                <a:latin typeface="Times New Roman" panose="02020603050405020304" pitchFamily="18" charset="0"/>
                <a:ea typeface="Times New Roman" panose="02020603050405020304" pitchFamily="18" charset="0"/>
              </a:rPr>
            </a:br>
            <a:r>
              <a:rPr lang="en-US" sz="2000" dirty="0">
                <a:latin typeface="Times New Roman" panose="02020603050405020304" pitchFamily="18" charset="0"/>
                <a:ea typeface="Times New Roman" panose="02020603050405020304" pitchFamily="18" charset="0"/>
              </a:rPr>
              <a:t>  HDL </a:t>
            </a:r>
            <a:r>
              <a:rPr lang="en-US" sz="2000" dirty="0" err="1">
                <a:latin typeface="Times New Roman" panose="02020603050405020304" pitchFamily="18" charset="0"/>
                <a:ea typeface="Times New Roman" panose="02020603050405020304" pitchFamily="18" charset="0"/>
              </a:rPr>
              <a:t>là</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phí</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đại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lý</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theo</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dõi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quá</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trình</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giao</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nhận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và</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vận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chuyển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hàng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hóa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cũng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như</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khai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báo</a:t>
            </a:r>
            <a:r>
              <a:rPr lang="en-US" sz="2000" dirty="0">
                <a:latin typeface="Times New Roman" panose="02020603050405020304" pitchFamily="18" charset="0"/>
                <a:ea typeface="Times New Roman" panose="02020603050405020304" pitchFamily="18" charset="0"/>
              </a:rPr>
              <a:t> manifest </a:t>
            </a:r>
            <a:r>
              <a:rPr lang="en-US" sz="2000" dirty="0" err="1">
                <a:latin typeface="Times New Roman" panose="02020603050405020304" pitchFamily="18" charset="0"/>
                <a:ea typeface="Times New Roman" panose="02020603050405020304" pitchFamily="18" charset="0"/>
              </a:rPr>
              <a:t>với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cơ</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quan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hải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quan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trước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khi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tàu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cập</a:t>
            </a:r>
            <a:r>
              <a:rPr lang="en-US" sz="2000" dirty="0">
                <a:latin typeface="Times New Roman" panose="02020603050405020304" pitchFamily="18" charset="0"/>
                <a:ea typeface="Times New Roman" panose="02020603050405020304" pitchFamily="18" charset="0"/>
              </a:rPr>
              <a:t>.</a:t>
            </a:r>
          </a:p>
          <a:p>
            <a:pPr lvl="0" algn="just">
              <a:spcBef>
                <a:spcPts val="600"/>
              </a:spcBef>
            </a:pPr>
            <a:r>
              <a:rPr lang="en-US" sz="2000" b="1" dirty="0">
                <a:latin typeface="Times New Roman" panose="02020603050405020304" pitchFamily="18" charset="0"/>
                <a:ea typeface="Calibri" panose="020F0502020204030204" pitchFamily="34" charset="0"/>
              </a:rPr>
              <a:t>8. BAF (Bunker Adjustment Factor)</a:t>
            </a:r>
            <a:endParaRPr lang="en-US" sz="2000" dirty="0">
              <a:latin typeface="Times New Roman" panose="02020603050405020304" pitchFamily="18" charset="0"/>
              <a:ea typeface="Times New Roman" panose="02020603050405020304" pitchFamily="18" charset="0"/>
            </a:endParaRPr>
          </a:p>
          <a:p>
            <a:pPr lvl="0">
              <a:spcBef>
                <a:spcPts val="600"/>
              </a:spcBef>
            </a:pPr>
            <a:r>
              <a:rPr lang="en-US" sz="2000" dirty="0">
                <a:latin typeface="Times New Roman" panose="02020603050405020304" pitchFamily="18" charset="0"/>
                <a:ea typeface="Times New Roman" panose="02020603050405020304" pitchFamily="18" charset="0"/>
              </a:rPr>
              <a:t>  BAF </a:t>
            </a:r>
            <a:r>
              <a:rPr lang="en-US" sz="2000" dirty="0" err="1">
                <a:latin typeface="Times New Roman" panose="02020603050405020304" pitchFamily="18" charset="0"/>
                <a:ea typeface="Times New Roman" panose="02020603050405020304" pitchFamily="18" charset="0"/>
              </a:rPr>
              <a:t>là</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khoản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phụ</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phí</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ngoài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cước</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biển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hãng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tàu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từ</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chủ</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hàng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để</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bù</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đắp</a:t>
            </a:r>
            <a:r>
              <a:rPr lang="en-US" sz="2000" dirty="0">
                <a:latin typeface="Times New Roman" panose="02020603050405020304" pitchFamily="18" charset="0"/>
                <a:ea typeface="Times New Roman" panose="02020603050405020304" pitchFamily="18" charset="0"/>
              </a:rPr>
              <a:t> chi </a:t>
            </a:r>
            <a:r>
              <a:rPr lang="en-US" sz="2000" dirty="0" err="1">
                <a:latin typeface="Times New Roman" panose="02020603050405020304" pitchFamily="18" charset="0"/>
                <a:ea typeface="Times New Roman" panose="02020603050405020304" pitchFamily="18" charset="0"/>
              </a:rPr>
              <a:t>phí</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phát</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sinh</a:t>
            </a:r>
            <a:r>
              <a:rPr lang="en-US" sz="2000" dirty="0">
                <a:latin typeface="Times New Roman" panose="02020603050405020304" pitchFamily="18" charset="0"/>
                <a:ea typeface="Times New Roman" panose="02020603050405020304" pitchFamily="18" charset="0"/>
              </a:rPr>
              <a:t> do </a:t>
            </a:r>
            <a:r>
              <a:rPr lang="en-US" sz="2000" dirty="0" err="1">
                <a:latin typeface="Times New Roman" panose="02020603050405020304" pitchFamily="18" charset="0"/>
                <a:ea typeface="Times New Roman" panose="02020603050405020304" pitchFamily="18" charset="0"/>
              </a:rPr>
              <a:t>biến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động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giá</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nhiên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liệu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Tương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đương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với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thuật</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ngữ</a:t>
            </a:r>
            <a:r>
              <a:rPr lang="en-US" sz="2000" dirty="0">
                <a:latin typeface="Times New Roman" panose="02020603050405020304" pitchFamily="18" charset="0"/>
                <a:ea typeface="Times New Roman" panose="02020603050405020304" pitchFamily="18" charset="0"/>
              </a:rPr>
              <a:t> FAF( Fuel Adjustment Factor).</a:t>
            </a:r>
            <a:endParaRPr lang="en-US" sz="2000" dirty="0">
              <a:solidFill>
                <a:prstClr val="black"/>
              </a:solidFill>
              <a:latin typeface="Times New Roman" panose="02020603050405020304" pitchFamily="18" charset="0"/>
              <a:ea typeface="Times New Roman" panose="02020603050405020304" pitchFamily="18" charset="0"/>
            </a:endParaRPr>
          </a:p>
        </p:txBody>
      </p:sp>
      <p:sp>
        <p:nvSpPr>
          <p:cNvPr id="3" name="Rectangle 2"/>
          <p:cNvSpPr/>
          <p:nvPr/>
        </p:nvSpPr>
        <p:spPr>
          <a:xfrm>
            <a:off x="304800" y="-22698"/>
            <a:ext cx="3264035" cy="400110"/>
          </a:xfrm>
          <a:prstGeom prst="rect">
            <a:avLst/>
          </a:prstGeom>
        </p:spPr>
        <p:txBody>
          <a:bodyPr wrap="none">
            <a:spAutoFit/>
          </a:bodyPr>
          <a:lstStyle/>
          <a:p>
            <a:pPr>
              <a:spcBef>
                <a:spcPts val="600"/>
              </a:spcBef>
              <a:spcAft>
                <a:spcPts val="600"/>
              </a:spcAft>
            </a:pPr>
            <a:r>
              <a:rPr lang="vi-VN" sz="2000" b="1" dirty="0">
                <a:solidFill>
                  <a:srgbClr val="FF0000"/>
                </a:solidFill>
                <a:latin typeface="Times New Roman" panose="02020603050405020304" pitchFamily="18" charset="0"/>
                <a:cs typeface="Times New Roman" panose="02020603050405020304" pitchFamily="18" charset="0"/>
              </a:rPr>
              <a:t>4.5. CÁC LOẠI PHÍ KHÁC</a:t>
            </a:r>
            <a:endParaRPr lang="en-US" sz="2000" dirty="0">
              <a:solidFill>
                <a:srgbClr val="FF0000"/>
              </a:solidFill>
            </a:endParaRPr>
          </a:p>
        </p:txBody>
      </p:sp>
    </p:spTree>
    <p:extLst>
      <p:ext uri="{BB962C8B-B14F-4D97-AF65-F5344CB8AC3E}">
        <p14:creationId xmlns:p14="http://schemas.microsoft.com/office/powerpoint/2010/main" val="834800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Effect transition="in" filter="fade">
                                      <p:cBhvr>
                                        <p:cTn id="13" dur="1000"/>
                                        <p:tgtEl>
                                          <p:spTgt spid="2">
                                            <p:txEl>
                                              <p:pRg st="1" end="1"/>
                                            </p:txEl>
                                          </p:spTgt>
                                        </p:tgtEl>
                                      </p:cBhvr>
                                    </p:animEffect>
                                    <p:anim calcmode="lin" valueType="num">
                                      <p:cBhvr>
                                        <p:cTn id="14"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2">
                                            <p:txEl>
                                              <p:pRg st="1" end="1"/>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Effect transition="in" filter="fade">
                                      <p:cBhvr>
                                        <p:cTn id="18" dur="1000"/>
                                        <p:tgtEl>
                                          <p:spTgt spid="2">
                                            <p:txEl>
                                              <p:pRg st="2" end="2"/>
                                            </p:txEl>
                                          </p:spTgt>
                                        </p:tgtEl>
                                      </p:cBhvr>
                                    </p:animEffect>
                                    <p:anim calcmode="lin" valueType="num">
                                      <p:cBhvr>
                                        <p:cTn id="19"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Effect transition="in" filter="fade">
                                      <p:cBhvr>
                                        <p:cTn id="25" dur="1000"/>
                                        <p:tgtEl>
                                          <p:spTgt spid="2">
                                            <p:txEl>
                                              <p:pRg st="3" end="3"/>
                                            </p:txEl>
                                          </p:spTgt>
                                        </p:tgtEl>
                                      </p:cBhvr>
                                    </p:animEffect>
                                    <p:anim calcmode="lin" valueType="num">
                                      <p:cBhvr>
                                        <p:cTn id="26"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2">
                                            <p:txEl>
                                              <p:pRg st="4" end="4"/>
                                            </p:txEl>
                                          </p:spTgt>
                                        </p:tgtEl>
                                        <p:attrNameLst>
                                          <p:attrName>style.visibility</p:attrName>
                                        </p:attrNameLst>
                                      </p:cBhvr>
                                      <p:to>
                                        <p:strVal val="visible"/>
                                      </p:to>
                                    </p:set>
                                    <p:animEffect transition="in" filter="barn(inVertical)">
                                      <p:cBhvr>
                                        <p:cTn id="32" dur="500"/>
                                        <p:tgtEl>
                                          <p:spTgt spid="2">
                                            <p:txEl>
                                              <p:pRg st="4" end="4"/>
                                            </p:txEl>
                                          </p:spTgt>
                                        </p:tgtEl>
                                      </p:cBhvr>
                                    </p:animEffect>
                                  </p:childTnLst>
                                </p:cTn>
                              </p:par>
                              <p:par>
                                <p:cTn id="33" presetID="16" presetClass="entr" presetSubtype="21" fill="hold" nodeType="withEffect">
                                  <p:stCondLst>
                                    <p:cond delay="0"/>
                                  </p:stCondLst>
                                  <p:childTnLst>
                                    <p:set>
                                      <p:cBhvr>
                                        <p:cTn id="34" dur="1" fill="hold">
                                          <p:stCondLst>
                                            <p:cond delay="0"/>
                                          </p:stCondLst>
                                        </p:cTn>
                                        <p:tgtEl>
                                          <p:spTgt spid="2">
                                            <p:txEl>
                                              <p:pRg st="5" end="5"/>
                                            </p:txEl>
                                          </p:spTgt>
                                        </p:tgtEl>
                                        <p:attrNameLst>
                                          <p:attrName>style.visibility</p:attrName>
                                        </p:attrNameLst>
                                      </p:cBhvr>
                                      <p:to>
                                        <p:strVal val="visible"/>
                                      </p:to>
                                    </p:set>
                                    <p:animEffect transition="in" filter="barn(inVertical)">
                                      <p:cBhvr>
                                        <p:cTn id="35"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4097" y="0"/>
            <a:ext cx="8880566" cy="7540526"/>
          </a:xfrm>
          <a:prstGeom prst="rect">
            <a:avLst/>
          </a:prstGeom>
        </p:spPr>
        <p:txBody>
          <a:bodyPr wrap="square">
            <a:spAutoFit/>
          </a:bodyPr>
          <a:lstStyle/>
          <a:p>
            <a:pPr lvl="0"/>
            <a:r>
              <a:rPr lang="en-US" sz="2200" dirty="0">
                <a:latin typeface="Times New Roman" panose="02020603050405020304" pitchFamily="18" charset="0"/>
                <a:ea typeface="Times New Roman" panose="02020603050405020304" pitchFamily="18" charset="0"/>
              </a:rPr>
              <a:t/>
            </a:r>
            <a:br>
              <a:rPr lang="en-US" sz="2200" dirty="0">
                <a:latin typeface="Times New Roman" panose="02020603050405020304" pitchFamily="18" charset="0"/>
                <a:ea typeface="Times New Roman" panose="02020603050405020304" pitchFamily="18" charset="0"/>
              </a:rPr>
            </a:br>
            <a:r>
              <a:rPr lang="en-US" sz="2200" b="1" dirty="0">
                <a:latin typeface="Times New Roman" panose="02020603050405020304" pitchFamily="18" charset="0"/>
                <a:ea typeface="Calibri" panose="020F0502020204030204" pitchFamily="34" charset="0"/>
              </a:rPr>
              <a:t>9. CAF (Currency Adjustment Factor)</a:t>
            </a:r>
            <a:r>
              <a:rPr lang="en-US" sz="2200" dirty="0">
                <a:latin typeface="Times New Roman" panose="02020603050405020304" pitchFamily="18" charset="0"/>
                <a:ea typeface="Times New Roman" panose="02020603050405020304" pitchFamily="18" charset="0"/>
              </a:rPr>
              <a:t/>
            </a:r>
            <a:br>
              <a:rPr lang="en-US" sz="2200" dirty="0">
                <a:latin typeface="Times New Roman" panose="02020603050405020304" pitchFamily="18" charset="0"/>
                <a:ea typeface="Times New Roman" panose="02020603050405020304" pitchFamily="18" charset="0"/>
              </a:rPr>
            </a:br>
            <a:r>
              <a:rPr lang="en-US" sz="2200" dirty="0" smtClean="0">
                <a:latin typeface="Times New Roman" panose="02020603050405020304" pitchFamily="18" charset="0"/>
                <a:ea typeface="Times New Roman" panose="02020603050405020304" pitchFamily="18" charset="0"/>
              </a:rPr>
              <a:t>CAF </a:t>
            </a:r>
            <a:r>
              <a:rPr lang="en-US" sz="2200" dirty="0" err="1">
                <a:latin typeface="Times New Roman" panose="02020603050405020304" pitchFamily="18" charset="0"/>
                <a:ea typeface="Times New Roman" panose="02020603050405020304" pitchFamily="18" charset="0"/>
              </a:rPr>
              <a:t>là</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khoản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phụ</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phí</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ngoài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cước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biển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hãng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tàu</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thu</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từ</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chủ</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để</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bù</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đắp</a:t>
            </a:r>
            <a:r>
              <a:rPr lang="en-US" sz="2200" dirty="0">
                <a:latin typeface="Times New Roman" panose="02020603050405020304" pitchFamily="18" charset="0"/>
                <a:ea typeface="Times New Roman" panose="02020603050405020304" pitchFamily="18" charset="0"/>
              </a:rPr>
              <a:t> chi </a:t>
            </a:r>
            <a:r>
              <a:rPr lang="en-US" sz="2200" dirty="0" err="1">
                <a:latin typeface="Times New Roman" panose="02020603050405020304" pitchFamily="18" charset="0"/>
                <a:ea typeface="Times New Roman" panose="02020603050405020304" pitchFamily="18" charset="0"/>
              </a:rPr>
              <a:t>phí</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phát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sinh</a:t>
            </a:r>
            <a:r>
              <a:rPr lang="en-US" sz="2200" dirty="0">
                <a:latin typeface="Times New Roman" panose="02020603050405020304" pitchFamily="18" charset="0"/>
                <a:ea typeface="Times New Roman" panose="02020603050405020304" pitchFamily="18" charset="0"/>
              </a:rPr>
              <a:t> do </a:t>
            </a:r>
            <a:r>
              <a:rPr lang="en-US" sz="2200" dirty="0" err="1">
                <a:latin typeface="Times New Roman" panose="02020603050405020304" pitchFamily="18" charset="0"/>
                <a:ea typeface="Times New Roman" panose="02020603050405020304" pitchFamily="18" charset="0"/>
              </a:rPr>
              <a:t>biến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động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tỷ</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giá</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ngoại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tệ</a:t>
            </a:r>
            <a:r>
              <a:rPr lang="en-US" sz="2200" dirty="0" smtClean="0">
                <a:latin typeface="Times New Roman" panose="02020603050405020304" pitchFamily="18" charset="0"/>
                <a:ea typeface="Times New Roman" panose="02020603050405020304" pitchFamily="18" charset="0"/>
              </a:rPr>
              <a:t>…</a:t>
            </a:r>
          </a:p>
          <a:p>
            <a:r>
              <a:rPr lang="en-US" sz="2200" b="1" dirty="0">
                <a:latin typeface="Times New Roman" panose="02020603050405020304" pitchFamily="18" charset="0"/>
                <a:ea typeface="Calibri" panose="020F0502020204030204" pitchFamily="34" charset="0"/>
              </a:rPr>
              <a:t>10.  COD (Change of Destination)</a:t>
            </a:r>
            <a:r>
              <a:rPr lang="en-US" sz="2200" dirty="0">
                <a:latin typeface="Times New Roman" panose="02020603050405020304" pitchFamily="18" charset="0"/>
                <a:ea typeface="Times New Roman" panose="02020603050405020304" pitchFamily="18" charset="0"/>
              </a:rPr>
              <a:t/>
            </a:r>
            <a:br>
              <a:rPr lang="en-US" sz="2200" dirty="0">
                <a:latin typeface="Times New Roman" panose="02020603050405020304" pitchFamily="18" charset="0"/>
                <a:ea typeface="Times New Roman" panose="02020603050405020304" pitchFamily="18" charset="0"/>
              </a:rPr>
            </a:br>
            <a:r>
              <a:rPr lang="en-US" sz="2200" dirty="0">
                <a:latin typeface="Times New Roman" panose="02020603050405020304" pitchFamily="18" charset="0"/>
                <a:ea typeface="Times New Roman" panose="02020603050405020304" pitchFamily="18" charset="0"/>
              </a:rPr>
              <a:t> COD </a:t>
            </a:r>
            <a:r>
              <a:rPr lang="en-US" sz="2200" dirty="0" err="1">
                <a:latin typeface="Times New Roman" panose="02020603050405020304" pitchFamily="18" charset="0"/>
                <a:ea typeface="Times New Roman" panose="02020603050405020304" pitchFamily="18" charset="0"/>
              </a:rPr>
              <a:t>là</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phụ</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phí</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hãng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tàu</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thu</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để</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bù</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đắp</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các</a:t>
            </a:r>
            <a:r>
              <a:rPr lang="en-US" sz="2200" dirty="0">
                <a:latin typeface="Times New Roman" panose="02020603050405020304" pitchFamily="18" charset="0"/>
                <a:ea typeface="Times New Roman" panose="02020603050405020304" pitchFamily="18" charset="0"/>
              </a:rPr>
              <a:t> chi </a:t>
            </a:r>
            <a:r>
              <a:rPr lang="en-US" sz="2200" dirty="0" err="1">
                <a:latin typeface="Times New Roman" panose="02020603050405020304" pitchFamily="18" charset="0"/>
                <a:ea typeface="Times New Roman" panose="02020603050405020304" pitchFamily="18" charset="0"/>
              </a:rPr>
              <a:t>phí</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phát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sinh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trong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trường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hợp</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chủ</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yêu</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cầu</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thay</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đổi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cảng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đích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chẳng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hạn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như</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phí</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xếp</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dỡ</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phí</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đảo</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chuyển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phí</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lưu</a:t>
            </a:r>
            <a:r>
              <a:rPr lang="en-US" sz="2200" dirty="0">
                <a:latin typeface="Times New Roman" panose="02020603050405020304" pitchFamily="18" charset="0"/>
                <a:ea typeface="Times New Roman" panose="02020603050405020304" pitchFamily="18" charset="0"/>
              </a:rPr>
              <a:t> container, </a:t>
            </a:r>
            <a:r>
              <a:rPr lang="en-US" sz="2200" dirty="0" err="1">
                <a:latin typeface="Times New Roman" panose="02020603050405020304" pitchFamily="18" charset="0"/>
                <a:ea typeface="Times New Roman" panose="02020603050405020304" pitchFamily="18" charset="0"/>
              </a:rPr>
              <a:t>vận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chuyển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đường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bộ</a:t>
            </a:r>
            <a:r>
              <a:rPr lang="en-US" sz="2200" dirty="0" smtClean="0">
                <a:latin typeface="Times New Roman" panose="02020603050405020304" pitchFamily="18" charset="0"/>
                <a:ea typeface="Times New Roman" panose="02020603050405020304" pitchFamily="18" charset="0"/>
              </a:rPr>
              <a:t>…</a:t>
            </a:r>
          </a:p>
          <a:p>
            <a:pPr lvl="0"/>
            <a:r>
              <a:rPr lang="en-US" sz="2400" b="1" dirty="0">
                <a:solidFill>
                  <a:prstClr val="black"/>
                </a:solidFill>
                <a:latin typeface="Times New Roman" panose="02020603050405020304" pitchFamily="18" charset="0"/>
                <a:ea typeface="Calibri" panose="020F0502020204030204" pitchFamily="34" charset="0"/>
              </a:rPr>
              <a:t>11.  DDC (Destination Delivery Charge)</a:t>
            </a:r>
            <a:r>
              <a:rPr lang="en-US" sz="2400" dirty="0">
                <a:solidFill>
                  <a:prstClr val="black"/>
                </a:solidFill>
                <a:latin typeface="Times New Roman" panose="02020603050405020304" pitchFamily="18" charset="0"/>
                <a:ea typeface="Times New Roman" panose="02020603050405020304" pitchFamily="18" charset="0"/>
              </a:rPr>
              <a:t/>
            </a:r>
            <a:br>
              <a:rPr lang="en-US" sz="2400" dirty="0">
                <a:solidFill>
                  <a:prstClr val="black"/>
                </a:solidFill>
                <a:latin typeface="Times New Roman" panose="02020603050405020304" pitchFamily="18" charset="0"/>
                <a:ea typeface="Times New Roman" panose="02020603050405020304" pitchFamily="18" charset="0"/>
              </a:rPr>
            </a:b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Không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giống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như</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tên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gọi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thể</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hiện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phụ</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phí</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này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không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liên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quan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gì</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đến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việc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giao</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hàng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thực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tế</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cho</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người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nhận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hàng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mà</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thực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chất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chủ</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tàu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phí</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này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để</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bù</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đắp</a:t>
            </a:r>
            <a:r>
              <a:rPr lang="en-US" sz="2400" dirty="0">
                <a:solidFill>
                  <a:srgbClr val="000000"/>
                </a:solidFill>
                <a:latin typeface="Times New Roman" panose="02020603050405020304" pitchFamily="18" charset="0"/>
                <a:ea typeface="Times New Roman" panose="02020603050405020304" pitchFamily="18" charset="0"/>
              </a:rPr>
              <a:t> chi </a:t>
            </a:r>
            <a:r>
              <a:rPr lang="en-US" sz="2400" dirty="0" err="1">
                <a:solidFill>
                  <a:srgbClr val="000000"/>
                </a:solidFill>
                <a:latin typeface="Times New Roman" panose="02020603050405020304" pitchFamily="18" charset="0"/>
                <a:ea typeface="Times New Roman" panose="02020603050405020304" pitchFamily="18" charset="0"/>
              </a:rPr>
              <a:t>phí</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dỡ</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hàng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khỏi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tàu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sắp</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xếp</a:t>
            </a:r>
            <a:r>
              <a:rPr lang="en-US" sz="2400" dirty="0">
                <a:solidFill>
                  <a:srgbClr val="000000"/>
                </a:solidFill>
                <a:latin typeface="Times New Roman" panose="02020603050405020304" pitchFamily="18" charset="0"/>
                <a:ea typeface="Times New Roman" panose="02020603050405020304" pitchFamily="18" charset="0"/>
              </a:rPr>
              <a:t> container </a:t>
            </a:r>
            <a:r>
              <a:rPr lang="en-US" sz="2400" dirty="0" err="1">
                <a:solidFill>
                  <a:srgbClr val="000000"/>
                </a:solidFill>
                <a:latin typeface="Times New Roman" panose="02020603050405020304" pitchFamily="18" charset="0"/>
                <a:ea typeface="Times New Roman" panose="02020603050405020304" pitchFamily="18" charset="0"/>
              </a:rPr>
              <a:t>trong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cảng</a:t>
            </a:r>
            <a:r>
              <a:rPr lang="en-US" sz="2400" dirty="0">
                <a:solidFill>
                  <a:srgbClr val="000000"/>
                </a:solidFill>
                <a:latin typeface="Times New Roman" panose="02020603050405020304" pitchFamily="18" charset="0"/>
                <a:ea typeface="Times New Roman" panose="02020603050405020304" pitchFamily="18" charset="0"/>
              </a:rPr>
              <a:t> (terminal) </a:t>
            </a:r>
            <a:r>
              <a:rPr lang="en-US" sz="2400" dirty="0" err="1">
                <a:solidFill>
                  <a:srgbClr val="000000"/>
                </a:solidFill>
                <a:latin typeface="Times New Roman" panose="02020603050405020304" pitchFamily="18" charset="0"/>
                <a:ea typeface="Times New Roman" panose="02020603050405020304" pitchFamily="18" charset="0"/>
              </a:rPr>
              <a:t>và</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phí</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ra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vào</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cổng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cảng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Việc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thanh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toán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sẽ</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tùy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thuộc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vào</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thỏa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thuận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của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người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và</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người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bán</a:t>
            </a:r>
            <a:r>
              <a:rPr lang="en-US" sz="2400" dirty="0">
                <a:solidFill>
                  <a:srgbClr val="000000"/>
                </a:solidFill>
                <a:latin typeface="Times New Roman" panose="02020603050405020304" pitchFamily="18" charset="0"/>
                <a:ea typeface="Times New Roman" panose="02020603050405020304" pitchFamily="18" charset="0"/>
              </a:rPr>
              <a:t>.</a:t>
            </a:r>
            <a:endParaRPr lang="en-US" sz="2400" dirty="0">
              <a:solidFill>
                <a:prstClr val="black"/>
              </a:solidFill>
              <a:latin typeface="Times New Roman" panose="02020603050405020304" pitchFamily="18" charset="0"/>
              <a:ea typeface="Times New Roman" panose="02020603050405020304" pitchFamily="18" charset="0"/>
            </a:endParaRPr>
          </a:p>
          <a:p>
            <a:pPr lvl="0"/>
            <a:r>
              <a:rPr lang="en-US" sz="2400" b="1" dirty="0">
                <a:solidFill>
                  <a:prstClr val="black"/>
                </a:solidFill>
                <a:latin typeface="Times New Roman" panose="02020603050405020304" pitchFamily="18" charset="0"/>
                <a:ea typeface="Calibri" panose="020F0502020204030204" pitchFamily="34" charset="0"/>
              </a:rPr>
              <a:t>12. ISF (Import Security </a:t>
            </a:r>
            <a:r>
              <a:rPr lang="en-US" sz="2400" b="1" dirty="0" err="1">
                <a:solidFill>
                  <a:prstClr val="black"/>
                </a:solidFill>
                <a:latin typeface="Times New Roman" panose="02020603050405020304" pitchFamily="18" charset="0"/>
                <a:ea typeface="Calibri" panose="020F0502020204030204" pitchFamily="34" charset="0"/>
              </a:rPr>
              <a:t>Kiling</a:t>
            </a:r>
            <a:r>
              <a:rPr lang="en-US" sz="2400" b="1" dirty="0">
                <a:solidFill>
                  <a:prstClr val="black"/>
                </a:solidFill>
                <a:latin typeface="Times New Roman" panose="02020603050405020304" pitchFamily="18" charset="0"/>
                <a:ea typeface="Calibri" panose="020F0502020204030204" pitchFamily="34" charset="0"/>
              </a:rPr>
              <a:t>)</a:t>
            </a:r>
            <a:endParaRPr lang="en-US" sz="2400" dirty="0">
              <a:solidFill>
                <a:prstClr val="black"/>
              </a:solidFill>
              <a:latin typeface="Times New Roman" panose="02020603050405020304" pitchFamily="18" charset="0"/>
              <a:ea typeface="Times New Roman" panose="02020603050405020304" pitchFamily="18" charset="0"/>
            </a:endParaRPr>
          </a:p>
          <a:p>
            <a:pPr lvl="0"/>
            <a:r>
              <a:rPr lang="en-US" sz="2400" dirty="0">
                <a:solidFill>
                  <a:srgbClr val="000000"/>
                </a:solidFill>
                <a:latin typeface="Times New Roman" panose="02020603050405020304" pitchFamily="18" charset="0"/>
                <a:ea typeface="Times New Roman" panose="02020603050405020304" pitchFamily="18" charset="0"/>
              </a:rPr>
              <a:t>ISF </a:t>
            </a:r>
            <a:r>
              <a:rPr lang="en-US" sz="2400" dirty="0" err="1">
                <a:solidFill>
                  <a:srgbClr val="000000"/>
                </a:solidFill>
                <a:latin typeface="Times New Roman" panose="02020603050405020304" pitchFamily="18" charset="0"/>
                <a:ea typeface="Times New Roman" panose="02020603050405020304" pitchFamily="18" charset="0"/>
              </a:rPr>
              <a:t>là</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phí</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kê</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khai</a:t>
            </a:r>
            <a:r>
              <a:rPr lang="en-US" sz="2400" dirty="0">
                <a:solidFill>
                  <a:srgbClr val="000000"/>
                </a:solidFill>
                <a:latin typeface="Times New Roman" panose="02020603050405020304" pitchFamily="18" charset="0"/>
                <a:ea typeface="Times New Roman" panose="02020603050405020304" pitchFamily="18" charset="0"/>
              </a:rPr>
              <a:t> an </a:t>
            </a:r>
            <a:r>
              <a:rPr lang="en-US" sz="2400" dirty="0" err="1">
                <a:solidFill>
                  <a:srgbClr val="000000"/>
                </a:solidFill>
                <a:latin typeface="Times New Roman" panose="02020603050405020304" pitchFamily="18" charset="0"/>
                <a:ea typeface="Times New Roman" panose="02020603050405020304" pitchFamily="18" charset="0"/>
              </a:rPr>
              <a:t>ninh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dành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cho</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các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nhà</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nhập</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khẩu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tại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Mỹ</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Ngoài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việc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kê</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khai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thông</a:t>
            </a:r>
            <a:r>
              <a:rPr lang="en-US" sz="2400" dirty="0">
                <a:solidFill>
                  <a:srgbClr val="000000"/>
                </a:solidFill>
                <a:latin typeface="Times New Roman" panose="02020603050405020304" pitchFamily="18" charset="0"/>
                <a:ea typeface="Times New Roman" panose="02020603050405020304" pitchFamily="18" charset="0"/>
              </a:rPr>
              <a:t> tin </a:t>
            </a:r>
            <a:r>
              <a:rPr lang="en-US" sz="2400" dirty="0" err="1">
                <a:solidFill>
                  <a:srgbClr val="000000"/>
                </a:solidFill>
                <a:latin typeface="Times New Roman" panose="02020603050405020304" pitchFamily="18" charset="0"/>
                <a:ea typeface="Times New Roman" panose="02020603050405020304" pitchFamily="18" charset="0"/>
              </a:rPr>
              <a:t>hải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quan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Mỹ</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tự</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động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tháng</a:t>
            </a:r>
            <a:r>
              <a:rPr lang="en-US" sz="2400" dirty="0">
                <a:solidFill>
                  <a:srgbClr val="000000"/>
                </a:solidFill>
                <a:latin typeface="Times New Roman" panose="02020603050405020304" pitchFamily="18" charset="0"/>
                <a:ea typeface="Times New Roman" panose="02020603050405020304" pitchFamily="18" charset="0"/>
              </a:rPr>
              <a:t> 1-2010 </a:t>
            </a:r>
            <a:r>
              <a:rPr lang="en-US" sz="2400" dirty="0" err="1">
                <a:solidFill>
                  <a:srgbClr val="000000"/>
                </a:solidFill>
                <a:latin typeface="Times New Roman" panose="02020603050405020304" pitchFamily="18" charset="0"/>
                <a:ea typeface="Times New Roman" panose="02020603050405020304" pitchFamily="18" charset="0"/>
              </a:rPr>
              <a:t>hải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quan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Mỹ</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và</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cơ</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quan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bảo</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vệ</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biên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giới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Mỹ</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chính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thức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áp</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dụng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thêm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thủ</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tục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kê</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khai</a:t>
            </a:r>
            <a:r>
              <a:rPr lang="en-US" sz="2400" dirty="0">
                <a:solidFill>
                  <a:srgbClr val="000000"/>
                </a:solidFill>
                <a:latin typeface="Times New Roman" panose="02020603050405020304" pitchFamily="18" charset="0"/>
                <a:ea typeface="Times New Roman" panose="02020603050405020304" pitchFamily="18" charset="0"/>
              </a:rPr>
              <a:t> an </a:t>
            </a:r>
            <a:r>
              <a:rPr lang="en-US" sz="2400" dirty="0" err="1">
                <a:solidFill>
                  <a:srgbClr val="000000"/>
                </a:solidFill>
                <a:latin typeface="Times New Roman" panose="02020603050405020304" pitchFamily="18" charset="0"/>
                <a:ea typeface="Times New Roman" panose="02020603050405020304" pitchFamily="18" charset="0"/>
              </a:rPr>
              <a:t>ninh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dành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cho</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nhà</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nhập</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khẩu</a:t>
            </a:r>
            <a:r>
              <a:rPr lang="en-US" sz="2400" dirty="0">
                <a:solidFill>
                  <a:srgbClr val="000000"/>
                </a:solidFill>
                <a:latin typeface="Times New Roman" panose="02020603050405020304" pitchFamily="18" charset="0"/>
                <a:ea typeface="Times New Roman" panose="02020603050405020304" pitchFamily="18" charset="0"/>
              </a:rPr>
              <a:t>. </a:t>
            </a:r>
            <a:endParaRPr lang="en-US" sz="2400" dirty="0">
              <a:solidFill>
                <a:prstClr val="black"/>
              </a:solidFill>
              <a:latin typeface="Times New Roman" panose="02020603050405020304" pitchFamily="18" charset="0"/>
              <a:ea typeface="Times New Roman" panose="02020603050405020304" pitchFamily="18" charset="0"/>
            </a:endParaRPr>
          </a:p>
          <a:p>
            <a:endParaRPr lang="en-US" sz="2200" dirty="0">
              <a:latin typeface="Times New Roman" panose="02020603050405020304" pitchFamily="18" charset="0"/>
              <a:ea typeface="Times New Roman" panose="02020603050405020304" pitchFamily="18" charset="0"/>
            </a:endParaRPr>
          </a:p>
          <a:p>
            <a:pPr lvl="0"/>
            <a:endParaRPr lang="en-US" sz="2200" dirty="0">
              <a:latin typeface="Times New Roman" panose="02020603050405020304" pitchFamily="18" charset="0"/>
              <a:ea typeface="Times New Roman" panose="02020603050405020304" pitchFamily="18" charset="0"/>
            </a:endParaRPr>
          </a:p>
        </p:txBody>
      </p:sp>
      <p:sp>
        <p:nvSpPr>
          <p:cNvPr id="3" name="Rectangle 2"/>
          <p:cNvSpPr/>
          <p:nvPr/>
        </p:nvSpPr>
        <p:spPr>
          <a:xfrm>
            <a:off x="152400" y="-26126"/>
            <a:ext cx="3264035" cy="400110"/>
          </a:xfrm>
          <a:prstGeom prst="rect">
            <a:avLst/>
          </a:prstGeom>
        </p:spPr>
        <p:txBody>
          <a:bodyPr wrap="none">
            <a:spAutoFit/>
          </a:bodyPr>
          <a:lstStyle/>
          <a:p>
            <a:pPr>
              <a:spcBef>
                <a:spcPts val="600"/>
              </a:spcBef>
              <a:spcAft>
                <a:spcPts val="600"/>
              </a:spcAft>
            </a:pPr>
            <a:r>
              <a:rPr lang="vi-VN" sz="2000" b="1" dirty="0">
                <a:solidFill>
                  <a:srgbClr val="FF0000"/>
                </a:solidFill>
                <a:latin typeface="Times New Roman" panose="02020603050405020304" pitchFamily="18" charset="0"/>
                <a:cs typeface="Times New Roman" panose="02020603050405020304" pitchFamily="18" charset="0"/>
              </a:rPr>
              <a:t>4.5. CÁC LOẠI PHÍ KHÁC</a:t>
            </a:r>
            <a:endParaRPr lang="en-US" sz="2000" dirty="0">
              <a:solidFill>
                <a:srgbClr val="FF0000"/>
              </a:solidFill>
            </a:endParaRPr>
          </a:p>
        </p:txBody>
      </p:sp>
    </p:spTree>
    <p:extLst>
      <p:ext uri="{BB962C8B-B14F-4D97-AF65-F5344CB8AC3E}">
        <p14:creationId xmlns:p14="http://schemas.microsoft.com/office/powerpoint/2010/main" val="860696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2">
                                            <p:txEl>
                                              <p:pRg st="4" end="4"/>
                                            </p:txEl>
                                          </p:spTgt>
                                        </p:tgtEl>
                                        <p:attrNameLst>
                                          <p:attrName>style.visibility</p:attrName>
                                        </p:attrNameLst>
                                      </p:cBhvr>
                                      <p:to>
                                        <p:strVal val="visible"/>
                                      </p:to>
                                    </p:set>
                                    <p:animEffect transition="in" filter="fade">
                                      <p:cBhvr>
                                        <p:cTn id="33" dur="1000"/>
                                        <p:tgtEl>
                                          <p:spTgt spid="2">
                                            <p:txEl>
                                              <p:pRg st="4" end="4"/>
                                            </p:txEl>
                                          </p:spTgt>
                                        </p:tgtEl>
                                      </p:cBhvr>
                                    </p:animEffect>
                                    <p:anim calcmode="lin" valueType="num">
                                      <p:cBhvr>
                                        <p:cTn id="34"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0" y="228600"/>
            <a:ext cx="3264035" cy="400110"/>
          </a:xfrm>
          <a:prstGeom prst="rect">
            <a:avLst/>
          </a:prstGeom>
        </p:spPr>
        <p:txBody>
          <a:bodyPr wrap="none">
            <a:spAutoFit/>
          </a:bodyPr>
          <a:lstStyle/>
          <a:p>
            <a:pPr>
              <a:spcBef>
                <a:spcPts val="600"/>
              </a:spcBef>
              <a:spcAft>
                <a:spcPts val="600"/>
              </a:spcAft>
            </a:pPr>
            <a:r>
              <a:rPr lang="vi-VN" sz="2000" b="1" dirty="0">
                <a:solidFill>
                  <a:srgbClr val="FF0000"/>
                </a:solidFill>
                <a:latin typeface="Times New Roman" panose="02020603050405020304" pitchFamily="18" charset="0"/>
                <a:cs typeface="Times New Roman" panose="02020603050405020304" pitchFamily="18" charset="0"/>
              </a:rPr>
              <a:t>4.5. CÁC LOẠI PHÍ KHÁC</a:t>
            </a:r>
            <a:endParaRPr lang="en-US" sz="2000" dirty="0">
              <a:solidFill>
                <a:srgbClr val="FF0000"/>
              </a:solidFill>
            </a:endParaRPr>
          </a:p>
        </p:txBody>
      </p:sp>
      <p:sp>
        <p:nvSpPr>
          <p:cNvPr id="4" name="Rectangle 3"/>
          <p:cNvSpPr/>
          <p:nvPr/>
        </p:nvSpPr>
        <p:spPr>
          <a:xfrm>
            <a:off x="381000" y="838200"/>
            <a:ext cx="8458200" cy="5401479"/>
          </a:xfrm>
          <a:prstGeom prst="rect">
            <a:avLst/>
          </a:prstGeom>
        </p:spPr>
        <p:txBody>
          <a:bodyPr wrap="square">
            <a:spAutoFit/>
          </a:bodyPr>
          <a:lstStyle/>
          <a:p>
            <a:pPr lvl="0">
              <a:spcBef>
                <a:spcPts val="600"/>
              </a:spcBef>
            </a:pPr>
            <a:r>
              <a:rPr lang="en-US" sz="2000" b="1" dirty="0">
                <a:latin typeface="Times New Roman" panose="02020603050405020304" pitchFamily="18" charset="0"/>
                <a:ea typeface="Calibri" panose="020F0502020204030204" pitchFamily="34" charset="0"/>
              </a:rPr>
              <a:t>13. CCF( Cleaning Container Free)</a:t>
            </a:r>
            <a:endParaRPr lang="en-US" sz="2000" dirty="0">
              <a:latin typeface="Times New Roman" panose="02020603050405020304" pitchFamily="18" charset="0"/>
              <a:ea typeface="Times New Roman" panose="02020603050405020304" pitchFamily="18" charset="0"/>
            </a:endParaRPr>
          </a:p>
          <a:p>
            <a:pPr lvl="0">
              <a:spcBef>
                <a:spcPts val="600"/>
              </a:spcBef>
            </a:pPr>
            <a:r>
              <a:rPr lang="en-US" sz="2000" dirty="0">
                <a:latin typeface="Times New Roman" panose="02020603050405020304" pitchFamily="18" charset="0"/>
                <a:ea typeface="Times New Roman" panose="02020603050405020304" pitchFamily="18" charset="0"/>
              </a:rPr>
              <a:t>CCF </a:t>
            </a:r>
            <a:r>
              <a:rPr lang="en-US" sz="2000" dirty="0" err="1">
                <a:latin typeface="Times New Roman" panose="02020603050405020304" pitchFamily="18" charset="0"/>
                <a:ea typeface="Times New Roman" panose="02020603050405020304" pitchFamily="18" charset="0"/>
              </a:rPr>
              <a:t>là</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phí</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vệ</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sinh</a:t>
            </a:r>
            <a:r>
              <a:rPr lang="en-US" sz="2000" dirty="0">
                <a:latin typeface="Times New Roman" panose="02020603050405020304" pitchFamily="18" charset="0"/>
                <a:ea typeface="Times New Roman" panose="02020603050405020304" pitchFamily="18" charset="0"/>
              </a:rPr>
              <a:t> container </a:t>
            </a:r>
            <a:r>
              <a:rPr lang="en-US" sz="2000" dirty="0" err="1">
                <a:latin typeface="Times New Roman" panose="02020603050405020304" pitchFamily="18" charset="0"/>
                <a:ea typeface="Times New Roman" panose="02020603050405020304" pitchFamily="18" charset="0"/>
              </a:rPr>
              <a:t>mà</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người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nhập</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khẩu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phải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trả</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cho</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hãng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tàu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để</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làm</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vệ</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sinh</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vỏ</a:t>
            </a:r>
            <a:r>
              <a:rPr lang="en-US" sz="2000" dirty="0">
                <a:latin typeface="Times New Roman" panose="02020603050405020304" pitchFamily="18" charset="0"/>
                <a:ea typeface="Times New Roman" panose="02020603050405020304" pitchFamily="18" charset="0"/>
              </a:rPr>
              <a:t> container </a:t>
            </a:r>
            <a:r>
              <a:rPr lang="en-US" sz="2000" dirty="0" err="1">
                <a:latin typeface="Times New Roman" panose="02020603050405020304" pitchFamily="18" charset="0"/>
                <a:ea typeface="Times New Roman" panose="02020603050405020304" pitchFamily="18" charset="0"/>
              </a:rPr>
              <a:t>rỗng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sau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khi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người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nhập</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khẩu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sử</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dụng</a:t>
            </a:r>
            <a:r>
              <a:rPr lang="en-US" sz="2000" dirty="0">
                <a:latin typeface="Times New Roman" panose="02020603050405020304" pitchFamily="18" charset="0"/>
                <a:ea typeface="Times New Roman" panose="02020603050405020304" pitchFamily="18" charset="0"/>
              </a:rPr>
              <a:t> container </a:t>
            </a:r>
            <a:r>
              <a:rPr lang="en-US" sz="2000" dirty="0" err="1">
                <a:latin typeface="Times New Roman" panose="02020603050405020304" pitchFamily="18" charset="0"/>
                <a:ea typeface="Times New Roman" panose="02020603050405020304" pitchFamily="18" charset="0"/>
              </a:rPr>
              <a:t>để</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vận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chuyển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hàng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và</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trả</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tại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các</a:t>
            </a:r>
            <a:r>
              <a:rPr lang="en-US" sz="2000" dirty="0">
                <a:latin typeface="Times New Roman" panose="02020603050405020304" pitchFamily="18" charset="0"/>
                <a:ea typeface="Times New Roman" panose="02020603050405020304" pitchFamily="18" charset="0"/>
              </a:rPr>
              <a:t> deport. </a:t>
            </a:r>
            <a:r>
              <a:rPr lang="en-US" sz="2000" dirty="0">
                <a:solidFill>
                  <a:srgbClr val="333333"/>
                </a:solidFill>
                <a:latin typeface="Times New Roman" panose="02020603050405020304" pitchFamily="18" charset="0"/>
                <a:ea typeface="Times New Roman" panose="02020603050405020304" pitchFamily="18" charset="0"/>
              </a:rPr>
              <a:t> </a:t>
            </a:r>
            <a:endParaRPr lang="en-US" sz="2000" dirty="0" smtClean="0">
              <a:solidFill>
                <a:srgbClr val="333333"/>
              </a:solidFill>
              <a:latin typeface="Times New Roman" panose="02020603050405020304" pitchFamily="18" charset="0"/>
              <a:ea typeface="Times New Roman" panose="02020603050405020304" pitchFamily="18" charset="0"/>
            </a:endParaRPr>
          </a:p>
          <a:p>
            <a:pPr lvl="0">
              <a:spcBef>
                <a:spcPts val="600"/>
              </a:spcBef>
            </a:pPr>
            <a:r>
              <a:rPr lang="en-US" sz="2000" b="1" dirty="0" smtClean="0">
                <a:solidFill>
                  <a:prstClr val="black"/>
                </a:solidFill>
                <a:latin typeface="Times New Roman" panose="02020603050405020304" pitchFamily="18" charset="0"/>
                <a:ea typeface="Calibri" panose="020F0502020204030204" pitchFamily="34" charset="0"/>
              </a:rPr>
              <a:t>14</a:t>
            </a:r>
            <a:r>
              <a:rPr lang="en-US" sz="2000" b="1" dirty="0">
                <a:solidFill>
                  <a:prstClr val="black"/>
                </a:solidFill>
                <a:latin typeface="Times New Roman" panose="02020603050405020304" pitchFamily="18" charset="0"/>
                <a:ea typeface="Calibri" panose="020F0502020204030204" pitchFamily="34" charset="0"/>
              </a:rPr>
              <a:t>.  PCS (Port Congestion Surcharge)</a:t>
            </a:r>
            <a:endParaRPr lang="en-US" sz="2000" dirty="0">
              <a:solidFill>
                <a:prstClr val="black"/>
              </a:solidFill>
              <a:latin typeface="Times New Roman" panose="02020603050405020304" pitchFamily="18" charset="0"/>
              <a:ea typeface="Times New Roman" panose="02020603050405020304" pitchFamily="18" charset="0"/>
            </a:endParaRPr>
          </a:p>
          <a:p>
            <a:pPr lvl="0">
              <a:spcBef>
                <a:spcPts val="600"/>
              </a:spcBef>
            </a:pPr>
            <a:r>
              <a:rPr lang="en-US" sz="2000" dirty="0">
                <a:solidFill>
                  <a:srgbClr val="000000"/>
                </a:solidFill>
                <a:latin typeface="Times New Roman" panose="02020603050405020304" pitchFamily="18" charset="0"/>
                <a:ea typeface="Times New Roman" panose="02020603050405020304" pitchFamily="18" charset="0"/>
              </a:rPr>
              <a:t> PCS </a:t>
            </a:r>
            <a:r>
              <a:rPr lang="en-US" sz="2000" dirty="0" err="1">
                <a:solidFill>
                  <a:srgbClr val="000000"/>
                </a:solidFill>
                <a:latin typeface="Times New Roman" panose="02020603050405020304" pitchFamily="18" charset="0"/>
                <a:ea typeface="Times New Roman" panose="02020603050405020304" pitchFamily="18" charset="0"/>
              </a:rPr>
              <a:t>là</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phụ</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tắc</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nghẽn</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cảng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phụ</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này</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áp</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dụng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khi</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cảng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xếp</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hoặc</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dỡ</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xảy</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ra</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ùn</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tắc</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có</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thể</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làm</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tàu</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bị</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chậm</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trễ</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dẫn</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tới</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phát</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sinh</a:t>
            </a:r>
            <a:r>
              <a:rPr lang="en-US" sz="2000" dirty="0">
                <a:solidFill>
                  <a:srgbClr val="000000"/>
                </a:solidFill>
                <a:latin typeface="Times New Roman" panose="02020603050405020304" pitchFamily="18" charset="0"/>
                <a:ea typeface="Times New Roman" panose="02020603050405020304" pitchFamily="18" charset="0"/>
              </a:rPr>
              <a:t> chi </a:t>
            </a:r>
            <a:r>
              <a:rPr lang="en-US" sz="2000" dirty="0" err="1">
                <a:solidFill>
                  <a:srgbClr val="000000"/>
                </a:solidFill>
                <a:latin typeface="Times New Roman" panose="02020603050405020304" pitchFamily="18" charset="0"/>
                <a:ea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liên</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quan</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cho</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chủ</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tàu</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vì</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giá</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trị</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về</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mặt</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thời</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gian</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của</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cả</a:t>
            </a:r>
            <a:r>
              <a:rPr lang="en-US" sz="2000" dirty="0">
                <a:solidFill>
                  <a:srgbClr val="000000"/>
                </a:solidFill>
                <a:latin typeface="Times New Roman" panose="02020603050405020304" pitchFamily="18" charset="0"/>
                <a:ea typeface="Times New Roman" panose="02020603050405020304" pitchFamily="18" charset="0"/>
              </a:rPr>
              <a:t> con </a:t>
            </a:r>
            <a:r>
              <a:rPr lang="en-US" sz="2000" dirty="0" err="1">
                <a:solidFill>
                  <a:srgbClr val="000000"/>
                </a:solidFill>
                <a:latin typeface="Times New Roman" panose="02020603050405020304" pitchFamily="18" charset="0"/>
                <a:ea typeface="Times New Roman" panose="02020603050405020304" pitchFamily="18" charset="0"/>
              </a:rPr>
              <a:t>tàu</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là</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khá</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lớn</a:t>
            </a:r>
            <a:r>
              <a:rPr lang="en-US" sz="2000" dirty="0" smtClean="0">
                <a:solidFill>
                  <a:srgbClr val="000000"/>
                </a:solidFill>
                <a:latin typeface="Times New Roman" panose="02020603050405020304" pitchFamily="18" charset="0"/>
                <a:ea typeface="Times New Roman" panose="02020603050405020304" pitchFamily="18" charset="0"/>
              </a:rPr>
              <a:t>).</a:t>
            </a:r>
          </a:p>
          <a:p>
            <a:pPr lvl="0">
              <a:spcBef>
                <a:spcPts val="600"/>
              </a:spcBef>
            </a:pPr>
            <a:r>
              <a:rPr lang="en-US" sz="2000" b="1" dirty="0" smtClean="0">
                <a:solidFill>
                  <a:prstClr val="black"/>
                </a:solidFill>
                <a:latin typeface="Times New Roman" panose="02020603050405020304" pitchFamily="18" charset="0"/>
                <a:ea typeface="Calibri" panose="020F0502020204030204" pitchFamily="34" charset="0"/>
              </a:rPr>
              <a:t>15</a:t>
            </a:r>
            <a:r>
              <a:rPr lang="en-US" sz="2000" b="1" dirty="0">
                <a:solidFill>
                  <a:prstClr val="black"/>
                </a:solidFill>
                <a:latin typeface="Times New Roman" panose="02020603050405020304" pitchFamily="18" charset="0"/>
                <a:ea typeface="Calibri" panose="020F0502020204030204" pitchFamily="34" charset="0"/>
              </a:rPr>
              <a:t>. PSS (Peak Season Surcharge)</a:t>
            </a:r>
            <a:r>
              <a:rPr lang="en-US" sz="2000" dirty="0">
                <a:solidFill>
                  <a:srgbClr val="000000"/>
                </a:solidFill>
                <a:latin typeface="Times New Roman" panose="02020603050405020304" pitchFamily="18" charset="0"/>
                <a:ea typeface="Times New Roman" panose="02020603050405020304" pitchFamily="18" charset="0"/>
              </a:rPr>
              <a:t/>
            </a:r>
            <a:br>
              <a:rPr lang="en-US" sz="2000" dirty="0">
                <a:solidFill>
                  <a:srgbClr val="000000"/>
                </a:solidFill>
                <a:latin typeface="Times New Roman" panose="02020603050405020304" pitchFamily="18" charset="0"/>
                <a:ea typeface="Times New Roman" panose="02020603050405020304" pitchFamily="18" charset="0"/>
              </a:rPr>
            </a:br>
            <a:r>
              <a:rPr lang="en-US" sz="2000" dirty="0">
                <a:solidFill>
                  <a:srgbClr val="000000"/>
                </a:solidFill>
                <a:latin typeface="Times New Roman" panose="02020603050405020304" pitchFamily="18" charset="0"/>
                <a:ea typeface="Times New Roman" panose="02020603050405020304" pitchFamily="18" charset="0"/>
              </a:rPr>
              <a:t> PSS </a:t>
            </a:r>
            <a:r>
              <a:rPr lang="en-US" sz="2000" dirty="0" err="1">
                <a:solidFill>
                  <a:srgbClr val="000000"/>
                </a:solidFill>
                <a:latin typeface="Times New Roman" panose="02020603050405020304" pitchFamily="18" charset="0"/>
                <a:ea typeface="Times New Roman" panose="02020603050405020304" pitchFamily="18" charset="0"/>
              </a:rPr>
              <a:t>là</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phụ</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mùa</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cao</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điểm</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phụ</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này</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thường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được</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các</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hãng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tàu</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áp</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dụng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trong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mùa</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cao</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điểm</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từ</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tháng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tám</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đến</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tháng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mười</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khi</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có</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sự</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tăng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mạnh</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về</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nhu</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cầu</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vận</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chuyển</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hàng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hóa</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thành</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phẩm</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để</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chuẩn</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bị</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hàng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cho</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mùa</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Giáng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sinh</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và</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Ngày</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lễ</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tạ</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ơn</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tại</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thị</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trường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Mỹ</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và</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châu</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smtClean="0">
                <a:solidFill>
                  <a:srgbClr val="000000"/>
                </a:solidFill>
                <a:latin typeface="Times New Roman" panose="02020603050405020304" pitchFamily="18" charset="0"/>
                <a:ea typeface="Times New Roman" panose="02020603050405020304" pitchFamily="18" charset="0"/>
              </a:rPr>
              <a:t>Âu</a:t>
            </a:r>
            <a:r>
              <a:rPr lang="en-US" sz="2000" dirty="0" smtClean="0">
                <a:solidFill>
                  <a:srgbClr val="000000"/>
                </a:solidFill>
                <a:latin typeface="Times New Roman" panose="02020603050405020304" pitchFamily="18" charset="0"/>
                <a:ea typeface="Times New Roman" panose="02020603050405020304" pitchFamily="18" charset="0"/>
              </a:rPr>
              <a:t>.</a:t>
            </a:r>
          </a:p>
          <a:p>
            <a:pPr lvl="0">
              <a:spcBef>
                <a:spcPts val="600"/>
              </a:spcBef>
            </a:pPr>
            <a:r>
              <a:rPr lang="en-US" sz="2000" b="1" dirty="0" smtClean="0">
                <a:solidFill>
                  <a:prstClr val="black"/>
                </a:solidFill>
                <a:latin typeface="Times New Roman" panose="02020603050405020304" pitchFamily="18" charset="0"/>
                <a:ea typeface="Calibri" panose="020F0502020204030204" pitchFamily="34" charset="0"/>
              </a:rPr>
              <a:t>16</a:t>
            </a:r>
            <a:r>
              <a:rPr lang="en-US" sz="2000" b="1" dirty="0">
                <a:solidFill>
                  <a:prstClr val="black"/>
                </a:solidFill>
                <a:latin typeface="Times New Roman" panose="02020603050405020304" pitchFamily="18" charset="0"/>
                <a:ea typeface="Calibri" panose="020F0502020204030204" pitchFamily="34" charset="0"/>
              </a:rPr>
              <a:t>.  SCS (Suez Canal Surcharge)</a:t>
            </a:r>
            <a:r>
              <a:rPr lang="en-US" sz="2000" dirty="0">
                <a:solidFill>
                  <a:srgbClr val="000000"/>
                </a:solidFill>
                <a:latin typeface="Times New Roman" panose="02020603050405020304" pitchFamily="18" charset="0"/>
                <a:ea typeface="Times New Roman" panose="02020603050405020304" pitchFamily="18" charset="0"/>
              </a:rPr>
              <a:t/>
            </a:r>
            <a:br>
              <a:rPr lang="en-US" sz="2000" dirty="0">
                <a:solidFill>
                  <a:srgbClr val="000000"/>
                </a:solidFill>
                <a:latin typeface="Times New Roman" panose="02020603050405020304" pitchFamily="18" charset="0"/>
                <a:ea typeface="Times New Roman" panose="02020603050405020304" pitchFamily="18" charset="0"/>
              </a:rPr>
            </a:br>
            <a:r>
              <a:rPr lang="en-US" sz="2000" dirty="0">
                <a:solidFill>
                  <a:srgbClr val="000000"/>
                </a:solidFill>
                <a:latin typeface="Times New Roman" panose="02020603050405020304" pitchFamily="18" charset="0"/>
                <a:ea typeface="Times New Roman" panose="02020603050405020304" pitchFamily="18" charset="0"/>
              </a:rPr>
              <a:t> SCS </a:t>
            </a:r>
            <a:r>
              <a:rPr lang="en-US" sz="2000" dirty="0" err="1">
                <a:solidFill>
                  <a:srgbClr val="000000"/>
                </a:solidFill>
                <a:latin typeface="Times New Roman" panose="02020603050405020304" pitchFamily="18" charset="0"/>
                <a:ea typeface="Times New Roman" panose="02020603050405020304" pitchFamily="18" charset="0"/>
              </a:rPr>
              <a:t>là</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phụ</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rPr>
              <a:t> qua </a:t>
            </a:r>
            <a:r>
              <a:rPr lang="en-US" sz="2000" dirty="0" err="1">
                <a:solidFill>
                  <a:srgbClr val="000000"/>
                </a:solidFill>
                <a:latin typeface="Times New Roman" panose="02020603050405020304" pitchFamily="18" charset="0"/>
                <a:ea typeface="Times New Roman" panose="02020603050405020304" pitchFamily="18" charset="0"/>
              </a:rPr>
              <a:t>kênh</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đào</a:t>
            </a:r>
            <a:r>
              <a:rPr lang="en-US" sz="2000" dirty="0">
                <a:solidFill>
                  <a:srgbClr val="000000"/>
                </a:solidFill>
                <a:latin typeface="Times New Roman" panose="02020603050405020304" pitchFamily="18" charset="0"/>
                <a:ea typeface="Times New Roman" panose="02020603050405020304" pitchFamily="18" charset="0"/>
              </a:rPr>
              <a:t> Suez, </a:t>
            </a:r>
            <a:r>
              <a:rPr lang="en-US" sz="2000" dirty="0" err="1">
                <a:solidFill>
                  <a:srgbClr val="000000"/>
                </a:solidFill>
                <a:latin typeface="Times New Roman" panose="02020603050405020304" pitchFamily="18" charset="0"/>
                <a:ea typeface="Times New Roman" panose="02020603050405020304" pitchFamily="18" charset="0"/>
              </a:rPr>
              <a:t>phụ</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này</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áp</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dụng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cho</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hàng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hóa</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vận</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chuyển</a:t>
            </a:r>
            <a:r>
              <a:rPr lang="en-US" sz="2000" dirty="0">
                <a:solidFill>
                  <a:srgbClr val="000000"/>
                </a:solidFill>
                <a:latin typeface="Times New Roman" panose="02020603050405020304" pitchFamily="18" charset="0"/>
                <a:ea typeface="Times New Roman" panose="02020603050405020304" pitchFamily="18" charset="0"/>
              </a:rPr>
              <a:t> qua </a:t>
            </a:r>
            <a:r>
              <a:rPr lang="en-US" sz="2000" dirty="0" err="1">
                <a:solidFill>
                  <a:srgbClr val="000000"/>
                </a:solidFill>
                <a:latin typeface="Times New Roman" panose="02020603050405020304" pitchFamily="18" charset="0"/>
                <a:ea typeface="Times New Roman" panose="02020603050405020304" pitchFamily="18" charset="0"/>
              </a:rPr>
              <a:t>kênh</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đào</a:t>
            </a:r>
            <a:r>
              <a:rPr lang="en-US" sz="2000" dirty="0">
                <a:solidFill>
                  <a:srgbClr val="000000"/>
                </a:solidFill>
                <a:latin typeface="Times New Roman" panose="02020603050405020304" pitchFamily="18" charset="0"/>
                <a:ea typeface="Times New Roman" panose="02020603050405020304" pitchFamily="18" charset="0"/>
              </a:rPr>
              <a:t> Suez</a:t>
            </a:r>
            <a:endParaRPr lang="en-US" sz="2000" dirty="0">
              <a:solidFill>
                <a:prstClr val="black"/>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93916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fade">
                                      <p:cBhvr>
                                        <p:cTn id="19" dur="1000"/>
                                        <p:tgtEl>
                                          <p:spTgt spid="4">
                                            <p:txEl>
                                              <p:pRg st="2" end="2"/>
                                            </p:txEl>
                                          </p:spTgt>
                                        </p:tgtEl>
                                      </p:cBhvr>
                                    </p:animEffect>
                                    <p:anim calcmode="lin" valueType="num">
                                      <p:cBhvr>
                                        <p:cTn id="20"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4">
                                            <p:txEl>
                                              <p:pRg st="3" end="3"/>
                                            </p:txEl>
                                          </p:spTgt>
                                        </p:tgtEl>
                                        <p:attrNameLst>
                                          <p:attrName>style.visibility</p:attrName>
                                        </p:attrNameLst>
                                      </p:cBhvr>
                                      <p:to>
                                        <p:strVal val="visible"/>
                                      </p:to>
                                    </p:set>
                                    <p:animEffect transition="in" filter="fade">
                                      <p:cBhvr>
                                        <p:cTn id="24" dur="1000"/>
                                        <p:tgtEl>
                                          <p:spTgt spid="4">
                                            <p:txEl>
                                              <p:pRg st="3" end="3"/>
                                            </p:txEl>
                                          </p:spTgt>
                                        </p:tgtEl>
                                      </p:cBhvr>
                                    </p:animEffect>
                                    <p:anim calcmode="lin" valueType="num">
                                      <p:cBhvr>
                                        <p:cTn id="25"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Effect transition="in" filter="fade">
                                      <p:cBhvr>
                                        <p:cTn id="31" dur="1000"/>
                                        <p:tgtEl>
                                          <p:spTgt spid="4">
                                            <p:txEl>
                                              <p:pRg st="4" end="4"/>
                                            </p:txEl>
                                          </p:spTgt>
                                        </p:tgtEl>
                                      </p:cBhvr>
                                    </p:animEffect>
                                    <p:anim calcmode="lin" valueType="num">
                                      <p:cBhvr>
                                        <p:cTn id="32"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4">
                                            <p:txEl>
                                              <p:pRg st="5" end="5"/>
                                            </p:txEl>
                                          </p:spTgt>
                                        </p:tgtEl>
                                        <p:attrNameLst>
                                          <p:attrName>style.visibility</p:attrName>
                                        </p:attrNameLst>
                                      </p:cBhvr>
                                      <p:to>
                                        <p:strVal val="visible"/>
                                      </p:to>
                                    </p:set>
                                    <p:animEffect transition="in" filter="fade">
                                      <p:cBhvr>
                                        <p:cTn id="38" dur="1000"/>
                                        <p:tgtEl>
                                          <p:spTgt spid="4">
                                            <p:txEl>
                                              <p:pRg st="5" end="5"/>
                                            </p:txEl>
                                          </p:spTgt>
                                        </p:tgtEl>
                                      </p:cBhvr>
                                    </p:animEffect>
                                    <p:anim calcmode="lin" valueType="num">
                                      <p:cBhvr>
                                        <p:cTn id="39"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0"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456247"/>
            <a:ext cx="8686800" cy="3939540"/>
          </a:xfrm>
          <a:prstGeom prst="rect">
            <a:avLst/>
          </a:prstGeom>
        </p:spPr>
        <p:txBody>
          <a:bodyPr wrap="square">
            <a:spAutoFit/>
          </a:bodyPr>
          <a:lstStyle/>
          <a:p>
            <a:pPr lvl="0">
              <a:spcBef>
                <a:spcPts val="600"/>
              </a:spcBef>
            </a:pPr>
            <a:r>
              <a:rPr lang="en-US" sz="2000" b="1" dirty="0" smtClean="0">
                <a:solidFill>
                  <a:prstClr val="black"/>
                </a:solidFill>
                <a:latin typeface="Times New Roman" panose="02020603050405020304" pitchFamily="18" charset="0"/>
                <a:ea typeface="Calibri" panose="020F0502020204030204" pitchFamily="34" charset="0"/>
              </a:rPr>
              <a:t>17</a:t>
            </a:r>
            <a:r>
              <a:rPr lang="en-US" sz="2000" b="1" dirty="0">
                <a:solidFill>
                  <a:prstClr val="black"/>
                </a:solidFill>
                <a:latin typeface="Times New Roman" panose="02020603050405020304" pitchFamily="18" charset="0"/>
                <a:ea typeface="Calibri" panose="020F0502020204030204" pitchFamily="34" charset="0"/>
              </a:rPr>
              <a:t>. AFR ( Advance Filing Rules)</a:t>
            </a:r>
            <a:endParaRPr lang="en-US" sz="2000" dirty="0">
              <a:solidFill>
                <a:prstClr val="black"/>
              </a:solidFill>
              <a:latin typeface="Times New Roman" panose="02020603050405020304" pitchFamily="18" charset="0"/>
              <a:ea typeface="Times New Roman" panose="02020603050405020304" pitchFamily="18" charset="0"/>
            </a:endParaRPr>
          </a:p>
          <a:p>
            <a:pPr lvl="0">
              <a:spcBef>
                <a:spcPts val="600"/>
              </a:spcBef>
            </a:pPr>
            <a:r>
              <a:rPr lang="en-US" sz="2000" dirty="0">
                <a:solidFill>
                  <a:srgbClr val="000000"/>
                </a:solidFill>
                <a:latin typeface="Times New Roman" panose="02020603050405020304" pitchFamily="18" charset="0"/>
                <a:ea typeface="Times New Roman" panose="02020603050405020304" pitchFamily="18" charset="0"/>
              </a:rPr>
              <a:t> AFR </a:t>
            </a:r>
            <a:r>
              <a:rPr lang="en-US" sz="2000" dirty="0" err="1">
                <a:solidFill>
                  <a:srgbClr val="000000"/>
                </a:solidFill>
                <a:latin typeface="Times New Roman" panose="02020603050405020304" pitchFamily="18" charset="0"/>
                <a:ea typeface="Times New Roman" panose="02020603050405020304" pitchFamily="18" charset="0"/>
              </a:rPr>
              <a:t>là</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khai</a:t>
            </a:r>
            <a:r>
              <a:rPr lang="en-US" sz="2000" dirty="0">
                <a:solidFill>
                  <a:srgbClr val="000000"/>
                </a:solidFill>
                <a:latin typeface="Times New Roman" panose="02020603050405020304" pitchFamily="18" charset="0"/>
                <a:ea typeface="Times New Roman" panose="02020603050405020304" pitchFamily="18" charset="0"/>
              </a:rPr>
              <a:t> Manifest </a:t>
            </a:r>
            <a:r>
              <a:rPr lang="en-US" sz="2000" dirty="0" err="1">
                <a:solidFill>
                  <a:srgbClr val="000000"/>
                </a:solidFill>
                <a:latin typeface="Times New Roman" panose="02020603050405020304" pitchFamily="18" charset="0"/>
                <a:ea typeface="Times New Roman" panose="02020603050405020304" pitchFamily="18" charset="0"/>
              </a:rPr>
              <a:t>bằng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điện</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tử</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cho</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hàng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hóa</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nhập</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khẩu</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vào</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Nhật</a:t>
            </a:r>
            <a:r>
              <a:rPr lang="en-US" sz="2000" dirty="0">
                <a:solidFill>
                  <a:srgbClr val="000000"/>
                </a:solidFill>
                <a:latin typeface="Times New Roman" panose="02020603050405020304" pitchFamily="18" charset="0"/>
                <a:ea typeface="Times New Roman" panose="02020603050405020304" pitchFamily="18" charset="0"/>
              </a:rPr>
              <a:t>.</a:t>
            </a:r>
            <a:endParaRPr lang="en-US" sz="2000" dirty="0">
              <a:solidFill>
                <a:prstClr val="black"/>
              </a:solidFill>
              <a:latin typeface="Times New Roman" panose="02020603050405020304" pitchFamily="18" charset="0"/>
              <a:ea typeface="Times New Roman" panose="02020603050405020304" pitchFamily="18" charset="0"/>
            </a:endParaRPr>
          </a:p>
          <a:p>
            <a:pPr lvl="0">
              <a:spcBef>
                <a:spcPts val="600"/>
              </a:spcBef>
            </a:pPr>
            <a:r>
              <a:rPr lang="en-US" sz="2000" b="1" dirty="0">
                <a:solidFill>
                  <a:prstClr val="black"/>
                </a:solidFill>
                <a:latin typeface="Times New Roman" panose="02020603050405020304" pitchFamily="18" charset="0"/>
                <a:ea typeface="Calibri" panose="020F0502020204030204" pitchFamily="34" charset="0"/>
              </a:rPr>
              <a:t>18. ENS ( Entry Summary Declaration) </a:t>
            </a:r>
            <a:endParaRPr lang="en-US" sz="2000" dirty="0">
              <a:solidFill>
                <a:prstClr val="black"/>
              </a:solidFill>
              <a:latin typeface="Times New Roman" panose="02020603050405020304" pitchFamily="18" charset="0"/>
              <a:ea typeface="Times New Roman" panose="02020603050405020304" pitchFamily="18" charset="0"/>
            </a:endParaRPr>
          </a:p>
          <a:p>
            <a:pPr lvl="0">
              <a:spcBef>
                <a:spcPts val="600"/>
              </a:spcBef>
            </a:pPr>
            <a:r>
              <a:rPr lang="en-US" sz="2000" dirty="0">
                <a:solidFill>
                  <a:srgbClr val="000000"/>
                </a:solidFill>
                <a:latin typeface="Times New Roman" panose="02020603050405020304" pitchFamily="18" charset="0"/>
                <a:ea typeface="Times New Roman" panose="02020603050405020304" pitchFamily="18" charset="0"/>
              </a:rPr>
              <a:t> ENS </a:t>
            </a:r>
            <a:r>
              <a:rPr lang="en-US" sz="2000" dirty="0" err="1">
                <a:solidFill>
                  <a:srgbClr val="000000"/>
                </a:solidFill>
                <a:latin typeface="Times New Roman" panose="02020603050405020304" pitchFamily="18" charset="0"/>
                <a:ea typeface="Times New Roman" panose="02020603050405020304" pitchFamily="18" charset="0"/>
              </a:rPr>
              <a:t>là</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khai</a:t>
            </a:r>
            <a:r>
              <a:rPr lang="en-US" sz="2000" dirty="0">
                <a:solidFill>
                  <a:srgbClr val="000000"/>
                </a:solidFill>
                <a:latin typeface="Times New Roman" panose="02020603050405020304" pitchFamily="18" charset="0"/>
                <a:ea typeface="Times New Roman" panose="02020603050405020304" pitchFamily="18" charset="0"/>
              </a:rPr>
              <a:t> Manifest </a:t>
            </a:r>
            <a:r>
              <a:rPr lang="en-US" sz="2000" dirty="0" err="1">
                <a:solidFill>
                  <a:srgbClr val="000000"/>
                </a:solidFill>
                <a:latin typeface="Times New Roman" panose="02020603050405020304" pitchFamily="18" charset="0"/>
                <a:ea typeface="Times New Roman" panose="02020603050405020304" pitchFamily="18" charset="0"/>
              </a:rPr>
              <a:t>tại</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cảng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đến</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cho</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các</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lô</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hàng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đi</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châu</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Âu</a:t>
            </a:r>
            <a:r>
              <a:rPr lang="en-US" sz="2000" dirty="0">
                <a:solidFill>
                  <a:srgbClr val="000000"/>
                </a:solidFill>
                <a:latin typeface="Times New Roman" panose="02020603050405020304" pitchFamily="18" charset="0"/>
                <a:ea typeface="Times New Roman" panose="02020603050405020304" pitchFamily="18" charset="0"/>
              </a:rPr>
              <a:t> (EU). </a:t>
            </a:r>
            <a:r>
              <a:rPr lang="en-US" sz="2000" dirty="0" err="1">
                <a:solidFill>
                  <a:srgbClr val="000000"/>
                </a:solidFill>
                <a:latin typeface="Times New Roman" panose="02020603050405020304" pitchFamily="18" charset="0"/>
                <a:ea typeface="Times New Roman" panose="02020603050405020304" pitchFamily="18" charset="0"/>
              </a:rPr>
              <a:t>Đây</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là</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phụ</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phí</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kê</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khai</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sợ</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lược</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hàng</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hóa</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nhập</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khẩu</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vào</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liên</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hiệp</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châu</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Âu</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nhằm</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đảm</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bảo</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tiêu</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chuẩn</a:t>
            </a:r>
            <a:r>
              <a:rPr lang="en-US" sz="2000" dirty="0">
                <a:solidFill>
                  <a:srgbClr val="000000"/>
                </a:solidFill>
                <a:latin typeface="Times New Roman" panose="02020603050405020304" pitchFamily="18" charset="0"/>
                <a:ea typeface="Times New Roman" panose="02020603050405020304" pitchFamily="18" charset="0"/>
              </a:rPr>
              <a:t> an </a:t>
            </a:r>
            <a:r>
              <a:rPr lang="en-US" sz="2000" dirty="0" err="1">
                <a:solidFill>
                  <a:srgbClr val="000000"/>
                </a:solidFill>
                <a:latin typeface="Times New Roman" panose="02020603050405020304" pitchFamily="18" charset="0"/>
                <a:ea typeface="Times New Roman" panose="02020603050405020304" pitchFamily="18" charset="0"/>
              </a:rPr>
              <a:t>ninh</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cho</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khu</a:t>
            </a:r>
            <a:r>
              <a:rPr lang="en-US" sz="2000" dirty="0">
                <a:solidFill>
                  <a:srgbClr val="000000"/>
                </a:solidFill>
                <a:latin typeface="Times New Roman" panose="02020603050405020304" pitchFamily="18" charset="0"/>
                <a:ea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rPr>
              <a:t>vực</a:t>
            </a:r>
            <a:r>
              <a:rPr lang="en-US" sz="2000" dirty="0">
                <a:solidFill>
                  <a:srgbClr val="000000"/>
                </a:solidFill>
                <a:latin typeface="Times New Roman" panose="02020603050405020304" pitchFamily="18" charset="0"/>
                <a:ea typeface="Times New Roman" panose="02020603050405020304" pitchFamily="18" charset="0"/>
              </a:rPr>
              <a:t>.</a:t>
            </a:r>
            <a:endParaRPr lang="en-US" sz="2000" dirty="0">
              <a:solidFill>
                <a:prstClr val="black"/>
              </a:solidFill>
              <a:latin typeface="Times New Roman" panose="02020603050405020304" pitchFamily="18" charset="0"/>
              <a:ea typeface="Times New Roman" panose="02020603050405020304" pitchFamily="18" charset="0"/>
            </a:endParaRPr>
          </a:p>
          <a:p>
            <a:pPr lvl="0">
              <a:spcBef>
                <a:spcPts val="600"/>
              </a:spcBef>
            </a:pPr>
            <a:r>
              <a:rPr lang="en-US" sz="2000" b="1" dirty="0">
                <a:solidFill>
                  <a:prstClr val="black"/>
                </a:solidFill>
                <a:latin typeface="Times New Roman" panose="02020603050405020304" pitchFamily="18" charset="0"/>
                <a:ea typeface="Calibri" panose="020F0502020204030204" pitchFamily="34" charset="0"/>
              </a:rPr>
              <a:t>19. AMS (Automatic Manifest System</a:t>
            </a:r>
            <a:r>
              <a:rPr lang="en-US" sz="2000" b="1" dirty="0" smtClean="0">
                <a:solidFill>
                  <a:prstClr val="black"/>
                </a:solidFill>
                <a:latin typeface="Times New Roman" panose="02020603050405020304" pitchFamily="18" charset="0"/>
                <a:ea typeface="Calibri" panose="020F0502020204030204" pitchFamily="34" charset="0"/>
              </a:rPr>
              <a:t>)</a:t>
            </a:r>
          </a:p>
          <a:p>
            <a:pPr>
              <a:spcBef>
                <a:spcPts val="600"/>
              </a:spcBef>
            </a:pPr>
            <a:r>
              <a:rPr lang="en-US" sz="2000" dirty="0">
                <a:solidFill>
                  <a:prstClr val="black"/>
                </a:solidFill>
                <a:latin typeface="Times New Roman" panose="02020603050405020304" pitchFamily="18" charset="0"/>
                <a:ea typeface="Times New Roman" panose="02020603050405020304" pitchFamily="18" charset="0"/>
              </a:rPr>
              <a:t>AMS </a:t>
            </a:r>
            <a:r>
              <a:rPr lang="en-US" sz="2000" dirty="0" err="1">
                <a:solidFill>
                  <a:prstClr val="black"/>
                </a:solidFill>
                <a:latin typeface="Times New Roman" panose="02020603050405020304" pitchFamily="18" charset="0"/>
                <a:ea typeface="Times New Roman" panose="02020603050405020304" pitchFamily="18" charset="0"/>
              </a:rPr>
              <a:t>là</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phí</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khai</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báo</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hải</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quan</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tự</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động</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cho</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nước</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nhập</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khẩu</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thường</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là</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Mỹ</a:t>
            </a:r>
            <a:r>
              <a:rPr lang="en-US" sz="2000" dirty="0">
                <a:solidFill>
                  <a:prstClr val="black"/>
                </a:solidFill>
                <a:latin typeface="Times New Roman" panose="02020603050405020304" pitchFamily="18" charset="0"/>
                <a:ea typeface="Times New Roman" panose="02020603050405020304" pitchFamily="18" charset="0"/>
              </a:rPr>
              <a:t>, Canada, </a:t>
            </a:r>
            <a:r>
              <a:rPr lang="en-US" sz="2000" dirty="0" err="1">
                <a:solidFill>
                  <a:prstClr val="black"/>
                </a:solidFill>
                <a:latin typeface="Times New Roman" panose="02020603050405020304" pitchFamily="18" charset="0"/>
                <a:ea typeface="Times New Roman" panose="02020603050405020304" pitchFamily="18" charset="0"/>
              </a:rPr>
              <a:t>Trung</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Quốc</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Đây</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là</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phí</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khai</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báo</a:t>
            </a:r>
            <a:r>
              <a:rPr lang="en-US" sz="2000" dirty="0">
                <a:solidFill>
                  <a:prstClr val="black"/>
                </a:solidFill>
                <a:latin typeface="Times New Roman" panose="02020603050405020304" pitchFamily="18" charset="0"/>
                <a:ea typeface="Times New Roman" panose="02020603050405020304" pitchFamily="18" charset="0"/>
              </a:rPr>
              <a:t> chi </a:t>
            </a:r>
            <a:r>
              <a:rPr lang="en-US" sz="2000" dirty="0" err="1">
                <a:solidFill>
                  <a:prstClr val="black"/>
                </a:solidFill>
                <a:latin typeface="Times New Roman" panose="02020603050405020304" pitchFamily="18" charset="0"/>
                <a:ea typeface="Times New Roman" panose="02020603050405020304" pitchFamily="18" charset="0"/>
              </a:rPr>
              <a:t>tiết</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hàng</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hóa</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trước</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khi</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hàng</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hóa</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được</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xếp</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lên</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tàu</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để</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chở</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đến</a:t>
            </a:r>
            <a:r>
              <a:rPr lang="en-US" sz="2000" dirty="0">
                <a:solidFill>
                  <a:prstClr val="black"/>
                </a:solidFill>
                <a:latin typeface="Times New Roman" panose="02020603050405020304" pitchFamily="18" charset="0"/>
                <a:ea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rPr>
              <a:t>Mỹ</a:t>
            </a:r>
            <a:r>
              <a:rPr lang="en-US" sz="2000" dirty="0">
                <a:solidFill>
                  <a:prstClr val="black"/>
                </a:solidFill>
                <a:latin typeface="Times New Roman" panose="02020603050405020304" pitchFamily="18" charset="0"/>
                <a:ea typeface="Times New Roman" panose="02020603050405020304" pitchFamily="18" charset="0"/>
              </a:rPr>
              <a:t>.</a:t>
            </a:r>
          </a:p>
          <a:p>
            <a:pPr lvl="0">
              <a:spcBef>
                <a:spcPts val="600"/>
              </a:spcBef>
            </a:pPr>
            <a:endParaRPr lang="en-US" sz="2000" dirty="0">
              <a:solidFill>
                <a:prstClr val="black"/>
              </a:solidFill>
              <a:latin typeface="Times New Roman" panose="02020603050405020304" pitchFamily="18" charset="0"/>
              <a:ea typeface="Times New Roman" panose="02020603050405020304" pitchFamily="18" charset="0"/>
            </a:endParaRPr>
          </a:p>
        </p:txBody>
      </p:sp>
      <p:sp>
        <p:nvSpPr>
          <p:cNvPr id="3" name="Rectangle 2"/>
          <p:cNvSpPr/>
          <p:nvPr/>
        </p:nvSpPr>
        <p:spPr>
          <a:xfrm>
            <a:off x="228600" y="58314"/>
            <a:ext cx="3264035" cy="400110"/>
          </a:xfrm>
          <a:prstGeom prst="rect">
            <a:avLst/>
          </a:prstGeom>
        </p:spPr>
        <p:txBody>
          <a:bodyPr wrap="none">
            <a:spAutoFit/>
          </a:bodyPr>
          <a:lstStyle/>
          <a:p>
            <a:pPr>
              <a:spcBef>
                <a:spcPts val="600"/>
              </a:spcBef>
              <a:spcAft>
                <a:spcPts val="600"/>
              </a:spcAft>
            </a:pPr>
            <a:r>
              <a:rPr lang="vi-VN" sz="2000" b="1" dirty="0">
                <a:solidFill>
                  <a:srgbClr val="FF0000"/>
                </a:solidFill>
                <a:latin typeface="Times New Roman" panose="02020603050405020304" pitchFamily="18" charset="0"/>
                <a:cs typeface="Times New Roman" panose="02020603050405020304" pitchFamily="18" charset="0"/>
              </a:rPr>
              <a:t>4.5. CÁC LOẠI PHÍ KHÁC</a:t>
            </a:r>
            <a:endParaRPr lang="en-US" sz="2000" dirty="0">
              <a:solidFill>
                <a:srgbClr val="FF0000"/>
              </a:solidFill>
            </a:endParaRPr>
          </a:p>
        </p:txBody>
      </p:sp>
    </p:spTree>
    <p:extLst>
      <p:ext uri="{BB962C8B-B14F-4D97-AF65-F5344CB8AC3E}">
        <p14:creationId xmlns:p14="http://schemas.microsoft.com/office/powerpoint/2010/main" val="69470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 calcmode="lin" valueType="num">
                                      <p:cBhvr additive="base">
                                        <p:cTn id="11"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 calcmode="lin" valueType="num">
                                      <p:cBhvr additive="base">
                                        <p:cTn id="1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 calcmode="lin" valueType="num">
                                      <p:cBhvr additive="base">
                                        <p:cTn id="2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fade">
                                      <p:cBhvr>
                                        <p:cTn id="27" dur="500"/>
                                        <p:tgtEl>
                                          <p:spTgt spid="2">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2">
                                            <p:txEl>
                                              <p:pRg st="5" end="5"/>
                                            </p:txEl>
                                          </p:spTgt>
                                        </p:tgtEl>
                                        <p:attrNameLst>
                                          <p:attrName>style.visibility</p:attrName>
                                        </p:attrNameLst>
                                      </p:cBhvr>
                                      <p:to>
                                        <p:strVal val="visible"/>
                                      </p:to>
                                    </p:set>
                                    <p:animEffect transition="in" filter="fade">
                                      <p:cBhvr>
                                        <p:cTn id="30"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57400" y="1905000"/>
            <a:ext cx="4724400" cy="1446550"/>
          </a:xfrm>
          <a:prstGeom prst="rect">
            <a:avLst/>
          </a:prstGeom>
          <a:noFill/>
        </p:spPr>
        <p:txBody>
          <a:bodyPr wrap="square" rtlCol="0">
            <a:spAutoFit/>
          </a:bodyPr>
          <a:lstStyle/>
          <a:p>
            <a:pPr algn="ctr"/>
            <a:r>
              <a:rPr lang="en-US" sz="8800" dirty="0" smtClean="0">
                <a:latin typeface="Algerian" panose="04020705040A02060702" pitchFamily="82" charset="0"/>
              </a:rPr>
              <a:t>THE END</a:t>
            </a:r>
            <a:endParaRPr lang="en-US" sz="8800" dirty="0">
              <a:latin typeface="Algerian" panose="04020705040A02060702" pitchFamily="82" charset="0"/>
            </a:endParaRPr>
          </a:p>
        </p:txBody>
      </p:sp>
    </p:spTree>
    <p:extLst>
      <p:ext uri="{BB962C8B-B14F-4D97-AF65-F5344CB8AC3E}">
        <p14:creationId xmlns:p14="http://schemas.microsoft.com/office/powerpoint/2010/main" val="381903641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14300"/>
            <a:ext cx="9144000" cy="6629400"/>
          </a:xfrm>
          <a:prstGeom prst="rect">
            <a:avLst/>
          </a:prstGeom>
        </p:spPr>
      </p:pic>
    </p:spTree>
    <p:extLst>
      <p:ext uri="{BB962C8B-B14F-4D97-AF65-F5344CB8AC3E}">
        <p14:creationId xmlns:p14="http://schemas.microsoft.com/office/powerpoint/2010/main" val="290432601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762000" y="76200"/>
            <a:ext cx="7381875" cy="4352925"/>
          </a:xfrm>
          <a:prstGeom prst="rect">
            <a:avLst/>
          </a:prstGeom>
        </p:spPr>
      </p:pic>
    </p:spTree>
    <p:extLst>
      <p:ext uri="{BB962C8B-B14F-4D97-AF65-F5344CB8AC3E}">
        <p14:creationId xmlns:p14="http://schemas.microsoft.com/office/powerpoint/2010/main" val="176857841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66491"/>
            <a:ext cx="4953000" cy="584775"/>
          </a:xfrm>
          <a:prstGeom prst="rect">
            <a:avLst/>
          </a:prstGeom>
          <a:noFill/>
        </p:spPr>
        <p:txBody>
          <a:bodyPr wrap="square" rtlCol="0">
            <a:spAutoFit/>
          </a:bodyPr>
          <a:lstStyle/>
          <a:p>
            <a:r>
              <a:rPr lang="en-US" sz="3200" b="1" i="1" dirty="0" smtClean="0">
                <a:solidFill>
                  <a:srgbClr val="FF0000"/>
                </a:solidFill>
                <a:latin typeface="Times New Roman" panose="02020603050405020304" pitchFamily="18" charset="0"/>
                <a:cs typeface="Times New Roman" panose="02020603050405020304" pitchFamily="18" charset="0"/>
              </a:rPr>
              <a:t>4. </a:t>
            </a:r>
            <a:r>
              <a:rPr lang="en-US" sz="3200" b="1" i="1" dirty="0" err="1" smtClean="0">
                <a:solidFill>
                  <a:srgbClr val="FF0000"/>
                </a:solidFill>
                <a:latin typeface="Times New Roman" panose="02020603050405020304" pitchFamily="18" charset="0"/>
                <a:cs typeface="Times New Roman" panose="02020603050405020304" pitchFamily="18" charset="0"/>
              </a:rPr>
              <a:t>Đường</a:t>
            </a:r>
            <a:r>
              <a:rPr lang="en-US" sz="3200" b="1" i="1" dirty="0" smtClean="0">
                <a:solidFill>
                  <a:srgbClr val="FF0000"/>
                </a:solidFill>
                <a:latin typeface="Times New Roman" panose="02020603050405020304" pitchFamily="18" charset="0"/>
                <a:cs typeface="Times New Roman" panose="02020603050405020304" pitchFamily="18" charset="0"/>
              </a:rPr>
              <a:t> </a:t>
            </a:r>
            <a:r>
              <a:rPr lang="en-US" sz="3200" b="1" i="1" dirty="0" err="1" smtClean="0">
                <a:solidFill>
                  <a:srgbClr val="FF0000"/>
                </a:solidFill>
                <a:latin typeface="Times New Roman" panose="02020603050405020304" pitchFamily="18" charset="0"/>
                <a:cs typeface="Times New Roman" panose="02020603050405020304" pitchFamily="18" charset="0"/>
              </a:rPr>
              <a:t>ống</a:t>
            </a:r>
            <a:endParaRPr lang="en-US" sz="3200" b="1" i="1" dirty="0">
              <a:solidFill>
                <a:srgbClr val="FF0000"/>
              </a:solidFill>
              <a:latin typeface="Times New Roman" panose="02020603050405020304" pitchFamily="18" charset="0"/>
              <a:cs typeface="Times New Roman" panose="02020603050405020304" pitchFamily="18" charset="0"/>
            </a:endParaRPr>
          </a:p>
        </p:txBody>
      </p:sp>
      <p:sp>
        <p:nvSpPr>
          <p:cNvPr id="3" name="AutoShape 2" descr="Kết quả hình ảnh cho vận tải &amp;dstrok;ường ố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13" y="714520"/>
            <a:ext cx="2953877" cy="22125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5833" y="714520"/>
            <a:ext cx="3001256" cy="22480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52208" y="762805"/>
            <a:ext cx="2911082" cy="21514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95042" y="3048000"/>
            <a:ext cx="8953500" cy="3349956"/>
          </a:xfrm>
          <a:prstGeom prst="rect">
            <a:avLst/>
          </a:prstGeom>
        </p:spPr>
        <p:txBody>
          <a:bodyPr wrap="square">
            <a:spAutoFit/>
          </a:bodyPr>
          <a:lstStyle/>
          <a:p>
            <a:pPr marL="342900" indent="-342900">
              <a:lnSpc>
                <a:spcPct val="150000"/>
              </a:lnSpc>
              <a:buFont typeface="Arial" panose="020B0604020202020204" pitchFamily="34" charset="0"/>
              <a:buChar char="•"/>
            </a:pPr>
            <a:r>
              <a:rPr lang="vi-VN" sz="2400" i="1" dirty="0">
                <a:latin typeface="Times New Roman" panose="02020603050405020304" pitchFamily="18" charset="0"/>
                <a:cs typeface="Times New Roman" panose="02020603050405020304" pitchFamily="18" charset="0"/>
              </a:rPr>
              <a:t>Đường ống đầu tiên là hệ thống </a:t>
            </a:r>
            <a:r>
              <a:rPr lang="vi-VN" sz="2400" b="1" i="1" dirty="0">
                <a:latin typeface="Times New Roman" panose="02020603050405020304" pitchFamily="18" charset="0"/>
                <a:cs typeface="Times New Roman" panose="02020603050405020304" pitchFamily="18" charset="0"/>
              </a:rPr>
              <a:t>đường ống dẫn khí Nam Côn </a:t>
            </a:r>
            <a:r>
              <a:rPr lang="vi-VN" sz="2400" b="1" i="1" dirty="0" smtClean="0">
                <a:latin typeface="Times New Roman" panose="02020603050405020304" pitchFamily="18" charset="0"/>
                <a:cs typeface="Times New Roman" panose="02020603050405020304" pitchFamily="18" charset="0"/>
              </a:rPr>
              <a:t>Sơn</a:t>
            </a:r>
            <a:endParaRPr lang="en-US" sz="2400" b="1" i="1" dirty="0" smtClean="0">
              <a:latin typeface="Times New Roman" panose="02020603050405020304" pitchFamily="18" charset="0"/>
              <a:cs typeface="Times New Roman" panose="02020603050405020304" pitchFamily="18" charset="0"/>
            </a:endParaRPr>
          </a:p>
          <a:p>
            <a:pPr marL="342900" indent="-342900">
              <a:lnSpc>
                <a:spcPct val="150000"/>
              </a:lnSpc>
              <a:buFont typeface="Arial" panose="020B0604020202020204" pitchFamily="34" charset="0"/>
              <a:buChar char="•"/>
            </a:pPr>
            <a:r>
              <a:rPr lang="vi-VN" sz="2400" i="1" dirty="0" smtClean="0">
                <a:latin typeface="Times New Roman" panose="02020603050405020304" pitchFamily="18" charset="0"/>
                <a:cs typeface="Times New Roman" panose="02020603050405020304" pitchFamily="18" charset="0"/>
              </a:rPr>
              <a:t>Tổng </a:t>
            </a:r>
            <a:r>
              <a:rPr lang="vi-VN" sz="2400" i="1" dirty="0">
                <a:latin typeface="Times New Roman" panose="02020603050405020304" pitchFamily="18" charset="0"/>
                <a:cs typeface="Times New Roman" panose="02020603050405020304" pitchFamily="18" charset="0"/>
              </a:rPr>
              <a:t>công ty Xăng dầu Việt Nam (Petrolimex) đang vận hành, khai thác một số tuyến </a:t>
            </a:r>
            <a:r>
              <a:rPr lang="vi-VN" sz="2400" b="1" i="1" dirty="0">
                <a:latin typeface="Times New Roman" panose="02020603050405020304" pitchFamily="18" charset="0"/>
                <a:cs typeface="Times New Roman" panose="02020603050405020304" pitchFamily="18" charset="0"/>
              </a:rPr>
              <a:t>đường ống vận chuyển xăng dầu, tổng chiều dài 500km</a:t>
            </a:r>
            <a:r>
              <a:rPr lang="vi-VN" sz="2400" i="1" dirty="0">
                <a:latin typeface="Times New Roman" panose="02020603050405020304" pitchFamily="18" charset="0"/>
                <a:cs typeface="Times New Roman" panose="02020603050405020304" pitchFamily="18" charset="0"/>
              </a:rPr>
              <a:t>, công suất vận chuyển 4 triệu tấn/năm, phần lớn nằm ở các tỉnh, thành phía Bắc như Hải Phòng, Hải Dương, Hà Nội, Hà Nam… Hệ thống đường ống này có nguồn gốc sở hữu Nhà nước</a:t>
            </a:r>
            <a:endParaRPr lang="en-US" sz="2400" i="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6"/>
          <a:stretch>
            <a:fillRect/>
          </a:stretch>
        </p:blipFill>
        <p:spPr>
          <a:xfrm>
            <a:off x="32331" y="518284"/>
            <a:ext cx="9220931" cy="6250021"/>
          </a:xfrm>
          <a:prstGeom prst="rect">
            <a:avLst/>
          </a:prstGeom>
        </p:spPr>
      </p:pic>
      <p:sp>
        <p:nvSpPr>
          <p:cNvPr id="7" name="TextBox 6"/>
          <p:cNvSpPr txBox="1"/>
          <p:nvPr/>
        </p:nvSpPr>
        <p:spPr>
          <a:xfrm>
            <a:off x="3657600" y="1447800"/>
            <a:ext cx="1828800" cy="461665"/>
          </a:xfrm>
          <a:prstGeom prst="rect">
            <a:avLst/>
          </a:prstGeom>
          <a:noFill/>
        </p:spPr>
        <p:txBody>
          <a:bodyPr wrap="square" rtlCol="0">
            <a:spAutoFit/>
          </a:bodyPr>
          <a:lstStyle/>
          <a:p>
            <a:r>
              <a:rPr lang="en-US" sz="2400" b="1" i="1" dirty="0" smtClean="0"/>
              <a:t>Black Sea</a:t>
            </a:r>
            <a:endParaRPr lang="en-US" sz="2400" b="1" i="1" dirty="0"/>
          </a:p>
        </p:txBody>
      </p:sp>
      <p:sp>
        <p:nvSpPr>
          <p:cNvPr id="11" name="TextBox 10"/>
          <p:cNvSpPr txBox="1"/>
          <p:nvPr/>
        </p:nvSpPr>
        <p:spPr>
          <a:xfrm>
            <a:off x="6670934" y="762805"/>
            <a:ext cx="1828800" cy="461665"/>
          </a:xfrm>
          <a:prstGeom prst="rect">
            <a:avLst/>
          </a:prstGeom>
          <a:noFill/>
        </p:spPr>
        <p:txBody>
          <a:bodyPr wrap="square" rtlCol="0">
            <a:spAutoFit/>
          </a:bodyPr>
          <a:lstStyle/>
          <a:p>
            <a:r>
              <a:rPr lang="en-US" sz="2400" b="1" i="1" dirty="0" smtClean="0"/>
              <a:t>Russia</a:t>
            </a:r>
            <a:endParaRPr lang="en-US" sz="2400" b="1" i="1" dirty="0"/>
          </a:p>
        </p:txBody>
      </p:sp>
    </p:spTree>
    <p:extLst>
      <p:ext uri="{BB962C8B-B14F-4D97-AF65-F5344CB8AC3E}">
        <p14:creationId xmlns:p14="http://schemas.microsoft.com/office/powerpoint/2010/main" val="3025465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barn(inVertic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Lst>
  </p:timing>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themeOverride>
</file>

<file path=docProps/app.xml><?xml version="1.0" encoding="utf-8"?>
<Properties xmlns="http://schemas.openxmlformats.org/officeDocument/2006/extended-properties" xmlns:vt="http://schemas.openxmlformats.org/officeDocument/2006/docPropsVTypes">
  <Template/>
  <TotalTime>8601</TotalTime>
  <Words>10477</Words>
  <Application>Microsoft Office PowerPoint</Application>
  <PresentationFormat>On-screen Show (4:3)</PresentationFormat>
  <Paragraphs>1106</Paragraphs>
  <Slides>62</Slides>
  <Notes>23</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62</vt:i4>
      </vt:variant>
    </vt:vector>
  </HeadingPairs>
  <TitlesOfParts>
    <vt:vector size="74" baseType="lpstr">
      <vt:lpstr>.VnTime</vt:lpstr>
      <vt:lpstr>Algerian</vt:lpstr>
      <vt:lpstr>Arial</vt:lpstr>
      <vt:lpstr>Calibri</vt:lpstr>
      <vt:lpstr>Cambria Math</vt:lpstr>
      <vt:lpstr>Georgia</vt:lpstr>
      <vt:lpstr>Symbol</vt:lpstr>
      <vt:lpstr>Times New Roman</vt:lpstr>
      <vt:lpstr>Trebuchet MS</vt:lpstr>
      <vt:lpstr>VNI-Times</vt:lpstr>
      <vt:lpstr>Wingdings</vt:lpstr>
      <vt:lpstr>Slipstream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NMC</dc:creator>
  <cp:lastModifiedBy>huynhchigioi@gmail.com</cp:lastModifiedBy>
  <cp:revision>606</cp:revision>
  <dcterms:created xsi:type="dcterms:W3CDTF">2015-09-03T01:50:49Z</dcterms:created>
  <dcterms:modified xsi:type="dcterms:W3CDTF">2021-02-06T05:45:40Z</dcterms:modified>
</cp:coreProperties>
</file>