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24"/>
  </p:notesMasterIdLst>
  <p:sldIdLst>
    <p:sldId id="256" r:id="rId4"/>
    <p:sldId id="266" r:id="rId5"/>
    <p:sldId id="268" r:id="rId6"/>
    <p:sldId id="267" r:id="rId7"/>
    <p:sldId id="317" r:id="rId8"/>
    <p:sldId id="318" r:id="rId9"/>
    <p:sldId id="319" r:id="rId10"/>
    <p:sldId id="320" r:id="rId11"/>
    <p:sldId id="289" r:id="rId12"/>
    <p:sldId id="321" r:id="rId13"/>
    <p:sldId id="322" r:id="rId14"/>
    <p:sldId id="323" r:id="rId15"/>
    <p:sldId id="324" r:id="rId16"/>
    <p:sldId id="295" r:id="rId17"/>
    <p:sldId id="325" r:id="rId18"/>
    <p:sldId id="326" r:id="rId19"/>
    <p:sldId id="265" r:id="rId20"/>
    <p:sldId id="329" r:id="rId21"/>
    <p:sldId id="327" r:id="rId22"/>
    <p:sldId id="31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12" autoAdjust="0"/>
    <p:restoredTop sz="94660"/>
  </p:normalViewPr>
  <p:slideViewPr>
    <p:cSldViewPr snapToGrid="0">
      <p:cViewPr>
        <p:scale>
          <a:sx n="60" d="100"/>
          <a:sy n="60" d="100"/>
        </p:scale>
        <p:origin x="-924" y="-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20C1-KLB1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ÔN TẬP CUỐI MÔN</a:t>
            </a:r>
            <a:endParaRPr lang="en-US" sz="4800" b="1" dirty="0" smtClean="0">
              <a:solidFill>
                <a:srgbClr val="FF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(2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090" y="1600200"/>
            <a:ext cx="8064310" cy="4953000"/>
          </a:xfrm>
        </p:spPr>
        <p:txBody>
          <a:bodyPr/>
          <a:lstStyle/>
          <a:p>
            <a:pPr lvl="0" algn="just"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</a:rPr>
              <a:t>Kiến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môn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.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Kỹ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năng</a:t>
            </a:r>
            <a:r>
              <a:rPr lang="en-US" b="1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/>
              <a:t>Nắm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,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,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sạn</a:t>
            </a:r>
            <a:r>
              <a:rPr lang="en-US" dirty="0" smtClean="0"/>
              <a:t>.</a:t>
            </a:r>
            <a:endParaRPr lang="en-US" dirty="0" smtClean="0"/>
          </a:p>
          <a:p>
            <a:pPr lvl="0" algn="just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Thái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độ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 algn="just">
              <a:buNone/>
            </a:pP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nghiêm</a:t>
            </a:r>
            <a:r>
              <a:rPr lang="en-US" dirty="0"/>
              <a:t> </a:t>
            </a:r>
            <a:r>
              <a:rPr lang="en-US" dirty="0" err="1"/>
              <a:t>túc</a:t>
            </a:r>
            <a:r>
              <a:rPr lang="en-US" dirty="0"/>
              <a:t>, </a:t>
            </a:r>
            <a:r>
              <a:rPr lang="en-US" dirty="0" err="1"/>
              <a:t>lắng</a:t>
            </a:r>
            <a:r>
              <a:rPr lang="en-US" dirty="0"/>
              <a:t> </a:t>
            </a:r>
            <a:r>
              <a:rPr lang="en-US" dirty="0" err="1"/>
              <a:t>nghe</a:t>
            </a:r>
            <a:r>
              <a:rPr lang="en-US" dirty="0"/>
              <a:t> </a:t>
            </a:r>
            <a:r>
              <a:rPr lang="en-US" dirty="0" err="1"/>
              <a:t>giảng</a:t>
            </a:r>
            <a:r>
              <a:rPr lang="en-US" dirty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,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bài</a:t>
            </a:r>
            <a:endParaRPr lang="en-US" dirty="0"/>
          </a:p>
          <a:p>
            <a:pPr marL="0" indent="0" algn="just">
              <a:buNone/>
            </a:pP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/>
              <a:t>cực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,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trách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02970"/>
            <a:ext cx="3772644" cy="38158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285890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</a:t>
            </a:r>
            <a:r>
              <a:rPr lang="de-DE" sz="4000" dirty="0" smtClean="0">
                <a:solidFill>
                  <a:srgbClr val="FF0000"/>
                </a:solidFill>
              </a:rPr>
              <a:t>KHÁI QUÁT VỀ HOẠT ĐỘNG DU LỊCH VÀ KHÁCH SẠN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797269"/>
            <a:ext cx="9711747" cy="47612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4800" dirty="0" smtClean="0">
                <a:solidFill>
                  <a:schemeClr val="tx1"/>
                </a:solidFill>
              </a:rPr>
              <a:t>1. </a:t>
            </a:r>
            <a:r>
              <a:rPr lang="en-US" sz="4800" dirty="0" err="1" smtClean="0">
                <a:solidFill>
                  <a:schemeClr val="tx1"/>
                </a:solidFill>
              </a:rPr>
              <a:t>Một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số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khái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niệm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cơ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bản</a:t>
            </a:r>
            <a:endParaRPr lang="en-US" sz="4800" dirty="0">
              <a:solidFill>
                <a:schemeClr val="tx1"/>
              </a:solidFill>
            </a:endParaRPr>
          </a:p>
          <a:p>
            <a:endParaRPr lang="en-US" sz="4800" dirty="0" smtClean="0"/>
          </a:p>
          <a:p>
            <a:r>
              <a:rPr lang="en-US" sz="4800" i="1" dirty="0" err="1" smtClean="0">
                <a:solidFill>
                  <a:schemeClr val="tx1"/>
                </a:solidFill>
              </a:rPr>
              <a:t>Trình</a:t>
            </a:r>
            <a:r>
              <a:rPr lang="en-US" sz="4800" i="1" dirty="0" smtClean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bày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khái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niệm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về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, du </a:t>
            </a:r>
            <a:r>
              <a:rPr lang="en-US" sz="4800" i="1" dirty="0" err="1">
                <a:solidFill>
                  <a:schemeClr val="tx1"/>
                </a:solidFill>
              </a:rPr>
              <a:t>khách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cầu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  <a:p>
            <a:pPr lvl="0"/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804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285890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KHÁI QUÁT VỀ HOẠT ĐỘNG DU LỊCH VÀ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811505"/>
            <a:ext cx="10260654" cy="44316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4800" dirty="0" smtClean="0">
                <a:solidFill>
                  <a:schemeClr val="tx1"/>
                </a:solidFill>
              </a:rPr>
              <a:t>2. </a:t>
            </a:r>
            <a:r>
              <a:rPr lang="en-US" sz="4800" dirty="0" err="1" smtClean="0">
                <a:solidFill>
                  <a:schemeClr val="tx1"/>
                </a:solidFill>
              </a:rPr>
              <a:t>Sản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phẩm</a:t>
            </a:r>
            <a:r>
              <a:rPr lang="en-US" sz="4800" dirty="0">
                <a:solidFill>
                  <a:schemeClr val="tx1"/>
                </a:solidFill>
              </a:rPr>
              <a:t> du </a:t>
            </a:r>
            <a:r>
              <a:rPr lang="en-US" sz="4800" dirty="0" err="1">
                <a:solidFill>
                  <a:schemeClr val="tx1"/>
                </a:solidFill>
              </a:rPr>
              <a:t>lịch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và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tính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đặc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</a:rPr>
              <a:t>thù</a:t>
            </a:r>
            <a:endParaRPr lang="en-US" sz="4800" dirty="0" smtClean="0">
              <a:solidFill>
                <a:schemeClr val="tx1"/>
              </a:solidFill>
            </a:endParaRPr>
          </a:p>
          <a:p>
            <a:pPr lvl="0"/>
            <a:endParaRPr lang="en-US" sz="4800" dirty="0">
              <a:solidFill>
                <a:schemeClr val="tx1"/>
              </a:solidFill>
            </a:endParaRPr>
          </a:p>
          <a:p>
            <a:pPr lvl="0"/>
            <a:r>
              <a:rPr lang="en-US" sz="4800" i="1" dirty="0" err="1">
                <a:solidFill>
                  <a:schemeClr val="tx1"/>
                </a:solidFill>
              </a:rPr>
              <a:t>Trình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bày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khái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niệm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về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sản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phẩm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? </a:t>
            </a:r>
            <a:r>
              <a:rPr lang="en-US" sz="4800" i="1" dirty="0" err="1">
                <a:solidFill>
                  <a:schemeClr val="tx1"/>
                </a:solidFill>
              </a:rPr>
              <a:t>Kể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tên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sản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phẩm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 (</a:t>
            </a:r>
            <a:r>
              <a:rPr lang="en-US" sz="4800" i="1" dirty="0" err="1">
                <a:solidFill>
                  <a:schemeClr val="tx1"/>
                </a:solidFill>
              </a:rPr>
              <a:t>thực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phẩm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bánh</a:t>
            </a:r>
            <a:r>
              <a:rPr lang="en-US" sz="4800" i="1" dirty="0">
                <a:solidFill>
                  <a:schemeClr val="tx1"/>
                </a:solidFill>
              </a:rPr>
              <a:t>) </a:t>
            </a:r>
            <a:r>
              <a:rPr lang="en-US" sz="4800" i="1" dirty="0" err="1">
                <a:solidFill>
                  <a:schemeClr val="tx1"/>
                </a:solidFill>
              </a:rPr>
              <a:t>của</a:t>
            </a:r>
            <a:r>
              <a:rPr lang="en-US" sz="4800" i="1" dirty="0">
                <a:solidFill>
                  <a:schemeClr val="tx1"/>
                </a:solidFill>
              </a:rPr>
              <a:t> 8 </a:t>
            </a:r>
            <a:r>
              <a:rPr lang="en-US" sz="4800" i="1" dirty="0" err="1">
                <a:solidFill>
                  <a:schemeClr val="tx1"/>
                </a:solidFill>
              </a:rPr>
              <a:t>địa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điểm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thuộc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năm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tỉnh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khác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nhau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276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380483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KHÁI QUÁT VỀ HOẠT ĐỘNG DU LỊCH VÀ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732675"/>
            <a:ext cx="9711747" cy="443166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5200" dirty="0" smtClean="0">
                <a:solidFill>
                  <a:schemeClr val="tx1"/>
                </a:solidFill>
              </a:rPr>
              <a:t>3. </a:t>
            </a:r>
            <a:r>
              <a:rPr lang="en-US" sz="5200" dirty="0" err="1" smtClean="0">
                <a:solidFill>
                  <a:schemeClr val="tx1"/>
                </a:solidFill>
              </a:rPr>
              <a:t>Nhu</a:t>
            </a:r>
            <a:r>
              <a:rPr lang="en-US" sz="5200" dirty="0" smtClean="0">
                <a:solidFill>
                  <a:schemeClr val="tx1"/>
                </a:solidFill>
              </a:rPr>
              <a:t> </a:t>
            </a:r>
            <a:r>
              <a:rPr lang="en-US" sz="5200" dirty="0" err="1">
                <a:solidFill>
                  <a:schemeClr val="tx1"/>
                </a:solidFill>
              </a:rPr>
              <a:t>cầu</a:t>
            </a:r>
            <a:r>
              <a:rPr lang="en-US" sz="5200" dirty="0">
                <a:solidFill>
                  <a:schemeClr val="tx1"/>
                </a:solidFill>
              </a:rPr>
              <a:t> du </a:t>
            </a:r>
            <a:r>
              <a:rPr lang="en-US" sz="5200" dirty="0" err="1" smtClean="0">
                <a:solidFill>
                  <a:schemeClr val="tx1"/>
                </a:solidFill>
              </a:rPr>
              <a:t>lịch</a:t>
            </a:r>
            <a:endParaRPr lang="en-US" sz="5200" dirty="0" smtClean="0">
              <a:solidFill>
                <a:schemeClr val="tx1"/>
              </a:solidFill>
            </a:endParaRPr>
          </a:p>
          <a:p>
            <a:pPr lvl="0"/>
            <a:endParaRPr lang="en-US" sz="5200" dirty="0" smtClean="0">
              <a:solidFill>
                <a:schemeClr val="tx1"/>
              </a:solidFill>
            </a:endParaRPr>
          </a:p>
          <a:p>
            <a:r>
              <a:rPr lang="en-US" sz="5200" i="1" dirty="0" err="1">
                <a:solidFill>
                  <a:schemeClr val="tx1"/>
                </a:solidFill>
              </a:rPr>
              <a:t>Trình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bày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khái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niệm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về</a:t>
            </a:r>
            <a:r>
              <a:rPr lang="en-US" sz="5200" i="1" dirty="0">
                <a:solidFill>
                  <a:schemeClr val="tx1"/>
                </a:solidFill>
              </a:rPr>
              <a:t> du </a:t>
            </a:r>
            <a:r>
              <a:rPr lang="en-US" sz="5200" i="1" dirty="0" err="1">
                <a:solidFill>
                  <a:schemeClr val="tx1"/>
                </a:solidFill>
              </a:rPr>
              <a:t>lịch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và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nhu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cầu</a:t>
            </a:r>
            <a:r>
              <a:rPr lang="en-US" sz="5200" i="1" dirty="0">
                <a:solidFill>
                  <a:schemeClr val="tx1"/>
                </a:solidFill>
              </a:rPr>
              <a:t> du </a:t>
            </a:r>
            <a:r>
              <a:rPr lang="en-US" sz="5200" i="1" dirty="0" err="1">
                <a:solidFill>
                  <a:schemeClr val="tx1"/>
                </a:solidFill>
              </a:rPr>
              <a:t>lịch</a:t>
            </a:r>
            <a:r>
              <a:rPr lang="en-US" sz="5200" i="1" dirty="0">
                <a:solidFill>
                  <a:schemeClr val="tx1"/>
                </a:solidFill>
              </a:rPr>
              <a:t>? </a:t>
            </a:r>
            <a:r>
              <a:rPr lang="en-US" sz="5200" i="1" dirty="0" err="1">
                <a:solidFill>
                  <a:schemeClr val="tx1"/>
                </a:solidFill>
              </a:rPr>
              <a:t>Động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cơ</a:t>
            </a:r>
            <a:r>
              <a:rPr lang="en-US" sz="5200" i="1" dirty="0">
                <a:solidFill>
                  <a:schemeClr val="tx1"/>
                </a:solidFill>
              </a:rPr>
              <a:t> du </a:t>
            </a:r>
            <a:r>
              <a:rPr lang="en-US" sz="5200" i="1" dirty="0" err="1">
                <a:solidFill>
                  <a:schemeClr val="tx1"/>
                </a:solidFill>
              </a:rPr>
              <a:t>lịch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thể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hiện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như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thế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nào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trong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Tháp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nhu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cầu</a:t>
            </a:r>
            <a:r>
              <a:rPr lang="en-US" sz="5200" i="1" dirty="0">
                <a:solidFill>
                  <a:schemeClr val="tx1"/>
                </a:solidFill>
              </a:rPr>
              <a:t> Maslow? </a:t>
            </a:r>
            <a:r>
              <a:rPr lang="en-US" sz="5200" i="1" dirty="0" err="1">
                <a:solidFill>
                  <a:schemeClr val="tx1"/>
                </a:solidFill>
              </a:rPr>
              <a:t>Giải</a:t>
            </a:r>
            <a:r>
              <a:rPr lang="en-US" sz="5200" i="1" dirty="0">
                <a:solidFill>
                  <a:schemeClr val="tx1"/>
                </a:solidFill>
              </a:rPr>
              <a:t> </a:t>
            </a:r>
            <a:r>
              <a:rPr lang="en-US" sz="5200" i="1" dirty="0" err="1">
                <a:solidFill>
                  <a:schemeClr val="tx1"/>
                </a:solidFill>
              </a:rPr>
              <a:t>thích</a:t>
            </a:r>
            <a:r>
              <a:rPr lang="en-US" sz="5200" i="1" dirty="0">
                <a:solidFill>
                  <a:schemeClr val="tx1"/>
                </a:solidFill>
              </a:rPr>
              <a:t>?</a:t>
            </a:r>
          </a:p>
          <a:p>
            <a:r>
              <a:rPr lang="en-US" dirty="0"/>
              <a:t> </a:t>
            </a:r>
          </a:p>
          <a:p>
            <a:pPr lvl="0"/>
            <a:endParaRPr lang="en-US" dirty="0" smtClean="0">
              <a:solidFill>
                <a:schemeClr val="tx1"/>
              </a:solidFill>
            </a:endParaRPr>
          </a:p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5083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285890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KHÁI QUÁT VỀ HOẠT ĐỘNG DU LỊCH VÀ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3" y="1545021"/>
            <a:ext cx="11506109" cy="501346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4800" dirty="0" smtClean="0">
                <a:solidFill>
                  <a:schemeClr val="tx1"/>
                </a:solidFill>
              </a:rPr>
              <a:t>4. </a:t>
            </a:r>
            <a:r>
              <a:rPr lang="en-US" sz="4800" dirty="0" err="1" smtClean="0">
                <a:solidFill>
                  <a:schemeClr val="tx1"/>
                </a:solidFill>
              </a:rPr>
              <a:t>Các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loại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en-US" sz="4800" dirty="0" err="1">
                <a:solidFill>
                  <a:schemeClr val="tx1"/>
                </a:solidFill>
              </a:rPr>
              <a:t>hình</a:t>
            </a:r>
            <a:r>
              <a:rPr lang="en-US" sz="4800" dirty="0">
                <a:solidFill>
                  <a:schemeClr val="tx1"/>
                </a:solidFill>
              </a:rPr>
              <a:t> du </a:t>
            </a:r>
            <a:r>
              <a:rPr lang="en-US" sz="4800" dirty="0" err="1" smtClean="0">
                <a:solidFill>
                  <a:schemeClr val="tx1"/>
                </a:solidFill>
              </a:rPr>
              <a:t>lịch</a:t>
            </a:r>
            <a:endParaRPr lang="en-US" sz="4800" dirty="0">
              <a:solidFill>
                <a:schemeClr val="tx1"/>
              </a:solidFill>
            </a:endParaRPr>
          </a:p>
          <a:p>
            <a:pPr lvl="0"/>
            <a:r>
              <a:rPr lang="en-US" sz="4800" i="1" dirty="0" err="1">
                <a:solidFill>
                  <a:schemeClr val="tx1"/>
                </a:solidFill>
              </a:rPr>
              <a:t>Thế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nào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là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sinh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thái</a:t>
            </a:r>
            <a:r>
              <a:rPr lang="en-US" sz="4800" i="1" dirty="0">
                <a:solidFill>
                  <a:schemeClr val="tx1"/>
                </a:solidFill>
              </a:rPr>
              <a:t>? </a:t>
            </a:r>
            <a:r>
              <a:rPr lang="en-US" sz="4800" i="1" dirty="0" err="1">
                <a:solidFill>
                  <a:schemeClr val="tx1"/>
                </a:solidFill>
              </a:rPr>
              <a:t>Kể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tên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bốn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địa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điểm</a:t>
            </a:r>
            <a:r>
              <a:rPr lang="en-US" sz="4800" i="1" dirty="0">
                <a:solidFill>
                  <a:schemeClr val="tx1"/>
                </a:solidFill>
              </a:rPr>
              <a:t>  </a:t>
            </a:r>
            <a:r>
              <a:rPr lang="en-US" sz="4800" i="1" dirty="0" err="1">
                <a:solidFill>
                  <a:schemeClr val="tx1"/>
                </a:solidFill>
              </a:rPr>
              <a:t>khu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sinh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thái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mà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em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biết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  <a:p>
            <a:pPr lvl="0"/>
            <a:r>
              <a:rPr lang="en-US" sz="4800" i="1" dirty="0" err="1">
                <a:solidFill>
                  <a:schemeClr val="tx1"/>
                </a:solidFill>
              </a:rPr>
              <a:t>Thế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nào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là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văn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hóa</a:t>
            </a:r>
            <a:r>
              <a:rPr lang="en-US" sz="4800" i="1" dirty="0">
                <a:solidFill>
                  <a:schemeClr val="tx1"/>
                </a:solidFill>
              </a:rPr>
              <a:t>? </a:t>
            </a:r>
            <a:r>
              <a:rPr lang="en-US" sz="4800" i="1" dirty="0" err="1">
                <a:solidFill>
                  <a:schemeClr val="tx1"/>
                </a:solidFill>
              </a:rPr>
              <a:t>Kể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tên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bốn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địa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điểm</a:t>
            </a:r>
            <a:r>
              <a:rPr lang="en-US" sz="4800" i="1" dirty="0">
                <a:solidFill>
                  <a:schemeClr val="tx1"/>
                </a:solidFill>
              </a:rPr>
              <a:t>  </a:t>
            </a:r>
            <a:r>
              <a:rPr lang="en-US" sz="4800" i="1" dirty="0" err="1">
                <a:solidFill>
                  <a:schemeClr val="tx1"/>
                </a:solidFill>
              </a:rPr>
              <a:t>khu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văn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hóa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mà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em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biết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2037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285890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KHÁI QUÁT VỀ HOẠT ĐỘNG DU LỊCH VÀ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2126825"/>
            <a:ext cx="9711747" cy="44316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4800" dirty="0" smtClean="0">
                <a:solidFill>
                  <a:schemeClr val="tx1"/>
                </a:solidFill>
              </a:rPr>
              <a:t>5. </a:t>
            </a:r>
            <a:r>
              <a:rPr lang="en-US" sz="4800" dirty="0" err="1" smtClean="0">
                <a:solidFill>
                  <a:schemeClr val="tx1"/>
                </a:solidFill>
              </a:rPr>
              <a:t>Tính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</a:rPr>
              <a:t>thời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</a:rPr>
              <a:t>vụ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</a:rPr>
              <a:t>trong</a:t>
            </a:r>
            <a:r>
              <a:rPr lang="en-US" sz="4800" dirty="0" smtClean="0">
                <a:solidFill>
                  <a:schemeClr val="tx1"/>
                </a:solidFill>
              </a:rPr>
              <a:t> du </a:t>
            </a:r>
            <a:r>
              <a:rPr lang="en-US" sz="4800" dirty="0" err="1" smtClean="0">
                <a:solidFill>
                  <a:schemeClr val="tx1"/>
                </a:solidFill>
              </a:rPr>
              <a:t>lịch</a:t>
            </a:r>
            <a:endParaRPr lang="en-US" sz="4800" dirty="0" smtClean="0">
              <a:solidFill>
                <a:schemeClr val="tx1"/>
              </a:solidFill>
            </a:endParaRPr>
          </a:p>
          <a:p>
            <a:pPr lvl="0"/>
            <a:endParaRPr lang="en-US" sz="4800" dirty="0">
              <a:solidFill>
                <a:schemeClr val="tx1"/>
              </a:solidFill>
            </a:endParaRPr>
          </a:p>
          <a:p>
            <a:pPr lvl="0"/>
            <a:r>
              <a:rPr lang="en-US" sz="4800" i="1" dirty="0" err="1">
                <a:solidFill>
                  <a:schemeClr val="tx1"/>
                </a:solidFill>
              </a:rPr>
              <a:t>Thời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vụ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trong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như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thế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nào</a:t>
            </a:r>
            <a:r>
              <a:rPr lang="en-US" sz="4800" i="1" dirty="0">
                <a:solidFill>
                  <a:schemeClr val="tx1"/>
                </a:solidFill>
              </a:rPr>
              <a:t>? </a:t>
            </a:r>
            <a:r>
              <a:rPr lang="en-US" sz="4800" i="1" dirty="0" err="1">
                <a:solidFill>
                  <a:schemeClr val="tx1"/>
                </a:solidFill>
              </a:rPr>
              <a:t>Những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nhân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tố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tác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động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đến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thời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vụ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trong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9865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4" y="146182"/>
            <a:ext cx="8605342" cy="1619555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</a:t>
            </a:r>
            <a:r>
              <a:rPr lang="en-US" sz="4000" dirty="0" smtClean="0">
                <a:solidFill>
                  <a:srgbClr val="FF0000"/>
                </a:solidFill>
              </a:rPr>
              <a:t>TỔ CHỨC HOẠT ĐỘNG KINH DOANH TRONG KHÁCH SẠN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639613"/>
            <a:ext cx="11017397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742950" lvl="0" indent="-742950">
              <a:buFont typeface="+mj-lt"/>
              <a:buAutoNum type="arabicPeriod"/>
            </a:pPr>
            <a:r>
              <a:rPr lang="de-DE" sz="4800" dirty="0" smtClean="0">
                <a:solidFill>
                  <a:schemeClr val="tx1"/>
                </a:solidFill>
              </a:rPr>
              <a:t>Hoạt </a:t>
            </a:r>
            <a:r>
              <a:rPr lang="de-DE" sz="4800" dirty="0">
                <a:solidFill>
                  <a:schemeClr val="tx1"/>
                </a:solidFill>
              </a:rPr>
              <a:t>động kinh doanh trong khách </a:t>
            </a:r>
            <a:r>
              <a:rPr lang="de-DE" sz="4800" dirty="0" smtClean="0">
                <a:solidFill>
                  <a:schemeClr val="tx1"/>
                </a:solidFill>
              </a:rPr>
              <a:t>sạn</a:t>
            </a:r>
          </a:p>
          <a:p>
            <a:pPr marL="742950" lvl="0" indent="-742950">
              <a:buFont typeface="+mj-lt"/>
              <a:buAutoNum type="arabicPeriod"/>
            </a:pPr>
            <a:endParaRPr lang="de-DE" sz="4800" dirty="0" smtClean="0">
              <a:solidFill>
                <a:schemeClr val="tx1"/>
              </a:solidFill>
            </a:endParaRPr>
          </a:p>
          <a:p>
            <a:pPr lvl="0"/>
            <a:r>
              <a:rPr lang="de-DE" sz="4800" i="1" dirty="0" smtClean="0">
                <a:solidFill>
                  <a:schemeClr val="tx1"/>
                </a:solidFill>
              </a:rPr>
              <a:t>-Trình bày khái niệm hoạt </a:t>
            </a:r>
            <a:r>
              <a:rPr lang="de-DE" sz="4800" i="1" dirty="0">
                <a:solidFill>
                  <a:schemeClr val="tx1"/>
                </a:solidFill>
              </a:rPr>
              <a:t>động kinh doanh trong khách </a:t>
            </a:r>
            <a:r>
              <a:rPr lang="de-DE" sz="4800" i="1" dirty="0" smtClean="0">
                <a:solidFill>
                  <a:schemeClr val="tx1"/>
                </a:solidFill>
              </a:rPr>
              <a:t>sạn?</a:t>
            </a:r>
          </a:p>
          <a:p>
            <a:r>
              <a:rPr lang="en-US" sz="4800" i="1" dirty="0" smtClean="0">
                <a:solidFill>
                  <a:schemeClr val="tx1"/>
                </a:solidFill>
              </a:rPr>
              <a:t>-</a:t>
            </a:r>
            <a:r>
              <a:rPr lang="en-US" sz="4800" i="1" dirty="0" err="1" smtClean="0">
                <a:solidFill>
                  <a:schemeClr val="tx1"/>
                </a:solidFill>
              </a:rPr>
              <a:t>Trình</a:t>
            </a:r>
            <a:r>
              <a:rPr lang="en-US" sz="4800" i="1" dirty="0" smtClean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bày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đặc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điểm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mối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quan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hệ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giữa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sản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xuất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tiêu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dùng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sản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phẩm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khách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sạn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  <a:p>
            <a:pPr lv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70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4" y="146183"/>
            <a:ext cx="8889120" cy="1493430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TỔ CHỨC HOẠT ĐỘNG KINH DOANH TRONG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39613"/>
            <a:ext cx="9898046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/>
            <a:r>
              <a:rPr lang="de-DE" sz="4800" dirty="0" smtClean="0">
                <a:solidFill>
                  <a:schemeClr val="tx1"/>
                </a:solidFill>
              </a:rPr>
              <a:t>2. Một </a:t>
            </a:r>
            <a:r>
              <a:rPr lang="de-DE" sz="4800" dirty="0">
                <a:solidFill>
                  <a:schemeClr val="tx1"/>
                </a:solidFill>
              </a:rPr>
              <a:t>số loại hình cơ sở lưu </a:t>
            </a:r>
            <a:r>
              <a:rPr lang="de-DE" sz="4800" dirty="0" smtClean="0">
                <a:solidFill>
                  <a:schemeClr val="tx1"/>
                </a:solidFill>
              </a:rPr>
              <a:t>trú</a:t>
            </a:r>
          </a:p>
          <a:p>
            <a:pPr lvl="0" algn="just"/>
            <a:endParaRPr lang="de-DE" sz="4800" dirty="0" smtClean="0">
              <a:solidFill>
                <a:schemeClr val="tx1"/>
              </a:solidFill>
            </a:endParaRPr>
          </a:p>
          <a:p>
            <a:pPr algn="just"/>
            <a:r>
              <a:rPr lang="en-US" sz="4800" i="1" dirty="0" err="1">
                <a:solidFill>
                  <a:schemeClr val="tx1"/>
                </a:solidFill>
              </a:rPr>
              <a:t>Kể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tên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một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số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loại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hình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lưu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trú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trong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? </a:t>
            </a:r>
            <a:r>
              <a:rPr lang="en-US" sz="4800" i="1" dirty="0" err="1">
                <a:solidFill>
                  <a:schemeClr val="tx1"/>
                </a:solidFill>
              </a:rPr>
              <a:t>Khu</a:t>
            </a:r>
            <a:r>
              <a:rPr lang="en-US" sz="4800" i="1" dirty="0">
                <a:solidFill>
                  <a:schemeClr val="tx1"/>
                </a:solidFill>
              </a:rPr>
              <a:t> du </a:t>
            </a:r>
            <a:r>
              <a:rPr lang="en-US" sz="4800" i="1" dirty="0" err="1">
                <a:solidFill>
                  <a:schemeClr val="tx1"/>
                </a:solidFill>
              </a:rPr>
              <a:t>lịch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Vũng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Tàu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có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loại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hình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lưu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trú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nào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8821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8573811" cy="1335776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TỔ CHỨC HOẠT ĐỘNG KINH DOANH TRONG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39613"/>
            <a:ext cx="9898046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de-DE" sz="5400" dirty="0" smtClean="0">
                <a:solidFill>
                  <a:schemeClr val="tx1"/>
                </a:solidFill>
              </a:rPr>
              <a:t>3. Phân </a:t>
            </a:r>
            <a:r>
              <a:rPr lang="de-DE" sz="5400" dirty="0">
                <a:solidFill>
                  <a:schemeClr val="tx1"/>
                </a:solidFill>
              </a:rPr>
              <a:t>loại khách </a:t>
            </a:r>
            <a:r>
              <a:rPr lang="de-DE" sz="5400" dirty="0" smtClean="0">
                <a:solidFill>
                  <a:schemeClr val="tx1"/>
                </a:solidFill>
              </a:rPr>
              <a:t>sạn</a:t>
            </a:r>
          </a:p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799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8558045" cy="1256948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TỔ CHỨC HOẠT ĐỘNG KINH DOANH TRONG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39613"/>
            <a:ext cx="9898046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de-DE" sz="4800" dirty="0" smtClean="0">
                <a:solidFill>
                  <a:schemeClr val="tx1"/>
                </a:solidFill>
              </a:rPr>
              <a:t>4. Xếp </a:t>
            </a:r>
            <a:r>
              <a:rPr lang="de-DE" sz="4800" dirty="0">
                <a:solidFill>
                  <a:schemeClr val="tx1"/>
                </a:solidFill>
              </a:rPr>
              <a:t>hạng khách </a:t>
            </a:r>
            <a:r>
              <a:rPr lang="de-DE" sz="4800" dirty="0" smtClean="0">
                <a:solidFill>
                  <a:schemeClr val="tx1"/>
                </a:solidFill>
              </a:rPr>
              <a:t>sạn</a:t>
            </a:r>
          </a:p>
          <a:p>
            <a:pPr lvl="0"/>
            <a:endParaRPr lang="de-DE" sz="4800" dirty="0" smtClean="0">
              <a:solidFill>
                <a:schemeClr val="tx1"/>
              </a:solidFill>
            </a:endParaRPr>
          </a:p>
          <a:p>
            <a:r>
              <a:rPr lang="en-US" sz="4800" i="1" dirty="0" err="1">
                <a:solidFill>
                  <a:schemeClr val="tx1"/>
                </a:solidFill>
              </a:rPr>
              <a:t>Trình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bày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sự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cần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thiết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của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việc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xếp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hạng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khách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sạn</a:t>
            </a:r>
            <a:r>
              <a:rPr lang="en-US" sz="4800" i="1" dirty="0">
                <a:solidFill>
                  <a:schemeClr val="tx1"/>
                </a:solidFill>
              </a:rPr>
              <a:t>? </a:t>
            </a:r>
            <a:r>
              <a:rPr lang="en-US" sz="4800" i="1" dirty="0" err="1">
                <a:solidFill>
                  <a:schemeClr val="tx1"/>
                </a:solidFill>
              </a:rPr>
              <a:t>Nêu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tiêu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chuẩn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Việt</a:t>
            </a:r>
            <a:r>
              <a:rPr lang="en-US" sz="4800" i="1" dirty="0">
                <a:solidFill>
                  <a:schemeClr val="tx1"/>
                </a:solidFill>
              </a:rPr>
              <a:t> Nam </a:t>
            </a:r>
            <a:r>
              <a:rPr lang="en-US" sz="4800" i="1" dirty="0" err="1">
                <a:solidFill>
                  <a:schemeClr val="tx1"/>
                </a:solidFill>
              </a:rPr>
              <a:t>trong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việc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xếp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hạng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khách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sạn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5062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4" y="146182"/>
            <a:ext cx="8605342" cy="1351541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TỔ CHỨC HOẠT ĐỘNG KINH DOANH TRONG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39613"/>
            <a:ext cx="9898046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de-DE" sz="5400" dirty="0" smtClean="0">
                <a:solidFill>
                  <a:schemeClr val="tx1"/>
                </a:solidFill>
              </a:rPr>
              <a:t>5. Bố </a:t>
            </a:r>
            <a:r>
              <a:rPr lang="de-DE" sz="5400" dirty="0">
                <a:solidFill>
                  <a:schemeClr val="tx1"/>
                </a:solidFill>
              </a:rPr>
              <a:t>trí các khu vực và hệ thống trang thiết bị, tiện nghi bên trong khách sạn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725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4" y="146183"/>
            <a:ext cx="8589576" cy="1130824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3: </a:t>
            </a:r>
            <a:r>
              <a:rPr lang="en-US" sz="4000" dirty="0" smtClean="0">
                <a:solidFill>
                  <a:srgbClr val="FF0000"/>
                </a:solidFill>
              </a:rPr>
              <a:t>TỔ CHỨC KINH DOANH DỊCH VỤ ĂN UỐNG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08083"/>
            <a:ext cx="8951894" cy="51018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742950" lvl="0" indent="-742950">
              <a:buAutoNum type="arabicPeriod"/>
            </a:pPr>
            <a:r>
              <a:rPr lang="de-DE" sz="4800" dirty="0" smtClean="0">
                <a:solidFill>
                  <a:schemeClr val="tx1"/>
                </a:solidFill>
              </a:rPr>
              <a:t>Khái niệm</a:t>
            </a:r>
          </a:p>
          <a:p>
            <a:pPr marL="742950" lvl="0" indent="-742950">
              <a:buAutoNum type="arabicPeriod"/>
            </a:pPr>
            <a:endParaRPr lang="de-DE" sz="4800" dirty="0" smtClean="0">
              <a:solidFill>
                <a:schemeClr val="tx1"/>
              </a:solidFill>
            </a:endParaRPr>
          </a:p>
          <a:p>
            <a:pPr lvl="0"/>
            <a:r>
              <a:rPr lang="de-DE" sz="4800" i="1" dirty="0" smtClean="0">
                <a:solidFill>
                  <a:schemeClr val="tx1"/>
                </a:solidFill>
              </a:rPr>
              <a:t>Trình bày khái niệm?</a:t>
            </a:r>
            <a:endParaRPr lang="en-US" sz="4800" i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2345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25" y="146183"/>
            <a:ext cx="9270123" cy="1509196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3: TỔ CHỨC KINH DOANH DỊCH VỤ ĂN UỐNG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497697"/>
            <a:ext cx="11285411" cy="499658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de-DE" sz="4800" dirty="0" smtClean="0">
                <a:solidFill>
                  <a:schemeClr val="tx1"/>
                </a:solidFill>
              </a:rPr>
              <a:t>2. Kế </a:t>
            </a:r>
            <a:r>
              <a:rPr lang="de-DE" sz="4800" dirty="0">
                <a:solidFill>
                  <a:schemeClr val="tx1"/>
                </a:solidFill>
              </a:rPr>
              <a:t>hoạch thực </a:t>
            </a:r>
            <a:r>
              <a:rPr lang="de-DE" sz="4800" dirty="0" smtClean="0">
                <a:solidFill>
                  <a:schemeClr val="tx1"/>
                </a:solidFill>
              </a:rPr>
              <a:t>đơn</a:t>
            </a:r>
          </a:p>
          <a:p>
            <a:pPr lvl="0"/>
            <a:endParaRPr lang="en-US" sz="4800" dirty="0">
              <a:solidFill>
                <a:schemeClr val="tx1"/>
              </a:solidFill>
            </a:endParaRPr>
          </a:p>
          <a:p>
            <a:pPr algn="just"/>
            <a:r>
              <a:rPr lang="en-US" sz="4800" i="1" dirty="0" smtClean="0">
                <a:solidFill>
                  <a:schemeClr val="tx1"/>
                </a:solidFill>
              </a:rPr>
              <a:t>-</a:t>
            </a:r>
            <a:r>
              <a:rPr lang="en-US" sz="4800" i="1" dirty="0" err="1" smtClean="0">
                <a:solidFill>
                  <a:schemeClr val="tx1"/>
                </a:solidFill>
              </a:rPr>
              <a:t>Trình</a:t>
            </a:r>
            <a:r>
              <a:rPr lang="en-US" sz="4800" i="1" dirty="0" smtClean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bày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yêu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cầu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đối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với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kế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hoạch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thực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đơn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của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hàng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  <a:p>
            <a:pPr lvl="0" algn="just"/>
            <a:r>
              <a:rPr lang="en-US" sz="4800" i="1" dirty="0" smtClean="0">
                <a:solidFill>
                  <a:schemeClr val="tx1"/>
                </a:solidFill>
              </a:rPr>
              <a:t>-</a:t>
            </a:r>
            <a:r>
              <a:rPr lang="en-US" sz="4800" i="1" dirty="0" err="1" smtClean="0">
                <a:solidFill>
                  <a:schemeClr val="tx1"/>
                </a:solidFill>
              </a:rPr>
              <a:t>Thế</a:t>
            </a:r>
            <a:r>
              <a:rPr lang="en-US" sz="4800" i="1" dirty="0" smtClean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nào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thực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đơn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cố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định</a:t>
            </a:r>
            <a:r>
              <a:rPr lang="en-US" sz="4800" i="1" dirty="0">
                <a:solidFill>
                  <a:schemeClr val="tx1"/>
                </a:solidFill>
              </a:rPr>
              <a:t>? </a:t>
            </a:r>
            <a:r>
              <a:rPr lang="en-US" sz="4800" i="1" dirty="0" err="1">
                <a:solidFill>
                  <a:schemeClr val="tx1"/>
                </a:solidFill>
              </a:rPr>
              <a:t>Trình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bày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ưu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điểm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và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nhược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điểm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của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loại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thực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đơn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trên</a:t>
            </a:r>
            <a:r>
              <a:rPr lang="en-US" sz="4800" i="1" dirty="0" smtClean="0">
                <a:solidFill>
                  <a:schemeClr val="tx1"/>
                </a:solidFill>
              </a:rPr>
              <a:t>?</a:t>
            </a:r>
          </a:p>
          <a:p>
            <a:pPr lvl="0"/>
            <a:endParaRPr lang="en-US" b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0668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3: TỔ CHỨC KINH DOANH DỊCH VỤ ĂN UỐNG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481959"/>
            <a:ext cx="11506108" cy="522793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de-DE" sz="4800" dirty="0" smtClean="0">
                <a:solidFill>
                  <a:schemeClr val="tx1"/>
                </a:solidFill>
              </a:rPr>
              <a:t>3. Tổ </a:t>
            </a:r>
            <a:r>
              <a:rPr lang="de-DE" sz="4800" dirty="0">
                <a:solidFill>
                  <a:schemeClr val="tx1"/>
                </a:solidFill>
              </a:rPr>
              <a:t>chức phục vụ trực tiếp tại nhà </a:t>
            </a:r>
            <a:r>
              <a:rPr lang="de-DE" sz="4800" dirty="0" smtClean="0">
                <a:solidFill>
                  <a:schemeClr val="tx1"/>
                </a:solidFill>
              </a:rPr>
              <a:t>hàng</a:t>
            </a:r>
          </a:p>
          <a:p>
            <a:pPr lvl="0" algn="just"/>
            <a:r>
              <a:rPr lang="en-US" sz="4800" i="1" dirty="0" err="1" smtClean="0">
                <a:solidFill>
                  <a:schemeClr val="tx1"/>
                </a:solidFill>
              </a:rPr>
              <a:t>Để</a:t>
            </a:r>
            <a:r>
              <a:rPr lang="en-US" sz="4800" i="1" dirty="0" smtClean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có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được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những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thực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đơn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hợp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lý</a:t>
            </a:r>
            <a:r>
              <a:rPr lang="en-US" sz="4800" i="1" dirty="0">
                <a:solidFill>
                  <a:schemeClr val="tx1"/>
                </a:solidFill>
              </a:rPr>
              <a:t>, </a:t>
            </a:r>
            <a:r>
              <a:rPr lang="en-US" sz="4800" i="1" dirty="0" err="1">
                <a:solidFill>
                  <a:schemeClr val="tx1"/>
                </a:solidFill>
              </a:rPr>
              <a:t>mang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lại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hiệu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quả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kinh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tế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cao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cho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nhà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hàng</a:t>
            </a:r>
            <a:r>
              <a:rPr lang="en-US" sz="4800" i="1" dirty="0">
                <a:solidFill>
                  <a:schemeClr val="tx1"/>
                </a:solidFill>
              </a:rPr>
              <a:t>, </a:t>
            </a:r>
            <a:r>
              <a:rPr lang="en-US" sz="4800" i="1" dirty="0" err="1">
                <a:solidFill>
                  <a:schemeClr val="tx1"/>
                </a:solidFill>
              </a:rPr>
              <a:t>khi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xây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dựng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thực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đơn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các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chuyên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gia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còn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cần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phải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quan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tâm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tới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những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yêu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cầu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cơ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bản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nào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của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một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thực</a:t>
            </a:r>
            <a:r>
              <a:rPr lang="en-US" sz="4800" i="1" dirty="0">
                <a:solidFill>
                  <a:schemeClr val="tx1"/>
                </a:solidFill>
              </a:rPr>
              <a:t> </a:t>
            </a:r>
            <a:r>
              <a:rPr lang="en-US" sz="4800" i="1" dirty="0" err="1">
                <a:solidFill>
                  <a:schemeClr val="tx1"/>
                </a:solidFill>
              </a:rPr>
              <a:t>đơn</a:t>
            </a:r>
            <a:r>
              <a:rPr lang="en-US" sz="4800" i="1" dirty="0">
                <a:solidFill>
                  <a:schemeClr val="tx1"/>
                </a:solidFill>
              </a:rPr>
              <a:t>?</a:t>
            </a:r>
            <a:endParaRPr lang="en-US" sz="4800" b="1" i="1" dirty="0">
              <a:solidFill>
                <a:schemeClr val="tx1"/>
              </a:solidFill>
            </a:endParaRPr>
          </a:p>
          <a:p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6694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46982"/>
            <a:ext cx="8596668" cy="1042228"/>
          </a:xfrm>
        </p:spPr>
        <p:txBody>
          <a:bodyPr>
            <a:normAutofit/>
          </a:bodyPr>
          <a:lstStyle/>
          <a:p>
            <a:r>
              <a:rPr lang="vi-VN" sz="4000" dirty="0">
                <a:solidFill>
                  <a:srgbClr val="FF0000"/>
                </a:solidFill>
              </a:rPr>
              <a:t>CỦNG CỐ BÀI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784698"/>
            <a:ext cx="10782212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vi-VN" sz="3600" b="1" dirty="0" smtClean="0"/>
              <a:t>CÂU </a:t>
            </a:r>
            <a:r>
              <a:rPr lang="vi-VN" sz="3600" b="1" dirty="0"/>
              <a:t>HỎI</a:t>
            </a:r>
            <a:r>
              <a:rPr lang="en-US" sz="3600" b="1" dirty="0"/>
              <a:t>: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4000" dirty="0" err="1"/>
              <a:t>Trình</a:t>
            </a:r>
            <a:r>
              <a:rPr lang="en-US" sz="4000" dirty="0"/>
              <a:t> </a:t>
            </a:r>
            <a:r>
              <a:rPr lang="en-US" sz="4000" dirty="0" err="1"/>
              <a:t>bày</a:t>
            </a:r>
            <a:r>
              <a:rPr lang="en-US" sz="4000" dirty="0"/>
              <a:t> </a:t>
            </a:r>
            <a:r>
              <a:rPr lang="en-US" sz="4000" dirty="0" err="1"/>
              <a:t>đặc</a:t>
            </a:r>
            <a:r>
              <a:rPr lang="en-US" sz="4000" dirty="0"/>
              <a:t> </a:t>
            </a:r>
            <a:r>
              <a:rPr lang="en-US" sz="4000" dirty="0" err="1"/>
              <a:t>điểm</a:t>
            </a:r>
            <a:r>
              <a:rPr lang="en-US" sz="4000" dirty="0"/>
              <a:t> </a:t>
            </a:r>
            <a:r>
              <a:rPr lang="en-US" sz="4000" dirty="0" err="1"/>
              <a:t>mối</a:t>
            </a:r>
            <a:r>
              <a:rPr lang="en-US" sz="4000" dirty="0"/>
              <a:t> </a:t>
            </a:r>
            <a:r>
              <a:rPr lang="en-US" sz="4000" dirty="0" err="1"/>
              <a:t>quan</a:t>
            </a:r>
            <a:r>
              <a:rPr lang="en-US" sz="4000" dirty="0"/>
              <a:t> </a:t>
            </a:r>
            <a:r>
              <a:rPr lang="en-US" sz="4000" dirty="0" err="1"/>
              <a:t>hệ</a:t>
            </a:r>
            <a:r>
              <a:rPr lang="en-US" sz="4000" dirty="0"/>
              <a:t> </a:t>
            </a:r>
            <a:r>
              <a:rPr lang="en-US" sz="4000" dirty="0" err="1"/>
              <a:t>giữa</a:t>
            </a:r>
            <a:r>
              <a:rPr lang="en-US" sz="4000" dirty="0"/>
              <a:t> </a:t>
            </a:r>
            <a:r>
              <a:rPr lang="en-US" sz="4000" dirty="0" err="1"/>
              <a:t>sản</a:t>
            </a:r>
            <a:r>
              <a:rPr lang="en-US" sz="4000" dirty="0"/>
              <a:t> </a:t>
            </a:r>
            <a:r>
              <a:rPr lang="en-US" sz="4000" dirty="0" err="1"/>
              <a:t>xuất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tiêu</a:t>
            </a:r>
            <a:r>
              <a:rPr lang="en-US" sz="4000" dirty="0"/>
              <a:t> </a:t>
            </a:r>
            <a:r>
              <a:rPr lang="en-US" sz="4000" dirty="0" err="1"/>
              <a:t>dùng</a:t>
            </a:r>
            <a:r>
              <a:rPr lang="en-US" sz="4000" dirty="0"/>
              <a:t> </a:t>
            </a:r>
            <a:r>
              <a:rPr lang="en-US" sz="4000" dirty="0" err="1"/>
              <a:t>sản</a:t>
            </a:r>
            <a:r>
              <a:rPr lang="en-US" sz="4000" dirty="0"/>
              <a:t> </a:t>
            </a:r>
            <a:r>
              <a:rPr lang="en-US" sz="4000" dirty="0" err="1"/>
              <a:t>phẩm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sạn</a:t>
            </a:r>
            <a:r>
              <a:rPr lang="en-US" sz="4000" dirty="0"/>
              <a:t>?</a:t>
            </a:r>
            <a:endParaRPr lang="en-US" sz="4000" b="1" dirty="0"/>
          </a:p>
          <a:p>
            <a:pPr marL="342900" lvl="0" indent="-342900" algn="just">
              <a:buFont typeface="+mj-lt"/>
              <a:buAutoNum type="arabicPeriod"/>
            </a:pPr>
            <a:r>
              <a:rPr lang="en-US" sz="4000" dirty="0" err="1"/>
              <a:t>Kể</a:t>
            </a:r>
            <a:r>
              <a:rPr lang="en-US" sz="4000" dirty="0"/>
              <a:t> </a:t>
            </a:r>
            <a:r>
              <a:rPr lang="en-US" sz="4000" dirty="0" err="1"/>
              <a:t>tên</a:t>
            </a:r>
            <a:r>
              <a:rPr lang="en-US" sz="4000" dirty="0"/>
              <a:t> </a:t>
            </a:r>
            <a:r>
              <a:rPr lang="en-US" sz="4000" dirty="0" err="1"/>
              <a:t>một</a:t>
            </a:r>
            <a:r>
              <a:rPr lang="en-US" sz="4000" dirty="0"/>
              <a:t> </a:t>
            </a:r>
            <a:r>
              <a:rPr lang="en-US" sz="4000" dirty="0" err="1"/>
              <a:t>số</a:t>
            </a:r>
            <a:r>
              <a:rPr lang="en-US" sz="4000" dirty="0"/>
              <a:t> </a:t>
            </a:r>
            <a:r>
              <a:rPr lang="en-US" sz="4000" dirty="0" err="1"/>
              <a:t>loại</a:t>
            </a:r>
            <a:r>
              <a:rPr lang="en-US" sz="4000" dirty="0"/>
              <a:t> </a:t>
            </a:r>
            <a:r>
              <a:rPr lang="en-US" sz="4000" dirty="0" err="1"/>
              <a:t>hình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? </a:t>
            </a:r>
            <a:r>
              <a:rPr lang="en-US" sz="4000" dirty="0" err="1"/>
              <a:t>Khu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Vũng</a:t>
            </a:r>
            <a:r>
              <a:rPr lang="en-US" sz="4000" dirty="0"/>
              <a:t> </a:t>
            </a:r>
            <a:r>
              <a:rPr lang="en-US" sz="4000" dirty="0" err="1"/>
              <a:t>Tàu</a:t>
            </a:r>
            <a:r>
              <a:rPr lang="en-US" sz="4000" dirty="0"/>
              <a:t>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loại</a:t>
            </a:r>
            <a:r>
              <a:rPr lang="en-US" sz="4000" dirty="0"/>
              <a:t> </a:t>
            </a:r>
            <a:r>
              <a:rPr lang="en-US" sz="4000" dirty="0" err="1"/>
              <a:t>hình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 </a:t>
            </a:r>
            <a:r>
              <a:rPr lang="en-US" sz="4000" dirty="0" err="1"/>
              <a:t>nào</a:t>
            </a:r>
            <a:r>
              <a:rPr lang="en-US" sz="4000" dirty="0"/>
              <a:t>?</a:t>
            </a:r>
            <a:endParaRPr lang="en-US" sz="4000" b="1" dirty="0"/>
          </a:p>
          <a:p>
            <a:pPr marL="342900" lvl="0" indent="-342900" algn="just">
              <a:buFont typeface="+mj-lt"/>
              <a:buAutoNum type="arabicPeriod"/>
            </a:pPr>
            <a:r>
              <a:rPr lang="en-US" sz="4000" dirty="0" err="1"/>
              <a:t>Trình</a:t>
            </a:r>
            <a:r>
              <a:rPr lang="en-US" sz="4000" dirty="0"/>
              <a:t> </a:t>
            </a:r>
            <a:r>
              <a:rPr lang="en-US" sz="4000" dirty="0" err="1"/>
              <a:t>bày</a:t>
            </a:r>
            <a:r>
              <a:rPr lang="en-US" sz="4000" dirty="0"/>
              <a:t> </a:t>
            </a:r>
            <a:r>
              <a:rPr lang="en-US" sz="4000" dirty="0" err="1"/>
              <a:t>khái</a:t>
            </a:r>
            <a:r>
              <a:rPr lang="en-US" sz="4000" dirty="0"/>
              <a:t> </a:t>
            </a:r>
            <a:r>
              <a:rPr lang="en-US" sz="4000" dirty="0" err="1"/>
              <a:t>niệm</a:t>
            </a:r>
            <a:r>
              <a:rPr lang="en-US" sz="4000" dirty="0"/>
              <a:t> </a:t>
            </a:r>
            <a:r>
              <a:rPr lang="en-US" sz="4000" dirty="0" err="1"/>
              <a:t>về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, du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nhu</a:t>
            </a:r>
            <a:r>
              <a:rPr lang="en-US" sz="4000" dirty="0"/>
              <a:t> </a:t>
            </a:r>
            <a:r>
              <a:rPr lang="en-US" sz="4000" dirty="0" err="1"/>
              <a:t>cầu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?</a:t>
            </a:r>
            <a:endParaRPr lang="en-US" sz="4000" b="1" dirty="0"/>
          </a:p>
          <a:p>
            <a:pPr marL="1200150" lvl="1" indent="-742950">
              <a:buFont typeface="+mj-lt"/>
              <a:buAutoNum type="arabicPeriod"/>
            </a:pPr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46982"/>
            <a:ext cx="8596668" cy="1042228"/>
          </a:xfrm>
        </p:spPr>
        <p:txBody>
          <a:bodyPr>
            <a:normAutofit/>
          </a:bodyPr>
          <a:lstStyle/>
          <a:p>
            <a:r>
              <a:rPr lang="vi-VN" sz="4000" dirty="0">
                <a:solidFill>
                  <a:srgbClr val="FF0000"/>
                </a:solidFill>
              </a:rPr>
              <a:t>CỦNG CỐ BÀI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895060"/>
            <a:ext cx="11172066" cy="607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4000" dirty="0" smtClean="0"/>
              <a:t>4.Thế </a:t>
            </a:r>
            <a:r>
              <a:rPr lang="en-US" sz="4000" dirty="0" err="1"/>
              <a:t>nào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sinh</a:t>
            </a:r>
            <a:r>
              <a:rPr lang="en-US" sz="4000" dirty="0"/>
              <a:t> </a:t>
            </a:r>
            <a:r>
              <a:rPr lang="en-US" sz="4000" dirty="0" err="1"/>
              <a:t>thái</a:t>
            </a:r>
            <a:r>
              <a:rPr lang="en-US" sz="4000" dirty="0"/>
              <a:t>? </a:t>
            </a:r>
            <a:r>
              <a:rPr lang="en-US" sz="4000" dirty="0" err="1"/>
              <a:t>Kể</a:t>
            </a:r>
            <a:r>
              <a:rPr lang="en-US" sz="4000" dirty="0"/>
              <a:t> </a:t>
            </a:r>
            <a:r>
              <a:rPr lang="en-US" sz="4000" dirty="0" err="1"/>
              <a:t>tên</a:t>
            </a:r>
            <a:r>
              <a:rPr lang="en-US" sz="4000" dirty="0"/>
              <a:t> </a:t>
            </a:r>
            <a:r>
              <a:rPr lang="en-US" sz="4000" dirty="0" err="1"/>
              <a:t>bốn</a:t>
            </a:r>
            <a:r>
              <a:rPr lang="en-US" sz="4000" dirty="0"/>
              <a:t> </a:t>
            </a:r>
            <a:r>
              <a:rPr lang="en-US" sz="4000" dirty="0" err="1"/>
              <a:t>địa</a:t>
            </a:r>
            <a:r>
              <a:rPr lang="en-US" sz="4000" dirty="0"/>
              <a:t> </a:t>
            </a:r>
            <a:r>
              <a:rPr lang="en-US" sz="4000" dirty="0" err="1"/>
              <a:t>điểm</a:t>
            </a:r>
            <a:r>
              <a:rPr lang="en-US" sz="4000" dirty="0"/>
              <a:t>  </a:t>
            </a:r>
            <a:r>
              <a:rPr lang="en-US" sz="4000" dirty="0" err="1"/>
              <a:t>khu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sinh</a:t>
            </a:r>
            <a:r>
              <a:rPr lang="en-US" sz="4000" dirty="0"/>
              <a:t> </a:t>
            </a:r>
            <a:r>
              <a:rPr lang="en-US" sz="4000" dirty="0" err="1"/>
              <a:t>thái</a:t>
            </a:r>
            <a:r>
              <a:rPr lang="en-US" sz="4000" dirty="0"/>
              <a:t> </a:t>
            </a:r>
            <a:r>
              <a:rPr lang="en-US" sz="4000" dirty="0" err="1"/>
              <a:t>mà</a:t>
            </a:r>
            <a:r>
              <a:rPr lang="en-US" sz="4000" dirty="0"/>
              <a:t> </a:t>
            </a:r>
            <a:r>
              <a:rPr lang="en-US" sz="4000" dirty="0" err="1"/>
              <a:t>em</a:t>
            </a:r>
            <a:r>
              <a:rPr lang="en-US" sz="4000" dirty="0"/>
              <a:t> </a:t>
            </a:r>
            <a:r>
              <a:rPr lang="en-US" sz="4000" dirty="0" err="1"/>
              <a:t>biết</a:t>
            </a:r>
            <a:r>
              <a:rPr lang="en-US" sz="4000" dirty="0"/>
              <a:t>?</a:t>
            </a:r>
            <a:endParaRPr lang="en-US" sz="4000" b="1" dirty="0"/>
          </a:p>
          <a:p>
            <a:pPr lvl="0" algn="just"/>
            <a:r>
              <a:rPr lang="en-US" sz="4000" dirty="0" smtClean="0"/>
              <a:t>5.Thế </a:t>
            </a:r>
            <a:r>
              <a:rPr lang="en-US" sz="4000" dirty="0" err="1"/>
              <a:t>nào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văn</a:t>
            </a:r>
            <a:r>
              <a:rPr lang="en-US" sz="4000" dirty="0"/>
              <a:t> </a:t>
            </a:r>
            <a:r>
              <a:rPr lang="en-US" sz="4000" dirty="0" err="1"/>
              <a:t>hóa</a:t>
            </a:r>
            <a:r>
              <a:rPr lang="en-US" sz="4000" dirty="0"/>
              <a:t>? </a:t>
            </a:r>
            <a:r>
              <a:rPr lang="en-US" sz="4000" dirty="0" err="1"/>
              <a:t>Kể</a:t>
            </a:r>
            <a:r>
              <a:rPr lang="en-US" sz="4000" dirty="0"/>
              <a:t> </a:t>
            </a:r>
            <a:r>
              <a:rPr lang="en-US" sz="4000" dirty="0" err="1"/>
              <a:t>tên</a:t>
            </a:r>
            <a:r>
              <a:rPr lang="en-US" sz="4000" dirty="0"/>
              <a:t> </a:t>
            </a:r>
            <a:r>
              <a:rPr lang="en-US" sz="4000" dirty="0" err="1"/>
              <a:t>bốn</a:t>
            </a:r>
            <a:r>
              <a:rPr lang="en-US" sz="4000" dirty="0"/>
              <a:t> </a:t>
            </a:r>
            <a:r>
              <a:rPr lang="en-US" sz="4000" dirty="0" err="1"/>
              <a:t>địa</a:t>
            </a:r>
            <a:r>
              <a:rPr lang="en-US" sz="4000" dirty="0"/>
              <a:t> </a:t>
            </a:r>
            <a:r>
              <a:rPr lang="en-US" sz="4000" dirty="0" err="1"/>
              <a:t>điểm</a:t>
            </a:r>
            <a:r>
              <a:rPr lang="en-US" sz="4000" dirty="0"/>
              <a:t>  </a:t>
            </a:r>
            <a:r>
              <a:rPr lang="en-US" sz="4000" dirty="0" err="1"/>
              <a:t>khu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văn</a:t>
            </a:r>
            <a:r>
              <a:rPr lang="en-US" sz="4000" dirty="0"/>
              <a:t> </a:t>
            </a:r>
            <a:r>
              <a:rPr lang="en-US" sz="4000" dirty="0" err="1"/>
              <a:t>hóa</a:t>
            </a:r>
            <a:r>
              <a:rPr lang="en-US" sz="4000" dirty="0"/>
              <a:t> </a:t>
            </a:r>
            <a:r>
              <a:rPr lang="en-US" sz="4000" dirty="0" err="1"/>
              <a:t>mà</a:t>
            </a:r>
            <a:r>
              <a:rPr lang="en-US" sz="4000" dirty="0"/>
              <a:t> </a:t>
            </a:r>
            <a:r>
              <a:rPr lang="en-US" sz="4000" dirty="0" err="1"/>
              <a:t>em</a:t>
            </a:r>
            <a:r>
              <a:rPr lang="en-US" sz="4000" dirty="0"/>
              <a:t> </a:t>
            </a:r>
            <a:r>
              <a:rPr lang="en-US" sz="4000" dirty="0" err="1"/>
              <a:t>biết</a:t>
            </a:r>
            <a:r>
              <a:rPr lang="en-US" sz="4000" dirty="0"/>
              <a:t>?</a:t>
            </a:r>
            <a:endParaRPr lang="en-US" sz="4000" b="1" dirty="0"/>
          </a:p>
          <a:p>
            <a:pPr lvl="0" algn="just"/>
            <a:r>
              <a:rPr lang="en-US" sz="4000" dirty="0" smtClean="0"/>
              <a:t>6.Thời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như</a:t>
            </a:r>
            <a:r>
              <a:rPr lang="en-US" sz="4000" dirty="0"/>
              <a:t> </a:t>
            </a:r>
            <a:r>
              <a:rPr lang="en-US" sz="4000" dirty="0" err="1"/>
              <a:t>thế</a:t>
            </a:r>
            <a:r>
              <a:rPr lang="en-US" sz="4000" dirty="0"/>
              <a:t> </a:t>
            </a:r>
            <a:r>
              <a:rPr lang="en-US" sz="4000" dirty="0" err="1"/>
              <a:t>nào</a:t>
            </a:r>
            <a:r>
              <a:rPr lang="en-US" sz="4000" dirty="0"/>
              <a:t>? </a:t>
            </a:r>
            <a:r>
              <a:rPr lang="en-US" sz="4000" dirty="0" err="1"/>
              <a:t>Những</a:t>
            </a:r>
            <a:r>
              <a:rPr lang="en-US" sz="4000" dirty="0"/>
              <a:t> </a:t>
            </a:r>
            <a:r>
              <a:rPr lang="en-US" sz="4000" dirty="0" err="1"/>
              <a:t>nhân</a:t>
            </a:r>
            <a:r>
              <a:rPr lang="en-US" sz="4000" dirty="0"/>
              <a:t> </a:t>
            </a:r>
            <a:r>
              <a:rPr lang="en-US" sz="4000" dirty="0" err="1"/>
              <a:t>tố</a:t>
            </a:r>
            <a:r>
              <a:rPr lang="en-US" sz="4000" dirty="0"/>
              <a:t> </a:t>
            </a:r>
            <a:r>
              <a:rPr lang="en-US" sz="4000" dirty="0" err="1"/>
              <a:t>tác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 </a:t>
            </a:r>
            <a:r>
              <a:rPr lang="en-US" sz="4000" dirty="0" err="1"/>
              <a:t>đến</a:t>
            </a:r>
            <a:r>
              <a:rPr lang="en-US" sz="4000" dirty="0"/>
              <a:t> </a:t>
            </a:r>
            <a:r>
              <a:rPr lang="en-US" sz="4000" dirty="0" err="1"/>
              <a:t>thời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?</a:t>
            </a:r>
            <a:endParaRPr lang="en-US" sz="4000" b="1" dirty="0"/>
          </a:p>
          <a:p>
            <a:pPr lvl="0" algn="just"/>
            <a:r>
              <a:rPr lang="en-US" sz="4000" dirty="0" smtClean="0"/>
              <a:t>7.Thế </a:t>
            </a:r>
            <a:r>
              <a:rPr lang="en-US" sz="4000" dirty="0" err="1"/>
              <a:t>nào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thực</a:t>
            </a:r>
            <a:r>
              <a:rPr lang="en-US" sz="4000" dirty="0"/>
              <a:t> </a:t>
            </a:r>
            <a:r>
              <a:rPr lang="en-US" sz="4000" dirty="0" err="1"/>
              <a:t>đơn</a:t>
            </a:r>
            <a:r>
              <a:rPr lang="en-US" sz="4000" dirty="0"/>
              <a:t> </a:t>
            </a:r>
            <a:r>
              <a:rPr lang="en-US" sz="4000" dirty="0" err="1"/>
              <a:t>cố</a:t>
            </a:r>
            <a:r>
              <a:rPr lang="en-US" sz="4000" dirty="0"/>
              <a:t> </a:t>
            </a:r>
            <a:r>
              <a:rPr lang="en-US" sz="4000" dirty="0" err="1"/>
              <a:t>định</a:t>
            </a:r>
            <a:r>
              <a:rPr lang="en-US" sz="4000" dirty="0"/>
              <a:t>? </a:t>
            </a:r>
            <a:r>
              <a:rPr lang="en-US" sz="4000" dirty="0" err="1"/>
              <a:t>Trình</a:t>
            </a:r>
            <a:r>
              <a:rPr lang="en-US" sz="4000" dirty="0"/>
              <a:t> </a:t>
            </a:r>
            <a:r>
              <a:rPr lang="en-US" sz="4000" dirty="0" err="1"/>
              <a:t>bày</a:t>
            </a:r>
            <a:r>
              <a:rPr lang="en-US" sz="4000" dirty="0"/>
              <a:t> </a:t>
            </a:r>
            <a:r>
              <a:rPr lang="en-US" sz="4000" dirty="0" err="1"/>
              <a:t>ưu</a:t>
            </a:r>
            <a:r>
              <a:rPr lang="en-US" sz="4000" dirty="0"/>
              <a:t> </a:t>
            </a:r>
            <a:r>
              <a:rPr lang="en-US" sz="4000" dirty="0" err="1"/>
              <a:t>điểm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nhược</a:t>
            </a:r>
            <a:r>
              <a:rPr lang="en-US" sz="4000" dirty="0"/>
              <a:t> </a:t>
            </a:r>
            <a:r>
              <a:rPr lang="en-US" sz="4000" dirty="0" err="1"/>
              <a:t>điểm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loại</a:t>
            </a:r>
            <a:r>
              <a:rPr lang="en-US" sz="4000" dirty="0"/>
              <a:t> </a:t>
            </a:r>
            <a:r>
              <a:rPr lang="en-US" sz="4000" dirty="0" err="1"/>
              <a:t>thực</a:t>
            </a:r>
            <a:r>
              <a:rPr lang="en-US" sz="4000" dirty="0"/>
              <a:t> </a:t>
            </a:r>
            <a:r>
              <a:rPr lang="en-US" sz="4000" dirty="0" err="1"/>
              <a:t>đơn</a:t>
            </a:r>
            <a:r>
              <a:rPr lang="en-US" sz="4000" dirty="0"/>
              <a:t> </a:t>
            </a:r>
            <a:r>
              <a:rPr lang="en-US" sz="4000" dirty="0" err="1"/>
              <a:t>trên</a:t>
            </a:r>
            <a:r>
              <a:rPr lang="en-US" sz="4000" dirty="0"/>
              <a:t>?</a:t>
            </a:r>
            <a:endParaRPr lang="en-US" sz="4000" b="1" dirty="0"/>
          </a:p>
          <a:p>
            <a:pPr marL="1200150" lvl="1" indent="-742950">
              <a:buFont typeface="+mj-lt"/>
              <a:buAutoNum type="arabicPeriod"/>
            </a:pPr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027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1874"/>
            <a:ext cx="8596668" cy="819823"/>
          </a:xfrm>
        </p:spPr>
        <p:txBody>
          <a:bodyPr>
            <a:normAutofit/>
          </a:bodyPr>
          <a:lstStyle/>
          <a:p>
            <a:r>
              <a:rPr lang="vi-VN" sz="4000" dirty="0">
                <a:solidFill>
                  <a:srgbClr val="FF0000"/>
                </a:solidFill>
              </a:rPr>
              <a:t>CỦNG CỐ BÀI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22080"/>
            <a:ext cx="11999541" cy="7525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endParaRPr lang="en-US" b="1" dirty="0"/>
          </a:p>
          <a:p>
            <a:pPr lvl="0" algn="just"/>
            <a:r>
              <a:rPr lang="en-US" sz="3600" dirty="0" smtClean="0"/>
              <a:t>8.Trình </a:t>
            </a:r>
            <a:r>
              <a:rPr lang="en-US" sz="3600" dirty="0" err="1"/>
              <a:t>bày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kế</a:t>
            </a:r>
            <a:r>
              <a:rPr lang="en-US" sz="3600" dirty="0"/>
              <a:t> </a:t>
            </a:r>
            <a:r>
              <a:rPr lang="en-US" sz="3600" dirty="0" err="1"/>
              <a:t>hoạch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nhà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?</a:t>
            </a:r>
            <a:endParaRPr lang="en-US" sz="3600" b="1" dirty="0"/>
          </a:p>
          <a:p>
            <a:pPr lvl="0" algn="just"/>
            <a:r>
              <a:rPr lang="en-US" sz="3600" dirty="0" smtClean="0"/>
              <a:t>9.Để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lý</a:t>
            </a:r>
            <a:r>
              <a:rPr lang="en-US" sz="3600" dirty="0"/>
              <a:t>,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quả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tế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nhà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,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xây</a:t>
            </a:r>
            <a:r>
              <a:rPr lang="en-US" sz="3600" dirty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chuyên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tâm</a:t>
            </a:r>
            <a:r>
              <a:rPr lang="en-US" sz="3600" dirty="0"/>
              <a:t> </a:t>
            </a:r>
            <a:r>
              <a:rPr lang="en-US" sz="3600" dirty="0" err="1"/>
              <a:t>tới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bản</a:t>
            </a:r>
            <a:r>
              <a:rPr lang="en-US" sz="3600" dirty="0"/>
              <a:t> </a:t>
            </a:r>
            <a:r>
              <a:rPr lang="en-US" sz="3600" dirty="0" err="1"/>
              <a:t>nào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?</a:t>
            </a:r>
            <a:endParaRPr lang="en-US" sz="3600" b="1" dirty="0"/>
          </a:p>
          <a:p>
            <a:pPr lvl="0" algn="just"/>
            <a:r>
              <a:rPr lang="en-US" sz="3600" dirty="0" smtClean="0"/>
              <a:t>10.Trình </a:t>
            </a:r>
            <a:r>
              <a:rPr lang="en-US" sz="3600" dirty="0" err="1"/>
              <a:t>bày</a:t>
            </a:r>
            <a:r>
              <a:rPr lang="en-US" sz="3600" dirty="0"/>
              <a:t> </a:t>
            </a:r>
            <a:r>
              <a:rPr lang="en-US" sz="3600" dirty="0" err="1"/>
              <a:t>khái</a:t>
            </a:r>
            <a:r>
              <a:rPr lang="en-US" sz="3600" dirty="0"/>
              <a:t> </a:t>
            </a:r>
            <a:r>
              <a:rPr lang="en-US" sz="3600" dirty="0" err="1"/>
              <a:t>niệm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? </a:t>
            </a:r>
            <a:r>
              <a:rPr lang="en-US" sz="3600" dirty="0" err="1"/>
              <a:t>Kể</a:t>
            </a:r>
            <a:r>
              <a:rPr lang="en-US" sz="3600" dirty="0"/>
              <a:t> </a:t>
            </a:r>
            <a:r>
              <a:rPr lang="en-US" sz="3600" dirty="0" err="1"/>
              <a:t>tên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(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) </a:t>
            </a:r>
            <a:r>
              <a:rPr lang="en-US" sz="3600" dirty="0" err="1"/>
              <a:t>của</a:t>
            </a:r>
            <a:r>
              <a:rPr lang="en-US" sz="3600" dirty="0"/>
              <a:t> 8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thuộc</a:t>
            </a:r>
            <a:r>
              <a:rPr lang="en-US" sz="3600" dirty="0"/>
              <a:t> </a:t>
            </a:r>
            <a:r>
              <a:rPr lang="en-US" sz="3600" dirty="0" err="1"/>
              <a:t>năm</a:t>
            </a:r>
            <a:r>
              <a:rPr lang="en-US" sz="3600" dirty="0"/>
              <a:t> </a:t>
            </a:r>
            <a:r>
              <a:rPr lang="en-US" sz="3600" dirty="0" err="1"/>
              <a:t>tỉnh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?</a:t>
            </a:r>
            <a:endParaRPr lang="en-US" sz="3600" b="1" dirty="0"/>
          </a:p>
          <a:p>
            <a:pPr lvl="0" algn="just"/>
            <a:r>
              <a:rPr lang="en-US" sz="3600" dirty="0" smtClean="0"/>
              <a:t>11.Trình </a:t>
            </a:r>
            <a:r>
              <a:rPr lang="en-US" sz="3600" dirty="0" err="1"/>
              <a:t>bày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xếp</a:t>
            </a:r>
            <a:r>
              <a:rPr lang="en-US" sz="3600" dirty="0"/>
              <a:t> </a:t>
            </a:r>
            <a:r>
              <a:rPr lang="en-US" sz="3600" dirty="0" err="1"/>
              <a:t>hạng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? </a:t>
            </a:r>
            <a:r>
              <a:rPr lang="en-US" sz="3600" dirty="0" err="1"/>
              <a:t>Nêu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chuẩn</a:t>
            </a:r>
            <a:r>
              <a:rPr lang="en-US" sz="3600" dirty="0"/>
              <a:t> </a:t>
            </a:r>
            <a:r>
              <a:rPr lang="en-US" sz="3600" dirty="0" err="1"/>
              <a:t>Việt</a:t>
            </a:r>
            <a:r>
              <a:rPr lang="en-US" sz="3600" dirty="0"/>
              <a:t> Nam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xếp</a:t>
            </a:r>
            <a:r>
              <a:rPr lang="en-US" sz="3600" dirty="0"/>
              <a:t> </a:t>
            </a:r>
            <a:r>
              <a:rPr lang="en-US" sz="3600" dirty="0" err="1"/>
              <a:t>hạng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?</a:t>
            </a:r>
            <a:endParaRPr lang="en-US" sz="36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7005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354842"/>
            <a:ext cx="8596668" cy="902836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HƯỚNG DẪN TỰ HỌC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304976"/>
            <a:ext cx="10939868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4800" b="1" dirty="0" err="1" smtClean="0"/>
              <a:t>Học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bài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thật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tốt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để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thi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kết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thúc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môn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học</a:t>
            </a:r>
            <a:r>
              <a:rPr lang="en-US" sz="4800" b="1" dirty="0" smtClean="0"/>
              <a:t>.</a:t>
            </a:r>
          </a:p>
          <a:p>
            <a:pPr lvl="1"/>
            <a:r>
              <a:rPr lang="en-US" sz="4800" b="1" dirty="0" err="1" smtClean="0"/>
              <a:t>Chúc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các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em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thành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công</a:t>
            </a:r>
            <a:r>
              <a:rPr lang="en-US" sz="4800" b="1" dirty="0" smtClean="0"/>
              <a:t>.</a:t>
            </a:r>
            <a:endParaRPr lang="en-US" sz="48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9564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499</TotalTime>
  <Words>1024</Words>
  <Application>Microsoft Office PowerPoint</Application>
  <PresentationFormat>Custom</PresentationFormat>
  <Paragraphs>105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Facet</vt:lpstr>
      <vt:lpstr>871TGp_picture_light_ani</vt:lpstr>
      <vt:lpstr>1_871TGp_picture_light_ani</vt:lpstr>
      <vt:lpstr>TRƯỜNG CAO ĐẲNG LÝ TỰ TRỌNG THÀNH PHỐ HỒ CHÍ MINH </vt:lpstr>
      <vt:lpstr> Môn học: TỔNG QUAN DU LỊCH VÀ KHÁCH SẠN </vt:lpstr>
      <vt:lpstr>MỤC TIÊU</vt:lpstr>
      <vt:lpstr>Chương 1: KHÁI QUÁT VỀ HOẠT ĐỘNG DU LỊCH VÀ KHÁCH SẠN</vt:lpstr>
      <vt:lpstr>Chương 1: KHÁI QUÁT VỀ HOẠT ĐỘNG DU LỊCH VÀ KHÁCH SẠN</vt:lpstr>
      <vt:lpstr>Chương 1: KHÁI QUÁT VỀ HOẠT ĐỘNG DU LỊCH VÀ KHÁCH SẠN</vt:lpstr>
      <vt:lpstr>Chương 1: KHÁI QUÁT VỀ HOẠT ĐỘNG DU LỊCH VÀ KHÁCH SẠN</vt:lpstr>
      <vt:lpstr>Chương 1: KHÁI QUÁT VỀ HOẠT ĐỘNG DU LỊCH VÀ KHÁCH SẠN</vt:lpstr>
      <vt:lpstr>Chương 2: TỔ CHỨC HOẠT ĐỘNG KINH DOANH TRONG KHÁCH SẠN</vt:lpstr>
      <vt:lpstr>Chương 2: TỔ CHỨC HOẠT ĐỘNG KINH DOANH TRONG KHÁCH SẠN</vt:lpstr>
      <vt:lpstr>Chương 2: TỔ CHỨC HOẠT ĐỘNG KINH DOANH TRONG KHÁCH SẠN</vt:lpstr>
      <vt:lpstr>Chương 2: TỔ CHỨC HOẠT ĐỘNG KINH DOANH TRONG KHÁCH SẠN</vt:lpstr>
      <vt:lpstr>Chương 2: TỔ CHỨC HOẠT ĐỘNG KINH DOANH TRONG KHÁCH SẠN</vt:lpstr>
      <vt:lpstr>Chương 3: TỔ CHỨC KINH DOANH DỊCH VỤ ĂN UỐNG</vt:lpstr>
      <vt:lpstr>Chương 3: TỔ CHỨC KINH DOANH DỊCH VỤ ĂN UỐNG</vt:lpstr>
      <vt:lpstr>Chương 3: TỔ CHỨC KINH DOANH DỊCH VỤ ĂN UỐNG</vt:lpstr>
      <vt:lpstr>CỦNG CỐ BÀI</vt:lpstr>
      <vt:lpstr>CỦNG CỐ BÀI</vt:lpstr>
      <vt:lpstr>CỦNG CỐ BÀI</vt:lpstr>
      <vt:lpstr>HƯỚNG DẪN TỰ HỌC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48</cp:revision>
  <dcterms:created xsi:type="dcterms:W3CDTF">2020-12-28T10:22:22Z</dcterms:created>
  <dcterms:modified xsi:type="dcterms:W3CDTF">2021-02-18T07:35:14Z</dcterms:modified>
</cp:coreProperties>
</file>