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9" r:id="rId4"/>
    <p:sldId id="260" r:id="rId5"/>
    <p:sldId id="258" r:id="rId6"/>
    <p:sldId id="261" r:id="rId7"/>
    <p:sldId id="262" r:id="rId8"/>
    <p:sldId id="263" r:id="rId9"/>
    <p:sldId id="264" r:id="rId10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A5161E-C994-4158-989E-3F8540C0A804}" type="datetimeFigureOut">
              <a:rPr lang="en-US" smtClean="0"/>
              <a:pPr/>
              <a:t>2/19/2021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F2D15E-A545-4539-98A6-3FD57ED9FD5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A5161E-C994-4158-989E-3F8540C0A804}" type="datetimeFigureOut">
              <a:rPr lang="en-US" smtClean="0"/>
              <a:pPr/>
              <a:t>2/19/2021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F2D15E-A545-4539-98A6-3FD57ED9FD5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A5161E-C994-4158-989E-3F8540C0A804}" type="datetimeFigureOut">
              <a:rPr lang="en-US" smtClean="0"/>
              <a:pPr/>
              <a:t>2/19/2021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F2D15E-A545-4539-98A6-3FD57ED9FD5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A5161E-C994-4158-989E-3F8540C0A804}" type="datetimeFigureOut">
              <a:rPr lang="en-US" smtClean="0"/>
              <a:pPr/>
              <a:t>2/19/2021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F2D15E-A545-4539-98A6-3FD57ED9FD5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A5161E-C994-4158-989E-3F8540C0A804}" type="datetimeFigureOut">
              <a:rPr lang="en-US" smtClean="0"/>
              <a:pPr/>
              <a:t>2/19/2021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F2D15E-A545-4539-98A6-3FD57ED9FD5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A5161E-C994-4158-989E-3F8540C0A804}" type="datetimeFigureOut">
              <a:rPr lang="en-US" smtClean="0"/>
              <a:pPr/>
              <a:t>2/19/2021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F2D15E-A545-4539-98A6-3FD57ED9FD5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A5161E-C994-4158-989E-3F8540C0A804}" type="datetimeFigureOut">
              <a:rPr lang="en-US" smtClean="0"/>
              <a:pPr/>
              <a:t>2/19/2021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F2D15E-A545-4539-98A6-3FD57ED9FD5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A5161E-C994-4158-989E-3F8540C0A804}" type="datetimeFigureOut">
              <a:rPr lang="en-US" smtClean="0"/>
              <a:pPr/>
              <a:t>2/19/2021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F2D15E-A545-4539-98A6-3FD57ED9FD5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A5161E-C994-4158-989E-3F8540C0A804}" type="datetimeFigureOut">
              <a:rPr lang="en-US" smtClean="0"/>
              <a:pPr/>
              <a:t>2/19/2021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F2D15E-A545-4539-98A6-3FD57ED9FD5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A5161E-C994-4158-989E-3F8540C0A804}" type="datetimeFigureOut">
              <a:rPr lang="en-US" smtClean="0"/>
              <a:pPr/>
              <a:t>2/19/2021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F2D15E-A545-4539-98A6-3FD57ED9FD5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A5161E-C994-4158-989E-3F8540C0A804}" type="datetimeFigureOut">
              <a:rPr lang="en-US" smtClean="0"/>
              <a:pPr/>
              <a:t>2/19/2021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F2D15E-A545-4539-98A6-3FD57ED9FD5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FA5161E-C994-4158-989E-3F8540C0A804}" type="datetimeFigureOut">
              <a:rPr lang="en-US" smtClean="0"/>
              <a:pPr/>
              <a:t>2/19/2021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8F2D15E-A545-4539-98A6-3FD57ED9FD59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752600"/>
            <a:ext cx="7620000" cy="1143000"/>
          </a:xfrm>
        </p:spPr>
        <p:txBody>
          <a:bodyPr>
            <a:normAutofit fontScale="90000"/>
          </a:bodyPr>
          <a:lstStyle/>
          <a:p>
            <a:pPr>
              <a:lnSpc>
                <a:spcPct val="150000"/>
              </a:lnSpc>
            </a:pPr>
            <a:r>
              <a:rPr lang="fr-FR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fr-FR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fr-FR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TỰ </a:t>
            </a:r>
            <a:r>
              <a:rPr lang="fr-FR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TÌNH </a:t>
            </a:r>
            <a:r>
              <a:rPr lang="en-US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fr-FR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( BÀI II)</a:t>
            </a:r>
            <a:r>
              <a:rPr lang="en-US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fr-FR" b="1" i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fr-FR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fr-FR" b="1" i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Hồ</a:t>
            </a:r>
            <a:r>
              <a:rPr lang="fr-FR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b="1" i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Xuân</a:t>
            </a:r>
            <a:r>
              <a:rPr lang="fr-FR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b="1" i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Hương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fr-FR" b="1" i="1" dirty="0" smtClean="0">
                <a:latin typeface="Times New Roman" pitchFamily="18" charset="0"/>
                <a:cs typeface="Times New Roman" pitchFamily="18" charset="0"/>
              </a:rPr>
              <a:t>                        </a:t>
            </a:r>
            <a:br>
              <a:rPr lang="fr-FR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fr-FR" b="1" i="1" dirty="0" smtClean="0">
                <a:latin typeface="Times New Roman" pitchFamily="18" charset="0"/>
                <a:cs typeface="Times New Roman" pitchFamily="18" charset="0"/>
              </a:rPr>
              <a:t>                           </a:t>
            </a:r>
            <a:r>
              <a:rPr lang="fr-FR" b="1" i="1" dirty="0" err="1" smtClean="0">
                <a:latin typeface="Times New Roman" pitchFamily="18" charset="0"/>
                <a:cs typeface="Times New Roman" pitchFamily="18" charset="0"/>
              </a:rPr>
              <a:t>Hồ</a:t>
            </a:r>
            <a:r>
              <a:rPr lang="fr-FR" b="1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b="1" i="1" dirty="0" err="1">
                <a:latin typeface="Times New Roman" pitchFamily="18" charset="0"/>
                <a:cs typeface="Times New Roman" pitchFamily="18" charset="0"/>
              </a:rPr>
              <a:t>Xuân</a:t>
            </a:r>
            <a:r>
              <a:rPr lang="fr-FR" b="1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b="1" i="1" dirty="0" err="1">
                <a:latin typeface="Times New Roman" pitchFamily="18" charset="0"/>
                <a:cs typeface="Times New Roman" pitchFamily="18" charset="0"/>
              </a:rPr>
              <a:t>Hương</a:t>
            </a:r>
            <a:r>
              <a:rPr lang="en-US" dirty="0"/>
              <a:t/>
            </a:r>
            <a:br>
              <a:rPr lang="en-US" dirty="0"/>
            </a:br>
            <a:endParaRPr lang="en-US" dirty="0"/>
          </a:p>
        </p:txBody>
      </p:sp>
      <p:sp>
        <p:nvSpPr>
          <p:cNvPr id="11266" name="AutoShape 2" descr="Kết quả hình ảnh cho thi sĩ hồ xuân hươn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5" name="Picture 4" descr="nha-tho-ho-xuan-huong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971800"/>
            <a:ext cx="9144000" cy="38862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533400"/>
            <a:ext cx="8229600" cy="6019800"/>
          </a:xfrm>
        </p:spPr>
        <p:txBody>
          <a:bodyPr>
            <a:normAutofit fontScale="70000" lnSpcReduction="20000"/>
          </a:bodyPr>
          <a:lstStyle/>
          <a:p>
            <a:pPr>
              <a:lnSpc>
                <a:spcPct val="170000"/>
              </a:lnSpc>
              <a:buNone/>
            </a:pPr>
            <a:r>
              <a:rPr lang="nl-NL" b="1" dirty="0">
                <a:latin typeface="Times New Roman" pitchFamily="18" charset="0"/>
                <a:cs typeface="Times New Roman" pitchFamily="18" charset="0"/>
              </a:rPr>
              <a:t>I. TÌM HIỂU CHUNG: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70000"/>
              </a:lnSpc>
              <a:buNone/>
            </a:pPr>
            <a:r>
              <a:rPr lang="nl-NL" b="1" dirty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nl-NL" b="1" dirty="0" smtClean="0">
                <a:latin typeface="Times New Roman" pitchFamily="18" charset="0"/>
                <a:cs typeface="Times New Roman" pitchFamily="18" charset="0"/>
              </a:rPr>
              <a:t>1</a:t>
            </a:r>
            <a:r>
              <a:rPr lang="nl-NL" b="1" dirty="0">
                <a:latin typeface="Times New Roman" pitchFamily="18" charset="0"/>
                <a:cs typeface="Times New Roman" pitchFamily="18" charset="0"/>
              </a:rPr>
              <a:t>. Tác giả: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70000"/>
              </a:lnSpc>
              <a:buNone/>
            </a:pPr>
            <a:r>
              <a:rPr lang="nl-NL" dirty="0">
                <a:latin typeface="Times New Roman" pitchFamily="18" charset="0"/>
                <a:cs typeface="Times New Roman" pitchFamily="18" charset="0"/>
              </a:rPr>
              <a:t>  </a:t>
            </a:r>
            <a:r>
              <a:rPr lang="nl-NL" dirty="0" smtClean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nl-NL" dirty="0">
                <a:latin typeface="Times New Roman" pitchFamily="18" charset="0"/>
                <a:cs typeface="Times New Roman" pitchFamily="18" charset="0"/>
              </a:rPr>
              <a:t>Hồ Xuân Hương, quê ở Quỳnh Lưu, sống nhiều ở Thăng Long; cuộc đời, tình duyên nhiều éo le, ngang trái 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70000"/>
              </a:lnSpc>
              <a:buNone/>
            </a:pPr>
            <a:r>
              <a:rPr lang="nl-NL" dirty="0">
                <a:latin typeface="Times New Roman" pitchFamily="18" charset="0"/>
                <a:cs typeface="Times New Roman" pitchFamily="18" charset="0"/>
              </a:rPr>
              <a:t>- Sáng tác: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70000"/>
              </a:lnSpc>
              <a:buNone/>
            </a:pPr>
            <a:r>
              <a:rPr lang="nl-NL" dirty="0">
                <a:latin typeface="Times New Roman" pitchFamily="18" charset="0"/>
                <a:cs typeface="Times New Roman" pitchFamily="18" charset="0"/>
              </a:rPr>
              <a:t> + Số lượng: trên dưới 40 bài thơ Nôm, tập thơ </a:t>
            </a:r>
            <a:r>
              <a:rPr lang="nl-NL" i="1" dirty="0">
                <a:latin typeface="Times New Roman" pitchFamily="18" charset="0"/>
                <a:cs typeface="Times New Roman" pitchFamily="18" charset="0"/>
              </a:rPr>
              <a:t>Lưu hương kí </a:t>
            </a:r>
            <a:r>
              <a:rPr lang="nl-NL" dirty="0">
                <a:latin typeface="Times New Roman" pitchFamily="18" charset="0"/>
                <a:cs typeface="Times New Roman" pitchFamily="18" charset="0"/>
              </a:rPr>
              <a:t>(24 bài chữ Hán, 26 bài chữ Nôm) 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70000"/>
              </a:lnSpc>
              <a:buNone/>
            </a:pPr>
            <a:r>
              <a:rPr lang="nl-NL" dirty="0">
                <a:latin typeface="Times New Roman" pitchFamily="18" charset="0"/>
                <a:cs typeface="Times New Roman" pitchFamily="18" charset="0"/>
              </a:rPr>
              <a:t> + Đề tài: viết về phụ nữ, trào phúng mà trữ tình 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70000"/>
              </a:lnSpc>
              <a:buNone/>
            </a:pPr>
            <a:r>
              <a:rPr lang="nl-NL" dirty="0">
                <a:latin typeface="Times New Roman" pitchFamily="18" charset="0"/>
                <a:cs typeface="Times New Roman" pitchFamily="18" charset="0"/>
              </a:rPr>
              <a:t> + Nội dung: Tiếng nói thương cảm đối với người phụ nữ, là sự khẳng định, đề cao vẻ đẹp và khát vọng của họ 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Picture 4" descr="nha-tho-ho-xuan-huong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34000" y="0"/>
            <a:ext cx="3810000" cy="16764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600" y="304801"/>
            <a:ext cx="8915400" cy="3962400"/>
          </a:xfrm>
        </p:spPr>
        <p:txBody>
          <a:bodyPr/>
          <a:lstStyle/>
          <a:p>
            <a:pPr>
              <a:buNone/>
            </a:pPr>
            <a:r>
              <a:rPr lang="nl-NL" b="1" dirty="0">
                <a:latin typeface="Times New Roman" pitchFamily="18" charset="0"/>
                <a:cs typeface="Times New Roman" pitchFamily="18" charset="0"/>
              </a:rPr>
              <a:t>2. Văn bản: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nl-NL" dirty="0">
                <a:latin typeface="Times New Roman" pitchFamily="18" charset="0"/>
                <a:cs typeface="Times New Roman" pitchFamily="18" charset="0"/>
              </a:rPr>
              <a:t> 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nl-NL" dirty="0">
                <a:latin typeface="Times New Roman" pitchFamily="18" charset="0"/>
                <a:cs typeface="Times New Roman" pitchFamily="18" charset="0"/>
              </a:rPr>
              <a:t>Bài </a:t>
            </a:r>
            <a:r>
              <a:rPr lang="nl-NL" i="1" dirty="0">
                <a:latin typeface="Times New Roman" pitchFamily="18" charset="0"/>
                <a:cs typeface="Times New Roman" pitchFamily="18" charset="0"/>
              </a:rPr>
              <a:t>Tự tình II </a:t>
            </a:r>
            <a:r>
              <a:rPr lang="nl-NL" dirty="0">
                <a:latin typeface="Times New Roman" pitchFamily="18" charset="0"/>
                <a:cs typeface="Times New Roman" pitchFamily="18" charset="0"/>
              </a:rPr>
              <a:t>nằm trong chùm thơ </a:t>
            </a:r>
            <a:r>
              <a:rPr lang="nl-NL" i="1" dirty="0">
                <a:latin typeface="Times New Roman" pitchFamily="18" charset="0"/>
                <a:cs typeface="Times New Roman" pitchFamily="18" charset="0"/>
              </a:rPr>
              <a:t>Tự tình </a:t>
            </a:r>
            <a:r>
              <a:rPr lang="nl-NL" dirty="0">
                <a:latin typeface="Times New Roman" pitchFamily="18" charset="0"/>
                <a:cs typeface="Times New Roman" pitchFamily="18" charset="0"/>
              </a:rPr>
              <a:t>(3 bài</a:t>
            </a:r>
            <a:r>
              <a:rPr lang="nl-NL" dirty="0" smtClean="0">
                <a:latin typeface="Times New Roman" pitchFamily="18" charset="0"/>
                <a:cs typeface="Times New Roman" pitchFamily="18" charset="0"/>
              </a:rPr>
              <a:t>).</a:t>
            </a:r>
          </a:p>
          <a:p>
            <a:pPr>
              <a:buNone/>
            </a:pPr>
            <a:endParaRPr lang="en-US" dirty="0">
              <a:latin typeface="Times New Roman" pitchFamily="18" charset="0"/>
              <a:cs typeface="Times New Roman" pitchFamily="18" charset="0"/>
            </a:endParaRPr>
          </a:p>
          <a:p>
            <a:endParaRPr lang="en-US" dirty="0"/>
          </a:p>
        </p:txBody>
      </p:sp>
      <p:pic>
        <p:nvPicPr>
          <p:cNvPr id="4" name="Picture 3" descr="image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200" y="2362200"/>
            <a:ext cx="3962400" cy="4038600"/>
          </a:xfrm>
          <a:prstGeom prst="rect">
            <a:avLst/>
          </a:prstGeom>
        </p:spPr>
      </p:pic>
      <p:pic>
        <p:nvPicPr>
          <p:cNvPr id="5" name="Picture 4" descr="tho-tuong-nho-ho-xuan-huong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19600" y="2362200"/>
            <a:ext cx="3962400" cy="40386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txBody>
          <a:bodyPr>
            <a:noAutofit/>
          </a:bodyPr>
          <a:lstStyle/>
          <a:p>
            <a:pPr>
              <a:lnSpc>
                <a:spcPct val="150000"/>
              </a:lnSpc>
              <a:buNone/>
            </a:pPr>
            <a:r>
              <a:rPr lang="nl-NL" sz="1600" b="1" dirty="0">
                <a:latin typeface="Times New Roman" pitchFamily="18" charset="0"/>
                <a:cs typeface="Times New Roman" pitchFamily="18" charset="0"/>
              </a:rPr>
              <a:t>II.  ĐỌC – HIỂU VĂN BẢN:</a:t>
            </a:r>
            <a:endParaRPr lang="en-US" sz="1600" dirty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50000"/>
              </a:lnSpc>
              <a:buNone/>
            </a:pPr>
            <a:r>
              <a:rPr lang="nl-NL" sz="1600" b="1" dirty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nl-NL" sz="1600" b="1" dirty="0" smtClean="0">
                <a:latin typeface="Times New Roman" pitchFamily="18" charset="0"/>
                <a:cs typeface="Times New Roman" pitchFamily="18" charset="0"/>
              </a:rPr>
              <a:t>1</a:t>
            </a:r>
            <a:r>
              <a:rPr lang="nl-NL" sz="1600" b="1" dirty="0">
                <a:latin typeface="Times New Roman" pitchFamily="18" charset="0"/>
                <a:cs typeface="Times New Roman" pitchFamily="18" charset="0"/>
              </a:rPr>
              <a:t>.  Hai câu đề: </a:t>
            </a:r>
            <a:endParaRPr lang="en-US" sz="1600" dirty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50000"/>
              </a:lnSpc>
              <a:buNone/>
            </a:pPr>
            <a:r>
              <a:rPr lang="nl-NL" sz="1600" dirty="0">
                <a:latin typeface="Times New Roman" pitchFamily="18" charset="0"/>
                <a:cs typeface="Times New Roman" pitchFamily="18" charset="0"/>
              </a:rPr>
              <a:t>  </a:t>
            </a:r>
            <a:r>
              <a:rPr lang="nl-NL" sz="1600" dirty="0" smtClean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nl-NL" sz="1600" dirty="0">
                <a:latin typeface="Times New Roman" pitchFamily="18" charset="0"/>
                <a:cs typeface="Times New Roman" pitchFamily="18" charset="0"/>
              </a:rPr>
              <a:t>Hoàn cảnh :</a:t>
            </a:r>
            <a:endParaRPr lang="en-US" sz="1600" dirty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50000"/>
              </a:lnSpc>
              <a:buNone/>
            </a:pPr>
            <a:r>
              <a:rPr lang="nl-NL" sz="1600" dirty="0">
                <a:latin typeface="Times New Roman" pitchFamily="18" charset="0"/>
                <a:cs typeface="Times New Roman" pitchFamily="18" charset="0"/>
              </a:rPr>
              <a:t>+ Thời gian : </a:t>
            </a:r>
            <a:r>
              <a:rPr lang="nl-NL" sz="1600" i="1" dirty="0">
                <a:latin typeface="Times New Roman" pitchFamily="18" charset="0"/>
                <a:cs typeface="Times New Roman" pitchFamily="18" charset="0"/>
              </a:rPr>
              <a:t>Đêm khuya</a:t>
            </a:r>
            <a:r>
              <a:rPr lang="nl-NL" sz="1600" dirty="0">
                <a:latin typeface="Times New Roman" pitchFamily="18" charset="0"/>
                <a:cs typeface="Times New Roman" pitchFamily="18" charset="0"/>
              </a:rPr>
              <a:t> </a:t>
            </a:r>
            <a:endParaRPr lang="en-US" sz="1600" dirty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50000"/>
              </a:lnSpc>
              <a:buNone/>
            </a:pPr>
            <a:r>
              <a:rPr lang="nl-NL" sz="1600" dirty="0">
                <a:latin typeface="Times New Roman" pitchFamily="18" charset="0"/>
                <a:cs typeface="Times New Roman" pitchFamily="18" charset="0"/>
              </a:rPr>
              <a:t>+ Không gian: </a:t>
            </a:r>
            <a:r>
              <a:rPr lang="nl-NL" sz="1600" i="1" dirty="0">
                <a:latin typeface="Times New Roman" pitchFamily="18" charset="0"/>
                <a:cs typeface="Times New Roman" pitchFamily="18" charset="0"/>
              </a:rPr>
              <a:t>Trống canh dồn</a:t>
            </a:r>
            <a:r>
              <a:rPr lang="nl-NL" sz="1600" dirty="0">
                <a:latin typeface="Times New Roman" pitchFamily="18" charset="0"/>
                <a:cs typeface="Times New Roman" pitchFamily="18" charset="0"/>
              </a:rPr>
              <a:t> (gấp gáp, liên hồi) – </a:t>
            </a:r>
            <a:r>
              <a:rPr lang="nl-NL" sz="1600" i="1" dirty="0">
                <a:latin typeface="Times New Roman" pitchFamily="18" charset="0"/>
                <a:cs typeface="Times New Roman" pitchFamily="18" charset="0"/>
              </a:rPr>
              <a:t>nước non</a:t>
            </a:r>
            <a:r>
              <a:rPr lang="nl-NL" sz="1600" dirty="0">
                <a:latin typeface="Times New Roman" pitchFamily="18" charset="0"/>
                <a:cs typeface="Times New Roman" pitchFamily="18" charset="0"/>
              </a:rPr>
              <a:t> (bao la, rộng lớn) </a:t>
            </a:r>
            <a:endParaRPr lang="en-US" sz="1600" dirty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50000"/>
              </a:lnSpc>
              <a:buNone/>
            </a:pPr>
            <a:r>
              <a:rPr lang="nl-NL" sz="1600" dirty="0" smtClean="0">
                <a:latin typeface="Times New Roman" pitchFamily="18" charset="0"/>
                <a:cs typeface="Times New Roman" pitchFamily="18" charset="0"/>
              </a:rPr>
              <a:t> + </a:t>
            </a:r>
            <a:r>
              <a:rPr lang="nl-NL" sz="1600" dirty="0">
                <a:latin typeface="Times New Roman" pitchFamily="18" charset="0"/>
                <a:cs typeface="Times New Roman" pitchFamily="18" charset="0"/>
              </a:rPr>
              <a:t>Âm thanh: </a:t>
            </a:r>
            <a:r>
              <a:rPr lang="nl-NL" sz="1600" i="1" dirty="0">
                <a:latin typeface="Times New Roman" pitchFamily="18" charset="0"/>
                <a:cs typeface="Times New Roman" pitchFamily="18" charset="0"/>
              </a:rPr>
              <a:t>Văng vẳng</a:t>
            </a:r>
            <a:r>
              <a:rPr lang="nl-NL" sz="1600" dirty="0">
                <a:latin typeface="Times New Roman" pitchFamily="18" charset="0"/>
                <a:cs typeface="Times New Roman" pitchFamily="18" charset="0"/>
              </a:rPr>
              <a:t> (cảm nhận + </a:t>
            </a:r>
            <a:r>
              <a:rPr lang="nl-NL" sz="1600" i="1" dirty="0">
                <a:latin typeface="Times New Roman" pitchFamily="18" charset="0"/>
                <a:cs typeface="Times New Roman" pitchFamily="18" charset="0"/>
              </a:rPr>
              <a:t>nghe</a:t>
            </a:r>
            <a:r>
              <a:rPr lang="nl-NL" sz="1600" dirty="0">
                <a:latin typeface="Times New Roman" pitchFamily="18" charset="0"/>
                <a:cs typeface="Times New Roman" pitchFamily="18" charset="0"/>
              </a:rPr>
              <a:t> thời gian trôi)</a:t>
            </a:r>
            <a:endParaRPr lang="en-US" sz="1600" dirty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50000"/>
              </a:lnSpc>
              <a:buNone/>
            </a:pPr>
            <a:r>
              <a:rPr lang="nl-NL" sz="1600" dirty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nl-NL" sz="16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Cô đơn</a:t>
            </a:r>
          </a:p>
          <a:p>
            <a:pPr>
              <a:lnSpc>
                <a:spcPct val="150000"/>
              </a:lnSpc>
              <a:buNone/>
            </a:pPr>
            <a:r>
              <a:rPr lang="nl-NL" sz="1600" dirty="0" smtClean="0">
                <a:latin typeface="Times New Roman" pitchFamily="18" charset="0"/>
                <a:cs typeface="Times New Roman" pitchFamily="18" charset="0"/>
              </a:rPr>
              <a:t>-  </a:t>
            </a:r>
            <a:r>
              <a:rPr lang="nl-NL" sz="1600" dirty="0">
                <a:latin typeface="Times New Roman" pitchFamily="18" charset="0"/>
                <a:cs typeface="Times New Roman" pitchFamily="18" charset="0"/>
              </a:rPr>
              <a:t>Câu thơ: </a:t>
            </a:r>
            <a:r>
              <a:rPr lang="nl-NL" sz="1600" i="1" dirty="0">
                <a:latin typeface="Times New Roman" pitchFamily="18" charset="0"/>
                <a:cs typeface="Times New Roman" pitchFamily="18" charset="0"/>
              </a:rPr>
              <a:t>Trơ cái hồng nhan với nước non</a:t>
            </a:r>
            <a:endParaRPr lang="en-US" sz="1600" dirty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50000"/>
              </a:lnSpc>
              <a:buNone/>
            </a:pPr>
            <a:r>
              <a:rPr lang="nl-NL" sz="1600" dirty="0">
                <a:latin typeface="Times New Roman" pitchFamily="18" charset="0"/>
                <a:cs typeface="Times New Roman" pitchFamily="18" charset="0"/>
              </a:rPr>
              <a:t>  + Đảo ngữ: </a:t>
            </a:r>
            <a:r>
              <a:rPr lang="nl-NL" sz="1600" i="1" dirty="0">
                <a:latin typeface="Times New Roman" pitchFamily="18" charset="0"/>
                <a:cs typeface="Times New Roman" pitchFamily="18" charset="0"/>
              </a:rPr>
              <a:t>Trơ</a:t>
            </a:r>
            <a:r>
              <a:rPr lang="nl-NL" sz="1600" dirty="0">
                <a:latin typeface="Times New Roman" pitchFamily="18" charset="0"/>
                <a:cs typeface="Times New Roman" pitchFamily="18" charset="0"/>
              </a:rPr>
              <a:t> - tủi hổ, bẽ bàng (nhấn mạnh)  </a:t>
            </a:r>
            <a:endParaRPr lang="en-US" sz="1600" dirty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50000"/>
              </a:lnSpc>
              <a:buNone/>
            </a:pPr>
            <a:r>
              <a:rPr lang="nl-NL" sz="1600" dirty="0">
                <a:latin typeface="Times New Roman" pitchFamily="18" charset="0"/>
                <a:cs typeface="Times New Roman" pitchFamily="18" charset="0"/>
              </a:rPr>
              <a:t>  + Nhịp điệu 1/3/3 nhấn mạnh sự bẽ bàng</a:t>
            </a:r>
            <a:endParaRPr lang="en-US" sz="1600" dirty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50000"/>
              </a:lnSpc>
              <a:buNone/>
            </a:pPr>
            <a:r>
              <a:rPr lang="nl-NL" sz="1600" dirty="0">
                <a:latin typeface="Times New Roman" pitchFamily="18" charset="0"/>
                <a:cs typeface="Times New Roman" pitchFamily="18" charset="0"/>
              </a:rPr>
              <a:t>  + Kết hợp từ: </a:t>
            </a:r>
            <a:endParaRPr lang="en-US" sz="1600" dirty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50000"/>
              </a:lnSpc>
              <a:buNone/>
            </a:pPr>
            <a:r>
              <a:rPr lang="nl-NL" sz="1600" dirty="0">
                <a:latin typeface="Times New Roman" pitchFamily="18" charset="0"/>
                <a:cs typeface="Times New Roman" pitchFamily="18" charset="0"/>
              </a:rPr>
              <a:t>  o </a:t>
            </a:r>
            <a:r>
              <a:rPr lang="nl-NL" sz="1600" i="1" dirty="0">
                <a:latin typeface="Times New Roman" pitchFamily="18" charset="0"/>
                <a:cs typeface="Times New Roman" pitchFamily="18" charset="0"/>
              </a:rPr>
              <a:t>Cái + hồng nhan</a:t>
            </a:r>
            <a:r>
              <a:rPr lang="nl-NL" sz="1600" dirty="0">
                <a:latin typeface="Times New Roman" pitchFamily="18" charset="0"/>
                <a:cs typeface="Times New Roman" pitchFamily="18" charset="0"/>
              </a:rPr>
              <a:t>: rẻ rúng, mỉa mai </a:t>
            </a:r>
            <a:endParaRPr lang="en-US" sz="1600" dirty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50000"/>
              </a:lnSpc>
              <a:buNone/>
            </a:pPr>
            <a:r>
              <a:rPr lang="nl-NL" sz="16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  <a:sym typeface="Wingdings"/>
              </a:rPr>
              <a:t></a:t>
            </a:r>
            <a:r>
              <a:rPr lang="nl-NL" sz="16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xót xa</a:t>
            </a:r>
            <a:endParaRPr lang="en-US" sz="16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50000"/>
              </a:lnSpc>
              <a:buNone/>
            </a:pPr>
            <a:r>
              <a:rPr lang="nl-NL" sz="1600" dirty="0">
                <a:latin typeface="Times New Roman" pitchFamily="18" charset="0"/>
                <a:cs typeface="Times New Roman" pitchFamily="18" charset="0"/>
              </a:rPr>
              <a:t>  o </a:t>
            </a:r>
            <a:r>
              <a:rPr lang="nl-NL" sz="1600" i="1" dirty="0">
                <a:latin typeface="Times New Roman" pitchFamily="18" charset="0"/>
                <a:cs typeface="Times New Roman" pitchFamily="18" charset="0"/>
              </a:rPr>
              <a:t>Trơ + cái hồng nhan: </a:t>
            </a:r>
            <a:r>
              <a:rPr lang="nl-NL" sz="1600" dirty="0">
                <a:latin typeface="Times New Roman" pitchFamily="18" charset="0"/>
                <a:cs typeface="Times New Roman" pitchFamily="18" charset="0"/>
              </a:rPr>
              <a:t> bẽ bàng, cay đắng </a:t>
            </a:r>
            <a:endParaRPr lang="en-US" sz="1600" dirty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50000"/>
              </a:lnSpc>
              <a:buNone/>
            </a:pPr>
            <a:r>
              <a:rPr lang="nl-NL" sz="1600" dirty="0">
                <a:latin typeface="Times New Roman" pitchFamily="18" charset="0"/>
                <a:cs typeface="Times New Roman" pitchFamily="18" charset="0"/>
              </a:rPr>
              <a:t>  o </a:t>
            </a:r>
            <a:r>
              <a:rPr lang="nl-NL" sz="1600" i="1" dirty="0">
                <a:latin typeface="Times New Roman" pitchFamily="18" charset="0"/>
                <a:cs typeface="Times New Roman" pitchFamily="18" charset="0"/>
              </a:rPr>
              <a:t>Trơ + nước non</a:t>
            </a:r>
            <a:r>
              <a:rPr lang="nl-NL" sz="1600" dirty="0">
                <a:latin typeface="Times New Roman" pitchFamily="18" charset="0"/>
                <a:cs typeface="Times New Roman" pitchFamily="18" charset="0"/>
              </a:rPr>
              <a:t>: sự bền gan, thách đố </a:t>
            </a:r>
            <a:endParaRPr lang="en-US" sz="1600" dirty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50000"/>
              </a:lnSpc>
              <a:buNone/>
            </a:pPr>
            <a:r>
              <a:rPr lang="nl-NL" sz="16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  <a:sym typeface="Wingdings"/>
              </a:rPr>
              <a:t></a:t>
            </a:r>
            <a:r>
              <a:rPr lang="nl-NL" sz="16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Buồn tủi + thách thức </a:t>
            </a:r>
            <a:endParaRPr lang="en-US" sz="16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en-US" sz="1600" dirty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nl-NL" sz="1600" dirty="0">
                <a:latin typeface="Times New Roman" pitchFamily="18" charset="0"/>
                <a:cs typeface="Times New Roman" pitchFamily="18" charset="0"/>
              </a:rPr>
              <a:t> </a:t>
            </a:r>
            <a:endParaRPr lang="en-US" sz="1600" dirty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en-US" sz="16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Picture 3" descr="e8aaa285ba0a462d950297d8068e313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24400" y="3505200"/>
            <a:ext cx="4419600" cy="33528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nl-NL" b="1" dirty="0">
                <a:latin typeface="Times New Roman" pitchFamily="18" charset="0"/>
                <a:cs typeface="Times New Roman" pitchFamily="18" charset="0"/>
              </a:rPr>
              <a:t>2.  Hai câu thực: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nl-NL" dirty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nl-NL" dirty="0" smtClean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nl-NL" i="1" dirty="0">
                <a:latin typeface="Times New Roman" pitchFamily="18" charset="0"/>
                <a:cs typeface="Times New Roman" pitchFamily="18" charset="0"/>
              </a:rPr>
              <a:t>Say lại tỉnh</a:t>
            </a:r>
            <a:r>
              <a:rPr lang="nl-NL" dirty="0">
                <a:latin typeface="Times New Roman" pitchFamily="18" charset="0"/>
                <a:cs typeface="Times New Roman" pitchFamily="18" charset="0"/>
              </a:rPr>
              <a:t>: quẩn quanh, càng tỉnh càng buồn hơn khi nhận ra nỗi cay đắng của mình. 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nl-NL" dirty="0">
                <a:latin typeface="Times New Roman" pitchFamily="18" charset="0"/>
                <a:cs typeface="Times New Roman" pitchFamily="18" charset="0"/>
                <a:sym typeface="Wingdings"/>
              </a:rPr>
              <a:t></a:t>
            </a:r>
            <a:r>
              <a:rPr lang="nl-NL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nl-NL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tình duyên trở thành trò đùa của con tạo </a:t>
            </a:r>
            <a:endParaRPr lang="en-US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nl-NL" dirty="0">
                <a:latin typeface="Times New Roman" pitchFamily="18" charset="0"/>
                <a:cs typeface="Times New Roman" pitchFamily="18" charset="0"/>
              </a:rPr>
              <a:t>- Trăng </a:t>
            </a:r>
            <a:r>
              <a:rPr lang="nl-NL" i="1" dirty="0">
                <a:latin typeface="Times New Roman" pitchFamily="18" charset="0"/>
                <a:cs typeface="Times New Roman" pitchFamily="18" charset="0"/>
              </a:rPr>
              <a:t>xế </a:t>
            </a:r>
            <a:r>
              <a:rPr lang="nl-NL" dirty="0">
                <a:latin typeface="Times New Roman" pitchFamily="18" charset="0"/>
                <a:cs typeface="Times New Roman" pitchFamily="18" charset="0"/>
              </a:rPr>
              <a:t>mà vẫn </a:t>
            </a:r>
            <a:r>
              <a:rPr lang="nl-NL" i="1" dirty="0">
                <a:latin typeface="Times New Roman" pitchFamily="18" charset="0"/>
                <a:cs typeface="Times New Roman" pitchFamily="18" charset="0"/>
              </a:rPr>
              <a:t>khuyết chưa tròn:</a:t>
            </a:r>
            <a:r>
              <a:rPr lang="nl-NL" dirty="0">
                <a:latin typeface="Times New Roman" pitchFamily="18" charset="0"/>
                <a:cs typeface="Times New Roman" pitchFamily="18" charset="0"/>
              </a:rPr>
              <a:t> tuổi xuân đã trôi qua mà nhân duyên không trọn vẹn 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nl-NL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  <a:sym typeface="Wingdings"/>
              </a:rPr>
              <a:t></a:t>
            </a:r>
            <a:r>
              <a:rPr lang="nl-NL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Éo le, tội nghiệp</a:t>
            </a:r>
            <a:endParaRPr lang="en-US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Picture 3" descr="unnamed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29200" y="152400"/>
            <a:ext cx="3429000" cy="21336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838200"/>
            <a:ext cx="8229600" cy="5486400"/>
          </a:xfrm>
        </p:spPr>
        <p:txBody>
          <a:bodyPr>
            <a:normAutofit fontScale="85000" lnSpcReduction="10000"/>
          </a:bodyPr>
          <a:lstStyle/>
          <a:p>
            <a:pPr>
              <a:buNone/>
            </a:pPr>
            <a:r>
              <a:rPr lang="nl-NL" b="1" dirty="0">
                <a:latin typeface="Times New Roman" pitchFamily="18" charset="0"/>
                <a:cs typeface="Times New Roman" pitchFamily="18" charset="0"/>
              </a:rPr>
              <a:t>3.  Hai câu luận: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nl-NL" dirty="0">
                <a:latin typeface="Times New Roman" pitchFamily="18" charset="0"/>
                <a:cs typeface="Times New Roman" pitchFamily="18" charset="0"/>
              </a:rPr>
              <a:t> 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nl-NL" dirty="0">
                <a:latin typeface="Times New Roman" pitchFamily="18" charset="0"/>
                <a:cs typeface="Times New Roman" pitchFamily="18" charset="0"/>
              </a:rPr>
              <a:t>- Hình ảnh: 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nl-NL" dirty="0">
                <a:latin typeface="Times New Roman" pitchFamily="18" charset="0"/>
                <a:cs typeface="Times New Roman" pitchFamily="18" charset="0"/>
              </a:rPr>
              <a:t>  + </a:t>
            </a:r>
            <a:r>
              <a:rPr lang="nl-NL" i="1" dirty="0">
                <a:latin typeface="Times New Roman" pitchFamily="18" charset="0"/>
                <a:cs typeface="Times New Roman" pitchFamily="18" charset="0"/>
              </a:rPr>
              <a:t>Rêu</a:t>
            </a:r>
            <a:r>
              <a:rPr lang="nl-NL" dirty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nl-NL" i="1" u="sng" dirty="0">
                <a:latin typeface="Times New Roman" pitchFamily="18" charset="0"/>
                <a:cs typeface="Times New Roman" pitchFamily="18" charset="0"/>
              </a:rPr>
              <a:t>xiên ngang</a:t>
            </a:r>
            <a:r>
              <a:rPr lang="nl-NL" dirty="0">
                <a:latin typeface="Times New Roman" pitchFamily="18" charset="0"/>
                <a:cs typeface="Times New Roman" pitchFamily="18" charset="0"/>
              </a:rPr>
              <a:t> mặt đất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nl-NL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nl-NL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  <a:sym typeface="Wingdings"/>
              </a:rPr>
              <a:t></a:t>
            </a:r>
            <a:r>
              <a:rPr lang="nl-NL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 Phẫn </a:t>
            </a:r>
            <a:r>
              <a:rPr lang="nl-NL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uất  </a:t>
            </a:r>
            <a:endParaRPr lang="en-US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nl-NL" dirty="0">
                <a:latin typeface="Times New Roman" pitchFamily="18" charset="0"/>
                <a:cs typeface="Times New Roman" pitchFamily="18" charset="0"/>
              </a:rPr>
              <a:t>   + </a:t>
            </a:r>
            <a:r>
              <a:rPr lang="nl-NL" i="1" dirty="0">
                <a:latin typeface="Times New Roman" pitchFamily="18" charset="0"/>
                <a:cs typeface="Times New Roman" pitchFamily="18" charset="0"/>
              </a:rPr>
              <a:t>Đá</a:t>
            </a:r>
            <a:r>
              <a:rPr lang="nl-NL" dirty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nl-NL" i="1" u="sng" dirty="0">
                <a:latin typeface="Times New Roman" pitchFamily="18" charset="0"/>
                <a:cs typeface="Times New Roman" pitchFamily="18" charset="0"/>
              </a:rPr>
              <a:t>đâm toạc</a:t>
            </a:r>
            <a:r>
              <a:rPr lang="nl-NL" dirty="0">
                <a:latin typeface="Times New Roman" pitchFamily="18" charset="0"/>
                <a:cs typeface="Times New Roman" pitchFamily="18" charset="0"/>
              </a:rPr>
              <a:t> chân mây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nl-NL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nl-NL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  <a:sym typeface="Wingdings"/>
              </a:rPr>
              <a:t></a:t>
            </a:r>
            <a:r>
              <a:rPr lang="nl-NL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Phản kháng</a:t>
            </a:r>
            <a:endParaRPr lang="en-US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nl-NL" dirty="0">
                <a:latin typeface="Times New Roman" pitchFamily="18" charset="0"/>
                <a:cs typeface="Times New Roman" pitchFamily="18" charset="0"/>
              </a:rPr>
              <a:t>- Nghệ thuật: 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nl-NL" dirty="0">
                <a:latin typeface="Times New Roman" pitchFamily="18" charset="0"/>
                <a:cs typeface="Times New Roman" pitchFamily="18" charset="0"/>
              </a:rPr>
              <a:t>  + Đảo ngữ: sự phẫn uất của thân phận đất đá cỏ cây cũng là sự phẫn uất của thân phận con người 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nl-NL" dirty="0">
                <a:latin typeface="Times New Roman" pitchFamily="18" charset="0"/>
                <a:cs typeface="Times New Roman" pitchFamily="18" charset="0"/>
              </a:rPr>
              <a:t>   + Kết hợp động từ mạnh (</a:t>
            </a:r>
            <a:r>
              <a:rPr lang="nl-NL" i="1" dirty="0">
                <a:latin typeface="Times New Roman" pitchFamily="18" charset="0"/>
                <a:cs typeface="Times New Roman" pitchFamily="18" charset="0"/>
              </a:rPr>
              <a:t>đâm, xiên</a:t>
            </a:r>
            <a:r>
              <a:rPr lang="nl-NL" dirty="0">
                <a:latin typeface="Times New Roman" pitchFamily="18" charset="0"/>
                <a:cs typeface="Times New Roman" pitchFamily="18" charset="0"/>
              </a:rPr>
              <a:t>) với bổ ngữ (</a:t>
            </a:r>
            <a:r>
              <a:rPr lang="nl-NL" i="1" dirty="0">
                <a:latin typeface="Times New Roman" pitchFamily="18" charset="0"/>
                <a:cs typeface="Times New Roman" pitchFamily="18" charset="0"/>
              </a:rPr>
              <a:t>ngang, toạc</a:t>
            </a:r>
            <a:r>
              <a:rPr lang="nl-NL" dirty="0">
                <a:latin typeface="Times New Roman" pitchFamily="18" charset="0"/>
                <a:cs typeface="Times New Roman" pitchFamily="18" charset="0"/>
              </a:rPr>
              <a:t>) : thể hiện sự bướng bỉnh, ngang ngạnh 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Picture 3" descr="bai-van-phan-tich-bai-tho-tu-tinh-cua-ho-xuan-huong-so-7-38385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85730" y="876300"/>
            <a:ext cx="3924870" cy="30861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762000"/>
            <a:ext cx="8229600" cy="5364163"/>
          </a:xfrm>
        </p:spPr>
        <p:txBody>
          <a:bodyPr>
            <a:normAutofit fontScale="92500" lnSpcReduction="10000"/>
          </a:bodyPr>
          <a:lstStyle/>
          <a:p>
            <a:pPr>
              <a:buNone/>
            </a:pPr>
            <a:r>
              <a:rPr lang="nl-NL" b="1" dirty="0">
                <a:latin typeface="Times New Roman" pitchFamily="18" charset="0"/>
                <a:cs typeface="Times New Roman" pitchFamily="18" charset="0"/>
              </a:rPr>
              <a:t>4.  Hai câu kết: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nl-NL" dirty="0">
                <a:latin typeface="Times New Roman" pitchFamily="18" charset="0"/>
                <a:cs typeface="Times New Roman" pitchFamily="18" charset="0"/>
              </a:rPr>
              <a:t>  </a:t>
            </a:r>
            <a:r>
              <a:rPr lang="nl-NL" dirty="0" smtClean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nl-NL" i="1" dirty="0">
                <a:latin typeface="Times New Roman" pitchFamily="18" charset="0"/>
                <a:cs typeface="Times New Roman" pitchFamily="18" charset="0"/>
              </a:rPr>
              <a:t>Ngán</a:t>
            </a:r>
            <a:r>
              <a:rPr lang="nl-NL" dirty="0">
                <a:latin typeface="Times New Roman" pitchFamily="18" charset="0"/>
                <a:cs typeface="Times New Roman" pitchFamily="18" charset="0"/>
              </a:rPr>
              <a:t>: chán ngán, ngán ngẩm – ngán lắm rồi nỗi đời éo le, bạc bẽo 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nl-NL" dirty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nl-NL" i="1" dirty="0">
                <a:latin typeface="Times New Roman" pitchFamily="18" charset="0"/>
                <a:cs typeface="Times New Roman" pitchFamily="18" charset="0"/>
              </a:rPr>
              <a:t>Xuân:</a:t>
            </a:r>
            <a:r>
              <a:rPr lang="nl-NL" dirty="0">
                <a:latin typeface="Times New Roman" pitchFamily="18" charset="0"/>
                <a:cs typeface="Times New Roman" pitchFamily="18" charset="0"/>
              </a:rPr>
              <a:t> 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nl-NL" dirty="0">
                <a:latin typeface="Times New Roman" pitchFamily="18" charset="0"/>
                <a:cs typeface="Times New Roman" pitchFamily="18" charset="0"/>
              </a:rPr>
              <a:t>+ Mùa xuân: thiên nhiên - đi rồi sẽ trở lại 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nl-NL" dirty="0">
                <a:latin typeface="Times New Roman" pitchFamily="18" charset="0"/>
                <a:cs typeface="Times New Roman" pitchFamily="18" charset="0"/>
              </a:rPr>
              <a:t>+ Tuổi xuân: con người - 1 đi không trở lại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nl-NL" dirty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nl-NL" i="1" dirty="0">
                <a:latin typeface="Times New Roman" pitchFamily="18" charset="0"/>
                <a:cs typeface="Times New Roman" pitchFamily="18" charset="0"/>
              </a:rPr>
              <a:t>Lại</a:t>
            </a:r>
            <a:r>
              <a:rPr lang="nl-NL" dirty="0">
                <a:latin typeface="Times New Roman" pitchFamily="18" charset="0"/>
                <a:cs typeface="Times New Roman" pitchFamily="18" charset="0"/>
              </a:rPr>
              <a:t>: 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nl-NL" dirty="0">
                <a:latin typeface="Times New Roman" pitchFamily="18" charset="0"/>
                <a:cs typeface="Times New Roman" pitchFamily="18" charset="0"/>
              </a:rPr>
              <a:t> + </a:t>
            </a:r>
            <a:r>
              <a:rPr lang="nl-NL" i="1" dirty="0">
                <a:latin typeface="Times New Roman" pitchFamily="18" charset="0"/>
                <a:cs typeface="Times New Roman" pitchFamily="18" charset="0"/>
              </a:rPr>
              <a:t>Lại</a:t>
            </a:r>
            <a:r>
              <a:rPr lang="nl-NL" dirty="0">
                <a:latin typeface="Times New Roman" pitchFamily="18" charset="0"/>
                <a:cs typeface="Times New Roman" pitchFamily="18" charset="0"/>
              </a:rPr>
              <a:t> (1): thêm lần nữa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nl-NL" dirty="0">
                <a:latin typeface="Times New Roman" pitchFamily="18" charset="0"/>
                <a:cs typeface="Times New Roman" pitchFamily="18" charset="0"/>
              </a:rPr>
              <a:t> + </a:t>
            </a:r>
            <a:r>
              <a:rPr lang="nl-NL" i="1" dirty="0">
                <a:latin typeface="Times New Roman" pitchFamily="18" charset="0"/>
                <a:cs typeface="Times New Roman" pitchFamily="18" charset="0"/>
              </a:rPr>
              <a:t>Lại</a:t>
            </a:r>
            <a:r>
              <a:rPr lang="nl-NL" dirty="0">
                <a:latin typeface="Times New Roman" pitchFamily="18" charset="0"/>
                <a:cs typeface="Times New Roman" pitchFamily="18" charset="0"/>
              </a:rPr>
              <a:t> (2): trở lại 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nl-NL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- Sự trở lại của mùa xuân đồng nghĩa với sự ra đi của tuối xuân </a:t>
            </a:r>
            <a:r>
              <a:rPr lang="nl-NL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  <a:sym typeface="Wingdings 3"/>
              </a:rPr>
              <a:t></a:t>
            </a:r>
            <a:r>
              <a:rPr lang="nl-NL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ngán ngẩm </a:t>
            </a:r>
            <a:endParaRPr lang="en-US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2400" y="304800"/>
            <a:ext cx="8991600" cy="6400800"/>
          </a:xfrm>
        </p:spPr>
        <p:txBody>
          <a:bodyPr>
            <a:normAutofit fontScale="92500"/>
          </a:bodyPr>
          <a:lstStyle/>
          <a:p>
            <a:pPr>
              <a:buNone/>
            </a:pPr>
            <a:r>
              <a:rPr lang="nl-NL" sz="3400" dirty="0">
                <a:latin typeface="Times New Roman" pitchFamily="18" charset="0"/>
                <a:cs typeface="Times New Roman" pitchFamily="18" charset="0"/>
              </a:rPr>
              <a:t> </a:t>
            </a:r>
            <a:endParaRPr lang="en-US" sz="3400" dirty="0">
              <a:latin typeface="Times New Roman" pitchFamily="18" charset="0"/>
              <a:cs typeface="Times New Roman" pitchFamily="18" charset="0"/>
            </a:endParaRPr>
          </a:p>
          <a:p>
            <a:pPr>
              <a:buFontTx/>
              <a:buChar char="-"/>
            </a:pPr>
            <a:r>
              <a:rPr lang="nl-NL" sz="3400" i="1" dirty="0" smtClean="0">
                <a:latin typeface="Times New Roman" pitchFamily="18" charset="0"/>
                <a:cs typeface="Times New Roman" pitchFamily="18" charset="0"/>
              </a:rPr>
              <a:t>Mảnh </a:t>
            </a:r>
            <a:r>
              <a:rPr lang="nl-NL" sz="3400" i="1" dirty="0">
                <a:latin typeface="Times New Roman" pitchFamily="18" charset="0"/>
                <a:cs typeface="Times New Roman" pitchFamily="18" charset="0"/>
              </a:rPr>
              <a:t>tình – san sẻ - tí – con con: </a:t>
            </a:r>
            <a:r>
              <a:rPr lang="nl-NL" sz="3400" dirty="0">
                <a:latin typeface="Times New Roman" pitchFamily="18" charset="0"/>
                <a:cs typeface="Times New Roman" pitchFamily="18" charset="0"/>
              </a:rPr>
              <a:t>Nghệ thuật tăng tiến nhấn mạnh vào sự nhỏ bé dần, làm cho nghịch cảnh càng éo le hơn </a:t>
            </a:r>
            <a:r>
              <a:rPr lang="nl-NL" sz="34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  <a:sym typeface="Wingdings"/>
              </a:rPr>
              <a:t></a:t>
            </a:r>
            <a:r>
              <a:rPr lang="nl-NL" sz="34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Xót xa, tội </a:t>
            </a:r>
            <a:r>
              <a:rPr lang="nl-NL" sz="3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nghiệp.</a:t>
            </a:r>
          </a:p>
          <a:p>
            <a:pPr>
              <a:buNone/>
            </a:pPr>
            <a:endParaRPr lang="en-US" sz="34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 3"/>
              <a:buChar char="a"/>
            </a:pPr>
            <a:r>
              <a:rPr lang="nl-NL" sz="3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Khát </a:t>
            </a:r>
            <a:r>
              <a:rPr lang="nl-NL" sz="34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vọng sống, khát vọng hạnh phúc (của người phụ nữ nói chung</a:t>
            </a:r>
            <a:r>
              <a:rPr lang="nl-NL" sz="3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).</a:t>
            </a:r>
          </a:p>
          <a:p>
            <a:pPr>
              <a:buNone/>
            </a:pPr>
            <a:r>
              <a:rPr lang="nl-NL" sz="3400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en-US" sz="3400" dirty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nl-NL" sz="3400" b="1" dirty="0">
                <a:latin typeface="Times New Roman" pitchFamily="18" charset="0"/>
                <a:cs typeface="Times New Roman" pitchFamily="18" charset="0"/>
              </a:rPr>
              <a:t>III.  TỔNG KẾT:</a:t>
            </a:r>
            <a:endParaRPr lang="en-US" sz="3400" dirty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nl-NL" sz="3400" dirty="0">
                <a:latin typeface="Times New Roman" pitchFamily="18" charset="0"/>
                <a:cs typeface="Times New Roman" pitchFamily="18" charset="0"/>
              </a:rPr>
              <a:t>Ghi nhớ (SGK)</a:t>
            </a:r>
            <a:endParaRPr lang="en-US" sz="3400" dirty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nl-NL" sz="3400" b="1" dirty="0">
                <a:latin typeface="Times New Roman" pitchFamily="18" charset="0"/>
                <a:cs typeface="Times New Roman" pitchFamily="18" charset="0"/>
              </a:rPr>
              <a:t> </a:t>
            </a:r>
            <a:endParaRPr lang="en-US" sz="3400" dirty="0">
              <a:latin typeface="Times New Roman" pitchFamily="18" charset="0"/>
              <a:cs typeface="Times New Roman" pitchFamily="18" charset="0"/>
            </a:endParaRPr>
          </a:p>
          <a:p>
            <a:endParaRPr lang="en-US" dirty="0"/>
          </a:p>
        </p:txBody>
      </p:sp>
      <p:pic>
        <p:nvPicPr>
          <p:cNvPr id="4" name="Picture 3" descr="unnamed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2000" y="4038600"/>
            <a:ext cx="4343400" cy="25908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274638"/>
            <a:ext cx="8458200" cy="2163762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en-US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CÁM ƠN CÁC EM ĐÃ THEO DÕI BÀI HỌC</a:t>
            </a:r>
            <a:endParaRPr lang="en-US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Picture 3" descr="bai-van-phan-tich-bai-tho-tu-tinh-cua-ho-xuan-huong-so-7-38385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362200"/>
            <a:ext cx="9144000" cy="44958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76</TotalTime>
  <Words>62</Words>
  <Application>Microsoft Office PowerPoint</Application>
  <PresentationFormat>On-screen Show (4:3)</PresentationFormat>
  <Paragraphs>62</Paragraphs>
  <Slides>9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0" baseType="lpstr">
      <vt:lpstr>Office Theme</vt:lpstr>
      <vt:lpstr> TỰ TÌNH  ( BÀI II)     Hồ Xuân Hương                                                     Hồ Xuân Hương </vt:lpstr>
      <vt:lpstr>Slide 2</vt:lpstr>
      <vt:lpstr>Slide 3</vt:lpstr>
      <vt:lpstr>Slide 4</vt:lpstr>
      <vt:lpstr>Slide 5</vt:lpstr>
      <vt:lpstr>Slide 6</vt:lpstr>
      <vt:lpstr>Slide 7</vt:lpstr>
      <vt:lpstr>Slide 8</vt:lpstr>
      <vt:lpstr>CÁM ƠN CÁC EM ĐÃ THEO DÕI BÀI HỌC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TỰ TÌNH  ( BÀI II)                                                              Hồ Xuân Hương</dc:title>
  <dc:creator>HP</dc:creator>
  <cp:lastModifiedBy>HP</cp:lastModifiedBy>
  <cp:revision>9</cp:revision>
  <dcterms:created xsi:type="dcterms:W3CDTF">2021-02-19T10:15:51Z</dcterms:created>
  <dcterms:modified xsi:type="dcterms:W3CDTF">2021-02-19T12:10:15Z</dcterms:modified>
</cp:coreProperties>
</file>