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5" r:id="rId2"/>
    <p:sldId id="256" r:id="rId3"/>
    <p:sldId id="313" r:id="rId4"/>
    <p:sldId id="314" r:id="rId5"/>
    <p:sldId id="263" r:id="rId6"/>
    <p:sldId id="271" r:id="rId7"/>
    <p:sldId id="267" r:id="rId8"/>
    <p:sldId id="269" r:id="rId9"/>
    <p:sldId id="264" r:id="rId10"/>
    <p:sldId id="270" r:id="rId11"/>
    <p:sldId id="277" r:id="rId12"/>
    <p:sldId id="257" r:id="rId13"/>
    <p:sldId id="258" r:id="rId14"/>
    <p:sldId id="284" r:id="rId15"/>
    <p:sldId id="286" r:id="rId16"/>
    <p:sldId id="285" r:id="rId17"/>
    <p:sldId id="288" r:id="rId18"/>
    <p:sldId id="289" r:id="rId19"/>
    <p:sldId id="290" r:id="rId20"/>
    <p:sldId id="291" r:id="rId21"/>
    <p:sldId id="292" r:id="rId22"/>
    <p:sldId id="310" r:id="rId23"/>
    <p:sldId id="311" r:id="rId24"/>
    <p:sldId id="303" r:id="rId25"/>
    <p:sldId id="299" r:id="rId26"/>
    <p:sldId id="300" r:id="rId27"/>
    <p:sldId id="305" r:id="rId28"/>
    <p:sldId id="304" r:id="rId29"/>
    <p:sldId id="308" r:id="rId30"/>
    <p:sldId id="312" r:id="rId31"/>
    <p:sldId id="306" r:id="rId32"/>
    <p:sldId id="344" r:id="rId33"/>
    <p:sldId id="319" r:id="rId34"/>
    <p:sldId id="322" r:id="rId35"/>
    <p:sldId id="323" r:id="rId36"/>
    <p:sldId id="324" r:id="rId37"/>
    <p:sldId id="328" r:id="rId38"/>
    <p:sldId id="329" r:id="rId39"/>
    <p:sldId id="330" r:id="rId40"/>
    <p:sldId id="331" r:id="rId41"/>
    <p:sldId id="333" r:id="rId42"/>
    <p:sldId id="334" r:id="rId43"/>
    <p:sldId id="346" r:id="rId44"/>
    <p:sldId id="278" r:id="rId45"/>
    <p:sldId id="280" r:id="rId46"/>
    <p:sldId id="281" r:id="rId47"/>
    <p:sldId id="282" r:id="rId48"/>
    <p:sldId id="315" r:id="rId49"/>
    <p:sldId id="316" r:id="rId50"/>
    <p:sldId id="317" r:id="rId51"/>
    <p:sldId id="318" r:id="rId52"/>
    <p:sldId id="348" r:id="rId53"/>
    <p:sldId id="335" r:id="rId54"/>
    <p:sldId id="336" r:id="rId55"/>
    <p:sldId id="337" r:id="rId56"/>
    <p:sldId id="338" r:id="rId57"/>
    <p:sldId id="339" r:id="rId58"/>
    <p:sldId id="340" r:id="rId59"/>
    <p:sldId id="341" r:id="rId60"/>
    <p:sldId id="342" r:id="rId61"/>
    <p:sldId id="343" r:id="rId62"/>
    <p:sldId id="347" r:id="rId63"/>
  </p:sldIdLst>
  <p:sldSz cx="9144000" cy="6858000" type="screen4x3"/>
  <p:notesSz cx="6858000" cy="9144000"/>
  <p:custDataLst>
    <p:tags r:id="rId6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0E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>
      <p:cViewPr varScale="1">
        <p:scale>
          <a:sx n="117" d="100"/>
          <a:sy n="117" d="100"/>
        </p:scale>
        <p:origin x="1470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90072-CC8A-448E-B105-5C6D5456E631}" type="datetimeFigureOut">
              <a:rPr lang="en-US" smtClean="0"/>
              <a:pPr/>
              <a:t>29/3/2021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slide" Target="slide38.xml"/><Relationship Id="rId3" Type="http://schemas.openxmlformats.org/officeDocument/2006/relationships/slide" Target="slide54.xml"/><Relationship Id="rId7" Type="http://schemas.openxmlformats.org/officeDocument/2006/relationships/slide" Target="slide37.xml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7.xml"/><Relationship Id="rId6" Type="http://schemas.openxmlformats.org/officeDocument/2006/relationships/slide" Target="slide50.xml"/><Relationship Id="rId5" Type="http://schemas.openxmlformats.org/officeDocument/2006/relationships/slide" Target="slide55.xml"/><Relationship Id="rId4" Type="http://schemas.openxmlformats.org/officeDocument/2006/relationships/slide" Target="slide41.xml"/><Relationship Id="rId9" Type="http://schemas.openxmlformats.org/officeDocument/2006/relationships/slide" Target="slide3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14350"/>
            <a:ext cx="51054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42118" y="304800"/>
            <a:ext cx="3276600" cy="2246769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NGỮ VĂN 2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3078" name="TextBox 3"/>
          <p:cNvSpPr txBox="1">
            <a:spLocks noChangeArrowheads="1"/>
          </p:cNvSpPr>
          <p:nvPr/>
        </p:nvSpPr>
        <p:spPr bwMode="auto">
          <a:xfrm>
            <a:off x="5295900" y="3124200"/>
            <a:ext cx="3522818" cy="278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5"/>
              </a:buBlip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6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MONG CÁC EM LUÔN MẠNH KHỎE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VÀ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13426484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20000" contrast="-5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541145"/>
            <a:ext cx="812203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ÔN TẬP VĂN HỌC </a:t>
            </a:r>
          </a:p>
          <a:p>
            <a:pPr algn="ctr"/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TRUNG ĐẠI </a:t>
            </a:r>
            <a:r>
              <a:rPr lang="en-US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VIỆT NAM</a:t>
            </a:r>
            <a:endParaRPr lang="en-US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2133600" y="914400"/>
            <a:ext cx="5022850" cy="990600"/>
            <a:chOff x="3168" y="683"/>
            <a:chExt cx="2396" cy="1834"/>
          </a:xfrm>
        </p:grpSpPr>
        <p:sp>
          <p:nvSpPr>
            <p:cNvPr id="12313" name="AutoShape 5"/>
            <p:cNvSpPr>
              <a:spLocks noChangeArrowheads="1"/>
            </p:cNvSpPr>
            <p:nvPr/>
          </p:nvSpPr>
          <p:spPr bwMode="gray">
            <a:xfrm>
              <a:off x="3168" y="683"/>
              <a:ext cx="2396" cy="1834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4" name="AutoShape 6"/>
            <p:cNvSpPr>
              <a:spLocks noChangeArrowheads="1"/>
            </p:cNvSpPr>
            <p:nvPr/>
          </p:nvSpPr>
          <p:spPr bwMode="gray">
            <a:xfrm>
              <a:off x="3205" y="688"/>
              <a:ext cx="2324" cy="1799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3200">
                  <a:solidFill>
                    <a:srgbClr val="0000FF"/>
                  </a:solidFill>
                </a:rPr>
                <a:t>VĂN HỌC VIỆT NAM</a:t>
              </a:r>
            </a:p>
          </p:txBody>
        </p:sp>
        <p:sp>
          <p:nvSpPr>
            <p:cNvPr id="12315" name="AutoShape 7"/>
            <p:cNvSpPr>
              <a:spLocks noChangeArrowheads="1"/>
            </p:cNvSpPr>
            <p:nvPr/>
          </p:nvSpPr>
          <p:spPr bwMode="gray">
            <a:xfrm>
              <a:off x="3224" y="2012"/>
              <a:ext cx="2293" cy="45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6" name="AutoShape 8"/>
            <p:cNvSpPr>
              <a:spLocks noChangeArrowheads="1"/>
            </p:cNvSpPr>
            <p:nvPr/>
          </p:nvSpPr>
          <p:spPr bwMode="gray">
            <a:xfrm>
              <a:off x="3224" y="702"/>
              <a:ext cx="2293" cy="45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  <p:sp>
        <p:nvSpPr>
          <p:cNvPr id="175113" name="Line 9"/>
          <p:cNvSpPr>
            <a:spLocks noChangeShapeType="1"/>
          </p:cNvSpPr>
          <p:nvPr/>
        </p:nvSpPr>
        <p:spPr bwMode="auto">
          <a:xfrm flipH="1">
            <a:off x="1981200" y="1905000"/>
            <a:ext cx="2667000" cy="762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14" name="Line 10"/>
          <p:cNvSpPr>
            <a:spLocks noChangeShapeType="1"/>
          </p:cNvSpPr>
          <p:nvPr/>
        </p:nvSpPr>
        <p:spPr bwMode="auto">
          <a:xfrm>
            <a:off x="4648200" y="1905000"/>
            <a:ext cx="2438400" cy="762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5115" name="Group 11"/>
          <p:cNvGrpSpPr>
            <a:grpSpLocks/>
          </p:cNvGrpSpPr>
          <p:nvPr/>
        </p:nvGrpSpPr>
        <p:grpSpPr bwMode="auto">
          <a:xfrm>
            <a:off x="0" y="2695575"/>
            <a:ext cx="3962400" cy="885825"/>
            <a:chOff x="3172" y="2517"/>
            <a:chExt cx="2396" cy="558"/>
          </a:xfrm>
        </p:grpSpPr>
        <p:sp>
          <p:nvSpPr>
            <p:cNvPr id="12311" name="AutoShape 12"/>
            <p:cNvSpPr>
              <a:spLocks noChangeArrowheads="1"/>
            </p:cNvSpPr>
            <p:nvPr/>
          </p:nvSpPr>
          <p:spPr bwMode="gray">
            <a:xfrm>
              <a:off x="3172" y="2517"/>
              <a:ext cx="2396" cy="55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2" name="AutoShape 13"/>
            <p:cNvSpPr>
              <a:spLocks noChangeArrowheads="1"/>
            </p:cNvSpPr>
            <p:nvPr/>
          </p:nvSpPr>
          <p:spPr bwMode="gray">
            <a:xfrm>
              <a:off x="3221" y="2532"/>
              <a:ext cx="2292" cy="49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600">
                  <a:solidFill>
                    <a:srgbClr val="FF3300"/>
                  </a:solidFill>
                </a:rPr>
                <a:t>VĂN HỌC DÂN GIAN</a:t>
              </a:r>
            </a:p>
          </p:txBody>
        </p:sp>
      </p:grpSp>
      <p:grpSp>
        <p:nvGrpSpPr>
          <p:cNvPr id="175118" name="Group 14"/>
          <p:cNvGrpSpPr>
            <a:grpSpLocks/>
          </p:cNvGrpSpPr>
          <p:nvPr/>
        </p:nvGrpSpPr>
        <p:grpSpPr bwMode="auto">
          <a:xfrm>
            <a:off x="4648200" y="2695575"/>
            <a:ext cx="4191000" cy="885825"/>
            <a:chOff x="3172" y="2517"/>
            <a:chExt cx="2396" cy="558"/>
          </a:xfrm>
        </p:grpSpPr>
        <p:sp>
          <p:nvSpPr>
            <p:cNvPr id="12309" name="AutoShape 15"/>
            <p:cNvSpPr>
              <a:spLocks noChangeArrowheads="1"/>
            </p:cNvSpPr>
            <p:nvPr/>
          </p:nvSpPr>
          <p:spPr bwMode="gray">
            <a:xfrm>
              <a:off x="3172" y="2517"/>
              <a:ext cx="2396" cy="55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0" name="AutoShape 16"/>
            <p:cNvSpPr>
              <a:spLocks noChangeArrowheads="1"/>
            </p:cNvSpPr>
            <p:nvPr/>
          </p:nvSpPr>
          <p:spPr bwMode="gray">
            <a:xfrm>
              <a:off x="3221" y="2532"/>
              <a:ext cx="2292" cy="49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600">
                  <a:solidFill>
                    <a:srgbClr val="FF3300"/>
                  </a:solidFill>
                </a:rPr>
                <a:t>VĂN HỌC VIẾT</a:t>
              </a:r>
            </a:p>
          </p:txBody>
        </p:sp>
      </p:grpSp>
      <p:sp>
        <p:nvSpPr>
          <p:cNvPr id="175121" name="Line 17"/>
          <p:cNvSpPr>
            <a:spLocks noChangeShapeType="1"/>
          </p:cNvSpPr>
          <p:nvPr/>
        </p:nvSpPr>
        <p:spPr bwMode="auto">
          <a:xfrm flipH="1">
            <a:off x="2133600" y="3581400"/>
            <a:ext cx="4953000" cy="1295400"/>
          </a:xfrm>
          <a:prstGeom prst="line">
            <a:avLst/>
          </a:prstGeom>
          <a:noFill/>
          <a:ln w="57150">
            <a:solidFill>
              <a:srgbClr val="777777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22" name="Line 18"/>
          <p:cNvSpPr>
            <a:spLocks noChangeShapeType="1"/>
          </p:cNvSpPr>
          <p:nvPr/>
        </p:nvSpPr>
        <p:spPr bwMode="auto">
          <a:xfrm>
            <a:off x="7086600" y="3581400"/>
            <a:ext cx="0" cy="1295400"/>
          </a:xfrm>
          <a:prstGeom prst="line">
            <a:avLst/>
          </a:prstGeom>
          <a:noFill/>
          <a:ln w="57150">
            <a:solidFill>
              <a:srgbClr val="777777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5123" name="Group 19"/>
          <p:cNvGrpSpPr>
            <a:grpSpLocks/>
          </p:cNvGrpSpPr>
          <p:nvPr/>
        </p:nvGrpSpPr>
        <p:grpSpPr bwMode="auto">
          <a:xfrm>
            <a:off x="0" y="4876800"/>
            <a:ext cx="4114800" cy="1295400"/>
            <a:chOff x="1344" y="1869"/>
            <a:chExt cx="2632" cy="1903"/>
          </a:xfrm>
        </p:grpSpPr>
        <p:sp>
          <p:nvSpPr>
            <p:cNvPr id="12305" name="AutoShape 20"/>
            <p:cNvSpPr>
              <a:spLocks noChangeArrowheads="1"/>
            </p:cNvSpPr>
            <p:nvPr/>
          </p:nvSpPr>
          <p:spPr bwMode="gray">
            <a:xfrm>
              <a:off x="1344" y="1972"/>
              <a:ext cx="2632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200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6" name="AutoShape 21"/>
            <p:cNvSpPr>
              <a:spLocks noChangeArrowheads="1"/>
            </p:cNvSpPr>
            <p:nvPr/>
          </p:nvSpPr>
          <p:spPr bwMode="gray">
            <a:xfrm>
              <a:off x="1385" y="1869"/>
              <a:ext cx="2553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VĂN HỌC TRUNG ĐẠI TỪ </a:t>
              </a:r>
            </a:p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TK X ĐẾN HẾT TK XIX</a:t>
              </a:r>
            </a:p>
          </p:txBody>
        </p:sp>
        <p:sp>
          <p:nvSpPr>
            <p:cNvPr id="12307" name="AutoShape 22"/>
            <p:cNvSpPr>
              <a:spLocks noChangeArrowheads="1"/>
            </p:cNvSpPr>
            <p:nvPr/>
          </p:nvSpPr>
          <p:spPr bwMode="gray">
            <a:xfrm>
              <a:off x="1406" y="3277"/>
              <a:ext cx="2518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08" name="AutoShape 23"/>
            <p:cNvSpPr>
              <a:spLocks noChangeArrowheads="1"/>
            </p:cNvSpPr>
            <p:nvPr/>
          </p:nvSpPr>
          <p:spPr bwMode="gray">
            <a:xfrm>
              <a:off x="1392" y="1902"/>
              <a:ext cx="2518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  <p:grpSp>
        <p:nvGrpSpPr>
          <p:cNvPr id="175128" name="Group 24"/>
          <p:cNvGrpSpPr>
            <a:grpSpLocks/>
          </p:cNvGrpSpPr>
          <p:nvPr/>
        </p:nvGrpSpPr>
        <p:grpSpPr bwMode="auto">
          <a:xfrm>
            <a:off x="4267200" y="4876800"/>
            <a:ext cx="4572000" cy="1295400"/>
            <a:chOff x="1344" y="1869"/>
            <a:chExt cx="2632" cy="1903"/>
          </a:xfrm>
        </p:grpSpPr>
        <p:sp>
          <p:nvSpPr>
            <p:cNvPr id="12301" name="AutoShape 25"/>
            <p:cNvSpPr>
              <a:spLocks noChangeArrowheads="1"/>
            </p:cNvSpPr>
            <p:nvPr/>
          </p:nvSpPr>
          <p:spPr bwMode="gray">
            <a:xfrm>
              <a:off x="1344" y="1972"/>
              <a:ext cx="2632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200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2" name="AutoShape 26"/>
            <p:cNvSpPr>
              <a:spLocks noChangeArrowheads="1"/>
            </p:cNvSpPr>
            <p:nvPr/>
          </p:nvSpPr>
          <p:spPr bwMode="gray">
            <a:xfrm>
              <a:off x="1385" y="1869"/>
              <a:ext cx="2553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VĂN HỌC HIỆN ĐẠI TỪ </a:t>
              </a:r>
            </a:p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ĐẦU TK XX ĐẾN HẾT TK XX</a:t>
              </a:r>
            </a:p>
          </p:txBody>
        </p:sp>
        <p:sp>
          <p:nvSpPr>
            <p:cNvPr id="12303" name="AutoShape 27"/>
            <p:cNvSpPr>
              <a:spLocks noChangeArrowheads="1"/>
            </p:cNvSpPr>
            <p:nvPr/>
          </p:nvSpPr>
          <p:spPr bwMode="gray">
            <a:xfrm>
              <a:off x="1406" y="3277"/>
              <a:ext cx="2518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04" name="AutoShape 28"/>
            <p:cNvSpPr>
              <a:spLocks noChangeArrowheads="1"/>
            </p:cNvSpPr>
            <p:nvPr/>
          </p:nvSpPr>
          <p:spPr bwMode="gray">
            <a:xfrm>
              <a:off x="1392" y="1902"/>
              <a:ext cx="2518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72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5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7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7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7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Freeform 3"/>
          <p:cNvSpPr>
            <a:spLocks noEditPoints="1"/>
          </p:cNvSpPr>
          <p:nvPr/>
        </p:nvSpPr>
        <p:spPr bwMode="gray">
          <a:xfrm rot="-481177">
            <a:off x="0" y="0"/>
            <a:ext cx="9161463" cy="68580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3794" name="Group 66"/>
          <p:cNvGrpSpPr>
            <a:grpSpLocks/>
          </p:cNvGrpSpPr>
          <p:nvPr/>
        </p:nvGrpSpPr>
        <p:grpSpPr bwMode="auto">
          <a:xfrm>
            <a:off x="2209800" y="-76200"/>
            <a:ext cx="1828800" cy="1263650"/>
            <a:chOff x="1728" y="-28"/>
            <a:chExt cx="1152" cy="796"/>
          </a:xfrm>
        </p:grpSpPr>
        <p:sp>
          <p:nvSpPr>
            <p:cNvPr id="13342" name="Oval 25"/>
            <p:cNvSpPr>
              <a:spLocks noChangeArrowheads="1"/>
            </p:cNvSpPr>
            <p:nvPr/>
          </p:nvSpPr>
          <p:spPr bwMode="gray">
            <a:xfrm rot="-180721">
              <a:off x="1728" y="542"/>
              <a:ext cx="900" cy="226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3" name="Oval 26"/>
            <p:cNvSpPr>
              <a:spLocks noChangeArrowheads="1"/>
            </p:cNvSpPr>
            <p:nvPr/>
          </p:nvSpPr>
          <p:spPr bwMode="gray">
            <a:xfrm rot="-180721">
              <a:off x="1880" y="9"/>
              <a:ext cx="896" cy="67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4" name="Oval 27"/>
            <p:cNvSpPr>
              <a:spLocks noChangeArrowheads="1"/>
            </p:cNvSpPr>
            <p:nvPr/>
          </p:nvSpPr>
          <p:spPr bwMode="gray">
            <a:xfrm rot="-180721">
              <a:off x="1891" y="12"/>
              <a:ext cx="873" cy="65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5" name="Oval 28"/>
            <p:cNvSpPr>
              <a:spLocks noChangeArrowheads="1"/>
            </p:cNvSpPr>
            <p:nvPr/>
          </p:nvSpPr>
          <p:spPr bwMode="gray">
            <a:xfrm rot="-180721">
              <a:off x="1900" y="18"/>
              <a:ext cx="831" cy="61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6" name="Oval 29"/>
            <p:cNvSpPr>
              <a:spLocks noChangeArrowheads="1"/>
            </p:cNvSpPr>
            <p:nvPr/>
          </p:nvSpPr>
          <p:spPr bwMode="gray">
            <a:xfrm rot="-180721">
              <a:off x="1938" y="37"/>
              <a:ext cx="739" cy="49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7" name="Text Box 30"/>
            <p:cNvSpPr txBox="1">
              <a:spLocks noChangeArrowheads="1"/>
            </p:cNvSpPr>
            <p:nvPr/>
          </p:nvSpPr>
          <p:spPr bwMode="gray">
            <a:xfrm rot="-180721">
              <a:off x="2288" y="221"/>
              <a:ext cx="28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>
                <a:solidFill>
                  <a:srgbClr val="FF3300"/>
                </a:solidFill>
                <a:latin typeface="VNI-Zap" pitchFamily="2" charset="0"/>
              </a:endParaRPr>
            </a:p>
          </p:txBody>
        </p:sp>
        <p:sp>
          <p:nvSpPr>
            <p:cNvPr id="13348" name="Rectangle 57"/>
            <p:cNvSpPr>
              <a:spLocks noChangeArrowheads="1"/>
            </p:cNvSpPr>
            <p:nvPr/>
          </p:nvSpPr>
          <p:spPr bwMode="auto">
            <a:xfrm>
              <a:off x="1776" y="-28"/>
              <a:ext cx="1104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777777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400" dirty="0">
                  <a:solidFill>
                    <a:srgbClr val="FF3300"/>
                  </a:solidFill>
                </a:rPr>
                <a:t>X</a:t>
              </a:r>
              <a:r>
                <a:rPr lang="en-US" altLang="en-US" sz="2400" dirty="0">
                  <a:solidFill>
                    <a:srgbClr val="FFFFFF"/>
                  </a:solidFill>
                </a:rPr>
                <a:t> </a:t>
              </a:r>
            </a:p>
            <a:p>
              <a:r>
                <a:rPr lang="en-US" altLang="en-US" sz="2400" dirty="0" err="1">
                  <a:solidFill>
                    <a:srgbClr val="008000"/>
                  </a:solidFill>
                </a:rPr>
                <a:t>Đến</a:t>
              </a:r>
              <a:r>
                <a:rPr lang="en-US" altLang="en-US" sz="2400" dirty="0">
                  <a:solidFill>
                    <a:srgbClr val="008000"/>
                  </a:solidFill>
                </a:rPr>
                <a:t> </a:t>
              </a:r>
              <a:r>
                <a:rPr lang="en-US" altLang="en-US" sz="2400" dirty="0" err="1">
                  <a:solidFill>
                    <a:srgbClr val="008000"/>
                  </a:solidFill>
                </a:rPr>
                <a:t>hết</a:t>
              </a:r>
              <a:r>
                <a:rPr lang="en-US" altLang="en-US" sz="2400" dirty="0">
                  <a:solidFill>
                    <a:srgbClr val="008000"/>
                  </a:solidFill>
                </a:rPr>
                <a:t> </a:t>
              </a:r>
              <a:r>
                <a:rPr lang="en-US" altLang="en-US" sz="2400" dirty="0">
                  <a:solidFill>
                    <a:srgbClr val="FF3300"/>
                  </a:solidFill>
                </a:rPr>
                <a:t>XIV</a:t>
              </a:r>
              <a:r>
                <a:rPr lang="en-US" altLang="en-US" sz="2400" b="0" dirty="0">
                  <a:solidFill>
                    <a:srgbClr val="FF3300"/>
                  </a:solidFill>
                </a:rPr>
                <a:t> </a:t>
              </a:r>
            </a:p>
          </p:txBody>
        </p:sp>
      </p:grpSp>
      <p:grpSp>
        <p:nvGrpSpPr>
          <p:cNvPr id="73791" name="Group 63"/>
          <p:cNvGrpSpPr>
            <a:grpSpLocks/>
          </p:cNvGrpSpPr>
          <p:nvPr/>
        </p:nvGrpSpPr>
        <p:grpSpPr bwMode="auto">
          <a:xfrm>
            <a:off x="-58738" y="612775"/>
            <a:ext cx="2262188" cy="1797050"/>
            <a:chOff x="-37" y="386"/>
            <a:chExt cx="1425" cy="1132"/>
          </a:xfrm>
        </p:grpSpPr>
        <p:sp>
          <p:nvSpPr>
            <p:cNvPr id="13335" name="Oval 19"/>
            <p:cNvSpPr>
              <a:spLocks noChangeArrowheads="1"/>
            </p:cNvSpPr>
            <p:nvPr/>
          </p:nvSpPr>
          <p:spPr bwMode="gray">
            <a:xfrm rot="-180721">
              <a:off x="-37" y="992"/>
              <a:ext cx="1200" cy="526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6" name="Oval 20"/>
            <p:cNvSpPr>
              <a:spLocks noChangeArrowheads="1"/>
            </p:cNvSpPr>
            <p:nvPr/>
          </p:nvSpPr>
          <p:spPr bwMode="gray">
            <a:xfrm rot="-180721">
              <a:off x="44" y="386"/>
              <a:ext cx="1344" cy="1010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7" name="Oval 21"/>
            <p:cNvSpPr>
              <a:spLocks noChangeArrowheads="1"/>
            </p:cNvSpPr>
            <p:nvPr/>
          </p:nvSpPr>
          <p:spPr bwMode="gray">
            <a:xfrm rot="-180721">
              <a:off x="61" y="390"/>
              <a:ext cx="1312" cy="98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8" name="Oval 22"/>
            <p:cNvSpPr>
              <a:spLocks noChangeArrowheads="1"/>
            </p:cNvSpPr>
            <p:nvPr/>
          </p:nvSpPr>
          <p:spPr bwMode="gray">
            <a:xfrm rot="-180721">
              <a:off x="74" y="401"/>
              <a:ext cx="1248" cy="92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9" name="Oval 23"/>
            <p:cNvSpPr>
              <a:spLocks noChangeArrowheads="1"/>
            </p:cNvSpPr>
            <p:nvPr/>
          </p:nvSpPr>
          <p:spPr bwMode="gray">
            <a:xfrm rot="-180721">
              <a:off x="142" y="426"/>
              <a:ext cx="1113" cy="74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0" name="Text Box 24"/>
            <p:cNvSpPr txBox="1">
              <a:spLocks noChangeArrowheads="1"/>
            </p:cNvSpPr>
            <p:nvPr/>
          </p:nvSpPr>
          <p:spPr bwMode="gray">
            <a:xfrm rot="-180721">
              <a:off x="664" y="729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 b="0">
                <a:solidFill>
                  <a:srgbClr val="FFFFFF"/>
                </a:solidFill>
              </a:endParaRPr>
            </a:p>
          </p:txBody>
        </p:sp>
        <p:sp>
          <p:nvSpPr>
            <p:cNvPr id="13341" name="Text Box 58"/>
            <p:cNvSpPr txBox="1">
              <a:spLocks noChangeArrowheads="1"/>
            </p:cNvSpPr>
            <p:nvPr/>
          </p:nvSpPr>
          <p:spPr bwMode="gray">
            <a:xfrm>
              <a:off x="240" y="500"/>
              <a:ext cx="960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800">
                  <a:solidFill>
                    <a:srgbClr val="FF3300"/>
                  </a:solidFill>
                </a:rPr>
                <a:t>XV</a:t>
              </a:r>
            </a:p>
            <a:p>
              <a:r>
                <a:rPr lang="en-US" altLang="en-US" sz="2400">
                  <a:solidFill>
                    <a:srgbClr val="008000"/>
                  </a:solidFill>
                </a:rPr>
                <a:t>Đến hết</a:t>
              </a:r>
            </a:p>
            <a:p>
              <a:r>
                <a:rPr lang="en-US" altLang="en-US" sz="2800">
                  <a:solidFill>
                    <a:srgbClr val="FF3300"/>
                  </a:solidFill>
                </a:rPr>
                <a:t>XVII </a:t>
              </a:r>
            </a:p>
          </p:txBody>
        </p:sp>
      </p:grpSp>
      <p:grpSp>
        <p:nvGrpSpPr>
          <p:cNvPr id="73792" name="Group 64"/>
          <p:cNvGrpSpPr>
            <a:grpSpLocks/>
          </p:cNvGrpSpPr>
          <p:nvPr/>
        </p:nvGrpSpPr>
        <p:grpSpPr bwMode="auto">
          <a:xfrm>
            <a:off x="152400" y="2735263"/>
            <a:ext cx="2957513" cy="2508250"/>
            <a:chOff x="96" y="1723"/>
            <a:chExt cx="1863" cy="1580"/>
          </a:xfrm>
        </p:grpSpPr>
        <p:sp>
          <p:nvSpPr>
            <p:cNvPr id="13327" name="Oval 12"/>
            <p:cNvSpPr>
              <a:spLocks noChangeArrowheads="1"/>
            </p:cNvSpPr>
            <p:nvPr/>
          </p:nvSpPr>
          <p:spPr bwMode="gray">
            <a:xfrm rot="-953718">
              <a:off x="289" y="2702"/>
              <a:ext cx="1488" cy="601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grpSp>
          <p:nvGrpSpPr>
            <p:cNvPr id="13328" name="Group 13"/>
            <p:cNvGrpSpPr>
              <a:grpSpLocks/>
            </p:cNvGrpSpPr>
            <p:nvPr/>
          </p:nvGrpSpPr>
          <p:grpSpPr bwMode="auto">
            <a:xfrm rot="-180721">
              <a:off x="159" y="1723"/>
              <a:ext cx="1800" cy="1422"/>
              <a:chOff x="732" y="2112"/>
              <a:chExt cx="842" cy="860"/>
            </a:xfrm>
          </p:grpSpPr>
          <p:sp>
            <p:nvSpPr>
              <p:cNvPr id="13330" name="Oval 14"/>
              <p:cNvSpPr>
                <a:spLocks noChangeArrowheads="1"/>
              </p:cNvSpPr>
              <p:nvPr/>
            </p:nvSpPr>
            <p:spPr bwMode="gray">
              <a:xfrm>
                <a:off x="732" y="2112"/>
                <a:ext cx="842" cy="860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1" name="Oval 15"/>
              <p:cNvSpPr>
                <a:spLocks noChangeArrowheads="1"/>
              </p:cNvSpPr>
              <p:nvPr/>
            </p:nvSpPr>
            <p:spPr bwMode="gray">
              <a:xfrm>
                <a:off x="743" y="2117"/>
                <a:ext cx="821" cy="83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2" name="Oval 16"/>
              <p:cNvSpPr>
                <a:spLocks noChangeArrowheads="1"/>
              </p:cNvSpPr>
              <p:nvPr/>
            </p:nvSpPr>
            <p:spPr bwMode="gray">
              <a:xfrm>
                <a:off x="751" y="2125"/>
                <a:ext cx="781" cy="784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3" name="Oval 17"/>
              <p:cNvSpPr>
                <a:spLocks noChangeArrowheads="1"/>
              </p:cNvSpPr>
              <p:nvPr/>
            </p:nvSpPr>
            <p:spPr bwMode="gray">
              <a:xfrm>
                <a:off x="795" y="2147"/>
                <a:ext cx="695" cy="6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4" name="Text Box 18"/>
              <p:cNvSpPr txBox="1">
                <a:spLocks noChangeArrowheads="1"/>
              </p:cNvSpPr>
              <p:nvPr/>
            </p:nvSpPr>
            <p:spPr bwMode="gray">
              <a:xfrm>
                <a:off x="976" y="2413"/>
                <a:ext cx="330" cy="13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1800" b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3329" name="Text Box 59"/>
            <p:cNvSpPr txBox="1">
              <a:spLocks noChangeArrowheads="1"/>
            </p:cNvSpPr>
            <p:nvPr/>
          </p:nvSpPr>
          <p:spPr bwMode="gray">
            <a:xfrm>
              <a:off x="96" y="1920"/>
              <a:ext cx="1776" cy="9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3000">
                  <a:solidFill>
                    <a:srgbClr val="FF3300"/>
                  </a:solidFill>
                </a:rPr>
                <a:t>XVIII </a:t>
              </a:r>
            </a:p>
            <a:p>
              <a:r>
                <a:rPr lang="en-US" altLang="en-US" sz="3000">
                  <a:solidFill>
                    <a:srgbClr val="008000"/>
                  </a:solidFill>
                </a:rPr>
                <a:t>Đến nửa đầu  </a:t>
              </a:r>
            </a:p>
            <a:p>
              <a:r>
                <a:rPr lang="en-US" altLang="en-US" sz="3000">
                  <a:solidFill>
                    <a:srgbClr val="FF3300"/>
                  </a:solidFill>
                </a:rPr>
                <a:t>XIX </a:t>
              </a:r>
            </a:p>
          </p:txBody>
        </p:sp>
      </p:grpSp>
      <p:grpSp>
        <p:nvGrpSpPr>
          <p:cNvPr id="73793" name="Group 65"/>
          <p:cNvGrpSpPr>
            <a:grpSpLocks/>
          </p:cNvGrpSpPr>
          <p:nvPr/>
        </p:nvGrpSpPr>
        <p:grpSpPr bwMode="auto">
          <a:xfrm>
            <a:off x="3581400" y="4205288"/>
            <a:ext cx="3582988" cy="2957512"/>
            <a:chOff x="2592" y="1959"/>
            <a:chExt cx="2257" cy="1863"/>
          </a:xfrm>
        </p:grpSpPr>
        <p:sp>
          <p:nvSpPr>
            <p:cNvPr id="13320" name="Oval 6"/>
            <p:cNvSpPr>
              <a:spLocks noChangeArrowheads="1"/>
            </p:cNvSpPr>
            <p:nvPr/>
          </p:nvSpPr>
          <p:spPr bwMode="gray">
            <a:xfrm rot="-904127">
              <a:off x="2737" y="3164"/>
              <a:ext cx="1888" cy="658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1" name="Oval 7"/>
            <p:cNvSpPr>
              <a:spLocks noChangeArrowheads="1"/>
            </p:cNvSpPr>
            <p:nvPr/>
          </p:nvSpPr>
          <p:spPr bwMode="gray">
            <a:xfrm rot="-180721">
              <a:off x="2612" y="1959"/>
              <a:ext cx="2237" cy="168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2" name="Oval 8"/>
            <p:cNvSpPr>
              <a:spLocks noChangeArrowheads="1"/>
            </p:cNvSpPr>
            <p:nvPr/>
          </p:nvSpPr>
          <p:spPr bwMode="gray">
            <a:xfrm rot="-180721">
              <a:off x="2638" y="1968"/>
              <a:ext cx="2185" cy="16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3" name="Oval 9"/>
            <p:cNvSpPr>
              <a:spLocks noChangeArrowheads="1"/>
            </p:cNvSpPr>
            <p:nvPr/>
          </p:nvSpPr>
          <p:spPr bwMode="gray">
            <a:xfrm rot="-180721">
              <a:off x="2659" y="1985"/>
              <a:ext cx="2079" cy="153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4" name="Oval 10"/>
            <p:cNvSpPr>
              <a:spLocks noChangeArrowheads="1"/>
            </p:cNvSpPr>
            <p:nvPr/>
          </p:nvSpPr>
          <p:spPr bwMode="gray">
            <a:xfrm rot="-180721">
              <a:off x="2774" y="2028"/>
              <a:ext cx="1850" cy="1245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5" name="Text Box 11"/>
            <p:cNvSpPr txBox="1">
              <a:spLocks noChangeArrowheads="1"/>
            </p:cNvSpPr>
            <p:nvPr/>
          </p:nvSpPr>
          <p:spPr bwMode="gray">
            <a:xfrm rot="-180721">
              <a:off x="3668" y="2652"/>
              <a:ext cx="117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 b="0">
                <a:solidFill>
                  <a:srgbClr val="FFFFFF"/>
                </a:solidFill>
              </a:endParaRPr>
            </a:p>
          </p:txBody>
        </p:sp>
        <p:sp>
          <p:nvSpPr>
            <p:cNvPr id="13326" name="Text Box 60"/>
            <p:cNvSpPr txBox="1">
              <a:spLocks noChangeArrowheads="1"/>
            </p:cNvSpPr>
            <p:nvPr/>
          </p:nvSpPr>
          <p:spPr bwMode="gray">
            <a:xfrm>
              <a:off x="2592" y="2511"/>
              <a:ext cx="225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/>
              <a:r>
                <a:rPr lang="en-US" altLang="en-US">
                  <a:solidFill>
                    <a:srgbClr val="008000"/>
                  </a:solidFill>
                </a:rPr>
                <a:t>  Nửa cuối </a:t>
              </a:r>
              <a:r>
                <a:rPr lang="en-US" altLang="en-US">
                  <a:solidFill>
                    <a:srgbClr val="FF3300"/>
                  </a:solidFill>
                </a:rPr>
                <a:t>XIX </a:t>
              </a:r>
            </a:p>
          </p:txBody>
        </p:sp>
      </p:grpSp>
      <p:sp>
        <p:nvSpPr>
          <p:cNvPr id="73797" name="Rectangle 69"/>
          <p:cNvSpPr>
            <a:spLocks noGrp="1" noChangeArrowheads="1"/>
          </p:cNvSpPr>
          <p:nvPr>
            <p:ph type="title"/>
          </p:nvPr>
        </p:nvSpPr>
        <p:spPr>
          <a:xfrm>
            <a:off x="2057400" y="1981200"/>
            <a:ext cx="6934200" cy="762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400" b="1" dirty="0" err="1" smtClean="0">
                <a:latin typeface="Times New Roman" pitchFamily="18" charset="0"/>
              </a:rPr>
              <a:t>Các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giai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đoạn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phát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triển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của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văn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học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trung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đại</a:t>
            </a:r>
            <a:r>
              <a:rPr lang="en-US" sz="3400" b="1" dirty="0" smtClean="0">
                <a:latin typeface="Times New Roman" pitchFamily="18" charset="0"/>
              </a:rPr>
              <a:t>.</a:t>
            </a:r>
            <a:br>
              <a:rPr lang="en-US" sz="3400" b="1" dirty="0" smtClean="0">
                <a:latin typeface="Times New Roman" pitchFamily="18" charset="0"/>
              </a:rPr>
            </a:b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Hãy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kể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tên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tác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giả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tác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phẩm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tiêu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biêu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theo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từng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giai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</a:rPr>
              <a:t>đoạn</a:t>
            </a:r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</a:rPr>
              <a:t>?</a:t>
            </a:r>
            <a:endParaRPr lang="en-US" sz="34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35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3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3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1600200" y="1576387"/>
            <a:ext cx="5410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mốc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X .</a:t>
            </a:r>
            <a:endParaRPr lang="en-US" sz="30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2895600" y="4273550"/>
            <a:ext cx="23129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455988" y="396875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76400" y="1454527"/>
            <a:ext cx="5638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05200" y="374015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447800" y="1408112"/>
            <a:ext cx="58674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kì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mạn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05200" y="381000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00200" y="1447800"/>
            <a:ext cx="5715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(II)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tứ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2895600" y="4267200"/>
            <a:ext cx="21828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19200" y="1595497"/>
            <a:ext cx="62484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Diệu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điếu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2743200" y="4297363"/>
            <a:ext cx="24653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76400" y="1600200"/>
            <a:ext cx="55626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Tú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phúng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XIX.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00200" y="1600200"/>
            <a:ext cx="5638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ĐÂY LÀ THỨ CHỮ ĐẦU TIÊN DO DÂN TỘC TA SÁNG TẠO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581400" y="3657600"/>
            <a:ext cx="2438400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CHỮ NÔM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23297" y="914400"/>
            <a:ext cx="69301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990600" y="3263205"/>
            <a:ext cx="7239000" cy="138499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 err="1" smtClean="0">
                <a:solidFill>
                  <a:schemeClr val="bg1"/>
                </a:solidFill>
                <a:latin typeface=".VnTime" pitchFamily="34" charset="0"/>
              </a:rPr>
              <a:t>H·y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thèng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kª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nhanh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hÖ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thèng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t¸c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gi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¶,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t¸c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phÈm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thÓ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lo¹i </a:t>
            </a:r>
            <a:r>
              <a:rPr lang="en-US" sz="2800" b="1" dirty="0" err="1" smtClean="0">
                <a:solidFill>
                  <a:schemeClr val="bg1"/>
                </a:solidFill>
                <a:latin typeface=".VnTime" pitchFamily="34" charset="0"/>
              </a:rPr>
              <a:t>thuộc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ahomia"/>
              </a:rPr>
              <a:t>dòng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văn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trung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đại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mà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các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em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đã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được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</a:rPr>
              <a:t> ? 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4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4762" y="1828800"/>
            <a:ext cx="12144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109547"/>
              </p:ext>
            </p:extLst>
          </p:nvPr>
        </p:nvGraphicFramePr>
        <p:xfrm>
          <a:off x="152400" y="1257419"/>
          <a:ext cx="8839201" cy="5678424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7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Tên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tác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giả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Tên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tác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phẩm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Thể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loại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21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Hồ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Xuân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tình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 (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bài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2)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65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Nguyễn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Khuyến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Câu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cá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mùa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thu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(Thu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điếu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5217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Trần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Tế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Xương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vợ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96532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Đọc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thêm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: </a:t>
                      </a:r>
                      <a:endParaRPr lang="en-US" sz="2800" b="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Vịnh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khoa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thi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616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Nguyễn</a:t>
                      </a:r>
                      <a:r>
                        <a:rPr lang="en-US" sz="28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Đình</a:t>
                      </a:r>
                      <a:r>
                        <a:rPr lang="en-US" sz="28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Chiểu</a:t>
                      </a:r>
                      <a:endParaRPr lang="vi-VN" sz="28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Văn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nghĩa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sĩ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Cần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Giuộc</a:t>
                      </a:r>
                      <a:endParaRPr lang="vi-VN" sz="28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kern="120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Văn</a:t>
                      </a:r>
                      <a:r>
                        <a:rPr lang="en-US" sz="2500" b="0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kern="120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tế</a:t>
                      </a:r>
                      <a:endParaRPr lang="en-US" sz="2500" b="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52400" y="87868"/>
            <a:ext cx="8763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Hệ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thống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văn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học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đại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chương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trình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n-U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52400"/>
            <a:ext cx="108438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85800" y="1219200"/>
            <a:ext cx="7772400" cy="4724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Nêu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những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đặc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điểm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cơ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bản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về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nội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dung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yêu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nước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của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các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tác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phẩm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và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đoạn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trích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marR="0" lvl="1" indent="-342900" algn="just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Trịnh</a:t>
            </a: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kumimoji="0" lang="en-US" sz="340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tế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nghĩa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sĩ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Cần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Giuộc</a:t>
            </a:r>
            <a:endParaRPr kumimoji="0" lang="en-US" sz="340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baseline="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endParaRPr lang="en-US" sz="3400" dirty="0" smtClean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kumimoji="0" lang="en-US" sz="34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+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Câu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cá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mùa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</a:t>
            </a:r>
            <a:endParaRPr kumimoji="0" lang="en-US" sz="340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kumimoji="0" lang="en-US" sz="3400" b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+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Vịnh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khoa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thi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Hương</a:t>
            </a:r>
            <a:endParaRPr kumimoji="0" lang="en-US" sz="3400" b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endParaRPr kumimoji="0" lang="en-US" sz="3400" b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endParaRPr kumimoji="0" lang="vi-VN" sz="2400" b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61255"/>
              </p:ext>
            </p:extLst>
          </p:nvPr>
        </p:nvGraphicFramePr>
        <p:xfrm>
          <a:off x="152400" y="1241286"/>
          <a:ext cx="8839200" cy="4511040"/>
        </p:xfrm>
        <a:graphic>
          <a:graphicData uri="http://schemas.openxmlformats.org/drawingml/2006/table">
            <a:tbl>
              <a:tblPr/>
              <a:tblGrid>
                <a:gridCol w="297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6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phẩm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Những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biểu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của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nội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dung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nước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7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4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 Box 38"/>
          <p:cNvSpPr txBox="1">
            <a:spLocks noChangeArrowheads="1"/>
          </p:cNvSpPr>
          <p:nvPr/>
        </p:nvSpPr>
        <p:spPr bwMode="auto">
          <a:xfrm>
            <a:off x="110837" y="2533527"/>
            <a:ext cx="3124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Giuộc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39"/>
          <p:cNvSpPr txBox="1">
            <a:spLocks noChangeArrowheads="1"/>
          </p:cNvSpPr>
          <p:nvPr/>
        </p:nvSpPr>
        <p:spPr bwMode="auto">
          <a:xfrm>
            <a:off x="3162300" y="2341314"/>
            <a:ext cx="56249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Lòng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căm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ngợi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ngĩa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hi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35"/>
          <p:cNvSpPr txBox="1">
            <a:spLocks noChangeArrowheads="1"/>
          </p:cNvSpPr>
          <p:nvPr/>
        </p:nvSpPr>
        <p:spPr bwMode="auto">
          <a:xfrm>
            <a:off x="294409" y="3106372"/>
            <a:ext cx="23725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36"/>
          <p:cNvSpPr txBox="1">
            <a:spLocks noChangeArrowheads="1"/>
          </p:cNvSpPr>
          <p:nvPr/>
        </p:nvSpPr>
        <p:spPr bwMode="auto">
          <a:xfrm>
            <a:off x="3124200" y="3054028"/>
            <a:ext cx="5486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Nỗi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đau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đớn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xót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tan.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318655" y="3738036"/>
            <a:ext cx="2971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44"/>
          <p:cNvSpPr txBox="1">
            <a:spLocks noChangeArrowheads="1"/>
          </p:cNvSpPr>
          <p:nvPr/>
        </p:nvSpPr>
        <p:spPr bwMode="auto">
          <a:xfrm>
            <a:off x="277090" y="4437627"/>
            <a:ext cx="2667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Vịnh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Hương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46"/>
          <p:cNvSpPr txBox="1">
            <a:spLocks noChangeArrowheads="1"/>
          </p:cNvSpPr>
          <p:nvPr/>
        </p:nvSpPr>
        <p:spPr bwMode="auto">
          <a:xfrm>
            <a:off x="3162300" y="3526140"/>
            <a:ext cx="5715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phú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quê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ẩn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ẩn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Box 47"/>
          <p:cNvSpPr txBox="1">
            <a:spLocks noChangeArrowheads="1"/>
          </p:cNvSpPr>
          <p:nvPr/>
        </p:nvSpPr>
        <p:spPr bwMode="auto">
          <a:xfrm>
            <a:off x="3110345" y="4329906"/>
            <a:ext cx="5715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lo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âu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khắc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khoải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32"/>
          <p:cNvSpPr txBox="1">
            <a:spLocks noChangeArrowheads="1"/>
          </p:cNvSpPr>
          <p:nvPr/>
        </p:nvSpPr>
        <p:spPr bwMode="auto">
          <a:xfrm>
            <a:off x="381000" y="5153580"/>
            <a:ext cx="2743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 Box 33"/>
          <p:cNvSpPr txBox="1">
            <a:spLocks noChangeArrowheads="1"/>
          </p:cNvSpPr>
          <p:nvPr/>
        </p:nvSpPr>
        <p:spPr bwMode="auto">
          <a:xfrm>
            <a:off x="3086100" y="4999692"/>
            <a:ext cx="5867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đem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triều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 Box 38"/>
          <p:cNvSpPr txBox="1">
            <a:spLocks noChangeArrowheads="1"/>
          </p:cNvSpPr>
          <p:nvPr/>
        </p:nvSpPr>
        <p:spPr bwMode="auto">
          <a:xfrm>
            <a:off x="394855" y="1856418"/>
            <a:ext cx="3124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Trịnh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 Box 39"/>
          <p:cNvSpPr txBox="1">
            <a:spLocks noChangeArrowheads="1"/>
          </p:cNvSpPr>
          <p:nvPr/>
        </p:nvSpPr>
        <p:spPr bwMode="auto">
          <a:xfrm>
            <a:off x="3188277" y="1617842"/>
            <a:ext cx="57011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hoa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ngột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ngạt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yếm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2" grpId="0"/>
      <p:bldP spid="22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304800" y="609600"/>
            <a:ext cx="297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endParaRPr lang="en-US" sz="2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381000" y="1066800"/>
            <a:ext cx="2819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endParaRPr lang="en-US" sz="4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11" name="Text Box 37"/>
          <p:cNvSpPr txBox="1">
            <a:spLocks noChangeArrowheads="1"/>
          </p:cNvSpPr>
          <p:nvPr/>
        </p:nvSpPr>
        <p:spPr bwMode="auto">
          <a:xfrm>
            <a:off x="304800" y="2130425"/>
            <a:ext cx="2971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endParaRPr lang="en-US" sz="4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23" name="Text Box 48"/>
          <p:cNvSpPr txBox="1">
            <a:spLocks noChangeArrowheads="1"/>
          </p:cNvSpPr>
          <p:nvPr/>
        </p:nvSpPr>
        <p:spPr bwMode="auto">
          <a:xfrm>
            <a:off x="838200" y="1105793"/>
            <a:ext cx="7696200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ts val="600"/>
              </a:spcBef>
              <a:defRPr/>
            </a:pP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mờ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Nhấn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                          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90600" y="1510605"/>
            <a:ext cx="701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90600" y="1586805"/>
            <a:ext cx="7162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200" y="1663005"/>
            <a:ext cx="7162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ội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dung y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u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 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ửa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vi-V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371600" y="4330005"/>
            <a:ext cx="6934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533400" y="2743200"/>
            <a:ext cx="205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u="sng" dirty="0" err="1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u="sng" dirty="0" smtClean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38200" y="3352800"/>
            <a:ext cx="7239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Do ho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ịch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n Ph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ộc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ởi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ĩa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ởi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ị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đẫm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3810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1752600"/>
            <a:ext cx="8229600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  -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</a:t>
            </a:r>
            <a:r>
              <a:rPr kumimoji="0" lang="en-US" sz="28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ữ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ng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®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iÓm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c¬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b¶n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vÒ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néi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dung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nh©n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®¹o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cña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c¸c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t¸c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phÈm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vµ ®o¹n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trÝch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sau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: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Tù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ì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(II)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vợ</a:t>
            </a:r>
            <a:endParaRPr kumimoji="0" lang="en-U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Khóc</a:t>
            </a:r>
            <a:r>
              <a:rPr kumimoji="0" lang="en-U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Dương</a:t>
            </a:r>
            <a:r>
              <a:rPr kumimoji="0" lang="en-U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Khuê</a:t>
            </a:r>
            <a:endParaRPr kumimoji="0" lang="en-U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  </a:t>
            </a:r>
            <a:endParaRPr kumimoji="0" lang="vi-VN" sz="32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3048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5964489"/>
              </p:ext>
            </p:extLst>
          </p:nvPr>
        </p:nvGraphicFramePr>
        <p:xfrm>
          <a:off x="219044" y="336554"/>
          <a:ext cx="8772556" cy="3321046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29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418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582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53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566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990600" y="366714"/>
            <a:ext cx="2819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ẩm</a:t>
            </a:r>
          </a:p>
        </p:txBody>
      </p:sp>
      <p:sp>
        <p:nvSpPr>
          <p:cNvPr id="6" name="Text Box 27"/>
          <p:cNvSpPr txBox="1">
            <a:spLocks noChangeArrowheads="1"/>
          </p:cNvSpPr>
          <p:nvPr/>
        </p:nvSpPr>
        <p:spPr bwMode="auto">
          <a:xfrm>
            <a:off x="3048000" y="407313"/>
            <a:ext cx="59436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bi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ểu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ệ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 c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152400" y="1112839"/>
            <a:ext cx="28956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ình</a:t>
            </a:r>
          </a:p>
        </p:txBody>
      </p:sp>
      <p:sp>
        <p:nvSpPr>
          <p:cNvPr id="8" name="Text Box 29"/>
          <p:cNvSpPr txBox="1">
            <a:spLocks noChangeArrowheads="1"/>
          </p:cNvSpPr>
          <p:nvPr/>
        </p:nvSpPr>
        <p:spPr bwMode="auto">
          <a:xfrm>
            <a:off x="3048000" y="976314"/>
            <a:ext cx="5943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bi k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ịch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n ph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ận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át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ọng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ạnh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ấu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n.</a:t>
            </a:r>
            <a:endParaRPr lang="vi-VN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34"/>
          <p:cNvSpPr txBox="1">
            <a:spLocks noChangeArrowheads="1"/>
          </p:cNvSpPr>
          <p:nvPr/>
        </p:nvSpPr>
        <p:spPr bwMode="auto">
          <a:xfrm>
            <a:off x="152400" y="1885890"/>
            <a:ext cx="2819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b="1" dirty="0" smtClean="0">
                <a:latin typeface="Times New Roman" pitchFamily="18" charset="0"/>
                <a:cs typeface="Times New Roman" pitchFamily="18" charset="0"/>
              </a:rPr>
              <a:t>ợ</a:t>
            </a:r>
            <a:endParaRPr lang="vi-VN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8000" y="1828800"/>
            <a:ext cx="5867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ọng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800" y="2678668"/>
            <a:ext cx="25245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óc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ê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44167" y="2678668"/>
            <a:ext cx="381707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endParaRPr lang="vi-VN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28600" y="4419600"/>
            <a:ext cx="8763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BIỂU HIỆN MỚI:</a:t>
            </a:r>
          </a:p>
          <a:p>
            <a:pPr algn="just" eaLnBrk="0" hangingPunct="0">
              <a:spcBef>
                <a:spcPct val="50000"/>
              </a:spcBef>
            </a:pP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spcBef>
                <a:spcPct val="50000"/>
              </a:spcBef>
            </a:pP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trần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ý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đậm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nét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14400" y="1810603"/>
            <a:ext cx="7162800" cy="12446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ại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XIX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ới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ọi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ột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u?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85800" y="3267928"/>
            <a:ext cx="3048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2800" b="1" u="sng" dirty="0">
                <a:latin typeface="Times New Roman" pitchFamily="18" charset="0"/>
                <a:cs typeface="Times New Roman" pitchFamily="18" charset="0"/>
              </a:rPr>
              <a:t>ợi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b="1" u="sng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43000" y="4029928"/>
            <a:ext cx="7086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ùng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143000" y="4960203"/>
            <a:ext cx="7086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3048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524000" y="304800"/>
            <a:ext cx="7239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ội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IX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ền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hay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n?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81000" y="1981200"/>
            <a:ext cx="220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2400" b="1" u="sng" dirty="0">
                <a:latin typeface="Times New Roman" pitchFamily="18" charset="0"/>
                <a:cs typeface="Times New Roman" pitchFamily="18" charset="0"/>
              </a:rPr>
              <a:t>ợi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u="sng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57200" y="2551113"/>
            <a:ext cx="838200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algn="just" eaLnBrk="0" hangingPunct="0">
              <a:spcBef>
                <a:spcPct val="50000"/>
              </a:spcBef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ệt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tri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8" descr="d4"/>
          <p:cNvPicPr>
            <a:picLocks noChangeAspect="1" noChangeArrowheads="1" noCrop="1"/>
          </p:cNvPicPr>
          <p:nvPr/>
        </p:nvPicPr>
        <p:blipFill>
          <a:blip r:embed="rId3">
            <a:lum bright="2000" contrast="2000"/>
          </a:blip>
          <a:srcRect/>
          <a:stretch>
            <a:fillRect/>
          </a:stretch>
        </p:blipFill>
        <p:spPr bwMode="auto">
          <a:xfrm>
            <a:off x="533400" y="609600"/>
            <a:ext cx="8778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90600" y="3263205"/>
            <a:ext cx="7239000" cy="95410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kê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Nam ?</a:t>
            </a:r>
            <a:endParaRPr lang="en-US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4762" y="1828800"/>
            <a:ext cx="12144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85800" y="1000780"/>
            <a:ext cx="79248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ts val="1200"/>
              </a:spcBef>
            </a:pP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4800" y="1143001"/>
          <a:ext cx="8686800" cy="4343399"/>
        </p:xfrm>
        <a:graphic>
          <a:graphicData uri="http://schemas.openxmlformats.org/drawingml/2006/table">
            <a:tbl>
              <a:tblPr/>
              <a:tblGrid>
                <a:gridCol w="2528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7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8641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Đặc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điểm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thi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pháp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Nội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dung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biểu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hiện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5740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3637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641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6740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04800" y="1905001"/>
            <a:ext cx="2514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Tư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duy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nghệ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thuật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71800" y="1752601"/>
            <a:ext cx="5943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Theo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kiểu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mẫu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thức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hình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ảnh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ước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lệ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tượng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trưng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2743200"/>
            <a:ext cx="2514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Quan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niệm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    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thẩm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mĩ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71800" y="2530243"/>
            <a:ext cx="5943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Hướng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đẹp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trong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quá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khứ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thiên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tao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nhã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cao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ưa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sử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dụng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điển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tích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điển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cố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liệu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liệu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Hán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học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3733801"/>
            <a:ext cx="1905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Bút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pháp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95600" y="3733801"/>
            <a:ext cx="548579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Thiên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ước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lệ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tượng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trưng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gợi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nhiều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5800" y="4369714"/>
            <a:ext cx="1828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Thể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loại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71800" y="4259760"/>
            <a:ext cx="5943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Ký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sự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thơ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thất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ngôn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cú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Đường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luật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lục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song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thất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lục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ca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trù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tế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ca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hành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chiếu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hịch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…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041525" y="51435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Picture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Group 233"/>
          <p:cNvGraphicFramePr>
            <a:graphicFrameLocks noGrp="1"/>
          </p:cNvGraphicFramePr>
          <p:nvPr/>
        </p:nvGraphicFramePr>
        <p:xfrm>
          <a:off x="228600" y="165735"/>
          <a:ext cx="8763000" cy="6539865"/>
        </p:xfrm>
        <a:graphic>
          <a:graphicData uri="http://schemas.openxmlformats.org/drawingml/2006/table">
            <a:tbl>
              <a:tblPr/>
              <a:tblGrid>
                <a:gridCol w="1825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3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Khái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Niệm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83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từng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cặp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nối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tiếp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trên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gọi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dưới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gọi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với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tiếp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theo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chúng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chỉ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sử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dụng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bằng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đắc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dụng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loại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truyện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Nôm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diễn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lịch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sư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3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song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Song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mà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mỗi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câu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trong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7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(song)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). 4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câu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ngắn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khác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tạo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thành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từng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khô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phiên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kéo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nhiêu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khô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cũng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4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hát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nói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Biến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song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những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điệu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chủ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đạo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trù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loại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nguồn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kết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hợp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hòa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giữa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nói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90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Đường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luật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nguồn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Trung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nhưng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đã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Việt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hóa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từ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TKXIII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4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phần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luận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kết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các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ngôn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ngũ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ngôn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685800" y="429656"/>
            <a:ext cx="25908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* THỂ KÍ: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81000" y="1031319"/>
            <a:ext cx="83820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́: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xuôi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… </a:t>
            </a:r>
          </a:p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Thê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hiện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tiếp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cái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cầm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Đặc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biệt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thời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đại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viết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điều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xảy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đối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tác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hư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cấu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6" descr="ANd9GcSy_zPZfc6Lpcm0Vk5gRa1XLAYjnkVEk0j5b0TBktNfgcDDICH69TAz0y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3352800"/>
            <a:ext cx="2590800" cy="3124200"/>
          </a:xfrm>
          <a:prstGeom prst="rect">
            <a:avLst/>
          </a:prstGeom>
          <a:noFill/>
        </p:spPr>
      </p:pic>
      <p:pic>
        <p:nvPicPr>
          <p:cNvPr id="10242" name="Picture 2" descr="Kết quả hình ảnh cho vào phủ chúa trịn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0" y="3352800"/>
            <a:ext cx="2333625" cy="3048001"/>
          </a:xfrm>
          <a:prstGeom prst="rect">
            <a:avLst/>
          </a:prstGeom>
          <a:noFill/>
        </p:spPr>
      </p:pic>
      <p:pic>
        <p:nvPicPr>
          <p:cNvPr id="10244" name="Picture 4" descr="Kết quả hình ảnh cho vào phủ chúa trịn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3352800"/>
            <a:ext cx="2362200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04800" y="152400"/>
            <a:ext cx="8534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* VĂN TẾ:</a:t>
            </a:r>
            <a:r>
              <a:rPr lang="en-US" sz="2400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loại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cúng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chết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vậy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nó có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hưởng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dùng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cúng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thần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thánh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mùa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màng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điếu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phận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đặc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biệt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tựu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nổi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bật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cả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tưởng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9220" name="Picture 4" descr="Kết quả hình ảnh cho văn tế nghĩa sĩ cần giuộ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2819400"/>
            <a:ext cx="2667000" cy="4000501"/>
          </a:xfrm>
          <a:prstGeom prst="rect">
            <a:avLst/>
          </a:prstGeom>
          <a:noFill/>
        </p:spPr>
      </p:pic>
      <p:pic>
        <p:nvPicPr>
          <p:cNvPr id="9222" name="Picture 6" descr="Kết quả hình ảnh cho văn tế nghĩa sĩ cần giuộ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2827866"/>
            <a:ext cx="2667000" cy="40301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" descr="ANd9GcTkbLK3YQntZxtZiiTUowyojN2O4eBBxEfPH_vlUeXr88qknxV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535900"/>
            <a:ext cx="3886200" cy="414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8" descr="ANd9GcRCHOf363x2KxZJACaf3iYE6epP_Fpvzoo-nBKx9vC2Ii1F9UHm8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9600" y="487740"/>
            <a:ext cx="42672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81000" y="4754940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Truyện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Kiều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Nguyễn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viết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bằng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lục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bát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4495800" y="4754940"/>
            <a:ext cx="419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Chiểu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8"/>
          <p:cNvSpPr txBox="1">
            <a:spLocks noChangeArrowheads="1"/>
          </p:cNvSpPr>
          <p:nvPr/>
        </p:nvSpPr>
        <p:spPr>
          <a:xfrm>
            <a:off x="3810000" y="4648200"/>
            <a:ext cx="5105400" cy="1981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b="1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* CA </a:t>
            </a:r>
            <a:r>
              <a:rPr lang="en-US" sz="2400" b="1" dirty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TRÙ: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tiền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thân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của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thê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̉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hát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nói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.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Ngay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nay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nhiều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câu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lạc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bô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̣ ca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trù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đã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được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thành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ở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miền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Bắc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nhằm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bảo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tồn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̀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phát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triển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loại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văn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hóa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tinh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thần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.</a:t>
            </a:r>
          </a:p>
        </p:txBody>
      </p:sp>
      <p:pic>
        <p:nvPicPr>
          <p:cNvPr id="5" name="Picture 91" descr="ANd9GcQDZLlzYvE2BJlyFfSGAMSdHGLOPnvPhxEGrFR4tdWBwK_BUTiaq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80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7" descr="ANd9GcRAPOS9YRVg_6pbr-RydokZDM_9dw651fJ0Kv6cpvCNpssN2bNQ1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86200" y="0"/>
            <a:ext cx="5257800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533400" y="-76200"/>
            <a:ext cx="8382000" cy="289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* CA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HÀNH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bắt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nguồn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từ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Trung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Hoa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được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tiếp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vào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VN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tương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đối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sớm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và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những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đóng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góp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phát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triển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của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học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nước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nhà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Do 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chất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không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gò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bó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vào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vần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luật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thê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̉ ca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hành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diễn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đạt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những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nội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dung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phóng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khoáng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và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̣ do.</a:t>
            </a:r>
          </a:p>
        </p:txBody>
      </p:sp>
      <p:pic>
        <p:nvPicPr>
          <p:cNvPr id="10242" name="Picture 2" descr="Kết quả hình ảnh cho bài ca ngắn đi trên bãi cá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743200"/>
            <a:ext cx="6781800" cy="39624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191000" y="6248400"/>
            <a:ext cx="3505200" cy="3048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    HÀNH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 txBox="1">
            <a:spLocks noChangeArrowheads="1"/>
          </p:cNvSpPr>
          <p:nvPr/>
        </p:nvSpPr>
        <p:spPr>
          <a:xfrm>
            <a:off x="451485" y="304800"/>
            <a:ext cx="846963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*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bản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chức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hành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do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vua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ban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xuống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tôi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cũng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gọi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là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cáo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mệnh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…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Thuộc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loại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trị –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xa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̃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hội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do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thuật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coi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trọng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tô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lập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cứ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thuyết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phục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phong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trang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trọng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lời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lẻ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rõ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ràng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tao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nha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̃.</a:t>
            </a:r>
          </a:p>
        </p:txBody>
      </p:sp>
      <p:pic>
        <p:nvPicPr>
          <p:cNvPr id="1026" name="Picture 2" descr="Kết quả hình ảnh cho chiếu cầu hiề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122024"/>
            <a:ext cx="4286250" cy="2993028"/>
          </a:xfrm>
          <a:prstGeom prst="rect">
            <a:avLst/>
          </a:prstGeom>
          <a:noFill/>
        </p:spPr>
      </p:pic>
      <p:pic>
        <p:nvPicPr>
          <p:cNvPr id="1028" name="Picture 4" descr="Kết quả hình ảnh cho chiếu cầu hiề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124200"/>
            <a:ext cx="4267200" cy="2971800"/>
          </a:xfrm>
          <a:prstGeom prst="rect">
            <a:avLst/>
          </a:prstGeom>
          <a:noFill/>
        </p:spPr>
      </p:pic>
      <p:sp>
        <p:nvSpPr>
          <p:cNvPr id="7" name="Rectangle 10"/>
          <p:cNvSpPr txBox="1">
            <a:spLocks noChangeArrowheads="1"/>
          </p:cNvSpPr>
          <p:nvPr/>
        </p:nvSpPr>
        <p:spPr>
          <a:xfrm>
            <a:off x="457200" y="61722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Chiếu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cầu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hiền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–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Ngô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Thì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Nhậm</a:t>
            </a: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04800" y="76200"/>
            <a:ext cx="85344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Việt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hóa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thơ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Đường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đã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được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kết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tinh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ở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các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nhà</a:t>
            </a:r>
            <a:r>
              <a:rPr lang="en-US" sz="2400" dirty="0" smtClean="0"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thơ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tài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hoa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như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Hô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̀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Xuân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Hương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,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Nguyễn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Khuyến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,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Tú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Xương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.</a:t>
            </a:r>
          </a:p>
        </p:txBody>
      </p:sp>
      <p:sp>
        <p:nvSpPr>
          <p:cNvPr id="7" name="Rectangle 10"/>
          <p:cNvSpPr txBox="1">
            <a:spLocks noChangeArrowheads="1"/>
          </p:cNvSpPr>
          <p:nvPr/>
        </p:nvSpPr>
        <p:spPr>
          <a:xfrm>
            <a:off x="457200" y="60198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Thu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điếu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–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Nguyễn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Khuyến</a:t>
            </a: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9" name="Picture 12" descr="ANd9GcQZNWAAYAHUa4-MUrrkzfNRMjtNUxg58lp8Cgep4Dub8bzJVC7VB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295400"/>
            <a:ext cx="2743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Picture 2" descr="Kết quả hình ảnh cho thu điếu nguyễn khuyế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295400"/>
            <a:ext cx="2600325" cy="4648200"/>
          </a:xfrm>
          <a:prstGeom prst="rect">
            <a:avLst/>
          </a:prstGeom>
          <a:noFill/>
        </p:spPr>
      </p:pic>
      <p:pic>
        <p:nvPicPr>
          <p:cNvPr id="57348" name="Picture 4" descr="Kết quả hình ảnh cho thu điếu nguyễn khuyế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9800" y="1287462"/>
            <a:ext cx="2667000" cy="4656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1143000"/>
          </a:xfrm>
        </p:spPr>
        <p:txBody>
          <a:bodyPr>
            <a:noAutofit/>
          </a:bodyPr>
          <a:lstStyle/>
          <a:p>
            <a:r>
              <a:rPr lang="en-US" sz="7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NHỚ GIỎI HƠN</a:t>
            </a:r>
            <a:endParaRPr lang="en-US" sz="7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89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8"/>
          <p:cNvGrpSpPr>
            <a:grpSpLocks/>
          </p:cNvGrpSpPr>
          <p:nvPr/>
        </p:nvGrpSpPr>
        <p:grpSpPr bwMode="auto">
          <a:xfrm>
            <a:off x="152400" y="685800"/>
            <a:ext cx="8686800" cy="5562600"/>
            <a:chOff x="96" y="432"/>
            <a:chExt cx="5472" cy="3504"/>
          </a:xfrm>
        </p:grpSpPr>
        <p:pic>
          <p:nvPicPr>
            <p:cNvPr id="717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7171" name="Text Box 16"/>
          <p:cNvSpPr txBox="1">
            <a:spLocks noChangeArrowheads="1"/>
          </p:cNvSpPr>
          <p:nvPr/>
        </p:nvSpPr>
        <p:spPr bwMode="auto">
          <a:xfrm>
            <a:off x="2971800" y="1676400"/>
            <a:ext cx="5410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 b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viết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tính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mốc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từ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 .</a:t>
            </a:r>
            <a:endParaRPr lang="en-US" altLang="en-US" sz="30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</p:spTree>
    <p:extLst>
      <p:ext uri="{BB962C8B-B14F-4D97-AF65-F5344CB8AC3E}">
        <p14:creationId xmlns:p14="http://schemas.microsoft.com/office/powerpoint/2010/main" val="3329235976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024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Xuân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Diệu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nhận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định</a:t>
            </a:r>
            <a:r>
              <a:rPr lang="en-US" altLang="en-US" sz="3200" b="1" dirty="0">
                <a:latin typeface="Arial" panose="020B0604020202020204" pitchFamily="34" charset="0"/>
              </a:rPr>
              <a:t> “Thu </a:t>
            </a:r>
            <a:r>
              <a:rPr lang="en-US" altLang="en-US" sz="3200" b="1" dirty="0" err="1">
                <a:latin typeface="Arial" panose="020B0604020202020204" pitchFamily="34" charset="0"/>
              </a:rPr>
              <a:t>điếu</a:t>
            </a:r>
            <a:r>
              <a:rPr lang="en-US" altLang="en-US" sz="3200" b="1" dirty="0">
                <a:latin typeface="Arial" panose="020B0604020202020204" pitchFamily="34" charset="0"/>
              </a:rPr>
              <a:t>”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Nguyễn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Khuyến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điển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cả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cho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mùa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cảnh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Nam. </a:t>
            </a:r>
          </a:p>
        </p:txBody>
      </p:sp>
    </p:spTree>
    <p:extLst>
      <p:ext uri="{BB962C8B-B14F-4D97-AF65-F5344CB8AC3E}">
        <p14:creationId xmlns:p14="http://schemas.microsoft.com/office/powerpoint/2010/main" val="21584854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229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 smtClean="0">
                <a:solidFill>
                  <a:srgbClr val="FF0000"/>
                </a:solidFill>
              </a:rPr>
              <a:t>ĐÚNG</a:t>
            </a: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12292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Giai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đoạn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từ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đến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thế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kỉ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XIX 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coi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giai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đoạn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trung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đại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.</a:t>
            </a:r>
            <a:endParaRPr lang="en-US" altLang="en-US" sz="32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53262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3317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Nguyễn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Trãi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đại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dân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tộc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4133958052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8437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 smtClean="0">
                <a:solidFill>
                  <a:srgbClr val="FF0000"/>
                </a:solidFill>
              </a:rPr>
              <a:t>ĐÚNG</a:t>
            </a: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i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i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tế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nghĩa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sĩ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Cần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Giuộc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tác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phẩm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của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Nguyễn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Chiểu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viết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về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một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tượng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đài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người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nghĩa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sĩ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nông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dân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.</a:t>
            </a:r>
            <a:endParaRPr lang="en-US" altLang="en-US" sz="32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9508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9461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Bài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Tự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tình</a:t>
            </a:r>
            <a:r>
              <a:rPr lang="en-US" altLang="en-US" sz="3200" b="1" i="1" dirty="0">
                <a:latin typeface="Arial" panose="020B0604020202020204" pitchFamily="34" charset="0"/>
              </a:rPr>
              <a:t> (II)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Hồ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Xuân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viết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theo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thể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ngôn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tứ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tuyệt</a:t>
            </a:r>
            <a:r>
              <a:rPr lang="en-US" altLang="en-US" sz="3200" b="1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85301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048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20484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Tú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nhà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phúng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xuất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sắc</a:t>
            </a:r>
            <a:r>
              <a:rPr lang="en-US" altLang="en-US" sz="3200" b="1" dirty="0">
                <a:latin typeface="Arial" panose="020B0604020202020204" pitchFamily="34" charset="0"/>
              </a:rPr>
              <a:t> ở </a:t>
            </a:r>
            <a:r>
              <a:rPr lang="en-US" altLang="en-US" sz="3200" b="1" dirty="0" err="1">
                <a:latin typeface="Arial" panose="020B0604020202020204" pitchFamily="34" charset="0"/>
              </a:rPr>
              <a:t>nửa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sau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XIX.</a:t>
            </a:r>
          </a:p>
        </p:txBody>
      </p:sp>
    </p:spTree>
    <p:extLst>
      <p:ext uri="{BB962C8B-B14F-4D97-AF65-F5344CB8AC3E}">
        <p14:creationId xmlns:p14="http://schemas.microsoft.com/office/powerpoint/2010/main" val="26074853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253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22532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trung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đại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  <a:r>
              <a:rPr lang="en-US" altLang="en-US" sz="3200" b="1" dirty="0" err="1">
                <a:latin typeface="Arial" panose="020B0604020202020204" pitchFamily="34" charset="0"/>
              </a:rPr>
              <a:t>chịu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ảnh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hưởng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mạnh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mẽ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hóa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Tây</a:t>
            </a:r>
            <a:r>
              <a:rPr lang="en-US" altLang="en-US" sz="3200" b="1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0565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4581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24580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Thơ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ngôn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bát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cú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gieo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vần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lưng</a:t>
            </a:r>
            <a:r>
              <a:rPr lang="en-US" altLang="en-US" sz="3200" b="1" dirty="0">
                <a:latin typeface="Arial" panose="020B0604020202020204" pitchFamily="34" charset="0"/>
              </a:rPr>
              <a:t> (</a:t>
            </a:r>
            <a:r>
              <a:rPr lang="en-US" altLang="en-US" sz="3200" b="1" dirty="0" err="1">
                <a:latin typeface="Arial" panose="020B0604020202020204" pitchFamily="34" charset="0"/>
              </a:rPr>
              <a:t>vần</a:t>
            </a:r>
            <a:r>
              <a:rPr lang="en-US" altLang="en-US" sz="3200" b="1" dirty="0">
                <a:latin typeface="Arial" panose="020B0604020202020204" pitchFamily="34" charset="0"/>
              </a:rPr>
              <a:t> ở </a:t>
            </a:r>
            <a:r>
              <a:rPr lang="en-US" altLang="en-US" sz="3200" b="1" dirty="0" err="1">
                <a:latin typeface="Arial" panose="020B0604020202020204" pitchFamily="34" charset="0"/>
              </a:rPr>
              <a:t>giữa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câu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6237746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560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25604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Thơ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Tú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gồm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hai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mảng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phúng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trữ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3080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63" y="3048000"/>
            <a:ext cx="8229600" cy="129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8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NHANH HƠN </a:t>
            </a:r>
            <a:endParaRPr lang="en-US" sz="8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56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 flipH="1">
            <a:off x="1219200" y="381000"/>
            <a:ext cx="7620000" cy="5943600"/>
            <a:chOff x="240" y="240"/>
            <a:chExt cx="5232" cy="3792"/>
          </a:xfrm>
        </p:grpSpPr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7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8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9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10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AutoShape 12"/>
          <p:cNvSpPr>
            <a:spLocks noChangeArrowheads="1"/>
          </p:cNvSpPr>
          <p:nvPr/>
        </p:nvSpPr>
        <p:spPr bwMode="auto">
          <a:xfrm>
            <a:off x="6896100" y="2317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AI NHANH HƠN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358775" y="2441575"/>
            <a:ext cx="8305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Nôm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381000" y="1465263"/>
            <a:ext cx="84582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Nôm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vịnh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381000" y="3505200"/>
            <a:ext cx="82835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Bắc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1139825" y="596900"/>
            <a:ext cx="5181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990600" y="5739825"/>
            <a:ext cx="6934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Khuyến</a:t>
            </a:r>
            <a:endParaRPr lang="en-US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533400"/>
            <a:ext cx="7620000" cy="57912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6934200" y="3841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1620838" y="914400"/>
            <a:ext cx="6883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3. Đây là nhà thơ nào?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2083" y="1710391"/>
            <a:ext cx="8229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Ông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Nho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mẹ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506413" y="2590800"/>
            <a:ext cx="83058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Thơ văn của ông thể hiện hai nội dung lớn là lí tưởng đạo đức, nhân nghĩa và lòng yêu nước, thương dân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06413" y="411480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3. Ông là tác giả của những bài văn tế nổi tiếng cuối thế kỉ XIX.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2667000" y="5630863"/>
            <a:ext cx="3962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Chiểu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457200"/>
            <a:ext cx="7620000" cy="60198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1828800" y="593725"/>
            <a:ext cx="6172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4. Đây là hai câu thơ nào?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762000" y="1492250"/>
            <a:ext cx="7924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1. Thể hiện tâm trạng cô đơn, lẻ loi của nhân vật trữ tình.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810986" y="3757593"/>
            <a:ext cx="8077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Hương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762000" y="2865188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đêm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khuya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838200" y="5092700"/>
            <a:ext cx="7924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Đêm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khuya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văng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vẳng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trống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canh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dồn</a:t>
            </a:r>
            <a:endParaRPr lang="en-US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Trơ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nhan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non</a:t>
            </a:r>
            <a:r>
              <a:rPr lang="en-US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en-US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II)</a:t>
            </a:r>
          </a:p>
        </p:txBody>
      </p:sp>
      <p:sp>
        <p:nvSpPr>
          <p:cNvPr id="16" name="AutoShape 9"/>
          <p:cNvSpPr>
            <a:spLocks noChangeArrowheads="1"/>
          </p:cNvSpPr>
          <p:nvPr/>
        </p:nvSpPr>
        <p:spPr bwMode="auto">
          <a:xfrm>
            <a:off x="6972300" y="3079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304800"/>
            <a:ext cx="7620000" cy="61722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6972300" y="152400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90600" y="762000"/>
            <a:ext cx="670369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5.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Truyện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Kiều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811212" y="1638300"/>
            <a:ext cx="79517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1 .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823913" y="2852738"/>
            <a:ext cx="80152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Nhân vật được xây dựng bằng bút pháp lí tưởng hóa.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844550" y="4129088"/>
            <a:ext cx="794242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Kiều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oán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304800" y="5877580"/>
            <a:ext cx="8229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Hải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Truyện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Kiều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229600" cy="4525963"/>
          </a:xfrm>
        </p:spPr>
        <p:txBody>
          <a:bodyPr/>
          <a:lstStyle/>
          <a:p>
            <a:endParaRPr lang="en-US" altLang="en-US" dirty="0">
              <a:solidFill>
                <a:srgbClr val="0000FF"/>
              </a:solidFill>
            </a:endParaRPr>
          </a:p>
          <a:p>
            <a:endParaRPr lang="en-US" altLang="en-US" dirty="0">
              <a:solidFill>
                <a:srgbClr val="0000FF"/>
              </a:solidFill>
            </a:endParaRPr>
          </a:p>
          <a:p>
            <a:pPr>
              <a:buFontTx/>
              <a:buNone/>
            </a:pPr>
            <a:r>
              <a:rPr lang="en-US" altLang="en-US" dirty="0">
                <a:solidFill>
                  <a:srgbClr val="0000FF"/>
                </a:solidFill>
              </a:rPr>
              <a:t>          </a:t>
            </a:r>
            <a:r>
              <a:rPr lang="en-US" altLang="en-US" b="1" dirty="0" smtClean="0">
                <a:solidFill>
                  <a:srgbClr val="0000FF"/>
                </a:solidFill>
              </a:rPr>
              <a:t>AI LÀ THÁNH THƠ?</a:t>
            </a:r>
          </a:p>
          <a:p>
            <a:pPr>
              <a:buFontTx/>
              <a:buNone/>
            </a:pPr>
            <a:r>
              <a:rPr lang="en-US" altLang="en-US" b="1" dirty="0" smtClean="0">
                <a:solidFill>
                  <a:srgbClr val="0000FF"/>
                </a:solidFill>
              </a:rPr>
              <a:t>( NHÌN TRANH ĐỌC THƠ)</a:t>
            </a:r>
            <a:endParaRPr lang="en-US" altLang="en-US" b="1" dirty="0">
              <a:solidFill>
                <a:srgbClr val="0000FF"/>
              </a:solidFill>
            </a:endParaRPr>
          </a:p>
        </p:txBody>
      </p:sp>
      <p:pic>
        <p:nvPicPr>
          <p:cNvPr id="36869" name="Picture 8" descr="d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4196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8" descr="d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0480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28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52400"/>
            <a:ext cx="8534400" cy="5143500"/>
          </a:xfrm>
          <a:noFill/>
          <a:ln/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2362200" y="5410200"/>
            <a:ext cx="3976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Ao thu lạnh lẽo nước trong veo</a:t>
            </a:r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2438400" y="5791200"/>
            <a:ext cx="4033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Một chiếc thuyền câu bé tẻo teo</a:t>
            </a:r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4876800" y="6248400"/>
            <a:ext cx="3883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(“Thu điếu” – Nguyễn Khuyến)</a:t>
            </a:r>
          </a:p>
        </p:txBody>
      </p:sp>
    </p:spTree>
    <p:extLst>
      <p:ext uri="{BB962C8B-B14F-4D97-AF65-F5344CB8AC3E}">
        <p14:creationId xmlns:p14="http://schemas.microsoft.com/office/powerpoint/2010/main" val="1020588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blog_hay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228600"/>
            <a:ext cx="8534400" cy="495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2667000" y="5334000"/>
            <a:ext cx="3886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Bãi cát lại bãi cát dài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2514600" y="5638800"/>
            <a:ext cx="4267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Đi một bước như lùi một</a:t>
            </a:r>
            <a:r>
              <a:rPr lang="en-US" altLang="en-US"/>
              <a:t> </a:t>
            </a:r>
            <a:r>
              <a:rPr lang="en-US" altLang="en-US" b="1"/>
              <a:t>bước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3429000" y="6172200"/>
            <a:ext cx="548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( </a:t>
            </a:r>
            <a:r>
              <a:rPr lang="en-US" altLang="en-US" b="1" i="1"/>
              <a:t>Bài ca ngắn đi trên bãi cát – Cao Bá Quát</a:t>
            </a:r>
            <a:r>
              <a:rPr lang="en-US" alt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76785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/>
      <p:bldP spid="38922" grpId="0"/>
      <p:bldP spid="3892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bamboo_grove11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39700"/>
            <a:ext cx="8686800" cy="5422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3048000" y="5715000"/>
            <a:ext cx="480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…Ngõ trúc quanh co khách vắng teo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5029200" y="6248400"/>
            <a:ext cx="411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/>
              <a:t>( </a:t>
            </a:r>
            <a:r>
              <a:rPr lang="en-US" altLang="en-US" b="1" i="1"/>
              <a:t>Thu điếu – Nguyễn Khuyến</a:t>
            </a:r>
            <a:r>
              <a:rPr lang="en-US" altLang="en-US" i="1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6652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  <p:bldP spid="3994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on cò của mẹ - Tony Buổi Sá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417638"/>
            <a:ext cx="3048000" cy="375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125511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BALLO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1213" name="Group 4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1218" name="Line 5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9" name="Line 6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20" name="Line 7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1214" name="Group 8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1215" name="Line 9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6" name="Line 10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7" name="Line 11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4524" name="AutoShape 12"/>
          <p:cNvSpPr>
            <a:spLocks noChangeArrowheads="1"/>
          </p:cNvSpPr>
          <p:nvPr/>
        </p:nvSpPr>
        <p:spPr bwMode="auto">
          <a:xfrm>
            <a:off x="2286000" y="6019800"/>
            <a:ext cx="44958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LÀ NGƯỜI CHIẾN THẮNG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4525" name="Oval 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89000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64526" name="Oval 1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776538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64527" name="Oval 1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664075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7</a:t>
            </a:r>
          </a:p>
        </p:txBody>
      </p:sp>
      <p:sp>
        <p:nvSpPr>
          <p:cNvPr id="64528" name="Oval 16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553200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8</a:t>
            </a:r>
          </a:p>
        </p:txBody>
      </p:sp>
      <p:sp>
        <p:nvSpPr>
          <p:cNvPr id="64529" name="Oval 1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14400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64530" name="Oval 1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01938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64531" name="Oval 1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689475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64532" name="Oval 2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6578600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851766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4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45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45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45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45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45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45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4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8"/>
                  </p:tgtEl>
                </p:cond>
              </p:nextCondLst>
            </p:seq>
          </p:childTnLst>
        </p:cTn>
      </p:par>
    </p:tnLst>
    <p:bldLst>
      <p:bldP spid="64525" grpId="0" animBg="1"/>
      <p:bldP spid="64526" grpId="0" animBg="1"/>
      <p:bldP spid="64527" grpId="0" animBg="1"/>
      <p:bldP spid="64528" grpId="0" animBg="1"/>
      <p:bldP spid="64529" grpId="0" animBg="1"/>
      <p:bldP spid="64530" grpId="0" animBg="1"/>
      <p:bldP spid="64531" grpId="0" animBg="1"/>
      <p:bldP spid="6453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2236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2241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2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3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2237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2238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39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0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6091" name="AutoShape 1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sp>
        <p:nvSpPr>
          <p:cNvPr id="46096" name="Oval 16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52229" name="AutoShape 21"/>
          <p:cNvSpPr>
            <a:spLocks noChangeArrowheads="1"/>
          </p:cNvSpPr>
          <p:nvPr/>
        </p:nvSpPr>
        <p:spPr bwMode="auto">
          <a:xfrm>
            <a:off x="2057400" y="609600"/>
            <a:ext cx="6400800" cy="1676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Miếng trầu có ý nghĩa như thế nào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trong đời sống văn hoá của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người Việt Nam?</a:t>
            </a:r>
          </a:p>
        </p:txBody>
      </p:sp>
      <p:sp>
        <p:nvSpPr>
          <p:cNvPr id="46102" name="AutoShape 22"/>
          <p:cNvSpPr>
            <a:spLocks noChangeArrowheads="1"/>
          </p:cNvSpPr>
          <p:nvPr/>
        </p:nvSpPr>
        <p:spPr bwMode="auto">
          <a:xfrm>
            <a:off x="4572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Gắn với sự gặp gỡ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và xa cách</a:t>
            </a:r>
          </a:p>
        </p:txBody>
      </p:sp>
      <p:sp>
        <p:nvSpPr>
          <p:cNvPr id="46103" name="AutoShape 23"/>
          <p:cNvSpPr>
            <a:spLocks noChangeArrowheads="1"/>
          </p:cNvSpPr>
          <p:nvPr/>
        </p:nvSpPr>
        <p:spPr bwMode="auto">
          <a:xfrm>
            <a:off x="457200" y="4191000"/>
            <a:ext cx="41910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Gắn với phong tục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hôn nhân</a:t>
            </a:r>
          </a:p>
        </p:txBody>
      </p:sp>
      <p:sp>
        <p:nvSpPr>
          <p:cNvPr id="46104" name="AutoShape 24"/>
          <p:cNvSpPr>
            <a:spLocks noChangeArrowheads="1"/>
          </p:cNvSpPr>
          <p:nvPr/>
        </p:nvSpPr>
        <p:spPr bwMode="auto">
          <a:xfrm>
            <a:off x="4572000" y="2971800"/>
            <a:ext cx="4191000" cy="914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Gắn với mối quan hệ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gia đình</a:t>
            </a:r>
          </a:p>
        </p:txBody>
      </p:sp>
      <p:sp>
        <p:nvSpPr>
          <p:cNvPr id="46105" name="AutoShape 25"/>
          <p:cNvSpPr>
            <a:spLocks noChangeArrowheads="1"/>
          </p:cNvSpPr>
          <p:nvPr/>
        </p:nvSpPr>
        <p:spPr bwMode="auto">
          <a:xfrm>
            <a:off x="5105400" y="4114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D.Gắn với người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con gái đẹp.</a:t>
            </a:r>
          </a:p>
        </p:txBody>
      </p:sp>
      <p:pic>
        <p:nvPicPr>
          <p:cNvPr id="52234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3"/>
          <p:cNvSpPr>
            <a:spLocks noChangeArrowheads="1"/>
          </p:cNvSpPr>
          <p:nvPr/>
        </p:nvSpPr>
        <p:spPr bwMode="auto">
          <a:xfrm>
            <a:off x="457200" y="4191000"/>
            <a:ext cx="4191000" cy="8382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Gắn với phong tục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hôn nhân</a:t>
            </a:r>
          </a:p>
        </p:txBody>
      </p:sp>
    </p:spTree>
    <p:extLst>
      <p:ext uri="{BB962C8B-B14F-4D97-AF65-F5344CB8AC3E}">
        <p14:creationId xmlns:p14="http://schemas.microsoft.com/office/powerpoint/2010/main" val="29144222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6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2" grpId="0" animBg="1"/>
      <p:bldP spid="46103" grpId="0" animBg="1"/>
      <p:bldP spid="46104" grpId="0" animBg="1"/>
      <p:bldP spid="46105" grpId="0" animBg="1"/>
      <p:bldP spid="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3260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3265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6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7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3261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3262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3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4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7121" name="Oval 17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53252" name="AutoShape 22"/>
          <p:cNvSpPr>
            <a:spLocks noChangeArrowheads="1"/>
          </p:cNvSpPr>
          <p:nvPr/>
        </p:nvSpPr>
        <p:spPr bwMode="auto">
          <a:xfrm>
            <a:off x="2057400" y="381000"/>
            <a:ext cx="6096000" cy="1905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Đại thi hào Nguyễn Du sống ở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thế kỉ nào?</a:t>
            </a:r>
          </a:p>
        </p:txBody>
      </p:sp>
      <p:sp>
        <p:nvSpPr>
          <p:cNvPr id="53253" name="AutoShape 23"/>
          <p:cNvSpPr>
            <a:spLocks noChangeArrowheads="1"/>
          </p:cNvSpPr>
          <p:nvPr/>
        </p:nvSpPr>
        <p:spPr bwMode="auto">
          <a:xfrm>
            <a:off x="457200" y="2971800"/>
            <a:ext cx="3810000" cy="1219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Nửa sau TK XV- đầu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XVI</a:t>
            </a:r>
          </a:p>
        </p:txBody>
      </p:sp>
      <p:sp>
        <p:nvSpPr>
          <p:cNvPr id="53254" name="AutoShape 24"/>
          <p:cNvSpPr>
            <a:spLocks noChangeArrowheads="1"/>
          </p:cNvSpPr>
          <p:nvPr/>
        </p:nvSpPr>
        <p:spPr bwMode="auto">
          <a:xfrm>
            <a:off x="533400" y="4495800"/>
            <a:ext cx="3657600" cy="1143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Nửa sau TK XVI-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đầu TK XVII</a:t>
            </a:r>
          </a:p>
        </p:txBody>
      </p:sp>
      <p:sp>
        <p:nvSpPr>
          <p:cNvPr id="53255" name="AutoShape 25"/>
          <p:cNvSpPr>
            <a:spLocks noChangeArrowheads="1"/>
          </p:cNvSpPr>
          <p:nvPr/>
        </p:nvSpPr>
        <p:spPr bwMode="auto">
          <a:xfrm>
            <a:off x="4724400" y="2971800"/>
            <a:ext cx="3733800" cy="10668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Nửa sau TK XVII-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XVIII.</a:t>
            </a:r>
          </a:p>
        </p:txBody>
      </p:sp>
      <p:sp>
        <p:nvSpPr>
          <p:cNvPr id="53256" name="AutoShape 26"/>
          <p:cNvSpPr>
            <a:spLocks noChangeArrowheads="1"/>
          </p:cNvSpPr>
          <p:nvPr/>
        </p:nvSpPr>
        <p:spPr bwMode="auto">
          <a:xfrm>
            <a:off x="4724400" y="4419600"/>
            <a:ext cx="3810000" cy="1143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Nửa sau TK XVIII-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XIX</a:t>
            </a:r>
          </a:p>
        </p:txBody>
      </p:sp>
      <p:sp>
        <p:nvSpPr>
          <p:cNvPr id="47134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3258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6"/>
          <p:cNvSpPr>
            <a:spLocks noChangeArrowheads="1"/>
          </p:cNvSpPr>
          <p:nvPr/>
        </p:nvSpPr>
        <p:spPr bwMode="auto">
          <a:xfrm>
            <a:off x="4724400" y="4419600"/>
            <a:ext cx="3810000" cy="11430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Nửa sau TK XVIII-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XIX</a:t>
            </a:r>
          </a:p>
        </p:txBody>
      </p:sp>
    </p:spTree>
    <p:extLst>
      <p:ext uri="{BB962C8B-B14F-4D97-AF65-F5344CB8AC3E}">
        <p14:creationId xmlns:p14="http://schemas.microsoft.com/office/powerpoint/2010/main" val="34670903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4284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4289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90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91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285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4286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87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88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8146" name="Oval 18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54276" name="AutoShape 22"/>
          <p:cNvSpPr>
            <a:spLocks noChangeArrowheads="1"/>
          </p:cNvSpPr>
          <p:nvPr/>
        </p:nvSpPr>
        <p:spPr bwMode="auto">
          <a:xfrm>
            <a:off x="1676400" y="457200"/>
            <a:ext cx="6477000" cy="18288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Tên một nhà văn sống ở thế kỉ XVI, là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học trò của Nguyễn Bỉnh Khiêm.</a:t>
            </a:r>
          </a:p>
        </p:txBody>
      </p:sp>
      <p:sp>
        <p:nvSpPr>
          <p:cNvPr id="48151" name="AutoShape 23"/>
          <p:cNvSpPr>
            <a:spLocks noChangeArrowheads="1"/>
          </p:cNvSpPr>
          <p:nvPr/>
        </p:nvSpPr>
        <p:spPr bwMode="auto">
          <a:xfrm>
            <a:off x="2286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A. Nguyễn Dữ</a:t>
            </a:r>
          </a:p>
        </p:txBody>
      </p:sp>
      <p:sp>
        <p:nvSpPr>
          <p:cNvPr id="48152" name="AutoShape 24"/>
          <p:cNvSpPr>
            <a:spLocks noChangeArrowheads="1"/>
          </p:cNvSpPr>
          <p:nvPr/>
        </p:nvSpPr>
        <p:spPr bwMode="auto">
          <a:xfrm>
            <a:off x="4572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Nguyễn Trãi</a:t>
            </a:r>
          </a:p>
        </p:txBody>
      </p:sp>
      <p:sp>
        <p:nvSpPr>
          <p:cNvPr id="48153" name="AutoShape 25"/>
          <p:cNvSpPr>
            <a:spLocks noChangeArrowheads="1"/>
          </p:cNvSpPr>
          <p:nvPr/>
        </p:nvSpPr>
        <p:spPr bwMode="auto">
          <a:xfrm>
            <a:off x="47244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Tú Xương </a:t>
            </a:r>
          </a:p>
        </p:txBody>
      </p:sp>
      <p:sp>
        <p:nvSpPr>
          <p:cNvPr id="48154" name="AutoShape 26"/>
          <p:cNvSpPr>
            <a:spLocks noChangeArrowheads="1"/>
          </p:cNvSpPr>
          <p:nvPr/>
        </p:nvSpPr>
        <p:spPr bwMode="auto">
          <a:xfrm>
            <a:off x="47244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Nguyễn Khuyến. </a:t>
            </a:r>
          </a:p>
        </p:txBody>
      </p:sp>
      <p:sp>
        <p:nvSpPr>
          <p:cNvPr id="48157" name="AutoShape 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4282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3"/>
          <p:cNvSpPr>
            <a:spLocks noChangeArrowheads="1"/>
          </p:cNvSpPr>
          <p:nvPr/>
        </p:nvSpPr>
        <p:spPr bwMode="auto">
          <a:xfrm>
            <a:off x="228600" y="2971800"/>
            <a:ext cx="3733800" cy="8382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A. Nguyễn Dữ</a:t>
            </a:r>
          </a:p>
        </p:txBody>
      </p:sp>
    </p:spTree>
    <p:extLst>
      <p:ext uri="{BB962C8B-B14F-4D97-AF65-F5344CB8AC3E}">
        <p14:creationId xmlns:p14="http://schemas.microsoft.com/office/powerpoint/2010/main" val="8203533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51" grpId="0" animBg="1"/>
      <p:bldP spid="48152" grpId="0" animBg="1"/>
      <p:bldP spid="48153" grpId="0" animBg="1"/>
      <p:bldP spid="48154" grpId="0" animBg="1"/>
      <p:bldP spid="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5308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5313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4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5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5309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5310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1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2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9172" name="Oval 20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55300" name="AutoShape 23"/>
          <p:cNvSpPr>
            <a:spLocks noChangeArrowheads="1"/>
          </p:cNvSpPr>
          <p:nvPr/>
        </p:nvSpPr>
        <p:spPr bwMode="auto">
          <a:xfrm>
            <a:off x="1524000" y="609600"/>
            <a:ext cx="7315200" cy="1676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Tên các tác phẩm mang nội dung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quân sự, chính trị tiêu biểu nhất 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của Nguyễn Trãi là:</a:t>
            </a:r>
          </a:p>
        </p:txBody>
      </p:sp>
      <p:sp>
        <p:nvSpPr>
          <p:cNvPr id="49176" name="AutoShape 24"/>
          <p:cNvSpPr>
            <a:spLocks noChangeArrowheads="1"/>
          </p:cNvSpPr>
          <p:nvPr/>
        </p:nvSpPr>
        <p:spPr bwMode="auto">
          <a:xfrm>
            <a:off x="4572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Chí Linh sơn phú,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Băng hồ di sự lục</a:t>
            </a:r>
          </a:p>
        </p:txBody>
      </p:sp>
      <p:sp>
        <p:nvSpPr>
          <p:cNvPr id="49177" name="AutoShape 25"/>
          <p:cNvSpPr>
            <a:spLocks noChangeArrowheads="1"/>
          </p:cNvSpPr>
          <p:nvPr/>
        </p:nvSpPr>
        <p:spPr bwMode="auto">
          <a:xfrm>
            <a:off x="381000" y="4038600"/>
            <a:ext cx="4648200" cy="914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Quân trung từ mệnh tập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Bình Ngô đại cáo</a:t>
            </a:r>
          </a:p>
        </p:txBody>
      </p:sp>
      <p:sp>
        <p:nvSpPr>
          <p:cNvPr id="49178" name="AutoShape 26"/>
          <p:cNvSpPr>
            <a:spLocks noChangeArrowheads="1"/>
          </p:cNvSpPr>
          <p:nvPr/>
        </p:nvSpPr>
        <p:spPr bwMode="auto">
          <a:xfrm>
            <a:off x="47244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Ức Trai thi tập,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Lam Sơn thực lục.</a:t>
            </a:r>
          </a:p>
        </p:txBody>
      </p:sp>
      <p:sp>
        <p:nvSpPr>
          <p:cNvPr id="49179" name="AutoShape 27"/>
          <p:cNvSpPr>
            <a:spLocks noChangeArrowheads="1"/>
          </p:cNvSpPr>
          <p:nvPr/>
        </p:nvSpPr>
        <p:spPr bwMode="auto">
          <a:xfrm>
            <a:off x="51054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Văn bia Vĩnh Lăng,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Dư địa chí.</a:t>
            </a:r>
          </a:p>
        </p:txBody>
      </p:sp>
      <p:sp>
        <p:nvSpPr>
          <p:cNvPr id="49182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5306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5"/>
          <p:cNvSpPr>
            <a:spLocks noChangeArrowheads="1"/>
          </p:cNvSpPr>
          <p:nvPr/>
        </p:nvSpPr>
        <p:spPr bwMode="auto">
          <a:xfrm>
            <a:off x="381000" y="4038600"/>
            <a:ext cx="4648200" cy="9144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Quân trung từ mệnh tập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Bình Ngô đại cáo</a:t>
            </a:r>
          </a:p>
        </p:txBody>
      </p:sp>
    </p:spTree>
    <p:extLst>
      <p:ext uri="{BB962C8B-B14F-4D97-AF65-F5344CB8AC3E}">
        <p14:creationId xmlns:p14="http://schemas.microsoft.com/office/powerpoint/2010/main" val="32609553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 animBg="1"/>
      <p:bldP spid="49177" grpId="0" animBg="1"/>
      <p:bldP spid="49178" grpId="0" animBg="1"/>
      <p:bldP spid="49179" grpId="0" animBg="1"/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6332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6337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8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9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6333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6334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5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6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0188" name="Oval 12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50198" name="AutoShape 22"/>
          <p:cNvSpPr>
            <a:spLocks noChangeArrowheads="1"/>
          </p:cNvSpPr>
          <p:nvPr/>
        </p:nvSpPr>
        <p:spPr bwMode="auto">
          <a:xfrm>
            <a:off x="1447800" y="1143000"/>
            <a:ext cx="7467600" cy="1604963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Câu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thơ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“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Tựa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gối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buông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cần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lâu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chẳng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được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của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Nguyễn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Khuyến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nên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hiểu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là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?</a:t>
            </a:r>
          </a:p>
        </p:txBody>
      </p:sp>
      <p:sp>
        <p:nvSpPr>
          <p:cNvPr id="50199" name="AutoShape 23"/>
          <p:cNvSpPr>
            <a:spLocks noChangeArrowheads="1"/>
          </p:cNvSpPr>
          <p:nvPr/>
        </p:nvSpPr>
        <p:spPr bwMode="auto">
          <a:xfrm>
            <a:off x="304800" y="3505200"/>
            <a:ext cx="4267200" cy="88265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buFontTx/>
              <a:buAutoNum type="alphaUcPeriod"/>
              <a:defRPr/>
            </a:pPr>
            <a:r>
              <a:rPr lang="en-US" sz="2800" dirty="0" err="1">
                <a:latin typeface="+mn-lt"/>
                <a:cs typeface="+mn-cs"/>
              </a:rPr>
              <a:t>Buông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cần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đã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lâu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mà</a:t>
            </a:r>
            <a:r>
              <a:rPr lang="en-US" sz="2800" dirty="0">
                <a:latin typeface="+mn-lt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atin typeface="+mn-lt"/>
                <a:cs typeface="+mn-cs"/>
              </a:rPr>
              <a:t>không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được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cá</a:t>
            </a:r>
            <a:r>
              <a:rPr lang="en-US" sz="2800" dirty="0">
                <a:latin typeface="+mn-lt"/>
                <a:cs typeface="+mn-cs"/>
              </a:rPr>
              <a:t> </a:t>
            </a:r>
          </a:p>
        </p:txBody>
      </p:sp>
      <p:sp>
        <p:nvSpPr>
          <p:cNvPr id="50201" name="AutoShape 25"/>
          <p:cNvSpPr>
            <a:spLocks noChangeArrowheads="1"/>
          </p:cNvSpPr>
          <p:nvPr/>
        </p:nvSpPr>
        <p:spPr bwMode="auto">
          <a:xfrm>
            <a:off x="4876800" y="3471863"/>
            <a:ext cx="4038600" cy="88265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/>
              <a:t>B. Muốn buông cần lâu </a:t>
            </a:r>
          </a:p>
          <a:p>
            <a:pPr algn="ctr" eaLnBrk="1" hangingPunct="1"/>
            <a:r>
              <a:rPr lang="en-US" altLang="en-US" sz="2400"/>
              <a:t>mà không được </a:t>
            </a:r>
          </a:p>
        </p:txBody>
      </p:sp>
      <p:sp>
        <p:nvSpPr>
          <p:cNvPr id="50206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sp>
        <p:nvSpPr>
          <p:cNvPr id="21" name="AutoShape 25"/>
          <p:cNvSpPr>
            <a:spLocks noChangeArrowheads="1"/>
          </p:cNvSpPr>
          <p:nvPr/>
        </p:nvSpPr>
        <p:spPr bwMode="auto">
          <a:xfrm>
            <a:off x="4876800" y="3505200"/>
            <a:ext cx="4038600" cy="882650"/>
          </a:xfrm>
          <a:prstGeom prst="flowChartAlternateProcess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B.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buông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lâu</a:t>
            </a:r>
            <a:r>
              <a:rPr lang="en-US" sz="28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</a:p>
        </p:txBody>
      </p:sp>
      <p:pic>
        <p:nvPicPr>
          <p:cNvPr id="56331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6871043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9" grpId="0" animBg="1"/>
      <p:bldP spid="5020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7356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7361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2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3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7357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7358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59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0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213" name="Oval 13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57348" name="AutoShape 22"/>
          <p:cNvSpPr>
            <a:spLocks noChangeArrowheads="1"/>
          </p:cNvSpPr>
          <p:nvPr/>
        </p:nvSpPr>
        <p:spPr bwMode="auto">
          <a:xfrm>
            <a:off x="2057400" y="533400"/>
            <a:ext cx="6705600" cy="1676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Dòng nào sau đây nói đúng về giá trị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hiện thực của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văn  học trung đại Việt Nam?</a:t>
            </a:r>
          </a:p>
        </p:txBody>
      </p:sp>
      <p:sp>
        <p:nvSpPr>
          <p:cNvPr id="51224" name="AutoShape 24"/>
          <p:cNvSpPr>
            <a:spLocks noChangeArrowheads="1"/>
          </p:cNvSpPr>
          <p:nvPr/>
        </p:nvSpPr>
        <p:spPr bwMode="auto">
          <a:xfrm>
            <a:off x="381000" y="4495800"/>
            <a:ext cx="39624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B. Tạo cơ sở vững chắc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cho sựphát triển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của VH các thời kì sau </a:t>
            </a:r>
          </a:p>
        </p:txBody>
      </p:sp>
      <p:sp>
        <p:nvSpPr>
          <p:cNvPr id="51226" name="AutoShape 26"/>
          <p:cNvSpPr>
            <a:spLocks noChangeArrowheads="1"/>
          </p:cNvSpPr>
          <p:nvPr/>
        </p:nvSpPr>
        <p:spPr bwMode="auto">
          <a:xfrm>
            <a:off x="4724400" y="4572000"/>
            <a:ext cx="40386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D. Luôn tự đổi mới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để ngày càng thể hiện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đầy đủ hơn bản sắc dân tộc </a:t>
            </a:r>
          </a:p>
        </p:txBody>
      </p:sp>
      <p:sp>
        <p:nvSpPr>
          <p:cNvPr id="51227" name="AutoShape 27"/>
          <p:cNvSpPr>
            <a:spLocks noChangeArrowheads="1"/>
          </p:cNvSpPr>
          <p:nvPr/>
        </p:nvSpPr>
        <p:spPr bwMode="auto">
          <a:xfrm>
            <a:off x="400050" y="2895600"/>
            <a:ext cx="39624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A. Cùng với VHDG làm nên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  sự đa dạng của VH dân tộc     </a:t>
            </a:r>
          </a:p>
        </p:txBody>
      </p:sp>
      <p:sp>
        <p:nvSpPr>
          <p:cNvPr id="51228" name="AutoShape 28"/>
          <p:cNvSpPr>
            <a:spLocks noChangeArrowheads="1"/>
          </p:cNvSpPr>
          <p:nvPr/>
        </p:nvSpPr>
        <p:spPr bwMode="auto">
          <a:xfrm>
            <a:off x="4724400" y="2819400"/>
            <a:ext cx="4038600" cy="1295400"/>
          </a:xfrm>
          <a:prstGeom prst="flowChartAlternateProcess">
            <a:avLst/>
          </a:prstGeom>
          <a:solidFill>
            <a:srgbClr val="EB637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C. Luôn gắn bó mật thiết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với vận mệnh dân tộc và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số phận con người</a:t>
            </a:r>
            <a:r>
              <a:rPr lang="en-US" altLang="en-US" sz="24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1230" name="AutoShape 30"/>
          <p:cNvSpPr>
            <a:spLocks noChangeArrowheads="1"/>
          </p:cNvSpPr>
          <p:nvPr/>
        </p:nvSpPr>
        <p:spPr bwMode="auto">
          <a:xfrm>
            <a:off x="4648200" y="2819400"/>
            <a:ext cx="4114800" cy="1295400"/>
          </a:xfrm>
          <a:prstGeom prst="flowChartAlternateProcess">
            <a:avLst/>
          </a:prstGeom>
          <a:solidFill>
            <a:srgbClr val="EB637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C. Luôn gắn bó mật thiết</a:t>
            </a:r>
          </a:p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 với vận mệnh dân tộc và </a:t>
            </a:r>
          </a:p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số phận con người</a:t>
            </a:r>
            <a:r>
              <a:rPr lang="en-US" altLang="en-US" sz="2400" b="1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1232" name="AutoShape 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7355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92858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4" grpId="0" animBg="1"/>
      <p:bldP spid="51226" grpId="0" animBg="1"/>
      <p:bldP spid="51227" grpId="0" animBg="1"/>
      <p:bldP spid="51228" grpId="0" animBg="1"/>
      <p:bldP spid="5123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8380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8385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6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7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8381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8382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3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4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2238" name="Oval 14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7</a:t>
            </a:r>
          </a:p>
        </p:txBody>
      </p:sp>
      <p:sp>
        <p:nvSpPr>
          <p:cNvPr id="58372" name="AutoShape 22"/>
          <p:cNvSpPr>
            <a:spLocks noChangeArrowheads="1"/>
          </p:cNvSpPr>
          <p:nvPr/>
        </p:nvSpPr>
        <p:spPr bwMode="auto">
          <a:xfrm>
            <a:off x="2057400" y="762000"/>
            <a:ext cx="6629400" cy="1524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Điểm nào sau đây là quan trọng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nhất của văn biền ngẫu?</a:t>
            </a:r>
          </a:p>
        </p:txBody>
      </p:sp>
      <p:sp>
        <p:nvSpPr>
          <p:cNvPr id="52247" name="AutoShape 23"/>
          <p:cNvSpPr>
            <a:spLocks noChangeArrowheads="1"/>
          </p:cNvSpPr>
          <p:nvPr/>
        </p:nvSpPr>
        <p:spPr bwMode="auto">
          <a:xfrm>
            <a:off x="457200" y="28194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A. Ngôn ngữ đối ngẫu </a:t>
            </a:r>
          </a:p>
        </p:txBody>
      </p:sp>
      <p:sp>
        <p:nvSpPr>
          <p:cNvPr id="52248" name="AutoShape 24"/>
          <p:cNvSpPr>
            <a:spLocks noChangeArrowheads="1"/>
          </p:cNvSpPr>
          <p:nvPr/>
        </p:nvSpPr>
        <p:spPr bwMode="auto">
          <a:xfrm>
            <a:off x="457200" y="44196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B. Có vần điệu,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bằng trắc hài hoà</a:t>
            </a:r>
          </a:p>
        </p:txBody>
      </p:sp>
      <p:sp>
        <p:nvSpPr>
          <p:cNvPr id="52251" name="AutoShape 27"/>
          <p:cNvSpPr>
            <a:spLocks noChangeArrowheads="1"/>
          </p:cNvSpPr>
          <p:nvPr/>
        </p:nvSpPr>
        <p:spPr bwMode="auto">
          <a:xfrm>
            <a:off x="4724400" y="28194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C. Thường sử dụng điển cố,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câu văn chỉnh tề </a:t>
            </a:r>
          </a:p>
        </p:txBody>
      </p:sp>
      <p:sp>
        <p:nvSpPr>
          <p:cNvPr id="52252" name="AutoShape 28"/>
          <p:cNvSpPr>
            <a:spLocks noChangeArrowheads="1"/>
          </p:cNvSpPr>
          <p:nvPr/>
        </p:nvSpPr>
        <p:spPr bwMode="auto">
          <a:xfrm>
            <a:off x="4724400" y="44196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chemeClr val="bg1"/>
                </a:solidFill>
              </a:rPr>
              <a:t>B. </a:t>
            </a:r>
            <a:r>
              <a:rPr lang="en-US" altLang="en-US" sz="2400" dirty="0" err="1">
                <a:solidFill>
                  <a:schemeClr val="bg1"/>
                </a:solidFill>
              </a:rPr>
              <a:t>Sử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dụng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từ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ngữ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bóng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bẩy</a:t>
            </a:r>
            <a:r>
              <a:rPr lang="en-US" altLang="en-US" sz="2400" dirty="0">
                <a:solidFill>
                  <a:schemeClr val="bg1"/>
                </a:solidFill>
              </a:rPr>
              <a:t>,</a:t>
            </a:r>
          </a:p>
          <a:p>
            <a:pPr algn="ctr" eaLnBrk="1" hangingPunct="1"/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có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tính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khoa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trương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52253" name="AutoShape 29"/>
          <p:cNvSpPr>
            <a:spLocks noChangeArrowheads="1"/>
          </p:cNvSpPr>
          <p:nvPr/>
        </p:nvSpPr>
        <p:spPr bwMode="auto">
          <a:xfrm>
            <a:off x="457200" y="28194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457200" indent="-457200" algn="ctr" eaLnBrk="1" hangingPunct="1">
              <a:buAutoNum type="alphaUcPeriod"/>
            </a:pPr>
            <a:r>
              <a:rPr lang="en-US" altLang="en-US" sz="2400" dirty="0" err="1" smtClean="0">
                <a:solidFill>
                  <a:schemeClr val="tx2"/>
                </a:solidFill>
              </a:rPr>
              <a:t>Ngôn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</a:rPr>
              <a:t>ngữ</a:t>
            </a:r>
            <a:r>
              <a:rPr lang="en-US" altLang="en-US" sz="2400" dirty="0">
                <a:solidFill>
                  <a:schemeClr val="tx2"/>
                </a:solidFill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</a:rPr>
              <a:t>đối</a:t>
            </a:r>
            <a:r>
              <a:rPr lang="en-US" altLang="en-US" sz="2400" dirty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với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nhau</a:t>
            </a:r>
            <a:endParaRPr lang="en-US" altLang="en-US" sz="2400" dirty="0" smtClean="0">
              <a:solidFill>
                <a:schemeClr val="tx2"/>
              </a:solidFill>
            </a:endParaRPr>
          </a:p>
          <a:p>
            <a:pPr algn="ctr" eaLnBrk="1" hangingPunct="1"/>
            <a:r>
              <a:rPr lang="en-US" altLang="en-US" sz="2400" dirty="0" smtClean="0">
                <a:solidFill>
                  <a:schemeClr val="tx2"/>
                </a:solidFill>
              </a:rPr>
              <a:t>(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đối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ngẫu</a:t>
            </a:r>
            <a:r>
              <a:rPr lang="en-US" altLang="en-US" sz="2400" dirty="0" smtClean="0">
                <a:solidFill>
                  <a:schemeClr val="tx2"/>
                </a:solidFill>
              </a:rPr>
              <a:t>)</a:t>
            </a:r>
            <a:endParaRPr lang="en-US" altLang="en-US" sz="2400" dirty="0">
              <a:solidFill>
                <a:schemeClr val="tx2"/>
              </a:solidFill>
            </a:endParaRPr>
          </a:p>
        </p:txBody>
      </p:sp>
      <p:sp>
        <p:nvSpPr>
          <p:cNvPr id="52255" name="AutoShape 3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8379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15191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7" grpId="0" animBg="1"/>
      <p:bldP spid="52248" grpId="0" animBg="1"/>
      <p:bldP spid="52251" grpId="0" animBg="1"/>
      <p:bldP spid="52252" grpId="0" animBg="1"/>
      <p:bldP spid="5225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9404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9409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10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11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9405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9406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07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08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3263" name="Oval 15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8</a:t>
            </a:r>
          </a:p>
        </p:txBody>
      </p:sp>
      <p:sp>
        <p:nvSpPr>
          <p:cNvPr id="53270" name="AutoShape 22"/>
          <p:cNvSpPr>
            <a:spLocks noChangeArrowheads="1"/>
          </p:cNvSpPr>
          <p:nvPr/>
        </p:nvSpPr>
        <p:spPr bwMode="auto">
          <a:xfrm>
            <a:off x="1447800" y="762000"/>
            <a:ext cx="7543800" cy="1524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Đặc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sắc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nghệ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thuật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của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bài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thơ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“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Thương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vợ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(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Trần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Tế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Xương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)</a:t>
            </a:r>
          </a:p>
        </p:txBody>
      </p:sp>
      <p:sp>
        <p:nvSpPr>
          <p:cNvPr id="53271" name="AutoShape 23"/>
          <p:cNvSpPr>
            <a:spLocks noChangeArrowheads="1"/>
          </p:cNvSpPr>
          <p:nvPr/>
        </p:nvSpPr>
        <p:spPr bwMode="auto">
          <a:xfrm>
            <a:off x="374650" y="2736273"/>
            <a:ext cx="3886200" cy="1143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bg1"/>
                </a:solidFill>
              </a:rPr>
              <a:t>A.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Lấy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động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tả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tĩnh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2" name="AutoShape 24"/>
          <p:cNvSpPr>
            <a:spLocks noChangeArrowheads="1"/>
          </p:cNvSpPr>
          <p:nvPr/>
        </p:nvSpPr>
        <p:spPr bwMode="auto">
          <a:xfrm>
            <a:off x="304800" y="4191000"/>
            <a:ext cx="38862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 sz="2800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en-US" altLang="en-US" sz="2800" dirty="0" smtClean="0">
                <a:solidFill>
                  <a:schemeClr val="bg1"/>
                </a:solidFill>
              </a:rPr>
              <a:t>B</a:t>
            </a:r>
            <a:r>
              <a:rPr lang="en-US" altLang="en-US" sz="2800" dirty="0">
                <a:solidFill>
                  <a:schemeClr val="bg1"/>
                </a:solidFill>
              </a:rPr>
              <a:t>. </a:t>
            </a:r>
            <a:r>
              <a:rPr lang="en-US" altLang="en-US" sz="2800" dirty="0" err="1">
                <a:solidFill>
                  <a:schemeClr val="bg1"/>
                </a:solidFill>
              </a:rPr>
              <a:t>Lời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thơ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giản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dị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mà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bg1"/>
                </a:solidFill>
              </a:rPr>
              <a:t>sâu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sắc</a:t>
            </a:r>
            <a:r>
              <a:rPr lang="en-US" altLang="en-US" sz="2800" dirty="0">
                <a:solidFill>
                  <a:schemeClr val="bg1"/>
                </a:solidFill>
              </a:rPr>
              <a:t>, </a:t>
            </a:r>
            <a:r>
              <a:rPr lang="en-US" altLang="en-US" sz="2800" dirty="0" err="1">
                <a:solidFill>
                  <a:schemeClr val="bg1"/>
                </a:solidFill>
              </a:rPr>
              <a:t>sử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dụng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hình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ảnh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bg1"/>
                </a:solidFill>
              </a:rPr>
              <a:t>biểu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tượng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3" name="AutoShape 25"/>
          <p:cNvSpPr>
            <a:spLocks noChangeArrowheads="1"/>
          </p:cNvSpPr>
          <p:nvPr/>
        </p:nvSpPr>
        <p:spPr bwMode="auto">
          <a:xfrm>
            <a:off x="4724400" y="2667000"/>
            <a:ext cx="4038600" cy="1143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>
                <a:solidFill>
                  <a:schemeClr val="bg1"/>
                </a:solidFill>
              </a:rPr>
              <a:t>C. Dùng nhiều điển tích,</a:t>
            </a:r>
          </a:p>
          <a:p>
            <a:pPr algn="ctr" eaLnBrk="1" hangingPunct="1"/>
            <a:r>
              <a:rPr lang="en-US" altLang="en-US" sz="2800">
                <a:solidFill>
                  <a:schemeClr val="bg1"/>
                </a:solidFill>
              </a:rPr>
              <a:t>điển cố </a:t>
            </a:r>
          </a:p>
        </p:txBody>
      </p:sp>
      <p:sp>
        <p:nvSpPr>
          <p:cNvPr id="53274" name="AutoShape 26"/>
          <p:cNvSpPr>
            <a:spLocks noChangeArrowheads="1"/>
          </p:cNvSpPr>
          <p:nvPr/>
        </p:nvSpPr>
        <p:spPr bwMode="auto">
          <a:xfrm>
            <a:off x="4724400" y="41910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bg1"/>
                </a:solidFill>
              </a:rPr>
              <a:t>D. </a:t>
            </a:r>
            <a:r>
              <a:rPr lang="en-US" altLang="en-US" sz="2800" dirty="0" err="1">
                <a:solidFill>
                  <a:schemeClr val="bg1"/>
                </a:solidFill>
              </a:rPr>
              <a:t>Tả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cảnh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ngụ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tình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5" name="AutoShape 27"/>
          <p:cNvSpPr>
            <a:spLocks noChangeArrowheads="1"/>
          </p:cNvSpPr>
          <p:nvPr/>
        </p:nvSpPr>
        <p:spPr bwMode="auto">
          <a:xfrm>
            <a:off x="304511" y="4211782"/>
            <a:ext cx="3886200" cy="1274618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</a:rPr>
              <a:t>B. </a:t>
            </a:r>
            <a:r>
              <a:rPr lang="en-US" altLang="en-US" sz="2800" dirty="0" err="1">
                <a:solidFill>
                  <a:schemeClr val="tx2"/>
                </a:solidFill>
              </a:rPr>
              <a:t>Lời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thơ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giản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dị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mà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tx2"/>
                </a:solidFill>
              </a:rPr>
              <a:t>sâu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sắc</a:t>
            </a:r>
            <a:r>
              <a:rPr lang="en-US" altLang="en-US" sz="2800" dirty="0">
                <a:solidFill>
                  <a:schemeClr val="tx2"/>
                </a:solidFill>
              </a:rPr>
              <a:t>.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sử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dụng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hình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ảnh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 smtClean="0">
                <a:solidFill>
                  <a:schemeClr val="tx2"/>
                </a:solidFill>
              </a:rPr>
              <a:t>biểu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tượng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endParaRPr lang="en-US" altLang="en-US" sz="2800" dirty="0">
              <a:solidFill>
                <a:schemeClr val="tx2"/>
              </a:solidFill>
            </a:endParaRPr>
          </a:p>
        </p:txBody>
      </p:sp>
      <p:sp>
        <p:nvSpPr>
          <p:cNvPr id="53277" name="AutoShape 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9403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050909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71" grpId="0" animBg="1"/>
      <p:bldP spid="53272" grpId="0" animBg="1"/>
      <p:bldP spid="53273" grpId="0" animBg="1"/>
      <p:bldP spid="53274" grpId="0" animBg="1"/>
      <p:bldP spid="5327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THƯƠNG CHÀO </a:t>
            </a:r>
          </a:p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HẸN GẶP LẠI </a:t>
            </a:r>
          </a:p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EM</a:t>
            </a:r>
          </a:p>
          <a:p>
            <a:pPr marL="0" indent="0" algn="ctr">
              <a:buNone/>
            </a:pP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46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2&quot;/&gt;&lt;property id=&quot;20307&quot; value=&quot;256&quot;/&gt;&lt;/object&gt;&lt;object type=&quot;3&quot; unique_id=&quot;10005&quot;&gt;&lt;property id=&quot;20148&quot; value=&quot;5&quot;/&gt;&lt;property id=&quot;20300&quot; value=&quot;Slide 15&quot;/&gt;&lt;property id=&quot;20307&quot; value=&quot;257&quot;/&gt;&lt;/object&gt;&lt;object type=&quot;3&quot; unique_id=&quot;10006&quot;&gt;&lt;property id=&quot;20148&quot; value=&quot;5&quot;/&gt;&lt;property id=&quot;20300&quot; value=&quot;Slide 16&quot;/&gt;&lt;property id=&quot;20307&quot; value=&quot;258&quot;/&gt;&lt;/object&gt;&lt;object type=&quot;3&quot; unique_id=&quot;10011&quot;&gt;&lt;property id=&quot;20148&quot; value=&quot;5&quot;/&gt;&lt;property id=&quot;20300&quot; value=&quot;Slide 3&quot;/&gt;&lt;property id=&quot;20307&quot; value=&quot;263&quot;/&gt;&lt;/object&gt;&lt;object type=&quot;3&quot; unique_id=&quot;10012&quot;&gt;&lt;property id=&quot;20148&quot; value=&quot;5&quot;/&gt;&lt;property id=&quot;20300&quot; value=&quot;Slide 4&quot;/&gt;&lt;property id=&quot;20307&quot; value=&quot;271&quot;/&gt;&lt;/object&gt;&lt;object type=&quot;3&quot; unique_id=&quot;10013&quot;&gt;&lt;property id=&quot;20148&quot; value=&quot;5&quot;/&gt;&lt;property id=&quot;20300&quot; value=&quot;Slide 5&quot;/&gt;&lt;property id=&quot;20307&quot; value=&quot;267&quot;/&gt;&lt;/object&gt;&lt;object type=&quot;3&quot; unique_id=&quot;10014&quot;&gt;&lt;property id=&quot;20148&quot; value=&quot;5&quot;/&gt;&lt;property id=&quot;20300&quot; value=&quot;Slide 6&quot;/&gt;&lt;property id=&quot;20307&quot; value=&quot;268&quot;/&gt;&lt;/object&gt;&lt;object type=&quot;3&quot; unique_id=&quot;10015&quot;&gt;&lt;property id=&quot;20148&quot; value=&quot;5&quot;/&gt;&lt;property id=&quot;20300&quot; value=&quot;Slide 7&quot;/&gt;&lt;property id=&quot;20307&quot; value=&quot;269&quot;/&gt;&lt;/object&gt;&lt;object type=&quot;3&quot; unique_id=&quot;10016&quot;&gt;&lt;property id=&quot;20148&quot; value=&quot;5&quot;/&gt;&lt;property id=&quot;20300&quot; value=&quot;Slide 8&quot;/&gt;&lt;property id=&quot;20307&quot; value=&quot;264&quot;/&gt;&lt;/object&gt;&lt;object type=&quot;3&quot; unique_id=&quot;10017&quot;&gt;&lt;property id=&quot;20148&quot; value=&quot;5&quot;/&gt;&lt;property id=&quot;20300&quot; value=&quot;Slide 9&quot;/&gt;&lt;property id=&quot;20307&quot; value=&quot;270&quot;/&gt;&lt;/object&gt;&lt;object type=&quot;3&quot; unique_id=&quot;10018&quot;&gt;&lt;property id=&quot;20148&quot; value=&quot;5&quot;/&gt;&lt;property id=&quot;20300&quot; value=&quot;Slide 10&quot;/&gt;&lt;property id=&quot;20307&quot; value=&quot;265&quot;/&gt;&lt;/object&gt;&lt;object type=&quot;3&quot; unique_id=&quot;10019&quot;&gt;&lt;property id=&quot;20148&quot; value=&quot;5&quot;/&gt;&lt;property id=&quot;20300&quot; value=&quot;Slide 11&quot;/&gt;&lt;property id=&quot;20307&quot; value=&quot;266&quot;/&gt;&lt;/object&gt;&lt;object type=&quot;3&quot; unique_id=&quot;10021&quot;&gt;&lt;property id=&quot;20148&quot; value=&quot;5&quot;/&gt;&lt;property id=&quot;20300&quot; value=&quot;Slide 14&quot;/&gt;&lt;property id=&quot;20307&quot; value=&quot;273&quot;/&gt;&lt;/object&gt;&lt;object type=&quot;3&quot; unique_id=&quot;10359&quot;&gt;&lt;property id=&quot;20148&quot; value=&quot;5&quot;/&gt;&lt;property id=&quot;20300&quot; value=&quot;Slide 12&quot;/&gt;&lt;property id=&quot;20307&quot; value=&quot;276&quot;/&gt;&lt;/object&gt;&lt;object type=&quot;3&quot; unique_id=&quot;10360&quot;&gt;&lt;property id=&quot;20148&quot; value=&quot;5&quot;/&gt;&lt;property id=&quot;20300&quot; value=&quot;Slide 13&quot;/&gt;&lt;property id=&quot;20307&quot; value=&quot;277&quot;/&gt;&lt;/object&gt;&lt;object type=&quot;3&quot; unique_id=&quot;10891&quot;&gt;&lt;property id=&quot;20148&quot; value=&quot;5&quot;/&gt;&lt;property id=&quot;20300&quot; value=&quot;Slide 43&quot;/&gt;&lt;property id=&quot;20307&quot; value=&quot;278&quot;/&gt;&lt;/object&gt;&lt;object type=&quot;3&quot; unique_id=&quot;10892&quot;&gt;&lt;property id=&quot;20148&quot; value=&quot;5&quot;/&gt;&lt;property id=&quot;20300&quot; value=&quot;Slide 44&quot;/&gt;&lt;property id=&quot;20307&quot; value=&quot;279&quot;/&gt;&lt;/object&gt;&lt;object type=&quot;3&quot; unique_id=&quot;11018&quot;&gt;&lt;property id=&quot;20148&quot; value=&quot;5&quot;/&gt;&lt;property id=&quot;20300&quot; value=&quot;Slide 45&quot;/&gt;&lt;property id=&quot;20307&quot; value=&quot;280&quot;/&gt;&lt;/object&gt;&lt;object type=&quot;3&quot; unique_id=&quot;11019&quot;&gt;&lt;property id=&quot;20148&quot; value=&quot;5&quot;/&gt;&lt;property id=&quot;20300&quot; value=&quot;Slide 46&quot;/&gt;&lt;property id=&quot;20307&quot; value=&quot;281&quot;/&gt;&lt;/object&gt;&lt;object type=&quot;3&quot; unique_id=&quot;11020&quot;&gt;&lt;property id=&quot;20148&quot; value=&quot;5&quot;/&gt;&lt;property id=&quot;20300&quot; value=&quot;Slide 47&quot;/&gt;&lt;property id=&quot;20307&quot; value=&quot;282&quot;/&gt;&lt;/object&gt;&lt;object type=&quot;3&quot; unique_id=&quot;11105&quot;&gt;&lt;property id=&quot;20148&quot; value=&quot;5&quot;/&gt;&lt;property id=&quot;20300&quot; value=&quot;Slide 48&quot;/&gt;&lt;property id=&quot;20307&quot; value=&quot;283&quot;/&gt;&lt;/object&gt;&lt;object type=&quot;3&quot; unique_id=&quot;11131&quot;&gt;&lt;property id=&quot;20148&quot; value=&quot;5&quot;/&gt;&lt;property id=&quot;20300&quot; value=&quot;Slide 17&quot;/&gt;&lt;property id=&quot;20307&quot; value=&quot;284&quot;/&gt;&lt;/object&gt;&lt;object type=&quot;3&quot; unique_id=&quot;11256&quot;&gt;&lt;property id=&quot;20148&quot; value=&quot;5&quot;/&gt;&lt;property id=&quot;20300&quot; value=&quot;Slide 18&quot;/&gt;&lt;property id=&quot;20307&quot; value=&quot;286&quot;/&gt;&lt;/object&gt;&lt;object type=&quot;3&quot; unique_id=&quot;11257&quot;&gt;&lt;property id=&quot;20148&quot; value=&quot;5&quot;/&gt;&lt;property id=&quot;20300&quot; value=&quot;Slide 19&quot;/&gt;&lt;property id=&quot;20307&quot; value=&quot;285&quot;/&gt;&lt;/object&gt;&lt;object type=&quot;3&quot; unique_id=&quot;11414&quot;&gt;&lt;property id=&quot;20148&quot; value=&quot;5&quot;/&gt;&lt;property id=&quot;20300&quot; value=&quot;Slide 20&quot;/&gt;&lt;property id=&quot;20307&quot; value=&quot;287&quot;/&gt;&lt;/object&gt;&lt;object type=&quot;3&quot; unique_id=&quot;11415&quot;&gt;&lt;property id=&quot;20148&quot; value=&quot;5&quot;/&gt;&lt;property id=&quot;20300&quot; value=&quot;Slide 21&quot;/&gt;&lt;property id=&quot;20307&quot; value=&quot;288&quot;/&gt;&lt;/object&gt;&lt;object type=&quot;3&quot; unique_id=&quot;11808&quot;&gt;&lt;property id=&quot;20148&quot; value=&quot;5&quot;/&gt;&lt;property id=&quot;20300&quot; value=&quot;Slide 22&quot;/&gt;&lt;property id=&quot;20307&quot; value=&quot;289&quot;/&gt;&lt;/object&gt;&lt;object type=&quot;3&quot; unique_id=&quot;11809&quot;&gt;&lt;property id=&quot;20148&quot; value=&quot;5&quot;/&gt;&lt;property id=&quot;20300&quot; value=&quot;Slide 23&quot;/&gt;&lt;property id=&quot;20307&quot; value=&quot;290&quot;/&gt;&lt;/object&gt;&lt;object type=&quot;3&quot; unique_id=&quot;11810&quot;&gt;&lt;property id=&quot;20148&quot; value=&quot;5&quot;/&gt;&lt;property id=&quot;20300&quot; value=&quot;Slide 24&quot;/&gt;&lt;property id=&quot;20307&quot; value=&quot;291&quot;/&gt;&lt;/object&gt;&lt;object type=&quot;3&quot; unique_id=&quot;11811&quot;&gt;&lt;property id=&quot;20148&quot; value=&quot;5&quot;/&gt;&lt;property id=&quot;20300&quot; value=&quot;Slide 25&quot;/&gt;&lt;property id=&quot;20307&quot; value=&quot;292&quot;/&gt;&lt;/object&gt;&lt;object type=&quot;3&quot; unique_id=&quot;11844&quot;&gt;&lt;property id=&quot;20148&quot; value=&quot;5&quot;/&gt;&lt;property id=&quot;20300&quot; value=&quot;Slide 1&quot;/&gt;&lt;property id=&quot;20307&quot; value=&quot;293&quot;/&gt;&lt;/object&gt;&lt;object type=&quot;3&quot; unique_id=&quot;12544&quot;&gt;&lt;property id=&quot;20148&quot; value=&quot;5&quot;/&gt;&lt;property id=&quot;20300&quot; value=&quot;Slide 28&quot;/&gt;&lt;property id=&quot;20307&quot; value=&quot;295&quot;/&gt;&lt;/object&gt;&lt;object type=&quot;3&quot; unique_id=&quot;12755&quot;&gt;&lt;property id=&quot;20148&quot; value=&quot;5&quot;/&gt;&lt;property id=&quot;20300&quot; value=&quot;Slide 29&quot;/&gt;&lt;property id=&quot;20307&quot; value=&quot;296&quot;/&gt;&lt;/object&gt;&lt;object type=&quot;3&quot; unique_id=&quot;12792&quot;&gt;&lt;property id=&quot;20148&quot; value=&quot;5&quot;/&gt;&lt;property id=&quot;20300&quot; value=&quot;Slide 30&quot;/&gt;&lt;property id=&quot;20307&quot; value=&quot;297&quot;/&gt;&lt;/object&gt;&lt;object type=&quot;3&quot; unique_id=&quot;12793&quot;&gt;&lt;property id=&quot;20148&quot; value=&quot;5&quot;/&gt;&lt;property id=&quot;20300&quot; value=&quot;Slide 31&quot;/&gt;&lt;property id=&quot;20307&quot; value=&quot;298&quot;/&gt;&lt;/object&gt;&lt;object type=&quot;3&quot; unique_id=&quot;12794&quot;&gt;&lt;property id=&quot;20148&quot; value=&quot;5&quot;/&gt;&lt;property id=&quot;20300&quot; value=&quot;Slide 32&quot;/&gt;&lt;property id=&quot;20307&quot; value=&quot;299&quot;/&gt;&lt;/object&gt;&lt;object type=&quot;3&quot; unique_id=&quot;12990&quot;&gt;&lt;property id=&quot;20148&quot; value=&quot;5&quot;/&gt;&lt;property id=&quot;20300&quot; value=&quot;Slide 33&quot;/&gt;&lt;property id=&quot;20307&quot; value=&quot;300&quot;/&gt;&lt;/object&gt;&lt;object type=&quot;3&quot; unique_id=&quot;12991&quot;&gt;&lt;property id=&quot;20148&quot; value=&quot;5&quot;/&gt;&lt;property id=&quot;20300&quot; value=&quot;Slide 34&quot;/&gt;&lt;property id=&quot;20307&quot; value=&quot;301&quot;/&gt;&lt;/object&gt;&lt;object type=&quot;3&quot; unique_id=&quot;13074&quot;&gt;&lt;property id=&quot;20148&quot; value=&quot;5&quot;/&gt;&lt;property id=&quot;20300&quot; value=&quot;Slide 35&quot;/&gt;&lt;property id=&quot;20307&quot; value=&quot;302&quot;/&gt;&lt;/object&gt;&lt;object type=&quot;3&quot; unique_id=&quot;13075&quot;&gt;&lt;property id=&quot;20148&quot; value=&quot;5&quot;/&gt;&lt;property id=&quot;20300&quot; value=&quot;Slide 36&quot;/&gt;&lt;property id=&quot;20307&quot; value=&quot;303&quot;/&gt;&lt;/object&gt;&lt;object type=&quot;3&quot; unique_id=&quot;13422&quot;&gt;&lt;property id=&quot;20148&quot; value=&quot;5&quot;/&gt;&lt;property id=&quot;20300&quot; value=&quot;Slide 38&quot;/&gt;&lt;property id=&quot;20307&quot; value=&quot;304&quot;/&gt;&lt;/object&gt;&lt;object type=&quot;3&quot; unique_id=&quot;13819&quot;&gt;&lt;property id=&quot;20148&quot; value=&quot;5&quot;/&gt;&lt;property id=&quot;20300&quot; value=&quot;Slide 37&quot;/&gt;&lt;property id=&quot;20307&quot; value=&quot;305&quot;/&gt;&lt;/object&gt;&lt;object type=&quot;3&quot; unique_id=&quot;14000&quot;&gt;&lt;property id=&quot;20148&quot; value=&quot;5&quot;/&gt;&lt;property id=&quot;20300&quot; value=&quot;Slide 39&quot;/&gt;&lt;property id=&quot;20307&quot; value=&quot;306&quot;/&gt;&lt;/object&gt;&lt;object type=&quot;3&quot; unique_id=&quot;14001&quot;&gt;&lt;property id=&quot;20148&quot; value=&quot;5&quot;/&gt;&lt;property id=&quot;20300&quot; value=&quot;Slide 40&quot;/&gt;&lt;property id=&quot;20307&quot; value=&quot;307&quot;/&gt;&lt;/object&gt;&lt;object type=&quot;3&quot; unique_id=&quot;14331&quot;&gt;&lt;property id=&quot;20148&quot; value=&quot;5&quot;/&gt;&lt;property id=&quot;20300&quot; value=&quot;Slide 41&quot;/&gt;&lt;property id=&quot;20307&quot; value=&quot;308&quot;/&gt;&lt;/object&gt;&lt;object type=&quot;3&quot; unique_id=&quot;14476&quot;&gt;&lt;property id=&quot;20148&quot; value=&quot;5&quot;/&gt;&lt;property id=&quot;20300&quot; value=&quot;Slide 26&quot;/&gt;&lt;property id=&quot;20307&quot; value=&quot;310&quot;/&gt;&lt;/object&gt;&lt;object type=&quot;3&quot; unique_id=&quot;14477&quot;&gt;&lt;property id=&quot;20148&quot; value=&quot;5&quot;/&gt;&lt;property id=&quot;20300&quot; value=&quot;Slide 27&quot;/&gt;&lt;property id=&quot;20307&quot; value=&quot;311&quot;/&gt;&lt;/object&gt;&lt;object type=&quot;3&quot; unique_id=&quot;14872&quot;&gt;&lt;property id=&quot;20148&quot; value=&quot;5&quot;/&gt;&lt;property id=&quot;20300&quot; value=&quot;Slide 42&quot;/&gt;&lt;property id=&quot;20307&quot; value=&quot;31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</TotalTime>
  <Words>3021</Words>
  <Application>Microsoft Office PowerPoint</Application>
  <PresentationFormat>On-screen Show (4:3)</PresentationFormat>
  <Paragraphs>355</Paragraphs>
  <Slides>62</Slides>
  <Notes>0</Notes>
  <HiddenSlides>11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0" baseType="lpstr">
      <vt:lpstr>.VnTime</vt:lpstr>
      <vt:lpstr>Arial</vt:lpstr>
      <vt:lpstr>Calibri</vt:lpstr>
      <vt:lpstr>Cambria</vt:lpstr>
      <vt:lpstr>Tahomia</vt:lpstr>
      <vt:lpstr>Times New Roman</vt:lpstr>
      <vt:lpstr>VNI-Zap</vt:lpstr>
      <vt:lpstr>Office Theme</vt:lpstr>
      <vt:lpstr>PowerPoint Presentation</vt:lpstr>
      <vt:lpstr>PowerPoint Presentation</vt:lpstr>
      <vt:lpstr>PowerPoint Presentation</vt:lpstr>
      <vt:lpstr>Các giai đoạn phát triển của văn học trung đại. Hãy kể tên tác giả tác phẩm tiêu biêu theo từng giai đoạn?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 NHỚ GIỎI HƠN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COMPUTER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Smart</dc:creator>
  <cp:lastModifiedBy>Admin</cp:lastModifiedBy>
  <cp:revision>142</cp:revision>
  <dcterms:created xsi:type="dcterms:W3CDTF">2016-10-22T05:46:04Z</dcterms:created>
  <dcterms:modified xsi:type="dcterms:W3CDTF">2021-03-29T08:50:20Z</dcterms:modified>
</cp:coreProperties>
</file>