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handoutMasterIdLst>
    <p:handoutMasterId r:id="rId38"/>
  </p:handoutMasterIdLst>
  <p:sldIdLst>
    <p:sldId id="294" r:id="rId2"/>
    <p:sldId id="295" r:id="rId3"/>
    <p:sldId id="304" r:id="rId4"/>
    <p:sldId id="306" r:id="rId5"/>
    <p:sldId id="256" r:id="rId6"/>
    <p:sldId id="257" r:id="rId7"/>
    <p:sldId id="258" r:id="rId8"/>
    <p:sldId id="259" r:id="rId9"/>
    <p:sldId id="262" r:id="rId10"/>
    <p:sldId id="263" r:id="rId11"/>
    <p:sldId id="315" r:id="rId12"/>
    <p:sldId id="333" r:id="rId13"/>
    <p:sldId id="334" r:id="rId14"/>
    <p:sldId id="335" r:id="rId15"/>
    <p:sldId id="336" r:id="rId16"/>
    <p:sldId id="337" r:id="rId17"/>
    <p:sldId id="338" r:id="rId18"/>
    <p:sldId id="339" r:id="rId19"/>
    <p:sldId id="340" r:id="rId20"/>
    <p:sldId id="322" r:id="rId21"/>
    <p:sldId id="323" r:id="rId22"/>
    <p:sldId id="316" r:id="rId23"/>
    <p:sldId id="317" r:id="rId24"/>
    <p:sldId id="318" r:id="rId25"/>
    <p:sldId id="324" r:id="rId26"/>
    <p:sldId id="319" r:id="rId27"/>
    <p:sldId id="325" r:id="rId28"/>
    <p:sldId id="329" r:id="rId29"/>
    <p:sldId id="326" r:id="rId30"/>
    <p:sldId id="327" r:id="rId31"/>
    <p:sldId id="321" r:id="rId32"/>
    <p:sldId id="330" r:id="rId33"/>
    <p:sldId id="331" r:id="rId34"/>
    <p:sldId id="332" r:id="rId35"/>
    <p:sldId id="32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1578"/>
    <a:srgbClr val="CC0066"/>
    <a:srgbClr val="09670B"/>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86" autoAdjust="0"/>
    <p:restoredTop sz="94660"/>
  </p:normalViewPr>
  <p:slideViewPr>
    <p:cSldViewPr snapToGrid="0">
      <p:cViewPr varScale="1">
        <p:scale>
          <a:sx n="84" d="100"/>
          <a:sy n="84" d="100"/>
        </p:scale>
        <p:origin x="149" y="221"/>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85FC0C-77D1-41E1-8C3F-F03563D9F6B2}" type="datetimeFigureOut">
              <a:rPr lang="en-US" smtClean="0"/>
              <a:t>2/28/2021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18F4418-EE59-4FB7-86BE-8B37A70B3EA3}" type="slidenum">
              <a:rPr lang="en-US" smtClean="0"/>
              <a:t>‹#›</a:t>
            </a:fld>
            <a:endParaRPr lang="en-US"/>
          </a:p>
        </p:txBody>
      </p:sp>
    </p:spTree>
    <p:extLst>
      <p:ext uri="{BB962C8B-B14F-4D97-AF65-F5344CB8AC3E}">
        <p14:creationId xmlns:p14="http://schemas.microsoft.com/office/powerpoint/2010/main" val="159201111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021F85-6502-49A6-966F-6AFBB875841C}" type="datetimeFigureOut">
              <a:rPr lang="en-US" smtClean="0"/>
              <a:t>2/28/2021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541FDF-3E8D-40EA-AC10-03FD06CFA6A2}" type="slidenum">
              <a:rPr lang="en-US" smtClean="0"/>
              <a:t>‹#›</a:t>
            </a:fld>
            <a:endParaRPr lang="en-US"/>
          </a:p>
        </p:txBody>
      </p:sp>
    </p:spTree>
    <p:extLst>
      <p:ext uri="{BB962C8B-B14F-4D97-AF65-F5344CB8AC3E}">
        <p14:creationId xmlns:p14="http://schemas.microsoft.com/office/powerpoint/2010/main" val="380753175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DB707B8-1562-474E-8646-2E0307C00662}" type="datetime1">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972425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A0D1D6-E69A-4B7E-B188-693B0EDDB54B}" type="datetime1">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721111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1ECD7D-B294-48D8-BD11-77A69B6C4B17}" type="datetime1">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922089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C0E9483-34C2-4C17-8AA3-1EFB97568470}" type="datetime1">
              <a:rPr lang="en-US" smtClean="0"/>
              <a:t>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083886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C28D10-38FF-4CC9-8F4F-0A7FBCCEE22A}" type="datetime1">
              <a:rPr lang="en-US" smtClean="0"/>
              <a:t>2/28/2021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966783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50E1AA9-2EB2-406C-9813-2CC59B428D61}" type="datetime1">
              <a:rPr lang="en-US" smtClean="0"/>
              <a:t>2/28/2021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954759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FEC76F-BD7B-49EE-8047-E2309C2C3515}" type="datetime1">
              <a:rPr lang="en-US" smtClean="0"/>
              <a:t>2/28/2021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10794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F096711-A785-4CF2-9CFD-BCAEEC44B632}" type="datetime1">
              <a:rPr lang="en-US" smtClean="0"/>
              <a:t>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110576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34A188B-74B8-493F-AA81-33FA700C4AE3}" type="datetime1">
              <a:rPr lang="en-US" smtClean="0"/>
              <a:t>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496830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21182F-157A-4F21-BCBE-50CFD328F1F2}" type="datetime1">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360291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B19E87-A34C-4BF6-942B-857D9DCB7301}" type="datetime1">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514351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FB3F8-0D2B-4079-8898-0D2B7A7E8EF0}" type="datetime1">
              <a:rPr lang="en-US" smtClean="0"/>
              <a:t>2/28/2021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96F657-9FCD-4C55-89F0-009B8F01890B}" type="slidenum">
              <a:rPr lang="en-US" smtClean="0"/>
              <a:t>‹#›</a:t>
            </a:fld>
            <a:endParaRPr lang="en-US"/>
          </a:p>
        </p:txBody>
      </p:sp>
    </p:spTree>
    <p:extLst>
      <p:ext uri="{BB962C8B-B14F-4D97-AF65-F5344CB8AC3E}">
        <p14:creationId xmlns:p14="http://schemas.microsoft.com/office/powerpoint/2010/main" val="38243951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544051"/>
            <a:ext cx="3273574" cy="823752"/>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kiến thức.</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249069" y="4784586"/>
            <a:ext cx="11847443" cy="1754326"/>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Trình bày được quy trình các phương pháp cấp cứu người bị tai nạn điện giật.</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1</a:t>
            </a:fld>
            <a:endParaRPr lang="en-US"/>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81233" y="2544184"/>
            <a:ext cx="11709334"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Xác định được tính cấp thiết của công tác sơ cứu và các yếu tố nguy hiểm ở hiện trường tai nạn điện giật.</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6867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childTnLst>
                          </p:cTn>
                        </p:par>
                        <p:par>
                          <p:cTn id="18" fill="hold">
                            <p:stCondLst>
                              <p:cond delay="2000"/>
                            </p:stCondLst>
                            <p:childTnLst>
                              <p:par>
                                <p:cTn id="19" presetID="10" presetClass="entr" presetSubtype="0"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childTnLst>
                                </p:cTn>
                              </p:par>
                            </p:childTnLst>
                          </p:cTn>
                        </p:par>
                        <p:par>
                          <p:cTn id="22" fill="hold">
                            <p:stCondLst>
                              <p:cond delay="11200"/>
                            </p:stCondLst>
                            <p:childTnLst>
                              <p:par>
                                <p:cTn id="23" presetID="1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662923"/>
            <a:ext cx="3273574" cy="923330"/>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kỹ năng.</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181233" y="3927238"/>
            <a:ext cx="11847443" cy="923330"/>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Sơ cứu người bị nạn đúng cách.</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2</a:t>
            </a:fld>
            <a:endParaRPr lang="en-US"/>
          </a:p>
        </p:txBody>
      </p:sp>
      <p:sp>
        <p:nvSpPr>
          <p:cNvPr id="10" name="Rectangle 9"/>
          <p:cNvSpPr/>
          <p:nvPr/>
        </p:nvSpPr>
        <p:spPr>
          <a:xfrm>
            <a:off x="181233" y="2663056"/>
            <a:ext cx="11709334" cy="823752"/>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Cô lập nguồn điện khỏi người bị nạn đúng cách.</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420513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8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650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a:t>
            </a:fld>
            <a:endParaRPr lang="en-US"/>
          </a:p>
        </p:txBody>
      </p:sp>
      <p:sp>
        <p:nvSpPr>
          <p:cNvPr id="6" name="Rectangle 5"/>
          <p:cNvSpPr/>
          <p:nvPr/>
        </p:nvSpPr>
        <p:spPr>
          <a:xfrm>
            <a:off x="31359" y="2778256"/>
            <a:ext cx="8164607"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3</a:t>
            </a:r>
            <a:r>
              <a:rPr lang="vi-VN" sz="3600" b="1" smtClean="0">
                <a:solidFill>
                  <a:srgbClr val="0000FF"/>
                </a:solidFill>
                <a:latin typeface="Times New Roman" panose="02020603050405020304" pitchFamily="18" charset="0"/>
                <a:ea typeface="Times New Roman" panose="02020603050405020304" pitchFamily="18" charset="0"/>
              </a:rPr>
              <a:t>.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a:t>
            </a:r>
            <a:r>
              <a:rPr lang="en-US" sz="3600" b="1" smtClean="0">
                <a:solidFill>
                  <a:srgbClr val="0000FF"/>
                </a:solidFill>
                <a:latin typeface="Times New Roman" panose="02020603050405020304" pitchFamily="18" charset="0"/>
                <a:ea typeface="Times New Roman" panose="02020603050405020304" pitchFamily="18" charset="0"/>
              </a:rPr>
              <a:t>NGỬA</a:t>
            </a:r>
            <a:r>
              <a:rPr lang="vi-VN" sz="3600" b="1" smtClean="0">
                <a:solidFill>
                  <a:srgbClr val="0000FF"/>
                </a:solidFill>
                <a:latin typeface="Times New Roman" panose="02020603050405020304" pitchFamily="18" charset="0"/>
                <a:ea typeface="Times New Roman" panose="02020603050405020304" pitchFamily="18" charset="0"/>
              </a:rPr>
              <a:t>.</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3653990" y="1407790"/>
            <a:ext cx="3382657" cy="905056"/>
          </a:xfrm>
          <a:prstGeom prst="rect">
            <a:avLst/>
          </a:prstGeom>
        </p:spPr>
        <p:txBody>
          <a:bodyPr wrap="none">
            <a:spAutoFit/>
          </a:bodyPr>
          <a:lstStyle/>
          <a:p>
            <a:pPr marR="0" lvl="1" algn="ctr">
              <a:lnSpc>
                <a:spcPct val="150000"/>
              </a:lnSpc>
              <a:spcBef>
                <a:spcPts val="300"/>
              </a:spcBef>
              <a:spcAft>
                <a:spcPts val="300"/>
              </a:spcAft>
            </a:pPr>
            <a:r>
              <a:rPr lang="vi-VN" sz="4000" b="1" smtClean="0">
                <a:latin typeface="Times New Roman" panose="02020603050405020304" pitchFamily="18" charset="0"/>
                <a:ea typeface="Times New Roman" panose="02020603050405020304" pitchFamily="18" charset="0"/>
              </a:rPr>
              <a:t>NỘI  DUNG</a:t>
            </a:r>
            <a:endParaRPr lang="en-US" sz="40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50087" y="3979431"/>
            <a:ext cx="917789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4</a:t>
            </a:r>
            <a:r>
              <a:rPr lang="vi-VN" sz="3600" b="1" smtClean="0">
                <a:solidFill>
                  <a:srgbClr val="0000FF"/>
                </a:solidFill>
                <a:latin typeface="Times New Roman" panose="02020603050405020304" pitchFamily="18" charset="0"/>
                <a:ea typeface="Times New Roman" panose="02020603050405020304" pitchFamily="18" charset="0"/>
              </a:rPr>
              <a:t>.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a:t>
            </a:r>
            <a:r>
              <a:rPr lang="vi-VN" sz="3200" b="1" smtClean="0">
                <a:solidFill>
                  <a:srgbClr val="0000FF"/>
                </a:solidFill>
                <a:latin typeface="Times New Roman" panose="02020603050405020304" pitchFamily="18" charset="0"/>
                <a:ea typeface="Times New Roman" panose="02020603050405020304" pitchFamily="18" charset="0"/>
              </a:rPr>
              <a:t>  PHÁP  HÀ HƠI THỔI NGẠT.</a:t>
            </a:r>
            <a:endParaRPr lang="en-US" sz="32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74560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5"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strVal val="#ppt_w*0.70"/>
                                          </p:val>
                                        </p:tav>
                                        <p:tav tm="100000">
                                          <p:val>
                                            <p:strVal val="#ppt_w"/>
                                          </p:val>
                                        </p:tav>
                                      </p:tavLst>
                                    </p:anim>
                                    <p:anim calcmode="lin" valueType="num">
                                      <p:cBhvr>
                                        <p:cTn id="13" dur="1000" fill="hold"/>
                                        <p:tgtEl>
                                          <p:spTgt spid="6"/>
                                        </p:tgtEl>
                                        <p:attrNameLst>
                                          <p:attrName>ppt_h</p:attrName>
                                        </p:attrNameLst>
                                      </p:cBhvr>
                                      <p:tavLst>
                                        <p:tav tm="0">
                                          <p:val>
                                            <p:strVal val="#ppt_h"/>
                                          </p:val>
                                        </p:tav>
                                        <p:tav tm="100000">
                                          <p:val>
                                            <p:strVal val="#ppt_h"/>
                                          </p:val>
                                        </p:tav>
                                      </p:tavLst>
                                    </p:anim>
                                    <p:animEffect transition="in" filter="fade">
                                      <p:cBhvr>
                                        <p:cTn id="14" dur="1000"/>
                                        <p:tgtEl>
                                          <p:spTgt spid="6"/>
                                        </p:tgtEl>
                                      </p:cBhvr>
                                    </p:animEffect>
                                  </p:childTnLst>
                                </p:cTn>
                              </p:par>
                            </p:childTnLst>
                          </p:cTn>
                        </p:par>
                        <p:par>
                          <p:cTn id="15" fill="hold">
                            <p:stCondLst>
                              <p:cond delay="1500"/>
                            </p:stCondLst>
                            <p:childTnLst>
                              <p:par>
                                <p:cTn id="16" presetID="55"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1000" fill="hold"/>
                                        <p:tgtEl>
                                          <p:spTgt spid="9"/>
                                        </p:tgtEl>
                                        <p:attrNameLst>
                                          <p:attrName>ppt_w</p:attrName>
                                        </p:attrNameLst>
                                      </p:cBhvr>
                                      <p:tavLst>
                                        <p:tav tm="0">
                                          <p:val>
                                            <p:strVal val="#ppt_w*0.70"/>
                                          </p:val>
                                        </p:tav>
                                        <p:tav tm="100000">
                                          <p:val>
                                            <p:strVal val="#ppt_w"/>
                                          </p:val>
                                        </p:tav>
                                      </p:tavLst>
                                    </p:anim>
                                    <p:anim calcmode="lin" valueType="num">
                                      <p:cBhvr>
                                        <p:cTn id="19" dur="1000" fill="hold"/>
                                        <p:tgtEl>
                                          <p:spTgt spid="9"/>
                                        </p:tgtEl>
                                        <p:attrNameLst>
                                          <p:attrName>ppt_h</p:attrName>
                                        </p:attrNameLst>
                                      </p:cBhvr>
                                      <p:tavLst>
                                        <p:tav tm="0">
                                          <p:val>
                                            <p:strVal val="#ppt_h"/>
                                          </p:val>
                                        </p:tav>
                                        <p:tav tm="100000">
                                          <p:val>
                                            <p:strVal val="#ppt_h"/>
                                          </p:val>
                                        </p:tav>
                                      </p:tavLst>
                                    </p:anim>
                                    <p:animEffect transition="in" filter="fade">
                                      <p:cBhvr>
                                        <p:cTn id="2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t>4</a:t>
            </a:fld>
            <a:endParaRPr lang="en-US"/>
          </a:p>
        </p:txBody>
      </p:sp>
      <p:sp>
        <p:nvSpPr>
          <p:cNvPr id="7" name="Rectangle 6"/>
          <p:cNvSpPr/>
          <p:nvPr/>
        </p:nvSpPr>
        <p:spPr>
          <a:xfrm>
            <a:off x="102854" y="109182"/>
            <a:ext cx="11930743" cy="1654748"/>
          </a:xfrm>
          <a:prstGeom prst="rect">
            <a:avLst/>
          </a:prstGeom>
        </p:spPr>
        <p:txBody>
          <a:bodyPr wrap="square">
            <a:spAutoFit/>
          </a:bodyPr>
          <a:lstStyle/>
          <a:p>
            <a:pPr indent="412750" algn="just">
              <a:lnSpc>
                <a:spcPct val="150000"/>
              </a:lnSpc>
            </a:pP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sau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khỏi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nguồn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phải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vào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tình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trạng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của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để</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xử</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lý</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thích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hợp</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201168" y="3288492"/>
            <a:ext cx="8499856" cy="923330"/>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0070C0"/>
                </a:solidFill>
                <a:effectLst/>
                <a:latin typeface="Times New Roman" panose="02020603050405020304" pitchFamily="18" charset="0"/>
                <a:ea typeface="Times New Roman" panose="02020603050405020304" pitchFamily="18" charset="0"/>
              </a:rPr>
              <a:t>-</a:t>
            </a:r>
            <a:r>
              <a:rPr lang="en-US" sz="3600" b="1"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Người</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bị</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nạn</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chưa</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mất</a:t>
            </a:r>
            <a:r>
              <a:rPr lang="en-US" sz="3600" b="1" dirty="0" smtClean="0">
                <a:solidFill>
                  <a:srgbClr val="0070C0"/>
                </a:solidFill>
                <a:effectLst/>
                <a:latin typeface="Times New Roman" panose="02020603050405020304" pitchFamily="18" charset="0"/>
                <a:ea typeface="Times New Roman" panose="02020603050405020304" pitchFamily="18" charset="0"/>
              </a:rPr>
              <a:t> tri </a:t>
            </a:r>
            <a:r>
              <a:rPr lang="en-US" sz="3600" b="1" dirty="0" err="1" smtClean="0">
                <a:solidFill>
                  <a:srgbClr val="0070C0"/>
                </a:solidFill>
                <a:effectLst/>
                <a:latin typeface="Times New Roman" panose="02020603050405020304" pitchFamily="18" charset="0"/>
                <a:ea typeface="Times New Roman" panose="02020603050405020304" pitchFamily="18" charset="0"/>
              </a:rPr>
              <a:t>giác</a:t>
            </a:r>
            <a:endParaRPr lang="en-US" sz="3600" dirty="0">
              <a:solidFill>
                <a:srgbClr val="0070C0"/>
              </a:solidFill>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150661" y="4575096"/>
            <a:ext cx="10315644"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nạn</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mất</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a:solidFill>
                  <a:srgbClr val="0070C0"/>
                </a:solidFill>
                <a:latin typeface="Times New Roman" panose="02020603050405020304" pitchFamily="18" charset="0"/>
                <a:ea typeface="Times New Roman" panose="02020603050405020304" pitchFamily="18" charset="0"/>
              </a:rPr>
              <a:t>tri </a:t>
            </a:r>
            <a:r>
              <a:rPr lang="en-US" sz="3600" b="1" smtClean="0">
                <a:solidFill>
                  <a:srgbClr val="0070C0"/>
                </a:solidFill>
                <a:latin typeface="Times New Roman" panose="02020603050405020304" pitchFamily="18" charset="0"/>
                <a:ea typeface="Times New Roman" panose="02020603050405020304" pitchFamily="18" charset="0"/>
              </a:rPr>
              <a:t>giác</a:t>
            </a:r>
            <a:r>
              <a:rPr lang="vi-VN" sz="3600" b="1" smtClean="0">
                <a:solidFill>
                  <a:srgbClr val="0070C0"/>
                </a:solidFill>
                <a:latin typeface="Times New Roman" panose="02020603050405020304" pitchFamily="18" charset="0"/>
                <a:ea typeface="Times New Roman" panose="02020603050405020304" pitchFamily="18" charset="0"/>
              </a:rPr>
              <a:t> nhưng vẫn còn thở nhẹ</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1" name="Rectangle 10"/>
          <p:cNvSpPr/>
          <p:nvPr/>
        </p:nvSpPr>
        <p:spPr>
          <a:xfrm>
            <a:off x="1150661" y="5723201"/>
            <a:ext cx="5421677"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err="1">
                <a:solidFill>
                  <a:srgbClr val="0070C0"/>
                </a:solidFill>
                <a:latin typeface="Times New Roman" panose="02020603050405020304" pitchFamily="18" charset="0"/>
                <a:ea typeface="Times New Roman" panose="02020603050405020304" pitchFamily="18" charset="0"/>
              </a:rPr>
              <a:t>nạn</a:t>
            </a:r>
            <a:r>
              <a:rPr lang="en-US" sz="3600" b="1">
                <a:solidFill>
                  <a:srgbClr val="0070C0"/>
                </a:solidFill>
                <a:latin typeface="Times New Roman" panose="02020603050405020304" pitchFamily="18" charset="0"/>
                <a:ea typeface="Times New Roman" panose="02020603050405020304" pitchFamily="18" charset="0"/>
              </a:rPr>
              <a:t> </a:t>
            </a:r>
            <a:r>
              <a:rPr lang="vi-VN" sz="3600" b="1" smtClean="0">
                <a:solidFill>
                  <a:srgbClr val="0070C0"/>
                </a:solidFill>
                <a:latin typeface="Times New Roman" panose="02020603050405020304" pitchFamily="18" charset="0"/>
                <a:ea typeface="Times New Roman" panose="02020603050405020304" pitchFamily="18" charset="0"/>
              </a:rPr>
              <a:t>đã tắt thở.</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2" name="Rectangle 11"/>
          <p:cNvSpPr/>
          <p:nvPr/>
        </p:nvSpPr>
        <p:spPr>
          <a:xfrm>
            <a:off x="102853" y="1962966"/>
            <a:ext cx="11930743" cy="823752"/>
          </a:xfrm>
          <a:prstGeom prst="rect">
            <a:avLst/>
          </a:prstGeom>
        </p:spPr>
        <p:txBody>
          <a:bodyPr wrap="square">
            <a:spAutoFit/>
          </a:bodyPr>
          <a:lstStyle/>
          <a:p>
            <a:pPr indent="412750" algn="just">
              <a:lnSpc>
                <a:spcPct val="150000"/>
              </a:lnSpc>
            </a:pPr>
            <a:r>
              <a:rPr lang="vi-VN" sz="3600" smtClean="0">
                <a:latin typeface="Times New Roman" panose="02020603050405020304" pitchFamily="18" charset="0"/>
                <a:ea typeface="Times New Roman" panose="02020603050405020304" pitchFamily="18" charset="0"/>
              </a:rPr>
              <a:t>Thường sẽ có 3 trường hợp sau:</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149491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2000"/>
                                        <p:tgtEl>
                                          <p:spTgt spid="10"/>
                                        </p:tgtEl>
                                      </p:cBhvr>
                                    </p:animEffect>
                                  </p:childTnLst>
                                </p:cTn>
                              </p:par>
                            </p:childTnLst>
                          </p:cTn>
                        </p:par>
                        <p:par>
                          <p:cTn id="22" fill="hold">
                            <p:stCondLst>
                              <p:cond delay="4000"/>
                            </p:stCondLst>
                            <p:childTnLst>
                              <p:par>
                                <p:cTn id="23" presetID="2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5057" y="806226"/>
            <a:ext cx="9119545" cy="823752"/>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CC0066"/>
                </a:solidFill>
                <a:effectLst/>
                <a:latin typeface="Times New Roman" panose="02020603050405020304" pitchFamily="18" charset="0"/>
                <a:ea typeface="Times New Roman" panose="02020603050405020304" pitchFamily="18" charset="0"/>
              </a:rPr>
              <a:t>7</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1</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3</a:t>
            </a:r>
            <a:r>
              <a:rPr lang="en-US" sz="3600" b="1"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Người</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bị</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nạn</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chưa</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mất</a:t>
            </a:r>
            <a:r>
              <a:rPr lang="en-US" sz="3600" b="1" dirty="0" smtClean="0">
                <a:solidFill>
                  <a:srgbClr val="CC0066"/>
                </a:solidFill>
                <a:effectLst/>
                <a:latin typeface="Times New Roman" panose="02020603050405020304" pitchFamily="18" charset="0"/>
                <a:ea typeface="Times New Roman" panose="02020603050405020304" pitchFamily="18" charset="0"/>
              </a:rPr>
              <a:t> tri </a:t>
            </a:r>
            <a:r>
              <a:rPr lang="en-US" sz="3600" b="1" dirty="0" err="1" smtClean="0">
                <a:solidFill>
                  <a:srgbClr val="CC0066"/>
                </a:solidFill>
                <a:effectLst/>
                <a:latin typeface="Times New Roman" panose="02020603050405020304" pitchFamily="18" charset="0"/>
                <a:ea typeface="Times New Roman" panose="02020603050405020304" pitchFamily="18" charset="0"/>
              </a:rPr>
              <a:t>giác</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8" name="Rectangle 7"/>
          <p:cNvSpPr/>
          <p:nvPr/>
        </p:nvSpPr>
        <p:spPr>
          <a:xfrm>
            <a:off x="183827" y="1778331"/>
            <a:ext cx="7070834" cy="2585323"/>
          </a:xfrm>
          <a:prstGeom prst="rect">
            <a:avLst/>
          </a:prstGeom>
        </p:spPr>
        <p:txBody>
          <a:bodyPr wrap="square">
            <a:spAutoFit/>
          </a:bodyPr>
          <a:lstStyle/>
          <a:p>
            <a:pPr indent="450215" algn="just">
              <a:lnSpc>
                <a:spcPct val="150000"/>
              </a:lnSpc>
            </a:pP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chưa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mất</a:t>
            </a:r>
            <a:r>
              <a:rPr lang="en-US" sz="3600" dirty="0">
                <a:latin typeface="Times New Roman" panose="02020603050405020304" pitchFamily="18" charset="0"/>
                <a:ea typeface="Times New Roman" panose="02020603050405020304" pitchFamily="18" charset="0"/>
              </a:rPr>
              <a:t> tri </a:t>
            </a:r>
            <a:r>
              <a:rPr lang="en-US" sz="3600" dirty="0" err="1">
                <a:latin typeface="Times New Roman" panose="02020603050405020304" pitchFamily="18" charset="0"/>
                <a:ea typeface="Times New Roman" panose="02020603050405020304" pitchFamily="18" charset="0"/>
              </a:rPr>
              <a:t>giác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chỉ</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bị</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mê</a:t>
            </a:r>
            <a:r>
              <a:rPr lang="en-US" sz="3600" dirty="0">
                <a:latin typeface="Times New Roman" panose="02020603050405020304" pitchFamily="18" charset="0"/>
                <a:ea typeface="Times New Roman" panose="02020603050405020304" pitchFamily="18" charset="0"/>
              </a:rPr>
              <a:t> man </a:t>
            </a:r>
            <a:r>
              <a:rPr lang="en-US" sz="3600" dirty="0" err="1">
                <a:latin typeface="Times New Roman" panose="02020603050405020304" pitchFamily="18" charset="0"/>
                <a:ea typeface="Times New Roman" panose="02020603050405020304" pitchFamily="18" charset="0"/>
              </a:rPr>
              <a:t>trong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lát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còn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thở</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yếu</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1296F657-9FCD-4C55-89F0-009B8F01890B}" type="slidenum">
              <a:rPr lang="en-US" smtClean="0"/>
              <a:t>5</a:t>
            </a:fld>
            <a:endParaRPr lang="en-US"/>
          </a:p>
        </p:txBody>
      </p:sp>
      <p:sp>
        <p:nvSpPr>
          <p:cNvPr id="10" name="Rectangle 9"/>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383418" y="4585159"/>
            <a:ext cx="7323082"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ở </a:t>
            </a:r>
            <a:r>
              <a:rPr lang="en-US" sz="3600" dirty="0" err="1" smtClean="0">
                <a:latin typeface="Times New Roman" panose="02020603050405020304" pitchFamily="18" charset="0"/>
                <a:ea typeface="Times New Roman" panose="02020603050405020304" pitchFamily="18" charset="0"/>
              </a:rPr>
              <a:t>nơi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khí</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yên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tĩnh</a:t>
            </a:r>
            <a:r>
              <a:rPr lang="en-US" sz="3600" dirty="0" smtClean="0">
                <a:latin typeface="Times New Roman" panose="02020603050405020304" pitchFamily="18" charset="0"/>
                <a:ea typeface="Times New Roman" panose="02020603050405020304" pitchFamily="18" charset="0"/>
              </a:rPr>
              <a:t> </a:t>
            </a:r>
            <a:endParaRPr lang="en-US" sz="3600" dirty="0"/>
          </a:p>
        </p:txBody>
      </p:sp>
      <p:pic>
        <p:nvPicPr>
          <p:cNvPr id="12" name="Picture 11"/>
          <p:cNvPicPr/>
          <p:nvPr/>
        </p:nvPicPr>
        <p:blipFill>
          <a:blip r:embed="rId2"/>
          <a:stretch>
            <a:fillRect/>
          </a:stretch>
        </p:blipFill>
        <p:spPr>
          <a:xfrm>
            <a:off x="8104750" y="2386585"/>
            <a:ext cx="3773306" cy="3362616"/>
          </a:xfrm>
          <a:prstGeom prst="rect">
            <a:avLst/>
          </a:prstGeom>
        </p:spPr>
      </p:pic>
    </p:spTree>
    <p:extLst>
      <p:ext uri="{BB962C8B-B14F-4D97-AF65-F5344CB8AC3E}">
        <p14:creationId xmlns:p14="http://schemas.microsoft.com/office/powerpoint/2010/main" val="18421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out)">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65978" y="3771027"/>
            <a:ext cx="7415048" cy="2585323"/>
          </a:xfrm>
          <a:prstGeom prst="rect">
            <a:avLst/>
          </a:prstGeom>
        </p:spPr>
        <p:txBody>
          <a:bodyPr wrap="square">
            <a:spAutoFit/>
          </a:bodyPr>
          <a:lstStyle/>
          <a:p>
            <a:pPr algn="just">
              <a:lnSpc>
                <a:spcPct val="150000"/>
              </a:lnSpc>
            </a:pPr>
            <a:r>
              <a:rPr lang="en-US" sz="3600" dirty="0" smtClean="0">
                <a:latin typeface="Times New Roman" panose="02020603050405020304" pitchFamily="18" charset="0"/>
                <a:ea typeface="Times New Roman" panose="02020603050405020304" pitchFamily="18" charset="0"/>
              </a:rPr>
              <a:t> - </a:t>
            </a:r>
            <a:r>
              <a:rPr lang="en-US" sz="3600" dirty="0" err="1" smtClean="0">
                <a:latin typeface="Times New Roman" panose="02020603050405020304" pitchFamily="18" charset="0"/>
                <a:ea typeface="Times New Roman" panose="02020603050405020304" pitchFamily="18" charset="0"/>
              </a:rPr>
              <a:t>Cấp</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mời</a:t>
            </a:r>
            <a:r>
              <a:rPr lang="en-US" sz="3600" dirty="0">
                <a:latin typeface="Times New Roman" panose="02020603050405020304" pitchFamily="18" charset="0"/>
                <a:ea typeface="Times New Roman" panose="02020603050405020304" pitchFamily="18" charset="0"/>
              </a:rPr>
              <a:t> y – </a:t>
            </a:r>
            <a:r>
              <a:rPr lang="en-US" sz="3600" dirty="0" err="1">
                <a:latin typeface="Times New Roman" panose="02020603050405020304" pitchFamily="18" charset="0"/>
                <a:ea typeface="Times New Roman" panose="02020603050405020304" pitchFamily="18" charset="0"/>
              </a:rPr>
              <a:t>bác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hoặc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chuyển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đến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cơ</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quan</a:t>
            </a:r>
            <a:r>
              <a:rPr lang="en-US" sz="3600" dirty="0">
                <a:latin typeface="Times New Roman" panose="02020603050405020304" pitchFamily="18" charset="0"/>
                <a:ea typeface="Times New Roman" panose="02020603050405020304" pitchFamily="18" charset="0"/>
              </a:rPr>
              <a:t> y </a:t>
            </a:r>
            <a:r>
              <a:rPr lang="en-US" sz="3600" dirty="0" err="1">
                <a:latin typeface="Times New Roman" panose="02020603050405020304" pitchFamily="18" charset="0"/>
                <a:ea typeface="Times New Roman" panose="02020603050405020304" pitchFamily="18" charset="0"/>
              </a:rPr>
              <a:t>tế</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a:t>
            </a:r>
            <a:endParaRPr lang="en-US" sz="3600" dirty="0"/>
          </a:p>
        </p:txBody>
      </p:sp>
      <p:pic>
        <p:nvPicPr>
          <p:cNvPr id="6" name="Picture 5"/>
          <p:cNvPicPr/>
          <p:nvPr/>
        </p:nvPicPr>
        <p:blipFill>
          <a:blip r:embed="rId2"/>
          <a:stretch>
            <a:fillRect/>
          </a:stretch>
        </p:blipFill>
        <p:spPr>
          <a:xfrm>
            <a:off x="454329" y="3591467"/>
            <a:ext cx="3108842" cy="3266533"/>
          </a:xfrm>
          <a:prstGeom prst="rect">
            <a:avLst/>
          </a:prstGeom>
        </p:spPr>
      </p:pic>
      <p:sp>
        <p:nvSpPr>
          <p:cNvPr id="8" name="Slide Number Placeholder 7"/>
          <p:cNvSpPr>
            <a:spLocks noGrp="1"/>
          </p:cNvSpPr>
          <p:nvPr>
            <p:ph type="sldNum" sz="quarter" idx="12"/>
          </p:nvPr>
        </p:nvSpPr>
        <p:spPr/>
        <p:txBody>
          <a:bodyPr/>
          <a:lstStyle/>
          <a:p>
            <a:fld id="{1296F657-9FCD-4C55-89F0-009B8F01890B}" type="slidenum">
              <a:rPr lang="en-US" smtClean="0"/>
              <a:t>6</a:t>
            </a:fld>
            <a:endParaRPr lang="en-US"/>
          </a:p>
        </p:txBody>
      </p:sp>
      <p:pic>
        <p:nvPicPr>
          <p:cNvPr id="7" name="Picture 6"/>
          <p:cNvPicPr/>
          <p:nvPr/>
        </p:nvPicPr>
        <p:blipFill>
          <a:blip r:embed="rId3"/>
          <a:stretch>
            <a:fillRect/>
          </a:stretch>
        </p:blipFill>
        <p:spPr>
          <a:xfrm>
            <a:off x="454329" y="213150"/>
            <a:ext cx="3838903" cy="3160986"/>
          </a:xfrm>
          <a:prstGeom prst="rect">
            <a:avLst/>
          </a:prstGeom>
        </p:spPr>
      </p:pic>
      <p:sp>
        <p:nvSpPr>
          <p:cNvPr id="9" name="Rectangle 8"/>
          <p:cNvSpPr/>
          <p:nvPr/>
        </p:nvSpPr>
        <p:spPr>
          <a:xfrm>
            <a:off x="5053269" y="705752"/>
            <a:ext cx="7114662" cy="923330"/>
          </a:xfrm>
          <a:prstGeom prst="rect">
            <a:avLst/>
          </a:prstGeom>
        </p:spPr>
        <p:txBody>
          <a:bodyPr wrap="square">
            <a:spAutoFit/>
          </a:bodyPr>
          <a:lstStyle/>
          <a:p>
            <a:pPr>
              <a:lnSpc>
                <a:spcPct val="150000"/>
              </a:lnSpc>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Lay gọi nạn nhân.</a:t>
            </a:r>
            <a:endParaRPr lang="en-US" sz="3600" dirty="0"/>
          </a:p>
        </p:txBody>
      </p:sp>
    </p:spTree>
    <p:extLst>
      <p:ext uri="{BB962C8B-B14F-4D97-AF65-F5344CB8AC3E}">
        <p14:creationId xmlns:p14="http://schemas.microsoft.com/office/powerpoint/2010/main" val="267682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1749" y="524783"/>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
        <p:nvSpPr>
          <p:cNvPr id="3" name="Rectangle 2"/>
          <p:cNvSpPr/>
          <p:nvPr/>
        </p:nvSpPr>
        <p:spPr>
          <a:xfrm>
            <a:off x="228600" y="1722907"/>
            <a:ext cx="7279308" cy="3416320"/>
          </a:xfrm>
          <a:prstGeom prst="rect">
            <a:avLst/>
          </a:prstGeom>
        </p:spPr>
        <p:txBody>
          <a:bodyPr wrap="square">
            <a:spAutoFit/>
          </a:bodyPr>
          <a:lstStyle/>
          <a:p>
            <a:pPr indent="457200" algn="just">
              <a:lnSpc>
                <a:spcPct val="150000"/>
              </a:lnSpc>
            </a:pPr>
            <a:r>
              <a:rPr lang="vi-VN" sz="3600" dirty="0">
                <a:latin typeface="Times New Roman" panose="02020603050405020304" pitchFamily="18" charset="0"/>
                <a:ea typeface="Times New Roman" panose="02020603050405020304" pitchFamily="18" charset="0"/>
              </a:rPr>
              <a:t>Nhưng vẫn còn thở nhẹ, tim đập yếu, cần đặt nạn nhân ở nơi thoáng khí, yên tĩnh (nếu trời lạnh phải đặt trong phòng </a:t>
            </a:r>
            <a:r>
              <a:rPr lang="vi-VN" sz="3600" dirty="0"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pic>
        <p:nvPicPr>
          <p:cNvPr id="4" name="Picture 3"/>
          <p:cNvPicPr/>
          <p:nvPr/>
        </p:nvPicPr>
        <p:blipFill>
          <a:blip r:embed="rId2"/>
          <a:stretch>
            <a:fillRect/>
          </a:stretch>
        </p:blipFill>
        <p:spPr>
          <a:xfrm>
            <a:off x="7903943" y="1537135"/>
            <a:ext cx="3667946" cy="2800585"/>
          </a:xfrm>
          <a:prstGeom prst="rect">
            <a:avLst/>
          </a:prstGeom>
        </p:spPr>
      </p:pic>
      <p:sp>
        <p:nvSpPr>
          <p:cNvPr id="5" name="Rectangle 4"/>
          <p:cNvSpPr/>
          <p:nvPr/>
        </p:nvSpPr>
        <p:spPr>
          <a:xfrm>
            <a:off x="8158425" y="4239954"/>
            <a:ext cx="3647550" cy="1665521"/>
          </a:xfrm>
          <a:prstGeom prst="rect">
            <a:avLst/>
          </a:prstGeom>
        </p:spPr>
        <p:txBody>
          <a:bodyPr wrap="square">
            <a:spAutoFit/>
          </a:bodyPr>
          <a:lstStyle/>
          <a:p>
            <a:pPr algn="just">
              <a:lnSpc>
                <a:spcPct val="150000"/>
              </a:lnSpc>
            </a:pPr>
            <a:r>
              <a:rPr lang="vi-VN" sz="3600" dirty="0">
                <a:latin typeface="Times New Roman" panose="02020603050405020304" pitchFamily="18" charset="0"/>
                <a:ea typeface="Times New Roman" panose="02020603050405020304" pitchFamily="18" charset="0"/>
              </a:rPr>
              <a:t>Đánh giá sự thông thoáng đường thở.</a:t>
            </a:r>
            <a:endParaRPr lang="en-US" sz="3600" dirty="0"/>
          </a:p>
        </p:txBody>
      </p:sp>
      <p:sp>
        <p:nvSpPr>
          <p:cNvPr id="8" name="Slide Number Placeholder 7"/>
          <p:cNvSpPr>
            <a:spLocks noGrp="1"/>
          </p:cNvSpPr>
          <p:nvPr>
            <p:ph type="sldNum" sz="quarter" idx="12"/>
          </p:nvPr>
        </p:nvSpPr>
        <p:spPr/>
        <p:txBody>
          <a:bodyPr/>
          <a:lstStyle/>
          <a:p>
            <a:fld id="{1296F657-9FCD-4C55-89F0-009B8F01890B}" type="slidenum">
              <a:rPr lang="en-US" smtClean="0"/>
              <a:t>7</a:t>
            </a:fld>
            <a:endParaRPr lang="en-US"/>
          </a:p>
        </p:txBody>
      </p:sp>
    </p:spTree>
    <p:extLst>
      <p:ext uri="{BB962C8B-B14F-4D97-AF65-F5344CB8AC3E}">
        <p14:creationId xmlns:p14="http://schemas.microsoft.com/office/powerpoint/2010/main" val="2871348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wd">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4540" y="1171114"/>
            <a:ext cx="6096000" cy="923330"/>
          </a:xfrm>
          <a:prstGeom prst="rect">
            <a:avLst/>
          </a:prstGeom>
        </p:spPr>
        <p:txBody>
          <a:bodyPr>
            <a:spAutoFit/>
          </a:bodyPr>
          <a:lstStyle/>
          <a:p>
            <a:pPr indent="457200" algn="just">
              <a:lnSpc>
                <a:spcPct val="150000"/>
              </a:lnSpc>
            </a:pPr>
            <a:r>
              <a:rPr lang="en-US" sz="3600" dirty="0" smtClean="0">
                <a:latin typeface="Times New Roman" panose="02020603050405020304" pitchFamily="18" charset="0"/>
                <a:ea typeface="Times New Roman" panose="02020603050405020304" pitchFamily="18" charset="0"/>
              </a:rPr>
              <a:t> - N</a:t>
            </a:r>
            <a:r>
              <a:rPr lang="vi-VN" sz="3600" dirty="0" smtClean="0">
                <a:latin typeface="Times New Roman" panose="02020603050405020304" pitchFamily="18" charset="0"/>
                <a:ea typeface="Times New Roman" panose="02020603050405020304" pitchFamily="18" charset="0"/>
              </a:rPr>
              <a:t>ới </a:t>
            </a:r>
            <a:r>
              <a:rPr lang="vi-VN" sz="3600" dirty="0">
                <a:latin typeface="Times New Roman" panose="02020603050405020304" pitchFamily="18" charset="0"/>
                <a:ea typeface="Times New Roman" panose="02020603050405020304" pitchFamily="18" charset="0"/>
              </a:rPr>
              <a:t>rộng quần áo, thắt </a:t>
            </a:r>
            <a:r>
              <a:rPr lang="vi-VN" sz="3600" dirty="0" smtClean="0">
                <a:latin typeface="Times New Roman" panose="02020603050405020304" pitchFamily="18" charset="0"/>
                <a:ea typeface="Times New Roman" panose="02020603050405020304" pitchFamily="18" charset="0"/>
              </a:rPr>
              <a:t>lưng</a:t>
            </a:r>
            <a:endParaRPr lang="en-US" sz="3600" dirty="0">
              <a:latin typeface="Times New Roman" panose="02020603050405020304" pitchFamily="18" charset="0"/>
              <a:ea typeface="Times New Roman" panose="02020603050405020304" pitchFamily="18" charset="0"/>
            </a:endParaRPr>
          </a:p>
        </p:txBody>
      </p:sp>
      <p:sp>
        <p:nvSpPr>
          <p:cNvPr id="3" name="Rectangle 2"/>
          <p:cNvSpPr/>
          <p:nvPr/>
        </p:nvSpPr>
        <p:spPr>
          <a:xfrm>
            <a:off x="143577" y="2413025"/>
            <a:ext cx="6460427"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em có gì trong miệng thì lấy ra rồi cho </a:t>
            </a:r>
            <a:r>
              <a:rPr lang="vi-VN" sz="3600" smtClean="0">
                <a:latin typeface="Times New Roman" panose="02020603050405020304" pitchFamily="18" charset="0"/>
                <a:ea typeface="Times New Roman" panose="02020603050405020304" pitchFamily="18" charset="0"/>
              </a:rPr>
              <a:t>ngửi amoniac</a:t>
            </a:r>
            <a:r>
              <a:rPr lang="en-US" sz="3600" dirty="0" smtClean="0">
                <a:latin typeface="Times New Roman" panose="02020603050405020304" pitchFamily="18" charset="0"/>
                <a:ea typeface="Times New Roman" panose="02020603050405020304" pitchFamily="18" charset="0"/>
              </a:rPr>
              <a:t>.</a:t>
            </a:r>
            <a:r>
              <a:rPr lang="vi-VN" sz="3600" dirty="0" smtClean="0">
                <a:latin typeface="Times New Roman" panose="02020603050405020304" pitchFamily="18" charset="0"/>
                <a:ea typeface="Times New Roman" panose="02020603050405020304" pitchFamily="18" charset="0"/>
              </a:rPr>
              <a:t> </a:t>
            </a:r>
            <a:endParaRPr lang="en-US" sz="3600" dirty="0"/>
          </a:p>
        </p:txBody>
      </p:sp>
      <p:sp>
        <p:nvSpPr>
          <p:cNvPr id="4" name="Rectangle 3"/>
          <p:cNvSpPr/>
          <p:nvPr/>
        </p:nvSpPr>
        <p:spPr>
          <a:xfrm>
            <a:off x="134004" y="4389244"/>
            <a:ext cx="6390088" cy="2585323"/>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oa bóp </a:t>
            </a:r>
            <a:r>
              <a:rPr lang="en-US" sz="3600" dirty="0" err="1" smtClean="0">
                <a:solidFill>
                  <a:srgbClr val="C00000"/>
                </a:solidFill>
                <a:latin typeface="Times New Roman" panose="02020603050405020304" pitchFamily="18" charset="0"/>
                <a:ea typeface="Times New Roman" panose="02020603050405020304" pitchFamily="18" charset="0"/>
              </a:rPr>
              <a:t>toàn</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thân</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cho</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người</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bị</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nạn</a:t>
            </a:r>
            <a:r>
              <a:rPr lang="vi-VN" sz="3600" dirty="0" smtClean="0">
                <a:latin typeface="Times New Roman" panose="02020603050405020304" pitchFamily="18" charset="0"/>
                <a:ea typeface="Times New Roman" panose="02020603050405020304" pitchFamily="18" charset="0"/>
              </a:rPr>
              <a:t> nóng lên đồng thời đi mời y – bác sĩ ngay.</a:t>
            </a:r>
            <a:endParaRPr lang="en-US" sz="3600" dirty="0"/>
          </a:p>
        </p:txBody>
      </p:sp>
      <p:pic>
        <p:nvPicPr>
          <p:cNvPr id="7" name="Picture 6"/>
          <p:cNvPicPr/>
          <p:nvPr/>
        </p:nvPicPr>
        <p:blipFill>
          <a:blip r:embed="rId2"/>
          <a:stretch>
            <a:fillRect/>
          </a:stretch>
        </p:blipFill>
        <p:spPr>
          <a:xfrm>
            <a:off x="8276492" y="52779"/>
            <a:ext cx="3126154" cy="2711939"/>
          </a:xfrm>
          <a:prstGeom prst="rect">
            <a:avLst/>
          </a:prstGeom>
        </p:spPr>
      </p:pic>
      <p:sp>
        <p:nvSpPr>
          <p:cNvPr id="8" name="Rectangle 7"/>
          <p:cNvSpPr/>
          <p:nvPr/>
        </p:nvSpPr>
        <p:spPr>
          <a:xfrm>
            <a:off x="7126017" y="2764718"/>
            <a:ext cx="5076025" cy="1077218"/>
          </a:xfrm>
          <a:prstGeom prst="rect">
            <a:avLst/>
          </a:prstGeom>
        </p:spPr>
        <p:txBody>
          <a:bodyPr wrap="square">
            <a:spAutoFit/>
          </a:bodyPr>
          <a:lstStyle/>
          <a:p>
            <a:pPr algn="just"/>
            <a:r>
              <a:rPr lang="vi-VN" sz="3200" i="1" dirty="0">
                <a:solidFill>
                  <a:srgbClr val="7030A0"/>
                </a:solidFill>
                <a:latin typeface="Times New Roman" panose="02020603050405020304" pitchFamily="18" charset="0"/>
                <a:ea typeface="Times New Roman" panose="02020603050405020304" pitchFamily="18" charset="0"/>
              </a:rPr>
              <a:t>Xoay nạn nhân nằm nghiêng, quay mặt xuống dưới.</a:t>
            </a:r>
            <a:endParaRPr lang="en-US" sz="3200" i="1" dirty="0">
              <a:solidFill>
                <a:srgbClr val="7030A0"/>
              </a:solidFill>
            </a:endParaRPr>
          </a:p>
        </p:txBody>
      </p:sp>
      <p:pic>
        <p:nvPicPr>
          <p:cNvPr id="9" name="Picture 8"/>
          <p:cNvPicPr/>
          <p:nvPr/>
        </p:nvPicPr>
        <p:blipFill>
          <a:blip r:embed="rId3"/>
          <a:stretch>
            <a:fillRect/>
          </a:stretch>
        </p:blipFill>
        <p:spPr>
          <a:xfrm>
            <a:off x="8466084" y="3922986"/>
            <a:ext cx="2561896" cy="2146738"/>
          </a:xfrm>
          <a:prstGeom prst="rect">
            <a:avLst/>
          </a:prstGeom>
        </p:spPr>
      </p:pic>
      <p:sp>
        <p:nvSpPr>
          <p:cNvPr id="10" name="Rectangle 9"/>
          <p:cNvSpPr/>
          <p:nvPr/>
        </p:nvSpPr>
        <p:spPr>
          <a:xfrm>
            <a:off x="7263543" y="6069724"/>
            <a:ext cx="4597734" cy="584775"/>
          </a:xfrm>
          <a:prstGeom prst="rect">
            <a:avLst/>
          </a:prstGeom>
        </p:spPr>
        <p:txBody>
          <a:bodyPr wrap="none">
            <a:spAutoFit/>
          </a:bodyPr>
          <a:lstStyle/>
          <a:p>
            <a:r>
              <a:rPr lang="en-US" sz="3200" i="1" dirty="0" err="1">
                <a:solidFill>
                  <a:srgbClr val="7030A0"/>
                </a:solidFill>
                <a:latin typeface="Times New Roman" panose="02020603050405020304" pitchFamily="18" charset="0"/>
                <a:ea typeface="Times New Roman" panose="02020603050405020304" pitchFamily="18" charset="0"/>
              </a:rPr>
              <a:t>Làm</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sạch</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miệng</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nạn</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nhân</a:t>
            </a:r>
            <a:r>
              <a:rPr lang="en-US" sz="3200" i="1" dirty="0">
                <a:solidFill>
                  <a:srgbClr val="7030A0"/>
                </a:solidFill>
                <a:latin typeface="Times New Roman" panose="02020603050405020304" pitchFamily="18" charset="0"/>
                <a:ea typeface="Times New Roman" panose="02020603050405020304" pitchFamily="18" charset="0"/>
              </a:rPr>
              <a:t>.</a:t>
            </a:r>
            <a:endParaRPr lang="en-US" sz="3200" i="1" dirty="0">
              <a:solidFill>
                <a:srgbClr val="7030A0"/>
              </a:solidFill>
            </a:endParaRPr>
          </a:p>
        </p:txBody>
      </p:sp>
      <p:sp>
        <p:nvSpPr>
          <p:cNvPr id="11" name="Rectangle 10"/>
          <p:cNvSpPr/>
          <p:nvPr/>
        </p:nvSpPr>
        <p:spPr>
          <a:xfrm>
            <a:off x="711749" y="323615"/>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Tree>
    <p:extLst>
      <p:ext uri="{BB962C8B-B14F-4D97-AF65-F5344CB8AC3E}">
        <p14:creationId xmlns:p14="http://schemas.microsoft.com/office/powerpoint/2010/main" val="336425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par>
                          <p:cTn id="13" fill="hold">
                            <p:stCondLst>
                              <p:cond delay="2000"/>
                            </p:stCondLst>
                            <p:childTnLst>
                              <p:par>
                                <p:cTn id="14" presetID="6" presetClass="entr" presetSubtype="32"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20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2000"/>
                                        <p:tgtEl>
                                          <p:spTgt spid="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20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iterate type="wd">
                                    <p:tmPct val="10000"/>
                                  </p:iterate>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iterate type="wd">
                                    <p:tmPct val="10000"/>
                                  </p:iterate>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8"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259056" y="5203802"/>
            <a:ext cx="11988800" cy="1665521"/>
          </a:xfrm>
          <a:prstGeom prst="rect">
            <a:avLst/>
          </a:prstGeom>
        </p:spPr>
        <p:txBody>
          <a:bodyPr wrap="square">
            <a:spAutoFit/>
          </a:bodyPr>
          <a:lstStyle/>
          <a:p>
            <a:pPr>
              <a:lnSpc>
                <a:spcPct val="150000"/>
              </a:lnSpc>
            </a:pPr>
            <a:r>
              <a:rPr lang="vi-VN" sz="3600" dirty="0" smtClean="0">
                <a:latin typeface="Times New Roman" panose="02020603050405020304" pitchFamily="18" charset="0"/>
                <a:ea typeface="Times New Roman" panose="02020603050405020304" pitchFamily="18" charset="0"/>
              </a:rPr>
              <a:t>- Thực </a:t>
            </a:r>
            <a:r>
              <a:rPr lang="vi-VN" sz="3600" dirty="0">
                <a:latin typeface="Times New Roman" panose="02020603050405020304" pitchFamily="18" charset="0"/>
                <a:ea typeface="Times New Roman" panose="02020603050405020304" pitchFamily="18" charset="0"/>
              </a:rPr>
              <a:t>hiện hô hấp nhân tạo ngay lập tức bằng 1 trong các phương pháp sau:</a:t>
            </a:r>
            <a:endParaRPr lang="en-US" sz="3600" dirty="0"/>
          </a:p>
        </p:txBody>
      </p:sp>
      <p:sp>
        <p:nvSpPr>
          <p:cNvPr id="4" name="Rectangle 3"/>
          <p:cNvSpPr/>
          <p:nvPr/>
        </p:nvSpPr>
        <p:spPr>
          <a:xfrm>
            <a:off x="246184" y="695884"/>
            <a:ext cx="11746523"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a:t>
            </a:r>
            <a:r>
              <a:rPr lang="vi-VN" sz="3600" dirty="0" smtClean="0">
                <a:latin typeface="Times New Roman" panose="02020603050405020304" pitchFamily="18" charset="0"/>
                <a:ea typeface="Times New Roman" panose="02020603050405020304" pitchFamily="18" charset="0"/>
              </a:rPr>
              <a:t>Nếu </a:t>
            </a:r>
            <a:r>
              <a:rPr lang="vi-VN" sz="3600" dirty="0">
                <a:latin typeface="Times New Roman" panose="02020603050405020304" pitchFamily="18" charset="0"/>
                <a:ea typeface="Times New Roman" panose="02020603050405020304" pitchFamily="18" charset="0"/>
              </a:rPr>
              <a:t>nạn nhân bị tắt thở, tim ngừng đập, toàn thân sinh co giật </a:t>
            </a:r>
            <a:r>
              <a:rPr lang="vi-VN" sz="3600" dirty="0"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a:t>
            </a:r>
            <a:endParaRPr lang="en-US" sz="3600" dirty="0"/>
          </a:p>
        </p:txBody>
      </p:sp>
      <p:sp>
        <p:nvSpPr>
          <p:cNvPr id="5" name="Rectangle 4"/>
          <p:cNvSpPr/>
          <p:nvPr/>
        </p:nvSpPr>
        <p:spPr>
          <a:xfrm>
            <a:off x="293079" y="2222769"/>
            <a:ext cx="11867661"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vi-VN" sz="3600" dirty="0" smtClean="0">
                <a:latin typeface="Times New Roman" panose="02020603050405020304" pitchFamily="18" charset="0"/>
                <a:ea typeface="Times New Roman" panose="02020603050405020304" pitchFamily="18" charset="0"/>
              </a:rPr>
              <a:t>nạn </a:t>
            </a:r>
            <a:r>
              <a:rPr lang="vi-VN" sz="3600" dirty="0">
                <a:latin typeface="Times New Roman" panose="02020603050405020304" pitchFamily="18" charset="0"/>
                <a:ea typeface="Times New Roman" panose="02020603050405020304" pitchFamily="18" charset="0"/>
              </a:rPr>
              <a:t>nhân nơi thoáng khí, bằng phẳng, nới rộng quần áo và thắt lưng</a:t>
            </a:r>
            <a:endParaRPr lang="en-US" sz="3600" dirty="0"/>
          </a:p>
        </p:txBody>
      </p:sp>
      <p:sp>
        <p:nvSpPr>
          <p:cNvPr id="6" name="Rectangle 5"/>
          <p:cNvSpPr/>
          <p:nvPr/>
        </p:nvSpPr>
        <p:spPr>
          <a:xfrm>
            <a:off x="310088" y="3888588"/>
            <a:ext cx="6808274"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Lau </a:t>
            </a:r>
            <a:r>
              <a:rPr lang="vi-VN" sz="3600" dirty="0">
                <a:latin typeface="Times New Roman" panose="02020603050405020304" pitchFamily="18" charset="0"/>
                <a:ea typeface="Times New Roman" panose="02020603050405020304" pitchFamily="18" charset="0"/>
              </a:rPr>
              <a:t>sạch nước bọt và các chất bẩn</a:t>
            </a:r>
            <a:endParaRPr lang="en-US" sz="3600" dirty="0"/>
          </a:p>
        </p:txBody>
      </p:sp>
      <p:sp>
        <p:nvSpPr>
          <p:cNvPr id="7" name="Rectangle 6"/>
          <p:cNvSpPr/>
          <p:nvPr/>
        </p:nvSpPr>
        <p:spPr>
          <a:xfrm>
            <a:off x="236936" y="4619274"/>
            <a:ext cx="7975260"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Kiểm </a:t>
            </a:r>
            <a:r>
              <a:rPr lang="vi-VN" sz="3600" dirty="0">
                <a:latin typeface="Times New Roman" panose="02020603050405020304" pitchFamily="18" charset="0"/>
                <a:ea typeface="Times New Roman" panose="02020603050405020304" pitchFamily="18" charset="0"/>
              </a:rPr>
              <a:t>tra miệng xem có vướng gì không </a:t>
            </a:r>
            <a:endParaRPr lang="en-US" sz="3600" dirty="0"/>
          </a:p>
        </p:txBody>
      </p:sp>
      <p:sp>
        <p:nvSpPr>
          <p:cNvPr id="10" name="Slide Number Placeholder 9"/>
          <p:cNvSpPr>
            <a:spLocks noGrp="1"/>
          </p:cNvSpPr>
          <p:nvPr>
            <p:ph type="sldNum" sz="quarter" idx="12"/>
          </p:nvPr>
        </p:nvSpPr>
        <p:spPr/>
        <p:txBody>
          <a:bodyPr/>
          <a:lstStyle/>
          <a:p>
            <a:fld id="{1296F657-9FCD-4C55-89F0-009B8F01890B}" type="slidenum">
              <a:rPr lang="en-US" smtClean="0"/>
              <a:t>9</a:t>
            </a:fld>
            <a:endParaRPr lang="en-US"/>
          </a:p>
        </p:txBody>
      </p:sp>
    </p:spTree>
    <p:extLst>
      <p:ext uri="{BB962C8B-B14F-4D97-AF65-F5344CB8AC3E}">
        <p14:creationId xmlns:p14="http://schemas.microsoft.com/office/powerpoint/2010/main" val="407562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2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iterate type="wd">
                                    <p:tmPct val="10000"/>
                                  </p:iterate>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121" y="3354250"/>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ngửa</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5" name="Rectangle 4"/>
          <p:cNvSpPr/>
          <p:nvPr/>
        </p:nvSpPr>
        <p:spPr>
          <a:xfrm>
            <a:off x="926289" y="2261320"/>
            <a:ext cx="4743606"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sấp</a:t>
            </a:r>
            <a:r>
              <a:rPr lang="en-US" sz="3600" dirty="0">
                <a:latin typeface="Times New Roman" panose="02020603050405020304" pitchFamily="18" charset="0"/>
                <a:ea typeface="Times New Roman" panose="02020603050405020304" pitchFamily="18" charset="0"/>
              </a:rPr>
              <a:t>.</a:t>
            </a:r>
          </a:p>
        </p:txBody>
      </p:sp>
      <p:sp>
        <p:nvSpPr>
          <p:cNvPr id="8" name="Rectangle 7"/>
          <p:cNvSpPr/>
          <p:nvPr/>
        </p:nvSpPr>
        <p:spPr>
          <a:xfrm>
            <a:off x="297111" y="1124869"/>
            <a:ext cx="7026282" cy="646331"/>
          </a:xfrm>
          <a:prstGeom prst="rect">
            <a:avLst/>
          </a:prstGeom>
        </p:spPr>
        <p:txBody>
          <a:bodyPr wrap="none">
            <a:spAutoFit/>
          </a:bodyPr>
          <a:lstStyle/>
          <a:p>
            <a:r>
              <a:rPr lang="vi-VN" sz="3600" b="1" dirty="0" smtClean="0">
                <a:solidFill>
                  <a:srgbClr val="0070C0"/>
                </a:solidFill>
                <a:latin typeface="Times New Roman" panose="02020603050405020304" pitchFamily="18" charset="0"/>
                <a:ea typeface="Times New Roman" panose="02020603050405020304" pitchFamily="18" charset="0"/>
              </a:rPr>
              <a:t>Các </a:t>
            </a:r>
            <a:r>
              <a:rPr lang="vi-VN" sz="3600" b="1" dirty="0">
                <a:solidFill>
                  <a:srgbClr val="0070C0"/>
                </a:solidFill>
                <a:latin typeface="Times New Roman" panose="02020603050405020304" pitchFamily="18" charset="0"/>
                <a:ea typeface="Times New Roman" panose="02020603050405020304" pitchFamily="18" charset="0"/>
              </a:rPr>
              <a:t>phương </a:t>
            </a:r>
            <a:r>
              <a:rPr lang="vi-VN" sz="3600" b="1" dirty="0" smtClean="0">
                <a:solidFill>
                  <a:srgbClr val="0070C0"/>
                </a:solidFill>
                <a:latin typeface="Times New Roman" panose="02020603050405020304" pitchFamily="18" charset="0"/>
                <a:ea typeface="Times New Roman" panose="02020603050405020304" pitchFamily="18" charset="0"/>
              </a:rPr>
              <a:t>pháp hô hấp nhân tạo</a:t>
            </a:r>
            <a:endParaRPr lang="en-US" sz="3600" b="1" dirty="0">
              <a:solidFill>
                <a:srgbClr val="0070C0"/>
              </a:solidFill>
            </a:endParaRPr>
          </a:p>
        </p:txBody>
      </p:sp>
      <p:sp>
        <p:nvSpPr>
          <p:cNvPr id="10" name="Slide Number Placeholder 9"/>
          <p:cNvSpPr>
            <a:spLocks noGrp="1"/>
          </p:cNvSpPr>
          <p:nvPr>
            <p:ph type="sldNum" sz="quarter" idx="12"/>
          </p:nvPr>
        </p:nvSpPr>
        <p:spPr/>
        <p:txBody>
          <a:bodyPr/>
          <a:lstStyle/>
          <a:p>
            <a:fld id="{1296F657-9FCD-4C55-89F0-009B8F01890B}" type="slidenum">
              <a:rPr lang="en-US" smtClean="0"/>
              <a:t>10</a:t>
            </a:fld>
            <a:endParaRPr lang="en-US"/>
          </a:p>
        </p:txBody>
      </p:sp>
      <p:sp>
        <p:nvSpPr>
          <p:cNvPr id="9" name="Rectangle 8"/>
          <p:cNvSpPr/>
          <p:nvPr/>
        </p:nvSpPr>
        <p:spPr>
          <a:xfrm>
            <a:off x="926289" y="4447180"/>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thổi ngạt</a:t>
            </a:r>
            <a:r>
              <a:rPr lang="en-US" sz="360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3066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000"/>
                                        <p:tgtEl>
                                          <p:spTgt spid="8"/>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42"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1:</a:t>
            </a:r>
            <a:endParaRPr lang="en-US" sz="3600" b="1" dirty="0">
              <a:solidFill>
                <a:srgbClr val="7030A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7" name="Rectangle 6"/>
          <p:cNvSpPr/>
          <p:nvPr/>
        </p:nvSpPr>
        <p:spPr>
          <a:xfrm>
            <a:off x="7095744" y="2452923"/>
            <a:ext cx="5006060" cy="3416320"/>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Đặt </a:t>
            </a:r>
            <a:r>
              <a:rPr lang="vi-VN" sz="3600" dirty="0">
                <a:latin typeface="Times New Roman" panose="02020603050405020304" pitchFamily="18" charset="0"/>
                <a:ea typeface="Times New Roman" panose="02020603050405020304" pitchFamily="18" charset="0"/>
              </a:rPr>
              <a:t>nạn nhân nằm ngửa, kê quần áo dưới lưng cho đầu hơi ngửa về sau.</a:t>
            </a:r>
            <a:endParaRPr lang="en-US" sz="3600" dirty="0">
              <a:effectLst/>
              <a:latin typeface="Times New Roman" panose="02020603050405020304" pitchFamily="18" charset="0"/>
              <a:ea typeface="Times New Roman" panose="02020603050405020304" pitchFamily="18" charset="0"/>
            </a:endParaRPr>
          </a:p>
        </p:txBody>
      </p:sp>
      <p:sp>
        <p:nvSpPr>
          <p:cNvPr id="19" name="Rectangle 18"/>
          <p:cNvSpPr/>
          <p:nvPr/>
        </p:nvSpPr>
        <p:spPr>
          <a:xfrm>
            <a:off x="-503578" y="18288"/>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38597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2)">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1:</a:t>
            </a:r>
            <a:endParaRPr lang="en-US" sz="3600" b="1" dirty="0">
              <a:solidFill>
                <a:srgbClr val="7030A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8" name="Rectangle 7"/>
          <p:cNvSpPr/>
          <p:nvPr/>
        </p:nvSpPr>
        <p:spPr>
          <a:xfrm>
            <a:off x="7196328" y="2595459"/>
            <a:ext cx="4995672" cy="258532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Kéo </a:t>
            </a:r>
            <a:r>
              <a:rPr lang="en-US" sz="3600" dirty="0" err="1" smtClean="0">
                <a:latin typeface="Times New Roman" panose="02020603050405020304" pitchFamily="18" charset="0"/>
                <a:ea typeface="Times New Roman" panose="02020603050405020304" pitchFamily="18" charset="0"/>
              </a:rPr>
              <a:t>mồm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há</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lấy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nhớt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rãi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trong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miệng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và</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kéo</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lưỡi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r>
              <a:rPr lang="en-US" sz="3600" dirty="0" smtClean="0">
                <a:latin typeface="Times New Roman" panose="02020603050405020304" pitchFamily="18" charset="0"/>
                <a:ea typeface="Times New Roman" panose="02020603050405020304" pitchFamily="18" charset="0"/>
              </a:rPr>
              <a:t> </a:t>
            </a:r>
            <a:endParaRPr lang="en-US" sz="3600" dirty="0"/>
          </a:p>
        </p:txBody>
      </p:sp>
      <p:sp>
        <p:nvSpPr>
          <p:cNvPr id="19" name="Rectangle 18"/>
          <p:cNvSpPr/>
          <p:nvPr/>
        </p:nvSpPr>
        <p:spPr>
          <a:xfrm>
            <a:off x="-503578" y="18288"/>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5119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1:</a:t>
            </a:r>
            <a:endParaRPr lang="en-US" sz="3600" b="1" dirty="0">
              <a:solidFill>
                <a:srgbClr val="7030A0"/>
              </a:solidFill>
            </a:endParaRPr>
          </a:p>
        </p:txBody>
      </p:sp>
      <p:pic>
        <p:nvPicPr>
          <p:cNvPr id="6" name="Picture 5"/>
          <p:cNvPicPr/>
          <p:nvPr/>
        </p:nvPicPr>
        <p:blipFill>
          <a:blip r:embed="rId2"/>
          <a:stretch>
            <a:fillRect/>
          </a:stretch>
        </p:blipFill>
        <p:spPr>
          <a:xfrm>
            <a:off x="124136" y="1751872"/>
            <a:ext cx="6589496" cy="4462888"/>
          </a:xfrm>
          <a:prstGeom prst="rect">
            <a:avLst/>
          </a:prstGeom>
        </p:spPr>
      </p:pic>
      <p:sp>
        <p:nvSpPr>
          <p:cNvPr id="9" name="Rectangle 8"/>
          <p:cNvSpPr/>
          <p:nvPr/>
        </p:nvSpPr>
        <p:spPr>
          <a:xfrm>
            <a:off x="6978116" y="2954852"/>
            <a:ext cx="5004988" cy="258532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Nếu </a:t>
            </a:r>
            <a:r>
              <a:rPr lang="en-US" sz="3600" dirty="0" err="1" smtClean="0">
                <a:latin typeface="Times New Roman" panose="02020603050405020304" pitchFamily="18" charset="0"/>
                <a:ea typeface="Times New Roman" panose="02020603050405020304" pitchFamily="18" charset="0"/>
              </a:rPr>
              <a:t>mồm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mím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chặt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thì</a:t>
            </a:r>
            <a:r>
              <a:rPr lang="en-US" sz="3600" dirty="0" smtClean="0">
                <a:latin typeface="Times New Roman" panose="02020603050405020304" pitchFamily="18" charset="0"/>
                <a:ea typeface="Times New Roman" panose="02020603050405020304" pitchFamily="18" charset="0"/>
              </a:rPr>
              <a:t> dung </a:t>
            </a:r>
            <a:r>
              <a:rPr lang="en-US" sz="3600" dirty="0" err="1" smtClean="0">
                <a:latin typeface="Times New Roman" panose="02020603050405020304" pitchFamily="18" charset="0"/>
                <a:ea typeface="Times New Roman" panose="02020603050405020304" pitchFamily="18" charset="0"/>
              </a:rPr>
              <a:t>vật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cứng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để</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cậy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miệng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r>
              <a:rPr lang="en-US" sz="3600" dirty="0" smtClean="0">
                <a:latin typeface="Times New Roman" panose="02020603050405020304" pitchFamily="18" charset="0"/>
                <a:ea typeface="Times New Roman" panose="02020603050405020304" pitchFamily="18" charset="0"/>
              </a:rPr>
              <a:t> </a:t>
            </a:r>
            <a:endParaRPr lang="en-US" sz="3600" dirty="0"/>
          </a:p>
        </p:txBody>
      </p:sp>
      <p:sp>
        <p:nvSpPr>
          <p:cNvPr id="19" name="Rectangle 18"/>
          <p:cNvSpPr/>
          <p:nvPr/>
        </p:nvSpPr>
        <p:spPr>
          <a:xfrm>
            <a:off x="-503578" y="18288"/>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63569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0" name="Rectangle 9"/>
          <p:cNvSpPr/>
          <p:nvPr/>
        </p:nvSpPr>
        <p:spPr>
          <a:xfrm>
            <a:off x="7341093" y="1111813"/>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1" name="Rectangle 10"/>
          <p:cNvSpPr/>
          <p:nvPr/>
        </p:nvSpPr>
        <p:spPr>
          <a:xfrm>
            <a:off x="6887590" y="1881928"/>
            <a:ext cx="5138294" cy="4524315"/>
          </a:xfrm>
          <a:prstGeom prst="rect">
            <a:avLst/>
          </a:prstGeom>
        </p:spPr>
        <p:txBody>
          <a:bodyPr wrap="square">
            <a:spAutoFit/>
          </a:bodyPr>
          <a:lstStyle/>
          <a:p>
            <a:pPr algn="just">
              <a:lnSpc>
                <a:spcPct val="150000"/>
              </a:lnSpc>
            </a:pPr>
            <a:r>
              <a:rPr lang="en-US" sz="3200" smtClean="0">
                <a:latin typeface="Times New Roman" panose="02020603050405020304" pitchFamily="18" charset="0"/>
                <a:ea typeface="Times New Roman" panose="02020603050405020304" pitchFamily="18" charset="0"/>
              </a:rPr>
              <a:t>    </a:t>
            </a:r>
            <a:r>
              <a:rPr lang="vi-VN" sz="3200" smtClean="0">
                <a:latin typeface="Times New Roman" panose="02020603050405020304" pitchFamily="18" charset="0"/>
                <a:ea typeface="Times New Roman" panose="02020603050405020304" pitchFamily="18" charset="0"/>
              </a:rPr>
              <a:t>Người </a:t>
            </a:r>
            <a:r>
              <a:rPr lang="vi-VN" sz="3200" dirty="0">
                <a:latin typeface="Times New Roman" panose="02020603050405020304" pitchFamily="18" charset="0"/>
                <a:ea typeface="Times New Roman" panose="02020603050405020304" pitchFamily="18" charset="0"/>
              </a:rPr>
              <a:t>cứu quỳ cách đầu nạn nhân 20 – 30cm, cầm cẳng </a:t>
            </a:r>
            <a:r>
              <a:rPr lang="en-US" sz="3200" dirty="0" err="1" smtClean="0">
                <a:latin typeface="Times New Roman" panose="02020603050405020304" pitchFamily="18" charset="0"/>
                <a:ea typeface="Times New Roman" panose="02020603050405020304" pitchFamily="18" charset="0"/>
              </a:rPr>
              <a:t>tay</a:t>
            </a:r>
            <a:r>
              <a:rPr lang="en-US" sz="3200" dirty="0" smtClean="0">
                <a:latin typeface="Times New Roman" panose="02020603050405020304" pitchFamily="18" charset="0"/>
                <a:ea typeface="Times New Roman" panose="02020603050405020304" pitchFamily="18" charset="0"/>
              </a:rPr>
              <a:t> </a:t>
            </a:r>
            <a:r>
              <a:rPr lang="vi-VN" sz="3200" dirty="0" smtClean="0">
                <a:latin typeface="Times New Roman" panose="02020603050405020304" pitchFamily="18" charset="0"/>
                <a:ea typeface="Times New Roman" panose="02020603050405020304" pitchFamily="18" charset="0"/>
              </a:rPr>
              <a:t>nạn </a:t>
            </a:r>
            <a:r>
              <a:rPr lang="vi-VN" sz="3200" dirty="0">
                <a:latin typeface="Times New Roman" panose="02020603050405020304" pitchFamily="18" charset="0"/>
                <a:ea typeface="Times New Roman" panose="02020603050405020304" pitchFamily="18" charset="0"/>
              </a:rPr>
              <a:t>nhân từ từ đưa tay nạn nhân lên phía trên đầu, 2 bàn tay gần chạm vào nhau, giữ khoảng 2 – </a:t>
            </a:r>
            <a:r>
              <a:rPr lang="vi-VN" sz="3200">
                <a:latin typeface="Times New Roman" panose="02020603050405020304" pitchFamily="18" charset="0"/>
                <a:ea typeface="Times New Roman" panose="02020603050405020304" pitchFamily="18" charset="0"/>
              </a:rPr>
              <a:t>3 </a:t>
            </a:r>
            <a:r>
              <a:rPr lang="vi-VN" sz="3200" smtClean="0">
                <a:latin typeface="Times New Roman" panose="02020603050405020304" pitchFamily="18" charset="0"/>
                <a:ea typeface="Times New Roman" panose="02020603050405020304" pitchFamily="18" charset="0"/>
              </a:rPr>
              <a:t>giây</a:t>
            </a:r>
            <a:r>
              <a:rPr lang="en-US" sz="3200" smtClean="0">
                <a:latin typeface="Times New Roman" panose="02020603050405020304" pitchFamily="18" charset="0"/>
                <a:ea typeface="Times New Roman" panose="02020603050405020304" pitchFamily="18" charset="0"/>
              </a:rPr>
              <a:t>.</a:t>
            </a:r>
            <a:endParaRPr lang="en-US" sz="3200" dirty="0"/>
          </a:p>
        </p:txBody>
      </p:sp>
    </p:spTree>
    <p:extLst>
      <p:ext uri="{BB962C8B-B14F-4D97-AF65-F5344CB8AC3E}">
        <p14:creationId xmlns:p14="http://schemas.microsoft.com/office/powerpoint/2010/main" val="1189361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0" name="Rectangle 9"/>
          <p:cNvSpPr/>
          <p:nvPr/>
        </p:nvSpPr>
        <p:spPr>
          <a:xfrm>
            <a:off x="7387528" y="1102449"/>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2" name="Rectangle 11"/>
          <p:cNvSpPr/>
          <p:nvPr/>
        </p:nvSpPr>
        <p:spPr>
          <a:xfrm>
            <a:off x="6876836" y="1683574"/>
            <a:ext cx="5208002" cy="507831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Sau </a:t>
            </a:r>
            <a:r>
              <a:rPr lang="en-US" sz="3600" dirty="0" smtClean="0">
                <a:latin typeface="Times New Roman" panose="02020603050405020304" pitchFamily="18" charset="0"/>
                <a:ea typeface="Times New Roman" panose="02020603050405020304" pitchFamily="18" charset="0"/>
              </a:rPr>
              <a:t>2 </a:t>
            </a:r>
            <a:r>
              <a:rPr lang="en-US" sz="3600" dirty="0" err="1" smtClean="0">
                <a:latin typeface="Times New Roman" panose="02020603050405020304" pitchFamily="18" charset="0"/>
                <a:ea typeface="Times New Roman" panose="02020603050405020304" pitchFamily="18" charset="0"/>
              </a:rPr>
              <a:t>đến</a:t>
            </a:r>
            <a:r>
              <a:rPr lang="en-US" sz="3600" dirty="0" smtClean="0">
                <a:latin typeface="Times New Roman" panose="02020603050405020304" pitchFamily="18" charset="0"/>
                <a:ea typeface="Times New Roman" panose="02020603050405020304" pitchFamily="18" charset="0"/>
              </a:rPr>
              <a:t> 3 </a:t>
            </a:r>
            <a:r>
              <a:rPr lang="en-US" sz="3600" dirty="0" err="1" smtClean="0">
                <a:latin typeface="Times New Roman" panose="02020603050405020304" pitchFamily="18" charset="0"/>
                <a:ea typeface="Times New Roman" panose="02020603050405020304" pitchFamily="18" charset="0"/>
              </a:rPr>
              <a:t>giây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nhẹ</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nhàng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đưa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tay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gập</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lại</a:t>
            </a:r>
            <a:r>
              <a:rPr lang="en-US" sz="3600" dirty="0" smtClean="0">
                <a:latin typeface="Times New Roman" panose="02020603050405020304" pitchFamily="18" charset="0"/>
                <a:ea typeface="Times New Roman" panose="02020603050405020304" pitchFamily="18" charset="0"/>
              </a:rPr>
              <a:t> </a:t>
            </a:r>
            <a:r>
              <a:rPr lang="vi-VN" sz="3600" dirty="0" smtClean="0">
                <a:latin typeface="Times New Roman" panose="02020603050405020304" pitchFamily="18" charset="0"/>
                <a:ea typeface="Times New Roman" panose="02020603050405020304" pitchFamily="18" charset="0"/>
              </a:rPr>
              <a:t>rồi </a:t>
            </a:r>
            <a:r>
              <a:rPr lang="vi-VN" sz="3600" dirty="0">
                <a:latin typeface="Times New Roman" panose="02020603050405020304" pitchFamily="18" charset="0"/>
                <a:ea typeface="Times New Roman" panose="02020603050405020304" pitchFamily="18" charset="0"/>
              </a:rPr>
              <a:t>dùng lấy sức mình ép 2 </a:t>
            </a:r>
            <a:r>
              <a:rPr lang="vi-VN" sz="3600" dirty="0" smtClean="0">
                <a:latin typeface="Times New Roman" panose="02020603050405020304" pitchFamily="18" charset="0"/>
                <a:ea typeface="Times New Roman" panose="02020603050405020304" pitchFamily="18" charset="0"/>
              </a:rPr>
              <a:t>tay </a:t>
            </a:r>
            <a:r>
              <a:rPr lang="vi-VN" sz="3600" dirty="0">
                <a:latin typeface="Times New Roman" panose="02020603050405020304" pitchFamily="18" charset="0"/>
                <a:ea typeface="Times New Roman" panose="02020603050405020304" pitchFamily="18" charset="0"/>
              </a:rPr>
              <a:t>của nạn nhân vào lồng ngực của </a:t>
            </a:r>
            <a:r>
              <a:rPr lang="vi-VN" sz="3600" dirty="0" smtClean="0">
                <a:latin typeface="Times New Roman" panose="02020603050405020304" pitchFamily="18" charset="0"/>
                <a:ea typeface="Times New Roman" panose="02020603050405020304" pitchFamily="18" charset="0"/>
              </a:rPr>
              <a:t>họ</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để</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thở</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endParaRPr lang="en-US" sz="3600" dirty="0"/>
          </a:p>
        </p:txBody>
      </p:sp>
    </p:spTree>
    <p:extLst>
      <p:ext uri="{BB962C8B-B14F-4D97-AF65-F5344CB8AC3E}">
        <p14:creationId xmlns:p14="http://schemas.microsoft.com/office/powerpoint/2010/main" val="1560850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2"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2)">
                                      <p:cBhvr>
                                        <p:cTn id="12" dur="2000"/>
                                        <p:tgtEl>
                                          <p:spTgt spid="6"/>
                                        </p:tgtEl>
                                      </p:cBhvr>
                                    </p:animEffect>
                                  </p:childTnLst>
                                </p:cTn>
                              </p:par>
                            </p:childTnLst>
                          </p:cTn>
                        </p:par>
                        <p:par>
                          <p:cTn id="13" fill="hold">
                            <p:stCondLst>
                              <p:cond delay="2000"/>
                            </p:stCondLst>
                            <p:childTnLst>
                              <p:par>
                                <p:cTn id="14" presetID="22" presetClass="entr" presetSubtype="8"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2000"/>
                                        <p:tgtEl>
                                          <p:spTgt spid="10"/>
                                        </p:tgtEl>
                                      </p:cBhvr>
                                    </p:animEffect>
                                  </p:childTnLst>
                                </p:cTn>
                              </p:par>
                            </p:childTnLst>
                          </p:cTn>
                        </p:par>
                        <p:par>
                          <p:cTn id="17" fill="hold">
                            <p:stCondLst>
                              <p:cond delay="4000"/>
                            </p:stCondLst>
                            <p:childTnLst>
                              <p:par>
                                <p:cTn id="18" presetID="10"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23" presetClass="exit" presetSubtype="32" fill="hold" grpId="1" nodeType="clickEffect">
                                  <p:stCondLst>
                                    <p:cond delay="0"/>
                                  </p:stCondLst>
                                  <p:childTnLst>
                                    <p:anim calcmode="lin" valueType="num">
                                      <p:cBhvr>
                                        <p:cTn id="24" dur="1000"/>
                                        <p:tgtEl>
                                          <p:spTgt spid="12"/>
                                        </p:tgtEl>
                                        <p:attrNameLst>
                                          <p:attrName>ppt_w</p:attrName>
                                        </p:attrNameLst>
                                      </p:cBhvr>
                                      <p:tavLst>
                                        <p:tav tm="0">
                                          <p:val>
                                            <p:strVal val="ppt_w"/>
                                          </p:val>
                                        </p:tav>
                                        <p:tav tm="100000">
                                          <p:val>
                                            <p:fltVal val="0"/>
                                          </p:val>
                                        </p:tav>
                                      </p:tavLst>
                                    </p:anim>
                                    <p:anim calcmode="lin" valueType="num">
                                      <p:cBhvr>
                                        <p:cTn id="25" dur="1000"/>
                                        <p:tgtEl>
                                          <p:spTgt spid="12"/>
                                        </p:tgtEl>
                                        <p:attrNameLst>
                                          <p:attrName>ppt_h</p:attrName>
                                        </p:attrNameLst>
                                      </p:cBhvr>
                                      <p:tavLst>
                                        <p:tav tm="0">
                                          <p:val>
                                            <p:strVal val="ppt_h"/>
                                          </p:val>
                                        </p:tav>
                                        <p:tav tm="100000">
                                          <p:val>
                                            <p:fltVal val="0"/>
                                          </p:val>
                                        </p:tav>
                                      </p:tavLst>
                                    </p:anim>
                                    <p:set>
                                      <p:cBhvr>
                                        <p:cTn id="26" dur="1" fill="hold">
                                          <p:stCondLst>
                                            <p:cond delay="999"/>
                                          </p:stCondLst>
                                        </p:cTn>
                                        <p:tgtEl>
                                          <p:spTgt spid="12"/>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37" presetClass="exit" presetSubtype="0" fill="hold" grpId="1" nodeType="clickEffect">
                                  <p:stCondLst>
                                    <p:cond delay="0"/>
                                  </p:stCondLst>
                                  <p:childTnLst>
                                    <p:animEffect transition="out" filter="fade">
                                      <p:cBhvr>
                                        <p:cTn id="30" dur="1000"/>
                                        <p:tgtEl>
                                          <p:spTgt spid="10"/>
                                        </p:tgtEl>
                                      </p:cBhvr>
                                    </p:animEffect>
                                    <p:anim calcmode="lin" valueType="num">
                                      <p:cBhvr>
                                        <p:cTn id="31" dur="1000"/>
                                        <p:tgtEl>
                                          <p:spTgt spid="10"/>
                                        </p:tgtEl>
                                        <p:attrNameLst>
                                          <p:attrName>ppt_x</p:attrName>
                                        </p:attrNameLst>
                                      </p:cBhvr>
                                      <p:tavLst>
                                        <p:tav tm="0">
                                          <p:val>
                                            <p:strVal val="ppt_x"/>
                                          </p:val>
                                        </p:tav>
                                        <p:tav tm="100000">
                                          <p:val>
                                            <p:strVal val="ppt_x"/>
                                          </p:val>
                                        </p:tav>
                                      </p:tavLst>
                                    </p:anim>
                                    <p:anim calcmode="lin" valueType="num">
                                      <p:cBhvr>
                                        <p:cTn id="32" dur="100" decel="100000"/>
                                        <p:tgtEl>
                                          <p:spTgt spid="10"/>
                                        </p:tgtEl>
                                        <p:attrNameLst>
                                          <p:attrName>ppt_y</p:attrName>
                                        </p:attrNameLst>
                                      </p:cBhvr>
                                      <p:tavLst>
                                        <p:tav tm="0">
                                          <p:val>
                                            <p:strVal val="ppt_y"/>
                                          </p:val>
                                        </p:tav>
                                        <p:tav tm="100000">
                                          <p:val>
                                            <p:strVal val="ppt_y-.03"/>
                                          </p:val>
                                        </p:tav>
                                      </p:tavLst>
                                    </p:anim>
                                    <p:anim calcmode="lin" valueType="num">
                                      <p:cBhvr>
                                        <p:cTn id="33" dur="900" accel="100000">
                                          <p:stCondLst>
                                            <p:cond delay="100"/>
                                          </p:stCondLst>
                                        </p:cTn>
                                        <p:tgtEl>
                                          <p:spTgt spid="10"/>
                                        </p:tgtEl>
                                        <p:attrNameLst>
                                          <p:attrName>ppt_y</p:attrName>
                                        </p:attrNameLst>
                                      </p:cBhvr>
                                      <p:tavLst>
                                        <p:tav tm="0">
                                          <p:val>
                                            <p:strVal val="ppt_y"/>
                                          </p:val>
                                        </p:tav>
                                        <p:tav tm="100000">
                                          <p:val>
                                            <p:strVal val="ppt_y+1"/>
                                          </p:val>
                                        </p:tav>
                                      </p:tavLst>
                                    </p:anim>
                                    <p:set>
                                      <p:cBhvr>
                                        <p:cTn id="34" dur="1" fill="hold">
                                          <p:stCondLst>
                                            <p:cond delay="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P spid="10" grpId="1"/>
      <p:bldP spid="12" grpId="0"/>
      <p:bldP spid="12"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0" name="Rectangle 9"/>
          <p:cNvSpPr/>
          <p:nvPr/>
        </p:nvSpPr>
        <p:spPr>
          <a:xfrm>
            <a:off x="7782224" y="1772470"/>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3" name="Rectangle 12"/>
          <p:cNvSpPr/>
          <p:nvPr/>
        </p:nvSpPr>
        <p:spPr>
          <a:xfrm>
            <a:off x="7003922" y="2781633"/>
            <a:ext cx="5016526" cy="3416320"/>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Sau </a:t>
            </a:r>
            <a:r>
              <a:rPr lang="en-US" sz="3600" dirty="0" err="1" smtClean="0">
                <a:latin typeface="Times New Roman" panose="02020603050405020304" pitchFamily="18" charset="0"/>
                <a:ea typeface="Times New Roman" panose="02020603050405020304" pitchFamily="18" charset="0"/>
              </a:rPr>
              <a:t>đó</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từ</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từ</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kéo</a:t>
            </a:r>
            <a:r>
              <a:rPr lang="en-US" sz="3600" dirty="0" smtClean="0">
                <a:latin typeface="Times New Roman" panose="02020603050405020304" pitchFamily="18" charset="0"/>
                <a:ea typeface="Times New Roman" panose="02020603050405020304" pitchFamily="18" charset="0"/>
              </a:rPr>
              <a:t> 2 </a:t>
            </a:r>
            <a:r>
              <a:rPr lang="en-US" sz="3600" dirty="0" err="1" smtClean="0">
                <a:latin typeface="Times New Roman" panose="02020603050405020304" pitchFamily="18" charset="0"/>
                <a:ea typeface="Times New Roman" panose="02020603050405020304" pitchFamily="18" charset="0"/>
              </a:rPr>
              <a:t>tay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lên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quá</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đầu</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cho</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đến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chạm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đất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để</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hít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vào</a:t>
            </a:r>
            <a:r>
              <a:rPr lang="en-US" sz="3600" dirty="0" smtClean="0">
                <a:latin typeface="Times New Roman" panose="02020603050405020304" pitchFamily="18" charset="0"/>
                <a:ea typeface="Times New Roman" panose="02020603050405020304" pitchFamily="18" charset="0"/>
              </a:rPr>
              <a:t>.</a:t>
            </a:r>
            <a:endParaRPr lang="en-US" sz="3600" dirty="0"/>
          </a:p>
        </p:txBody>
      </p:sp>
    </p:spTree>
    <p:extLst>
      <p:ext uri="{BB962C8B-B14F-4D97-AF65-F5344CB8AC3E}">
        <p14:creationId xmlns:p14="http://schemas.microsoft.com/office/powerpoint/2010/main" val="1291464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2000"/>
                                        <p:tgtEl>
                                          <p:spTgt spid="10"/>
                                        </p:tgtEl>
                                      </p:cBhvr>
                                    </p:animEffect>
                                  </p:childTnLst>
                                </p:cTn>
                              </p:par>
                            </p:childTnLst>
                          </p:cTn>
                        </p:par>
                        <p:par>
                          <p:cTn id="8" fill="hold">
                            <p:stCondLst>
                              <p:cond delay="200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4" name="Rectangle 13"/>
          <p:cNvSpPr/>
          <p:nvPr/>
        </p:nvSpPr>
        <p:spPr>
          <a:xfrm>
            <a:off x="8100759" y="2051452"/>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3:</a:t>
            </a:r>
            <a:endParaRPr lang="en-US" sz="3600" b="1" dirty="0">
              <a:solidFill>
                <a:srgbClr val="7030A0"/>
              </a:solidFill>
            </a:endParaRPr>
          </a:p>
        </p:txBody>
      </p:sp>
      <p:sp>
        <p:nvSpPr>
          <p:cNvPr id="15" name="Rectangle 14"/>
          <p:cNvSpPr/>
          <p:nvPr/>
        </p:nvSpPr>
        <p:spPr>
          <a:xfrm>
            <a:off x="6960512" y="2724137"/>
            <a:ext cx="5013649" cy="258532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Cần </a:t>
            </a:r>
            <a:r>
              <a:rPr lang="vi-VN" sz="3600" dirty="0">
                <a:latin typeface="Times New Roman" panose="02020603050405020304" pitchFamily="18" charset="0"/>
                <a:ea typeface="Times New Roman" panose="02020603050405020304" pitchFamily="18" charset="0"/>
              </a:rPr>
              <a:t>làm thật đều theo hơi thở, cố gắng làm 16 – 18 lần/ph.</a:t>
            </a:r>
            <a:endParaRPr lang="en-US" sz="3600" dirty="0"/>
          </a:p>
        </p:txBody>
      </p:sp>
    </p:spTree>
    <p:extLst>
      <p:ext uri="{BB962C8B-B14F-4D97-AF65-F5344CB8AC3E}">
        <p14:creationId xmlns:p14="http://schemas.microsoft.com/office/powerpoint/2010/main" val="2463906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20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7" name="Rectangle 16"/>
          <p:cNvSpPr/>
          <p:nvPr/>
        </p:nvSpPr>
        <p:spPr>
          <a:xfrm>
            <a:off x="7086600" y="2174536"/>
            <a:ext cx="4992623" cy="1665521"/>
          </a:xfrm>
          <a:prstGeom prst="rect">
            <a:avLst/>
          </a:prstGeom>
        </p:spPr>
        <p:txBody>
          <a:bodyPr wrap="square">
            <a:spAutoFit/>
          </a:bodyPr>
          <a:lstStyle/>
          <a:p>
            <a:pPr>
              <a:lnSpc>
                <a:spcPct val="150000"/>
              </a:lnSpc>
            </a:pPr>
            <a:r>
              <a:rPr lang="vi-VN" sz="3600" b="1" i="1" smtClean="0">
                <a:solidFill>
                  <a:srgbClr val="FF0000"/>
                </a:solidFill>
                <a:latin typeface="Times New Roman" panose="02020603050405020304" pitchFamily="18" charset="0"/>
                <a:ea typeface="Times New Roman" panose="02020603050405020304" pitchFamily="18" charset="0"/>
              </a:rPr>
              <a:t>   </a:t>
            </a:r>
            <a:r>
              <a:rPr lang="vi-VN" sz="3600" i="1" smtClean="0">
                <a:latin typeface="Times New Roman" panose="02020603050405020304" pitchFamily="18" charset="0"/>
                <a:ea typeface="Times New Roman" panose="02020603050405020304" pitchFamily="18" charset="0"/>
              </a:rPr>
              <a:t>Trình bày ưu k</a:t>
            </a:r>
            <a:r>
              <a:rPr lang="en-US" sz="3600" i="1" smtClean="0">
                <a:latin typeface="Times New Roman" panose="02020603050405020304" pitchFamily="18" charset="0"/>
                <a:ea typeface="Times New Roman" panose="02020603050405020304" pitchFamily="18" charset="0"/>
              </a:rPr>
              <a:t>huyết điểm</a:t>
            </a:r>
            <a:r>
              <a:rPr lang="vi-VN" sz="3600" i="1" smtClean="0">
                <a:latin typeface="Times New Roman" panose="02020603050405020304" pitchFamily="18" charset="0"/>
                <a:ea typeface="Times New Roman" panose="02020603050405020304" pitchFamily="18" charset="0"/>
              </a:rPr>
              <a:t> của phương pháp.</a:t>
            </a:r>
            <a:endParaRPr lang="en-US" sz="3600" i="1" dirty="0"/>
          </a:p>
        </p:txBody>
      </p:sp>
    </p:spTree>
    <p:extLst>
      <p:ext uri="{BB962C8B-B14F-4D97-AF65-F5344CB8AC3E}">
        <p14:creationId xmlns:p14="http://schemas.microsoft.com/office/powerpoint/2010/main" val="2977339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6" name="Rectangle 15"/>
          <p:cNvSpPr/>
          <p:nvPr/>
        </p:nvSpPr>
        <p:spPr>
          <a:xfrm>
            <a:off x="7006232" y="1054554"/>
            <a:ext cx="5085184" cy="1654748"/>
          </a:xfrm>
          <a:prstGeom prst="rect">
            <a:avLst/>
          </a:prstGeom>
        </p:spPr>
        <p:txBody>
          <a:bodyPr wrap="square">
            <a:spAutoFit/>
          </a:bodyPr>
          <a:lstStyle/>
          <a:p>
            <a:pPr marR="0" lvl="0" algn="just">
              <a:lnSpc>
                <a:spcPct val="150000"/>
              </a:lnSpc>
              <a:spcBef>
                <a:spcPts val="0"/>
              </a:spcBef>
              <a:spcAft>
                <a:spcPts val="0"/>
              </a:spcAft>
            </a:pPr>
            <a:r>
              <a:rPr lang="en-US" sz="3600" smtClean="0">
                <a:solidFill>
                  <a:schemeClr val="accent2">
                    <a:lumMod val="75000"/>
                  </a:schemeClr>
                </a:solidFill>
                <a:latin typeface="Times New Roman" panose="02020603050405020304" pitchFamily="18" charset="0"/>
                <a:ea typeface="Times New Roman" panose="02020603050405020304" pitchFamily="18" charset="0"/>
              </a:rPr>
              <a:t>     Phương </a:t>
            </a:r>
            <a:r>
              <a:rPr lang="en-US" sz="3600" dirty="0" err="1" smtClean="0">
                <a:solidFill>
                  <a:schemeClr val="accent2">
                    <a:lumMod val="75000"/>
                  </a:schemeClr>
                </a:solidFill>
                <a:latin typeface="Times New Roman" panose="02020603050405020304" pitchFamily="18" charset="0"/>
                <a:ea typeface="Times New Roman" panose="02020603050405020304" pitchFamily="18" charset="0"/>
              </a:rPr>
              <a:t>pháp</a:t>
            </a:r>
            <a:r>
              <a:rPr lang="en-US" sz="3600" dirty="0" smtClean="0">
                <a:solidFill>
                  <a:schemeClr val="accent2">
                    <a:lumMod val="75000"/>
                  </a:schemeClr>
                </a:solidFill>
                <a:latin typeface="Times New Roman" panose="02020603050405020304" pitchFamily="18" charset="0"/>
                <a:ea typeface="Times New Roman" panose="02020603050405020304" pitchFamily="18" charset="0"/>
              </a:rPr>
              <a:t> </a:t>
            </a:r>
            <a:r>
              <a:rPr lang="en-US" sz="3600" dirty="0" err="1" smtClean="0">
                <a:solidFill>
                  <a:schemeClr val="accent2">
                    <a:lumMod val="75000"/>
                  </a:schemeClr>
                </a:solidFill>
                <a:latin typeface="Times New Roman" panose="02020603050405020304" pitchFamily="18" charset="0"/>
                <a:ea typeface="Times New Roman" panose="02020603050405020304" pitchFamily="18" charset="0"/>
              </a:rPr>
              <a:t>này</a:t>
            </a:r>
            <a:r>
              <a:rPr lang="en-US" sz="3600" dirty="0" smtClean="0">
                <a:solidFill>
                  <a:schemeClr val="accent2">
                    <a:lumMod val="75000"/>
                  </a:schemeClr>
                </a:solidFill>
                <a:latin typeface="Times New Roman" panose="02020603050405020304" pitchFamily="18" charset="0"/>
                <a:ea typeface="Times New Roman" panose="02020603050405020304" pitchFamily="18" charset="0"/>
              </a:rPr>
              <a:t> </a:t>
            </a:r>
            <a:r>
              <a:rPr lang="en-US" sz="3600" dirty="0" err="1" smtClean="0">
                <a:solidFill>
                  <a:schemeClr val="accent2">
                    <a:lumMod val="75000"/>
                  </a:schemeClr>
                </a:solidFill>
                <a:latin typeface="Times New Roman" panose="02020603050405020304" pitchFamily="18" charset="0"/>
                <a:ea typeface="Times New Roman" panose="02020603050405020304" pitchFamily="18" charset="0"/>
              </a:rPr>
              <a:t>phải</a:t>
            </a:r>
            <a:r>
              <a:rPr lang="en-US" sz="3600" dirty="0" smtClean="0">
                <a:solidFill>
                  <a:schemeClr val="accent2">
                    <a:lumMod val="75000"/>
                  </a:schemeClr>
                </a:solidFill>
                <a:latin typeface="Times New Roman" panose="02020603050405020304" pitchFamily="18" charset="0"/>
                <a:ea typeface="Times New Roman" panose="02020603050405020304" pitchFamily="18" charset="0"/>
              </a:rPr>
              <a:t> </a:t>
            </a:r>
            <a:r>
              <a:rPr lang="en-US" sz="3600" dirty="0" err="1" smtClean="0">
                <a:solidFill>
                  <a:schemeClr val="accent2">
                    <a:lumMod val="75000"/>
                  </a:schemeClr>
                </a:solidFill>
                <a:latin typeface="Times New Roman" panose="02020603050405020304" pitchFamily="18" charset="0"/>
                <a:ea typeface="Times New Roman" panose="02020603050405020304" pitchFamily="18" charset="0"/>
              </a:rPr>
              <a:t>có</a:t>
            </a:r>
            <a:r>
              <a:rPr lang="en-US" sz="3600" dirty="0" smtClean="0">
                <a:solidFill>
                  <a:schemeClr val="accent2">
                    <a:lumMod val="75000"/>
                  </a:schemeClr>
                </a:solidFill>
                <a:latin typeface="Times New Roman" panose="02020603050405020304" pitchFamily="18" charset="0"/>
                <a:ea typeface="Times New Roman" panose="02020603050405020304" pitchFamily="18" charset="0"/>
              </a:rPr>
              <a:t> 2 </a:t>
            </a:r>
            <a:r>
              <a:rPr lang="en-US" sz="3600" dirty="0" err="1" smtClean="0">
                <a:solidFill>
                  <a:schemeClr val="accent2">
                    <a:lumMod val="75000"/>
                  </a:schemeClr>
                </a:solidFill>
                <a:latin typeface="Times New Roman" panose="02020603050405020304" pitchFamily="18" charset="0"/>
                <a:ea typeface="Times New Roman" panose="02020603050405020304" pitchFamily="18" charset="0"/>
              </a:rPr>
              <a:t>người</a:t>
            </a:r>
            <a:r>
              <a:rPr lang="en-US" sz="3600" dirty="0" smtClean="0">
                <a:solidFill>
                  <a:schemeClr val="accent2">
                    <a:lumMod val="75000"/>
                  </a:schemeClr>
                </a:solidFill>
                <a:latin typeface="Times New Roman" panose="02020603050405020304" pitchFamily="18" charset="0"/>
                <a:ea typeface="Times New Roman" panose="02020603050405020304" pitchFamily="18" charset="0"/>
              </a:rPr>
              <a:t> </a:t>
            </a:r>
            <a:r>
              <a:rPr lang="en-US" sz="3600" dirty="0" err="1" smtClean="0">
                <a:solidFill>
                  <a:schemeClr val="accent2">
                    <a:lumMod val="75000"/>
                  </a:schemeClr>
                </a:solidFill>
                <a:latin typeface="Times New Roman" panose="02020603050405020304" pitchFamily="18" charset="0"/>
                <a:ea typeface="Times New Roman" panose="02020603050405020304" pitchFamily="18" charset="0"/>
              </a:rPr>
              <a:t>cứu</a:t>
            </a:r>
            <a:r>
              <a:rPr lang="en-US" sz="3600" dirty="0" smtClean="0">
                <a:solidFill>
                  <a:schemeClr val="accent2">
                    <a:lumMod val="75000"/>
                  </a:schemeClr>
                </a:solidFill>
                <a:latin typeface="Times New Roman" panose="02020603050405020304" pitchFamily="18" charset="0"/>
                <a:ea typeface="Times New Roman" panose="02020603050405020304" pitchFamily="18" charset="0"/>
              </a:rPr>
              <a:t> </a:t>
            </a:r>
            <a:r>
              <a:rPr lang="en-US" sz="3600" dirty="0" err="1" smtClean="0">
                <a:solidFill>
                  <a:schemeClr val="accent2">
                    <a:lumMod val="75000"/>
                  </a:schemeClr>
                </a:solidFill>
                <a:latin typeface="Times New Roman" panose="02020603050405020304" pitchFamily="18" charset="0"/>
                <a:ea typeface="Times New Roman" panose="02020603050405020304" pitchFamily="18" charset="0"/>
              </a:rPr>
              <a:t>chữa</a:t>
            </a:r>
            <a:r>
              <a:rPr lang="en-US" sz="3600" dirty="0" smtClean="0">
                <a:solidFill>
                  <a:schemeClr val="accent2">
                    <a:lumMod val="75000"/>
                  </a:schemeClr>
                </a:solidFill>
                <a:latin typeface="Times New Roman" panose="02020603050405020304" pitchFamily="18" charset="0"/>
                <a:ea typeface="Times New Roman" panose="02020603050405020304" pitchFamily="18" charset="0"/>
              </a:rPr>
              <a:t>.</a:t>
            </a:r>
            <a:endParaRPr lang="en-US" sz="3600" dirty="0">
              <a:solidFill>
                <a:schemeClr val="accent2">
                  <a:lumMod val="75000"/>
                </a:schemeClr>
              </a:solidFill>
              <a:effectLst/>
              <a:latin typeface="Times New Roman" panose="02020603050405020304" pitchFamily="18" charset="0"/>
              <a:ea typeface="Times New Roman" panose="02020603050405020304" pitchFamily="18" charset="0"/>
            </a:endParaRPr>
          </a:p>
        </p:txBody>
      </p:sp>
      <p:sp>
        <p:nvSpPr>
          <p:cNvPr id="17" name="Rectangle 16"/>
          <p:cNvSpPr/>
          <p:nvPr/>
        </p:nvSpPr>
        <p:spPr>
          <a:xfrm>
            <a:off x="8100562" y="592809"/>
            <a:ext cx="2736647" cy="646331"/>
          </a:xfrm>
          <a:prstGeom prst="rect">
            <a:avLst/>
          </a:prstGeom>
        </p:spPr>
        <p:txBody>
          <a:bodyPr wrap="none">
            <a:spAutoFit/>
          </a:bodyPr>
          <a:lstStyle/>
          <a:p>
            <a:r>
              <a:rPr lang="en-US" sz="3600" b="1" dirty="0" err="1" smtClean="0">
                <a:solidFill>
                  <a:srgbClr val="FF0000"/>
                </a:solidFill>
                <a:latin typeface="Times New Roman" panose="02020603050405020304" pitchFamily="18" charset="0"/>
                <a:ea typeface="Times New Roman" panose="02020603050405020304" pitchFamily="18" charset="0"/>
              </a:rPr>
              <a:t>Khuyết</a:t>
            </a:r>
            <a:r>
              <a:rPr lang="en-US" sz="3600" b="1" dirty="0" smtClean="0">
                <a:solidFill>
                  <a:srgbClr val="FF0000"/>
                </a:solidFill>
                <a:latin typeface="Times New Roman" panose="02020603050405020304" pitchFamily="18" charset="0"/>
                <a:ea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rPr>
              <a:t>điểm</a:t>
            </a:r>
            <a:endParaRPr lang="en-US" sz="3600" b="1" dirty="0">
              <a:solidFill>
                <a:srgbClr val="FF0000"/>
              </a:solidFill>
            </a:endParaRPr>
          </a:p>
        </p:txBody>
      </p:sp>
      <p:sp>
        <p:nvSpPr>
          <p:cNvPr id="18" name="Rectangle 17"/>
          <p:cNvSpPr/>
          <p:nvPr/>
        </p:nvSpPr>
        <p:spPr>
          <a:xfrm>
            <a:off x="6803684" y="2531200"/>
            <a:ext cx="5330404" cy="4247317"/>
          </a:xfrm>
          <a:prstGeom prst="rect">
            <a:avLst/>
          </a:prstGeom>
        </p:spPr>
        <p:txBody>
          <a:bodyPr wrap="square">
            <a:spAutoFit/>
          </a:bodyPr>
          <a:lstStyle/>
          <a:p>
            <a:pPr algn="just">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Do </a:t>
            </a:r>
            <a:r>
              <a:rPr lang="en-US" sz="3600" b="1" i="1" dirty="0" err="1" smtClean="0">
                <a:solidFill>
                  <a:srgbClr val="0000FF"/>
                </a:solidFill>
                <a:latin typeface="Times New Roman" panose="02020603050405020304" pitchFamily="18" charset="0"/>
                <a:cs typeface="Times New Roman" panose="02020603050405020304" pitchFamily="18" charset="0"/>
              </a:rPr>
              <a:t>nạn</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nhân</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nằm</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ngửa</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nên</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các</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chất</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dịch</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vị</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và</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nước</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miếng</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không</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theo</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đường</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khí</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quản</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vào</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cản</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trở</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hô</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hấp</a:t>
            </a:r>
            <a:r>
              <a:rPr lang="en-US" sz="3600" b="1" i="1" dirty="0" smtClean="0">
                <a:solidFill>
                  <a:srgbClr val="0000FF"/>
                </a:solidFill>
                <a:latin typeface="Times New Roman" panose="02020603050405020304" pitchFamily="18" charset="0"/>
                <a:cs typeface="Times New Roman" panose="02020603050405020304" pitchFamily="18" charset="0"/>
              </a:rPr>
              <a:t>.</a:t>
            </a:r>
            <a:endParaRPr lang="en-US" sz="3600" b="1" i="1" dirty="0">
              <a:solidFill>
                <a:srgbClr val="0000FF"/>
              </a:solidFill>
              <a:latin typeface="Times New Roman" panose="02020603050405020304" pitchFamily="18" charset="0"/>
              <a:cs typeface="Times New Roman" panose="02020603050405020304" pitchFamily="18" charset="0"/>
            </a:endParaRPr>
          </a:p>
        </p:txBody>
      </p:sp>
      <p:sp>
        <p:nvSpPr>
          <p:cNvPr id="19" name="Rectangle 18"/>
          <p:cNvSpPr/>
          <p:nvPr/>
        </p:nvSpPr>
        <p:spPr>
          <a:xfrm>
            <a:off x="7687447" y="1977463"/>
            <a:ext cx="1808508" cy="646331"/>
          </a:xfrm>
          <a:prstGeom prst="rect">
            <a:avLst/>
          </a:prstGeom>
        </p:spPr>
        <p:txBody>
          <a:bodyPr wrap="none">
            <a:spAutoFit/>
          </a:bodyPr>
          <a:lstStyle/>
          <a:p>
            <a:r>
              <a:rPr lang="vi-VN" sz="3600" b="1" smtClean="0">
                <a:solidFill>
                  <a:srgbClr val="FF0000"/>
                </a:solidFill>
                <a:latin typeface="Times New Roman" panose="02020603050405020304" pitchFamily="18" charset="0"/>
                <a:ea typeface="Times New Roman" panose="02020603050405020304" pitchFamily="18" charset="0"/>
              </a:rPr>
              <a:t>ưu</a:t>
            </a:r>
            <a:r>
              <a:rPr lang="en-US" sz="3600" b="1" smtClean="0">
                <a:solidFill>
                  <a:srgbClr val="FF0000"/>
                </a:solidFill>
                <a:latin typeface="Times New Roman" panose="02020603050405020304" pitchFamily="18" charset="0"/>
                <a:ea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rPr>
              <a:t>điểm</a:t>
            </a:r>
            <a:endParaRPr lang="en-US" sz="3600" b="1" dirty="0">
              <a:solidFill>
                <a:srgbClr val="FF0000"/>
              </a:solidFill>
            </a:endParaRPr>
          </a:p>
        </p:txBody>
      </p:sp>
    </p:spTree>
    <p:extLst>
      <p:ext uri="{BB962C8B-B14F-4D97-AF65-F5344CB8AC3E}">
        <p14:creationId xmlns:p14="http://schemas.microsoft.com/office/powerpoint/2010/main" val="1148809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strVal val="#ppt_w+.3"/>
                                          </p:val>
                                        </p:tav>
                                        <p:tav tm="100000">
                                          <p:val>
                                            <p:strVal val="#ppt_w"/>
                                          </p:val>
                                        </p:tav>
                                      </p:tavLst>
                                    </p:anim>
                                    <p:anim calcmode="lin" valueType="num">
                                      <p:cBhvr>
                                        <p:cTn id="8" dur="1000" fill="hold"/>
                                        <p:tgtEl>
                                          <p:spTgt spid="17"/>
                                        </p:tgtEl>
                                        <p:attrNameLst>
                                          <p:attrName>ppt_h</p:attrName>
                                        </p:attrNameLst>
                                      </p:cBhvr>
                                      <p:tavLst>
                                        <p:tav tm="0">
                                          <p:val>
                                            <p:strVal val="#ppt_h"/>
                                          </p:val>
                                        </p:tav>
                                        <p:tav tm="100000">
                                          <p:val>
                                            <p:strVal val="#ppt_h"/>
                                          </p:val>
                                        </p:tav>
                                      </p:tavLst>
                                    </p:anim>
                                    <p:animEffect transition="in" filter="fade">
                                      <p:cBhvr>
                                        <p:cTn id="9" dur="1000"/>
                                        <p:tgtEl>
                                          <p:spTgt spid="17"/>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1000" fill="hold"/>
                                        <p:tgtEl>
                                          <p:spTgt spid="16"/>
                                        </p:tgtEl>
                                        <p:attrNameLst>
                                          <p:attrName>ppt_w</p:attrName>
                                        </p:attrNameLst>
                                      </p:cBhvr>
                                      <p:tavLst>
                                        <p:tav tm="0">
                                          <p:val>
                                            <p:strVal val="#ppt_w*0.70"/>
                                          </p:val>
                                        </p:tav>
                                        <p:tav tm="100000">
                                          <p:val>
                                            <p:strVal val="#ppt_w"/>
                                          </p:val>
                                        </p:tav>
                                      </p:tavLst>
                                    </p:anim>
                                    <p:anim calcmode="lin" valueType="num">
                                      <p:cBhvr>
                                        <p:cTn id="15" dur="1000" fill="hold"/>
                                        <p:tgtEl>
                                          <p:spTgt spid="16"/>
                                        </p:tgtEl>
                                        <p:attrNameLst>
                                          <p:attrName>ppt_h</p:attrName>
                                        </p:attrNameLst>
                                      </p:cBhvr>
                                      <p:tavLst>
                                        <p:tav tm="0">
                                          <p:val>
                                            <p:strVal val="#ppt_h"/>
                                          </p:val>
                                        </p:tav>
                                        <p:tav tm="100000">
                                          <p:val>
                                            <p:strVal val="#ppt_h"/>
                                          </p:val>
                                        </p:tav>
                                      </p:tavLst>
                                    </p:anim>
                                    <p:animEffect transition="in" filter="fade">
                                      <p:cBhvr>
                                        <p:cTn id="16" dur="10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xit" presetSubtype="4" fill="hold" grpId="1" nodeType="clickEffect">
                                  <p:stCondLst>
                                    <p:cond delay="0"/>
                                  </p:stCondLst>
                                  <p:childTnLst>
                                    <p:anim calcmode="lin" valueType="num">
                                      <p:cBhvr additive="base">
                                        <p:cTn id="20" dur="500"/>
                                        <p:tgtEl>
                                          <p:spTgt spid="17"/>
                                        </p:tgtEl>
                                        <p:attrNameLst>
                                          <p:attrName>ppt_x</p:attrName>
                                        </p:attrNameLst>
                                      </p:cBhvr>
                                      <p:tavLst>
                                        <p:tav tm="0">
                                          <p:val>
                                            <p:strVal val="ppt_x"/>
                                          </p:val>
                                        </p:tav>
                                        <p:tav tm="100000">
                                          <p:val>
                                            <p:strVal val="ppt_x"/>
                                          </p:val>
                                        </p:tav>
                                      </p:tavLst>
                                    </p:anim>
                                    <p:anim calcmode="lin" valueType="num">
                                      <p:cBhvr additive="base">
                                        <p:cTn id="21" dur="500"/>
                                        <p:tgtEl>
                                          <p:spTgt spid="17"/>
                                        </p:tgtEl>
                                        <p:attrNameLst>
                                          <p:attrName>ppt_y</p:attrName>
                                        </p:attrNameLst>
                                      </p:cBhvr>
                                      <p:tavLst>
                                        <p:tav tm="0">
                                          <p:val>
                                            <p:strVal val="ppt_y"/>
                                          </p:val>
                                        </p:tav>
                                        <p:tav tm="100000">
                                          <p:val>
                                            <p:strVal val="1+ppt_h/2"/>
                                          </p:val>
                                        </p:tav>
                                      </p:tavLst>
                                    </p:anim>
                                    <p:set>
                                      <p:cBhvr>
                                        <p:cTn id="22" dur="1" fill="hold">
                                          <p:stCondLst>
                                            <p:cond delay="499"/>
                                          </p:stCondLst>
                                        </p:cTn>
                                        <p:tgtEl>
                                          <p:spTgt spid="17"/>
                                        </p:tgtEl>
                                        <p:attrNameLst>
                                          <p:attrName>style.visibility</p:attrName>
                                        </p:attrNameLst>
                                      </p:cBhvr>
                                      <p:to>
                                        <p:strVal val="hidden"/>
                                      </p:to>
                                    </p:set>
                                  </p:childTnLst>
                                </p:cTn>
                              </p:par>
                              <p:par>
                                <p:cTn id="23" presetID="2" presetClass="exit" presetSubtype="4" fill="hold" grpId="1" nodeType="withEffect">
                                  <p:stCondLst>
                                    <p:cond delay="0"/>
                                  </p:stCondLst>
                                  <p:childTnLst>
                                    <p:anim calcmode="lin" valueType="num">
                                      <p:cBhvr additive="base">
                                        <p:cTn id="24" dur="500"/>
                                        <p:tgtEl>
                                          <p:spTgt spid="16"/>
                                        </p:tgtEl>
                                        <p:attrNameLst>
                                          <p:attrName>ppt_x</p:attrName>
                                        </p:attrNameLst>
                                      </p:cBhvr>
                                      <p:tavLst>
                                        <p:tav tm="0">
                                          <p:val>
                                            <p:strVal val="ppt_x"/>
                                          </p:val>
                                        </p:tav>
                                        <p:tav tm="100000">
                                          <p:val>
                                            <p:strVal val="ppt_x"/>
                                          </p:val>
                                        </p:tav>
                                      </p:tavLst>
                                    </p:anim>
                                    <p:anim calcmode="lin" valueType="num">
                                      <p:cBhvr additive="base">
                                        <p:cTn id="25" dur="500"/>
                                        <p:tgtEl>
                                          <p:spTgt spid="16"/>
                                        </p:tgtEl>
                                        <p:attrNameLst>
                                          <p:attrName>ppt_y</p:attrName>
                                        </p:attrNameLst>
                                      </p:cBhvr>
                                      <p:tavLst>
                                        <p:tav tm="0">
                                          <p:val>
                                            <p:strVal val="ppt_y"/>
                                          </p:val>
                                        </p:tav>
                                        <p:tav tm="100000">
                                          <p:val>
                                            <p:strVal val="1+ppt_h/2"/>
                                          </p:val>
                                        </p:tav>
                                      </p:tavLst>
                                    </p:anim>
                                    <p:set>
                                      <p:cBhvr>
                                        <p:cTn id="26" dur="1" fill="hold">
                                          <p:stCondLst>
                                            <p:cond delay="499"/>
                                          </p:stCondLst>
                                        </p:cTn>
                                        <p:tgtEl>
                                          <p:spTgt spid="16"/>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strVal val="#ppt_w*0.70"/>
                                          </p:val>
                                        </p:tav>
                                        <p:tav tm="100000">
                                          <p:val>
                                            <p:strVal val="#ppt_w"/>
                                          </p:val>
                                        </p:tav>
                                      </p:tavLst>
                                    </p:anim>
                                    <p:anim calcmode="lin" valueType="num">
                                      <p:cBhvr>
                                        <p:cTn id="32" dur="1000" fill="hold"/>
                                        <p:tgtEl>
                                          <p:spTgt spid="19"/>
                                        </p:tgtEl>
                                        <p:attrNameLst>
                                          <p:attrName>ppt_h</p:attrName>
                                        </p:attrNameLst>
                                      </p:cBhvr>
                                      <p:tavLst>
                                        <p:tav tm="0">
                                          <p:val>
                                            <p:strVal val="#ppt_h"/>
                                          </p:val>
                                        </p:tav>
                                        <p:tav tm="100000">
                                          <p:val>
                                            <p:strVal val="#ppt_h"/>
                                          </p:val>
                                        </p:tav>
                                      </p:tavLst>
                                    </p:anim>
                                    <p:animEffect transition="in" filter="fade">
                                      <p:cBhvr>
                                        <p:cTn id="33" dur="10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50" presetClass="entr" presetSubtype="0" decel="100000"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p:cTn id="38" dur="1000" fill="hold"/>
                                        <p:tgtEl>
                                          <p:spTgt spid="18"/>
                                        </p:tgtEl>
                                        <p:attrNameLst>
                                          <p:attrName>ppt_w</p:attrName>
                                        </p:attrNameLst>
                                      </p:cBhvr>
                                      <p:tavLst>
                                        <p:tav tm="0">
                                          <p:val>
                                            <p:strVal val="#ppt_w+.3"/>
                                          </p:val>
                                        </p:tav>
                                        <p:tav tm="100000">
                                          <p:val>
                                            <p:strVal val="#ppt_w"/>
                                          </p:val>
                                        </p:tav>
                                      </p:tavLst>
                                    </p:anim>
                                    <p:anim calcmode="lin" valueType="num">
                                      <p:cBhvr>
                                        <p:cTn id="39" dur="1000" fill="hold"/>
                                        <p:tgtEl>
                                          <p:spTgt spid="18"/>
                                        </p:tgtEl>
                                        <p:attrNameLst>
                                          <p:attrName>ppt_h</p:attrName>
                                        </p:attrNameLst>
                                      </p:cBhvr>
                                      <p:tavLst>
                                        <p:tav tm="0">
                                          <p:val>
                                            <p:strVal val="#ppt_h"/>
                                          </p:val>
                                        </p:tav>
                                        <p:tav tm="100000">
                                          <p:val>
                                            <p:strVal val="#ppt_h"/>
                                          </p:val>
                                        </p:tav>
                                      </p:tavLst>
                                    </p:anim>
                                    <p:animEffect transition="in" filter="fade">
                                      <p:cBhvr>
                                        <p:cTn id="40"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7" grpId="0"/>
      <p:bldP spid="17" grpId="1"/>
      <p:bldP spid="18"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1296F657-9FCD-4C55-89F0-009B8F01890B}" type="slidenum">
              <a:rPr lang="en-US" smtClean="0"/>
              <a:t>20</a:t>
            </a:fld>
            <a:endParaRPr lang="en-US"/>
          </a:p>
        </p:txBody>
      </p:sp>
      <p:sp>
        <p:nvSpPr>
          <p:cNvPr id="13" name="Rectangle 12"/>
          <p:cNvSpPr/>
          <p:nvPr/>
        </p:nvSpPr>
        <p:spPr>
          <a:xfrm>
            <a:off x="7150443" y="2789817"/>
            <a:ext cx="4731320" cy="2585323"/>
          </a:xfrm>
          <a:prstGeom prst="rect">
            <a:avLst/>
          </a:prstGeom>
        </p:spPr>
        <p:txBody>
          <a:bodyPr wrap="square">
            <a:spAutoFit/>
          </a:bodyPr>
          <a:lstStyle/>
          <a:p>
            <a:pPr marR="0" lvl="0" algn="just">
              <a:lnSpc>
                <a:spcPct val="150000"/>
              </a:lnSpc>
              <a:spcBef>
                <a:spcPts val="0"/>
              </a:spcBef>
              <a:spcAft>
                <a:spcPts val="0"/>
              </a:spcAft>
            </a:pPr>
            <a:r>
              <a:rPr lang="en-US" sz="3600" i="1" smtClean="0">
                <a:latin typeface="Times New Roman" panose="02020603050405020304" pitchFamily="18" charset="0"/>
                <a:ea typeface="Times New Roman" panose="02020603050405020304" pitchFamily="18" charset="0"/>
              </a:rPr>
              <a:t>     </a:t>
            </a:r>
            <a:r>
              <a:rPr lang="vi-VN" sz="3600" i="1" smtClean="0">
                <a:latin typeface="Times New Roman" panose="02020603050405020304" pitchFamily="18" charset="0"/>
                <a:ea typeface="Times New Roman" panose="02020603050405020304" pitchFamily="18" charset="0"/>
              </a:rPr>
              <a:t>Trình bày ưu khuyết điểm của p</a:t>
            </a:r>
            <a:r>
              <a:rPr lang="en-US" sz="3600" i="1" smtClean="0">
                <a:latin typeface="Times New Roman" panose="02020603050405020304" pitchFamily="18" charset="0"/>
                <a:ea typeface="Times New Roman" panose="02020603050405020304" pitchFamily="18" charset="0"/>
              </a:rPr>
              <a:t>hương </a:t>
            </a:r>
            <a:r>
              <a:rPr lang="en-US" sz="3600" i="1" err="1" smtClean="0">
                <a:latin typeface="Times New Roman" panose="02020603050405020304" pitchFamily="18" charset="0"/>
                <a:ea typeface="Times New Roman" panose="02020603050405020304" pitchFamily="18" charset="0"/>
              </a:rPr>
              <a:t>pháp</a:t>
            </a:r>
            <a:r>
              <a:rPr lang="en-US" sz="3600" i="1" smtClean="0">
                <a:latin typeface="Times New Roman" panose="02020603050405020304" pitchFamily="18" charset="0"/>
                <a:ea typeface="Times New Roman" panose="02020603050405020304" pitchFamily="18" charset="0"/>
              </a:rPr>
              <a:t> này</a:t>
            </a:r>
            <a:r>
              <a:rPr lang="vi-VN" sz="3600" i="1" smtClean="0">
                <a:latin typeface="Times New Roman" panose="02020603050405020304" pitchFamily="18" charset="0"/>
                <a:ea typeface="Times New Roman" panose="02020603050405020304" pitchFamily="18" charset="0"/>
              </a:rPr>
              <a:t>?</a:t>
            </a:r>
            <a:endParaRPr lang="en-US" sz="3600" i="1" dirty="0">
              <a:effectLst/>
              <a:latin typeface="Times New Roman" panose="02020603050405020304" pitchFamily="18" charset="0"/>
              <a:ea typeface="Times New Roman" panose="02020603050405020304" pitchFamily="18" charset="0"/>
            </a:endParaRPr>
          </a:p>
        </p:txBody>
      </p:sp>
      <p:sp>
        <p:nvSpPr>
          <p:cNvPr id="6" name="Rectangle 5"/>
          <p:cNvSpPr/>
          <p:nvPr/>
        </p:nvSpPr>
        <p:spPr>
          <a:xfrm>
            <a:off x="106022" y="268521"/>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pic>
        <p:nvPicPr>
          <p:cNvPr id="7" name="Picture 6"/>
          <p:cNvPicPr/>
          <p:nvPr/>
        </p:nvPicPr>
        <p:blipFill>
          <a:blip r:embed="rId2"/>
          <a:stretch>
            <a:fillRect/>
          </a:stretch>
        </p:blipFill>
        <p:spPr>
          <a:xfrm>
            <a:off x="214188" y="1881928"/>
            <a:ext cx="6589496" cy="4462888"/>
          </a:xfrm>
          <a:prstGeom prst="rect">
            <a:avLst/>
          </a:prstGeom>
        </p:spPr>
      </p:pic>
    </p:spTree>
    <p:extLst>
      <p:ext uri="{BB962C8B-B14F-4D97-AF65-F5344CB8AC3E}">
        <p14:creationId xmlns:p14="http://schemas.microsoft.com/office/powerpoint/2010/main" val="2635357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1296F657-9FCD-4C55-89F0-009B8F01890B}" type="slidenum">
              <a:rPr lang="en-US" smtClean="0"/>
              <a:t>21</a:t>
            </a:fld>
            <a:endParaRPr lang="en-US"/>
          </a:p>
        </p:txBody>
      </p:sp>
      <p:sp>
        <p:nvSpPr>
          <p:cNvPr id="11" name="Rectangle 10"/>
          <p:cNvSpPr/>
          <p:nvPr/>
        </p:nvSpPr>
        <p:spPr>
          <a:xfrm>
            <a:off x="8001540" y="2080728"/>
            <a:ext cx="1898277" cy="646331"/>
          </a:xfrm>
          <a:prstGeom prst="rect">
            <a:avLst/>
          </a:prstGeom>
        </p:spPr>
        <p:txBody>
          <a:bodyPr wrap="none">
            <a:spAutoFit/>
          </a:bodyPr>
          <a:lstStyle/>
          <a:p>
            <a:r>
              <a:rPr lang="en-US" sz="3600" b="1" dirty="0" err="1">
                <a:solidFill>
                  <a:srgbClr val="CC0066"/>
                </a:solidFill>
                <a:latin typeface="Times New Roman" panose="02020603050405020304" pitchFamily="18" charset="0"/>
                <a:ea typeface="Times New Roman" panose="02020603050405020304" pitchFamily="18" charset="0"/>
              </a:rPr>
              <a:t>Ư</a:t>
            </a:r>
            <a:r>
              <a:rPr lang="en-US" sz="3600" b="1" dirty="0" err="1" smtClean="0">
                <a:solidFill>
                  <a:srgbClr val="CC0066"/>
                </a:solidFill>
                <a:latin typeface="Times New Roman" panose="02020603050405020304" pitchFamily="18" charset="0"/>
                <a:ea typeface="Times New Roman" panose="02020603050405020304" pitchFamily="18" charset="0"/>
              </a:rPr>
              <a:t>u</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điểm</a:t>
            </a:r>
            <a:endParaRPr lang="en-US" sz="3600" b="1" dirty="0">
              <a:solidFill>
                <a:srgbClr val="CC0066"/>
              </a:solidFill>
            </a:endParaRPr>
          </a:p>
        </p:txBody>
      </p:sp>
      <p:sp>
        <p:nvSpPr>
          <p:cNvPr id="8" name="Rectangle 7"/>
          <p:cNvSpPr/>
          <p:nvPr/>
        </p:nvSpPr>
        <p:spPr>
          <a:xfrm>
            <a:off x="-503578" y="18288"/>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9" name="Rectangle 8"/>
          <p:cNvSpPr/>
          <p:nvPr/>
        </p:nvSpPr>
        <p:spPr>
          <a:xfrm>
            <a:off x="8001540" y="0"/>
            <a:ext cx="2736647" cy="646331"/>
          </a:xfrm>
          <a:prstGeom prst="rect">
            <a:avLst/>
          </a:prstGeom>
        </p:spPr>
        <p:txBody>
          <a:bodyPr wrap="none">
            <a:spAutoFit/>
          </a:bodyPr>
          <a:lstStyle/>
          <a:p>
            <a:r>
              <a:rPr lang="en-US" sz="3600" b="1" dirty="0" err="1" smtClean="0">
                <a:solidFill>
                  <a:srgbClr val="CC0066"/>
                </a:solidFill>
                <a:latin typeface="Times New Roman" panose="02020603050405020304" pitchFamily="18" charset="0"/>
                <a:ea typeface="Times New Roman" panose="02020603050405020304" pitchFamily="18" charset="0"/>
              </a:rPr>
              <a:t>Khuyết</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điểm</a:t>
            </a:r>
            <a:endParaRPr lang="en-US" sz="3600" b="1" dirty="0">
              <a:solidFill>
                <a:srgbClr val="CC0066"/>
              </a:solidFill>
            </a:endParaRPr>
          </a:p>
        </p:txBody>
      </p:sp>
      <p:sp>
        <p:nvSpPr>
          <p:cNvPr id="12" name="Rectangle 11"/>
          <p:cNvSpPr/>
          <p:nvPr/>
        </p:nvSpPr>
        <p:spPr>
          <a:xfrm>
            <a:off x="6810703" y="418436"/>
            <a:ext cx="5262487" cy="1654748"/>
          </a:xfrm>
          <a:prstGeom prst="rect">
            <a:avLst/>
          </a:prstGeom>
        </p:spPr>
        <p:txBody>
          <a:bodyPr wrap="square">
            <a:spAutoFit/>
          </a:bodyPr>
          <a:lstStyle/>
          <a:p>
            <a:pPr marR="0" lvl="0" algn="just">
              <a:lnSpc>
                <a:spcPct val="150000"/>
              </a:lnSpc>
              <a:spcBef>
                <a:spcPts val="0"/>
              </a:spcBef>
              <a:spcAft>
                <a:spcPts val="0"/>
              </a:spcAft>
            </a:pPr>
            <a:r>
              <a:rPr lang="en-US" sz="3600" i="1" smtClean="0">
                <a:latin typeface="Times New Roman" panose="02020603050405020304" pitchFamily="18" charset="0"/>
                <a:ea typeface="Times New Roman" panose="02020603050405020304" pitchFamily="18" charset="0"/>
              </a:rPr>
              <a:t>     Phương </a:t>
            </a:r>
            <a:r>
              <a:rPr lang="en-US" sz="3600" i="1" dirty="0" err="1" smtClean="0">
                <a:latin typeface="Times New Roman" panose="02020603050405020304" pitchFamily="18" charset="0"/>
                <a:ea typeface="Times New Roman" panose="02020603050405020304" pitchFamily="18" charset="0"/>
              </a:rPr>
              <a:t>pháp</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này</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phải</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có</a:t>
            </a:r>
            <a:r>
              <a:rPr lang="en-US" sz="3600" i="1" dirty="0" smtClean="0">
                <a:latin typeface="Times New Roman" panose="02020603050405020304" pitchFamily="18" charset="0"/>
                <a:ea typeface="Times New Roman" panose="02020603050405020304" pitchFamily="18" charset="0"/>
              </a:rPr>
              <a:t> 2 </a:t>
            </a:r>
            <a:r>
              <a:rPr lang="en-US" sz="3600" i="1" dirty="0" err="1" smtClean="0">
                <a:latin typeface="Times New Roman" panose="02020603050405020304" pitchFamily="18" charset="0"/>
                <a:ea typeface="Times New Roman" panose="02020603050405020304" pitchFamily="18" charset="0"/>
              </a:rPr>
              <a:t>người</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cứu</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chữa</a:t>
            </a:r>
            <a:r>
              <a:rPr lang="en-US" sz="3600" i="1" dirty="0" smtClean="0">
                <a:latin typeface="Times New Roman" panose="02020603050405020304" pitchFamily="18" charset="0"/>
                <a:ea typeface="Times New Roman" panose="02020603050405020304" pitchFamily="18" charset="0"/>
              </a:rPr>
              <a:t>.</a:t>
            </a:r>
            <a:endParaRPr lang="en-US" sz="3600" i="1" dirty="0">
              <a:effectLst/>
              <a:latin typeface="Times New Roman" panose="02020603050405020304" pitchFamily="18" charset="0"/>
              <a:ea typeface="Times New Roman" panose="02020603050405020304" pitchFamily="18" charset="0"/>
            </a:endParaRPr>
          </a:p>
        </p:txBody>
      </p:sp>
      <p:sp>
        <p:nvSpPr>
          <p:cNvPr id="17" name="Rectangle 16"/>
          <p:cNvSpPr/>
          <p:nvPr/>
        </p:nvSpPr>
        <p:spPr>
          <a:xfrm>
            <a:off x="6799118" y="2610683"/>
            <a:ext cx="5141490" cy="4247317"/>
          </a:xfrm>
          <a:prstGeom prst="rect">
            <a:avLst/>
          </a:prstGeom>
        </p:spPr>
        <p:txBody>
          <a:bodyPr wrap="square">
            <a:spAutoFit/>
          </a:bodyPr>
          <a:lstStyle/>
          <a:p>
            <a:pPr algn="just">
              <a:lnSpc>
                <a:spcPct val="150000"/>
              </a:lnSpc>
            </a:pPr>
            <a:r>
              <a:rPr lang="en-US" sz="3600" i="1" smtClean="0">
                <a:latin typeface="Times New Roman" panose="02020603050405020304" pitchFamily="18" charset="0"/>
                <a:cs typeface="Times New Roman" panose="02020603050405020304" pitchFamily="18" charset="0"/>
              </a:rPr>
              <a:t>     Do </a:t>
            </a:r>
            <a:r>
              <a:rPr lang="en-US" sz="3600" i="1" dirty="0" err="1" smtClean="0">
                <a:latin typeface="Times New Roman" panose="02020603050405020304" pitchFamily="18" charset="0"/>
                <a:cs typeface="Times New Roman" panose="02020603050405020304" pitchFamily="18" charset="0"/>
              </a:rPr>
              <a:t>nạn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nhân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nằm</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ngửa</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nên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các</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chất</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dịch</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vị</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và</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nước</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miếng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không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theo</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đường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khí</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quản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vào</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cản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trở</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hô</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hấp</a:t>
            </a:r>
            <a:r>
              <a:rPr lang="en-US" sz="3600" i="1" dirty="0" smtClean="0">
                <a:latin typeface="Times New Roman" panose="02020603050405020304" pitchFamily="18" charset="0"/>
                <a:cs typeface="Times New Roman" panose="02020603050405020304" pitchFamily="18" charset="0"/>
              </a:rPr>
              <a:t>.</a:t>
            </a:r>
            <a:endParaRPr lang="en-US" sz="3600" i="1" dirty="0">
              <a:latin typeface="Times New Roman" panose="02020603050405020304" pitchFamily="18" charset="0"/>
              <a:cs typeface="Times New Roman" panose="02020603050405020304" pitchFamily="18" charset="0"/>
            </a:endParaRPr>
          </a:p>
        </p:txBody>
      </p:sp>
      <p:pic>
        <p:nvPicPr>
          <p:cNvPr id="18" name="Picture 17"/>
          <p:cNvPicPr/>
          <p:nvPr/>
        </p:nvPicPr>
        <p:blipFill>
          <a:blip r:embed="rId2"/>
          <a:stretch>
            <a:fillRect/>
          </a:stretch>
        </p:blipFill>
        <p:spPr>
          <a:xfrm>
            <a:off x="214188" y="1881928"/>
            <a:ext cx="6589496" cy="4462888"/>
          </a:xfrm>
          <a:prstGeom prst="rect">
            <a:avLst/>
          </a:prstGeom>
        </p:spPr>
      </p:pic>
    </p:spTree>
    <p:extLst>
      <p:ext uri="{BB962C8B-B14F-4D97-AF65-F5344CB8AC3E}">
        <p14:creationId xmlns:p14="http://schemas.microsoft.com/office/powerpoint/2010/main" val="2779664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2000"/>
                                        <p:tgtEl>
                                          <p:spTgt spid="9"/>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childTnLst>
                                </p:cTn>
                              </p:par>
                            </p:childTnLst>
                          </p:cTn>
                        </p:par>
                        <p:par>
                          <p:cTn id="12" fill="hold">
                            <p:stCondLst>
                              <p:cond delay="3000"/>
                            </p:stCondLst>
                            <p:childTnLst>
                              <p:par>
                                <p:cTn id="13" presetID="22" presetClass="entr" presetSubtype="8"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2000"/>
                                        <p:tgtEl>
                                          <p:spTgt spid="11"/>
                                        </p:tgtEl>
                                      </p:cBhvr>
                                    </p:animEffect>
                                  </p:childTnLst>
                                </p:cTn>
                              </p:par>
                            </p:childTnLst>
                          </p:cTn>
                        </p:par>
                        <p:par>
                          <p:cTn id="16" fill="hold">
                            <p:stCondLst>
                              <p:cond delay="5000"/>
                            </p:stCondLst>
                            <p:childTnLst>
                              <p:par>
                                <p:cTn id="17" presetID="55"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strVal val="#ppt_w*0.70"/>
                                          </p:val>
                                        </p:tav>
                                        <p:tav tm="100000">
                                          <p:val>
                                            <p:strVal val="#ppt_w"/>
                                          </p:val>
                                        </p:tav>
                                      </p:tavLst>
                                    </p:anim>
                                    <p:anim calcmode="lin" valueType="num">
                                      <p:cBhvr>
                                        <p:cTn id="20" dur="1000" fill="hold"/>
                                        <p:tgtEl>
                                          <p:spTgt spid="17"/>
                                        </p:tgtEl>
                                        <p:attrNameLst>
                                          <p:attrName>ppt_h</p:attrName>
                                        </p:attrNameLst>
                                      </p:cBhvr>
                                      <p:tavLst>
                                        <p:tav tm="0">
                                          <p:val>
                                            <p:strVal val="#ppt_h"/>
                                          </p:val>
                                        </p:tav>
                                        <p:tav tm="100000">
                                          <p:val>
                                            <p:strVal val="#ppt_h"/>
                                          </p:val>
                                        </p:tav>
                                      </p:tavLst>
                                    </p:anim>
                                    <p:animEffect transition="in" filter="fade">
                                      <p:cBhvr>
                                        <p:cTn id="21"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9" grpId="0"/>
      <p:bldP spid="12" grpId="0"/>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22</a:t>
            </a:fld>
            <a:endParaRPr lang="en-US"/>
          </a:p>
        </p:txBody>
      </p:sp>
      <p:sp>
        <p:nvSpPr>
          <p:cNvPr id="8" name="Rectangle 7"/>
          <p:cNvSpPr/>
          <p:nvPr/>
        </p:nvSpPr>
        <p:spPr>
          <a:xfrm>
            <a:off x="403655" y="1735543"/>
            <a:ext cx="6104237" cy="742511"/>
          </a:xfrm>
          <a:prstGeom prst="rect">
            <a:avLst/>
          </a:prstGeom>
        </p:spPr>
        <p:txBody>
          <a:bodyPr wrap="square">
            <a:spAutoFit/>
          </a:bodyPr>
          <a:lstStyle/>
          <a:p>
            <a:pPr marL="342900" marR="0" lvl="0" indent="-342900" algn="just">
              <a:lnSpc>
                <a:spcPct val="150000"/>
              </a:lnSpc>
              <a:spcBef>
                <a:spcPts val="0"/>
              </a:spcBef>
              <a:spcAft>
                <a:spcPts val="0"/>
              </a:spcAft>
              <a:buFont typeface="Times New Roman" panose="02020603050405020304" pitchFamily="18" charset="0"/>
              <a:buChar char="-"/>
              <a:tabLst>
                <a:tab pos="742950" algn="l"/>
              </a:tabLst>
            </a:pPr>
            <a:r>
              <a:rPr lang="en-US" sz="3200" b="1" i="1" smtClean="0">
                <a:solidFill>
                  <a:srgbClr val="CC0066"/>
                </a:solidFill>
                <a:latin typeface="Times New Roman" panose="02020603050405020304" pitchFamily="18" charset="0"/>
                <a:ea typeface="Times New Roman" panose="02020603050405020304" pitchFamily="18" charset="0"/>
              </a:rPr>
              <a:t>Định </a:t>
            </a:r>
            <a:r>
              <a:rPr lang="en-US" sz="3200" b="1" i="1">
                <a:solidFill>
                  <a:srgbClr val="CC0066"/>
                </a:solidFill>
                <a:latin typeface="Times New Roman" panose="02020603050405020304" pitchFamily="18" charset="0"/>
                <a:ea typeface="Times New Roman" panose="02020603050405020304" pitchFamily="18" charset="0"/>
              </a:rPr>
              <a:t>vị điểm giữa xương ức.</a:t>
            </a:r>
          </a:p>
        </p:txBody>
      </p:sp>
      <p:pic>
        <p:nvPicPr>
          <p:cNvPr id="9" name="Picture 8"/>
          <p:cNvPicPr/>
          <p:nvPr/>
        </p:nvPicPr>
        <p:blipFill rotWithShape="1">
          <a:blip r:embed="rId2"/>
          <a:srcRect l="3441" t="3390" r="4068" b="10798"/>
          <a:stretch/>
        </p:blipFill>
        <p:spPr>
          <a:xfrm>
            <a:off x="543696" y="2496067"/>
            <a:ext cx="10915135" cy="4316627"/>
          </a:xfrm>
          <a:prstGeom prst="rect">
            <a:avLst/>
          </a:prstGeom>
        </p:spPr>
      </p:pic>
      <p:sp>
        <p:nvSpPr>
          <p:cNvPr id="11" name="Rectangle 10"/>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sp>
        <p:nvSpPr>
          <p:cNvPr id="12" name="Rectangle 11"/>
          <p:cNvSpPr/>
          <p:nvPr/>
        </p:nvSpPr>
        <p:spPr>
          <a:xfrm>
            <a:off x="827789" y="679590"/>
            <a:ext cx="5482401" cy="923330"/>
          </a:xfrm>
          <a:prstGeom prst="rect">
            <a:avLst/>
          </a:prstGeom>
        </p:spPr>
        <p:txBody>
          <a:bodyPr wrap="square">
            <a:spAutoFit/>
          </a:bodyPr>
          <a:lstStyle/>
          <a:p>
            <a:pPr indent="412750" algn="just">
              <a:lnSpc>
                <a:spcPct val="150000"/>
              </a:lnSpc>
            </a:pPr>
            <a:r>
              <a:rPr lang="vi-VN" sz="3600" smtClean="0">
                <a:latin typeface="Times New Roman" panose="02020603050405020304" pitchFamily="18" charset="0"/>
                <a:ea typeface="Times New Roman" panose="02020603050405020304" pitchFamily="18" charset="0"/>
              </a:rPr>
              <a:t>Sẽ có 2 trường hợp sau:</a:t>
            </a:r>
            <a:endParaRPr lang="en-US" sz="3600" dirty="0">
              <a:effectLst/>
              <a:latin typeface="Times New Roman" panose="02020603050405020304" pitchFamily="18" charset="0"/>
              <a:ea typeface="Times New Roman" panose="02020603050405020304" pitchFamily="18" charset="0"/>
            </a:endParaRPr>
          </a:p>
        </p:txBody>
      </p:sp>
      <p:sp>
        <p:nvSpPr>
          <p:cNvPr id="13" name="Rectangle 12"/>
          <p:cNvSpPr/>
          <p:nvPr/>
        </p:nvSpPr>
        <p:spPr>
          <a:xfrm>
            <a:off x="6775505" y="616390"/>
            <a:ext cx="5334120" cy="742511"/>
          </a:xfrm>
          <a:prstGeom prst="rect">
            <a:avLst/>
          </a:prstGeom>
        </p:spPr>
        <p:txBody>
          <a:bodyPr wrap="square">
            <a:spAutoFit/>
          </a:bodyPr>
          <a:lstStyle/>
          <a:p>
            <a:pPr indent="412750" algn="just">
              <a:lnSpc>
                <a:spcPct val="150000"/>
              </a:lnSpc>
            </a:pPr>
            <a:r>
              <a:rPr lang="vi-VN" sz="3200" i="1" smtClean="0">
                <a:solidFill>
                  <a:schemeClr val="accent6">
                    <a:lumMod val="75000"/>
                  </a:schemeClr>
                </a:solidFill>
                <a:latin typeface="Times New Roman" panose="02020603050405020304" pitchFamily="18" charset="0"/>
                <a:ea typeface="Times New Roman" panose="02020603050405020304" pitchFamily="18" charset="0"/>
              </a:rPr>
              <a:t>Trường hợp 1 người cứu</a:t>
            </a:r>
            <a:endParaRPr lang="en-US" sz="3200" i="1" dirty="0">
              <a:solidFill>
                <a:schemeClr val="accent6">
                  <a:lumMod val="75000"/>
                </a:schemeClr>
              </a:solidFill>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6775505" y="1274863"/>
            <a:ext cx="5334120" cy="830997"/>
          </a:xfrm>
          <a:prstGeom prst="rect">
            <a:avLst/>
          </a:prstGeom>
        </p:spPr>
        <p:txBody>
          <a:bodyPr wrap="square">
            <a:spAutoFit/>
          </a:bodyPr>
          <a:lstStyle/>
          <a:p>
            <a:pPr indent="412750" algn="just">
              <a:lnSpc>
                <a:spcPct val="150000"/>
              </a:lnSpc>
            </a:pPr>
            <a:r>
              <a:rPr lang="vi-VN" sz="3200" i="1" smtClean="0">
                <a:solidFill>
                  <a:schemeClr val="accent6">
                    <a:lumMod val="75000"/>
                  </a:schemeClr>
                </a:solidFill>
                <a:latin typeface="Times New Roman" panose="02020603050405020304" pitchFamily="18" charset="0"/>
                <a:ea typeface="Times New Roman" panose="02020603050405020304" pitchFamily="18" charset="0"/>
              </a:rPr>
              <a:t>Trường hợp 2 người cứu</a:t>
            </a:r>
            <a:endParaRPr lang="en-US" sz="3200" i="1" dirty="0">
              <a:solidFill>
                <a:schemeClr val="accent6">
                  <a:lumMod val="75000"/>
                </a:schemeClr>
              </a:solidFill>
              <a:effectLst/>
              <a:latin typeface="Times New Roman" panose="02020603050405020304" pitchFamily="18" charset="0"/>
              <a:ea typeface="Times New Roman" panose="02020603050405020304" pitchFamily="18" charset="0"/>
            </a:endParaRPr>
          </a:p>
        </p:txBody>
      </p:sp>
      <p:cxnSp>
        <p:nvCxnSpPr>
          <p:cNvPr id="5" name="Straight Arrow Connector 4"/>
          <p:cNvCxnSpPr/>
          <p:nvPr/>
        </p:nvCxnSpPr>
        <p:spPr>
          <a:xfrm>
            <a:off x="5815914" y="1274863"/>
            <a:ext cx="1309816" cy="460680"/>
          </a:xfrm>
          <a:prstGeom prst="straightConnector1">
            <a:avLst/>
          </a:prstGeom>
          <a:ln w="57150">
            <a:solidFill>
              <a:srgbClr val="09670B"/>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5840627" y="1128584"/>
            <a:ext cx="1307907" cy="146279"/>
          </a:xfrm>
          <a:prstGeom prst="straightConnector1">
            <a:avLst/>
          </a:prstGeom>
          <a:ln w="57150">
            <a:solidFill>
              <a:srgbClr val="09670B"/>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7945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randombar(horizontal)">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iterate type="wd">
                                    <p:tmPct val="10000"/>
                                  </p:iterate>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iterate type="wd">
                                    <p:tmPct val="10000"/>
                                  </p:iterate>
                                  <p:childTnLst>
                                    <p:set>
                                      <p:cBhvr>
                                        <p:cTn id="29" dur="1" fill="hold">
                                          <p:stCondLst>
                                            <p:cond delay="0"/>
                                          </p:stCondLst>
                                        </p:cTn>
                                        <p:tgtEl>
                                          <p:spTgt spid="13"/>
                                        </p:tgtEl>
                                        <p:attrNameLst>
                                          <p:attrName>style.visibility</p:attrName>
                                        </p:attrNameLst>
                                      </p:cBhvr>
                                      <p:to>
                                        <p:strVal val="visible"/>
                                      </p:to>
                                    </p:set>
                                    <p:animEffect transition="in" filter="fade">
                                      <p:cBhvr>
                                        <p:cTn id="30" dur="10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iterate type="wd">
                                    <p:tmPct val="10000"/>
                                  </p:iterate>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23</a:t>
            </a:fld>
            <a:endParaRPr lang="en-US"/>
          </a:p>
        </p:txBody>
      </p:sp>
      <p:sp>
        <p:nvSpPr>
          <p:cNvPr id="6" name="Rectangle 5"/>
          <p:cNvSpPr/>
          <p:nvPr/>
        </p:nvSpPr>
        <p:spPr>
          <a:xfrm>
            <a:off x="0" y="50363"/>
            <a:ext cx="6021859" cy="6740307"/>
          </a:xfrm>
          <a:prstGeom prst="rect">
            <a:avLst/>
          </a:prstGeom>
        </p:spPr>
        <p:txBody>
          <a:bodyPr wrap="square">
            <a:spAutoFit/>
          </a:bodyPr>
          <a:lstStyle/>
          <a:p>
            <a:pPr marL="342900" marR="0" lvl="0" indent="-342900" algn="just">
              <a:lnSpc>
                <a:spcPct val="150000"/>
              </a:lnSpc>
              <a:spcBef>
                <a:spcPts val="0"/>
              </a:spcBef>
              <a:spcAft>
                <a:spcPts val="0"/>
              </a:spcAft>
              <a:buFont typeface="Courier New" panose="02070309020205020404" pitchFamily="49" charset="0"/>
              <a:buChar char="o"/>
            </a:pPr>
            <a:r>
              <a:rPr lang="en-US" sz="3200" smtClean="0">
                <a:latin typeface="Times New Roman" panose="02020603050405020304" pitchFamily="18" charset="0"/>
                <a:ea typeface="Times New Roman" panose="02020603050405020304" pitchFamily="18" charset="0"/>
              </a:rPr>
              <a:t>Xác </a:t>
            </a:r>
            <a:r>
              <a:rPr lang="en-US" sz="3200">
                <a:latin typeface="Times New Roman" panose="02020603050405020304" pitchFamily="18" charset="0"/>
                <a:ea typeface="Times New Roman" panose="02020603050405020304" pitchFamily="18" charset="0"/>
              </a:rPr>
              <a:t>định phần thấp nhất của xương ức.</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Xác định phần cao nhất của xương ức.</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Đặt các đỉnh đầu ngón tay trỏ hay ngón giữa vào vị trí trên cùng và dưới cùng của xương ức.</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Duỗi đều các ngón tay và định ra điểm giữa của xương ức.</a:t>
            </a:r>
            <a:endParaRPr lang="en-US" sz="3200">
              <a:effectLst/>
              <a:latin typeface="Times New Roman" panose="02020603050405020304" pitchFamily="18" charset="0"/>
              <a:ea typeface="Times New Roman" panose="02020603050405020304" pitchFamily="18" charset="0"/>
            </a:endParaRPr>
          </a:p>
        </p:txBody>
      </p:sp>
      <p:pic>
        <p:nvPicPr>
          <p:cNvPr id="7" name="Picture 6"/>
          <p:cNvPicPr/>
          <p:nvPr/>
        </p:nvPicPr>
        <p:blipFill>
          <a:blip r:embed="rId2"/>
          <a:stretch>
            <a:fillRect/>
          </a:stretch>
        </p:blipFill>
        <p:spPr>
          <a:xfrm>
            <a:off x="6120713" y="1878227"/>
            <a:ext cx="6071287" cy="3509319"/>
          </a:xfrm>
          <a:prstGeom prst="rect">
            <a:avLst/>
          </a:prstGeom>
        </p:spPr>
      </p:pic>
    </p:spTree>
    <p:extLst>
      <p:ext uri="{BB962C8B-B14F-4D97-AF65-F5344CB8AC3E}">
        <p14:creationId xmlns:p14="http://schemas.microsoft.com/office/powerpoint/2010/main" val="2786474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1"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1"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1"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1"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fade">
                                      <p:cBhvr>
                                        <p:cTn id="28" dur="1000"/>
                                        <p:tgtEl>
                                          <p:spTgt spid="6">
                                            <p:txEl>
                                              <p:pRg st="3" end="3"/>
                                            </p:txEl>
                                          </p:spTgt>
                                        </p:tgtEl>
                                      </p:cBhvr>
                                    </p:animEffect>
                                    <p:anim calcmode="lin" valueType="num">
                                      <p:cBhvr>
                                        <p:cTn id="29"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24</a:t>
            </a:fld>
            <a:endParaRPr lang="en-US"/>
          </a:p>
        </p:txBody>
      </p:sp>
      <p:sp>
        <p:nvSpPr>
          <p:cNvPr id="2" name="Rectangle 1"/>
          <p:cNvSpPr/>
          <p:nvPr/>
        </p:nvSpPr>
        <p:spPr>
          <a:xfrm>
            <a:off x="65900" y="119872"/>
            <a:ext cx="6096000" cy="6001643"/>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tabLst>
                <a:tab pos="742950" algn="l"/>
              </a:tabLst>
            </a:pPr>
            <a:r>
              <a:rPr lang="en-US" sz="3200" b="1">
                <a:solidFill>
                  <a:srgbClr val="0000FF"/>
                </a:solidFill>
                <a:latin typeface="Times New Roman" panose="02020603050405020304" pitchFamily="18" charset="0"/>
                <a:ea typeface="Times New Roman" panose="02020603050405020304" pitchFamily="18" charset="0"/>
              </a:rPr>
              <a:t>Đặt tay.</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Đặt tay gót tay vào điểm giữa của nữa phần dưới xương ức, các ngón tay duỗi thẳng.</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Giữ khuỷu tay dùng ép thẳng đến mức có thể.</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Đặt tay còn lại lên trên tay đầu tiên.</a:t>
            </a:r>
            <a:endParaRPr lang="en-US" sz="3200">
              <a:effectLst/>
              <a:latin typeface="Times New Roman" panose="02020603050405020304" pitchFamily="18" charset="0"/>
              <a:ea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8157006" y="2362200"/>
            <a:ext cx="4000500" cy="4495800"/>
          </a:xfrm>
          <a:prstGeom prst="rect">
            <a:avLst/>
          </a:prstGeom>
        </p:spPr>
      </p:pic>
      <p:pic>
        <p:nvPicPr>
          <p:cNvPr id="8" name="Picture 7"/>
          <p:cNvPicPr>
            <a:picLocks noChangeAspect="1"/>
          </p:cNvPicPr>
          <p:nvPr/>
        </p:nvPicPr>
        <p:blipFill>
          <a:blip r:embed="rId3"/>
          <a:stretch>
            <a:fillRect/>
          </a:stretch>
        </p:blipFill>
        <p:spPr>
          <a:xfrm>
            <a:off x="6236042" y="-3507"/>
            <a:ext cx="2466975" cy="3124200"/>
          </a:xfrm>
          <a:prstGeom prst="rect">
            <a:avLst/>
          </a:prstGeom>
        </p:spPr>
      </p:pic>
    </p:spTree>
    <p:extLst>
      <p:ext uri="{BB962C8B-B14F-4D97-AF65-F5344CB8AC3E}">
        <p14:creationId xmlns:p14="http://schemas.microsoft.com/office/powerpoint/2010/main" val="303156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fltVal val="0"/>
                                          </p:val>
                                        </p:tav>
                                        <p:tav tm="100000">
                                          <p:val>
                                            <p:strVal val="#ppt_w"/>
                                          </p:val>
                                        </p:tav>
                                      </p:tavLst>
                                    </p:anim>
                                    <p:anim calcmode="lin" valueType="num">
                                      <p:cBhvr>
                                        <p:cTn id="32" dur="1000" fill="hold"/>
                                        <p:tgtEl>
                                          <p:spTgt spid="8"/>
                                        </p:tgtEl>
                                        <p:attrNameLst>
                                          <p:attrName>ppt_h</p:attrName>
                                        </p:attrNameLst>
                                      </p:cBhvr>
                                      <p:tavLst>
                                        <p:tav tm="0">
                                          <p:val>
                                            <p:fltVal val="0"/>
                                          </p:val>
                                        </p:tav>
                                        <p:tav tm="100000">
                                          <p:val>
                                            <p:strVal val="#ppt_h"/>
                                          </p:val>
                                        </p:tav>
                                      </p:tavLst>
                                    </p:anim>
                                    <p:anim calcmode="lin" valueType="num">
                                      <p:cBhvr>
                                        <p:cTn id="33" dur="1000" fill="hold"/>
                                        <p:tgtEl>
                                          <p:spTgt spid="8"/>
                                        </p:tgtEl>
                                        <p:attrNameLst>
                                          <p:attrName>style.rotation</p:attrName>
                                        </p:attrNameLst>
                                      </p:cBhvr>
                                      <p:tavLst>
                                        <p:tav tm="0">
                                          <p:val>
                                            <p:fltVal val="90"/>
                                          </p:val>
                                        </p:tav>
                                        <p:tav tm="100000">
                                          <p:val>
                                            <p:fltVal val="0"/>
                                          </p:val>
                                        </p:tav>
                                      </p:tavLst>
                                    </p:anim>
                                    <p:animEffect transition="in" filter="fade">
                                      <p:cBhvr>
                                        <p:cTn id="34" dur="10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Effect transition="in" filter="fade">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25</a:t>
            </a:fld>
            <a:endParaRPr lang="en-US"/>
          </a:p>
        </p:txBody>
      </p:sp>
      <p:sp>
        <p:nvSpPr>
          <p:cNvPr id="5" name="Rectangle 4"/>
          <p:cNvSpPr/>
          <p:nvPr/>
        </p:nvSpPr>
        <p:spPr>
          <a:xfrm>
            <a:off x="104767" y="2351048"/>
            <a:ext cx="4384854" cy="4524315"/>
          </a:xfrm>
          <a:prstGeom prst="rect">
            <a:avLst/>
          </a:prstGeom>
        </p:spPr>
        <p:txBody>
          <a:bodyPr wrap="square">
            <a:spAutoFit/>
          </a:bodyPr>
          <a:lstStyle/>
          <a:p>
            <a:pPr algn="just">
              <a:lnSpc>
                <a:spcPct val="150000"/>
              </a:lnSpc>
            </a:pPr>
            <a:r>
              <a:rPr lang="vi-VN" sz="3200" b="1"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3200" b="1"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320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Để người bị nạn nằm ngửa, nới rộng quần áo, thắt lưng, moi rớt rãi trong miệng người bị nạn ra, đặt đầu người bị nạn hơi ngửa ra phía sau.</a:t>
            </a:r>
            <a:endParaRPr lang="en-US" sz="3200">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sp>
        <p:nvSpPr>
          <p:cNvPr id="7" name="Rectangle 6"/>
          <p:cNvSpPr/>
          <p:nvPr/>
        </p:nvSpPr>
        <p:spPr>
          <a:xfrm>
            <a:off x="1089410" y="797241"/>
            <a:ext cx="9057288" cy="584775"/>
          </a:xfrm>
          <a:prstGeom prst="rect">
            <a:avLst/>
          </a:prstGeom>
        </p:spPr>
        <p:txBody>
          <a:bodyPr wrap="none">
            <a:spAutoFit/>
          </a:bodyPr>
          <a:lstStyle/>
          <a:p>
            <a:r>
              <a:rPr lang="en-US" sz="3200" i="1">
                <a:solidFill>
                  <a:srgbClr val="CC0066"/>
                </a:solidFill>
                <a:latin typeface="Times New Roman" panose="02020603050405020304" pitchFamily="18" charset="0"/>
                <a:cs typeface="Times New Roman" panose="02020603050405020304" pitchFamily="18" charset="0"/>
              </a:rPr>
              <a:t>(là phương pháp cứu chữa có hiệu quả nhất hiện nay)</a:t>
            </a:r>
            <a:endParaRPr lang="en-US" sz="4000" i="1">
              <a:solidFill>
                <a:srgbClr val="CC0066"/>
              </a:solidFill>
              <a:latin typeface="Times New Roman" panose="02020603050405020304" pitchFamily="18" charset="0"/>
              <a:cs typeface="Times New Roman" panose="02020603050405020304" pitchFamily="18" charset="0"/>
            </a:endParaRPr>
          </a:p>
        </p:txBody>
      </p:sp>
      <p:sp>
        <p:nvSpPr>
          <p:cNvPr id="9" name="Rectangle 8"/>
          <p:cNvSpPr/>
          <p:nvPr/>
        </p:nvSpPr>
        <p:spPr>
          <a:xfrm>
            <a:off x="187147" y="1382016"/>
            <a:ext cx="5334120" cy="742511"/>
          </a:xfrm>
          <a:prstGeom prst="rect">
            <a:avLst/>
          </a:prstGeom>
        </p:spPr>
        <p:txBody>
          <a:bodyPr wrap="square">
            <a:spAutoFit/>
          </a:bodyPr>
          <a:lstStyle/>
          <a:p>
            <a:pPr indent="412750" algn="just">
              <a:lnSpc>
                <a:spcPct val="150000"/>
              </a:lnSpc>
            </a:pPr>
            <a:r>
              <a:rPr lang="vi-VN" sz="3200" b="1" i="1" smtClean="0">
                <a:solidFill>
                  <a:srgbClr val="851578"/>
                </a:solidFill>
                <a:latin typeface="Times New Roman" panose="02020603050405020304" pitchFamily="18" charset="0"/>
                <a:ea typeface="Times New Roman" panose="02020603050405020304" pitchFamily="18" charset="0"/>
              </a:rPr>
              <a:t>Trường hợp 1 người cứu</a:t>
            </a:r>
            <a:endParaRPr lang="en-US" sz="3200" b="1" i="1" dirty="0">
              <a:solidFill>
                <a:srgbClr val="851578"/>
              </a:solidFill>
              <a:effectLst/>
              <a:latin typeface="Times New Roman" panose="02020603050405020304" pitchFamily="18" charset="0"/>
              <a:ea typeface="Times New Roman" panose="02020603050405020304" pitchFamily="18" charset="0"/>
            </a:endParaRPr>
          </a:p>
        </p:txBody>
      </p:sp>
      <p:pic>
        <p:nvPicPr>
          <p:cNvPr id="8" name="Picture 7"/>
          <p:cNvPicPr/>
          <p:nvPr/>
        </p:nvPicPr>
        <p:blipFill>
          <a:blip r:embed="rId2"/>
          <a:stretch>
            <a:fillRect/>
          </a:stretch>
        </p:blipFill>
        <p:spPr>
          <a:xfrm>
            <a:off x="8876875" y="1339427"/>
            <a:ext cx="3169508" cy="2693284"/>
          </a:xfrm>
          <a:prstGeom prst="rect">
            <a:avLst/>
          </a:prstGeom>
        </p:spPr>
      </p:pic>
      <p:sp>
        <p:nvSpPr>
          <p:cNvPr id="10" name="Rectangle 9"/>
          <p:cNvSpPr/>
          <p:nvPr/>
        </p:nvSpPr>
        <p:spPr>
          <a:xfrm>
            <a:off x="7977926" y="3771101"/>
            <a:ext cx="4063933" cy="523220"/>
          </a:xfrm>
          <a:prstGeom prst="rect">
            <a:avLst/>
          </a:prstGeom>
        </p:spPr>
        <p:txBody>
          <a:bodyPr wrap="none">
            <a:spAutoFit/>
          </a:bodyPr>
          <a:lstStyle/>
          <a:p>
            <a:r>
              <a:rPr lang="en-US" sz="2800" i="1" dirty="0" err="1">
                <a:solidFill>
                  <a:srgbClr val="7030A0"/>
                </a:solidFill>
                <a:latin typeface="Times New Roman" panose="02020603050405020304" pitchFamily="18" charset="0"/>
                <a:ea typeface="Times New Roman" panose="02020603050405020304" pitchFamily="18" charset="0"/>
              </a:rPr>
              <a:t>Làm</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sạch</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miệng</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nạn</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nhân</a:t>
            </a:r>
            <a:r>
              <a:rPr lang="en-US" sz="2800" i="1" dirty="0">
                <a:solidFill>
                  <a:srgbClr val="7030A0"/>
                </a:solidFill>
                <a:latin typeface="Times New Roman" panose="02020603050405020304" pitchFamily="18" charset="0"/>
                <a:ea typeface="Times New Roman" panose="02020603050405020304" pitchFamily="18" charset="0"/>
              </a:rPr>
              <a:t>.</a:t>
            </a:r>
            <a:endParaRPr lang="en-US" sz="2800" i="1" dirty="0">
              <a:solidFill>
                <a:srgbClr val="7030A0"/>
              </a:solidFill>
            </a:endParaRPr>
          </a:p>
        </p:txBody>
      </p:sp>
      <p:pic>
        <p:nvPicPr>
          <p:cNvPr id="11" name="Picture 10"/>
          <p:cNvPicPr/>
          <p:nvPr/>
        </p:nvPicPr>
        <p:blipFill>
          <a:blip r:embed="rId3"/>
          <a:stretch>
            <a:fillRect/>
          </a:stretch>
        </p:blipFill>
        <p:spPr>
          <a:xfrm>
            <a:off x="4536352" y="3195680"/>
            <a:ext cx="3394843" cy="3525795"/>
          </a:xfrm>
          <a:prstGeom prst="rect">
            <a:avLst/>
          </a:prstGeom>
        </p:spPr>
      </p:pic>
    </p:spTree>
    <p:extLst>
      <p:ext uri="{BB962C8B-B14F-4D97-AF65-F5344CB8AC3E}">
        <p14:creationId xmlns:p14="http://schemas.microsoft.com/office/powerpoint/2010/main" val="42240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iterate type="wd">
                                    <p:tmPct val="10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up)">
                                      <p:cBhvr>
                                        <p:cTn id="32" dur="2000"/>
                                        <p:tgtEl>
                                          <p:spTgt spid="8"/>
                                        </p:tgtEl>
                                      </p:cBhvr>
                                    </p:animEffec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20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circle(in)">
                                      <p:cBhvr>
                                        <p:cTn id="4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26</a:t>
            </a:fld>
            <a:endParaRPr lang="en-US"/>
          </a:p>
        </p:txBody>
      </p:sp>
      <p:sp>
        <p:nvSpPr>
          <p:cNvPr id="3" name="Rectangle 2"/>
          <p:cNvSpPr/>
          <p:nvPr/>
        </p:nvSpPr>
        <p:spPr>
          <a:xfrm>
            <a:off x="32951" y="395417"/>
            <a:ext cx="6911545" cy="6494085"/>
          </a:xfrm>
          <a:prstGeom prst="rect">
            <a:avLst/>
          </a:prstGeom>
        </p:spPr>
        <p:txBody>
          <a:bodyPr wrap="square">
            <a:spAutoFit/>
          </a:bodyPr>
          <a:lstStyle/>
          <a:p>
            <a:pPr marL="342900" marR="0" lvl="0" indent="-342900" algn="just">
              <a:lnSpc>
                <a:spcPct val="150000"/>
              </a:lnSpc>
              <a:spcBef>
                <a:spcPts val="0"/>
              </a:spcBef>
              <a:spcAft>
                <a:spcPts val="0"/>
              </a:spcAft>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Quỳ</a:t>
            </a:r>
            <a:r>
              <a:rPr lang="en-US" sz="3200" dirty="0">
                <a:latin typeface="Times New Roman" panose="02020603050405020304" pitchFamily="18" charset="0"/>
                <a:ea typeface="Times New Roman" panose="02020603050405020304" pitchFamily="18" charset="0"/>
              </a:rPr>
              <a:t> 1 </a:t>
            </a:r>
            <a:r>
              <a:rPr lang="en-US" sz="3200" dirty="0" err="1">
                <a:latin typeface="Times New Roman" panose="02020603050405020304" pitchFamily="18" charset="0"/>
                <a:ea typeface="Times New Roman" panose="02020603050405020304" pitchFamily="18" charset="0"/>
              </a:rPr>
              <a:t>gối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áp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sát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của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nạn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nhân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kia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hơi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lùi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về</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sau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sao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người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cứu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ngay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phía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trên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xương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ức</a:t>
            </a:r>
            <a:r>
              <a:rPr lang="en-US" sz="3200" dirty="0">
                <a:latin typeface="Times New Roman" panose="02020603050405020304" pitchFamily="18" charset="0"/>
                <a:ea typeface="Times New Roman" panose="02020603050405020304" pitchFamily="18" charset="0"/>
              </a:rPr>
              <a:t>.</a:t>
            </a:r>
          </a:p>
          <a:p>
            <a:pPr marL="342900" marR="0" lvl="0" indent="-342900" algn="just">
              <a:lnSpc>
                <a:spcPct val="150000"/>
              </a:lnSpc>
              <a:spcBef>
                <a:spcPts val="0"/>
              </a:spcBef>
              <a:spcAft>
                <a:spcPts val="0"/>
              </a:spcAft>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Dùng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trọng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lượng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cơ</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thể</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tạo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áp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lên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phần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gót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tay</a:t>
            </a:r>
            <a:r>
              <a:rPr lang="en-US" sz="3200" dirty="0">
                <a:latin typeface="Times New Roman" panose="02020603050405020304" pitchFamily="18" charset="0"/>
                <a:ea typeface="Times New Roman" panose="02020603050405020304" pitchFamily="18" charset="0"/>
              </a:rPr>
              <a:t>.</a:t>
            </a:r>
          </a:p>
          <a:p>
            <a:pPr marL="342900" marR="0" lvl="0" indent="-342900" algn="just">
              <a:lnSpc>
                <a:spcPct val="150000"/>
              </a:lnSpc>
              <a:spcBef>
                <a:spcPts val="0"/>
              </a:spcBef>
              <a:spcAft>
                <a:spcPts val="0"/>
              </a:spcAft>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Ép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tim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sâu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khoảng</a:t>
            </a:r>
            <a:r>
              <a:rPr lang="en-US" sz="3200" dirty="0">
                <a:latin typeface="Times New Roman" panose="02020603050405020304" pitchFamily="18" charset="0"/>
                <a:ea typeface="Times New Roman" panose="02020603050405020304" pitchFamily="18" charset="0"/>
              </a:rPr>
              <a:t> 40 – 50mm </a:t>
            </a:r>
            <a:r>
              <a:rPr lang="en-US" sz="3200" dirty="0" err="1">
                <a:latin typeface="Times New Roman" panose="02020603050405020304" pitchFamily="18" charset="0"/>
                <a:ea typeface="Times New Roman" panose="02020603050405020304" pitchFamily="18" charset="0"/>
              </a:rPr>
              <a:t>đối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với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người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lớn</a:t>
            </a:r>
            <a:r>
              <a:rPr lang="en-US" sz="3200" dirty="0">
                <a:latin typeface="Times New Roman" panose="02020603050405020304" pitchFamily="18" charset="0"/>
                <a:ea typeface="Times New Roman" panose="02020603050405020304" pitchFamily="18" charset="0"/>
              </a:rPr>
              <a:t>, 20 – 30mm </a:t>
            </a:r>
            <a:r>
              <a:rPr lang="en-US" sz="3200" dirty="0" err="1">
                <a:latin typeface="Times New Roman" panose="02020603050405020304" pitchFamily="18" charset="0"/>
                <a:ea typeface="Times New Roman" panose="02020603050405020304" pitchFamily="18" charset="0"/>
              </a:rPr>
              <a:t>đối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với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trẻ</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dưới</a:t>
            </a:r>
            <a:r>
              <a:rPr lang="en-US" sz="3200" dirty="0">
                <a:latin typeface="Times New Roman" panose="02020603050405020304" pitchFamily="18" charset="0"/>
                <a:ea typeface="Times New Roman" panose="02020603050405020304" pitchFamily="18" charset="0"/>
              </a:rPr>
              <a:t> 8 </a:t>
            </a:r>
            <a:r>
              <a:rPr lang="en-US" sz="3200" dirty="0" err="1">
                <a:latin typeface="Times New Roman" panose="02020603050405020304" pitchFamily="18" charset="0"/>
                <a:ea typeface="Times New Roman" panose="02020603050405020304" pitchFamily="18" charset="0"/>
              </a:rPr>
              <a:t>tuổi</a:t>
            </a:r>
            <a:r>
              <a:rPr lang="en-US" sz="3200" dirty="0">
                <a:latin typeface="Times New Roman" panose="02020603050405020304" pitchFamily="18" charset="0"/>
                <a:ea typeface="Times New Roman" panose="02020603050405020304" pitchFamily="18" charset="0"/>
              </a:rPr>
              <a:t>.</a:t>
            </a:r>
          </a:p>
          <a:p>
            <a:r>
              <a:rPr lang="en-US" sz="3200" dirty="0" err="1">
                <a:latin typeface="Times New Roman" panose="02020603050405020304" pitchFamily="18" charset="0"/>
                <a:ea typeface="Times New Roman" panose="02020603050405020304" pitchFamily="18" charset="0"/>
              </a:rPr>
              <a:t>Thực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hiện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tác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khoảng</a:t>
            </a:r>
            <a:r>
              <a:rPr lang="en-US" sz="3200" dirty="0">
                <a:latin typeface="Times New Roman" panose="02020603050405020304" pitchFamily="18" charset="0"/>
                <a:ea typeface="Times New Roman" panose="02020603050405020304" pitchFamily="18" charset="0"/>
              </a:rPr>
              <a:t> </a:t>
            </a:r>
            <a:r>
              <a:rPr lang="en-US" sz="3200" dirty="0">
                <a:solidFill>
                  <a:srgbClr val="FF0000"/>
                </a:solidFill>
                <a:latin typeface="Times New Roman" panose="02020603050405020304" pitchFamily="18" charset="0"/>
                <a:ea typeface="Times New Roman" panose="02020603050405020304" pitchFamily="18" charset="0"/>
              </a:rPr>
              <a:t>60 </a:t>
            </a:r>
            <a:r>
              <a:rPr lang="en-US" sz="3200" dirty="0" err="1">
                <a:solidFill>
                  <a:srgbClr val="FF0000"/>
                </a:solidFill>
                <a:latin typeface="Times New Roman" panose="02020603050405020304" pitchFamily="18" charset="0"/>
                <a:ea typeface="Times New Roman" panose="02020603050405020304" pitchFamily="18" charset="0"/>
              </a:rPr>
              <a:t>lần</a:t>
            </a:r>
            <a:r>
              <a:rPr lang="en-US" sz="3200" dirty="0">
                <a:solidFill>
                  <a:srgbClr val="FF0000"/>
                </a:solidFill>
                <a:latin typeface="Times New Roman" panose="02020603050405020304" pitchFamily="18" charset="0"/>
                <a:ea typeface="Times New Roman" panose="02020603050405020304" pitchFamily="18" charset="0"/>
              </a:rPr>
              <a:t>/ph</a:t>
            </a:r>
            <a:r>
              <a:rPr lang="en-US" sz="3200" dirty="0">
                <a:latin typeface="Times New Roman" panose="02020603050405020304" pitchFamily="18" charset="0"/>
                <a:ea typeface="Times New Roman" panose="02020603050405020304" pitchFamily="18" charset="0"/>
              </a:rPr>
              <a:t>.</a:t>
            </a:r>
            <a:endParaRPr lang="en-US" sz="3200" dirty="0"/>
          </a:p>
        </p:txBody>
      </p:sp>
      <p:pic>
        <p:nvPicPr>
          <p:cNvPr id="2" name="Picture 1"/>
          <p:cNvPicPr>
            <a:picLocks noChangeAspect="1"/>
          </p:cNvPicPr>
          <p:nvPr/>
        </p:nvPicPr>
        <p:blipFill>
          <a:blip r:embed="rId2"/>
          <a:stretch>
            <a:fillRect/>
          </a:stretch>
        </p:blipFill>
        <p:spPr>
          <a:xfrm>
            <a:off x="6944496" y="1360685"/>
            <a:ext cx="5247504" cy="4348138"/>
          </a:xfrm>
          <a:prstGeom prst="rect">
            <a:avLst/>
          </a:prstGeom>
        </p:spPr>
      </p:pic>
      <p:sp>
        <p:nvSpPr>
          <p:cNvPr id="5" name="Rectangle 4"/>
          <p:cNvSpPr/>
          <p:nvPr/>
        </p:nvSpPr>
        <p:spPr>
          <a:xfrm>
            <a:off x="187147" y="18287"/>
            <a:ext cx="1606530" cy="584775"/>
          </a:xfrm>
          <a:prstGeom prst="rect">
            <a:avLst/>
          </a:prstGeom>
        </p:spPr>
        <p:txBody>
          <a:bodyPr wrap="none">
            <a:spAutoFit/>
          </a:bodyPr>
          <a:lstStyle/>
          <a:p>
            <a:r>
              <a:rPr lang="vi-VN" sz="3200" b="1" smtClean="0">
                <a:solidFill>
                  <a:srgbClr val="00B050"/>
                </a:solidFill>
                <a:latin typeface="+mj-lt"/>
                <a:ea typeface="Times New Roman" panose="02020603050405020304" pitchFamily="18" charset="0"/>
                <a:cs typeface="Times New Roman" panose="02020603050405020304" pitchFamily="18" charset="0"/>
              </a:rPr>
              <a:t>B</a:t>
            </a:r>
            <a:r>
              <a:rPr lang="vi-VN" sz="3200" b="1"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ước 2</a:t>
            </a:r>
            <a:r>
              <a:rPr lang="en-US" sz="3200" b="1" smtClean="0">
                <a:solidFill>
                  <a:srgbClr val="00B050"/>
                </a:solidFill>
                <a:latin typeface="+mj-lt"/>
                <a:ea typeface="Times New Roman" panose="02020603050405020304" pitchFamily="18" charset="0"/>
                <a:cs typeface="Times New Roman" panose="02020603050405020304" pitchFamily="18" charset="0"/>
              </a:rPr>
              <a:t> </a:t>
            </a:r>
            <a:r>
              <a:rPr lang="en-US" sz="3200" b="1">
                <a:latin typeface="+mj-lt"/>
              </a:rPr>
              <a:t> </a:t>
            </a:r>
          </a:p>
        </p:txBody>
      </p:sp>
    </p:spTree>
    <p:extLst>
      <p:ext uri="{BB962C8B-B14F-4D97-AF65-F5344CB8AC3E}">
        <p14:creationId xmlns:p14="http://schemas.microsoft.com/office/powerpoint/2010/main" val="709932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8" dur="10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33"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27</a:t>
            </a:fld>
            <a:endParaRPr lang="en-US"/>
          </a:p>
        </p:txBody>
      </p:sp>
      <p:sp>
        <p:nvSpPr>
          <p:cNvPr id="5" name="Rectangle 4"/>
          <p:cNvSpPr/>
          <p:nvPr/>
        </p:nvSpPr>
        <p:spPr>
          <a:xfrm>
            <a:off x="82379" y="766519"/>
            <a:ext cx="5436972" cy="6001643"/>
          </a:xfrm>
          <a:prstGeom prst="rect">
            <a:avLst/>
          </a:prstGeom>
        </p:spPr>
        <p:txBody>
          <a:bodyPr wrap="square">
            <a:spAutoFit/>
          </a:bodyPr>
          <a:lstStyle/>
          <a:p>
            <a:pPr algn="just">
              <a:lnSpc>
                <a:spcPct val="150000"/>
              </a:lnSpc>
            </a:pPr>
            <a:r>
              <a:rPr lang="vi-VN" sz="3200" b="1" smtClean="0">
                <a:solidFill>
                  <a:srgbClr val="00B050"/>
                </a:solidFill>
                <a:latin typeface="Times New Roman" panose="02020603050405020304" pitchFamily="18" charset="0"/>
                <a:cs typeface="Times New Roman" panose="02020603050405020304" pitchFamily="18" charset="0"/>
              </a:rPr>
              <a:t>B2</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Kết hợp </a:t>
            </a:r>
            <a:r>
              <a:rPr lang="en-US" sz="3200" smtClean="0">
                <a:latin typeface="Times New Roman" panose="02020603050405020304" pitchFamily="18" charset="0"/>
                <a:cs typeface="Times New Roman" panose="02020603050405020304" pitchFamily="18" charset="0"/>
              </a:rPr>
              <a:t>với </a:t>
            </a:r>
            <a:r>
              <a:rPr lang="en-US" sz="3200">
                <a:latin typeface="Times New Roman" panose="02020603050405020304" pitchFamily="18" charset="0"/>
                <a:cs typeface="Times New Roman" panose="02020603050405020304" pitchFamily="18" charset="0"/>
              </a:rPr>
              <a:t>động tác ép tim, phải </a:t>
            </a:r>
            <a:r>
              <a:rPr lang="en-US" sz="3200" smtClean="0">
                <a:latin typeface="Times New Roman" panose="02020603050405020304" pitchFamily="18" charset="0"/>
                <a:cs typeface="Times New Roman" panose="02020603050405020304" pitchFamily="18" charset="0"/>
              </a:rPr>
              <a:t>hà hơi</a:t>
            </a:r>
            <a:r>
              <a:rPr lang="vi-VN" sz="3200" smtClean="0">
                <a:latin typeface="Times New Roman" panose="02020603050405020304" pitchFamily="18" charset="0"/>
                <a:cs typeface="Times New Roman" panose="02020603050405020304" pitchFamily="18" charset="0"/>
              </a:rPr>
              <a:t> thổi ngạt. </a:t>
            </a:r>
            <a:r>
              <a:rPr lang="vi-VN" sz="3200">
                <a:latin typeface="Times New Roman" panose="02020603050405020304" pitchFamily="18" charset="0"/>
                <a:cs typeface="Times New Roman" panose="02020603050405020304" pitchFamily="18" charset="0"/>
              </a:rPr>
              <a:t>N</a:t>
            </a:r>
            <a:r>
              <a:rPr lang="en-US" sz="3200">
                <a:latin typeface="Times New Roman" panose="02020603050405020304" pitchFamily="18" charset="0"/>
                <a:cs typeface="Times New Roman" panose="02020603050405020304" pitchFamily="18" charset="0"/>
              </a:rPr>
              <a:t>gười cứu ngồi bên cạnh đầu lấy một tay bịt mũi người bị nạn, tay kia giữ cho miệng người bị nạn há ra hít thật mạnh để lấy nhiều không khí vào phổi rồi ghé sát miệng người bị </a:t>
            </a:r>
            <a:r>
              <a:rPr lang="en-US" sz="3200" smtClean="0">
                <a:latin typeface="Times New Roman" panose="02020603050405020304" pitchFamily="18" charset="0"/>
                <a:cs typeface="Times New Roman" panose="02020603050405020304" pitchFamily="18" charset="0"/>
              </a:rPr>
              <a:t>nạn</a:t>
            </a:r>
            <a:r>
              <a:rPr lang="vi-VN" sz="3200" smtClean="0">
                <a:latin typeface="Times New Roman" panose="02020603050405020304" pitchFamily="18" charset="0"/>
                <a:cs typeface="Times New Roman" panose="02020603050405020304" pitchFamily="18" charset="0"/>
              </a:rPr>
              <a:t>.</a:t>
            </a:r>
            <a:r>
              <a:rPr lang="en-US" sz="3200" smtClean="0">
                <a:latin typeface="Times New Roman" panose="02020603050405020304" pitchFamily="18" charset="0"/>
                <a:cs typeface="Times New Roman" panose="02020603050405020304" pitchFamily="18" charset="0"/>
              </a:rPr>
              <a:t> </a:t>
            </a:r>
            <a:endParaRPr lang="en-US" sz="3200">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3" name="Picture 2"/>
          <p:cNvPicPr>
            <a:picLocks noChangeAspect="1"/>
          </p:cNvPicPr>
          <p:nvPr/>
        </p:nvPicPr>
        <p:blipFill>
          <a:blip r:embed="rId2"/>
          <a:stretch>
            <a:fillRect/>
          </a:stretch>
        </p:blipFill>
        <p:spPr>
          <a:xfrm>
            <a:off x="5784380" y="1014284"/>
            <a:ext cx="6257925" cy="5257800"/>
          </a:xfrm>
          <a:prstGeom prst="rect">
            <a:avLst/>
          </a:prstGeom>
        </p:spPr>
      </p:pic>
    </p:spTree>
    <p:extLst>
      <p:ext uri="{BB962C8B-B14F-4D97-AF65-F5344CB8AC3E}">
        <p14:creationId xmlns:p14="http://schemas.microsoft.com/office/powerpoint/2010/main" val="1000988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28</a:t>
            </a:fld>
            <a:endParaRPr lang="en-US"/>
          </a:p>
        </p:txBody>
      </p:sp>
      <p:sp>
        <p:nvSpPr>
          <p:cNvPr id="5" name="Rectangle 4"/>
          <p:cNvSpPr/>
          <p:nvPr/>
        </p:nvSpPr>
        <p:spPr>
          <a:xfrm>
            <a:off x="0" y="939513"/>
            <a:ext cx="5478162" cy="5262979"/>
          </a:xfrm>
          <a:prstGeom prst="rect">
            <a:avLst/>
          </a:prstGeom>
        </p:spPr>
        <p:txBody>
          <a:bodyPr wrap="square">
            <a:spAutoFit/>
          </a:bodyPr>
          <a:lstStyle/>
          <a:p>
            <a:pPr algn="just">
              <a:lnSpc>
                <a:spcPct val="150000"/>
              </a:lnSpc>
            </a:pPr>
            <a:r>
              <a:rPr lang="vi-VN" sz="3200" b="1" smtClean="0">
                <a:solidFill>
                  <a:srgbClr val="00B050"/>
                </a:solidFill>
                <a:latin typeface="Times New Roman" panose="02020603050405020304" pitchFamily="18" charset="0"/>
                <a:cs typeface="Times New Roman" panose="02020603050405020304" pitchFamily="18" charset="0"/>
              </a:rPr>
              <a:t>B2</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Khi</a:t>
            </a:r>
            <a:r>
              <a:rPr lang="en-US" sz="3200" smtClean="0">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thổi vào lồng ngực phồng lên (hoặc bịt miệng để thổi vào mũi người bị nạn khi không thổi vào miệng được) hà hơi cho người bị nạn từ 14  đến 16 lần/phút</a:t>
            </a:r>
            <a:endParaRPr lang="en-US" sz="3200">
              <a:latin typeface="Times New Roman" panose="02020603050405020304" pitchFamily="18" charset="0"/>
              <a:ea typeface="DengXian" panose="02010600030101010101" pitchFamily="2" charset="-122"/>
              <a:cs typeface="Times New Roman" panose="02020603050405020304" pitchFamily="18" charset="0"/>
            </a:endParaRPr>
          </a:p>
          <a:p>
            <a:pPr algn="just">
              <a:lnSpc>
                <a:spcPct val="150000"/>
              </a:lnSpc>
            </a:pPr>
            <a:r>
              <a:rPr lang="zh-CN" altLang="en-US" sz="3200" smtClean="0">
                <a:latin typeface="Times New Roman" panose="02020603050405020304" pitchFamily="18" charset="0"/>
                <a:cs typeface="Times New Roman" panose="02020603050405020304" pitchFamily="18" charset="0"/>
              </a:rPr>
              <a:t>。</a:t>
            </a:r>
            <a:endParaRPr lang="en-US" sz="3200">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3" name="Picture 2"/>
          <p:cNvPicPr>
            <a:picLocks noChangeAspect="1"/>
          </p:cNvPicPr>
          <p:nvPr/>
        </p:nvPicPr>
        <p:blipFill>
          <a:blip r:embed="rId2"/>
          <a:stretch>
            <a:fillRect/>
          </a:stretch>
        </p:blipFill>
        <p:spPr>
          <a:xfrm>
            <a:off x="5874996" y="1014284"/>
            <a:ext cx="6257925" cy="5257800"/>
          </a:xfrm>
          <a:prstGeom prst="rect">
            <a:avLst/>
          </a:prstGeom>
        </p:spPr>
      </p:pic>
    </p:spTree>
    <p:extLst>
      <p:ext uri="{BB962C8B-B14F-4D97-AF65-F5344CB8AC3E}">
        <p14:creationId xmlns:p14="http://schemas.microsoft.com/office/powerpoint/2010/main" val="4011995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29</a:t>
            </a:fld>
            <a:endParaRPr lang="en-US"/>
          </a:p>
        </p:txBody>
      </p:sp>
      <p:sp>
        <p:nvSpPr>
          <p:cNvPr id="5" name="Rectangle 4"/>
          <p:cNvSpPr/>
          <p:nvPr/>
        </p:nvSpPr>
        <p:spPr>
          <a:xfrm>
            <a:off x="89454" y="4332751"/>
            <a:ext cx="6543166" cy="2219838"/>
          </a:xfrm>
          <a:prstGeom prst="rect">
            <a:avLst/>
          </a:prstGeom>
        </p:spPr>
        <p:txBody>
          <a:bodyPr wrap="square">
            <a:spAutoFit/>
          </a:bodyPr>
          <a:lstStyle/>
          <a:p>
            <a:pPr algn="just">
              <a:lnSpc>
                <a:spcPct val="150000"/>
              </a:lnSpc>
            </a:pPr>
            <a:r>
              <a:rPr lang="vi-VN" sz="3200" i="1" smtClean="0">
                <a:solidFill>
                  <a:srgbClr val="851578"/>
                </a:solidFill>
                <a:latin typeface="Times New Roman" panose="02020603050405020304" pitchFamily="18" charset="0"/>
                <a:cs typeface="Times New Roman" panose="02020603050405020304" pitchFamily="18" charset="0"/>
              </a:rPr>
              <a:t>   * </a:t>
            </a:r>
            <a:r>
              <a:rPr lang="en-US" sz="3200" i="1" smtClean="0">
                <a:solidFill>
                  <a:srgbClr val="851578"/>
                </a:solidFill>
                <a:latin typeface="Times New Roman" panose="02020603050405020304" pitchFamily="18" charset="0"/>
                <a:cs typeface="Times New Roman" panose="02020603050405020304" pitchFamily="18" charset="0"/>
              </a:rPr>
              <a:t>Làm </a:t>
            </a:r>
            <a:r>
              <a:rPr lang="en-US" sz="3200" i="1">
                <a:solidFill>
                  <a:srgbClr val="851578"/>
                </a:solidFill>
                <a:latin typeface="Times New Roman" panose="02020603050405020304" pitchFamily="18" charset="0"/>
                <a:cs typeface="Times New Roman" panose="02020603050405020304" pitchFamily="18" charset="0"/>
              </a:rPr>
              <a:t>liên tục cho đến khi người bị nạn tự thở được hoặc có ý kiến quyết định của y, bác sỹ mới thôi.</a:t>
            </a: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8" name="Picture 7"/>
          <p:cNvPicPr/>
          <p:nvPr/>
        </p:nvPicPr>
        <p:blipFill>
          <a:blip r:embed="rId2"/>
          <a:stretch>
            <a:fillRect/>
          </a:stretch>
        </p:blipFill>
        <p:spPr>
          <a:xfrm>
            <a:off x="0" y="873204"/>
            <a:ext cx="6722075" cy="3212760"/>
          </a:xfrm>
          <a:prstGeom prst="rect">
            <a:avLst/>
          </a:prstGeom>
        </p:spPr>
      </p:pic>
      <p:sp>
        <p:nvSpPr>
          <p:cNvPr id="2" name="Rectangle 1"/>
          <p:cNvSpPr/>
          <p:nvPr/>
        </p:nvSpPr>
        <p:spPr>
          <a:xfrm>
            <a:off x="6837407" y="706818"/>
            <a:ext cx="5239265" cy="6001643"/>
          </a:xfrm>
          <a:prstGeom prst="rect">
            <a:avLst/>
          </a:prstGeom>
        </p:spPr>
        <p:txBody>
          <a:bodyPr wrap="square">
            <a:spAutoFit/>
          </a:bodyPr>
          <a:lstStyle/>
          <a:p>
            <a:pPr algn="just">
              <a:lnSpc>
                <a:spcPct val="150000"/>
              </a:lnSpc>
            </a:pPr>
            <a:r>
              <a:rPr lang="vi-VN" sz="3200" b="1" smtClean="0">
                <a:solidFill>
                  <a:srgbClr val="CC0066"/>
                </a:solidFill>
                <a:latin typeface="Times New Roman" panose="02020603050405020304" pitchFamily="18" charset="0"/>
                <a:cs typeface="Times New Roman" panose="02020603050405020304" pitchFamily="18" charset="0"/>
              </a:rPr>
              <a:t>B2</a:t>
            </a:r>
            <a:r>
              <a:rPr lang="en-US" sz="3200" b="1" smtClean="0">
                <a:solidFill>
                  <a:srgbClr val="CC0066"/>
                </a:solidFill>
                <a:latin typeface="Times New Roman" panose="02020603050405020304" pitchFamily="18" charset="0"/>
                <a:cs typeface="Times New Roman" panose="02020603050405020304" pitchFamily="18" charset="0"/>
              </a:rPr>
              <a:t>.</a:t>
            </a:r>
            <a:r>
              <a:rPr lang="en-US" sz="3200" smtClean="0">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Điều quan trọng là kết hợp 2 động tác nhịp nhàng với nhau. Cách phối hợp đó là: cứ 1 lần thổi ngạt thì làm động tác xoa bóp (ép) tim </a:t>
            </a:r>
            <a:r>
              <a:rPr lang="vi-VN" sz="3200">
                <a:latin typeface="Times New Roman" panose="02020603050405020304" pitchFamily="18" charset="0"/>
                <a:cs typeface="Times New Roman" panose="02020603050405020304" pitchFamily="18" charset="0"/>
              </a:rPr>
              <a:t>5</a:t>
            </a:r>
            <a:r>
              <a:rPr lang="en-US" sz="3200">
                <a:latin typeface="Times New Roman" panose="02020603050405020304" pitchFamily="18" charset="0"/>
                <a:cs typeface="Times New Roman" panose="02020603050405020304" pitchFamily="18" charset="0"/>
              </a:rPr>
              <a:t> nhịp (phù hợp với mỗi nhịp thở khoảng </a:t>
            </a:r>
            <a:r>
              <a:rPr lang="vi-VN" sz="3200">
                <a:latin typeface="Times New Roman" panose="02020603050405020304" pitchFamily="18" charset="0"/>
                <a:cs typeface="Times New Roman" panose="02020603050405020304" pitchFamily="18" charset="0"/>
              </a:rPr>
              <a:t>5</a:t>
            </a:r>
            <a:r>
              <a:rPr lang="en-US" sz="3200">
                <a:latin typeface="Times New Roman" panose="02020603050405020304" pitchFamily="18" charset="0"/>
                <a:cs typeface="Times New Roman" panose="02020603050405020304" pitchFamily="18" charset="0"/>
              </a:rPr>
              <a:t> giây và mỗi nhịp đập của tim là 1 giây).</a:t>
            </a:r>
            <a:endParaRPr lang="en-US" sz="3200"/>
          </a:p>
        </p:txBody>
      </p:sp>
    </p:spTree>
    <p:extLst>
      <p:ext uri="{BB962C8B-B14F-4D97-AF65-F5344CB8AC3E}">
        <p14:creationId xmlns:p14="http://schemas.microsoft.com/office/powerpoint/2010/main" val="3846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in)">
                                      <p:cBhvr>
                                        <p:cTn id="14" dur="20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42"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30</a:t>
            </a:fld>
            <a:endParaRPr lang="en-US"/>
          </a:p>
        </p:txBody>
      </p:sp>
      <p:sp>
        <p:nvSpPr>
          <p:cNvPr id="6" name="Rectangle 5"/>
          <p:cNvSpPr/>
          <p:nvPr/>
        </p:nvSpPr>
        <p:spPr>
          <a:xfrm>
            <a:off x="187147" y="26525"/>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10" name="Picture 9"/>
          <p:cNvPicPr/>
          <p:nvPr/>
        </p:nvPicPr>
        <p:blipFill>
          <a:blip r:embed="rId2"/>
          <a:stretch>
            <a:fillRect/>
          </a:stretch>
        </p:blipFill>
        <p:spPr>
          <a:xfrm>
            <a:off x="-164759" y="757875"/>
            <a:ext cx="6722075" cy="3212760"/>
          </a:xfrm>
          <a:prstGeom prst="rect">
            <a:avLst/>
          </a:prstGeom>
        </p:spPr>
      </p:pic>
      <p:sp>
        <p:nvSpPr>
          <p:cNvPr id="11" name="Rectangle 10"/>
          <p:cNvSpPr/>
          <p:nvPr/>
        </p:nvSpPr>
        <p:spPr>
          <a:xfrm>
            <a:off x="6689124" y="589424"/>
            <a:ext cx="5395785" cy="3785652"/>
          </a:xfrm>
          <a:prstGeom prst="rect">
            <a:avLst/>
          </a:prstGeom>
        </p:spPr>
        <p:txBody>
          <a:bodyPr wrap="square">
            <a:spAutoFit/>
          </a:bodyPr>
          <a:lstStyle/>
          <a:p>
            <a:pPr marL="365760" marR="0" lvl="0" indent="-342900" algn="just">
              <a:lnSpc>
                <a:spcPct val="150000"/>
              </a:lnSpc>
              <a:spcBef>
                <a:spcPts val="0"/>
              </a:spcBef>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Tỉ</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số</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ép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tim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hô</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hấp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nhân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tạo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là</a:t>
            </a:r>
            <a:r>
              <a:rPr lang="en-US" sz="3200" dirty="0">
                <a:latin typeface="Times New Roman" panose="02020603050405020304" pitchFamily="18" charset="0"/>
                <a:ea typeface="Times New Roman" panose="02020603050405020304" pitchFamily="18" charset="0"/>
              </a:rPr>
              <a:t> 5:1.</a:t>
            </a:r>
          </a:p>
          <a:p>
            <a:pPr marL="457200" indent="-457200" algn="just">
              <a:lnSpc>
                <a:spcPct val="150000"/>
              </a:lnSpc>
              <a:buFont typeface="Courier New" panose="02070309020205020404" pitchFamily="49" charset="0"/>
              <a:buChar char="o"/>
            </a:pPr>
            <a:r>
              <a:rPr lang="en-US" sz="3200" dirty="0" err="1" smtClean="0">
                <a:latin typeface="Times New Roman" panose="02020603050405020304" pitchFamily="18" charset="0"/>
                <a:ea typeface="Times New Roman" panose="02020603050405020304" pitchFamily="18" charset="0"/>
              </a:rPr>
              <a:t>Thực</a:t>
            </a:r>
            <a:r>
              <a:rPr lang="en-US" sz="3200" dirty="0" smtClean="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hiện</a:t>
            </a:r>
            <a:r>
              <a:rPr lang="en-US" sz="3200" dirty="0">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cả</a:t>
            </a:r>
            <a:r>
              <a:rPr lang="en-US" sz="3200" dirty="0">
                <a:solidFill>
                  <a:srgbClr val="FF0000"/>
                </a:solidFill>
                <a:latin typeface="Times New Roman" panose="02020603050405020304" pitchFamily="18" charset="0"/>
                <a:ea typeface="Times New Roman" panose="02020603050405020304" pitchFamily="18" charset="0"/>
              </a:rPr>
              <a:t> 2 </a:t>
            </a:r>
            <a:r>
              <a:rPr lang="en-US" sz="3200" dirty="0" err="1">
                <a:solidFill>
                  <a:srgbClr val="FF0000"/>
                </a:solidFill>
                <a:latin typeface="Times New Roman" panose="02020603050405020304" pitchFamily="18" charset="0"/>
                <a:ea typeface="Times New Roman" panose="02020603050405020304" pitchFamily="18" charset="0"/>
              </a:rPr>
              <a:t>động</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tác</a:t>
            </a:r>
            <a:r>
              <a:rPr lang="en-US" sz="3200" dirty="0">
                <a:solidFill>
                  <a:srgbClr val="FF0000"/>
                </a:solidFill>
                <a:latin typeface="Times New Roman" panose="02020603050405020304" pitchFamily="18" charset="0"/>
                <a:ea typeface="Times New Roman" panose="02020603050405020304" pitchFamily="18" charset="0"/>
              </a:rPr>
              <a:t> 12 </a:t>
            </a:r>
            <a:r>
              <a:rPr lang="en-US" sz="3200" dirty="0" err="1">
                <a:solidFill>
                  <a:srgbClr val="FF0000"/>
                </a:solidFill>
                <a:latin typeface="Times New Roman" panose="02020603050405020304" pitchFamily="18" charset="0"/>
                <a:ea typeface="Times New Roman" panose="02020603050405020304" pitchFamily="18" charset="0"/>
              </a:rPr>
              <a:t>lần</a:t>
            </a:r>
            <a:r>
              <a:rPr lang="en-US" sz="3200" dirty="0">
                <a:solidFill>
                  <a:srgbClr val="FF0000"/>
                </a:solidFill>
                <a:latin typeface="Times New Roman" panose="02020603050405020304" pitchFamily="18" charset="0"/>
                <a:ea typeface="Times New Roman" panose="02020603050405020304" pitchFamily="18" charset="0"/>
              </a:rPr>
              <a:t>/</a:t>
            </a:r>
            <a:r>
              <a:rPr lang="en-US" sz="3200" dirty="0" err="1">
                <a:solidFill>
                  <a:srgbClr val="FF0000"/>
                </a:solidFill>
                <a:latin typeface="Times New Roman" panose="02020603050405020304" pitchFamily="18" charset="0"/>
                <a:ea typeface="Times New Roman" panose="02020603050405020304" pitchFamily="18" charset="0"/>
              </a:rPr>
              <a:t>ph</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khoảng</a:t>
            </a:r>
            <a:r>
              <a:rPr lang="en-US" sz="3200" dirty="0">
                <a:solidFill>
                  <a:srgbClr val="FF0000"/>
                </a:solidFill>
                <a:latin typeface="Times New Roman" panose="02020603050405020304" pitchFamily="18" charset="0"/>
                <a:ea typeface="Times New Roman" panose="02020603050405020304" pitchFamily="18" charset="0"/>
              </a:rPr>
              <a:t> 80 </a:t>
            </a:r>
            <a:r>
              <a:rPr lang="en-US" sz="3200" dirty="0" err="1">
                <a:solidFill>
                  <a:srgbClr val="FF0000"/>
                </a:solidFill>
                <a:latin typeface="Times New Roman" panose="02020603050405020304" pitchFamily="18" charset="0"/>
                <a:ea typeface="Times New Roman" panose="02020603050405020304" pitchFamily="18" charset="0"/>
              </a:rPr>
              <a:t>lần</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ép</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tim</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trong</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rPr>
              <a:t>1ph.</a:t>
            </a:r>
            <a:endParaRPr lang="en-US" sz="3200" dirty="0"/>
          </a:p>
        </p:txBody>
      </p:sp>
      <p:sp>
        <p:nvSpPr>
          <p:cNvPr id="12" name="Rectangle 11"/>
          <p:cNvSpPr/>
          <p:nvPr/>
        </p:nvSpPr>
        <p:spPr>
          <a:xfrm>
            <a:off x="90615" y="4021267"/>
            <a:ext cx="12019005" cy="3046988"/>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en-US" sz="3200" smtClean="0">
                <a:latin typeface="Times New Roman" panose="02020603050405020304" pitchFamily="18" charset="0"/>
                <a:cs typeface="Times New Roman" panose="02020603050405020304" pitchFamily="18" charset="0"/>
              </a:rPr>
              <a:t>Nên </a:t>
            </a:r>
            <a:r>
              <a:rPr lang="en-US" sz="3200">
                <a:latin typeface="Times New Roman" panose="02020603050405020304" pitchFamily="18" charset="0"/>
                <a:cs typeface="Times New Roman" panose="02020603050405020304" pitchFamily="18" charset="0"/>
              </a:rPr>
              <a:t>nhớ rằng việc cấp cứu người bị điện giật là công việc khẩn cấp, càng nhanh chóng càng tốt. Phải hết sức bình tĩnh và kiên trì để cứu. Chỉ được phép cho là người bị nạn đã chết khi thấy bị vỡ sọ, bị cháy toàn thân.</a:t>
            </a:r>
          </a:p>
        </p:txBody>
      </p:sp>
    </p:spTree>
    <p:extLst>
      <p:ext uri="{BB962C8B-B14F-4D97-AF65-F5344CB8AC3E}">
        <p14:creationId xmlns:p14="http://schemas.microsoft.com/office/powerpoint/2010/main" val="3857622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1">
                                            <p:txEl>
                                              <p:pRg st="0" end="0"/>
                                            </p:txEl>
                                          </p:spTgt>
                                        </p:tgtEl>
                                        <p:attrNameLst>
                                          <p:attrName>style.visibility</p:attrName>
                                        </p:attrNameLst>
                                      </p:cBhvr>
                                      <p:to>
                                        <p:strVal val="visible"/>
                                      </p:to>
                                    </p:set>
                                    <p:anim calcmode="lin" valueType="num">
                                      <p:cBhvr>
                                        <p:cTn id="14" dur="1000" fill="hold"/>
                                        <p:tgtEl>
                                          <p:spTgt spid="11">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11">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11">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1">
                                            <p:txEl>
                                              <p:pRg st="1" end="1"/>
                                            </p:txEl>
                                          </p:spTgt>
                                        </p:tgtEl>
                                        <p:attrNameLst>
                                          <p:attrName>style.visibility</p:attrName>
                                        </p:attrNameLst>
                                      </p:cBhvr>
                                      <p:to>
                                        <p:strVal val="visible"/>
                                      </p:to>
                                    </p:set>
                                    <p:anim calcmode="lin" valueType="num">
                                      <p:cBhvr>
                                        <p:cTn id="21" dur="1000" fill="hold"/>
                                        <p:tgtEl>
                                          <p:spTgt spid="11">
                                            <p:txEl>
                                              <p:pRg st="1" end="1"/>
                                            </p:txEl>
                                          </p:spTgt>
                                        </p:tgtEl>
                                        <p:attrNameLst>
                                          <p:attrName>ppt_w</p:attrName>
                                        </p:attrNameLst>
                                      </p:cBhvr>
                                      <p:tavLst>
                                        <p:tav tm="0">
                                          <p:val>
                                            <p:strVal val="#ppt_w*0.70"/>
                                          </p:val>
                                        </p:tav>
                                        <p:tav tm="100000">
                                          <p:val>
                                            <p:strVal val="#ppt_w"/>
                                          </p:val>
                                        </p:tav>
                                      </p:tavLst>
                                    </p:anim>
                                    <p:anim calcmode="lin" valueType="num">
                                      <p:cBhvr>
                                        <p:cTn id="22" dur="1000" fill="hold"/>
                                        <p:tgtEl>
                                          <p:spTgt spid="11">
                                            <p:txEl>
                                              <p:pRg st="1" end="1"/>
                                            </p:txEl>
                                          </p:spTgt>
                                        </p:tgtEl>
                                        <p:attrNameLst>
                                          <p:attrName>ppt_h</p:attrName>
                                        </p:attrNameLst>
                                      </p:cBhvr>
                                      <p:tavLst>
                                        <p:tav tm="0">
                                          <p:val>
                                            <p:strVal val="#ppt_h"/>
                                          </p:val>
                                        </p:tav>
                                        <p:tav tm="100000">
                                          <p:val>
                                            <p:strVal val="#ppt_h"/>
                                          </p:val>
                                        </p:tav>
                                      </p:tavLst>
                                    </p:anim>
                                    <p:animEffect transition="in" filter="fade">
                                      <p:cBhvr>
                                        <p:cTn id="23" dur="1000"/>
                                        <p:tgtEl>
                                          <p:spTgt spid="11">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31</a:t>
            </a:fld>
            <a:endParaRPr lang="en-US"/>
          </a:p>
        </p:txBody>
      </p:sp>
      <p:sp>
        <p:nvSpPr>
          <p:cNvPr id="2" name="Rectangle 1"/>
          <p:cNvSpPr/>
          <p:nvPr/>
        </p:nvSpPr>
        <p:spPr>
          <a:xfrm>
            <a:off x="111852" y="1093371"/>
            <a:ext cx="6809065" cy="4524315"/>
          </a:xfrm>
          <a:prstGeom prst="rect">
            <a:avLst/>
          </a:prstGeom>
        </p:spPr>
        <p:txBody>
          <a:bodyPr wrap="square">
            <a:spAutoFit/>
          </a:bodyPr>
          <a:lstStyle/>
          <a:p>
            <a:pPr marL="342900" marR="0" lvl="0" indent="-342900" algn="just">
              <a:lnSpc>
                <a:spcPct val="150000"/>
              </a:lnSpc>
              <a:spcBef>
                <a:spcPts val="0"/>
              </a:spcBef>
              <a:spcAft>
                <a:spcPts val="0"/>
              </a:spcAft>
              <a:buFont typeface="Courier New" panose="02070309020205020404" pitchFamily="49" charset="0"/>
              <a:buChar char="o"/>
            </a:pPr>
            <a:r>
              <a:rPr lang="en-US" sz="3200" smtClean="0">
                <a:latin typeface="Times New Roman" panose="02020603050405020304" pitchFamily="18" charset="0"/>
                <a:ea typeface="Times New Roman" panose="02020603050405020304" pitchFamily="18" charset="0"/>
              </a:rPr>
              <a:t>Người </a:t>
            </a:r>
            <a:r>
              <a:rPr lang="en-US" sz="3200">
                <a:latin typeface="Times New Roman" panose="02020603050405020304" pitchFamily="18" charset="0"/>
                <a:ea typeface="Times New Roman" panose="02020603050405020304" pitchFamily="18" charset="0"/>
              </a:rPr>
              <a:t>có kinh nghiệm hơn làm hô hấp nhân tạo, người còn lại thực hiện ép tim.</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Tỉ số ép tim và hô hấp nhân tạo là 5:1.</a:t>
            </a:r>
          </a:p>
          <a:p>
            <a:pPr marL="342900" marR="0" lvl="0" indent="-342900" algn="just">
              <a:lnSpc>
                <a:spcPct val="150000"/>
              </a:lnSpc>
              <a:spcBef>
                <a:spcPts val="0"/>
              </a:spcBef>
              <a:spcAft>
                <a:spcPts val="0"/>
              </a:spcAft>
              <a:buFont typeface="Courier New" panose="02070309020205020404" pitchFamily="49" charset="0"/>
              <a:buChar char="o"/>
            </a:pPr>
            <a:r>
              <a:rPr lang="en-US" sz="3200" smtClean="0">
                <a:latin typeface="Times New Roman" panose="02020603050405020304" pitchFamily="18" charset="0"/>
                <a:ea typeface="Times New Roman" panose="02020603050405020304" pitchFamily="18" charset="0"/>
              </a:rPr>
              <a:t>Người </a:t>
            </a:r>
            <a:r>
              <a:rPr lang="en-US" sz="3200">
                <a:latin typeface="Times New Roman" panose="02020603050405020304" pitchFamily="18" charset="0"/>
                <a:ea typeface="Times New Roman" panose="02020603050405020304" pitchFamily="18" charset="0"/>
              </a:rPr>
              <a:t>hô hấp nhân tạo thường xuyên quan sát và kiểm tra nhịp đập của tim.</a:t>
            </a:r>
            <a:endParaRPr lang="en-US" sz="3200"/>
          </a:p>
        </p:txBody>
      </p:sp>
      <p:sp>
        <p:nvSpPr>
          <p:cNvPr id="3" name="Rectangle 2"/>
          <p:cNvSpPr/>
          <p:nvPr/>
        </p:nvSpPr>
        <p:spPr>
          <a:xfrm>
            <a:off x="111852" y="155448"/>
            <a:ext cx="5093061" cy="742511"/>
          </a:xfrm>
          <a:prstGeom prst="rect">
            <a:avLst/>
          </a:prstGeom>
        </p:spPr>
        <p:txBody>
          <a:bodyPr wrap="none">
            <a:spAutoFit/>
          </a:bodyPr>
          <a:lstStyle/>
          <a:p>
            <a:pPr indent="457200" algn="just">
              <a:lnSpc>
                <a:spcPct val="150000"/>
              </a:lnSpc>
            </a:pPr>
            <a:r>
              <a:rPr lang="en-US" sz="3200" b="1">
                <a:solidFill>
                  <a:srgbClr val="CC0066"/>
                </a:solidFill>
                <a:latin typeface="Times New Roman" panose="02020603050405020304" pitchFamily="18" charset="0"/>
                <a:ea typeface="Times New Roman" panose="02020603050405020304" pitchFamily="18" charset="0"/>
              </a:rPr>
              <a:t>Trường hợp 2 người cứu:</a:t>
            </a:r>
            <a:endParaRPr lang="en-US" sz="3200">
              <a:solidFill>
                <a:srgbClr val="CC0066"/>
              </a:solidFill>
              <a:latin typeface="Times New Roman" panose="02020603050405020304" pitchFamily="18" charset="0"/>
              <a:ea typeface="Times New Roman" panose="02020603050405020304" pitchFamily="18" charset="0"/>
            </a:endParaRPr>
          </a:p>
        </p:txBody>
      </p:sp>
      <p:pic>
        <p:nvPicPr>
          <p:cNvPr id="5" name="Picture 4"/>
          <p:cNvPicPr/>
          <p:nvPr/>
        </p:nvPicPr>
        <p:blipFill>
          <a:blip r:embed="rId2"/>
          <a:stretch>
            <a:fillRect/>
          </a:stretch>
        </p:blipFill>
        <p:spPr>
          <a:xfrm>
            <a:off x="7105475" y="1560353"/>
            <a:ext cx="4974672" cy="3825378"/>
          </a:xfrm>
          <a:prstGeom prst="rect">
            <a:avLst/>
          </a:prstGeom>
        </p:spPr>
      </p:pic>
    </p:spTree>
    <p:extLst>
      <p:ext uri="{BB962C8B-B14F-4D97-AF65-F5344CB8AC3E}">
        <p14:creationId xmlns:p14="http://schemas.microsoft.com/office/powerpoint/2010/main" val="3481495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528" fill="hold" grpId="0" nodeType="clickEffect">
                                  <p:stCondLst>
                                    <p:cond delay="0"/>
                                  </p:stCondLst>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21" dur="1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22" dur="1000"/>
                                        <p:tgtEl>
                                          <p:spTgt spid="2">
                                            <p:txEl>
                                              <p:pRg st="0" end="0"/>
                                            </p:txEl>
                                          </p:spTgt>
                                        </p:tgtEl>
                                      </p:cBhvr>
                                    </p:animEffect>
                                    <p:anim calcmode="lin" valueType="num">
                                      <p:cBhvr>
                                        <p:cTn id="23" dur="1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24" dur="10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53" presetClass="entr" presetSubtype="528" fill="hold" grpId="0" nodeType="click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anim calcmode="lin" valueType="num">
                                      <p:cBhvr>
                                        <p:cTn id="29"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30"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31" dur="1000"/>
                                        <p:tgtEl>
                                          <p:spTgt spid="2">
                                            <p:txEl>
                                              <p:pRg st="1" end="1"/>
                                            </p:txEl>
                                          </p:spTgt>
                                        </p:tgtEl>
                                      </p:cBhvr>
                                    </p:animEffect>
                                    <p:anim calcmode="lin" valueType="num">
                                      <p:cBhvr>
                                        <p:cTn id="32" dur="1000" fill="hold"/>
                                        <p:tgtEl>
                                          <p:spTgt spid="2">
                                            <p:txEl>
                                              <p:pRg st="1" end="1"/>
                                            </p:txEl>
                                          </p:spTgt>
                                        </p:tgtEl>
                                        <p:attrNameLst>
                                          <p:attrName>ppt_x</p:attrName>
                                        </p:attrNameLst>
                                      </p:cBhvr>
                                      <p:tavLst>
                                        <p:tav tm="0">
                                          <p:val>
                                            <p:fltVal val="0.5"/>
                                          </p:val>
                                        </p:tav>
                                        <p:tav tm="100000">
                                          <p:val>
                                            <p:strVal val="#ppt_x"/>
                                          </p:val>
                                        </p:tav>
                                      </p:tavLst>
                                    </p:anim>
                                    <p:anim calcmode="lin" valueType="num">
                                      <p:cBhvr>
                                        <p:cTn id="33" dur="1000" fill="hold"/>
                                        <p:tgtEl>
                                          <p:spTgt spid="2">
                                            <p:txEl>
                                              <p:pRg st="1" end="1"/>
                                            </p:txEl>
                                          </p:spTgt>
                                        </p:tgtEl>
                                        <p:attrNameLst>
                                          <p:attrName>ppt_y</p:attrName>
                                        </p:attrNameLst>
                                      </p:cBhvr>
                                      <p:tavLst>
                                        <p:tav tm="0">
                                          <p:val>
                                            <p:fltVal val="0.5"/>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53" presetClass="entr" presetSubtype="528" fill="hold" grpId="0" nodeType="clickEffect">
                                  <p:stCondLst>
                                    <p:cond delay="0"/>
                                  </p:stCondLst>
                                  <p:childTnLst>
                                    <p:set>
                                      <p:cBhvr>
                                        <p:cTn id="37" dur="1" fill="hold">
                                          <p:stCondLst>
                                            <p:cond delay="0"/>
                                          </p:stCondLst>
                                        </p:cTn>
                                        <p:tgtEl>
                                          <p:spTgt spid="2">
                                            <p:txEl>
                                              <p:pRg st="2" end="2"/>
                                            </p:txEl>
                                          </p:spTgt>
                                        </p:tgtEl>
                                        <p:attrNameLst>
                                          <p:attrName>style.visibility</p:attrName>
                                        </p:attrNameLst>
                                      </p:cBhvr>
                                      <p:to>
                                        <p:strVal val="visible"/>
                                      </p:to>
                                    </p:set>
                                    <p:anim calcmode="lin" valueType="num">
                                      <p:cBhvr>
                                        <p:cTn id="3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3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40" dur="1000"/>
                                        <p:tgtEl>
                                          <p:spTgt spid="2">
                                            <p:txEl>
                                              <p:pRg st="2" end="2"/>
                                            </p:txEl>
                                          </p:spTgt>
                                        </p:tgtEl>
                                      </p:cBhvr>
                                    </p:animEffect>
                                    <p:anim calcmode="lin" valueType="num">
                                      <p:cBhvr>
                                        <p:cTn id="41" dur="1000" fill="hold"/>
                                        <p:tgtEl>
                                          <p:spTgt spid="2">
                                            <p:txEl>
                                              <p:pRg st="2" end="2"/>
                                            </p:txEl>
                                          </p:spTgt>
                                        </p:tgtEl>
                                        <p:attrNameLst>
                                          <p:attrName>ppt_x</p:attrName>
                                        </p:attrNameLst>
                                      </p:cBhvr>
                                      <p:tavLst>
                                        <p:tav tm="0">
                                          <p:val>
                                            <p:fltVal val="0.5"/>
                                          </p:val>
                                        </p:tav>
                                        <p:tav tm="100000">
                                          <p:val>
                                            <p:strVal val="#ppt_x"/>
                                          </p:val>
                                        </p:tav>
                                      </p:tavLst>
                                    </p:anim>
                                    <p:anim calcmode="lin" valueType="num">
                                      <p:cBhvr>
                                        <p:cTn id="42" dur="1000" fill="hold"/>
                                        <p:tgtEl>
                                          <p:spTgt spid="2">
                                            <p:txEl>
                                              <p:pRg st="2" end="2"/>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32</a:t>
            </a:fld>
            <a:endParaRPr lang="en-US"/>
          </a:p>
        </p:txBody>
      </p:sp>
      <p:sp>
        <p:nvSpPr>
          <p:cNvPr id="6" name="Rectangle 5"/>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
        <p:nvSpPr>
          <p:cNvPr id="2" name="Rectangle 1"/>
          <p:cNvSpPr/>
          <p:nvPr/>
        </p:nvSpPr>
        <p:spPr>
          <a:xfrm>
            <a:off x="-36823" y="856411"/>
            <a:ext cx="12134335" cy="1077218"/>
          </a:xfrm>
          <a:prstGeom prst="rect">
            <a:avLst/>
          </a:prstGeom>
        </p:spPr>
        <p:txBody>
          <a:bodyPr wrap="square">
            <a:spAutoFit/>
          </a:bodyPr>
          <a:lstStyle/>
          <a:p>
            <a:r>
              <a:rPr lang="vi-VN" sz="3200" smtClean="0">
                <a:solidFill>
                  <a:srgbClr val="444444"/>
                </a:solidFill>
                <a:latin typeface="+mj-lt"/>
              </a:rPr>
              <a:t>- B1: </a:t>
            </a:r>
            <a:r>
              <a:rPr lang="en-US" sz="3200" smtClean="0">
                <a:solidFill>
                  <a:srgbClr val="444444"/>
                </a:solidFill>
                <a:latin typeface="Times New Roman" panose="02020603050405020304" pitchFamily="18" charset="0"/>
                <a:cs typeface="Times New Roman" panose="02020603050405020304" pitchFamily="18" charset="0"/>
              </a:rPr>
              <a:t>Đặt </a:t>
            </a:r>
            <a:r>
              <a:rPr lang="en-US" sz="3200">
                <a:solidFill>
                  <a:srgbClr val="444444"/>
                </a:solidFill>
                <a:latin typeface="Times New Roman" panose="02020603050405020304" pitchFamily="18" charset="0"/>
                <a:cs typeface="Times New Roman" panose="02020603050405020304" pitchFamily="18" charset="0"/>
              </a:rPr>
              <a:t>nạn nhân nằm ngửa, kê đầu bằng vật mềm, để ngã ngửa ra phía sau.</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57664" y="1919640"/>
            <a:ext cx="12039847" cy="1569660"/>
          </a:xfrm>
          <a:prstGeom prst="rect">
            <a:avLst/>
          </a:prstGeom>
        </p:spPr>
        <p:txBody>
          <a:bodyPr wrap="square">
            <a:spAutoFit/>
          </a:bodyPr>
          <a:lstStyle/>
          <a:p>
            <a:pPr>
              <a:lnSpc>
                <a:spcPct val="150000"/>
              </a:lnSpc>
            </a:pPr>
            <a:r>
              <a:rPr lang="vi-VN" sz="3200" smtClean="0">
                <a:solidFill>
                  <a:srgbClr val="444444"/>
                </a:solidFill>
                <a:latin typeface="+mj-lt"/>
              </a:rPr>
              <a:t>- B2: Mở </a:t>
            </a:r>
            <a:r>
              <a:rPr lang="vi-VN" sz="3200">
                <a:solidFill>
                  <a:srgbClr val="444444"/>
                </a:solidFill>
                <a:latin typeface="+mj-lt"/>
              </a:rPr>
              <a:t>miệng, bịt mũi nạn nhân. Người cấp cứu hít một hơi, thổi mạnh vào miệng nạn nhân</a:t>
            </a:r>
            <a:endParaRPr lang="en-US" sz="3200">
              <a:latin typeface="+mj-lt"/>
            </a:endParaRPr>
          </a:p>
        </p:txBody>
      </p:sp>
      <p:sp>
        <p:nvSpPr>
          <p:cNvPr id="10" name="Rectangle 9"/>
          <p:cNvSpPr/>
          <p:nvPr/>
        </p:nvSpPr>
        <p:spPr>
          <a:xfrm>
            <a:off x="57663" y="3489300"/>
            <a:ext cx="12039847" cy="2308324"/>
          </a:xfrm>
          <a:prstGeom prst="rect">
            <a:avLst/>
          </a:prstGeom>
        </p:spPr>
        <p:txBody>
          <a:bodyPr wrap="square">
            <a:spAutoFit/>
          </a:bodyPr>
          <a:lstStyle/>
          <a:p>
            <a:pPr>
              <a:lnSpc>
                <a:spcPct val="150000"/>
              </a:lnSpc>
            </a:pPr>
            <a:r>
              <a:rPr lang="vi-VN" sz="3200" i="1" smtClean="0">
                <a:solidFill>
                  <a:schemeClr val="accent2">
                    <a:lumMod val="75000"/>
                  </a:schemeClr>
                </a:solidFill>
                <a:latin typeface="+mj-lt"/>
              </a:rPr>
              <a:t>  * Nếu </a:t>
            </a:r>
            <a:r>
              <a:rPr lang="vi-VN" sz="3200" i="1">
                <a:solidFill>
                  <a:schemeClr val="accent2">
                    <a:lumMod val="75000"/>
                  </a:schemeClr>
                </a:solidFill>
                <a:latin typeface="+mj-lt"/>
              </a:rPr>
              <a:t>không thổi vào miệng được thì có thể bịt kín miệng và thổi vào mũi. Việc thổi khí cần làm nhẹ nhàng và liên </a:t>
            </a:r>
            <a:r>
              <a:rPr lang="vi-VN" sz="3200" i="1" smtClean="0">
                <a:solidFill>
                  <a:schemeClr val="accent2">
                    <a:lumMod val="75000"/>
                  </a:schemeClr>
                </a:solidFill>
                <a:latin typeface="+mj-lt"/>
              </a:rPr>
              <a:t>tục. </a:t>
            </a:r>
            <a:r>
              <a:rPr lang="vi-VN" sz="3200" i="1">
                <a:solidFill>
                  <a:schemeClr val="accent2">
                    <a:lumMod val="75000"/>
                  </a:schemeClr>
                </a:solidFill>
                <a:latin typeface="+mj-lt"/>
              </a:rPr>
              <a:t>Lặp lại các bước trên nhiều lần.</a:t>
            </a:r>
            <a:endParaRPr lang="en-US" sz="3200" i="1">
              <a:solidFill>
                <a:schemeClr val="accent2">
                  <a:lumMod val="75000"/>
                </a:schemeClr>
              </a:solidFill>
              <a:latin typeface="+mj-lt"/>
            </a:endParaRPr>
          </a:p>
        </p:txBody>
      </p:sp>
    </p:spTree>
    <p:extLst>
      <p:ext uri="{BB962C8B-B14F-4D97-AF65-F5344CB8AC3E}">
        <p14:creationId xmlns:p14="http://schemas.microsoft.com/office/powerpoint/2010/main" val="2590785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1000" fill="hold"/>
                                        <p:tgtEl>
                                          <p:spTgt spid="3"/>
                                        </p:tgtEl>
                                        <p:attrNameLst>
                                          <p:attrName>ppt_w</p:attrName>
                                        </p:attrNameLst>
                                      </p:cBhvr>
                                      <p:tavLst>
                                        <p:tav tm="0">
                                          <p:val>
                                            <p:strVal val="#ppt_w*0.70"/>
                                          </p:val>
                                        </p:tav>
                                        <p:tav tm="100000">
                                          <p:val>
                                            <p:strVal val="#ppt_w"/>
                                          </p:val>
                                        </p:tav>
                                      </p:tavLst>
                                    </p:anim>
                                    <p:anim calcmode="lin" valueType="num">
                                      <p:cBhvr>
                                        <p:cTn id="21" dur="1000" fill="hold"/>
                                        <p:tgtEl>
                                          <p:spTgt spid="3"/>
                                        </p:tgtEl>
                                        <p:attrNameLst>
                                          <p:attrName>ppt_h</p:attrName>
                                        </p:attrNameLst>
                                      </p:cBhvr>
                                      <p:tavLst>
                                        <p:tav tm="0">
                                          <p:val>
                                            <p:strVal val="#ppt_h"/>
                                          </p:val>
                                        </p:tav>
                                        <p:tav tm="100000">
                                          <p:val>
                                            <p:strVal val="#ppt_h"/>
                                          </p:val>
                                        </p:tav>
                                      </p:tavLst>
                                    </p:anim>
                                    <p:animEffect transition="in" filter="fade">
                                      <p:cBhvr>
                                        <p:cTn id="22" dur="10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50" presetClass="entr" presetSubtype="0" decel="10000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strVal val="#ppt_w+.3"/>
                                          </p:val>
                                        </p:tav>
                                        <p:tav tm="100000">
                                          <p:val>
                                            <p:strVal val="#ppt_w"/>
                                          </p:val>
                                        </p:tav>
                                      </p:tavLst>
                                    </p:anim>
                                    <p:anim calcmode="lin" valueType="num">
                                      <p:cBhvr>
                                        <p:cTn id="28" dur="1000" fill="hold"/>
                                        <p:tgtEl>
                                          <p:spTgt spid="10"/>
                                        </p:tgtEl>
                                        <p:attrNameLst>
                                          <p:attrName>ppt_h</p:attrName>
                                        </p:attrNameLst>
                                      </p:cBhvr>
                                      <p:tavLst>
                                        <p:tav tm="0">
                                          <p:val>
                                            <p:strVal val="#ppt_h"/>
                                          </p:val>
                                        </p:tav>
                                        <p:tav tm="100000">
                                          <p:val>
                                            <p:strVal val="#ppt_h"/>
                                          </p:val>
                                        </p:tav>
                                      </p:tavLst>
                                    </p:anim>
                                    <p:animEffect transition="in" filter="fade">
                                      <p:cBhvr>
                                        <p:cTn id="2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33</a:t>
            </a:fld>
            <a:endParaRPr lang="en-US"/>
          </a:p>
        </p:txBody>
      </p:sp>
      <p:sp>
        <p:nvSpPr>
          <p:cNvPr id="6" name="Rectangle 5"/>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
        <p:nvSpPr>
          <p:cNvPr id="2" name="Rectangle 1"/>
          <p:cNvSpPr/>
          <p:nvPr/>
        </p:nvSpPr>
        <p:spPr>
          <a:xfrm>
            <a:off x="-36823" y="856411"/>
            <a:ext cx="12134335" cy="1077218"/>
          </a:xfrm>
          <a:prstGeom prst="rect">
            <a:avLst/>
          </a:prstGeom>
        </p:spPr>
        <p:txBody>
          <a:bodyPr wrap="square">
            <a:spAutoFit/>
          </a:bodyPr>
          <a:lstStyle/>
          <a:p>
            <a:r>
              <a:rPr lang="vi-VN" sz="3200" smtClean="0">
                <a:solidFill>
                  <a:srgbClr val="444444"/>
                </a:solidFill>
                <a:latin typeface="+mj-lt"/>
              </a:rPr>
              <a:t>- B1: </a:t>
            </a:r>
            <a:r>
              <a:rPr lang="en-US" sz="3200" smtClean="0">
                <a:solidFill>
                  <a:srgbClr val="444444"/>
                </a:solidFill>
                <a:latin typeface="Times New Roman" panose="02020603050405020304" pitchFamily="18" charset="0"/>
                <a:cs typeface="Times New Roman" panose="02020603050405020304" pitchFamily="18" charset="0"/>
              </a:rPr>
              <a:t>Đặt </a:t>
            </a:r>
            <a:r>
              <a:rPr lang="en-US" sz="3200">
                <a:solidFill>
                  <a:srgbClr val="444444"/>
                </a:solidFill>
                <a:latin typeface="Times New Roman" panose="02020603050405020304" pitchFamily="18" charset="0"/>
                <a:cs typeface="Times New Roman" panose="02020603050405020304" pitchFamily="18" charset="0"/>
              </a:rPr>
              <a:t>nạn nhân nằm ngửa, kê đầu bằng vật mềm, để ngã ngửa ra phía sau.</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57664" y="1919640"/>
            <a:ext cx="12039847" cy="1569660"/>
          </a:xfrm>
          <a:prstGeom prst="rect">
            <a:avLst/>
          </a:prstGeom>
        </p:spPr>
        <p:txBody>
          <a:bodyPr wrap="square">
            <a:spAutoFit/>
          </a:bodyPr>
          <a:lstStyle/>
          <a:p>
            <a:pPr>
              <a:lnSpc>
                <a:spcPct val="150000"/>
              </a:lnSpc>
            </a:pPr>
            <a:r>
              <a:rPr lang="vi-VN" sz="3200" smtClean="0">
                <a:solidFill>
                  <a:srgbClr val="444444"/>
                </a:solidFill>
                <a:latin typeface="+mj-lt"/>
              </a:rPr>
              <a:t>- B2: Mở </a:t>
            </a:r>
            <a:r>
              <a:rPr lang="vi-VN" sz="3200">
                <a:solidFill>
                  <a:srgbClr val="444444"/>
                </a:solidFill>
                <a:latin typeface="+mj-lt"/>
              </a:rPr>
              <a:t>miệng, bịt mũi nạn nhân. Người cấp cứu hít một hơi, thổi mạnh vào miệng nạn nhân</a:t>
            </a:r>
            <a:endParaRPr lang="en-US" sz="3200">
              <a:latin typeface="+mj-lt"/>
            </a:endParaRPr>
          </a:p>
        </p:txBody>
      </p:sp>
      <p:sp>
        <p:nvSpPr>
          <p:cNvPr id="10" name="Rectangle 9"/>
          <p:cNvSpPr/>
          <p:nvPr/>
        </p:nvSpPr>
        <p:spPr>
          <a:xfrm>
            <a:off x="57663" y="3489300"/>
            <a:ext cx="12039847" cy="3046988"/>
          </a:xfrm>
          <a:prstGeom prst="rect">
            <a:avLst/>
          </a:prstGeom>
        </p:spPr>
        <p:txBody>
          <a:bodyPr wrap="square">
            <a:spAutoFit/>
          </a:bodyPr>
          <a:lstStyle/>
          <a:p>
            <a:pPr>
              <a:lnSpc>
                <a:spcPct val="150000"/>
              </a:lnSpc>
            </a:pPr>
            <a:r>
              <a:rPr lang="vi-VN" sz="3200" i="1" smtClean="0">
                <a:solidFill>
                  <a:schemeClr val="accent2">
                    <a:lumMod val="75000"/>
                  </a:schemeClr>
                </a:solidFill>
                <a:latin typeface="+mj-lt"/>
              </a:rPr>
              <a:t>  * </a:t>
            </a:r>
            <a:r>
              <a:rPr lang="vi-VN" sz="3200" i="1">
                <a:solidFill>
                  <a:schemeClr val="accent2">
                    <a:lumMod val="75000"/>
                  </a:schemeClr>
                </a:solidFill>
                <a:latin typeface="+mj-lt"/>
              </a:rPr>
              <a:t>Nếu có 2 người cấp cứu thì 1 người vừa hô hấp nhân tạo một người vừa xoa bóp nhịp tim, người xoa bóp tim đặt 2 tay chồng lên nhau và đặt ở </a:t>
            </a:r>
            <a:r>
              <a:rPr lang="vi-VN" sz="3200" i="1" smtClean="0">
                <a:solidFill>
                  <a:schemeClr val="accent2">
                    <a:lumMod val="75000"/>
                  </a:schemeClr>
                </a:solidFill>
                <a:latin typeface="+mj-lt"/>
              </a:rPr>
              <a:t>xương </a:t>
            </a:r>
            <a:r>
              <a:rPr lang="vi-VN" sz="3200" i="1">
                <a:solidFill>
                  <a:schemeClr val="accent2">
                    <a:lumMod val="75000"/>
                  </a:schemeClr>
                </a:solidFill>
                <a:latin typeface="+mj-lt"/>
              </a:rPr>
              <a:t>ức của nạn nhân, ấn khoảng </a:t>
            </a:r>
            <a:r>
              <a:rPr lang="vi-VN" sz="3200" i="1" smtClean="0">
                <a:solidFill>
                  <a:schemeClr val="accent2">
                    <a:lumMod val="75000"/>
                  </a:schemeClr>
                </a:solidFill>
                <a:latin typeface="+mj-lt"/>
              </a:rPr>
              <a:t>5 </a:t>
            </a:r>
            <a:r>
              <a:rPr lang="vi-VN" sz="3200" i="1">
                <a:solidFill>
                  <a:schemeClr val="accent2">
                    <a:lumMod val="75000"/>
                  </a:schemeClr>
                </a:solidFill>
                <a:latin typeface="+mj-lt"/>
              </a:rPr>
              <a:t>lần rồi thì dừng </a:t>
            </a:r>
            <a:r>
              <a:rPr lang="vi-VN" sz="3200" i="1" smtClean="0">
                <a:solidFill>
                  <a:schemeClr val="accent2">
                    <a:lumMod val="75000"/>
                  </a:schemeClr>
                </a:solidFill>
                <a:latin typeface="+mj-lt"/>
              </a:rPr>
              <a:t>5s </a:t>
            </a:r>
            <a:r>
              <a:rPr lang="vi-VN" sz="3200" i="1">
                <a:solidFill>
                  <a:schemeClr val="accent2">
                    <a:lumMod val="75000"/>
                  </a:schemeClr>
                </a:solidFill>
                <a:latin typeface="+mj-lt"/>
              </a:rPr>
              <a:t>để người kia thổi khí vào miệng nạn nhân.</a:t>
            </a:r>
            <a:endParaRPr lang="en-US" sz="3200" i="1">
              <a:solidFill>
                <a:schemeClr val="accent2">
                  <a:lumMod val="75000"/>
                </a:schemeClr>
              </a:solidFill>
              <a:latin typeface="+mj-lt"/>
            </a:endParaRPr>
          </a:p>
        </p:txBody>
      </p:sp>
    </p:spTree>
    <p:extLst>
      <p:ext uri="{BB962C8B-B14F-4D97-AF65-F5344CB8AC3E}">
        <p14:creationId xmlns:p14="http://schemas.microsoft.com/office/powerpoint/2010/main" val="4062825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34</a:t>
            </a:fld>
            <a:endParaRPr lang="en-US"/>
          </a:p>
        </p:txBody>
      </p:sp>
      <p:sp>
        <p:nvSpPr>
          <p:cNvPr id="6" name="Rectangle 5"/>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
        <p:nvSpPr>
          <p:cNvPr id="2" name="Rectangle 1"/>
          <p:cNvSpPr/>
          <p:nvPr/>
        </p:nvSpPr>
        <p:spPr>
          <a:xfrm>
            <a:off x="-36823" y="856411"/>
            <a:ext cx="12134335" cy="1077218"/>
          </a:xfrm>
          <a:prstGeom prst="rect">
            <a:avLst/>
          </a:prstGeom>
        </p:spPr>
        <p:txBody>
          <a:bodyPr wrap="square">
            <a:spAutoFit/>
          </a:bodyPr>
          <a:lstStyle/>
          <a:p>
            <a:r>
              <a:rPr lang="vi-VN" sz="3200" smtClean="0">
                <a:solidFill>
                  <a:srgbClr val="444444"/>
                </a:solidFill>
                <a:latin typeface="+mj-lt"/>
              </a:rPr>
              <a:t>- B1: </a:t>
            </a:r>
            <a:r>
              <a:rPr lang="en-US" sz="3200" smtClean="0">
                <a:solidFill>
                  <a:srgbClr val="444444"/>
                </a:solidFill>
                <a:latin typeface="Times New Roman" panose="02020603050405020304" pitchFamily="18" charset="0"/>
                <a:cs typeface="Times New Roman" panose="02020603050405020304" pitchFamily="18" charset="0"/>
              </a:rPr>
              <a:t>Đặt </a:t>
            </a:r>
            <a:r>
              <a:rPr lang="en-US" sz="3200">
                <a:solidFill>
                  <a:srgbClr val="444444"/>
                </a:solidFill>
                <a:latin typeface="Times New Roman" panose="02020603050405020304" pitchFamily="18" charset="0"/>
                <a:cs typeface="Times New Roman" panose="02020603050405020304" pitchFamily="18" charset="0"/>
              </a:rPr>
              <a:t>nạn nhân nằm ngửa, kê đầu bằng vật mềm, để ngã ngửa ra phía sau.</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57664" y="1919640"/>
            <a:ext cx="12039847" cy="1569660"/>
          </a:xfrm>
          <a:prstGeom prst="rect">
            <a:avLst/>
          </a:prstGeom>
        </p:spPr>
        <p:txBody>
          <a:bodyPr wrap="square">
            <a:spAutoFit/>
          </a:bodyPr>
          <a:lstStyle/>
          <a:p>
            <a:pPr>
              <a:lnSpc>
                <a:spcPct val="150000"/>
              </a:lnSpc>
            </a:pPr>
            <a:r>
              <a:rPr lang="vi-VN" sz="3200" smtClean="0">
                <a:solidFill>
                  <a:srgbClr val="444444"/>
                </a:solidFill>
                <a:latin typeface="+mj-lt"/>
              </a:rPr>
              <a:t>- B2: Mở </a:t>
            </a:r>
            <a:r>
              <a:rPr lang="vi-VN" sz="3200">
                <a:solidFill>
                  <a:srgbClr val="444444"/>
                </a:solidFill>
                <a:latin typeface="+mj-lt"/>
              </a:rPr>
              <a:t>miệng, bịt mũi nạn nhân. Người cấp cứu hít một hơi, thổi mạnh vào miệng nạn nhân</a:t>
            </a:r>
            <a:endParaRPr lang="en-US" sz="3200">
              <a:latin typeface="+mj-lt"/>
            </a:endParaRPr>
          </a:p>
        </p:txBody>
      </p:sp>
      <p:sp>
        <p:nvSpPr>
          <p:cNvPr id="10" name="Rectangle 9"/>
          <p:cNvSpPr/>
          <p:nvPr/>
        </p:nvSpPr>
        <p:spPr>
          <a:xfrm>
            <a:off x="57663" y="3489300"/>
            <a:ext cx="12039847" cy="1490729"/>
          </a:xfrm>
          <a:prstGeom prst="rect">
            <a:avLst/>
          </a:prstGeom>
        </p:spPr>
        <p:txBody>
          <a:bodyPr wrap="square">
            <a:spAutoFit/>
          </a:bodyPr>
          <a:lstStyle/>
          <a:p>
            <a:pPr>
              <a:lnSpc>
                <a:spcPct val="150000"/>
              </a:lnSpc>
            </a:pPr>
            <a:r>
              <a:rPr lang="vi-VN" sz="3200" i="1" smtClean="0">
                <a:solidFill>
                  <a:schemeClr val="accent2">
                    <a:lumMod val="75000"/>
                  </a:schemeClr>
                </a:solidFill>
                <a:latin typeface="+mj-lt"/>
              </a:rPr>
              <a:t>  * </a:t>
            </a:r>
            <a:r>
              <a:rPr lang="en-US" sz="3200" i="1">
                <a:solidFill>
                  <a:schemeClr val="accent2">
                    <a:lumMod val="75000"/>
                  </a:schemeClr>
                </a:solidFill>
                <a:latin typeface="+mj-lt"/>
              </a:rPr>
              <a:t>Các thao tác cần thực hiện liên tục đến khi có bác sĩ và có quyết định ngừng thì mới ngừng.</a:t>
            </a:r>
            <a:r>
              <a:rPr lang="vi-VN" sz="3200" i="1" smtClean="0">
                <a:solidFill>
                  <a:schemeClr val="accent2">
                    <a:lumMod val="75000"/>
                  </a:schemeClr>
                </a:solidFill>
                <a:latin typeface="+mj-lt"/>
              </a:rPr>
              <a:t>.</a:t>
            </a:r>
            <a:endParaRPr lang="en-US" sz="3200" i="1">
              <a:solidFill>
                <a:schemeClr val="accent2">
                  <a:lumMod val="75000"/>
                </a:schemeClr>
              </a:solidFill>
              <a:latin typeface="+mj-lt"/>
            </a:endParaRPr>
          </a:p>
        </p:txBody>
      </p:sp>
    </p:spTree>
    <p:extLst>
      <p:ext uri="{BB962C8B-B14F-4D97-AF65-F5344CB8AC3E}">
        <p14:creationId xmlns:p14="http://schemas.microsoft.com/office/powerpoint/2010/main" val="283232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35</a:t>
            </a:fld>
            <a:endParaRPr lang="en-US"/>
          </a:p>
        </p:txBody>
      </p:sp>
      <p:sp>
        <p:nvSpPr>
          <p:cNvPr id="6" name="Rectangle 5"/>
          <p:cNvSpPr/>
          <p:nvPr/>
        </p:nvSpPr>
        <p:spPr>
          <a:xfrm>
            <a:off x="57665" y="800882"/>
            <a:ext cx="12134336" cy="2308324"/>
          </a:xfrm>
          <a:prstGeom prst="rect">
            <a:avLst/>
          </a:prstGeom>
        </p:spPr>
        <p:txBody>
          <a:bodyPr wrap="square">
            <a:spAutoFit/>
          </a:bodyPr>
          <a:lstStyle/>
          <a:p>
            <a:pPr>
              <a:lnSpc>
                <a:spcPct val="150000"/>
              </a:lnSpc>
            </a:pPr>
            <a:r>
              <a:rPr lang="vi-VN" sz="3200" i="1" smtClean="0">
                <a:latin typeface="Times New Roman" panose="02020603050405020304" pitchFamily="18" charset="0"/>
                <a:ea typeface="Times New Roman" panose="02020603050405020304" pitchFamily="18" charset="0"/>
              </a:rPr>
              <a:t>     Phương pháp </a:t>
            </a:r>
            <a:r>
              <a:rPr lang="vi-VN" sz="3200" i="1" smtClean="0">
                <a:latin typeface="Times New Roman" panose="02020603050405020304" pitchFamily="18" charset="0"/>
                <a:cs typeface="Times New Roman" panose="02020603050405020304" pitchFamily="18" charset="0"/>
              </a:rPr>
              <a:t>h</a:t>
            </a:r>
            <a:r>
              <a:rPr lang="en-US" sz="3200" i="1" smtClean="0">
                <a:latin typeface="Times New Roman" panose="02020603050405020304" pitchFamily="18" charset="0"/>
                <a:cs typeface="Times New Roman" panose="02020603050405020304" pitchFamily="18" charset="0"/>
              </a:rPr>
              <a:t>à </a:t>
            </a:r>
            <a:r>
              <a:rPr lang="en-US" sz="3200" i="1">
                <a:latin typeface="Times New Roman" panose="02020603050405020304" pitchFamily="18" charset="0"/>
                <a:cs typeface="Times New Roman" panose="02020603050405020304" pitchFamily="18" charset="0"/>
              </a:rPr>
              <a:t>hơi thổi ngạt kết hợp ép tim ngoài lồng </a:t>
            </a:r>
            <a:r>
              <a:rPr lang="en-US" sz="3200" i="1" smtClean="0">
                <a:latin typeface="Times New Roman" panose="02020603050405020304" pitchFamily="18" charset="0"/>
                <a:cs typeface="Times New Roman" panose="02020603050405020304" pitchFamily="18" charset="0"/>
              </a:rPr>
              <a:t>ngực</a:t>
            </a:r>
            <a:r>
              <a:rPr lang="vi-VN" sz="3200" i="1" smtClean="0">
                <a:latin typeface="Times New Roman" panose="02020603050405020304" pitchFamily="18" charset="0"/>
                <a:cs typeface="Times New Roman" panose="02020603050405020304" pitchFamily="18" charset="0"/>
              </a:rPr>
              <a:t> hiệu quả hơn 2 phương pháp nằm sấp và nằm ngửa. Bởi phương pháp này lượng không khí vào phổi nhiều hơn.</a:t>
            </a:r>
            <a:endParaRPr lang="en-US" sz="3200"/>
          </a:p>
        </p:txBody>
      </p:sp>
      <p:sp>
        <p:nvSpPr>
          <p:cNvPr id="7" name="Rectangle 6"/>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Tree>
    <p:extLst>
      <p:ext uri="{BB962C8B-B14F-4D97-AF65-F5344CB8AC3E}">
        <p14:creationId xmlns:p14="http://schemas.microsoft.com/office/powerpoint/2010/main" val="156292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2431</TotalTime>
  <Words>1987</Words>
  <Application>Microsoft Office PowerPoint</Application>
  <PresentationFormat>Widescreen</PresentationFormat>
  <Paragraphs>164</Paragraphs>
  <Slides>35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DengXian</vt:lpstr>
      <vt:lpstr>DengXian</vt:lpstr>
      <vt:lpstr>Arial</vt:lpstr>
      <vt:lpstr>Calibri</vt:lpstr>
      <vt:lpstr>Calibri Light</vt:lpstr>
      <vt:lpstr>Courier New</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Nhuan Minh</dc:creator>
  <cp:lastModifiedBy>Nhuan Minh</cp:lastModifiedBy>
  <cp:revision>134</cp:revision>
  <dcterms:created xsi:type="dcterms:W3CDTF">2019-11-25T01:50:46Z</dcterms:created>
  <dcterms:modified xsi:type="dcterms:W3CDTF">2021-02-28T15:01:49Z</dcterms:modified>
</cp:coreProperties>
</file>