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294" r:id="rId2"/>
    <p:sldId id="295" r:id="rId3"/>
    <p:sldId id="304" r:id="rId4"/>
    <p:sldId id="306" r:id="rId5"/>
    <p:sldId id="256" r:id="rId6"/>
    <p:sldId id="257" r:id="rId7"/>
    <p:sldId id="258" r:id="rId8"/>
    <p:sldId id="259" r:id="rId9"/>
    <p:sldId id="262" r:id="rId10"/>
    <p:sldId id="263" r:id="rId11"/>
    <p:sldId id="315" r:id="rId12"/>
    <p:sldId id="333" r:id="rId13"/>
    <p:sldId id="334" r:id="rId14"/>
    <p:sldId id="335" r:id="rId15"/>
    <p:sldId id="336" r:id="rId16"/>
    <p:sldId id="337" r:id="rId17"/>
    <p:sldId id="338" r:id="rId18"/>
    <p:sldId id="339" r:id="rId19"/>
    <p:sldId id="316" r:id="rId20"/>
    <p:sldId id="317" r:id="rId21"/>
    <p:sldId id="318" r:id="rId22"/>
    <p:sldId id="324" r:id="rId23"/>
    <p:sldId id="319" r:id="rId24"/>
    <p:sldId id="325" r:id="rId25"/>
    <p:sldId id="329" r:id="rId26"/>
    <p:sldId id="326" r:id="rId27"/>
    <p:sldId id="327" r:id="rId28"/>
    <p:sldId id="321" r:id="rId29"/>
    <p:sldId id="330" r:id="rId30"/>
    <p:sldId id="331" r:id="rId31"/>
    <p:sldId id="332" r:id="rId32"/>
    <p:sldId id="32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1578"/>
    <a:srgbClr val="CC0066"/>
    <a:srgbClr val="09670B"/>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93" d="100"/>
          <a:sy n="93" d="100"/>
        </p:scale>
        <p:origin x="31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t>2/28/2021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t>‹#›</a:t>
            </a:fld>
            <a:endParaRPr lang="en-US"/>
          </a:p>
        </p:txBody>
      </p:sp>
    </p:spTree>
    <p:extLst>
      <p:ext uri="{BB962C8B-B14F-4D97-AF65-F5344CB8AC3E}">
        <p14:creationId xmlns:p14="http://schemas.microsoft.com/office/powerpoint/2010/main"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t>2/28/2021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t>‹#›</a:t>
            </a:fld>
            <a:endParaRPr lang="en-US"/>
          </a:p>
        </p:txBody>
      </p:sp>
    </p:spTree>
    <p:extLst>
      <p:ext uri="{BB962C8B-B14F-4D97-AF65-F5344CB8AC3E}">
        <p14:creationId xmlns:p14="http://schemas.microsoft.com/office/powerpoint/2010/main"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t>2/28/2021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t>2/28/2021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t>2/28/2021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t>2/28/2021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t>‹#›</a:t>
            </a:fld>
            <a:endParaRPr lang="en-US"/>
          </a:p>
        </p:txBody>
      </p:sp>
    </p:spTree>
    <p:extLst>
      <p:ext uri="{BB962C8B-B14F-4D97-AF65-F5344CB8AC3E}">
        <p14:creationId xmlns:p14="http://schemas.microsoft.com/office/powerpoint/2010/main"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686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12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05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8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65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a:t>
            </a:fld>
            <a:endParaRPr lang="en-US"/>
          </a:p>
        </p:txBody>
      </p:sp>
      <p:sp>
        <p:nvSpPr>
          <p:cNvPr id="6" name="Rectangle 5"/>
          <p:cNvSpPr/>
          <p:nvPr/>
        </p:nvSpPr>
        <p:spPr>
          <a:xfrm>
            <a:off x="71395" y="2778256"/>
            <a:ext cx="8164607"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3</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50087" y="3979431"/>
            <a:ext cx="917789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4</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a:t>
            </a:r>
            <a:r>
              <a:rPr lang="vi-VN" sz="3200" b="1" smtClean="0">
                <a:solidFill>
                  <a:srgbClr val="0000FF"/>
                </a:solidFill>
                <a:latin typeface="Times New Roman" panose="02020603050405020304" pitchFamily="18" charset="0"/>
                <a:ea typeface="Times New Roman" panose="02020603050405020304" pitchFamily="18" charset="0"/>
              </a:rPr>
              <a:t>  PHÁP  HÀ HƠI THỔI NGẠT.</a:t>
            </a:r>
            <a:endParaRPr lang="en-US" sz="32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4560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par>
                          <p:cTn id="15" fill="hold">
                            <p:stCondLst>
                              <p:cond delay="1500"/>
                            </p:stCondLst>
                            <p:childTnLst>
                              <p:par>
                                <p:cTn id="16" presetID="55"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strVal val="#ppt_w*0.70"/>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4</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4949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5</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t>6</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t>7</a:t>
            </a:fld>
            <a:endParaRPr lang="en-US"/>
          </a:p>
        </p:txBody>
      </p:sp>
    </p:spTree>
    <p:extLst>
      <p:ext uri="{BB962C8B-B14F-4D97-AF65-F5344CB8AC3E}">
        <p14:creationId xmlns:p14="http://schemas.microsoft.com/office/powerpoint/2010/main"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a:t>
            </a:r>
            <a:r>
              <a:rPr lang="vi-VN" sz="3600" smtClean="0">
                <a:latin typeface="Times New Roman" panose="02020603050405020304" pitchFamily="18" charset="0"/>
                <a:ea typeface="Times New Roman" panose="02020603050405020304" pitchFamily="18" charset="0"/>
              </a:rPr>
              <a:t>ngửi amoniac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2585323"/>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a:t>
            </a:r>
            <a:r>
              <a:rPr lang="en-US" sz="3600" dirty="0" err="1" smtClean="0">
                <a:solidFill>
                  <a:srgbClr val="C00000"/>
                </a:solidFill>
                <a:latin typeface="Times New Roman" panose="02020603050405020304" pitchFamily="18" charset="0"/>
                <a:ea typeface="Times New Roman" panose="02020603050405020304" pitchFamily="18" charset="0"/>
              </a:rPr>
              <a:t>toàn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thân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cho</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người</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bị</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nạn</a:t>
            </a:r>
            <a:r>
              <a:rPr lang="vi-VN" sz="3600" dirty="0" smtClean="0">
                <a:latin typeface="Times New Roman" panose="02020603050405020304" pitchFamily="18" charset="0"/>
                <a:ea typeface="Times New Roman" panose="02020603050405020304" pitchFamily="18" charset="0"/>
              </a:rPr>
              <a:t>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t>9</a:t>
            </a:fld>
            <a:endParaRPr lang="en-US"/>
          </a:p>
        </p:txBody>
      </p:sp>
    </p:spTree>
    <p:extLst>
      <p:ext uri="{BB962C8B-B14F-4D97-AF65-F5344CB8AC3E}">
        <p14:creationId xmlns:p14="http://schemas.microsoft.com/office/powerpoint/2010/main"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121" y="335425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926289" y="2261320"/>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t>10</a:t>
            </a:fld>
            <a:endParaRPr lang="en-US"/>
          </a:p>
        </p:txBody>
      </p:sp>
      <p:sp>
        <p:nvSpPr>
          <p:cNvPr id="9" name="Rectangle 8"/>
          <p:cNvSpPr/>
          <p:nvPr/>
        </p:nvSpPr>
        <p:spPr>
          <a:xfrm>
            <a:off x="926289" y="444718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7" name="Rectangle 6"/>
          <p:cNvSpPr/>
          <p:nvPr/>
        </p:nvSpPr>
        <p:spPr>
          <a:xfrm>
            <a:off x="7095744" y="2452923"/>
            <a:ext cx="5006060"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Đặt </a:t>
            </a:r>
            <a:r>
              <a:rPr lang="vi-VN" sz="3600" dirty="0">
                <a:latin typeface="Times New Roman" panose="02020603050405020304" pitchFamily="18" charset="0"/>
                <a:ea typeface="Times New Roman" panose="02020603050405020304" pitchFamily="18" charset="0"/>
              </a:rPr>
              <a:t>nạn nhân nằm ngửa, kê quần áo dưới lưng cho đầu hơi ngửa về sau.</a:t>
            </a:r>
            <a:endParaRPr lang="en-US" sz="3600" dirty="0">
              <a:effectLst/>
              <a:latin typeface="Times New Roman" panose="02020603050405020304" pitchFamily="18" charset="0"/>
              <a:ea typeface="Times New Roman" panose="02020603050405020304" pitchFamily="18" charset="0"/>
            </a:endParaRPr>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3859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2)">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8" name="Rectangle 7"/>
          <p:cNvSpPr/>
          <p:nvPr/>
        </p:nvSpPr>
        <p:spPr>
          <a:xfrm>
            <a:off x="7196328" y="2595459"/>
            <a:ext cx="4995672"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Kéo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lấy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nhớt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rãi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trong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lưỡi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5119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124136" y="1751872"/>
            <a:ext cx="6589496" cy="4462888"/>
          </a:xfrm>
          <a:prstGeom prst="rect">
            <a:avLst/>
          </a:prstGeom>
        </p:spPr>
      </p:pic>
      <p:sp>
        <p:nvSpPr>
          <p:cNvPr id="9" name="Rectangle 8"/>
          <p:cNvSpPr/>
          <p:nvPr/>
        </p:nvSpPr>
        <p:spPr>
          <a:xfrm>
            <a:off x="6978116" y="2954852"/>
            <a:ext cx="5004988"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Nếu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mím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thì</a:t>
            </a:r>
            <a:r>
              <a:rPr lang="en-US" sz="3600" dirty="0" smtClean="0">
                <a:latin typeface="Times New Roman" panose="02020603050405020304" pitchFamily="18" charset="0"/>
                <a:ea typeface="Times New Roman" panose="02020603050405020304" pitchFamily="18" charset="0"/>
              </a:rPr>
              <a:t> dung </a:t>
            </a:r>
            <a:r>
              <a:rPr lang="en-US" sz="3600" dirty="0" err="1" smtClean="0">
                <a:latin typeface="Times New Roman" panose="02020603050405020304" pitchFamily="18" charset="0"/>
                <a:ea typeface="Times New Roman" panose="02020603050405020304" pitchFamily="18" charset="0"/>
              </a:rPr>
              <a:t>vật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cứng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cậy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6356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41093" y="111181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1" name="Rectangle 10"/>
          <p:cNvSpPr/>
          <p:nvPr/>
        </p:nvSpPr>
        <p:spPr>
          <a:xfrm>
            <a:off x="6887590" y="1881928"/>
            <a:ext cx="5138294" cy="4524315"/>
          </a:xfrm>
          <a:prstGeom prst="rect">
            <a:avLst/>
          </a:prstGeom>
        </p:spPr>
        <p:txBody>
          <a:bodyPr wrap="square">
            <a:spAutoFit/>
          </a:bodyPr>
          <a:lstStyle/>
          <a:p>
            <a:pPr algn="just">
              <a:lnSpc>
                <a:spcPct val="150000"/>
              </a:lnSpc>
            </a:pP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Người </a:t>
            </a:r>
            <a:r>
              <a:rPr lang="vi-VN" sz="3200" dirty="0">
                <a:latin typeface="Times New Roman" panose="02020603050405020304" pitchFamily="18" charset="0"/>
                <a:ea typeface="Times New Roman" panose="02020603050405020304" pitchFamily="18" charset="0"/>
              </a:rPr>
              <a:t>cứu quỳ cách đầu nạn nhân 20 – 30cm, cầm cẳng </a:t>
            </a:r>
            <a:r>
              <a:rPr lang="en-US" sz="3200" dirty="0" err="1" smtClean="0">
                <a:latin typeface="Times New Roman" panose="02020603050405020304" pitchFamily="18" charset="0"/>
                <a:ea typeface="Times New Roman" panose="02020603050405020304" pitchFamily="18" charset="0"/>
              </a:rPr>
              <a:t>tay</a:t>
            </a:r>
            <a:r>
              <a:rPr lang="en-US" sz="3200" dirty="0" smtClean="0">
                <a:latin typeface="Times New Roman" panose="02020603050405020304" pitchFamily="18" charset="0"/>
                <a:ea typeface="Times New Roman" panose="02020603050405020304" pitchFamily="18" charset="0"/>
              </a:rPr>
              <a:t> </a:t>
            </a:r>
            <a:r>
              <a:rPr lang="vi-VN" sz="3200" dirty="0" smtClean="0">
                <a:latin typeface="Times New Roman" panose="02020603050405020304" pitchFamily="18" charset="0"/>
                <a:ea typeface="Times New Roman" panose="02020603050405020304" pitchFamily="18" charset="0"/>
              </a:rPr>
              <a:t>nạn </a:t>
            </a:r>
            <a:r>
              <a:rPr lang="vi-VN" sz="3200" dirty="0">
                <a:latin typeface="Times New Roman" panose="02020603050405020304" pitchFamily="18" charset="0"/>
                <a:ea typeface="Times New Roman" panose="02020603050405020304" pitchFamily="18" charset="0"/>
              </a:rPr>
              <a:t>nhân từ từ đưa tay nạn nhân lên phía trên đầu, 2 bàn tay gần chạm vào nhau, giữ khoảng 2 – </a:t>
            </a:r>
            <a:r>
              <a:rPr lang="vi-VN" sz="3200">
                <a:latin typeface="Times New Roman" panose="02020603050405020304" pitchFamily="18" charset="0"/>
                <a:ea typeface="Times New Roman" panose="02020603050405020304" pitchFamily="18" charset="0"/>
              </a:rPr>
              <a:t>3 </a:t>
            </a:r>
            <a:r>
              <a:rPr lang="vi-VN" sz="3200" smtClean="0">
                <a:latin typeface="Times New Roman" panose="02020603050405020304" pitchFamily="18" charset="0"/>
                <a:ea typeface="Times New Roman" panose="02020603050405020304" pitchFamily="18" charset="0"/>
              </a:rPr>
              <a:t>giây</a:t>
            </a:r>
            <a:r>
              <a:rPr lang="en-US" sz="3200" smtClean="0">
                <a:latin typeface="Times New Roman" panose="02020603050405020304" pitchFamily="18" charset="0"/>
                <a:ea typeface="Times New Roman" panose="02020603050405020304" pitchFamily="18" charset="0"/>
              </a:rPr>
              <a:t>.</a:t>
            </a:r>
            <a:endParaRPr lang="en-US" sz="3200" dirty="0"/>
          </a:p>
        </p:txBody>
      </p:sp>
    </p:spTree>
    <p:extLst>
      <p:ext uri="{BB962C8B-B14F-4D97-AF65-F5344CB8AC3E}">
        <p14:creationId xmlns:p14="http://schemas.microsoft.com/office/powerpoint/2010/main" val="118936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87528" y="1102449"/>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2" name="Rectangle 11"/>
          <p:cNvSpPr/>
          <p:nvPr/>
        </p:nvSpPr>
        <p:spPr>
          <a:xfrm>
            <a:off x="6876836" y="1683574"/>
            <a:ext cx="5208002" cy="507831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smtClean="0">
                <a:latin typeface="Times New Roman" panose="02020603050405020304" pitchFamily="18" charset="0"/>
                <a:ea typeface="Times New Roman" panose="02020603050405020304" pitchFamily="18" charset="0"/>
              </a:rPr>
              <a:t>2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3 </a:t>
            </a:r>
            <a:r>
              <a:rPr lang="en-US" sz="3600" dirty="0" err="1" smtClean="0">
                <a:latin typeface="Times New Roman" panose="02020603050405020304" pitchFamily="18" charset="0"/>
                <a:ea typeface="Times New Roman" panose="02020603050405020304" pitchFamily="18" charset="0"/>
              </a:rPr>
              <a:t>giây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nhẹ</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nhàng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gập</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lại</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rồi </a:t>
            </a:r>
            <a:r>
              <a:rPr lang="vi-VN" sz="3600" dirty="0">
                <a:latin typeface="Times New Roman" panose="02020603050405020304" pitchFamily="18" charset="0"/>
                <a:ea typeface="Times New Roman" panose="02020603050405020304" pitchFamily="18" charset="0"/>
              </a:rPr>
              <a:t>dùng lấy sức mình ép 2 </a:t>
            </a:r>
            <a:r>
              <a:rPr lang="vi-VN" sz="3600" dirty="0" smtClean="0">
                <a:latin typeface="Times New Roman" panose="02020603050405020304" pitchFamily="18" charset="0"/>
                <a:ea typeface="Times New Roman" panose="02020603050405020304" pitchFamily="18" charset="0"/>
              </a:rPr>
              <a:t>tay </a:t>
            </a:r>
            <a:r>
              <a:rPr lang="vi-VN" sz="3600" dirty="0">
                <a:latin typeface="Times New Roman" panose="02020603050405020304" pitchFamily="18" charset="0"/>
                <a:ea typeface="Times New Roman" panose="02020603050405020304" pitchFamily="18" charset="0"/>
              </a:rPr>
              <a:t>của nạn nhân vào lồng ngực của </a:t>
            </a:r>
            <a:r>
              <a:rPr lang="vi-VN" sz="3600" dirty="0" smtClean="0">
                <a:latin typeface="Times New Roman" panose="02020603050405020304" pitchFamily="18" charset="0"/>
                <a:ea typeface="Times New Roman" panose="02020603050405020304" pitchFamily="18" charset="0"/>
              </a:rPr>
              <a:t>họ</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endParaRPr lang="en-US" sz="3600" dirty="0"/>
          </a:p>
        </p:txBody>
      </p:sp>
    </p:spTree>
    <p:extLst>
      <p:ext uri="{BB962C8B-B14F-4D97-AF65-F5344CB8AC3E}">
        <p14:creationId xmlns:p14="http://schemas.microsoft.com/office/powerpoint/2010/main" val="156085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2)">
                                      <p:cBhvr>
                                        <p:cTn id="12" dur="2000"/>
                                        <p:tgtEl>
                                          <p:spTgt spid="6"/>
                                        </p:tgtEl>
                                      </p:cBhvr>
                                    </p:animEffect>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2000"/>
                                        <p:tgtEl>
                                          <p:spTgt spid="10"/>
                                        </p:tgtEl>
                                      </p:cBhvr>
                                    </p:animEffect>
                                  </p:childTnLst>
                                </p:cTn>
                              </p:par>
                            </p:childTnLst>
                          </p:cTn>
                        </p:par>
                        <p:par>
                          <p:cTn id="17" fill="hold">
                            <p:stCondLst>
                              <p:cond delay="40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grpId="1" nodeType="clickEffect">
                                  <p:stCondLst>
                                    <p:cond delay="0"/>
                                  </p:stCondLst>
                                  <p:childTnLst>
                                    <p:anim calcmode="lin" valueType="num">
                                      <p:cBhvr>
                                        <p:cTn id="24" dur="1000"/>
                                        <p:tgtEl>
                                          <p:spTgt spid="12"/>
                                        </p:tgtEl>
                                        <p:attrNameLst>
                                          <p:attrName>ppt_w</p:attrName>
                                        </p:attrNameLst>
                                      </p:cBhvr>
                                      <p:tavLst>
                                        <p:tav tm="0">
                                          <p:val>
                                            <p:strVal val="ppt_w"/>
                                          </p:val>
                                        </p:tav>
                                        <p:tav tm="100000">
                                          <p:val>
                                            <p:fltVal val="0"/>
                                          </p:val>
                                        </p:tav>
                                      </p:tavLst>
                                    </p:anim>
                                    <p:anim calcmode="lin" valueType="num">
                                      <p:cBhvr>
                                        <p:cTn id="25" dur="1000"/>
                                        <p:tgtEl>
                                          <p:spTgt spid="12"/>
                                        </p:tgtEl>
                                        <p:attrNameLst>
                                          <p:attrName>ppt_h</p:attrName>
                                        </p:attrNameLst>
                                      </p:cBhvr>
                                      <p:tavLst>
                                        <p:tav tm="0">
                                          <p:val>
                                            <p:strVal val="ppt_h"/>
                                          </p:val>
                                        </p:tav>
                                        <p:tav tm="100000">
                                          <p:val>
                                            <p:fltVal val="0"/>
                                          </p:val>
                                        </p:tav>
                                      </p:tavLst>
                                    </p:anim>
                                    <p:set>
                                      <p:cBhvr>
                                        <p:cTn id="26" dur="1" fill="hold">
                                          <p:stCondLst>
                                            <p:cond delay="999"/>
                                          </p:stCondLst>
                                        </p:cTn>
                                        <p:tgtEl>
                                          <p:spTgt spid="1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37" presetClass="exit" presetSubtype="0" fill="hold" grpId="1" nodeType="clickEffect">
                                  <p:stCondLst>
                                    <p:cond delay="0"/>
                                  </p:stCondLst>
                                  <p:childTnLst>
                                    <p:animEffect transition="out" filter="fade">
                                      <p:cBhvr>
                                        <p:cTn id="30" dur="1000"/>
                                        <p:tgtEl>
                                          <p:spTgt spid="10"/>
                                        </p:tgtEl>
                                      </p:cBhvr>
                                    </p:animEffect>
                                    <p:anim calcmode="lin" valueType="num">
                                      <p:cBhvr>
                                        <p:cTn id="31" dur="1000"/>
                                        <p:tgtEl>
                                          <p:spTgt spid="10"/>
                                        </p:tgtEl>
                                        <p:attrNameLst>
                                          <p:attrName>ppt_x</p:attrName>
                                        </p:attrNameLst>
                                      </p:cBhvr>
                                      <p:tavLst>
                                        <p:tav tm="0">
                                          <p:val>
                                            <p:strVal val="ppt_x"/>
                                          </p:val>
                                        </p:tav>
                                        <p:tav tm="100000">
                                          <p:val>
                                            <p:strVal val="ppt_x"/>
                                          </p:val>
                                        </p:tav>
                                      </p:tavLst>
                                    </p:anim>
                                    <p:anim calcmode="lin" valueType="num">
                                      <p:cBhvr>
                                        <p:cTn id="32" dur="100" decel="100000"/>
                                        <p:tgtEl>
                                          <p:spTgt spid="10"/>
                                        </p:tgtEl>
                                        <p:attrNameLst>
                                          <p:attrName>ppt_y</p:attrName>
                                        </p:attrNameLst>
                                      </p:cBhvr>
                                      <p:tavLst>
                                        <p:tav tm="0">
                                          <p:val>
                                            <p:strVal val="ppt_y"/>
                                          </p:val>
                                        </p:tav>
                                        <p:tav tm="100000">
                                          <p:val>
                                            <p:strVal val="ppt_y-.03"/>
                                          </p:val>
                                        </p:tav>
                                      </p:tavLst>
                                    </p:anim>
                                    <p:anim calcmode="lin" valueType="num">
                                      <p:cBhvr>
                                        <p:cTn id="33" dur="900" accel="100000">
                                          <p:stCondLst>
                                            <p:cond delay="100"/>
                                          </p:stCondLst>
                                        </p:cTn>
                                        <p:tgtEl>
                                          <p:spTgt spid="10"/>
                                        </p:tgtEl>
                                        <p:attrNameLst>
                                          <p:attrName>ppt_y</p:attrName>
                                        </p:attrNameLst>
                                      </p:cBhvr>
                                      <p:tavLst>
                                        <p:tav tm="0">
                                          <p:val>
                                            <p:strVal val="ppt_y"/>
                                          </p:val>
                                        </p:tav>
                                        <p:tav tm="100000">
                                          <p:val>
                                            <p:strVal val="ppt_y+1"/>
                                          </p:val>
                                        </p:tav>
                                      </p:tavLst>
                                    </p:anim>
                                    <p:set>
                                      <p:cBhvr>
                                        <p:cTn id="34"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0" grpId="1"/>
      <p:bldP spid="12" grpId="0"/>
      <p:bldP spid="12"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782224" y="1772470"/>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3" name="Rectangle 12"/>
          <p:cNvSpPr/>
          <p:nvPr/>
        </p:nvSpPr>
        <p:spPr>
          <a:xfrm>
            <a:off x="7003922" y="2781633"/>
            <a:ext cx="5016526" cy="3416320"/>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err="1" smtClean="0">
                <a:latin typeface="Times New Roman" panose="02020603050405020304" pitchFamily="18" charset="0"/>
                <a:ea typeface="Times New Roman" panose="02020603050405020304" pitchFamily="18" charset="0"/>
              </a:rPr>
              <a:t>đó</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2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quá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đầu</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chạm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đất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vào</a:t>
            </a:r>
            <a:r>
              <a:rPr lang="en-US" sz="3600" dirty="0" smtClean="0">
                <a:latin typeface="Times New Roman" panose="02020603050405020304" pitchFamily="18" charset="0"/>
                <a:ea typeface="Times New Roman" panose="02020603050405020304" pitchFamily="18" charset="0"/>
              </a:rPr>
              <a:t>.</a:t>
            </a:r>
            <a:endParaRPr lang="en-US" sz="3600" dirty="0"/>
          </a:p>
        </p:txBody>
      </p:sp>
    </p:spTree>
    <p:extLst>
      <p:ext uri="{BB962C8B-B14F-4D97-AF65-F5344CB8AC3E}">
        <p14:creationId xmlns:p14="http://schemas.microsoft.com/office/powerpoint/2010/main" val="129146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4" name="Rectangle 13"/>
          <p:cNvSpPr/>
          <p:nvPr/>
        </p:nvSpPr>
        <p:spPr>
          <a:xfrm>
            <a:off x="8100759" y="2051452"/>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5" name="Rectangle 14"/>
          <p:cNvSpPr/>
          <p:nvPr/>
        </p:nvSpPr>
        <p:spPr>
          <a:xfrm>
            <a:off x="6960512" y="2724137"/>
            <a:ext cx="5013649"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Cần </a:t>
            </a:r>
            <a:r>
              <a:rPr lang="vi-VN" sz="3600" dirty="0">
                <a:latin typeface="Times New Roman" panose="02020603050405020304" pitchFamily="18" charset="0"/>
                <a:ea typeface="Times New Roman" panose="02020603050405020304" pitchFamily="18" charset="0"/>
              </a:rPr>
              <a:t>làm thật đều theo hơi thở, cố gắng làm 16 – 18 lần/ph.</a:t>
            </a:r>
            <a:endParaRPr lang="en-US" sz="3600" dirty="0"/>
          </a:p>
        </p:txBody>
      </p:sp>
    </p:spTree>
    <p:extLst>
      <p:ext uri="{BB962C8B-B14F-4D97-AF65-F5344CB8AC3E}">
        <p14:creationId xmlns:p14="http://schemas.microsoft.com/office/powerpoint/2010/main" val="246390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7" name="Rectangle 16"/>
          <p:cNvSpPr/>
          <p:nvPr/>
        </p:nvSpPr>
        <p:spPr>
          <a:xfrm>
            <a:off x="7086600" y="2174536"/>
            <a:ext cx="4992623" cy="1665521"/>
          </a:xfrm>
          <a:prstGeom prst="rect">
            <a:avLst/>
          </a:prstGeom>
        </p:spPr>
        <p:txBody>
          <a:bodyPr wrap="square">
            <a:spAutoFit/>
          </a:bodyPr>
          <a:lstStyle/>
          <a:p>
            <a:pPr>
              <a:lnSpc>
                <a:spcPct val="150000"/>
              </a:lnSpc>
            </a:pPr>
            <a:r>
              <a:rPr lang="vi-VN" sz="3600" b="1" i="1" smtClean="0">
                <a:solidFill>
                  <a:srgbClr val="FF0000"/>
                </a:solidFill>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k</a:t>
            </a:r>
            <a:r>
              <a:rPr lang="en-US" sz="3600" i="1" smtClean="0">
                <a:latin typeface="Times New Roman" panose="02020603050405020304" pitchFamily="18" charset="0"/>
                <a:ea typeface="Times New Roman" panose="02020603050405020304" pitchFamily="18" charset="0"/>
              </a:rPr>
              <a:t>huyết điểm</a:t>
            </a:r>
            <a:r>
              <a:rPr lang="vi-VN" sz="3600" i="1" smtClean="0">
                <a:latin typeface="Times New Roman" panose="02020603050405020304" pitchFamily="18" charset="0"/>
                <a:ea typeface="Times New Roman" panose="02020603050405020304" pitchFamily="18" charset="0"/>
              </a:rPr>
              <a:t> của phương pháp.</a:t>
            </a:r>
            <a:endParaRPr lang="en-US" sz="3600" i="1" dirty="0"/>
          </a:p>
        </p:txBody>
      </p:sp>
    </p:spTree>
    <p:extLst>
      <p:ext uri="{BB962C8B-B14F-4D97-AF65-F5344CB8AC3E}">
        <p14:creationId xmlns:p14="http://schemas.microsoft.com/office/powerpoint/2010/main" val="2977339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19</a:t>
            </a:fld>
            <a:endParaRPr lang="en-US"/>
          </a:p>
        </p:txBody>
      </p:sp>
      <p:sp>
        <p:nvSpPr>
          <p:cNvPr id="8" name="Rectangle 7"/>
          <p:cNvSpPr/>
          <p:nvPr/>
        </p:nvSpPr>
        <p:spPr>
          <a:xfrm>
            <a:off x="403655" y="1735543"/>
            <a:ext cx="6104237" cy="742511"/>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i="1" smtClean="0">
                <a:solidFill>
                  <a:srgbClr val="CC0066"/>
                </a:solidFill>
                <a:latin typeface="Times New Roman" panose="02020603050405020304" pitchFamily="18" charset="0"/>
                <a:ea typeface="Times New Roman" panose="02020603050405020304" pitchFamily="18" charset="0"/>
              </a:rPr>
              <a:t>Định </a:t>
            </a:r>
            <a:r>
              <a:rPr lang="en-US" sz="3200" b="1" i="1">
                <a:solidFill>
                  <a:srgbClr val="CC0066"/>
                </a:solidFill>
                <a:latin typeface="Times New Roman" panose="02020603050405020304" pitchFamily="18" charset="0"/>
                <a:ea typeface="Times New Roman" panose="02020603050405020304" pitchFamily="18" charset="0"/>
              </a:rPr>
              <a:t>vị điểm giữa xương ức.</a:t>
            </a:r>
          </a:p>
        </p:txBody>
      </p:sp>
      <p:pic>
        <p:nvPicPr>
          <p:cNvPr id="9" name="Picture 8"/>
          <p:cNvPicPr/>
          <p:nvPr/>
        </p:nvPicPr>
        <p:blipFill rotWithShape="1">
          <a:blip r:embed="rId2"/>
          <a:srcRect l="3441" t="3390" r="4068" b="10798"/>
          <a:stretch/>
        </p:blipFill>
        <p:spPr>
          <a:xfrm>
            <a:off x="543696" y="2496067"/>
            <a:ext cx="10915135" cy="4316627"/>
          </a:xfrm>
          <a:prstGeom prst="rect">
            <a:avLst/>
          </a:prstGeom>
        </p:spPr>
      </p:pic>
      <p:sp>
        <p:nvSpPr>
          <p:cNvPr id="11" name="Rectangle 10"/>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12" name="Rectangle 11"/>
          <p:cNvSpPr/>
          <p:nvPr/>
        </p:nvSpPr>
        <p:spPr>
          <a:xfrm>
            <a:off x="827789" y="679590"/>
            <a:ext cx="5482401" cy="923330"/>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Sẽ có 2 trường hợp sau:</a:t>
            </a:r>
            <a:endParaRPr lang="en-US" sz="3600" dirty="0">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6775505" y="616390"/>
            <a:ext cx="5334120" cy="742511"/>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1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775505" y="1274863"/>
            <a:ext cx="5334120" cy="830997"/>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2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cxnSp>
        <p:nvCxnSpPr>
          <p:cNvPr id="5" name="Straight Arrow Connector 4"/>
          <p:cNvCxnSpPr/>
          <p:nvPr/>
        </p:nvCxnSpPr>
        <p:spPr>
          <a:xfrm>
            <a:off x="5815914" y="1274863"/>
            <a:ext cx="1309816" cy="460680"/>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5840627" y="1128584"/>
            <a:ext cx="1307907" cy="146279"/>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794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randombar(horizontal)">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type="wd">
                                    <p:tmPct val="10000"/>
                                  </p:iterate>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20</a:t>
            </a:fld>
            <a:endParaRPr lang="en-US"/>
          </a:p>
        </p:txBody>
      </p:sp>
      <p:sp>
        <p:nvSpPr>
          <p:cNvPr id="6" name="Rectangle 5"/>
          <p:cNvSpPr/>
          <p:nvPr/>
        </p:nvSpPr>
        <p:spPr>
          <a:xfrm>
            <a:off x="0" y="50363"/>
            <a:ext cx="6021859" cy="6740307"/>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Xác </a:t>
            </a:r>
            <a:r>
              <a:rPr lang="en-US" sz="3200">
                <a:latin typeface="Times New Roman" panose="02020603050405020304" pitchFamily="18" charset="0"/>
                <a:ea typeface="Times New Roman" panose="02020603050405020304" pitchFamily="18" charset="0"/>
              </a:rPr>
              <a:t>định phần thấp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Xác định phần cao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các đỉnh đầu ngón tay trỏ hay ngón giữa vào vị trí trên cùng và dưới cùng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Duỗi đều các ngón tay và định ra điểm giữa của xương ức.</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6120713" y="1878227"/>
            <a:ext cx="6071287" cy="3509319"/>
          </a:xfrm>
          <a:prstGeom prst="rect">
            <a:avLst/>
          </a:prstGeom>
        </p:spPr>
      </p:pic>
    </p:spTree>
    <p:extLst>
      <p:ext uri="{BB962C8B-B14F-4D97-AF65-F5344CB8AC3E}">
        <p14:creationId xmlns:p14="http://schemas.microsoft.com/office/powerpoint/2010/main" val="278647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1"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1"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21</a:t>
            </a:fld>
            <a:endParaRPr lang="en-US"/>
          </a:p>
        </p:txBody>
      </p:sp>
      <p:sp>
        <p:nvSpPr>
          <p:cNvPr id="2" name="Rectangle 1"/>
          <p:cNvSpPr/>
          <p:nvPr/>
        </p:nvSpPr>
        <p:spPr>
          <a:xfrm>
            <a:off x="65900" y="119872"/>
            <a:ext cx="6096000" cy="6001643"/>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a:solidFill>
                  <a:srgbClr val="0000FF"/>
                </a:solidFill>
                <a:latin typeface="Times New Roman" panose="02020603050405020304" pitchFamily="18" charset="0"/>
                <a:ea typeface="Times New Roman" panose="02020603050405020304" pitchFamily="18" charset="0"/>
              </a:rPr>
              <a:t>Đặt tay.</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gót tay vào điểm giữa của nữa phần dưới xương ức, các ngón tay duỗi thẳng.</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Giữ khuỷu tay dùng ép thẳng đến mức có thể.</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còn lại lên trên tay đầu tiên.</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8157006" y="2362200"/>
            <a:ext cx="4000500" cy="4495800"/>
          </a:xfrm>
          <a:prstGeom prst="rect">
            <a:avLst/>
          </a:prstGeom>
        </p:spPr>
      </p:pic>
      <p:pic>
        <p:nvPicPr>
          <p:cNvPr id="8" name="Picture 7"/>
          <p:cNvPicPr>
            <a:picLocks noChangeAspect="1"/>
          </p:cNvPicPr>
          <p:nvPr/>
        </p:nvPicPr>
        <p:blipFill>
          <a:blip r:embed="rId3"/>
          <a:stretch>
            <a:fillRect/>
          </a:stretch>
        </p:blipFill>
        <p:spPr>
          <a:xfrm>
            <a:off x="6236042" y="-3507"/>
            <a:ext cx="2466975" cy="3124200"/>
          </a:xfrm>
          <a:prstGeom prst="rect">
            <a:avLst/>
          </a:prstGeom>
        </p:spPr>
      </p:pic>
    </p:spTree>
    <p:extLst>
      <p:ext uri="{BB962C8B-B14F-4D97-AF65-F5344CB8AC3E}">
        <p14:creationId xmlns:p14="http://schemas.microsoft.com/office/powerpoint/2010/main" val="303156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22</a:t>
            </a:fld>
            <a:endParaRPr lang="en-US"/>
          </a:p>
        </p:txBody>
      </p:sp>
      <p:sp>
        <p:nvSpPr>
          <p:cNvPr id="5" name="Rectangle 4"/>
          <p:cNvSpPr/>
          <p:nvPr/>
        </p:nvSpPr>
        <p:spPr>
          <a:xfrm>
            <a:off x="104767" y="2351048"/>
            <a:ext cx="4384854" cy="4524315"/>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Để người bị nạn nằm ngửa, nới rộng quần áo, thắt lưng, moi rớt rãi trong miệng người bị nạn ra, đặt đầu người bị nạn hơi ngửa ra phía sau.</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7" name="Rectangle 6"/>
          <p:cNvSpPr/>
          <p:nvPr/>
        </p:nvSpPr>
        <p:spPr>
          <a:xfrm>
            <a:off x="1089410" y="797241"/>
            <a:ext cx="9057288" cy="584775"/>
          </a:xfrm>
          <a:prstGeom prst="rect">
            <a:avLst/>
          </a:prstGeom>
        </p:spPr>
        <p:txBody>
          <a:bodyPr wrap="none">
            <a:spAutoFit/>
          </a:bodyPr>
          <a:lstStyle/>
          <a:p>
            <a:r>
              <a:rPr lang="en-US" sz="3200" i="1">
                <a:solidFill>
                  <a:srgbClr val="CC0066"/>
                </a:solidFill>
                <a:latin typeface="Times New Roman" panose="02020603050405020304" pitchFamily="18" charset="0"/>
                <a:cs typeface="Times New Roman" panose="02020603050405020304" pitchFamily="18" charset="0"/>
              </a:rPr>
              <a:t>(là phương pháp cứu chữa có hiệu quả nhất hiện nay)</a:t>
            </a:r>
            <a:endParaRPr lang="en-US" sz="4000" i="1">
              <a:solidFill>
                <a:srgbClr val="CC0066"/>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147" y="1382016"/>
            <a:ext cx="5334120" cy="742511"/>
          </a:xfrm>
          <a:prstGeom prst="rect">
            <a:avLst/>
          </a:prstGeom>
        </p:spPr>
        <p:txBody>
          <a:bodyPr wrap="square">
            <a:spAutoFit/>
          </a:bodyPr>
          <a:lstStyle/>
          <a:p>
            <a:pPr indent="412750" algn="just">
              <a:lnSpc>
                <a:spcPct val="150000"/>
              </a:lnSpc>
            </a:pPr>
            <a:r>
              <a:rPr lang="vi-VN" sz="3200" b="1" i="1" smtClean="0">
                <a:solidFill>
                  <a:srgbClr val="851578"/>
                </a:solidFill>
                <a:latin typeface="Times New Roman" panose="02020603050405020304" pitchFamily="18" charset="0"/>
                <a:ea typeface="Times New Roman" panose="02020603050405020304" pitchFamily="18" charset="0"/>
              </a:rPr>
              <a:t>Trường hợp 1 người cứu</a:t>
            </a:r>
            <a:endParaRPr lang="en-US" sz="3200" b="1" i="1" dirty="0">
              <a:solidFill>
                <a:srgbClr val="851578"/>
              </a:solidFill>
              <a:effectLst/>
              <a:latin typeface="Times New Roman" panose="02020603050405020304" pitchFamily="18" charset="0"/>
              <a:ea typeface="Times New Roman" panose="02020603050405020304" pitchFamily="18" charset="0"/>
            </a:endParaRPr>
          </a:p>
        </p:txBody>
      </p:sp>
      <p:pic>
        <p:nvPicPr>
          <p:cNvPr id="8" name="Picture 7"/>
          <p:cNvPicPr/>
          <p:nvPr/>
        </p:nvPicPr>
        <p:blipFill>
          <a:blip r:embed="rId2"/>
          <a:stretch>
            <a:fillRect/>
          </a:stretch>
        </p:blipFill>
        <p:spPr>
          <a:xfrm>
            <a:off x="8876875" y="1339427"/>
            <a:ext cx="3169508" cy="2693284"/>
          </a:xfrm>
          <a:prstGeom prst="rect">
            <a:avLst/>
          </a:prstGeom>
        </p:spPr>
      </p:pic>
      <p:sp>
        <p:nvSpPr>
          <p:cNvPr id="10" name="Rectangle 9"/>
          <p:cNvSpPr/>
          <p:nvPr/>
        </p:nvSpPr>
        <p:spPr>
          <a:xfrm>
            <a:off x="7977926" y="3771101"/>
            <a:ext cx="4063933" cy="523220"/>
          </a:xfrm>
          <a:prstGeom prst="rect">
            <a:avLst/>
          </a:prstGeom>
        </p:spPr>
        <p:txBody>
          <a:bodyPr wrap="none">
            <a:spAutoFit/>
          </a:bodyPr>
          <a:lstStyle/>
          <a:p>
            <a:r>
              <a:rPr lang="en-US" sz="2800" i="1" dirty="0" err="1">
                <a:solidFill>
                  <a:srgbClr val="7030A0"/>
                </a:solidFill>
                <a:latin typeface="Times New Roman" panose="02020603050405020304" pitchFamily="18" charset="0"/>
                <a:ea typeface="Times New Roman" panose="02020603050405020304" pitchFamily="18" charset="0"/>
              </a:rPr>
              <a:t>Làm</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sạch</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miệng</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nạn</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nhân</a:t>
            </a:r>
            <a:r>
              <a:rPr lang="en-US" sz="2800" i="1" dirty="0">
                <a:solidFill>
                  <a:srgbClr val="7030A0"/>
                </a:solidFill>
                <a:latin typeface="Times New Roman" panose="02020603050405020304" pitchFamily="18" charset="0"/>
                <a:ea typeface="Times New Roman" panose="02020603050405020304" pitchFamily="18" charset="0"/>
              </a:rPr>
              <a:t>.</a:t>
            </a:r>
            <a:endParaRPr lang="en-US" sz="2800" i="1" dirty="0">
              <a:solidFill>
                <a:srgbClr val="7030A0"/>
              </a:solidFill>
            </a:endParaRPr>
          </a:p>
        </p:txBody>
      </p:sp>
      <p:pic>
        <p:nvPicPr>
          <p:cNvPr id="11" name="Picture 10"/>
          <p:cNvPicPr/>
          <p:nvPr/>
        </p:nvPicPr>
        <p:blipFill>
          <a:blip r:embed="rId3"/>
          <a:stretch>
            <a:fillRect/>
          </a:stretch>
        </p:blipFill>
        <p:spPr>
          <a:xfrm>
            <a:off x="4536352" y="3195680"/>
            <a:ext cx="3394843" cy="3525795"/>
          </a:xfrm>
          <a:prstGeom prst="rect">
            <a:avLst/>
          </a:prstGeom>
        </p:spPr>
      </p:pic>
    </p:spTree>
    <p:extLst>
      <p:ext uri="{BB962C8B-B14F-4D97-AF65-F5344CB8AC3E}">
        <p14:creationId xmlns:p14="http://schemas.microsoft.com/office/powerpoint/2010/main" val="4224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wd">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2000"/>
                                        <p:tgtEl>
                                          <p:spTgt spid="8"/>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in)">
                                      <p:cBhvr>
                                        <p:cTn id="2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23</a:t>
            </a:fld>
            <a:endParaRPr lang="en-US"/>
          </a:p>
        </p:txBody>
      </p:sp>
      <p:sp>
        <p:nvSpPr>
          <p:cNvPr id="3" name="Rectangle 2"/>
          <p:cNvSpPr/>
          <p:nvPr/>
        </p:nvSpPr>
        <p:spPr>
          <a:xfrm>
            <a:off x="32951" y="395417"/>
            <a:ext cx="6911545" cy="649408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Quỳ</a:t>
            </a:r>
            <a:r>
              <a:rPr lang="en-US" sz="3200" dirty="0">
                <a:latin typeface="Times New Roman" panose="02020603050405020304" pitchFamily="18" charset="0"/>
                <a:ea typeface="Times New Roman" panose="02020603050405020304" pitchFamily="18" charset="0"/>
              </a:rPr>
              <a:t> 1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sát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nạn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hơi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lùi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về</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cứu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phía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xương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ức</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Dùng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trọng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lượng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phần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gót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tay</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sâu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40 – 50mm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lớn</a:t>
            </a:r>
            <a:r>
              <a:rPr lang="en-US" sz="3200" dirty="0">
                <a:latin typeface="Times New Roman" panose="02020603050405020304" pitchFamily="18" charset="0"/>
                <a:ea typeface="Times New Roman" panose="02020603050405020304" pitchFamily="18" charset="0"/>
              </a:rPr>
              <a:t>, 20 – 30mm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trẻ</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dưới</a:t>
            </a:r>
            <a:r>
              <a:rPr lang="en-US" sz="3200" dirty="0">
                <a:latin typeface="Times New Roman" panose="02020603050405020304" pitchFamily="18" charset="0"/>
                <a:ea typeface="Times New Roman" panose="02020603050405020304" pitchFamily="18" charset="0"/>
              </a:rPr>
              <a:t> 8 </a:t>
            </a:r>
            <a:r>
              <a:rPr lang="en-US" sz="3200" dirty="0" err="1">
                <a:latin typeface="Times New Roman" panose="02020603050405020304" pitchFamily="18" charset="0"/>
                <a:ea typeface="Times New Roman" panose="02020603050405020304" pitchFamily="18" charset="0"/>
              </a:rPr>
              <a:t>tuổi</a:t>
            </a:r>
            <a:r>
              <a:rPr lang="en-US" sz="3200" dirty="0">
                <a:latin typeface="Times New Roman" panose="02020603050405020304" pitchFamily="18" charset="0"/>
                <a:ea typeface="Times New Roman" panose="02020603050405020304" pitchFamily="18" charset="0"/>
              </a:rPr>
              <a:t>.</a:t>
            </a:r>
          </a:p>
          <a:p>
            <a:r>
              <a:rPr lang="en-US" sz="3200" dirty="0" err="1">
                <a:latin typeface="Times New Roman" panose="02020603050405020304" pitchFamily="18" charset="0"/>
                <a:ea typeface="Times New Roman" panose="02020603050405020304" pitchFamily="18" charset="0"/>
              </a:rPr>
              <a:t>Thực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tác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a:t>
            </a:r>
            <a:r>
              <a:rPr lang="en-US" sz="3200" dirty="0">
                <a:solidFill>
                  <a:srgbClr val="FF0000"/>
                </a:solidFill>
                <a:latin typeface="Times New Roman" panose="02020603050405020304" pitchFamily="18" charset="0"/>
                <a:ea typeface="Times New Roman" panose="02020603050405020304" pitchFamily="18" charset="0"/>
              </a:rPr>
              <a:t>60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/ph</a:t>
            </a:r>
            <a:r>
              <a:rPr lang="en-US" sz="3200" dirty="0">
                <a:latin typeface="Times New Roman" panose="02020603050405020304" pitchFamily="18" charset="0"/>
                <a:ea typeface="Times New Roman" panose="02020603050405020304" pitchFamily="18" charset="0"/>
              </a:rPr>
              <a:t>.</a:t>
            </a:r>
            <a:endParaRPr lang="en-US" sz="3200" dirty="0"/>
          </a:p>
        </p:txBody>
      </p:sp>
      <p:pic>
        <p:nvPicPr>
          <p:cNvPr id="2" name="Picture 1"/>
          <p:cNvPicPr>
            <a:picLocks noChangeAspect="1"/>
          </p:cNvPicPr>
          <p:nvPr/>
        </p:nvPicPr>
        <p:blipFill>
          <a:blip r:embed="rId2"/>
          <a:stretch>
            <a:fillRect/>
          </a:stretch>
        </p:blipFill>
        <p:spPr>
          <a:xfrm>
            <a:off x="6944496" y="1360685"/>
            <a:ext cx="5247504" cy="4348138"/>
          </a:xfrm>
          <a:prstGeom prst="rect">
            <a:avLst/>
          </a:prstGeom>
        </p:spPr>
      </p:pic>
      <p:sp>
        <p:nvSpPr>
          <p:cNvPr id="5" name="Rectangle 4"/>
          <p:cNvSpPr/>
          <p:nvPr/>
        </p:nvSpPr>
        <p:spPr>
          <a:xfrm>
            <a:off x="187147" y="18287"/>
            <a:ext cx="1606530" cy="584775"/>
          </a:xfrm>
          <a:prstGeom prst="rect">
            <a:avLst/>
          </a:prstGeom>
        </p:spPr>
        <p:txBody>
          <a:bodyPr wrap="none">
            <a:spAutoFit/>
          </a:bodyPr>
          <a:lstStyle/>
          <a:p>
            <a:r>
              <a:rPr lang="vi-VN" sz="3200" b="1" smtClean="0">
                <a:solidFill>
                  <a:srgbClr val="00B050"/>
                </a:solidFill>
                <a:latin typeface="+mj-lt"/>
                <a:ea typeface="Times New Roman" panose="02020603050405020304" pitchFamily="18" charset="0"/>
                <a:cs typeface="Times New Roman" panose="02020603050405020304" pitchFamily="18" charset="0"/>
              </a:rPr>
              <a:t>B</a:t>
            </a: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ước 2</a:t>
            </a:r>
            <a:r>
              <a:rPr lang="en-US" sz="3200" b="1" smtClean="0">
                <a:solidFill>
                  <a:srgbClr val="00B050"/>
                </a:solidFill>
                <a:latin typeface="+mj-lt"/>
                <a:ea typeface="Times New Roman" panose="02020603050405020304" pitchFamily="18" charset="0"/>
                <a:cs typeface="Times New Roman" panose="02020603050405020304" pitchFamily="18" charset="0"/>
              </a:rPr>
              <a:t> </a:t>
            </a:r>
            <a:r>
              <a:rPr lang="en-US" sz="3200" b="1">
                <a:latin typeface="+mj-lt"/>
              </a:rPr>
              <a:t> </a:t>
            </a:r>
          </a:p>
        </p:txBody>
      </p:sp>
    </p:spTree>
    <p:extLst>
      <p:ext uri="{BB962C8B-B14F-4D97-AF65-F5344CB8AC3E}">
        <p14:creationId xmlns:p14="http://schemas.microsoft.com/office/powerpoint/2010/main" val="70993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24</a:t>
            </a:fld>
            <a:endParaRPr lang="en-US"/>
          </a:p>
        </p:txBody>
      </p:sp>
      <p:sp>
        <p:nvSpPr>
          <p:cNvPr id="5" name="Rectangle 4"/>
          <p:cNvSpPr/>
          <p:nvPr/>
        </p:nvSpPr>
        <p:spPr>
          <a:xfrm>
            <a:off x="82379" y="766519"/>
            <a:ext cx="5436972" cy="6001643"/>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Kết hợp </a:t>
            </a:r>
            <a:r>
              <a:rPr lang="en-US" sz="3200" smtClean="0">
                <a:latin typeface="Times New Roman" panose="02020603050405020304" pitchFamily="18" charset="0"/>
                <a:cs typeface="Times New Roman" panose="02020603050405020304" pitchFamily="18" charset="0"/>
              </a:rPr>
              <a:t>với </a:t>
            </a:r>
            <a:r>
              <a:rPr lang="en-US" sz="3200">
                <a:latin typeface="Times New Roman" panose="02020603050405020304" pitchFamily="18" charset="0"/>
                <a:cs typeface="Times New Roman" panose="02020603050405020304" pitchFamily="18" charset="0"/>
              </a:rPr>
              <a:t>động tác ép tim, phải </a:t>
            </a:r>
            <a:r>
              <a:rPr lang="en-US" sz="3200" smtClean="0">
                <a:latin typeface="Times New Roman" panose="02020603050405020304" pitchFamily="18" charset="0"/>
                <a:cs typeface="Times New Roman" panose="02020603050405020304" pitchFamily="18" charset="0"/>
              </a:rPr>
              <a:t>hà hơi</a:t>
            </a:r>
            <a:r>
              <a:rPr lang="vi-VN" sz="3200" smtClean="0">
                <a:latin typeface="Times New Roman" panose="02020603050405020304" pitchFamily="18" charset="0"/>
                <a:cs typeface="Times New Roman" panose="02020603050405020304" pitchFamily="18" charset="0"/>
              </a:rPr>
              <a:t> thổi ngạt. </a:t>
            </a:r>
            <a:r>
              <a:rPr lang="vi-VN" sz="3200">
                <a:latin typeface="Times New Roman" panose="02020603050405020304" pitchFamily="18" charset="0"/>
                <a:cs typeface="Times New Roman" panose="02020603050405020304" pitchFamily="18" charset="0"/>
              </a:rPr>
              <a:t>N</a:t>
            </a:r>
            <a:r>
              <a:rPr lang="en-US" sz="3200">
                <a:latin typeface="Times New Roman" panose="02020603050405020304" pitchFamily="18" charset="0"/>
                <a:cs typeface="Times New Roman" panose="02020603050405020304" pitchFamily="18" charset="0"/>
              </a:rPr>
              <a:t>gười cứu ngồi bên cạnh đầu lấy một tay bịt mũi người bị nạn, tay kia giữ cho miệng người bị nạn há ra hít thật mạnh để lấy nhiều không khí vào phổi rồi ghé sát miệng người bị </a:t>
            </a:r>
            <a:r>
              <a:rPr lang="en-US" sz="3200" smtClean="0">
                <a:latin typeface="Times New Roman" panose="02020603050405020304" pitchFamily="18" charset="0"/>
                <a:cs typeface="Times New Roman" panose="02020603050405020304" pitchFamily="18" charset="0"/>
              </a:rPr>
              <a:t>nạn</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784380" y="1014284"/>
            <a:ext cx="6257925" cy="5257800"/>
          </a:xfrm>
          <a:prstGeom prst="rect">
            <a:avLst/>
          </a:prstGeom>
        </p:spPr>
      </p:pic>
    </p:spTree>
    <p:extLst>
      <p:ext uri="{BB962C8B-B14F-4D97-AF65-F5344CB8AC3E}">
        <p14:creationId xmlns:p14="http://schemas.microsoft.com/office/powerpoint/2010/main" val="100098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25</a:t>
            </a:fld>
            <a:endParaRPr lang="en-US"/>
          </a:p>
        </p:txBody>
      </p:sp>
      <p:sp>
        <p:nvSpPr>
          <p:cNvPr id="5" name="Rectangle 4"/>
          <p:cNvSpPr/>
          <p:nvPr/>
        </p:nvSpPr>
        <p:spPr>
          <a:xfrm>
            <a:off x="0" y="939513"/>
            <a:ext cx="5478162" cy="5262979"/>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Khi</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thổi vào lồng ngực phồng lên (hoặc bịt miệng để thổi vào mũi người bị nạn khi không thổi vào miệng được) hà hơi cho người bị nạn từ 14  đến 16 lần/phút</a:t>
            </a:r>
            <a:endParaRPr lang="en-US" sz="3200">
              <a:latin typeface="Times New Roman" panose="02020603050405020304" pitchFamily="18" charset="0"/>
              <a:ea typeface="DengXian" panose="02010600030101010101" pitchFamily="2" charset="-122"/>
              <a:cs typeface="Times New Roman" panose="02020603050405020304" pitchFamily="18" charset="0"/>
            </a:endParaRPr>
          </a:p>
          <a:p>
            <a:pPr algn="just">
              <a:lnSpc>
                <a:spcPct val="150000"/>
              </a:lnSpc>
            </a:pPr>
            <a:r>
              <a:rPr lang="zh-CN" altLang="en-US" sz="3200" smtClean="0">
                <a:latin typeface="Times New Roman" panose="02020603050405020304" pitchFamily="18" charset="0"/>
                <a:cs typeface="Times New Roman" panose="02020603050405020304" pitchFamily="18" charset="0"/>
              </a:rPr>
              <a:t>。</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874996" y="1014284"/>
            <a:ext cx="6257925" cy="5257800"/>
          </a:xfrm>
          <a:prstGeom prst="rect">
            <a:avLst/>
          </a:prstGeom>
        </p:spPr>
      </p:pic>
    </p:spTree>
    <p:extLst>
      <p:ext uri="{BB962C8B-B14F-4D97-AF65-F5344CB8AC3E}">
        <p14:creationId xmlns:p14="http://schemas.microsoft.com/office/powerpoint/2010/main" val="401199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26</a:t>
            </a:fld>
            <a:endParaRPr lang="en-US"/>
          </a:p>
        </p:txBody>
      </p:sp>
      <p:sp>
        <p:nvSpPr>
          <p:cNvPr id="5" name="Rectangle 4"/>
          <p:cNvSpPr/>
          <p:nvPr/>
        </p:nvSpPr>
        <p:spPr>
          <a:xfrm>
            <a:off x="89454" y="4332751"/>
            <a:ext cx="6543166" cy="2219838"/>
          </a:xfrm>
          <a:prstGeom prst="rect">
            <a:avLst/>
          </a:prstGeom>
        </p:spPr>
        <p:txBody>
          <a:bodyPr wrap="square">
            <a:spAutoFit/>
          </a:bodyPr>
          <a:lstStyle/>
          <a:p>
            <a:pPr algn="just">
              <a:lnSpc>
                <a:spcPct val="150000"/>
              </a:lnSpc>
            </a:pPr>
            <a:r>
              <a:rPr lang="vi-VN" sz="3200" i="1" smtClean="0">
                <a:solidFill>
                  <a:srgbClr val="851578"/>
                </a:solidFill>
                <a:latin typeface="Times New Roman" panose="02020603050405020304" pitchFamily="18" charset="0"/>
                <a:cs typeface="Times New Roman" panose="02020603050405020304" pitchFamily="18" charset="0"/>
              </a:rPr>
              <a:t>   * </a:t>
            </a:r>
            <a:r>
              <a:rPr lang="en-US" sz="3200" i="1" smtClean="0">
                <a:solidFill>
                  <a:srgbClr val="851578"/>
                </a:solidFill>
                <a:latin typeface="Times New Roman" panose="02020603050405020304" pitchFamily="18" charset="0"/>
                <a:cs typeface="Times New Roman" panose="02020603050405020304" pitchFamily="18" charset="0"/>
              </a:rPr>
              <a:t>Làm </a:t>
            </a:r>
            <a:r>
              <a:rPr lang="en-US" sz="3200" i="1">
                <a:solidFill>
                  <a:srgbClr val="851578"/>
                </a:solidFill>
                <a:latin typeface="Times New Roman" panose="02020603050405020304" pitchFamily="18" charset="0"/>
                <a:cs typeface="Times New Roman" panose="02020603050405020304" pitchFamily="18" charset="0"/>
              </a:rPr>
              <a:t>liên tục cho đến khi người bị nạn tự thở được hoặc có ý kiến quyết định của y, bác sỹ mới thôi.</a:t>
            </a: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8" name="Picture 7"/>
          <p:cNvPicPr/>
          <p:nvPr/>
        </p:nvPicPr>
        <p:blipFill>
          <a:blip r:embed="rId2"/>
          <a:stretch>
            <a:fillRect/>
          </a:stretch>
        </p:blipFill>
        <p:spPr>
          <a:xfrm>
            <a:off x="0" y="873204"/>
            <a:ext cx="6722075" cy="3212760"/>
          </a:xfrm>
          <a:prstGeom prst="rect">
            <a:avLst/>
          </a:prstGeom>
        </p:spPr>
      </p:pic>
      <p:sp>
        <p:nvSpPr>
          <p:cNvPr id="2" name="Rectangle 1"/>
          <p:cNvSpPr/>
          <p:nvPr/>
        </p:nvSpPr>
        <p:spPr>
          <a:xfrm>
            <a:off x="6837407" y="706818"/>
            <a:ext cx="5239265" cy="6001643"/>
          </a:xfrm>
          <a:prstGeom prst="rect">
            <a:avLst/>
          </a:prstGeom>
        </p:spPr>
        <p:txBody>
          <a:bodyPr wrap="square">
            <a:spAutoFit/>
          </a:bodyPr>
          <a:lstStyle/>
          <a:p>
            <a:pPr algn="just">
              <a:lnSpc>
                <a:spcPct val="150000"/>
              </a:lnSpc>
            </a:pPr>
            <a:r>
              <a:rPr lang="vi-VN" sz="3200" b="1" smtClean="0">
                <a:solidFill>
                  <a:srgbClr val="CC0066"/>
                </a:solidFill>
                <a:latin typeface="Times New Roman" panose="02020603050405020304" pitchFamily="18" charset="0"/>
                <a:cs typeface="Times New Roman" panose="02020603050405020304" pitchFamily="18" charset="0"/>
              </a:rPr>
              <a:t>B2</a:t>
            </a:r>
            <a:r>
              <a:rPr lang="en-US" sz="3200" b="1" smtClean="0">
                <a:solidFill>
                  <a:srgbClr val="CC0066"/>
                </a:solidFill>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Điều quan trọng là kết hợp 2 động tác nhịp nhàng với nhau. Cách phối hợp đó là: cứ 1 lần thổi ngạt thì làm động tác xoa bóp (ép) tim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nhịp (phù hợp với mỗi nhịp thở khoảng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giây và mỗi nhịp đập của tim là 1 giây).</a:t>
            </a:r>
            <a:endParaRPr lang="en-US" sz="3200"/>
          </a:p>
        </p:txBody>
      </p:sp>
    </p:spTree>
    <p:extLst>
      <p:ext uri="{BB962C8B-B14F-4D97-AF65-F5344CB8AC3E}">
        <p14:creationId xmlns:p14="http://schemas.microsoft.com/office/powerpoint/2010/main" val="384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27</a:t>
            </a:fld>
            <a:endParaRPr lang="en-US"/>
          </a:p>
        </p:txBody>
      </p:sp>
      <p:sp>
        <p:nvSpPr>
          <p:cNvPr id="6" name="Rectangle 5"/>
          <p:cNvSpPr/>
          <p:nvPr/>
        </p:nvSpPr>
        <p:spPr>
          <a:xfrm>
            <a:off x="187147" y="26525"/>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10" name="Picture 9"/>
          <p:cNvPicPr/>
          <p:nvPr/>
        </p:nvPicPr>
        <p:blipFill>
          <a:blip r:embed="rId2"/>
          <a:stretch>
            <a:fillRect/>
          </a:stretch>
        </p:blipFill>
        <p:spPr>
          <a:xfrm>
            <a:off x="-164759" y="757875"/>
            <a:ext cx="6722075" cy="3212760"/>
          </a:xfrm>
          <a:prstGeom prst="rect">
            <a:avLst/>
          </a:prstGeom>
        </p:spPr>
      </p:pic>
      <p:sp>
        <p:nvSpPr>
          <p:cNvPr id="11" name="Rectangle 10"/>
          <p:cNvSpPr/>
          <p:nvPr/>
        </p:nvSpPr>
        <p:spPr>
          <a:xfrm>
            <a:off x="6689124" y="589424"/>
            <a:ext cx="5395785" cy="3785652"/>
          </a:xfrm>
          <a:prstGeom prst="rect">
            <a:avLst/>
          </a:prstGeom>
        </p:spPr>
        <p:txBody>
          <a:bodyPr wrap="square">
            <a:spAutoFit/>
          </a:bodyPr>
          <a:lstStyle/>
          <a:p>
            <a:pPr marL="365760" marR="0" lvl="0" indent="-342900" algn="just">
              <a:lnSpc>
                <a:spcPct val="150000"/>
              </a:lnSpc>
              <a:spcBef>
                <a:spcPts val="0"/>
              </a:spcBef>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Tỉ</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số</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hô</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hấp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5:1.</a:t>
            </a:r>
          </a:p>
          <a:p>
            <a:pPr marL="457200" indent="-457200" algn="just">
              <a:lnSpc>
                <a:spcPct val="150000"/>
              </a:lnSpc>
              <a:buFont typeface="Courier New" panose="02070309020205020404" pitchFamily="49" charset="0"/>
              <a:buChar char="o"/>
            </a:pPr>
            <a:r>
              <a:rPr lang="en-US" sz="3200" dirty="0" err="1" smtClean="0">
                <a:latin typeface="Times New Roman" panose="02020603050405020304" pitchFamily="18" charset="0"/>
                <a:ea typeface="Times New Roman" panose="02020603050405020304" pitchFamily="18" charset="0"/>
              </a:rPr>
              <a:t>Thực</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cả</a:t>
            </a:r>
            <a:r>
              <a:rPr lang="en-US" sz="3200" dirty="0">
                <a:solidFill>
                  <a:srgbClr val="FF0000"/>
                </a:solidFill>
                <a:latin typeface="Times New Roman" panose="02020603050405020304" pitchFamily="18" charset="0"/>
                <a:ea typeface="Times New Roman" panose="02020603050405020304" pitchFamily="18" charset="0"/>
              </a:rPr>
              <a:t> 2 </a:t>
            </a:r>
            <a:r>
              <a:rPr lang="en-US" sz="3200" dirty="0" err="1">
                <a:solidFill>
                  <a:srgbClr val="FF0000"/>
                </a:solidFill>
                <a:latin typeface="Times New Roman" panose="02020603050405020304" pitchFamily="18" charset="0"/>
                <a:ea typeface="Times New Roman" panose="02020603050405020304" pitchFamily="18" charset="0"/>
              </a:rPr>
              <a:t>động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tác</a:t>
            </a:r>
            <a:r>
              <a:rPr lang="en-US" sz="3200" dirty="0">
                <a:solidFill>
                  <a:srgbClr val="FF0000"/>
                </a:solidFill>
                <a:latin typeface="Times New Roman" panose="02020603050405020304" pitchFamily="18" charset="0"/>
                <a:ea typeface="Times New Roman" panose="02020603050405020304" pitchFamily="18" charset="0"/>
              </a:rPr>
              <a:t> 12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a:t>
            </a:r>
            <a:r>
              <a:rPr lang="en-US" sz="3200" dirty="0" err="1">
                <a:solidFill>
                  <a:srgbClr val="FF0000"/>
                </a:solidFill>
                <a:latin typeface="Times New Roman" panose="02020603050405020304" pitchFamily="18" charset="0"/>
                <a:ea typeface="Times New Roman" panose="02020603050405020304" pitchFamily="18" charset="0"/>
              </a:rPr>
              <a:t>ph</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khoảng</a:t>
            </a:r>
            <a:r>
              <a:rPr lang="en-US" sz="3200" dirty="0">
                <a:solidFill>
                  <a:srgbClr val="FF0000"/>
                </a:solidFill>
                <a:latin typeface="Times New Roman" panose="02020603050405020304" pitchFamily="18" charset="0"/>
                <a:ea typeface="Times New Roman" panose="02020603050405020304" pitchFamily="18" charset="0"/>
              </a:rPr>
              <a:t> 80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ép</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tim</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trong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1ph.</a:t>
            </a:r>
            <a:endParaRPr lang="en-US" sz="3200" dirty="0"/>
          </a:p>
        </p:txBody>
      </p:sp>
      <p:sp>
        <p:nvSpPr>
          <p:cNvPr id="12" name="Rectangle 11"/>
          <p:cNvSpPr/>
          <p:nvPr/>
        </p:nvSpPr>
        <p:spPr>
          <a:xfrm>
            <a:off x="90615" y="4021267"/>
            <a:ext cx="12019005" cy="3046988"/>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Nên </a:t>
            </a:r>
            <a:r>
              <a:rPr lang="en-US" sz="3200">
                <a:latin typeface="Times New Roman" panose="02020603050405020304" pitchFamily="18" charset="0"/>
                <a:cs typeface="Times New Roman" panose="02020603050405020304" pitchFamily="18" charset="0"/>
              </a:rPr>
              <a:t>nhớ rằng việc cấp cứu người bị điện giật là công việc khẩn cấp, càng nhanh chóng càng tốt. Phải hết sức bình tĩnh và kiên trì để cứu. Chỉ được phép cho là người bị nạn đã chết khi thấy bị vỡ sọ, bị cháy toàn thân.</a:t>
            </a:r>
          </a:p>
        </p:txBody>
      </p:sp>
    </p:spTree>
    <p:extLst>
      <p:ext uri="{BB962C8B-B14F-4D97-AF65-F5344CB8AC3E}">
        <p14:creationId xmlns:p14="http://schemas.microsoft.com/office/powerpoint/2010/main" val="385762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p:cTn id="20"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21"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22" dur="10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 calcmode="lin" valueType="num">
                                      <p:cBhvr>
                                        <p:cTn id="27" dur="1000" fill="hold"/>
                                        <p:tgtEl>
                                          <p:spTgt spid="11">
                                            <p:txEl>
                                              <p:pRg st="1" end="1"/>
                                            </p:txEl>
                                          </p:spTgt>
                                        </p:tgtEl>
                                        <p:attrNameLst>
                                          <p:attrName>ppt_w</p:attrName>
                                        </p:attrNameLst>
                                      </p:cBhvr>
                                      <p:tavLst>
                                        <p:tav tm="0">
                                          <p:val>
                                            <p:strVal val="#ppt_w*0.70"/>
                                          </p:val>
                                        </p:tav>
                                        <p:tav tm="100000">
                                          <p:val>
                                            <p:strVal val="#ppt_w"/>
                                          </p:val>
                                        </p:tav>
                                      </p:tavLst>
                                    </p:anim>
                                    <p:anim calcmode="lin" valueType="num">
                                      <p:cBhvr>
                                        <p:cTn id="28" dur="1000" fill="hold"/>
                                        <p:tgtEl>
                                          <p:spTgt spid="11">
                                            <p:txEl>
                                              <p:pRg st="1" end="1"/>
                                            </p:txEl>
                                          </p:spTgt>
                                        </p:tgtEl>
                                        <p:attrNameLst>
                                          <p:attrName>ppt_h</p:attrName>
                                        </p:attrNameLst>
                                      </p:cBhvr>
                                      <p:tavLst>
                                        <p:tav tm="0">
                                          <p:val>
                                            <p:strVal val="#ppt_h"/>
                                          </p:val>
                                        </p:tav>
                                        <p:tav tm="100000">
                                          <p:val>
                                            <p:strVal val="#ppt_h"/>
                                          </p:val>
                                        </p:tav>
                                      </p:tavLst>
                                    </p:anim>
                                    <p:animEffect transition="in" filter="fade">
                                      <p:cBhvr>
                                        <p:cTn id="29" dur="1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28</a:t>
            </a:fld>
            <a:endParaRPr lang="en-US"/>
          </a:p>
        </p:txBody>
      </p:sp>
      <p:sp>
        <p:nvSpPr>
          <p:cNvPr id="2" name="Rectangle 1"/>
          <p:cNvSpPr/>
          <p:nvPr/>
        </p:nvSpPr>
        <p:spPr>
          <a:xfrm>
            <a:off x="111852" y="1093371"/>
            <a:ext cx="6809065" cy="452431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có kinh nghiệm hơn làm hô hấp nhân tạo, người còn lại thực hiện ép tim.</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Tỉ số ép tim và hô hấp nhân tạo là 5:1.</a:t>
            </a:r>
          </a:p>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hô hấp nhân tạo thường xuyên quan sát và kiểm tra nhịp đập của tim.</a:t>
            </a:r>
            <a:endParaRPr lang="en-US" sz="3200"/>
          </a:p>
        </p:txBody>
      </p:sp>
      <p:sp>
        <p:nvSpPr>
          <p:cNvPr id="3" name="Rectangle 2"/>
          <p:cNvSpPr/>
          <p:nvPr/>
        </p:nvSpPr>
        <p:spPr>
          <a:xfrm>
            <a:off x="111852" y="155448"/>
            <a:ext cx="5093061" cy="742511"/>
          </a:xfrm>
          <a:prstGeom prst="rect">
            <a:avLst/>
          </a:prstGeom>
        </p:spPr>
        <p:txBody>
          <a:bodyPr wrap="none">
            <a:spAutoFit/>
          </a:bodyPr>
          <a:lstStyle/>
          <a:p>
            <a:pPr indent="457200" algn="just">
              <a:lnSpc>
                <a:spcPct val="150000"/>
              </a:lnSpc>
            </a:pPr>
            <a:r>
              <a:rPr lang="en-US" sz="3200" b="1">
                <a:solidFill>
                  <a:srgbClr val="CC0066"/>
                </a:solidFill>
                <a:latin typeface="Times New Roman" panose="02020603050405020304" pitchFamily="18" charset="0"/>
                <a:ea typeface="Times New Roman" panose="02020603050405020304" pitchFamily="18" charset="0"/>
              </a:rPr>
              <a:t>Trường hợp 2 người cứu:</a:t>
            </a:r>
            <a:endParaRPr lang="en-US" sz="3200">
              <a:solidFill>
                <a:srgbClr val="CC0066"/>
              </a:solidFill>
              <a:latin typeface="Times New Roman" panose="02020603050405020304" pitchFamily="18" charset="0"/>
              <a:ea typeface="Times New Roman" panose="02020603050405020304" pitchFamily="18" charset="0"/>
            </a:endParaRPr>
          </a:p>
        </p:txBody>
      </p:sp>
      <p:pic>
        <p:nvPicPr>
          <p:cNvPr id="5" name="Picture 4"/>
          <p:cNvPicPr/>
          <p:nvPr/>
        </p:nvPicPr>
        <p:blipFill>
          <a:blip r:embed="rId2"/>
          <a:stretch>
            <a:fillRect/>
          </a:stretch>
        </p:blipFill>
        <p:spPr>
          <a:xfrm>
            <a:off x="7105475" y="1560353"/>
            <a:ext cx="4974672" cy="3825378"/>
          </a:xfrm>
          <a:prstGeom prst="rect">
            <a:avLst/>
          </a:prstGeom>
        </p:spPr>
      </p:pic>
    </p:spTree>
    <p:extLst>
      <p:ext uri="{BB962C8B-B14F-4D97-AF65-F5344CB8AC3E}">
        <p14:creationId xmlns:p14="http://schemas.microsoft.com/office/powerpoint/2010/main" val="348149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528" fill="hold" grpId="0"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7" dur="1000"/>
                                        <p:tgtEl>
                                          <p:spTgt spid="2">
                                            <p:txEl>
                                              <p:pRg st="0" end="0"/>
                                            </p:txEl>
                                          </p:spTgt>
                                        </p:tgtEl>
                                      </p:cBhvr>
                                    </p:animEffect>
                                    <p:anim calcmode="lin" valueType="num">
                                      <p:cBhvr>
                                        <p:cTn id="18" dur="1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9" dur="1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528" fill="hold" grpId="0" nodeType="click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 calcmode="lin" valueType="num">
                                      <p:cBhvr>
                                        <p:cTn id="24"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6" dur="1000"/>
                                        <p:tgtEl>
                                          <p:spTgt spid="2">
                                            <p:txEl>
                                              <p:pRg st="1" end="1"/>
                                            </p:txEl>
                                          </p:spTgt>
                                        </p:tgtEl>
                                      </p:cBhvr>
                                    </p:animEffect>
                                    <p:anim calcmode="lin" valueType="num">
                                      <p:cBhvr>
                                        <p:cTn id="27" dur="1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28" dur="1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528" fill="hold" grpId="0" nodeType="click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anim calcmode="lin" valueType="num">
                                      <p:cBhvr>
                                        <p:cTn id="3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4"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35" dur="1000"/>
                                        <p:tgtEl>
                                          <p:spTgt spid="2">
                                            <p:txEl>
                                              <p:pRg st="2" end="2"/>
                                            </p:txEl>
                                          </p:spTgt>
                                        </p:tgtEl>
                                      </p:cBhvr>
                                    </p:animEffect>
                                    <p:anim calcmode="lin" valueType="num">
                                      <p:cBhvr>
                                        <p:cTn id="36" dur="1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37" dur="1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29</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2308324"/>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Nếu </a:t>
            </a:r>
            <a:r>
              <a:rPr lang="vi-VN" sz="3200" i="1">
                <a:solidFill>
                  <a:schemeClr val="accent2">
                    <a:lumMod val="75000"/>
                  </a:schemeClr>
                </a:solidFill>
                <a:latin typeface="+mj-lt"/>
              </a:rPr>
              <a:t>không thổi vào miệng được thì có thể bịt kín miệng và thổi vào mũi. Việc thổi khí cần làm nhẹ nhàng và liên </a:t>
            </a:r>
            <a:r>
              <a:rPr lang="vi-VN" sz="3200" i="1" smtClean="0">
                <a:solidFill>
                  <a:schemeClr val="accent2">
                    <a:lumMod val="75000"/>
                  </a:schemeClr>
                </a:solidFill>
                <a:latin typeface="+mj-lt"/>
              </a:rPr>
              <a:t>tục. </a:t>
            </a:r>
            <a:r>
              <a:rPr lang="vi-VN" sz="3200" i="1">
                <a:solidFill>
                  <a:schemeClr val="accent2">
                    <a:lumMod val="75000"/>
                  </a:schemeClr>
                </a:solidFill>
                <a:latin typeface="+mj-lt"/>
              </a:rPr>
              <a:t>Lặp lại các bước trên nhiều lần.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259078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strVal val="#ppt_w*0.70"/>
                                          </p:val>
                                        </p:tav>
                                        <p:tav tm="100000">
                                          <p:val>
                                            <p:strVal val="#ppt_w"/>
                                          </p:val>
                                        </p:tav>
                                      </p:tavLst>
                                    </p:anim>
                                    <p:anim calcmode="lin" valueType="num">
                                      <p:cBhvr>
                                        <p:cTn id="21" dur="1000" fill="hold"/>
                                        <p:tgtEl>
                                          <p:spTgt spid="3"/>
                                        </p:tgtEl>
                                        <p:attrNameLst>
                                          <p:attrName>ppt_h</p:attrName>
                                        </p:attrNameLst>
                                      </p:cBhvr>
                                      <p:tavLst>
                                        <p:tav tm="0">
                                          <p:val>
                                            <p:strVal val="#ppt_h"/>
                                          </p:val>
                                        </p:tav>
                                        <p:tav tm="100000">
                                          <p:val>
                                            <p:strVal val="#ppt_h"/>
                                          </p:val>
                                        </p:tav>
                                      </p:tavLst>
                                    </p:anim>
                                    <p:animEffect transition="in" filter="fade">
                                      <p:cBhvr>
                                        <p:cTn id="22" dur="10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strVal val="#ppt_w+.3"/>
                                          </p:val>
                                        </p:tav>
                                        <p:tav tm="100000">
                                          <p:val>
                                            <p:strVal val="#ppt_w"/>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animEffect transition="in" filter="fade">
                                      <p:cBhvr>
                                        <p:cTn id="2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30</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3046988"/>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vi-VN" sz="3200" i="1">
                <a:solidFill>
                  <a:schemeClr val="accent2">
                    <a:lumMod val="75000"/>
                  </a:schemeClr>
                </a:solidFill>
                <a:latin typeface="+mj-lt"/>
              </a:rPr>
              <a:t>Nếu có 2 người cấp cứu thì 1 người vừa hô hấp nhân tạo một người vừa xoa bóp nhịp tim, người xoa bóp tim đặt 2 tay chồng lên nhau và đặt ở </a:t>
            </a:r>
            <a:r>
              <a:rPr lang="vi-VN" sz="3200" i="1" smtClean="0">
                <a:solidFill>
                  <a:schemeClr val="accent2">
                    <a:lumMod val="75000"/>
                  </a:schemeClr>
                </a:solidFill>
                <a:latin typeface="+mj-lt"/>
              </a:rPr>
              <a:t>xương </a:t>
            </a:r>
            <a:r>
              <a:rPr lang="vi-VN" sz="3200" i="1">
                <a:solidFill>
                  <a:schemeClr val="accent2">
                    <a:lumMod val="75000"/>
                  </a:schemeClr>
                </a:solidFill>
                <a:latin typeface="+mj-lt"/>
              </a:rPr>
              <a:t>ức của nạn nhân, ấn khoảng </a:t>
            </a:r>
            <a:r>
              <a:rPr lang="vi-VN" sz="3200" i="1" smtClean="0">
                <a:solidFill>
                  <a:schemeClr val="accent2">
                    <a:lumMod val="75000"/>
                  </a:schemeClr>
                </a:solidFill>
                <a:latin typeface="+mj-lt"/>
              </a:rPr>
              <a:t>5 </a:t>
            </a:r>
            <a:r>
              <a:rPr lang="vi-VN" sz="3200" i="1">
                <a:solidFill>
                  <a:schemeClr val="accent2">
                    <a:lumMod val="75000"/>
                  </a:schemeClr>
                </a:solidFill>
                <a:latin typeface="+mj-lt"/>
              </a:rPr>
              <a:t>lần rồi thì dừng </a:t>
            </a:r>
            <a:r>
              <a:rPr lang="vi-VN" sz="3200" i="1" smtClean="0">
                <a:solidFill>
                  <a:schemeClr val="accent2">
                    <a:lumMod val="75000"/>
                  </a:schemeClr>
                </a:solidFill>
                <a:latin typeface="+mj-lt"/>
              </a:rPr>
              <a:t>5s </a:t>
            </a:r>
            <a:r>
              <a:rPr lang="vi-VN" sz="3200" i="1">
                <a:solidFill>
                  <a:schemeClr val="accent2">
                    <a:lumMod val="75000"/>
                  </a:schemeClr>
                </a:solidFill>
                <a:latin typeface="+mj-lt"/>
              </a:rPr>
              <a:t>để người kia thổi khí vào miệng nạn nhân.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406282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31</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1490729"/>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en-US" sz="3200" i="1">
                <a:solidFill>
                  <a:schemeClr val="accent2">
                    <a:lumMod val="75000"/>
                  </a:schemeClr>
                </a:solidFill>
                <a:latin typeface="+mj-lt"/>
              </a:rPr>
              <a:t>Các thao tác cần thực hiện liên tục đến khi có bác sĩ và có quyết định ngừng thì mới ngừng.</a:t>
            </a:r>
            <a:r>
              <a:rPr lang="vi-VN" sz="3200" i="1" smtClean="0">
                <a:solidFill>
                  <a:schemeClr val="accent2">
                    <a:lumMod val="75000"/>
                  </a:schemeClr>
                </a:solidFill>
                <a:latin typeface="+mj-lt"/>
              </a:rPr>
              <a:t>.</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28323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0" presetClass="entr" presetSubtype="0" decel="10000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strVal val="#ppt_w+.3"/>
                                          </p:val>
                                        </p:tav>
                                        <p:tav tm="100000">
                                          <p:val>
                                            <p:strVal val="#ppt_w"/>
                                          </p:val>
                                        </p:tav>
                                      </p:tavLst>
                                    </p:anim>
                                    <p:anim calcmode="lin" valueType="num">
                                      <p:cBhvr>
                                        <p:cTn id="14" dur="1000" fill="hold"/>
                                        <p:tgtEl>
                                          <p:spTgt spid="10"/>
                                        </p:tgtEl>
                                        <p:attrNameLst>
                                          <p:attrName>ppt_h</p:attrName>
                                        </p:attrNameLst>
                                      </p:cBhvr>
                                      <p:tavLst>
                                        <p:tav tm="0">
                                          <p:val>
                                            <p:strVal val="#ppt_h"/>
                                          </p:val>
                                        </p:tav>
                                        <p:tav tm="100000">
                                          <p:val>
                                            <p:strVal val="#ppt_h"/>
                                          </p:val>
                                        </p:tav>
                                      </p:tavLst>
                                    </p:anim>
                                    <p:animEffect transition="in" filter="fade">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32</a:t>
            </a:fld>
            <a:endParaRPr lang="en-US"/>
          </a:p>
        </p:txBody>
      </p:sp>
      <p:sp>
        <p:nvSpPr>
          <p:cNvPr id="6" name="Rectangle 5"/>
          <p:cNvSpPr/>
          <p:nvPr/>
        </p:nvSpPr>
        <p:spPr>
          <a:xfrm>
            <a:off x="57665" y="800882"/>
            <a:ext cx="12134336" cy="2308324"/>
          </a:xfrm>
          <a:prstGeom prst="rect">
            <a:avLst/>
          </a:prstGeom>
        </p:spPr>
        <p:txBody>
          <a:bodyPr wrap="square">
            <a:spAutoFit/>
          </a:bodyPr>
          <a:lstStyle/>
          <a:p>
            <a:pPr>
              <a:lnSpc>
                <a:spcPct val="150000"/>
              </a:lnSpc>
            </a:pPr>
            <a:r>
              <a:rPr lang="vi-VN" sz="3200" i="1" smtClean="0">
                <a:latin typeface="Times New Roman" panose="02020603050405020304" pitchFamily="18" charset="0"/>
                <a:ea typeface="Times New Roman" panose="02020603050405020304" pitchFamily="18" charset="0"/>
              </a:rPr>
              <a:t>     Phương pháp </a:t>
            </a:r>
            <a:r>
              <a:rPr lang="vi-VN" sz="3200" i="1" smtClean="0">
                <a:latin typeface="Times New Roman" panose="02020603050405020304" pitchFamily="18" charset="0"/>
                <a:cs typeface="Times New Roman" panose="02020603050405020304" pitchFamily="18" charset="0"/>
              </a:rPr>
              <a:t>h</a:t>
            </a:r>
            <a:r>
              <a:rPr lang="en-US" sz="3200" i="1" smtClean="0">
                <a:latin typeface="Times New Roman" panose="02020603050405020304" pitchFamily="18" charset="0"/>
                <a:cs typeface="Times New Roman" panose="02020603050405020304" pitchFamily="18" charset="0"/>
              </a:rPr>
              <a:t>à </a:t>
            </a:r>
            <a:r>
              <a:rPr lang="en-US" sz="3200" i="1">
                <a:latin typeface="Times New Roman" panose="02020603050405020304" pitchFamily="18" charset="0"/>
                <a:cs typeface="Times New Roman" panose="02020603050405020304" pitchFamily="18" charset="0"/>
              </a:rPr>
              <a:t>hơi thổi ngạt kết hợp ép tim ngoài lồng </a:t>
            </a:r>
            <a:r>
              <a:rPr lang="en-US" sz="3200" i="1" smtClean="0">
                <a:latin typeface="Times New Roman" panose="02020603050405020304" pitchFamily="18" charset="0"/>
                <a:cs typeface="Times New Roman" panose="02020603050405020304" pitchFamily="18" charset="0"/>
              </a:rPr>
              <a:t>ngực</a:t>
            </a:r>
            <a:r>
              <a:rPr lang="vi-VN" sz="3200" i="1" smtClean="0">
                <a:latin typeface="Times New Roman" panose="02020603050405020304" pitchFamily="18" charset="0"/>
                <a:cs typeface="Times New Roman" panose="02020603050405020304" pitchFamily="18" charset="0"/>
              </a:rPr>
              <a:t> hiệu quả hơn 2 phương pháp nằm sấp và nằm ngửa. Bởi phương pháp này lượng không khí vào phổi nhiều hơn.</a:t>
            </a:r>
            <a:endParaRPr lang="en-US" sz="3200"/>
          </a:p>
        </p:txBody>
      </p:sp>
      <p:sp>
        <p:nvSpPr>
          <p:cNvPr id="7" name="Rectangle 6"/>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Tree>
    <p:extLst>
      <p:ext uri="{BB962C8B-B14F-4D97-AF65-F5344CB8AC3E}">
        <p14:creationId xmlns:p14="http://schemas.microsoft.com/office/powerpoint/2010/main" val="15629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2425</TotalTime>
  <Words>1859</Words>
  <Application>Microsoft Office PowerPoint</Application>
  <PresentationFormat>Widescreen</PresentationFormat>
  <Paragraphs>149</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DengXian</vt:lpstr>
      <vt:lpstr>DengXian</vt: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Nhuan Minh</cp:lastModifiedBy>
  <cp:revision>135</cp:revision>
  <dcterms:created xsi:type="dcterms:W3CDTF">2019-11-25T01:50:46Z</dcterms:created>
  <dcterms:modified xsi:type="dcterms:W3CDTF">2021-02-28T15:02:46Z</dcterms:modified>
</cp:coreProperties>
</file>