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307" r:id="rId4"/>
    <p:sldId id="30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86" r:id="rId23"/>
    <p:sldId id="287" r:id="rId24"/>
    <p:sldId id="288" r:id="rId25"/>
    <p:sldId id="285" r:id="rId26"/>
    <p:sldId id="296" r:id="rId27"/>
    <p:sldId id="283" r:id="rId28"/>
    <p:sldId id="289" r:id="rId29"/>
    <p:sldId id="290" r:id="rId30"/>
    <p:sldId id="291" r:id="rId31"/>
    <p:sldId id="292" r:id="rId32"/>
    <p:sldId id="293" r:id="rId33"/>
    <p:sldId id="294" r:id="rId34"/>
    <p:sldId id="295" r:id="rId35"/>
    <p:sldId id="298" r:id="rId36"/>
    <p:sldId id="305" r:id="rId37"/>
    <p:sldId id="306" r:id="rId38"/>
    <p:sldId id="299" r:id="rId39"/>
    <p:sldId id="300" r:id="rId40"/>
    <p:sldId id="309" r:id="rId41"/>
    <p:sldId id="302" r:id="rId42"/>
    <p:sldId id="303" r:id="rId43"/>
    <p:sldId id="304" r:id="rId44"/>
    <p:sldId id="297"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0" autoAdjust="0"/>
    <p:restoredTop sz="94660"/>
  </p:normalViewPr>
  <p:slideViewPr>
    <p:cSldViewPr snapToGrid="0">
      <p:cViewPr varScale="1">
        <p:scale>
          <a:sx n="55" d="100"/>
          <a:sy n="55" d="100"/>
        </p:scale>
        <p:origin x="-634" y="-65"/>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0F85621-F9AB-40FD-8C12-C4728C01119C}" type="doc">
      <dgm:prSet loTypeId="urn:microsoft.com/office/officeart/2005/8/layout/radial1" loCatId="cycle" qsTypeId="urn:microsoft.com/office/officeart/2005/8/quickstyle/simple1" qsCatId="simple" csTypeId="urn:microsoft.com/office/officeart/2005/8/colors/accent1_2" csCatId="accent1" phldr="1"/>
      <dgm:spPr/>
      <dgm:t>
        <a:bodyPr/>
        <a:lstStyle/>
        <a:p>
          <a:endParaRPr lang="en-US"/>
        </a:p>
      </dgm:t>
    </dgm:pt>
    <dgm:pt modelId="{40956FF4-80EF-4EBD-9770-9D7FB031F81C}">
      <dgm:prSet phldrT="[Text]"/>
      <dgm:spPr/>
      <dgm:t>
        <a:bodyPr/>
        <a:lstStyle/>
        <a:p>
          <a:r>
            <a:rPr lang="vi-VN" b="1" i="1" dirty="0" smtClean="0"/>
            <a:t>chủ nghĩa Mác- Lênin </a:t>
          </a:r>
          <a:endParaRPr lang="en-US" b="1" dirty="0"/>
        </a:p>
      </dgm:t>
    </dgm:pt>
    <dgm:pt modelId="{87CC0F88-DF52-4B35-8AF4-4D7A04A0D764}" type="parTrans" cxnId="{D006FD2F-61CC-4830-AC80-384828EFBD4E}">
      <dgm:prSet/>
      <dgm:spPr/>
      <dgm:t>
        <a:bodyPr/>
        <a:lstStyle/>
        <a:p>
          <a:endParaRPr lang="en-US" b="1"/>
        </a:p>
      </dgm:t>
    </dgm:pt>
    <dgm:pt modelId="{305040B3-FE3F-4648-BB09-7BD0B737AB33}" type="sibTrans" cxnId="{D006FD2F-61CC-4830-AC80-384828EFBD4E}">
      <dgm:prSet/>
      <dgm:spPr/>
      <dgm:t>
        <a:bodyPr/>
        <a:lstStyle/>
        <a:p>
          <a:endParaRPr lang="en-US" b="1"/>
        </a:p>
      </dgm:t>
    </dgm:pt>
    <dgm:pt modelId="{180421CA-1DB4-4BAA-9679-5DB6F721CDF0}">
      <dgm:prSet phldrT="[Text]"/>
      <dgm:spPr/>
      <dgm:t>
        <a:bodyPr/>
        <a:lstStyle/>
        <a:p>
          <a:r>
            <a:rPr lang="en-US" b="1" dirty="0" err="1" smtClean="0"/>
            <a:t>Triết</a:t>
          </a:r>
          <a:r>
            <a:rPr lang="en-US" b="1" dirty="0" smtClean="0"/>
            <a:t> </a:t>
          </a:r>
          <a:r>
            <a:rPr lang="en-US" b="1" dirty="0" err="1" smtClean="0"/>
            <a:t>học</a:t>
          </a:r>
          <a:r>
            <a:rPr lang="en-US" b="1" dirty="0" smtClean="0"/>
            <a:t>  </a:t>
          </a:r>
          <a:r>
            <a:rPr lang="en-US" b="1" dirty="0" err="1" smtClean="0"/>
            <a:t>Mác-Lênin</a:t>
          </a:r>
          <a:endParaRPr lang="en-US" b="1" dirty="0"/>
        </a:p>
      </dgm:t>
    </dgm:pt>
    <dgm:pt modelId="{4C920CAD-E6C8-4DBE-9368-6CDE7A99F26F}" type="parTrans" cxnId="{3D5265CF-521B-44AE-9860-71795D7262A0}">
      <dgm:prSet/>
      <dgm:spPr/>
      <dgm:t>
        <a:bodyPr/>
        <a:lstStyle/>
        <a:p>
          <a:endParaRPr lang="en-US" b="1"/>
        </a:p>
      </dgm:t>
    </dgm:pt>
    <dgm:pt modelId="{23027E09-B8CE-4D4B-967B-C86D70C9F497}" type="sibTrans" cxnId="{3D5265CF-521B-44AE-9860-71795D7262A0}">
      <dgm:prSet/>
      <dgm:spPr/>
      <dgm:t>
        <a:bodyPr/>
        <a:lstStyle/>
        <a:p>
          <a:endParaRPr lang="en-US" b="1"/>
        </a:p>
      </dgm:t>
    </dgm:pt>
    <dgm:pt modelId="{200B497A-D63C-472B-AA8E-F301A9549072}">
      <dgm:prSet phldrT="[Text]"/>
      <dgm:spPr/>
      <dgm:t>
        <a:bodyPr/>
        <a:lstStyle/>
        <a:p>
          <a:r>
            <a:rPr lang="vi-VN" b="1" i="1" dirty="0" smtClean="0"/>
            <a:t>chủ nghĩa xã hội khoa học</a:t>
          </a:r>
          <a:endParaRPr lang="en-US" b="1" dirty="0"/>
        </a:p>
      </dgm:t>
    </dgm:pt>
    <dgm:pt modelId="{8F0A61C8-9D90-4679-B267-753CDB7E313E}" type="parTrans" cxnId="{1BF174EA-622B-4F83-A10A-D6E0FC7B83F2}">
      <dgm:prSet/>
      <dgm:spPr/>
      <dgm:t>
        <a:bodyPr/>
        <a:lstStyle/>
        <a:p>
          <a:endParaRPr lang="en-US" b="1"/>
        </a:p>
      </dgm:t>
    </dgm:pt>
    <dgm:pt modelId="{ED129C9E-AF5D-4DC9-B269-E1F3553E6CBD}" type="sibTrans" cxnId="{1BF174EA-622B-4F83-A10A-D6E0FC7B83F2}">
      <dgm:prSet/>
      <dgm:spPr/>
      <dgm:t>
        <a:bodyPr/>
        <a:lstStyle/>
        <a:p>
          <a:endParaRPr lang="en-US" b="1"/>
        </a:p>
      </dgm:t>
    </dgm:pt>
    <dgm:pt modelId="{E0EB950F-34F6-4FCF-8873-832D7088590A}">
      <dgm:prSet phldrT="[Text]"/>
      <dgm:spPr/>
      <dgm:t>
        <a:bodyPr/>
        <a:lstStyle/>
        <a:p>
          <a:r>
            <a:rPr lang="en-US" b="1" dirty="0" err="1" smtClean="0"/>
            <a:t>Kinh</a:t>
          </a:r>
          <a:r>
            <a:rPr lang="en-US" b="1" dirty="0" smtClean="0"/>
            <a:t> </a:t>
          </a:r>
          <a:r>
            <a:rPr lang="en-US" b="1" dirty="0" err="1" smtClean="0"/>
            <a:t>tế</a:t>
          </a:r>
          <a:r>
            <a:rPr lang="en-US" b="1" dirty="0" smtClean="0"/>
            <a:t> </a:t>
          </a:r>
          <a:r>
            <a:rPr lang="en-US" b="1" dirty="0" err="1" smtClean="0"/>
            <a:t>chính</a:t>
          </a:r>
          <a:r>
            <a:rPr lang="en-US" b="1" dirty="0" smtClean="0"/>
            <a:t> </a:t>
          </a:r>
          <a:r>
            <a:rPr lang="en-US" b="1" dirty="0" err="1" smtClean="0"/>
            <a:t>trị</a:t>
          </a:r>
          <a:r>
            <a:rPr lang="en-US" b="1" dirty="0" smtClean="0"/>
            <a:t> </a:t>
          </a:r>
          <a:r>
            <a:rPr lang="en-US" b="1" dirty="0" err="1" smtClean="0"/>
            <a:t>Mác-Lênin</a:t>
          </a:r>
          <a:endParaRPr lang="en-US" b="1" dirty="0"/>
        </a:p>
      </dgm:t>
    </dgm:pt>
    <dgm:pt modelId="{2441F74E-6F15-485D-8D5B-BB112C4DA5BE}" type="parTrans" cxnId="{DC6734D7-0939-4DF3-BECD-8DAD4E10448C}">
      <dgm:prSet/>
      <dgm:spPr/>
      <dgm:t>
        <a:bodyPr/>
        <a:lstStyle/>
        <a:p>
          <a:endParaRPr lang="en-US" b="1"/>
        </a:p>
      </dgm:t>
    </dgm:pt>
    <dgm:pt modelId="{52C4BA3D-A673-4BAB-B78C-619F8B31D26A}" type="sibTrans" cxnId="{DC6734D7-0939-4DF3-BECD-8DAD4E10448C}">
      <dgm:prSet/>
      <dgm:spPr/>
      <dgm:t>
        <a:bodyPr/>
        <a:lstStyle/>
        <a:p>
          <a:endParaRPr lang="en-US" b="1"/>
        </a:p>
      </dgm:t>
    </dgm:pt>
    <dgm:pt modelId="{89D277C6-FBB5-4823-877C-EFC3CBBB58FC}" type="pres">
      <dgm:prSet presAssocID="{30F85621-F9AB-40FD-8C12-C4728C01119C}" presName="cycle" presStyleCnt="0">
        <dgm:presLayoutVars>
          <dgm:chMax val="1"/>
          <dgm:dir/>
          <dgm:animLvl val="ctr"/>
          <dgm:resizeHandles val="exact"/>
        </dgm:presLayoutVars>
      </dgm:prSet>
      <dgm:spPr/>
      <dgm:t>
        <a:bodyPr/>
        <a:lstStyle/>
        <a:p>
          <a:endParaRPr lang="en-US"/>
        </a:p>
      </dgm:t>
    </dgm:pt>
    <dgm:pt modelId="{D837B823-4A49-4066-AD72-1A4F54566911}" type="pres">
      <dgm:prSet presAssocID="{40956FF4-80EF-4EBD-9770-9D7FB031F81C}" presName="centerShape" presStyleLbl="node0" presStyleIdx="0" presStyleCnt="1"/>
      <dgm:spPr/>
      <dgm:t>
        <a:bodyPr/>
        <a:lstStyle/>
        <a:p>
          <a:endParaRPr lang="en-US"/>
        </a:p>
      </dgm:t>
    </dgm:pt>
    <dgm:pt modelId="{1F1776DA-3B20-4AE1-81BE-9AC95BD08A70}" type="pres">
      <dgm:prSet presAssocID="{4C920CAD-E6C8-4DBE-9368-6CDE7A99F26F}" presName="Name9" presStyleLbl="parChTrans1D2" presStyleIdx="0" presStyleCnt="3"/>
      <dgm:spPr/>
      <dgm:t>
        <a:bodyPr/>
        <a:lstStyle/>
        <a:p>
          <a:endParaRPr lang="en-US"/>
        </a:p>
      </dgm:t>
    </dgm:pt>
    <dgm:pt modelId="{283F11C9-CBE7-4E52-B6CD-52107808A474}" type="pres">
      <dgm:prSet presAssocID="{4C920CAD-E6C8-4DBE-9368-6CDE7A99F26F}" presName="connTx" presStyleLbl="parChTrans1D2" presStyleIdx="0" presStyleCnt="3"/>
      <dgm:spPr/>
      <dgm:t>
        <a:bodyPr/>
        <a:lstStyle/>
        <a:p>
          <a:endParaRPr lang="en-US"/>
        </a:p>
      </dgm:t>
    </dgm:pt>
    <dgm:pt modelId="{AAF7EAEC-68BC-407D-964E-782BF4E05269}" type="pres">
      <dgm:prSet presAssocID="{180421CA-1DB4-4BAA-9679-5DB6F721CDF0}" presName="node" presStyleLbl="node1" presStyleIdx="0" presStyleCnt="3">
        <dgm:presLayoutVars>
          <dgm:bulletEnabled val="1"/>
        </dgm:presLayoutVars>
      </dgm:prSet>
      <dgm:spPr/>
      <dgm:t>
        <a:bodyPr/>
        <a:lstStyle/>
        <a:p>
          <a:endParaRPr lang="en-US"/>
        </a:p>
      </dgm:t>
    </dgm:pt>
    <dgm:pt modelId="{521484C5-30D2-4BCC-BDCE-EA6C3594B299}" type="pres">
      <dgm:prSet presAssocID="{8F0A61C8-9D90-4679-B267-753CDB7E313E}" presName="Name9" presStyleLbl="parChTrans1D2" presStyleIdx="1" presStyleCnt="3"/>
      <dgm:spPr/>
      <dgm:t>
        <a:bodyPr/>
        <a:lstStyle/>
        <a:p>
          <a:endParaRPr lang="en-US"/>
        </a:p>
      </dgm:t>
    </dgm:pt>
    <dgm:pt modelId="{59CE2D9C-678F-4FD0-A45C-CA9377B33BE3}" type="pres">
      <dgm:prSet presAssocID="{8F0A61C8-9D90-4679-B267-753CDB7E313E}" presName="connTx" presStyleLbl="parChTrans1D2" presStyleIdx="1" presStyleCnt="3"/>
      <dgm:spPr/>
      <dgm:t>
        <a:bodyPr/>
        <a:lstStyle/>
        <a:p>
          <a:endParaRPr lang="en-US"/>
        </a:p>
      </dgm:t>
    </dgm:pt>
    <dgm:pt modelId="{18591BF1-7CED-4287-B246-C7822DDD2DED}" type="pres">
      <dgm:prSet presAssocID="{200B497A-D63C-472B-AA8E-F301A9549072}" presName="node" presStyleLbl="node1" presStyleIdx="1" presStyleCnt="3">
        <dgm:presLayoutVars>
          <dgm:bulletEnabled val="1"/>
        </dgm:presLayoutVars>
      </dgm:prSet>
      <dgm:spPr/>
      <dgm:t>
        <a:bodyPr/>
        <a:lstStyle/>
        <a:p>
          <a:endParaRPr lang="en-US"/>
        </a:p>
      </dgm:t>
    </dgm:pt>
    <dgm:pt modelId="{466D31BA-B421-4645-9C2E-74427E18DA2E}" type="pres">
      <dgm:prSet presAssocID="{2441F74E-6F15-485D-8D5B-BB112C4DA5BE}" presName="Name9" presStyleLbl="parChTrans1D2" presStyleIdx="2" presStyleCnt="3"/>
      <dgm:spPr/>
      <dgm:t>
        <a:bodyPr/>
        <a:lstStyle/>
        <a:p>
          <a:endParaRPr lang="en-US"/>
        </a:p>
      </dgm:t>
    </dgm:pt>
    <dgm:pt modelId="{166F4EBC-28BE-4781-A5E9-41D9EE98858B}" type="pres">
      <dgm:prSet presAssocID="{2441F74E-6F15-485D-8D5B-BB112C4DA5BE}" presName="connTx" presStyleLbl="parChTrans1D2" presStyleIdx="2" presStyleCnt="3"/>
      <dgm:spPr/>
      <dgm:t>
        <a:bodyPr/>
        <a:lstStyle/>
        <a:p>
          <a:endParaRPr lang="en-US"/>
        </a:p>
      </dgm:t>
    </dgm:pt>
    <dgm:pt modelId="{3AE8BAF4-F438-44B1-B991-309F98214605}" type="pres">
      <dgm:prSet presAssocID="{E0EB950F-34F6-4FCF-8873-832D7088590A}" presName="node" presStyleLbl="node1" presStyleIdx="2" presStyleCnt="3">
        <dgm:presLayoutVars>
          <dgm:bulletEnabled val="1"/>
        </dgm:presLayoutVars>
      </dgm:prSet>
      <dgm:spPr/>
      <dgm:t>
        <a:bodyPr/>
        <a:lstStyle/>
        <a:p>
          <a:endParaRPr lang="en-US"/>
        </a:p>
      </dgm:t>
    </dgm:pt>
  </dgm:ptLst>
  <dgm:cxnLst>
    <dgm:cxn modelId="{CF3DC7B7-09A6-4C0E-8A86-801D63E85C7E}" type="presOf" srcId="{200B497A-D63C-472B-AA8E-F301A9549072}" destId="{18591BF1-7CED-4287-B246-C7822DDD2DED}" srcOrd="0" destOrd="0" presId="urn:microsoft.com/office/officeart/2005/8/layout/radial1"/>
    <dgm:cxn modelId="{E449B081-97E9-46C8-8A54-21AC35425829}" type="presOf" srcId="{180421CA-1DB4-4BAA-9679-5DB6F721CDF0}" destId="{AAF7EAEC-68BC-407D-964E-782BF4E05269}" srcOrd="0" destOrd="0" presId="urn:microsoft.com/office/officeart/2005/8/layout/radial1"/>
    <dgm:cxn modelId="{D006FD2F-61CC-4830-AC80-384828EFBD4E}" srcId="{30F85621-F9AB-40FD-8C12-C4728C01119C}" destId="{40956FF4-80EF-4EBD-9770-9D7FB031F81C}" srcOrd="0" destOrd="0" parTransId="{87CC0F88-DF52-4B35-8AF4-4D7A04A0D764}" sibTransId="{305040B3-FE3F-4648-BB09-7BD0B737AB33}"/>
    <dgm:cxn modelId="{DC6734D7-0939-4DF3-BECD-8DAD4E10448C}" srcId="{40956FF4-80EF-4EBD-9770-9D7FB031F81C}" destId="{E0EB950F-34F6-4FCF-8873-832D7088590A}" srcOrd="2" destOrd="0" parTransId="{2441F74E-6F15-485D-8D5B-BB112C4DA5BE}" sibTransId="{52C4BA3D-A673-4BAB-B78C-619F8B31D26A}"/>
    <dgm:cxn modelId="{63EA83AE-3CC7-4E9A-A120-E04037EB5D98}" type="presOf" srcId="{4C920CAD-E6C8-4DBE-9368-6CDE7A99F26F}" destId="{283F11C9-CBE7-4E52-B6CD-52107808A474}" srcOrd="1" destOrd="0" presId="urn:microsoft.com/office/officeart/2005/8/layout/radial1"/>
    <dgm:cxn modelId="{A21B0F74-5947-4051-9087-662A9CD9CA30}" type="presOf" srcId="{30F85621-F9AB-40FD-8C12-C4728C01119C}" destId="{89D277C6-FBB5-4823-877C-EFC3CBBB58FC}" srcOrd="0" destOrd="0" presId="urn:microsoft.com/office/officeart/2005/8/layout/radial1"/>
    <dgm:cxn modelId="{3D5265CF-521B-44AE-9860-71795D7262A0}" srcId="{40956FF4-80EF-4EBD-9770-9D7FB031F81C}" destId="{180421CA-1DB4-4BAA-9679-5DB6F721CDF0}" srcOrd="0" destOrd="0" parTransId="{4C920CAD-E6C8-4DBE-9368-6CDE7A99F26F}" sibTransId="{23027E09-B8CE-4D4B-967B-C86D70C9F497}"/>
    <dgm:cxn modelId="{1BF174EA-622B-4F83-A10A-D6E0FC7B83F2}" srcId="{40956FF4-80EF-4EBD-9770-9D7FB031F81C}" destId="{200B497A-D63C-472B-AA8E-F301A9549072}" srcOrd="1" destOrd="0" parTransId="{8F0A61C8-9D90-4679-B267-753CDB7E313E}" sibTransId="{ED129C9E-AF5D-4DC9-B269-E1F3553E6CBD}"/>
    <dgm:cxn modelId="{4CD5681D-FCC1-4F95-820B-6EC2303BA35B}" type="presOf" srcId="{2441F74E-6F15-485D-8D5B-BB112C4DA5BE}" destId="{466D31BA-B421-4645-9C2E-74427E18DA2E}" srcOrd="0" destOrd="0" presId="urn:microsoft.com/office/officeart/2005/8/layout/radial1"/>
    <dgm:cxn modelId="{BC3A90CF-5F22-4F6E-8ED3-8E44FD6DF23F}" type="presOf" srcId="{4C920CAD-E6C8-4DBE-9368-6CDE7A99F26F}" destId="{1F1776DA-3B20-4AE1-81BE-9AC95BD08A70}" srcOrd="0" destOrd="0" presId="urn:microsoft.com/office/officeart/2005/8/layout/radial1"/>
    <dgm:cxn modelId="{382EA86F-3CA4-4A73-922A-E9DC291ED294}" type="presOf" srcId="{8F0A61C8-9D90-4679-B267-753CDB7E313E}" destId="{521484C5-30D2-4BCC-BDCE-EA6C3594B299}" srcOrd="0" destOrd="0" presId="urn:microsoft.com/office/officeart/2005/8/layout/radial1"/>
    <dgm:cxn modelId="{9F2B9D4A-50ED-424E-BC7D-590CD26F35B3}" type="presOf" srcId="{E0EB950F-34F6-4FCF-8873-832D7088590A}" destId="{3AE8BAF4-F438-44B1-B991-309F98214605}" srcOrd="0" destOrd="0" presId="urn:microsoft.com/office/officeart/2005/8/layout/radial1"/>
    <dgm:cxn modelId="{5BD7E08E-8A5B-493B-9E7E-72C448731C7C}" type="presOf" srcId="{8F0A61C8-9D90-4679-B267-753CDB7E313E}" destId="{59CE2D9C-678F-4FD0-A45C-CA9377B33BE3}" srcOrd="1" destOrd="0" presId="urn:microsoft.com/office/officeart/2005/8/layout/radial1"/>
    <dgm:cxn modelId="{80C51136-2E89-4A44-B562-B9840B5CB1EA}" type="presOf" srcId="{2441F74E-6F15-485D-8D5B-BB112C4DA5BE}" destId="{166F4EBC-28BE-4781-A5E9-41D9EE98858B}" srcOrd="1" destOrd="0" presId="urn:microsoft.com/office/officeart/2005/8/layout/radial1"/>
    <dgm:cxn modelId="{A44E5029-FC24-4C74-8B35-7BC08E855BAE}" type="presOf" srcId="{40956FF4-80EF-4EBD-9770-9D7FB031F81C}" destId="{D837B823-4A49-4066-AD72-1A4F54566911}" srcOrd="0" destOrd="0" presId="urn:microsoft.com/office/officeart/2005/8/layout/radial1"/>
    <dgm:cxn modelId="{6B0CCFDA-9432-4E34-A00B-520E9F90BE49}" type="presParOf" srcId="{89D277C6-FBB5-4823-877C-EFC3CBBB58FC}" destId="{D837B823-4A49-4066-AD72-1A4F54566911}" srcOrd="0" destOrd="0" presId="urn:microsoft.com/office/officeart/2005/8/layout/radial1"/>
    <dgm:cxn modelId="{CEB02EFA-4AD3-4E0A-BE66-0BB947B2FBB8}" type="presParOf" srcId="{89D277C6-FBB5-4823-877C-EFC3CBBB58FC}" destId="{1F1776DA-3B20-4AE1-81BE-9AC95BD08A70}" srcOrd="1" destOrd="0" presId="urn:microsoft.com/office/officeart/2005/8/layout/radial1"/>
    <dgm:cxn modelId="{A65BAA4F-752D-4CED-8DC0-DB5B91F8BE75}" type="presParOf" srcId="{1F1776DA-3B20-4AE1-81BE-9AC95BD08A70}" destId="{283F11C9-CBE7-4E52-B6CD-52107808A474}" srcOrd="0" destOrd="0" presId="urn:microsoft.com/office/officeart/2005/8/layout/radial1"/>
    <dgm:cxn modelId="{2B6E145B-9E2A-4C55-A1A1-DC6FC436B24B}" type="presParOf" srcId="{89D277C6-FBB5-4823-877C-EFC3CBBB58FC}" destId="{AAF7EAEC-68BC-407D-964E-782BF4E05269}" srcOrd="2" destOrd="0" presId="urn:microsoft.com/office/officeart/2005/8/layout/radial1"/>
    <dgm:cxn modelId="{D131AB57-7B98-41CB-95D6-DB2B0511F49D}" type="presParOf" srcId="{89D277C6-FBB5-4823-877C-EFC3CBBB58FC}" destId="{521484C5-30D2-4BCC-BDCE-EA6C3594B299}" srcOrd="3" destOrd="0" presId="urn:microsoft.com/office/officeart/2005/8/layout/radial1"/>
    <dgm:cxn modelId="{9790B38F-E9C2-4169-8770-D5DA9592AB1C}" type="presParOf" srcId="{521484C5-30D2-4BCC-BDCE-EA6C3594B299}" destId="{59CE2D9C-678F-4FD0-A45C-CA9377B33BE3}" srcOrd="0" destOrd="0" presId="urn:microsoft.com/office/officeart/2005/8/layout/radial1"/>
    <dgm:cxn modelId="{9F209EE2-147F-478B-9940-84C6A86F46D0}" type="presParOf" srcId="{89D277C6-FBB5-4823-877C-EFC3CBBB58FC}" destId="{18591BF1-7CED-4287-B246-C7822DDD2DED}" srcOrd="4" destOrd="0" presId="urn:microsoft.com/office/officeart/2005/8/layout/radial1"/>
    <dgm:cxn modelId="{4528D9E9-3501-4DB9-8424-545D5E9FC35C}" type="presParOf" srcId="{89D277C6-FBB5-4823-877C-EFC3CBBB58FC}" destId="{466D31BA-B421-4645-9C2E-74427E18DA2E}" srcOrd="5" destOrd="0" presId="urn:microsoft.com/office/officeart/2005/8/layout/radial1"/>
    <dgm:cxn modelId="{635517B8-9731-4AFB-8712-F9B0B48EC62A}" type="presParOf" srcId="{466D31BA-B421-4645-9C2E-74427E18DA2E}" destId="{166F4EBC-28BE-4781-A5E9-41D9EE98858B}" srcOrd="0" destOrd="0" presId="urn:microsoft.com/office/officeart/2005/8/layout/radial1"/>
    <dgm:cxn modelId="{51A289F6-B37E-4A13-92A0-7C4F00BC85E5}" type="presParOf" srcId="{89D277C6-FBB5-4823-877C-EFC3CBBB58FC}" destId="{3AE8BAF4-F438-44B1-B991-309F98214605}" srcOrd="6"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37B823-4A49-4066-AD72-1A4F54566911}">
      <dsp:nvSpPr>
        <dsp:cNvPr id="0" name=""/>
        <dsp:cNvSpPr/>
      </dsp:nvSpPr>
      <dsp:spPr>
        <a:xfrm>
          <a:off x="2172119" y="1979991"/>
          <a:ext cx="1520626" cy="152062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vi-VN" sz="1900" b="1" i="1" kern="1200" dirty="0" smtClean="0"/>
            <a:t>chủ nghĩa Mác- Lênin </a:t>
          </a:r>
          <a:endParaRPr lang="en-US" sz="1900" b="1" kern="1200" dirty="0"/>
        </a:p>
      </dsp:txBody>
      <dsp:txXfrm>
        <a:off x="2394810" y="2202682"/>
        <a:ext cx="1075244" cy="1075244"/>
      </dsp:txXfrm>
    </dsp:sp>
    <dsp:sp modelId="{1F1776DA-3B20-4AE1-81BE-9AC95BD08A70}">
      <dsp:nvSpPr>
        <dsp:cNvPr id="0" name=""/>
        <dsp:cNvSpPr/>
      </dsp:nvSpPr>
      <dsp:spPr>
        <a:xfrm rot="16200000">
          <a:off x="2703643" y="1727867"/>
          <a:ext cx="457577" cy="46669"/>
        </a:xfrm>
        <a:custGeom>
          <a:avLst/>
          <a:gdLst/>
          <a:ahLst/>
          <a:cxnLst/>
          <a:rect l="0" t="0" r="0" b="0"/>
          <a:pathLst>
            <a:path>
              <a:moveTo>
                <a:pt x="0" y="23334"/>
              </a:moveTo>
              <a:lnTo>
                <a:pt x="457577" y="2333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b="1" kern="1200"/>
        </a:p>
      </dsp:txBody>
      <dsp:txXfrm>
        <a:off x="2920993" y="1739762"/>
        <a:ext cx="22878" cy="22878"/>
      </dsp:txXfrm>
    </dsp:sp>
    <dsp:sp modelId="{AAF7EAEC-68BC-407D-964E-782BF4E05269}">
      <dsp:nvSpPr>
        <dsp:cNvPr id="0" name=""/>
        <dsp:cNvSpPr/>
      </dsp:nvSpPr>
      <dsp:spPr>
        <a:xfrm>
          <a:off x="2172119" y="1786"/>
          <a:ext cx="1520626" cy="152062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en-US" sz="1900" b="1" kern="1200" dirty="0" err="1" smtClean="0"/>
            <a:t>Triết</a:t>
          </a:r>
          <a:r>
            <a:rPr lang="en-US" sz="1900" b="1" kern="1200" dirty="0" smtClean="0"/>
            <a:t> </a:t>
          </a:r>
          <a:r>
            <a:rPr lang="en-US" sz="1900" b="1" kern="1200" dirty="0" err="1" smtClean="0"/>
            <a:t>học</a:t>
          </a:r>
          <a:r>
            <a:rPr lang="en-US" sz="1900" b="1" kern="1200" dirty="0" smtClean="0"/>
            <a:t>  </a:t>
          </a:r>
          <a:r>
            <a:rPr lang="en-US" sz="1900" b="1" kern="1200" dirty="0" err="1" smtClean="0"/>
            <a:t>Mác-Lênin</a:t>
          </a:r>
          <a:endParaRPr lang="en-US" sz="1900" b="1" kern="1200" dirty="0"/>
        </a:p>
      </dsp:txBody>
      <dsp:txXfrm>
        <a:off x="2394810" y="224477"/>
        <a:ext cx="1075244" cy="1075244"/>
      </dsp:txXfrm>
    </dsp:sp>
    <dsp:sp modelId="{521484C5-30D2-4BCC-BDCE-EA6C3594B299}">
      <dsp:nvSpPr>
        <dsp:cNvPr id="0" name=""/>
        <dsp:cNvSpPr/>
      </dsp:nvSpPr>
      <dsp:spPr>
        <a:xfrm rot="1800000">
          <a:off x="3560231" y="3211520"/>
          <a:ext cx="457577" cy="46669"/>
        </a:xfrm>
        <a:custGeom>
          <a:avLst/>
          <a:gdLst/>
          <a:ahLst/>
          <a:cxnLst/>
          <a:rect l="0" t="0" r="0" b="0"/>
          <a:pathLst>
            <a:path>
              <a:moveTo>
                <a:pt x="0" y="23334"/>
              </a:moveTo>
              <a:lnTo>
                <a:pt x="457577" y="2333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b="1" kern="1200"/>
        </a:p>
      </dsp:txBody>
      <dsp:txXfrm>
        <a:off x="3777580" y="3223416"/>
        <a:ext cx="22878" cy="22878"/>
      </dsp:txXfrm>
    </dsp:sp>
    <dsp:sp modelId="{18591BF1-7CED-4287-B246-C7822DDD2DED}">
      <dsp:nvSpPr>
        <dsp:cNvPr id="0" name=""/>
        <dsp:cNvSpPr/>
      </dsp:nvSpPr>
      <dsp:spPr>
        <a:xfrm>
          <a:off x="3885294" y="2969093"/>
          <a:ext cx="1520626" cy="152062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vi-VN" sz="1900" b="1" i="1" kern="1200" dirty="0" smtClean="0"/>
            <a:t>chủ nghĩa xã hội khoa học</a:t>
          </a:r>
          <a:endParaRPr lang="en-US" sz="1900" b="1" kern="1200" dirty="0"/>
        </a:p>
      </dsp:txBody>
      <dsp:txXfrm>
        <a:off x="4107985" y="3191784"/>
        <a:ext cx="1075244" cy="1075244"/>
      </dsp:txXfrm>
    </dsp:sp>
    <dsp:sp modelId="{466D31BA-B421-4645-9C2E-74427E18DA2E}">
      <dsp:nvSpPr>
        <dsp:cNvPr id="0" name=""/>
        <dsp:cNvSpPr/>
      </dsp:nvSpPr>
      <dsp:spPr>
        <a:xfrm rot="9000000">
          <a:off x="1847056" y="3211520"/>
          <a:ext cx="457577" cy="46669"/>
        </a:xfrm>
        <a:custGeom>
          <a:avLst/>
          <a:gdLst/>
          <a:ahLst/>
          <a:cxnLst/>
          <a:rect l="0" t="0" r="0" b="0"/>
          <a:pathLst>
            <a:path>
              <a:moveTo>
                <a:pt x="0" y="23334"/>
              </a:moveTo>
              <a:lnTo>
                <a:pt x="457577" y="2333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b="1" kern="1200"/>
        </a:p>
      </dsp:txBody>
      <dsp:txXfrm rot="10800000">
        <a:off x="2064405" y="3223416"/>
        <a:ext cx="22878" cy="22878"/>
      </dsp:txXfrm>
    </dsp:sp>
    <dsp:sp modelId="{3AE8BAF4-F438-44B1-B991-309F98214605}">
      <dsp:nvSpPr>
        <dsp:cNvPr id="0" name=""/>
        <dsp:cNvSpPr/>
      </dsp:nvSpPr>
      <dsp:spPr>
        <a:xfrm>
          <a:off x="458944" y="2969093"/>
          <a:ext cx="1520626" cy="152062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en-US" sz="1900" b="1" kern="1200" dirty="0" err="1" smtClean="0"/>
            <a:t>Kinh</a:t>
          </a:r>
          <a:r>
            <a:rPr lang="en-US" sz="1900" b="1" kern="1200" dirty="0" smtClean="0"/>
            <a:t> </a:t>
          </a:r>
          <a:r>
            <a:rPr lang="en-US" sz="1900" b="1" kern="1200" dirty="0" err="1" smtClean="0"/>
            <a:t>tế</a:t>
          </a:r>
          <a:r>
            <a:rPr lang="en-US" sz="1900" b="1" kern="1200" dirty="0" smtClean="0"/>
            <a:t> </a:t>
          </a:r>
          <a:r>
            <a:rPr lang="en-US" sz="1900" b="1" kern="1200" dirty="0" err="1" smtClean="0"/>
            <a:t>chính</a:t>
          </a:r>
          <a:r>
            <a:rPr lang="en-US" sz="1900" b="1" kern="1200" dirty="0" smtClean="0"/>
            <a:t> </a:t>
          </a:r>
          <a:r>
            <a:rPr lang="en-US" sz="1900" b="1" kern="1200" dirty="0" err="1" smtClean="0"/>
            <a:t>trị</a:t>
          </a:r>
          <a:r>
            <a:rPr lang="en-US" sz="1900" b="1" kern="1200" dirty="0" smtClean="0"/>
            <a:t> </a:t>
          </a:r>
          <a:r>
            <a:rPr lang="en-US" sz="1900" b="1" kern="1200" dirty="0" err="1" smtClean="0"/>
            <a:t>Mác-Lênin</a:t>
          </a:r>
          <a:endParaRPr lang="en-US" sz="1900" b="1" kern="1200" dirty="0"/>
        </a:p>
      </dsp:txBody>
      <dsp:txXfrm>
        <a:off x="681635" y="3191784"/>
        <a:ext cx="1075244" cy="1075244"/>
      </dsp:txXfrm>
    </dsp:sp>
  </dsp:spTree>
</dsp:drawing>
</file>

<file path=ppt/diagrams/layout1.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A63219C-8BDE-4E5D-8998-193AE5CF6C18}" type="datetimeFigureOut">
              <a:rPr lang="en-US" smtClean="0"/>
              <a:t>7/13/2020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5D212B-571C-4A95-A08B-FCFE1442F7C1}" type="slidenum">
              <a:rPr lang="en-US" smtClean="0"/>
              <a:t>‹#›</a:t>
            </a:fld>
            <a:endParaRPr lang="en-US"/>
          </a:p>
        </p:txBody>
      </p:sp>
    </p:spTree>
    <p:extLst>
      <p:ext uri="{BB962C8B-B14F-4D97-AF65-F5344CB8AC3E}">
        <p14:creationId xmlns:p14="http://schemas.microsoft.com/office/powerpoint/2010/main" val="13216510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A63219C-8BDE-4E5D-8998-193AE5CF6C18}" type="datetimeFigureOut">
              <a:rPr lang="en-US" smtClean="0"/>
              <a:t>7/13/2020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5D212B-571C-4A95-A08B-FCFE1442F7C1}" type="slidenum">
              <a:rPr lang="en-US" smtClean="0"/>
              <a:t>‹#›</a:t>
            </a:fld>
            <a:endParaRPr lang="en-US"/>
          </a:p>
        </p:txBody>
      </p:sp>
    </p:spTree>
    <p:extLst>
      <p:ext uri="{BB962C8B-B14F-4D97-AF65-F5344CB8AC3E}">
        <p14:creationId xmlns:p14="http://schemas.microsoft.com/office/powerpoint/2010/main" val="30722216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A63219C-8BDE-4E5D-8998-193AE5CF6C18}" type="datetimeFigureOut">
              <a:rPr lang="en-US" smtClean="0"/>
              <a:t>7/13/2020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5D212B-571C-4A95-A08B-FCFE1442F7C1}" type="slidenum">
              <a:rPr lang="en-US" smtClean="0"/>
              <a:t>‹#›</a:t>
            </a:fld>
            <a:endParaRPr lang="en-US"/>
          </a:p>
        </p:txBody>
      </p:sp>
    </p:spTree>
    <p:extLst>
      <p:ext uri="{BB962C8B-B14F-4D97-AF65-F5344CB8AC3E}">
        <p14:creationId xmlns:p14="http://schemas.microsoft.com/office/powerpoint/2010/main" val="36193821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A63219C-8BDE-4E5D-8998-193AE5CF6C18}" type="datetimeFigureOut">
              <a:rPr lang="en-US" smtClean="0"/>
              <a:t>7/13/2020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55D212B-571C-4A95-A08B-FCFE1442F7C1}" type="slidenum">
              <a:rPr lang="en-US" smtClean="0"/>
              <a:t>‹#›</a:t>
            </a:fld>
            <a:endParaRPr lang="en-US"/>
          </a:p>
        </p:txBody>
      </p:sp>
    </p:spTree>
    <p:extLst>
      <p:ext uri="{BB962C8B-B14F-4D97-AF65-F5344CB8AC3E}">
        <p14:creationId xmlns:p14="http://schemas.microsoft.com/office/powerpoint/2010/main" val="24089420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A63219C-8BDE-4E5D-8998-193AE5CF6C18}" type="datetimeFigureOut">
              <a:rPr lang="en-US" smtClean="0"/>
              <a:t>7/13/2020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55D212B-571C-4A95-A08B-FCFE1442F7C1}" type="slidenum">
              <a:rPr lang="en-US" smtClean="0"/>
              <a:t>‹#›</a:t>
            </a:fld>
            <a:endParaRPr lang="en-US"/>
          </a:p>
        </p:txBody>
      </p:sp>
    </p:spTree>
    <p:extLst>
      <p:ext uri="{BB962C8B-B14F-4D97-AF65-F5344CB8AC3E}">
        <p14:creationId xmlns:p14="http://schemas.microsoft.com/office/powerpoint/2010/main" val="30823892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A63219C-8BDE-4E5D-8998-193AE5CF6C18}" type="datetimeFigureOut">
              <a:rPr lang="en-US" smtClean="0"/>
              <a:t>7/13/2020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55D212B-571C-4A95-A08B-FCFE1442F7C1}" type="slidenum">
              <a:rPr lang="en-US" smtClean="0"/>
              <a:t>‹#›</a:t>
            </a:fld>
            <a:endParaRPr lang="en-US"/>
          </a:p>
        </p:txBody>
      </p:sp>
    </p:spTree>
    <p:extLst>
      <p:ext uri="{BB962C8B-B14F-4D97-AF65-F5344CB8AC3E}">
        <p14:creationId xmlns:p14="http://schemas.microsoft.com/office/powerpoint/2010/main" val="8275692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A63219C-8BDE-4E5D-8998-193AE5CF6C18}" type="datetimeFigureOut">
              <a:rPr lang="en-US" smtClean="0"/>
              <a:t>7/13/2020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55D212B-571C-4A95-A08B-FCFE1442F7C1}" type="slidenum">
              <a:rPr lang="en-US" smtClean="0"/>
              <a:t>‹#›</a:t>
            </a:fld>
            <a:endParaRPr lang="en-US"/>
          </a:p>
        </p:txBody>
      </p:sp>
    </p:spTree>
    <p:extLst>
      <p:ext uri="{BB962C8B-B14F-4D97-AF65-F5344CB8AC3E}">
        <p14:creationId xmlns:p14="http://schemas.microsoft.com/office/powerpoint/2010/main" val="38301575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A63219C-8BDE-4E5D-8998-193AE5CF6C18}" type="datetimeFigureOut">
              <a:rPr lang="en-US" smtClean="0"/>
              <a:t>7/13/2020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55D212B-571C-4A95-A08B-FCFE1442F7C1}" type="slidenum">
              <a:rPr lang="en-US" smtClean="0"/>
              <a:t>‹#›</a:t>
            </a:fld>
            <a:endParaRPr lang="en-US"/>
          </a:p>
        </p:txBody>
      </p:sp>
    </p:spTree>
    <p:extLst>
      <p:ext uri="{BB962C8B-B14F-4D97-AF65-F5344CB8AC3E}">
        <p14:creationId xmlns:p14="http://schemas.microsoft.com/office/powerpoint/2010/main" val="31147422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A63219C-8BDE-4E5D-8998-193AE5CF6C18}" type="datetimeFigureOut">
              <a:rPr lang="en-US" smtClean="0"/>
              <a:t>7/13/2020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55D212B-571C-4A95-A08B-FCFE1442F7C1}" type="slidenum">
              <a:rPr lang="en-US" smtClean="0"/>
              <a:t>‹#›</a:t>
            </a:fld>
            <a:endParaRPr lang="en-US"/>
          </a:p>
        </p:txBody>
      </p:sp>
    </p:spTree>
    <p:extLst>
      <p:ext uri="{BB962C8B-B14F-4D97-AF65-F5344CB8AC3E}">
        <p14:creationId xmlns:p14="http://schemas.microsoft.com/office/powerpoint/2010/main" val="19042175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A63219C-8BDE-4E5D-8998-193AE5CF6C18}" type="datetimeFigureOut">
              <a:rPr lang="en-US" smtClean="0"/>
              <a:t>7/13/2020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5D212B-571C-4A95-A08B-FCFE1442F7C1}" type="slidenum">
              <a:rPr lang="en-US" smtClean="0"/>
              <a:t>‹#›</a:t>
            </a:fld>
            <a:endParaRPr lang="en-US"/>
          </a:p>
        </p:txBody>
      </p:sp>
    </p:spTree>
    <p:extLst>
      <p:ext uri="{BB962C8B-B14F-4D97-AF65-F5344CB8AC3E}">
        <p14:creationId xmlns:p14="http://schemas.microsoft.com/office/powerpoint/2010/main" val="15967663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A63219C-8BDE-4E5D-8998-193AE5CF6C18}" type="datetimeFigureOut">
              <a:rPr lang="en-US" smtClean="0"/>
              <a:t>7/13/2020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5D212B-571C-4A95-A08B-FCFE1442F7C1}" type="slidenum">
              <a:rPr lang="en-US" smtClean="0"/>
              <a:t>‹#›</a:t>
            </a:fld>
            <a:endParaRPr lang="en-US"/>
          </a:p>
        </p:txBody>
      </p:sp>
    </p:spTree>
    <p:extLst>
      <p:ext uri="{BB962C8B-B14F-4D97-AF65-F5344CB8AC3E}">
        <p14:creationId xmlns:p14="http://schemas.microsoft.com/office/powerpoint/2010/main" val="4420019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A63219C-8BDE-4E5D-8998-193AE5CF6C18}" type="datetimeFigureOut">
              <a:rPr lang="en-US" smtClean="0"/>
              <a:t>7/13/2020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5D212B-571C-4A95-A08B-FCFE1442F7C1}" type="slidenum">
              <a:rPr lang="en-US" smtClean="0"/>
              <a:t>‹#›</a:t>
            </a:fld>
            <a:endParaRPr lang="en-US"/>
          </a:p>
        </p:txBody>
      </p:sp>
    </p:spTree>
    <p:extLst>
      <p:ext uri="{BB962C8B-B14F-4D97-AF65-F5344CB8AC3E}">
        <p14:creationId xmlns:p14="http://schemas.microsoft.com/office/powerpoint/2010/main" val="16019823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78334" y="197223"/>
            <a:ext cx="7910649" cy="954107"/>
          </a:xfrm>
          <a:prstGeom prst="rect">
            <a:avLst/>
          </a:prstGeom>
        </p:spPr>
        <p:txBody>
          <a:bodyPr wrap="square">
            <a:spAutoFit/>
          </a:bodyPr>
          <a:lstStyle/>
          <a:p>
            <a:pPr indent="457200" algn="ctr"/>
            <a:r>
              <a:rPr lang="nl-NL" sz="2800" b="1" kern="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Bài 1</a:t>
            </a:r>
            <a:endParaRPr lang="en-US" sz="2800" b="1" kern="0" dirty="0">
              <a:solidFill>
                <a:srgbClr val="FF0000"/>
              </a:solidFill>
              <a:latin typeface="Cambria" panose="02040503050406030204" pitchFamily="18" charset="0"/>
              <a:ea typeface="Times New Roman" panose="02020603050405020304" pitchFamily="18" charset="0"/>
              <a:cs typeface="Times New Roman" panose="02020603050405020304" pitchFamily="18" charset="0"/>
            </a:endParaRPr>
          </a:p>
          <a:p>
            <a:pPr indent="457200" algn="ctr"/>
            <a:r>
              <a:rPr lang="vi-VN" sz="2800" b="1" kern="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KHÁI QUÁT VỀ CHỦ NGHĨA MÁC – LÊNIN</a:t>
            </a:r>
            <a:endParaRPr lang="en-US" sz="2800" b="1" kern="0" dirty="0">
              <a:solidFill>
                <a:srgbClr val="FF0000"/>
              </a:solidFill>
              <a:latin typeface="Cambria" panose="02040503050406030204" pitchFamily="18" charset="0"/>
              <a:ea typeface="Times New Roman" panose="02020603050405020304" pitchFamily="18" charset="0"/>
              <a:cs typeface="Times New Roman" panose="02020603050405020304" pitchFamily="18" charset="0"/>
            </a:endParaRPr>
          </a:p>
        </p:txBody>
      </p:sp>
      <p:sp>
        <p:nvSpPr>
          <p:cNvPr id="3" name="Rectangle 2"/>
          <p:cNvSpPr/>
          <p:nvPr/>
        </p:nvSpPr>
        <p:spPr>
          <a:xfrm>
            <a:off x="340006" y="1280828"/>
            <a:ext cx="11703192" cy="365998"/>
          </a:xfrm>
          <a:prstGeom prst="rect">
            <a:avLst/>
          </a:prstGeom>
        </p:spPr>
        <p:txBody>
          <a:bodyPr wrap="square">
            <a:spAutoFit/>
          </a:bodyPr>
          <a:lstStyle/>
          <a:p>
            <a:pPr indent="457200">
              <a:lnSpc>
                <a:spcPts val="2100"/>
              </a:lnSpc>
            </a:pPr>
            <a:r>
              <a:rPr lang="vi-VN"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1. Chủ nghĩa Mác – Lênin</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ba</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bộ</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phận</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cấu</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thành</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Mác</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Lênin</a:t>
            </a:r>
            <a:r>
              <a:rPr lang="vi-VN" sz="2400" b="1" i="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b="1" dirty="0">
              <a:solidFill>
                <a:srgbClr val="00B050"/>
              </a:solidFill>
              <a:latin typeface="Cambria" panose="02040503050406030204" pitchFamily="18" charset="0"/>
              <a:ea typeface="Times New Roman" panose="02020603050405020304" pitchFamily="18" charset="0"/>
              <a:cs typeface="Times New Roman" panose="02020603050405020304" pitchFamily="18" charset="0"/>
            </a:endParaRPr>
          </a:p>
        </p:txBody>
      </p:sp>
      <p:sp>
        <p:nvSpPr>
          <p:cNvPr id="9" name="Rectangle 8"/>
          <p:cNvSpPr/>
          <p:nvPr/>
        </p:nvSpPr>
        <p:spPr>
          <a:xfrm>
            <a:off x="340006" y="3761572"/>
            <a:ext cx="9448430" cy="365998"/>
          </a:xfrm>
          <a:prstGeom prst="rect">
            <a:avLst/>
          </a:prstGeom>
        </p:spPr>
        <p:txBody>
          <a:bodyPr wrap="square">
            <a:spAutoFit/>
          </a:bodyPr>
          <a:lstStyle/>
          <a:p>
            <a:pPr indent="457200">
              <a:lnSpc>
                <a:spcPts val="2100"/>
              </a:lnSpc>
            </a:pPr>
            <a:r>
              <a:rPr lang="vi-VN" sz="2400" b="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2. </a:t>
            </a:r>
            <a:r>
              <a:rPr lang="vi-VN"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Một số nội dung cơ bản của chủ nghĩa Mác - Lênin</a:t>
            </a:r>
            <a:endParaRPr lang="en-US" sz="2400" b="1" dirty="0">
              <a:solidFill>
                <a:srgbClr val="00B050"/>
              </a:solidFill>
              <a:latin typeface="Cambria" panose="02040503050406030204" pitchFamily="18" charset="0"/>
              <a:ea typeface="Times New Roman" panose="02020603050405020304" pitchFamily="18" charset="0"/>
              <a:cs typeface="Times New Roman" panose="02020603050405020304" pitchFamily="18" charset="0"/>
            </a:endParaRPr>
          </a:p>
        </p:txBody>
      </p:sp>
      <p:sp>
        <p:nvSpPr>
          <p:cNvPr id="10" name="Rectangle 9"/>
          <p:cNvSpPr/>
          <p:nvPr/>
        </p:nvSpPr>
        <p:spPr>
          <a:xfrm>
            <a:off x="340006" y="5722159"/>
            <a:ext cx="5820829" cy="366447"/>
          </a:xfrm>
          <a:prstGeom prst="rect">
            <a:avLst/>
          </a:prstGeom>
        </p:spPr>
        <p:txBody>
          <a:bodyPr wrap="square">
            <a:spAutoFit/>
          </a:bodyPr>
          <a:lstStyle/>
          <a:p>
            <a:pPr indent="457200" algn="just">
              <a:lnSpc>
                <a:spcPts val="2100"/>
              </a:lnSpc>
              <a:tabLst>
                <a:tab pos="342900" algn="l"/>
                <a:tab pos="5257800" algn="l"/>
              </a:tabLst>
            </a:pPr>
            <a:r>
              <a:rPr lang="pt-BR" sz="24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2.3. Chủ nghĩa xã hội khoa học</a:t>
            </a:r>
            <a:endParaRPr lang="en-US" sz="24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2" name="Rectangle 11"/>
          <p:cNvSpPr/>
          <p:nvPr/>
        </p:nvSpPr>
        <p:spPr>
          <a:xfrm>
            <a:off x="340006" y="6342348"/>
            <a:ext cx="9258294" cy="365998"/>
          </a:xfrm>
          <a:prstGeom prst="rect">
            <a:avLst/>
          </a:prstGeom>
        </p:spPr>
        <p:txBody>
          <a:bodyPr wrap="square">
            <a:spAutoFit/>
          </a:bodyPr>
          <a:lstStyle/>
          <a:p>
            <a:pPr indent="457200">
              <a:lnSpc>
                <a:spcPts val="2100"/>
              </a:lnSpc>
            </a:pPr>
            <a:r>
              <a:rPr lang="vi-VN"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3. </a:t>
            </a:r>
            <a:r>
              <a:rPr lang="pt-BR"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Vai trò nền tảng tư tưởng, lý luận của chủ nghĩa Mác - Lênin </a:t>
            </a:r>
            <a:endParaRPr lang="en-US" sz="2400" b="1" dirty="0">
              <a:solidFill>
                <a:srgbClr val="00B050"/>
              </a:solidFill>
              <a:latin typeface="Cambria" panose="02040503050406030204" pitchFamily="18" charset="0"/>
              <a:ea typeface="Times New Roman" panose="02020603050405020304" pitchFamily="18" charset="0"/>
              <a:cs typeface="Times New Roman" panose="02020603050405020304" pitchFamily="18" charset="0"/>
            </a:endParaRPr>
          </a:p>
        </p:txBody>
      </p:sp>
      <p:sp>
        <p:nvSpPr>
          <p:cNvPr id="13" name="Rectangle 12"/>
          <p:cNvSpPr/>
          <p:nvPr/>
        </p:nvSpPr>
        <p:spPr>
          <a:xfrm>
            <a:off x="751789" y="5001498"/>
            <a:ext cx="5439813" cy="461665"/>
          </a:xfrm>
          <a:prstGeom prst="rect">
            <a:avLst/>
          </a:prstGeom>
        </p:spPr>
        <p:txBody>
          <a:bodyPr wrap="square">
            <a:spAutoFit/>
          </a:bodyPr>
          <a:lstStyle/>
          <a:p>
            <a:r>
              <a:rPr lang="vi-VN" sz="2400" b="1" dirty="0">
                <a:solidFill>
                  <a:srgbClr val="0070C0"/>
                </a:solidFill>
                <a:latin typeface="Times New Roman" panose="02020603050405020304" pitchFamily="18" charset="0"/>
                <a:ea typeface="Calibri" panose="020F0502020204030204" pitchFamily="34" charset="0"/>
              </a:rPr>
              <a:t>2.2. Kinh tế chính trị Mác – Lênin</a:t>
            </a:r>
            <a:endParaRPr lang="en-US" sz="2400" b="1" dirty="0">
              <a:solidFill>
                <a:srgbClr val="0070C0"/>
              </a:solidFill>
            </a:endParaRPr>
          </a:p>
        </p:txBody>
      </p:sp>
      <p:sp>
        <p:nvSpPr>
          <p:cNvPr id="14" name="Rectangle 13"/>
          <p:cNvSpPr/>
          <p:nvPr/>
        </p:nvSpPr>
        <p:spPr>
          <a:xfrm>
            <a:off x="340006" y="4381758"/>
            <a:ext cx="5076656" cy="365998"/>
          </a:xfrm>
          <a:prstGeom prst="rect">
            <a:avLst/>
          </a:prstGeom>
        </p:spPr>
        <p:txBody>
          <a:bodyPr wrap="square">
            <a:spAutoFit/>
          </a:bodyPr>
          <a:lstStyle/>
          <a:p>
            <a:pPr indent="457200">
              <a:lnSpc>
                <a:spcPts val="2100"/>
              </a:lnSpc>
            </a:pPr>
            <a:r>
              <a:rPr lang="vi-VN" sz="24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2.1. Triết học Mác – Lênin</a:t>
            </a:r>
            <a:endParaRPr lang="en-US" sz="2400" b="1" dirty="0">
              <a:solidFill>
                <a:srgbClr val="0070C0"/>
              </a:solidFill>
              <a:effectLst/>
              <a:latin typeface="Cambria" panose="02040503050406030204" pitchFamily="18" charset="0"/>
              <a:ea typeface="Times New Roman" panose="02020603050405020304" pitchFamily="18" charset="0"/>
              <a:cs typeface="Times New Roman" panose="02020603050405020304" pitchFamily="18" charset="0"/>
            </a:endParaRPr>
          </a:p>
        </p:txBody>
      </p:sp>
      <p:sp>
        <p:nvSpPr>
          <p:cNvPr id="15" name="Rectangle 14"/>
          <p:cNvSpPr/>
          <p:nvPr/>
        </p:nvSpPr>
        <p:spPr>
          <a:xfrm>
            <a:off x="340006" y="1901014"/>
            <a:ext cx="6938082" cy="366447"/>
          </a:xfrm>
          <a:prstGeom prst="rect">
            <a:avLst/>
          </a:prstGeom>
        </p:spPr>
        <p:txBody>
          <a:bodyPr wrap="square">
            <a:spAutoFit/>
          </a:bodyPr>
          <a:lstStyle/>
          <a:p>
            <a:pPr indent="457200" algn="just">
              <a:lnSpc>
                <a:spcPts val="2100"/>
              </a:lnSpc>
            </a:pPr>
            <a:r>
              <a:rPr lang="en-US" sz="2400" b="1" i="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1.1. </a:t>
            </a:r>
            <a:r>
              <a:rPr lang="vi-VN" sz="2400" b="1" i="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Khái niệm chủ nghĩa Mác- Lênin  </a:t>
            </a:r>
            <a:endParaRPr lang="en-US" sz="24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6" name="Rectangle 15"/>
          <p:cNvSpPr/>
          <p:nvPr/>
        </p:nvSpPr>
        <p:spPr>
          <a:xfrm>
            <a:off x="340006" y="2521200"/>
            <a:ext cx="9450414" cy="366062"/>
          </a:xfrm>
          <a:prstGeom prst="rect">
            <a:avLst/>
          </a:prstGeom>
        </p:spPr>
        <p:txBody>
          <a:bodyPr wrap="square">
            <a:spAutoFit/>
          </a:bodyPr>
          <a:lstStyle/>
          <a:p>
            <a:pPr indent="457200" algn="just">
              <a:lnSpc>
                <a:spcPts val="2100"/>
              </a:lnSpc>
            </a:pPr>
            <a:r>
              <a:rPr lang="en-US" sz="2400" b="1" i="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1.2. Ba </a:t>
            </a:r>
            <a:r>
              <a:rPr lang="en-US" sz="2400" b="1" i="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bộ</a:t>
            </a:r>
            <a:r>
              <a:rPr lang="en-US" sz="2400" b="1" i="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phận</a:t>
            </a:r>
            <a:r>
              <a:rPr lang="en-US" sz="2400" b="1" i="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cấu</a:t>
            </a:r>
            <a:r>
              <a:rPr lang="en-US" sz="2400" b="1" i="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thành</a:t>
            </a:r>
            <a:r>
              <a:rPr lang="en-US" sz="2400" b="1" i="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b="1" i="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400" b="1" i="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400" b="1" i="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Mác</a:t>
            </a:r>
            <a:r>
              <a:rPr lang="en-US" sz="2400" b="1" i="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 </a:t>
            </a:r>
            <a:r>
              <a:rPr lang="en-US" sz="2400" b="1" i="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Lênin</a:t>
            </a:r>
            <a:endParaRPr lang="en-US" sz="2400" dirty="0">
              <a:solidFill>
                <a:srgbClr val="0070C0"/>
              </a:solidFill>
              <a:latin typeface=".VnTime"/>
              <a:ea typeface="Times New Roman" panose="02020603050405020304" pitchFamily="18" charset="0"/>
              <a:cs typeface="Times New Roman" panose="02020603050405020304" pitchFamily="18" charset="0"/>
            </a:endParaRPr>
          </a:p>
        </p:txBody>
      </p:sp>
      <p:sp>
        <p:nvSpPr>
          <p:cNvPr id="17" name="Rectangle 16"/>
          <p:cNvSpPr/>
          <p:nvPr/>
        </p:nvSpPr>
        <p:spPr>
          <a:xfrm>
            <a:off x="340006" y="3141386"/>
            <a:ext cx="10235135" cy="366447"/>
          </a:xfrm>
          <a:prstGeom prst="rect">
            <a:avLst/>
          </a:prstGeom>
        </p:spPr>
        <p:txBody>
          <a:bodyPr wrap="square">
            <a:spAutoFit/>
          </a:bodyPr>
          <a:lstStyle/>
          <a:p>
            <a:pPr indent="457200" algn="just">
              <a:lnSpc>
                <a:spcPts val="2100"/>
              </a:lnSpc>
            </a:pPr>
            <a:r>
              <a:rPr lang="en-US" sz="2400" b="1" i="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1.3. </a:t>
            </a:r>
            <a:r>
              <a:rPr lang="vi-VN" sz="2400" b="1" i="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Bản chất cách mạng và khoa học của chủ nghĩa Mác- Lênin</a:t>
            </a:r>
            <a:endParaRPr lang="en-US" sz="24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9726250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78334" y="197223"/>
            <a:ext cx="7910649" cy="954107"/>
          </a:xfrm>
          <a:prstGeom prst="rect">
            <a:avLst/>
          </a:prstGeom>
        </p:spPr>
        <p:txBody>
          <a:bodyPr wrap="square">
            <a:spAutoFit/>
          </a:bodyPr>
          <a:lstStyle/>
          <a:p>
            <a:pPr indent="457200" algn="ctr"/>
            <a:r>
              <a:rPr lang="nl-NL" sz="2800" b="1" kern="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Bài 1</a:t>
            </a:r>
            <a:endParaRPr lang="en-US" sz="2800" b="1" kern="0" dirty="0">
              <a:solidFill>
                <a:srgbClr val="FF0000"/>
              </a:solidFill>
              <a:latin typeface="Cambria" panose="02040503050406030204" pitchFamily="18" charset="0"/>
              <a:ea typeface="Times New Roman" panose="02020603050405020304" pitchFamily="18" charset="0"/>
              <a:cs typeface="Times New Roman" panose="02020603050405020304" pitchFamily="18" charset="0"/>
            </a:endParaRPr>
          </a:p>
          <a:p>
            <a:pPr indent="457200" algn="ctr"/>
            <a:r>
              <a:rPr lang="vi-VN" sz="2800" b="1" kern="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KHÁI QUÁT VỀ CHỦ NGHĨA MÁC – LÊNIN</a:t>
            </a:r>
            <a:endParaRPr lang="en-US" sz="2800" b="1" kern="0" dirty="0">
              <a:solidFill>
                <a:srgbClr val="FF0000"/>
              </a:solidFill>
              <a:latin typeface="Cambria" panose="02040503050406030204" pitchFamily="18" charset="0"/>
              <a:ea typeface="Times New Roman" panose="02020603050405020304" pitchFamily="18" charset="0"/>
              <a:cs typeface="Times New Roman" panose="02020603050405020304" pitchFamily="18" charset="0"/>
            </a:endParaRPr>
          </a:p>
        </p:txBody>
      </p:sp>
      <p:sp>
        <p:nvSpPr>
          <p:cNvPr id="3" name="Rectangle 2"/>
          <p:cNvSpPr/>
          <p:nvPr/>
        </p:nvSpPr>
        <p:spPr>
          <a:xfrm>
            <a:off x="340006" y="1280828"/>
            <a:ext cx="11703192" cy="365998"/>
          </a:xfrm>
          <a:prstGeom prst="rect">
            <a:avLst/>
          </a:prstGeom>
        </p:spPr>
        <p:txBody>
          <a:bodyPr wrap="square">
            <a:spAutoFit/>
          </a:bodyPr>
          <a:lstStyle/>
          <a:p>
            <a:pPr indent="457200">
              <a:lnSpc>
                <a:spcPts val="2100"/>
              </a:lnSpc>
            </a:pPr>
            <a:r>
              <a:rPr lang="vi-VN"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1. Chủ nghĩa Mác – Lênin</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ba</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bộ</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phận</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cấu</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thành</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Mác</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Lênin</a:t>
            </a:r>
            <a:r>
              <a:rPr lang="vi-VN" sz="2400" b="1" i="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b="1" dirty="0">
              <a:solidFill>
                <a:srgbClr val="00B050"/>
              </a:solidFill>
              <a:latin typeface="Cambria" panose="02040503050406030204" pitchFamily="18" charset="0"/>
              <a:ea typeface="Times New Roman" panose="02020603050405020304" pitchFamily="18" charset="0"/>
              <a:cs typeface="Times New Roman" panose="02020603050405020304" pitchFamily="18" charset="0"/>
            </a:endParaRPr>
          </a:p>
        </p:txBody>
      </p:sp>
      <p:sp>
        <p:nvSpPr>
          <p:cNvPr id="15" name="Rectangle 14"/>
          <p:cNvSpPr/>
          <p:nvPr/>
        </p:nvSpPr>
        <p:spPr>
          <a:xfrm>
            <a:off x="340006" y="1901014"/>
            <a:ext cx="6938082" cy="366447"/>
          </a:xfrm>
          <a:prstGeom prst="rect">
            <a:avLst/>
          </a:prstGeom>
        </p:spPr>
        <p:txBody>
          <a:bodyPr wrap="square">
            <a:spAutoFit/>
          </a:bodyPr>
          <a:lstStyle/>
          <a:p>
            <a:pPr indent="457200" algn="just">
              <a:lnSpc>
                <a:spcPts val="2100"/>
              </a:lnSpc>
            </a:pPr>
            <a:r>
              <a:rPr lang="en-US" sz="2400" b="1" i="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1.1. </a:t>
            </a:r>
            <a:r>
              <a:rPr lang="vi-VN" sz="2400" b="1" i="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Khái niệm chủ nghĩa Mác- Lênin  </a:t>
            </a:r>
            <a:endParaRPr lang="en-US" sz="24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237652" y="2521649"/>
            <a:ext cx="3281363" cy="4154984"/>
          </a:xfrm>
          <a:prstGeom prst="rect">
            <a:avLst/>
          </a:prstGeom>
        </p:spPr>
        <p:txBody>
          <a:bodyPr wrap="square">
            <a:spAutoFit/>
          </a:bodyPr>
          <a:lstStyle/>
          <a:p>
            <a:pPr indent="457200" algn="just">
              <a:tabLst>
                <a:tab pos="342900" algn="l"/>
              </a:tabLst>
            </a:pPr>
            <a:r>
              <a:rPr lang="vi-VN" sz="2400" b="1" dirty="0">
                <a:solidFill>
                  <a:schemeClr val="accent2">
                    <a:lumMod val="75000"/>
                  </a:schemeClr>
                </a:solidFill>
                <a:latin typeface="Times New Roman" panose="02020603050405020304" pitchFamily="18" charset="0"/>
                <a:ea typeface="Calibri" panose="020F0502020204030204" pitchFamily="34" charset="0"/>
                <a:cs typeface="Times New Roman" panose="02020603050405020304" pitchFamily="18" charset="0"/>
              </a:rPr>
              <a:t>Chủ nghĩa Mác - Lênin là hệ thống quan điểm lý luận và học thuyết do C.Mác, Ph. Ăngghen sáng lập từ giữa thế kỷ XIX và được V.I.Lênin bổ sung và phát triển hoàn thiện trong điều kiện mới của lịch sử thế giới đầu thế kỷ XX.</a:t>
            </a:r>
            <a:endParaRPr lang="en-US" sz="2400" b="1" dirty="0">
              <a:solidFill>
                <a:schemeClr val="accent2">
                  <a:lumMod val="75000"/>
                </a:schemeClr>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026" name="Picture 2" descr="http://tuyengiao.vn/Uploads/2019/1/4/25/van-dung-quan-diem-cua-lenin-dau-tranh-bao-ve-nen-tang-tu-tuong-cua-dang-hien-nay-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62001" y="2650236"/>
            <a:ext cx="5368714" cy="35648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172309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tulieuvankien.dangcongsan.vn/Uploads/2018/7/5/16/Cac%20Mac.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62981" y="50800"/>
            <a:ext cx="1866900" cy="252412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78904" y="141357"/>
            <a:ext cx="4084983" cy="400110"/>
          </a:xfrm>
          <a:prstGeom prst="rect">
            <a:avLst/>
          </a:prstGeom>
          <a:noFill/>
        </p:spPr>
        <p:txBody>
          <a:bodyPr wrap="square" rtlCol="0">
            <a:spAutoFit/>
          </a:bodyPr>
          <a:lstStyle/>
          <a:p>
            <a:r>
              <a:rPr lang="en-US" sz="2000" b="1">
                <a:solidFill>
                  <a:srgbClr val="FF0000"/>
                </a:solidFill>
              </a:rPr>
              <a:t>Tiểu sử Các Mác</a:t>
            </a:r>
          </a:p>
        </p:txBody>
      </p:sp>
      <p:sp>
        <p:nvSpPr>
          <p:cNvPr id="5" name="TextBox 4"/>
          <p:cNvSpPr txBox="1"/>
          <p:nvPr/>
        </p:nvSpPr>
        <p:spPr>
          <a:xfrm>
            <a:off x="79514" y="581223"/>
            <a:ext cx="9998764" cy="347787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vi-VN" sz="2000" b="1"/>
              <a:t>Karl Marx) sinh ngày 5 tháng 5 năm 1818 ở thành phố </a:t>
            </a:r>
            <a:r>
              <a:rPr lang="vi-VN" sz="2000" b="1" smtClean="0"/>
              <a:t>Trier mất năm 1883, </a:t>
            </a:r>
            <a:r>
              <a:rPr lang="vi-VN" sz="2000"/>
              <a:t>Trong bốn anh em trai và năm chị em </a:t>
            </a:r>
            <a:r>
              <a:rPr lang="vi-VN" sz="2000" smtClean="0"/>
              <a:t>gái. </a:t>
            </a:r>
          </a:p>
          <a:p>
            <a:pPr marL="342900" indent="-342900">
              <a:buFont typeface="Arial" pitchFamily="34" charset="0"/>
              <a:buChar char="•"/>
            </a:pPr>
            <a:r>
              <a:rPr lang="vi-VN" sz="2000" smtClean="0"/>
              <a:t>Năm 12 tuổi (1830</a:t>
            </a:r>
            <a:r>
              <a:rPr lang="vi-VN" sz="2000"/>
              <a:t>), C. Mác vào học trường trung học ở Trier, học giỏi, đặc biệt nổi bật ở những lĩnh vực đòi hỏi tính độc lập sáng tạo. C. Mác cũng tỏ ra có năng lực về toán học</a:t>
            </a:r>
            <a:r>
              <a:rPr lang="vi-VN" sz="2000" smtClean="0"/>
              <a:t>.</a:t>
            </a:r>
          </a:p>
          <a:p>
            <a:pPr marL="342900" indent="-342900">
              <a:buFont typeface="Arial" pitchFamily="34" charset="0"/>
              <a:buChar char="•"/>
            </a:pPr>
            <a:r>
              <a:rPr lang="vi-VN" sz="2000"/>
              <a:t>Mùa thu 1835, C. Mác tốt nghiệp trung học, sau đó, tháng </a:t>
            </a:r>
            <a:r>
              <a:rPr lang="vi-VN" sz="2000" smtClean="0"/>
              <a:t>10/1835</a:t>
            </a:r>
            <a:r>
              <a:rPr lang="vi-VN" sz="2000"/>
              <a:t>, Mác vào trường Đại học Tổng hợp Bonn để học luật. Hai tháng sau, theo lời khuyên của bố, Mác theo học ở trường Đại học Tổng hợp Berlin</a:t>
            </a:r>
            <a:r>
              <a:rPr lang="vi-VN" sz="2000" smtClean="0"/>
              <a:t>.</a:t>
            </a:r>
          </a:p>
          <a:p>
            <a:pPr marL="342900" indent="-342900">
              <a:buFont typeface="Arial" pitchFamily="34" charset="0"/>
              <a:buChar char="•"/>
            </a:pPr>
            <a:r>
              <a:rPr lang="vi-VN" sz="2000" smtClean="0"/>
              <a:t> </a:t>
            </a:r>
            <a:r>
              <a:rPr lang="vi-VN" sz="2000"/>
              <a:t>Năm 1836, trong dịp nghỉ hè, chàng thanh niên Mác đính hôn với </a:t>
            </a:r>
            <a:r>
              <a:rPr lang="vi-VN" sz="2000" smtClean="0"/>
              <a:t>Janny </a:t>
            </a:r>
            <a:r>
              <a:rPr lang="vi-VN" sz="2000"/>
              <a:t>vôn Vestphalen), con gái viên Tam đẳng đại thần Luguy Vôn Vecphalen (Ludwig vôn Vestphalen) thuộc dòng dõi quý tộc</a:t>
            </a:r>
            <a:r>
              <a:rPr lang="vi-VN" sz="2000" smtClean="0"/>
              <a:t>.</a:t>
            </a:r>
          </a:p>
        </p:txBody>
      </p:sp>
      <p:sp>
        <p:nvSpPr>
          <p:cNvPr id="6" name="TextBox 5"/>
          <p:cNvSpPr txBox="1"/>
          <p:nvPr/>
        </p:nvSpPr>
        <p:spPr>
          <a:xfrm>
            <a:off x="79514" y="4164495"/>
            <a:ext cx="11976652" cy="2585323"/>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marL="285750" indent="-285750" algn="just">
              <a:buFont typeface="Arial" pitchFamily="34" charset="0"/>
              <a:buChar char="•"/>
            </a:pPr>
            <a:r>
              <a:rPr lang="vi-VN"/>
              <a:t>Ở trường Đại học Tổng hợp Berlin, năm 1836, ngoài luật học, sử học và ngoại ngữ Mác bắt đầu đi sâu nghiên cứu triết học.</a:t>
            </a:r>
          </a:p>
          <a:p>
            <a:pPr marL="285750" indent="-285750" algn="just">
              <a:buFont typeface="Arial" pitchFamily="34" charset="0"/>
              <a:buChar char="•"/>
            </a:pPr>
            <a:r>
              <a:rPr lang="vi-VN"/>
              <a:t> Các Mác gặp Phriđơrich Ăngghen (Friedrich Engels) vào cuối tháng Mười một năm 1842, Mác và Ăngghen đã có nhiều cuộc nói chuyện cởi mở và từ cuộc gặp gỡ này hai ông đã trở thành những người bạn cùng chung lý tưởng và quan điểm trong tất cả vấn đề lý luận và thực tiễn.</a:t>
            </a:r>
          </a:p>
          <a:p>
            <a:pPr marL="285750" indent="-285750" algn="just">
              <a:buFont typeface="Arial" pitchFamily="34" charset="0"/>
              <a:buChar char="•"/>
            </a:pPr>
            <a:r>
              <a:rPr lang="vi-VN"/>
              <a:t>Những tác phẩm của C Mác: </a:t>
            </a:r>
            <a:r>
              <a:rPr lang="vi-VN" b="1"/>
              <a:t>Về sự khác nhau giữa triết học tự nhiên của Đêmôcrit (Démocrite) và triết học tự nhiên của Êpiquơ (Épicure), </a:t>
            </a:r>
            <a:r>
              <a:rPr lang="en-US" b="1"/>
              <a:t>Góp phần phê phán triết học pháp quyền của Hêgen</a:t>
            </a:r>
            <a:r>
              <a:rPr lang="vi-VN" b="1"/>
              <a:t>, Bản thảo kinh tế - triết học năm</a:t>
            </a:r>
            <a:r>
              <a:rPr lang="vi-VN"/>
              <a:t> </a:t>
            </a:r>
            <a:r>
              <a:rPr lang="vi-VN" b="1"/>
              <a:t>1844, </a:t>
            </a:r>
            <a:r>
              <a:rPr lang="vi-VN"/>
              <a:t> bộ </a:t>
            </a:r>
            <a:r>
              <a:rPr lang="vi-VN" b="1"/>
              <a:t>Tư bản luận, Gia đình thần thánh, Hệ tư tưởng Đức, </a:t>
            </a:r>
            <a:r>
              <a:rPr lang="en-US" b="1"/>
              <a:t>Sự bần cùng của triết học</a:t>
            </a:r>
            <a:r>
              <a:rPr lang="en-US"/>
              <a:t> (1847)</a:t>
            </a:r>
            <a:r>
              <a:rPr lang="vi-VN"/>
              <a:t>, T</a:t>
            </a:r>
            <a:r>
              <a:rPr lang="en-US" b="1"/>
              <a:t>uyên ngôn của Đảng Cộng sản</a:t>
            </a:r>
            <a:r>
              <a:rPr lang="vi-VN" b="1"/>
              <a:t>, </a:t>
            </a:r>
            <a:r>
              <a:rPr lang="en-US" b="1"/>
              <a:t>Góp phần phê phán môn chính trị kinh tế học</a:t>
            </a:r>
            <a:r>
              <a:rPr lang="vi-VN" b="1"/>
              <a:t>, Phê phán cương lĩnh </a:t>
            </a:r>
            <a:r>
              <a:rPr lang="vi-VN" b="1" smtClean="0"/>
              <a:t>Gôta</a:t>
            </a:r>
            <a:r>
              <a:rPr lang="vi-VN" smtClean="0"/>
              <a:t>.</a:t>
            </a:r>
            <a:endParaRPr lang="en-US"/>
          </a:p>
        </p:txBody>
      </p:sp>
    </p:spTree>
    <p:extLst>
      <p:ext uri="{BB962C8B-B14F-4D97-AF65-F5344CB8AC3E}">
        <p14:creationId xmlns:p14="http://schemas.microsoft.com/office/powerpoint/2010/main" val="32454604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tulieuvankien.dangcongsan.vn/Uploads/2018/5/5/2/lenin-len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91722" y="1167779"/>
            <a:ext cx="1652514" cy="2236442"/>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129210" y="163853"/>
            <a:ext cx="10362512" cy="3893374"/>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marL="285750" indent="-285750">
              <a:buFont typeface="Arial" pitchFamily="34" charset="0"/>
              <a:buChar char="•"/>
            </a:pPr>
            <a:r>
              <a:rPr lang="vi-VN" sz="1900"/>
              <a:t>Vơlađimia Ilich Lênin (Vladimir Ilyich Lenin) sinh ngày 22 tháng Tư năm 1870 ở </a:t>
            </a:r>
            <a:r>
              <a:rPr lang="vi-VN" sz="1900" smtClean="0"/>
              <a:t>Simbirsk</a:t>
            </a:r>
          </a:p>
          <a:p>
            <a:pPr marL="285750" indent="-285750">
              <a:buFont typeface="Arial" pitchFamily="34" charset="0"/>
              <a:buChar char="•"/>
            </a:pPr>
            <a:r>
              <a:rPr lang="vi-VN" sz="1900"/>
              <a:t>Năm 1887, V. I. Lênin tốt nghiệp xuất sắc bậc Trung học được nhận Huy chương vàng nên được vào thẳng bất kỳ trường Đại học nào ở nước Nga</a:t>
            </a:r>
            <a:r>
              <a:rPr lang="vi-VN" sz="1900" smtClean="0"/>
              <a:t>.</a:t>
            </a:r>
          </a:p>
          <a:p>
            <a:pPr marL="285750" indent="-285750">
              <a:buFont typeface="Arial" pitchFamily="34" charset="0"/>
              <a:buChar char="•"/>
            </a:pPr>
            <a:r>
              <a:rPr lang="vi-VN" sz="1900"/>
              <a:t>Tháng 10 năm 1888, trở về Kazan gia nhập nhóm Mácxít. V. I. Lênin có nghị lực rất cao trong việc </a:t>
            </a:r>
            <a:r>
              <a:rPr lang="vi-VN" sz="1900"/>
              <a:t>tự </a:t>
            </a:r>
            <a:r>
              <a:rPr lang="vi-VN" sz="1900" smtClean="0"/>
              <a:t>học.</a:t>
            </a:r>
          </a:p>
          <a:p>
            <a:pPr marL="285750" indent="-285750">
              <a:buFont typeface="Arial" pitchFamily="34" charset="0"/>
              <a:buChar char="•"/>
            </a:pPr>
            <a:r>
              <a:rPr lang="vi-VN" sz="1900"/>
              <a:t>Chỉ trong vòng hai năm miệt mài đèn sách, năm 1891, V. I. Lênin đã thi đỗ tất cả các môn học của chương trình 4 năm khoa Luật trường ĐH Tổng hợp Kazan với tư cách thí sinh tự do</a:t>
            </a:r>
            <a:endParaRPr lang="en-US" sz="1900" smtClean="0"/>
          </a:p>
          <a:p>
            <a:pPr marL="285750" indent="-285750">
              <a:buFont typeface="Arial" pitchFamily="34" charset="0"/>
              <a:buChar char="•"/>
            </a:pPr>
            <a:r>
              <a:rPr lang="vi-VN" sz="1900"/>
              <a:t>Mùa thu 1895, V. I. Lênin thành lập ở Pêtecbua (Peterburg) Hội liên hiệp đấu tranh giải phóng giai cấp công nhân, tập hợp các nhóm cách mạng ở Pêtecbua. Ở Mátxcơva, Kiep, Iarôxlap và những thành phố khác cũng thành lập các hội liên hiệp tương tự</a:t>
            </a:r>
            <a:r>
              <a:rPr lang="vi-VN" sz="1900" smtClean="0"/>
              <a:t>.</a:t>
            </a:r>
          </a:p>
          <a:p>
            <a:pPr marL="285750" indent="-285750">
              <a:buFont typeface="Arial" pitchFamily="34" charset="0"/>
              <a:buChar char="•"/>
            </a:pPr>
            <a:r>
              <a:rPr lang="vi-VN" sz="1900"/>
              <a:t>1905, tại Luânđôn tiến hành Đại hội lần thứ III Đảng Công nhân xã hội dân chủ Nga, V. I. Lênin được bầu là Chủ tịch Đại hội.</a:t>
            </a:r>
            <a:r>
              <a:rPr lang="vi-VN" sz="1900"/>
              <a:t> </a:t>
            </a:r>
            <a:endParaRPr lang="vi-VN" sz="1900" smtClean="0"/>
          </a:p>
        </p:txBody>
      </p:sp>
      <p:sp>
        <p:nvSpPr>
          <p:cNvPr id="2" name="Rectangle 1"/>
          <p:cNvSpPr/>
          <p:nvPr/>
        </p:nvSpPr>
        <p:spPr>
          <a:xfrm>
            <a:off x="0" y="4206919"/>
            <a:ext cx="12144236" cy="243143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marL="285750" indent="-285750">
              <a:buFont typeface="Arial" pitchFamily="34" charset="0"/>
              <a:buChar char="•"/>
            </a:pPr>
            <a:r>
              <a:rPr lang="vi-VN" sz="1900"/>
              <a:t>6 tháng Mười Một năm 1917, V. I. Lênin chỉ đạo cuộc khởi nghĩa, đến đêm ngày 7 tháng Mười Một 1917, Cách mạng Tháng Mười Nga đã toàn thắng. Chính quyền đã về tay nhân dân. Nhà nước công nông đầu tiên trên thế giới do Đảng của giai cấp vô sản lãnh đạo đã ra đời.  21/04/1924, V. I. Lênin bệnh nặng qua đời.</a:t>
            </a:r>
          </a:p>
          <a:p>
            <a:pPr marL="285750" indent="-285750">
              <a:buFont typeface="Arial" pitchFamily="34" charset="0"/>
              <a:buChar char="•"/>
            </a:pPr>
            <a:endParaRPr lang="vi-VN" sz="1900"/>
          </a:p>
          <a:p>
            <a:pPr marL="285750" indent="-285750">
              <a:buFont typeface="Arial" pitchFamily="34" charset="0"/>
              <a:buChar char="•"/>
            </a:pPr>
            <a:r>
              <a:rPr lang="vi-VN" sz="1900"/>
              <a:t>Tác phẩm của Lênin: Sự phát triển chủ nghĩa tư bản ở Nga, </a:t>
            </a:r>
            <a:r>
              <a:rPr lang="en-US" sz="1900"/>
              <a:t>Làm gì (1902)</a:t>
            </a:r>
            <a:r>
              <a:rPr lang="vi-VN" sz="1900"/>
              <a:t>, Một bước tiến hai bước lùi (1904), </a:t>
            </a:r>
            <a:r>
              <a:rPr lang="en-US" sz="1900"/>
              <a:t>Chủ nghĩa duy vật và chủ nghĩa kinh nghiệm phê phán (1908) </a:t>
            </a:r>
            <a:r>
              <a:rPr lang="vi-VN" sz="1900"/>
              <a:t>, Chủ nghĩa đế quốc - giai đoạn tột cùng của chủ nghĩa tư bản (1916), Nhà nước và cách mạng, </a:t>
            </a:r>
            <a:r>
              <a:rPr lang="en-US" sz="1900"/>
              <a:t>Bệnh ấu trĩ tả khuynh của chủ nghĩa cộng sản</a:t>
            </a:r>
            <a:r>
              <a:rPr lang="vi-VN" sz="1900"/>
              <a:t> (1920), </a:t>
            </a:r>
            <a:r>
              <a:rPr lang="en-US" sz="1900"/>
              <a:t>Bàn về hợp tác hóa, Bàn về cách mạng của chúng ta</a:t>
            </a:r>
            <a:r>
              <a:rPr lang="vi-VN" sz="1900"/>
              <a:t>.</a:t>
            </a:r>
            <a:endParaRPr lang="en-US" sz="1900"/>
          </a:p>
        </p:txBody>
      </p:sp>
      <p:sp>
        <p:nvSpPr>
          <p:cNvPr id="3" name="Rectangle 2"/>
          <p:cNvSpPr/>
          <p:nvPr/>
        </p:nvSpPr>
        <p:spPr>
          <a:xfrm>
            <a:off x="6559826" y="6642196"/>
            <a:ext cx="45719" cy="457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087014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78334" y="197223"/>
            <a:ext cx="7910649" cy="954107"/>
          </a:xfrm>
          <a:prstGeom prst="rect">
            <a:avLst/>
          </a:prstGeom>
        </p:spPr>
        <p:txBody>
          <a:bodyPr wrap="square">
            <a:spAutoFit/>
          </a:bodyPr>
          <a:lstStyle/>
          <a:p>
            <a:pPr indent="457200" algn="ctr"/>
            <a:r>
              <a:rPr lang="nl-NL" sz="2800" b="1" kern="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Bài 1</a:t>
            </a:r>
            <a:endParaRPr lang="en-US" sz="2800" b="1" kern="0" dirty="0">
              <a:solidFill>
                <a:srgbClr val="FF0000"/>
              </a:solidFill>
              <a:latin typeface="Cambria" panose="02040503050406030204" pitchFamily="18" charset="0"/>
              <a:ea typeface="Times New Roman" panose="02020603050405020304" pitchFamily="18" charset="0"/>
              <a:cs typeface="Times New Roman" panose="02020603050405020304" pitchFamily="18" charset="0"/>
            </a:endParaRPr>
          </a:p>
          <a:p>
            <a:pPr indent="457200" algn="ctr"/>
            <a:r>
              <a:rPr lang="vi-VN" sz="2800" b="1" kern="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KHÁI QUÁT VỀ CHỦ NGHĨA MÁC – LÊNIN</a:t>
            </a:r>
            <a:endParaRPr lang="en-US" sz="2800" b="1" kern="0" dirty="0">
              <a:solidFill>
                <a:srgbClr val="FF0000"/>
              </a:solidFill>
              <a:latin typeface="Cambria" panose="02040503050406030204" pitchFamily="18" charset="0"/>
              <a:ea typeface="Times New Roman" panose="02020603050405020304" pitchFamily="18" charset="0"/>
              <a:cs typeface="Times New Roman" panose="02020603050405020304" pitchFamily="18" charset="0"/>
            </a:endParaRPr>
          </a:p>
        </p:txBody>
      </p:sp>
      <p:sp>
        <p:nvSpPr>
          <p:cNvPr id="3" name="Rectangle 2"/>
          <p:cNvSpPr/>
          <p:nvPr/>
        </p:nvSpPr>
        <p:spPr>
          <a:xfrm>
            <a:off x="-245786" y="1280828"/>
            <a:ext cx="11703192" cy="365998"/>
          </a:xfrm>
          <a:prstGeom prst="rect">
            <a:avLst/>
          </a:prstGeom>
        </p:spPr>
        <p:txBody>
          <a:bodyPr wrap="square">
            <a:spAutoFit/>
          </a:bodyPr>
          <a:lstStyle/>
          <a:p>
            <a:pPr indent="457200">
              <a:lnSpc>
                <a:spcPts val="2100"/>
              </a:lnSpc>
            </a:pPr>
            <a:r>
              <a:rPr lang="vi-VN"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1. Chủ nghĩa Mác – Lênin</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ba</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bộ</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phận</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cấu</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thành</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Mác</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Lênin</a:t>
            </a:r>
            <a:r>
              <a:rPr lang="vi-VN" sz="2400" b="1" i="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b="1" dirty="0">
              <a:solidFill>
                <a:srgbClr val="00B050"/>
              </a:solidFill>
              <a:latin typeface="Cambria" panose="02040503050406030204" pitchFamily="18" charset="0"/>
              <a:ea typeface="Times New Roman" panose="02020603050405020304" pitchFamily="18" charset="0"/>
              <a:cs typeface="Times New Roman" panose="02020603050405020304" pitchFamily="18" charset="0"/>
            </a:endParaRPr>
          </a:p>
        </p:txBody>
      </p:sp>
      <p:sp>
        <p:nvSpPr>
          <p:cNvPr id="15" name="Rectangle 14"/>
          <p:cNvSpPr/>
          <p:nvPr/>
        </p:nvSpPr>
        <p:spPr>
          <a:xfrm>
            <a:off x="-245786" y="1776324"/>
            <a:ext cx="6938082" cy="366447"/>
          </a:xfrm>
          <a:prstGeom prst="rect">
            <a:avLst/>
          </a:prstGeom>
        </p:spPr>
        <p:txBody>
          <a:bodyPr wrap="square">
            <a:spAutoFit/>
          </a:bodyPr>
          <a:lstStyle/>
          <a:p>
            <a:pPr indent="457200" algn="just">
              <a:lnSpc>
                <a:spcPts val="2100"/>
              </a:lnSpc>
            </a:pPr>
            <a:r>
              <a:rPr lang="en-US" sz="2400" b="1" i="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1.1. </a:t>
            </a:r>
            <a:r>
              <a:rPr lang="vi-VN" sz="2400" b="1" i="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Khái niệm chủ nghĩa Mác- Lênin  </a:t>
            </a:r>
            <a:endParaRPr lang="en-US" sz="24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endParaRPr>
          </a:p>
        </p:txBody>
      </p:sp>
      <p:graphicFrame>
        <p:nvGraphicFramePr>
          <p:cNvPr id="5" name="Diagram 4"/>
          <p:cNvGraphicFramePr/>
          <p:nvPr>
            <p:extLst>
              <p:ext uri="{D42A27DB-BD31-4B8C-83A1-F6EECF244321}">
                <p14:modId xmlns:p14="http://schemas.microsoft.com/office/powerpoint/2010/main" val="2471820650"/>
              </p:ext>
            </p:extLst>
          </p:nvPr>
        </p:nvGraphicFramePr>
        <p:xfrm>
          <a:off x="-287025" y="2272269"/>
          <a:ext cx="5864865" cy="44915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Right Arrow 6"/>
          <p:cNvSpPr/>
          <p:nvPr/>
        </p:nvSpPr>
        <p:spPr>
          <a:xfrm>
            <a:off x="7642860" y="3832860"/>
            <a:ext cx="1219200" cy="6248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sp>
        <p:nvSpPr>
          <p:cNvPr id="8" name="Rectangle 7"/>
          <p:cNvSpPr/>
          <p:nvPr/>
        </p:nvSpPr>
        <p:spPr>
          <a:xfrm>
            <a:off x="5836920" y="2423160"/>
            <a:ext cx="1584960" cy="36271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000" b="1" i="1" dirty="0">
                <a:solidFill>
                  <a:srgbClr val="FFFF00"/>
                </a:solidFill>
              </a:rPr>
              <a:t>nghiệp giải phóng giai cấp công nhân, nhân dân lao động nhằm giải phóng con người</a:t>
            </a:r>
            <a:endParaRPr lang="en-US" sz="2000" b="1" dirty="0">
              <a:solidFill>
                <a:srgbClr val="FFFF00"/>
              </a:solidFill>
            </a:endParaRPr>
          </a:p>
        </p:txBody>
      </p:sp>
      <p:sp>
        <p:nvSpPr>
          <p:cNvPr id="12" name="Rectangle 11"/>
          <p:cNvSpPr/>
          <p:nvPr/>
        </p:nvSpPr>
        <p:spPr>
          <a:xfrm>
            <a:off x="9083040" y="2423160"/>
            <a:ext cx="1554480" cy="3429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000" b="1" i="1" dirty="0">
                <a:solidFill>
                  <a:schemeClr val="bg1"/>
                </a:solidFill>
              </a:rPr>
              <a:t>xây dựng thành công chủ nghĩa xã hội và chủ nghĩa cộng sản</a:t>
            </a:r>
            <a:endParaRPr lang="en-US" sz="2000" b="1" dirty="0">
              <a:solidFill>
                <a:schemeClr val="bg1"/>
              </a:solidFill>
            </a:endParaRPr>
          </a:p>
        </p:txBody>
      </p:sp>
      <p:sp>
        <p:nvSpPr>
          <p:cNvPr id="13" name="Right Arrow 12"/>
          <p:cNvSpPr/>
          <p:nvPr/>
        </p:nvSpPr>
        <p:spPr>
          <a:xfrm>
            <a:off x="3897630" y="3611880"/>
            <a:ext cx="1219200" cy="6248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spTree>
    <p:extLst>
      <p:ext uri="{BB962C8B-B14F-4D97-AF65-F5344CB8AC3E}">
        <p14:creationId xmlns:p14="http://schemas.microsoft.com/office/powerpoint/2010/main" val="16689804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78334" y="197223"/>
            <a:ext cx="7910649" cy="954107"/>
          </a:xfrm>
          <a:prstGeom prst="rect">
            <a:avLst/>
          </a:prstGeom>
        </p:spPr>
        <p:txBody>
          <a:bodyPr wrap="square">
            <a:spAutoFit/>
          </a:bodyPr>
          <a:lstStyle/>
          <a:p>
            <a:pPr indent="457200" algn="ctr"/>
            <a:r>
              <a:rPr lang="nl-NL" sz="2800" b="1" kern="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Bài 1</a:t>
            </a:r>
            <a:endParaRPr lang="en-US" sz="2800" b="1" kern="0" dirty="0">
              <a:solidFill>
                <a:srgbClr val="FF0000"/>
              </a:solidFill>
              <a:latin typeface="Cambria" panose="02040503050406030204" pitchFamily="18" charset="0"/>
              <a:ea typeface="Times New Roman" panose="02020603050405020304" pitchFamily="18" charset="0"/>
              <a:cs typeface="Times New Roman" panose="02020603050405020304" pitchFamily="18" charset="0"/>
            </a:endParaRPr>
          </a:p>
          <a:p>
            <a:pPr indent="457200" algn="ctr"/>
            <a:r>
              <a:rPr lang="vi-VN" sz="2800" b="1" kern="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KHÁI QUÁT VỀ CHỦ NGHĨA MÁC – LÊNIN</a:t>
            </a:r>
            <a:endParaRPr lang="en-US" sz="2800" b="1" kern="0" dirty="0">
              <a:solidFill>
                <a:srgbClr val="FF0000"/>
              </a:solidFill>
              <a:latin typeface="Cambria" panose="02040503050406030204" pitchFamily="18" charset="0"/>
              <a:ea typeface="Times New Roman" panose="02020603050405020304" pitchFamily="18" charset="0"/>
              <a:cs typeface="Times New Roman" panose="02020603050405020304" pitchFamily="18" charset="0"/>
            </a:endParaRPr>
          </a:p>
        </p:txBody>
      </p:sp>
      <p:sp>
        <p:nvSpPr>
          <p:cNvPr id="3" name="Rectangle 2"/>
          <p:cNvSpPr/>
          <p:nvPr/>
        </p:nvSpPr>
        <p:spPr>
          <a:xfrm>
            <a:off x="-245786" y="1280828"/>
            <a:ext cx="11703192" cy="365998"/>
          </a:xfrm>
          <a:prstGeom prst="rect">
            <a:avLst/>
          </a:prstGeom>
        </p:spPr>
        <p:txBody>
          <a:bodyPr wrap="square">
            <a:spAutoFit/>
          </a:bodyPr>
          <a:lstStyle/>
          <a:p>
            <a:pPr indent="457200">
              <a:lnSpc>
                <a:spcPts val="2100"/>
              </a:lnSpc>
            </a:pPr>
            <a:r>
              <a:rPr lang="vi-VN"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1. Chủ nghĩa Mác – Lênin</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ba</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bộ</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phận</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cấu</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thành</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Mác</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Lênin</a:t>
            </a:r>
            <a:r>
              <a:rPr lang="vi-VN" sz="2400" b="1" i="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b="1" dirty="0">
              <a:solidFill>
                <a:srgbClr val="00B050"/>
              </a:solidFill>
              <a:latin typeface="Cambria" panose="02040503050406030204" pitchFamily="18" charset="0"/>
              <a:ea typeface="Times New Roman" panose="02020603050405020304" pitchFamily="18" charset="0"/>
              <a:cs typeface="Times New Roman" panose="02020603050405020304" pitchFamily="18" charset="0"/>
            </a:endParaRPr>
          </a:p>
        </p:txBody>
      </p:sp>
      <p:sp>
        <p:nvSpPr>
          <p:cNvPr id="15" name="Rectangle 14"/>
          <p:cNvSpPr/>
          <p:nvPr/>
        </p:nvSpPr>
        <p:spPr>
          <a:xfrm>
            <a:off x="-245786" y="1776324"/>
            <a:ext cx="6938082" cy="366447"/>
          </a:xfrm>
          <a:prstGeom prst="rect">
            <a:avLst/>
          </a:prstGeom>
        </p:spPr>
        <p:txBody>
          <a:bodyPr wrap="square">
            <a:spAutoFit/>
          </a:bodyPr>
          <a:lstStyle/>
          <a:p>
            <a:pPr indent="457200" algn="just">
              <a:lnSpc>
                <a:spcPts val="2100"/>
              </a:lnSpc>
            </a:pPr>
            <a:r>
              <a:rPr lang="en-US" sz="2400" b="1" i="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1.1. </a:t>
            </a:r>
            <a:r>
              <a:rPr lang="vi-VN" sz="2400" b="1" i="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Khái niệm chủ nghĩa Mác- Lênin  </a:t>
            </a:r>
            <a:endParaRPr lang="en-US" sz="24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327660" y="2450515"/>
            <a:ext cx="9235440" cy="861774"/>
          </a:xfrm>
          <a:prstGeom prst="rect">
            <a:avLst/>
          </a:prstGeom>
        </p:spPr>
        <p:txBody>
          <a:bodyPr wrap="square">
            <a:spAutoFit/>
          </a:bodyPr>
          <a:lstStyle/>
          <a:p>
            <a:r>
              <a:rPr lang="vi-VN" sz="2500" b="1" i="1" dirty="0">
                <a:solidFill>
                  <a:srgbClr val="FF0000"/>
                </a:solidFill>
                <a:latin typeface="Times New Roman" panose="02020603050405020304" pitchFamily="18" charset="0"/>
                <a:ea typeface="Calibri" panose="020F0502020204030204" pitchFamily="34" charset="0"/>
              </a:rPr>
              <a:t>Triết học Mác – Lênin</a:t>
            </a:r>
            <a:r>
              <a:rPr lang="en-US" sz="2500" b="1" i="1" dirty="0">
                <a:solidFill>
                  <a:srgbClr val="FF0000"/>
                </a:solidFill>
                <a:latin typeface="Times New Roman" panose="02020603050405020304" pitchFamily="18" charset="0"/>
                <a:ea typeface="Calibri" panose="020F0502020204030204" pitchFamily="34" charset="0"/>
              </a:rPr>
              <a:t>: </a:t>
            </a:r>
            <a:r>
              <a:rPr lang="vi-VN" sz="2500" b="1" dirty="0">
                <a:solidFill>
                  <a:srgbClr val="0070C0"/>
                </a:solidFill>
                <a:latin typeface="Times New Roman" panose="02020603050405020304" pitchFamily="18" charset="0"/>
                <a:ea typeface="Calibri" panose="020F0502020204030204" pitchFamily="34" charset="0"/>
              </a:rPr>
              <a:t>Là khoa học về những quy luật chung nhất của tự nhiên, xã hội và tư duy. </a:t>
            </a:r>
            <a:endParaRPr lang="en-US" sz="2500" b="1" dirty="0">
              <a:solidFill>
                <a:srgbClr val="0070C0"/>
              </a:solidFill>
            </a:endParaRPr>
          </a:p>
        </p:txBody>
      </p:sp>
      <p:sp>
        <p:nvSpPr>
          <p:cNvPr id="6" name="Rectangle 5"/>
          <p:cNvSpPr/>
          <p:nvPr/>
        </p:nvSpPr>
        <p:spPr>
          <a:xfrm>
            <a:off x="327660" y="3855624"/>
            <a:ext cx="11125200" cy="861774"/>
          </a:xfrm>
          <a:prstGeom prst="rect">
            <a:avLst/>
          </a:prstGeom>
        </p:spPr>
        <p:txBody>
          <a:bodyPr wrap="square">
            <a:spAutoFit/>
          </a:bodyPr>
          <a:lstStyle/>
          <a:p>
            <a:r>
              <a:rPr lang="vi-VN" sz="2500" b="1" i="1" dirty="0">
                <a:solidFill>
                  <a:srgbClr val="FF0000"/>
                </a:solidFill>
                <a:latin typeface="Times New Roman" panose="02020603050405020304" pitchFamily="18" charset="0"/>
                <a:ea typeface="Calibri" panose="020F0502020204030204" pitchFamily="34" charset="0"/>
              </a:rPr>
              <a:t>Kinh tế chính trị Mác – Lênin</a:t>
            </a:r>
            <a:r>
              <a:rPr lang="en-US" sz="2500" b="1" i="1" dirty="0">
                <a:solidFill>
                  <a:srgbClr val="FF0000"/>
                </a:solidFill>
                <a:latin typeface="Times New Roman" panose="02020603050405020304" pitchFamily="18" charset="0"/>
                <a:ea typeface="Calibri" panose="020F0502020204030204" pitchFamily="34" charset="0"/>
              </a:rPr>
              <a:t>: </a:t>
            </a:r>
            <a:r>
              <a:rPr lang="en-US" sz="2500" b="1" dirty="0">
                <a:solidFill>
                  <a:srgbClr val="0070C0"/>
                </a:solidFill>
                <a:latin typeface="Times New Roman" panose="02020603050405020304" pitchFamily="18" charset="0"/>
                <a:ea typeface="Calibri" panose="020F0502020204030204" pitchFamily="34" charset="0"/>
              </a:rPr>
              <a:t>L</a:t>
            </a:r>
            <a:r>
              <a:rPr lang="vi-VN" sz="2500" b="1" dirty="0">
                <a:solidFill>
                  <a:srgbClr val="0070C0"/>
                </a:solidFill>
                <a:latin typeface="Times New Roman" panose="02020603050405020304" pitchFamily="18" charset="0"/>
                <a:ea typeface="Calibri" panose="020F0502020204030204" pitchFamily="34" charset="0"/>
              </a:rPr>
              <a:t>à khoa học nghiên cứu phương thức sản xuất tư bản chủ nghĩa</a:t>
            </a:r>
            <a:endParaRPr lang="en-US" sz="2500" b="1" dirty="0">
              <a:solidFill>
                <a:srgbClr val="0070C0"/>
              </a:solidFill>
            </a:endParaRPr>
          </a:p>
        </p:txBody>
      </p:sp>
      <p:sp>
        <p:nvSpPr>
          <p:cNvPr id="9" name="Rectangle 8"/>
          <p:cNvSpPr/>
          <p:nvPr/>
        </p:nvSpPr>
        <p:spPr>
          <a:xfrm>
            <a:off x="327660" y="5260732"/>
            <a:ext cx="11536680" cy="861774"/>
          </a:xfrm>
          <a:prstGeom prst="rect">
            <a:avLst/>
          </a:prstGeom>
        </p:spPr>
        <p:txBody>
          <a:bodyPr wrap="square">
            <a:spAutoFit/>
          </a:bodyPr>
          <a:lstStyle/>
          <a:p>
            <a:pPr indent="122238" algn="just"/>
            <a:r>
              <a:rPr lang="vi-VN" sz="25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Chủ nghĩa xã hội khoa học</a:t>
            </a:r>
            <a:r>
              <a:rPr lang="en-US" sz="25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N</a:t>
            </a:r>
            <a:r>
              <a:rPr lang="vi-VN" sz="25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ghiên cứu những quy luật chuyển biến từ xã hội tư bản chủ nghĩa lên xã hội xã hội chủ nghĩa và phương hướng xây dựng xã hội mới</a:t>
            </a:r>
            <a:r>
              <a:rPr lang="en-US" sz="25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500" b="1" dirty="0">
              <a:solidFill>
                <a:srgbClr val="0070C0"/>
              </a:solidFill>
              <a:latin typeface=".VnTime"/>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6480854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78334" y="197223"/>
            <a:ext cx="7910649" cy="954107"/>
          </a:xfrm>
          <a:prstGeom prst="rect">
            <a:avLst/>
          </a:prstGeom>
        </p:spPr>
        <p:txBody>
          <a:bodyPr wrap="square">
            <a:spAutoFit/>
          </a:bodyPr>
          <a:lstStyle/>
          <a:p>
            <a:pPr indent="457200" algn="ctr"/>
            <a:r>
              <a:rPr lang="nl-NL" sz="2800" b="1" kern="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Bài 1</a:t>
            </a:r>
            <a:endParaRPr lang="en-US" sz="2800" b="1" kern="0" dirty="0">
              <a:solidFill>
                <a:srgbClr val="FF0000"/>
              </a:solidFill>
              <a:latin typeface="Cambria" panose="02040503050406030204" pitchFamily="18" charset="0"/>
              <a:ea typeface="Times New Roman" panose="02020603050405020304" pitchFamily="18" charset="0"/>
              <a:cs typeface="Times New Roman" panose="02020603050405020304" pitchFamily="18" charset="0"/>
            </a:endParaRPr>
          </a:p>
          <a:p>
            <a:pPr indent="457200" algn="ctr"/>
            <a:r>
              <a:rPr lang="vi-VN" sz="2800" b="1" kern="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KHÁI QUÁT VỀ CHỦ NGHĨA MÁC – LÊNIN</a:t>
            </a:r>
            <a:endParaRPr lang="en-US" sz="2800" b="1" kern="0" dirty="0">
              <a:solidFill>
                <a:srgbClr val="FF0000"/>
              </a:solidFill>
              <a:latin typeface="Cambria" panose="02040503050406030204" pitchFamily="18" charset="0"/>
              <a:ea typeface="Times New Roman" panose="02020603050405020304" pitchFamily="18" charset="0"/>
              <a:cs typeface="Times New Roman" panose="02020603050405020304" pitchFamily="18" charset="0"/>
            </a:endParaRPr>
          </a:p>
        </p:txBody>
      </p:sp>
      <p:sp>
        <p:nvSpPr>
          <p:cNvPr id="3" name="Rectangle 2"/>
          <p:cNvSpPr/>
          <p:nvPr/>
        </p:nvSpPr>
        <p:spPr>
          <a:xfrm>
            <a:off x="-245786" y="1280828"/>
            <a:ext cx="11703192" cy="365998"/>
          </a:xfrm>
          <a:prstGeom prst="rect">
            <a:avLst/>
          </a:prstGeom>
        </p:spPr>
        <p:txBody>
          <a:bodyPr wrap="square">
            <a:spAutoFit/>
          </a:bodyPr>
          <a:lstStyle/>
          <a:p>
            <a:pPr indent="457200">
              <a:lnSpc>
                <a:spcPts val="2100"/>
              </a:lnSpc>
            </a:pPr>
            <a:r>
              <a:rPr lang="vi-VN"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1. Chủ nghĩa Mác – Lênin</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ba</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bộ</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phận</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cấu</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thành</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Mác</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Lênin</a:t>
            </a:r>
            <a:r>
              <a:rPr lang="vi-VN" sz="2400" b="1" i="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b="1" dirty="0">
              <a:solidFill>
                <a:srgbClr val="00B050"/>
              </a:solidFill>
              <a:latin typeface="Cambria" panose="02040503050406030204" pitchFamily="18" charset="0"/>
              <a:ea typeface="Times New Roman" panose="02020603050405020304" pitchFamily="18" charset="0"/>
              <a:cs typeface="Times New Roman" panose="02020603050405020304" pitchFamily="18" charset="0"/>
            </a:endParaRPr>
          </a:p>
        </p:txBody>
      </p:sp>
      <p:sp>
        <p:nvSpPr>
          <p:cNvPr id="5" name="Rectangle 4"/>
          <p:cNvSpPr/>
          <p:nvPr/>
        </p:nvSpPr>
        <p:spPr>
          <a:xfrm>
            <a:off x="89414" y="1909569"/>
            <a:ext cx="9265920" cy="366447"/>
          </a:xfrm>
          <a:prstGeom prst="rect">
            <a:avLst/>
          </a:prstGeom>
        </p:spPr>
        <p:txBody>
          <a:bodyPr wrap="square">
            <a:spAutoFit/>
          </a:bodyPr>
          <a:lstStyle/>
          <a:p>
            <a:pPr indent="457200" algn="just">
              <a:lnSpc>
                <a:spcPts val="2100"/>
              </a:lnSpc>
            </a:pPr>
            <a:r>
              <a:rPr lang="en-US" sz="2400" b="1" i="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1.3. </a:t>
            </a:r>
            <a:r>
              <a:rPr lang="vi-VN" sz="2400" b="1" i="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Bản chất cách mạng và khoa học của chủ nghĩa Mác- Lênin</a:t>
            </a:r>
            <a:endParaRPr lang="en-US" sz="24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Rectangle 6"/>
          <p:cNvSpPr/>
          <p:nvPr/>
        </p:nvSpPr>
        <p:spPr>
          <a:xfrm>
            <a:off x="708967" y="2769591"/>
            <a:ext cx="8167833" cy="477054"/>
          </a:xfrm>
          <a:prstGeom prst="rect">
            <a:avLst/>
          </a:prstGeom>
        </p:spPr>
        <p:txBody>
          <a:bodyPr wrap="square">
            <a:spAutoFit/>
          </a:bodyPr>
          <a:lstStyle/>
          <a:p>
            <a:r>
              <a:rPr lang="vi-VN" sz="2500" dirty="0">
                <a:solidFill>
                  <a:srgbClr val="0070C0"/>
                </a:solidFill>
                <a:latin typeface="Times New Roman" panose="02020603050405020304" pitchFamily="18" charset="0"/>
                <a:ea typeface="Calibri" panose="020F0502020204030204" pitchFamily="34" charset="0"/>
              </a:rPr>
              <a:t>Chủ nghĩa Mác - Lênin là một hệ thống lý luận khoa học</a:t>
            </a:r>
            <a:endParaRPr lang="en-US" sz="2500" dirty="0">
              <a:solidFill>
                <a:srgbClr val="0070C0"/>
              </a:solidFill>
            </a:endParaRPr>
          </a:p>
        </p:txBody>
      </p:sp>
      <p:sp>
        <p:nvSpPr>
          <p:cNvPr id="8" name="Rectangle 7"/>
          <p:cNvSpPr/>
          <p:nvPr/>
        </p:nvSpPr>
        <p:spPr>
          <a:xfrm>
            <a:off x="708966" y="3585024"/>
            <a:ext cx="10416233" cy="477054"/>
          </a:xfrm>
          <a:prstGeom prst="rect">
            <a:avLst/>
          </a:prstGeom>
        </p:spPr>
        <p:txBody>
          <a:bodyPr wrap="square">
            <a:spAutoFit/>
          </a:bodyPr>
          <a:lstStyle/>
          <a:p>
            <a:r>
              <a:rPr lang="en-US" sz="2500" dirty="0" smtClean="0">
                <a:solidFill>
                  <a:srgbClr val="0070C0"/>
                </a:solidFill>
                <a:latin typeface="Times New Roman" panose="02020603050405020304" pitchFamily="18" charset="0"/>
                <a:ea typeface="Calibri" panose="020F0502020204030204" pitchFamily="34" charset="0"/>
              </a:rPr>
              <a:t>T</a:t>
            </a:r>
            <a:r>
              <a:rPr lang="vi-VN" sz="2500" dirty="0" smtClean="0">
                <a:solidFill>
                  <a:srgbClr val="0070C0"/>
                </a:solidFill>
                <a:latin typeface="Times New Roman" panose="02020603050405020304" pitchFamily="18" charset="0"/>
                <a:ea typeface="Calibri" panose="020F0502020204030204" pitchFamily="34" charset="0"/>
              </a:rPr>
              <a:t>hống </a:t>
            </a:r>
            <a:r>
              <a:rPr lang="vi-VN" sz="2500" dirty="0">
                <a:solidFill>
                  <a:srgbClr val="0070C0"/>
                </a:solidFill>
                <a:latin typeface="Times New Roman" panose="02020603050405020304" pitchFamily="18" charset="0"/>
                <a:ea typeface="Calibri" panose="020F0502020204030204" pitchFamily="34" charset="0"/>
              </a:rPr>
              <a:t>nhất hữu cơ giữa thế giới quan khoa học và phương pháp luận mác-xít </a:t>
            </a:r>
            <a:endParaRPr lang="en-US" sz="2500" dirty="0">
              <a:solidFill>
                <a:srgbClr val="0070C0"/>
              </a:solidFill>
            </a:endParaRPr>
          </a:p>
        </p:txBody>
      </p:sp>
      <p:sp>
        <p:nvSpPr>
          <p:cNvPr id="10" name="Rectangle 9"/>
          <p:cNvSpPr/>
          <p:nvPr/>
        </p:nvSpPr>
        <p:spPr>
          <a:xfrm>
            <a:off x="791480" y="4509380"/>
            <a:ext cx="8226640" cy="477054"/>
          </a:xfrm>
          <a:prstGeom prst="rect">
            <a:avLst/>
          </a:prstGeom>
        </p:spPr>
        <p:txBody>
          <a:bodyPr wrap="square">
            <a:spAutoFit/>
          </a:bodyPr>
          <a:lstStyle/>
          <a:p>
            <a:r>
              <a:rPr lang="vi-VN" sz="2500" dirty="0">
                <a:solidFill>
                  <a:srgbClr val="0070C0"/>
                </a:solidFill>
                <a:latin typeface="Times New Roman" panose="02020603050405020304" pitchFamily="18" charset="0"/>
                <a:ea typeface="Calibri" panose="020F0502020204030204" pitchFamily="34" charset="0"/>
              </a:rPr>
              <a:t>Là học thuyết duy nhất nêu lên mục tiêu giải phóng xã </a:t>
            </a:r>
            <a:r>
              <a:rPr lang="vi-VN" sz="2500" dirty="0" smtClean="0">
                <a:solidFill>
                  <a:srgbClr val="0070C0"/>
                </a:solidFill>
                <a:latin typeface="Times New Roman" panose="02020603050405020304" pitchFamily="18" charset="0"/>
                <a:ea typeface="Calibri" panose="020F0502020204030204" pitchFamily="34" charset="0"/>
              </a:rPr>
              <a:t>hội</a:t>
            </a:r>
            <a:r>
              <a:rPr lang="en-US" sz="2500" dirty="0" smtClean="0">
                <a:solidFill>
                  <a:srgbClr val="0070C0"/>
                </a:solidFill>
                <a:latin typeface="Times New Roman" panose="02020603050405020304" pitchFamily="18" charset="0"/>
                <a:ea typeface="Calibri" panose="020F0502020204030204" pitchFamily="34" charset="0"/>
              </a:rPr>
              <a:t>, </a:t>
            </a:r>
            <a:endParaRPr lang="en-US" sz="2500" dirty="0">
              <a:solidFill>
                <a:srgbClr val="0070C0"/>
              </a:solidFill>
            </a:endParaRPr>
          </a:p>
        </p:txBody>
      </p:sp>
      <p:sp>
        <p:nvSpPr>
          <p:cNvPr id="11" name="Rectangle 10"/>
          <p:cNvSpPr/>
          <p:nvPr/>
        </p:nvSpPr>
        <p:spPr>
          <a:xfrm>
            <a:off x="791480" y="5429303"/>
            <a:ext cx="11692015" cy="477054"/>
          </a:xfrm>
          <a:prstGeom prst="rect">
            <a:avLst/>
          </a:prstGeom>
        </p:spPr>
        <p:txBody>
          <a:bodyPr wrap="square">
            <a:spAutoFit/>
          </a:bodyPr>
          <a:lstStyle/>
          <a:p>
            <a:r>
              <a:rPr lang="vi-VN" sz="2500" dirty="0">
                <a:solidFill>
                  <a:srgbClr val="0070C0"/>
                </a:solidFill>
                <a:latin typeface="Times New Roman" panose="02020603050405020304" pitchFamily="18" charset="0"/>
                <a:ea typeface="Calibri" panose="020F0502020204030204" pitchFamily="34" charset="0"/>
              </a:rPr>
              <a:t>Chủ nghĩa Mác - Lênin là một học thuyết mở, không ngừng tự đổi mới, tự phát triển </a:t>
            </a:r>
            <a:endParaRPr lang="en-US" sz="2500" dirty="0">
              <a:solidFill>
                <a:srgbClr val="0070C0"/>
              </a:solidFill>
            </a:endParaRPr>
          </a:p>
        </p:txBody>
      </p:sp>
    </p:spTree>
    <p:extLst>
      <p:ext uri="{BB962C8B-B14F-4D97-AF65-F5344CB8AC3E}">
        <p14:creationId xmlns:p14="http://schemas.microsoft.com/office/powerpoint/2010/main" val="344856844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7160" y="299145"/>
            <a:ext cx="9936480" cy="1569660"/>
          </a:xfrm>
          <a:prstGeom prst="rect">
            <a:avLst/>
          </a:prstGeom>
        </p:spPr>
        <p:txBody>
          <a:bodyPr wrap="square">
            <a:spAutoFit/>
          </a:bodyPr>
          <a:lstStyle/>
          <a:p>
            <a:pPr indent="457200"/>
            <a:r>
              <a:rPr lang="vi-VN" sz="24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2. Một số nội dung cơ bản của chủ nghĩa Mác - Lênin</a:t>
            </a:r>
            <a:endParaRPr lang="en-US" sz="2400" b="1" dirty="0">
              <a:solidFill>
                <a:srgbClr val="0070C0"/>
              </a:solidFill>
              <a:latin typeface="Cambria" panose="02040503050406030204" pitchFamily="18" charset="0"/>
              <a:ea typeface="Times New Roman" panose="02020603050405020304" pitchFamily="18" charset="0"/>
              <a:cs typeface="Times New Roman" panose="02020603050405020304" pitchFamily="18" charset="0"/>
            </a:endParaRPr>
          </a:p>
          <a:p>
            <a:pPr indent="457200"/>
            <a:r>
              <a:rPr lang="vi-VN" sz="24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2.1. Triết học Mác – Lênin</a:t>
            </a:r>
            <a:endParaRPr lang="en-US" sz="2400" b="1" dirty="0" smtClean="0">
              <a:solidFill>
                <a:srgbClr val="0070C0"/>
              </a:solidFill>
              <a:effectLst/>
              <a:latin typeface="Cambria" panose="02040503050406030204" pitchFamily="18" charset="0"/>
              <a:ea typeface="Times New Roman" panose="02020603050405020304" pitchFamily="18" charset="0"/>
              <a:cs typeface="Times New Roman" panose="02020603050405020304" pitchFamily="18" charset="0"/>
            </a:endParaRPr>
          </a:p>
          <a:p>
            <a:pPr indent="457200" algn="just"/>
            <a:r>
              <a:rPr lang="pt-BR" sz="24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2.1.1. Chủ nghĩa duy vật biện chứng</a:t>
            </a:r>
            <a:endParaRPr lang="en-US" sz="24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endParaRPr>
          </a:p>
          <a:p>
            <a:pPr indent="457200" algn="just"/>
            <a:r>
              <a:rPr lang="pt-BR" sz="2400" b="1" i="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2.1.1.1. Phạm trù vật chất</a:t>
            </a:r>
            <a:endPar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563880" y="2100218"/>
            <a:ext cx="3962400" cy="4239622"/>
          </a:xfrm>
          <a:prstGeom prst="rect">
            <a:avLst/>
          </a:prstGeom>
        </p:spPr>
        <p:txBody>
          <a:bodyPr wrap="square">
            <a:spAutoFit/>
          </a:bodyPr>
          <a:lstStyle/>
          <a:p>
            <a:pPr indent="457200" algn="just">
              <a:lnSpc>
                <a:spcPts val="2100"/>
              </a:lnSpc>
              <a:tabLst>
                <a:tab pos="5257800" algn="l"/>
              </a:tabLst>
            </a:pPr>
            <a:r>
              <a:rPr lang="pt-BR" sz="2800" b="1" dirty="0">
                <a:latin typeface="Times New Roman" panose="02020603050405020304" pitchFamily="18" charset="0"/>
                <a:ea typeface="Calibri" panose="020F0502020204030204" pitchFamily="34" charset="0"/>
                <a:cs typeface="Times New Roman" panose="02020603050405020304" pitchFamily="18" charset="0"/>
              </a:rPr>
              <a:t>V.I.Lênin định nghĩa</a:t>
            </a:r>
            <a:r>
              <a:rPr lang="pt-BR" sz="2800" dirty="0">
                <a:latin typeface="Times New Roman" panose="02020603050405020304" pitchFamily="18" charset="0"/>
                <a:ea typeface="Calibri" panose="020F0502020204030204" pitchFamily="34" charset="0"/>
                <a:cs typeface="Times New Roman" panose="02020603050405020304" pitchFamily="18" charset="0"/>
              </a:rPr>
              <a:t>: </a:t>
            </a: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a:p>
            <a:pPr algn="just"/>
            <a:r>
              <a:rPr lang="pt-BR" sz="2800" dirty="0">
                <a:latin typeface="Times New Roman" panose="02020603050405020304" pitchFamily="18" charset="0"/>
                <a:ea typeface="Calibri" panose="020F0502020204030204" pitchFamily="34" charset="0"/>
              </a:rPr>
              <a:t>"</a:t>
            </a:r>
            <a:r>
              <a:rPr lang="pt-BR" sz="2800" i="1" dirty="0">
                <a:latin typeface="Times New Roman" panose="02020603050405020304" pitchFamily="18" charset="0"/>
                <a:ea typeface="Calibri" panose="020F0502020204030204" pitchFamily="34" charset="0"/>
              </a:rPr>
              <a:t>Vật chất là một phạm trù triết học, dùng để chỉ thực tại khách quan, được đem lại cho con người trong cảm giác, được cảm giác của chúng ta chép lại, chụp lại phản ánh và tồn tại không lệ thuộc vào cảm giác</a:t>
            </a:r>
            <a:endParaRPr lang="en-US" sz="2800" dirty="0"/>
          </a:p>
        </p:txBody>
      </p:sp>
      <p:pic>
        <p:nvPicPr>
          <p:cNvPr id="2050" name="Picture 2" descr="Kết quả hình ảnh cho thiên nhiê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4999" y="1083975"/>
            <a:ext cx="6263641" cy="55930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828749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7160" y="299145"/>
            <a:ext cx="9936480" cy="1569660"/>
          </a:xfrm>
          <a:prstGeom prst="rect">
            <a:avLst/>
          </a:prstGeom>
        </p:spPr>
        <p:txBody>
          <a:bodyPr wrap="square">
            <a:spAutoFit/>
          </a:bodyPr>
          <a:lstStyle/>
          <a:p>
            <a:pPr indent="457200"/>
            <a:r>
              <a:rPr lang="vi-VN"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2. Một số nội dung cơ bản của chủ nghĩa Mác - Lênin</a:t>
            </a:r>
            <a:endParaRPr lang="en-US" sz="2400" b="1" dirty="0">
              <a:solidFill>
                <a:srgbClr val="00B050"/>
              </a:solidFill>
              <a:latin typeface="Cambria" panose="02040503050406030204" pitchFamily="18" charset="0"/>
              <a:ea typeface="Times New Roman" panose="02020603050405020304" pitchFamily="18" charset="0"/>
              <a:cs typeface="Times New Roman" panose="02020603050405020304" pitchFamily="18" charset="0"/>
            </a:endParaRPr>
          </a:p>
          <a:p>
            <a:pPr indent="457200"/>
            <a:r>
              <a:rPr lang="vi-VN"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2.1. Triết học Mác – Lênin</a:t>
            </a:r>
            <a:endParaRPr lang="en-US" sz="2400" b="1" dirty="0" smtClean="0">
              <a:solidFill>
                <a:srgbClr val="00B050"/>
              </a:solidFill>
              <a:effectLst/>
              <a:latin typeface="Cambria" panose="02040503050406030204" pitchFamily="18" charset="0"/>
              <a:ea typeface="Times New Roman" panose="02020603050405020304" pitchFamily="18" charset="0"/>
              <a:cs typeface="Times New Roman" panose="02020603050405020304" pitchFamily="18" charset="0"/>
            </a:endParaRPr>
          </a:p>
          <a:p>
            <a:pPr indent="457200" algn="just"/>
            <a:r>
              <a:rPr lang="pt-BR" sz="2400" b="1" dirty="0">
                <a:solidFill>
                  <a:srgbClr val="00B050"/>
                </a:solidFill>
                <a:latin typeface="Times New Roman" panose="02020603050405020304" pitchFamily="18" charset="0"/>
                <a:ea typeface="Calibri" panose="020F0502020204030204" pitchFamily="34" charset="0"/>
                <a:cs typeface="Times New Roman" panose="02020603050405020304" pitchFamily="18" charset="0"/>
              </a:rPr>
              <a:t>2.1.1. Chủ nghĩa duy vật biện chứng</a:t>
            </a:r>
            <a:endParaRPr lang="en-US" sz="2400" dirty="0">
              <a:solidFill>
                <a:srgbClr val="00B050"/>
              </a:solidFill>
              <a:latin typeface="Times New Roman" panose="02020603050405020304" pitchFamily="18" charset="0"/>
              <a:ea typeface="Calibri" panose="020F0502020204030204" pitchFamily="34" charset="0"/>
              <a:cs typeface="Times New Roman" panose="02020603050405020304" pitchFamily="18" charset="0"/>
            </a:endParaRPr>
          </a:p>
          <a:p>
            <a:pPr indent="457200" algn="just"/>
            <a:r>
              <a:rPr lang="pt-BR" sz="2400" b="1" i="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2.1.1.1. Phạm trù vật chất</a:t>
            </a:r>
            <a:endPar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563880" y="2100218"/>
            <a:ext cx="3962400" cy="1469633"/>
          </a:xfrm>
          <a:prstGeom prst="rect">
            <a:avLst/>
          </a:prstGeom>
        </p:spPr>
        <p:txBody>
          <a:bodyPr wrap="square">
            <a:spAutoFit/>
          </a:bodyPr>
          <a:lstStyle/>
          <a:p>
            <a:r>
              <a:rPr lang="pt-BR" sz="2400" b="1" i="1" dirty="0">
                <a:solidFill>
                  <a:srgbClr val="0070C0"/>
                </a:solidFill>
              </a:rPr>
              <a:t>Phương thức và hình thức tồn tại của vật chất</a:t>
            </a:r>
            <a:r>
              <a:rPr lang="pt-BR" sz="2400" i="1" dirty="0">
                <a:solidFill>
                  <a:srgbClr val="0070C0"/>
                </a:solidFill>
              </a:rPr>
              <a:t> </a:t>
            </a:r>
            <a:endParaRPr lang="en-US" sz="2400" dirty="0">
              <a:solidFill>
                <a:srgbClr val="0070C0"/>
              </a:solidFill>
            </a:endParaRPr>
          </a:p>
          <a:p>
            <a:r>
              <a:rPr lang="pt-BR" sz="2400" i="1" dirty="0">
                <a:solidFill>
                  <a:srgbClr val="0070C0"/>
                </a:solidFill>
              </a:rPr>
              <a:t>+ Vận động của vật chất</a:t>
            </a:r>
            <a:endParaRPr lang="en-US" sz="2400" dirty="0">
              <a:solidFill>
                <a:srgbClr val="0070C0"/>
              </a:solidFill>
            </a:endParaRPr>
          </a:p>
          <a:p>
            <a:pPr indent="457200" algn="just">
              <a:lnSpc>
                <a:spcPts val="2100"/>
              </a:lnSpc>
              <a:tabLst>
                <a:tab pos="5257800" algn="l"/>
              </a:tabLst>
            </a:pPr>
            <a:endParaRPr lang="en-US" sz="2400" dirty="0">
              <a:solidFill>
                <a:srgbClr val="0070C0"/>
              </a:solidFill>
            </a:endParaRPr>
          </a:p>
        </p:txBody>
      </p:sp>
      <p:sp>
        <p:nvSpPr>
          <p:cNvPr id="2" name="Rectangle 1"/>
          <p:cNvSpPr/>
          <p:nvPr/>
        </p:nvSpPr>
        <p:spPr>
          <a:xfrm>
            <a:off x="651243" y="3777288"/>
            <a:ext cx="2203373" cy="1569660"/>
          </a:xfrm>
          <a:prstGeom prst="rect">
            <a:avLst/>
          </a:prstGeom>
        </p:spPr>
        <p:style>
          <a:lnRef idx="3">
            <a:schemeClr val="lt1"/>
          </a:lnRef>
          <a:fillRef idx="1">
            <a:schemeClr val="accent1"/>
          </a:fillRef>
          <a:effectRef idx="1">
            <a:schemeClr val="accent1"/>
          </a:effectRef>
          <a:fontRef idx="minor">
            <a:schemeClr val="lt1"/>
          </a:fontRef>
        </p:style>
        <p:txBody>
          <a:bodyPr wrap="square">
            <a:spAutoFit/>
          </a:bodyPr>
          <a:lstStyle/>
          <a:p>
            <a:pPr algn="ctr"/>
            <a:r>
              <a:rPr lang="pt-BR" sz="2400" b="1" dirty="0">
                <a:latin typeface="Times New Roman" panose="02020603050405020304" pitchFamily="18" charset="0"/>
                <a:ea typeface="Calibri" panose="020F0502020204030204" pitchFamily="34" charset="0"/>
              </a:rPr>
              <a:t>vận động là một phương thức tồn tại của vật chất</a:t>
            </a:r>
            <a:endParaRPr lang="en-US" sz="2400" b="1" dirty="0"/>
          </a:p>
        </p:txBody>
      </p:sp>
      <p:sp>
        <p:nvSpPr>
          <p:cNvPr id="3" name="Rectangle 2"/>
          <p:cNvSpPr/>
          <p:nvPr/>
        </p:nvSpPr>
        <p:spPr>
          <a:xfrm>
            <a:off x="4097297" y="3156637"/>
            <a:ext cx="2900125" cy="3416320"/>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p>
            <a:pPr indent="168275" algn="just">
              <a:lnSpc>
                <a:spcPct val="150000"/>
              </a:lnSpc>
            </a:pPr>
            <a:r>
              <a:rPr lang="pt-BR"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5 hình thức cơ </a:t>
            </a:r>
            <a:r>
              <a:rPr lang="pt-BR" sz="24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bản</a:t>
            </a:r>
          </a:p>
          <a:p>
            <a:pPr indent="168275" algn="just">
              <a:lnSpc>
                <a:spcPct val="150000"/>
              </a:lnSpc>
            </a:pPr>
            <a:r>
              <a:rPr lang="pt-BR" sz="2400" b="1" dirty="0" smtClean="0">
                <a:latin typeface="Times New Roman" panose="02020603050405020304" pitchFamily="18" charset="0"/>
                <a:ea typeface="Calibri" panose="020F0502020204030204" pitchFamily="34" charset="0"/>
                <a:cs typeface="Times New Roman" panose="02020603050405020304" pitchFamily="18" charset="0"/>
              </a:rPr>
              <a:t>vậ</a:t>
            </a:r>
            <a:r>
              <a:rPr lang="pt-BR" sz="2400" b="1" dirty="0">
                <a:latin typeface="Times New Roman" panose="02020603050405020304" pitchFamily="18" charset="0"/>
                <a:ea typeface="Calibri" panose="020F0502020204030204" pitchFamily="34" charset="0"/>
                <a:cs typeface="Times New Roman" panose="02020603050405020304" pitchFamily="18" charset="0"/>
              </a:rPr>
              <a:t>n động cơ học,</a:t>
            </a:r>
          </a:p>
          <a:p>
            <a:pPr indent="168275" algn="just">
              <a:lnSpc>
                <a:spcPct val="150000"/>
              </a:lnSpc>
            </a:pPr>
            <a:r>
              <a:rPr lang="pt-BR" sz="2400" b="1" dirty="0">
                <a:latin typeface="Times New Roman" panose="02020603050405020304" pitchFamily="18" charset="0"/>
                <a:ea typeface="Calibri" panose="020F0502020204030204" pitchFamily="34" charset="0"/>
                <a:cs typeface="Times New Roman" panose="02020603050405020304" pitchFamily="18" charset="0"/>
              </a:rPr>
              <a:t> lý học</a:t>
            </a:r>
          </a:p>
          <a:p>
            <a:pPr indent="168275" algn="just">
              <a:lnSpc>
                <a:spcPct val="150000"/>
              </a:lnSpc>
            </a:pPr>
            <a:r>
              <a:rPr lang="pt-BR" sz="2400" b="1" dirty="0">
                <a:latin typeface="Times New Roman" panose="02020603050405020304" pitchFamily="18" charset="0"/>
                <a:ea typeface="Calibri" panose="020F0502020204030204" pitchFamily="34" charset="0"/>
                <a:cs typeface="Times New Roman" panose="02020603050405020304" pitchFamily="18" charset="0"/>
              </a:rPr>
              <a:t>hoá học, </a:t>
            </a:r>
          </a:p>
          <a:p>
            <a:pPr indent="168275" algn="just">
              <a:lnSpc>
                <a:spcPct val="150000"/>
              </a:lnSpc>
            </a:pPr>
            <a:r>
              <a:rPr lang="pt-BR" sz="2400" b="1" dirty="0">
                <a:latin typeface="Times New Roman" panose="02020603050405020304" pitchFamily="18" charset="0"/>
                <a:ea typeface="Calibri" panose="020F0502020204030204" pitchFamily="34" charset="0"/>
                <a:cs typeface="Times New Roman" panose="02020603050405020304" pitchFamily="18" charset="0"/>
              </a:rPr>
              <a:t>sinh học </a:t>
            </a:r>
          </a:p>
          <a:p>
            <a:pPr indent="168275" algn="just">
              <a:lnSpc>
                <a:spcPct val="150000"/>
              </a:lnSpc>
            </a:pPr>
            <a:r>
              <a:rPr lang="pt-BR" sz="2400" b="1" dirty="0">
                <a:latin typeface="Times New Roman" panose="02020603050405020304" pitchFamily="18" charset="0"/>
                <a:ea typeface="Calibri" panose="020F0502020204030204" pitchFamily="34" charset="0"/>
                <a:cs typeface="Times New Roman" panose="02020603050405020304" pitchFamily="18" charset="0"/>
              </a:rPr>
              <a:t>vận động xã hội. </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ight Arrow 4"/>
          <p:cNvSpPr/>
          <p:nvPr/>
        </p:nvSpPr>
        <p:spPr>
          <a:xfrm>
            <a:off x="3143786" y="4307391"/>
            <a:ext cx="642938" cy="55740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30" name="Picture 6" descr="Kết quả hình ảnh cho thế giới đông vật đa dạng phong phú"/>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07994" y="1478281"/>
            <a:ext cx="4685885" cy="4726186"/>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563880" y="6111292"/>
            <a:ext cx="2975877" cy="461665"/>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algn="ctr"/>
            <a:r>
              <a:rPr lang="pt-BR" sz="2400" b="1" dirty="0">
                <a:latin typeface="Times New Roman" panose="02020603050405020304" pitchFamily="18" charset="0"/>
                <a:ea typeface="Calibri" panose="020F0502020204030204" pitchFamily="34" charset="0"/>
              </a:rPr>
              <a:t>vận động </a:t>
            </a:r>
            <a:r>
              <a:rPr lang="pt-BR" sz="2400" b="1" dirty="0" smtClean="0">
                <a:latin typeface="Times New Roman" panose="02020603050405020304" pitchFamily="18" charset="0"/>
                <a:ea typeface="Calibri" panose="020F0502020204030204" pitchFamily="34" charset="0"/>
              </a:rPr>
              <a:t>là tuyệt đối</a:t>
            </a:r>
            <a:endParaRPr lang="en-US" sz="2400" b="1" dirty="0"/>
          </a:p>
        </p:txBody>
      </p:sp>
    </p:spTree>
    <p:extLst>
      <p:ext uri="{BB962C8B-B14F-4D97-AF65-F5344CB8AC3E}">
        <p14:creationId xmlns:p14="http://schemas.microsoft.com/office/powerpoint/2010/main" val="196483064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7160" y="299145"/>
            <a:ext cx="9936480" cy="1569660"/>
          </a:xfrm>
          <a:prstGeom prst="rect">
            <a:avLst/>
          </a:prstGeom>
        </p:spPr>
        <p:txBody>
          <a:bodyPr wrap="square">
            <a:spAutoFit/>
          </a:bodyPr>
          <a:lstStyle/>
          <a:p>
            <a:pPr indent="457200"/>
            <a:r>
              <a:rPr lang="vi-VN"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2. Một số nội dung cơ bản của chủ nghĩa Mác - Lênin</a:t>
            </a:r>
            <a:endParaRPr lang="en-US" sz="2400" b="1" dirty="0">
              <a:solidFill>
                <a:srgbClr val="00B050"/>
              </a:solidFill>
              <a:latin typeface="Cambria" panose="02040503050406030204" pitchFamily="18" charset="0"/>
              <a:ea typeface="Times New Roman" panose="02020603050405020304" pitchFamily="18" charset="0"/>
              <a:cs typeface="Times New Roman" panose="02020603050405020304" pitchFamily="18" charset="0"/>
            </a:endParaRPr>
          </a:p>
          <a:p>
            <a:pPr indent="457200"/>
            <a:r>
              <a:rPr lang="vi-VN"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2.1. Triết học Mác – Lênin</a:t>
            </a:r>
            <a:endParaRPr lang="en-US" sz="2400" b="1" dirty="0" smtClean="0">
              <a:solidFill>
                <a:srgbClr val="00B050"/>
              </a:solidFill>
              <a:effectLst/>
              <a:latin typeface="Cambria" panose="02040503050406030204" pitchFamily="18" charset="0"/>
              <a:ea typeface="Times New Roman" panose="02020603050405020304" pitchFamily="18" charset="0"/>
              <a:cs typeface="Times New Roman" panose="02020603050405020304" pitchFamily="18" charset="0"/>
            </a:endParaRPr>
          </a:p>
          <a:p>
            <a:pPr indent="457200" algn="just"/>
            <a:r>
              <a:rPr lang="pt-BR" sz="2400" b="1" dirty="0">
                <a:solidFill>
                  <a:srgbClr val="00B050"/>
                </a:solidFill>
                <a:latin typeface="Times New Roman" panose="02020603050405020304" pitchFamily="18" charset="0"/>
                <a:ea typeface="Calibri" panose="020F0502020204030204" pitchFamily="34" charset="0"/>
                <a:cs typeface="Times New Roman" panose="02020603050405020304" pitchFamily="18" charset="0"/>
              </a:rPr>
              <a:t>2.1.1. Chủ nghĩa duy vật biện chứng</a:t>
            </a:r>
            <a:endParaRPr lang="en-US" sz="2400" dirty="0">
              <a:solidFill>
                <a:srgbClr val="00B050"/>
              </a:solidFill>
              <a:latin typeface="Times New Roman" panose="02020603050405020304" pitchFamily="18" charset="0"/>
              <a:ea typeface="Calibri" panose="020F0502020204030204" pitchFamily="34" charset="0"/>
              <a:cs typeface="Times New Roman" panose="02020603050405020304" pitchFamily="18" charset="0"/>
            </a:endParaRPr>
          </a:p>
          <a:p>
            <a:pPr indent="457200" algn="just"/>
            <a:r>
              <a:rPr lang="pt-BR" sz="2400" b="1" i="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2.1.1.1. Phạm trù vật chất</a:t>
            </a:r>
            <a:endPar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609600" y="1868805"/>
            <a:ext cx="3962400" cy="830997"/>
          </a:xfrm>
          <a:prstGeom prst="rect">
            <a:avLst/>
          </a:prstGeom>
        </p:spPr>
        <p:txBody>
          <a:bodyPr wrap="square">
            <a:spAutoFit/>
          </a:bodyPr>
          <a:lstStyle/>
          <a:p>
            <a:r>
              <a:rPr lang="pt-BR" sz="2400" b="1" i="1" dirty="0">
                <a:solidFill>
                  <a:srgbClr val="0070C0"/>
                </a:solidFill>
              </a:rPr>
              <a:t>Phương thức và hình thức tồn tại của vật chất</a:t>
            </a:r>
            <a:r>
              <a:rPr lang="pt-BR" sz="2400" i="1" dirty="0">
                <a:solidFill>
                  <a:srgbClr val="0070C0"/>
                </a:solidFill>
              </a:rPr>
              <a:t> </a:t>
            </a:r>
            <a:endParaRPr lang="pt-BR" sz="2400" i="1" dirty="0" smtClean="0">
              <a:solidFill>
                <a:srgbClr val="0070C0"/>
              </a:solidFill>
            </a:endParaRPr>
          </a:p>
        </p:txBody>
      </p:sp>
      <p:sp>
        <p:nvSpPr>
          <p:cNvPr id="7" name="Rectangle 6"/>
          <p:cNvSpPr/>
          <p:nvPr/>
        </p:nvSpPr>
        <p:spPr>
          <a:xfrm>
            <a:off x="502920" y="2990700"/>
            <a:ext cx="3916680" cy="2246769"/>
          </a:xfrm>
          <a:prstGeom prst="rect">
            <a:avLst/>
          </a:prstGeom>
          <a:ln w="50800"/>
        </p:spPr>
        <p:style>
          <a:lnRef idx="2">
            <a:schemeClr val="accent4"/>
          </a:lnRef>
          <a:fillRef idx="1">
            <a:schemeClr val="lt1"/>
          </a:fillRef>
          <a:effectRef idx="0">
            <a:schemeClr val="accent4"/>
          </a:effectRef>
          <a:fontRef idx="minor">
            <a:schemeClr val="dk1"/>
          </a:fontRef>
        </p:style>
        <p:txBody>
          <a:bodyPr wrap="square">
            <a:spAutoFit/>
          </a:bodyPr>
          <a:lstStyle/>
          <a:p>
            <a:pPr algn="just"/>
            <a:r>
              <a:rPr lang="pt-BR" sz="2800" dirty="0">
                <a:solidFill>
                  <a:srgbClr val="FF0000"/>
                </a:solidFill>
                <a:latin typeface="Times New Roman" panose="02020603050405020304" pitchFamily="18" charset="0"/>
                <a:ea typeface="Calibri" panose="020F0502020204030204" pitchFamily="34" charset="0"/>
              </a:rPr>
              <a:t>Khái niệm không gian </a:t>
            </a:r>
            <a:r>
              <a:rPr lang="pt-BR" sz="2800" dirty="0">
                <a:latin typeface="Times New Roman" panose="02020603050405020304" pitchFamily="18" charset="0"/>
                <a:ea typeface="Calibri" panose="020F0502020204030204" pitchFamily="34" charset="0"/>
              </a:rPr>
              <a:t>dùng để chỉ vị trí tồn tại của sự vật, hiện tượng và kết cấu hình dạng của </a:t>
            </a:r>
            <a:r>
              <a:rPr lang="pt-BR" sz="2800" dirty="0" smtClean="0">
                <a:latin typeface="Times New Roman" panose="02020603050405020304" pitchFamily="18" charset="0"/>
                <a:ea typeface="Calibri" panose="020F0502020204030204" pitchFamily="34" charset="0"/>
              </a:rPr>
              <a:t>chúng</a:t>
            </a:r>
            <a:endParaRPr lang="en-US" sz="2800" dirty="0"/>
          </a:p>
        </p:txBody>
      </p:sp>
      <p:pic>
        <p:nvPicPr>
          <p:cNvPr id="2050" name="Picture 2" descr="bestie-van-dieu-khong-tuong-ve-khong-gian-ngoai-trai-da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28360" y="792479"/>
            <a:ext cx="5806441" cy="2480629"/>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Kết quả hình ảnh cho không gian nhà bếp hiện đạ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18761" y="3586278"/>
            <a:ext cx="6936382" cy="32717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156786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7160" y="299145"/>
            <a:ext cx="9936480" cy="1569660"/>
          </a:xfrm>
          <a:prstGeom prst="rect">
            <a:avLst/>
          </a:prstGeom>
        </p:spPr>
        <p:txBody>
          <a:bodyPr wrap="square">
            <a:spAutoFit/>
          </a:bodyPr>
          <a:lstStyle/>
          <a:p>
            <a:pPr indent="457200"/>
            <a:r>
              <a:rPr lang="vi-VN"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2. Một số nội dung cơ bản của chủ nghĩa Mác - Lênin</a:t>
            </a:r>
            <a:endParaRPr lang="en-US" sz="2400" b="1" dirty="0">
              <a:solidFill>
                <a:srgbClr val="00B050"/>
              </a:solidFill>
              <a:latin typeface="Cambria" panose="02040503050406030204" pitchFamily="18" charset="0"/>
              <a:ea typeface="Times New Roman" panose="02020603050405020304" pitchFamily="18" charset="0"/>
              <a:cs typeface="Times New Roman" panose="02020603050405020304" pitchFamily="18" charset="0"/>
            </a:endParaRPr>
          </a:p>
          <a:p>
            <a:pPr indent="457200"/>
            <a:r>
              <a:rPr lang="vi-VN"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2.1. Triết học Mác – Lênin</a:t>
            </a:r>
            <a:endParaRPr lang="en-US" sz="2400" b="1" dirty="0" smtClean="0">
              <a:solidFill>
                <a:srgbClr val="00B050"/>
              </a:solidFill>
              <a:effectLst/>
              <a:latin typeface="Cambria" panose="02040503050406030204" pitchFamily="18" charset="0"/>
              <a:ea typeface="Times New Roman" panose="02020603050405020304" pitchFamily="18" charset="0"/>
              <a:cs typeface="Times New Roman" panose="02020603050405020304" pitchFamily="18" charset="0"/>
            </a:endParaRPr>
          </a:p>
          <a:p>
            <a:pPr indent="457200" algn="just"/>
            <a:r>
              <a:rPr lang="pt-BR" sz="2400" b="1" dirty="0">
                <a:solidFill>
                  <a:srgbClr val="00B050"/>
                </a:solidFill>
                <a:latin typeface="Times New Roman" panose="02020603050405020304" pitchFamily="18" charset="0"/>
                <a:ea typeface="Calibri" panose="020F0502020204030204" pitchFamily="34" charset="0"/>
                <a:cs typeface="Times New Roman" panose="02020603050405020304" pitchFamily="18" charset="0"/>
              </a:rPr>
              <a:t>2.1.1. Chủ nghĩa duy vật biện chứng</a:t>
            </a:r>
            <a:endParaRPr lang="en-US" sz="2400" dirty="0">
              <a:solidFill>
                <a:srgbClr val="00B050"/>
              </a:solidFill>
              <a:latin typeface="Times New Roman" panose="02020603050405020304" pitchFamily="18" charset="0"/>
              <a:ea typeface="Calibri" panose="020F0502020204030204" pitchFamily="34" charset="0"/>
              <a:cs typeface="Times New Roman" panose="02020603050405020304" pitchFamily="18" charset="0"/>
            </a:endParaRPr>
          </a:p>
          <a:p>
            <a:pPr indent="457200" algn="just"/>
            <a:r>
              <a:rPr lang="pt-BR" sz="2400" b="1" i="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2.1.1.1. Phạm trù vật chất</a:t>
            </a:r>
            <a:endPar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609600" y="1868805"/>
            <a:ext cx="3962400" cy="830997"/>
          </a:xfrm>
          <a:prstGeom prst="rect">
            <a:avLst/>
          </a:prstGeom>
        </p:spPr>
        <p:txBody>
          <a:bodyPr wrap="square">
            <a:spAutoFit/>
          </a:bodyPr>
          <a:lstStyle/>
          <a:p>
            <a:r>
              <a:rPr lang="pt-BR" sz="2400" b="1" i="1" dirty="0">
                <a:solidFill>
                  <a:srgbClr val="0070C0"/>
                </a:solidFill>
              </a:rPr>
              <a:t>Phương thức và hình thức tồn tại của vật chất</a:t>
            </a:r>
            <a:r>
              <a:rPr lang="pt-BR" sz="2400" i="1" dirty="0">
                <a:solidFill>
                  <a:srgbClr val="0070C0"/>
                </a:solidFill>
              </a:rPr>
              <a:t> </a:t>
            </a:r>
            <a:endParaRPr lang="pt-BR" sz="2400" i="1" dirty="0" smtClean="0">
              <a:solidFill>
                <a:srgbClr val="0070C0"/>
              </a:solidFill>
            </a:endParaRPr>
          </a:p>
        </p:txBody>
      </p:sp>
      <p:sp>
        <p:nvSpPr>
          <p:cNvPr id="7" name="Rectangle 6"/>
          <p:cNvSpPr/>
          <p:nvPr/>
        </p:nvSpPr>
        <p:spPr>
          <a:xfrm>
            <a:off x="365760" y="3443343"/>
            <a:ext cx="2987040" cy="2246769"/>
          </a:xfrm>
          <a:prstGeom prst="rect">
            <a:avLst/>
          </a:prstGeom>
          <a:ln w="50800"/>
        </p:spPr>
        <p:style>
          <a:lnRef idx="2">
            <a:schemeClr val="accent4"/>
          </a:lnRef>
          <a:fillRef idx="1">
            <a:schemeClr val="lt1"/>
          </a:fillRef>
          <a:effectRef idx="0">
            <a:schemeClr val="accent4"/>
          </a:effectRef>
          <a:fontRef idx="minor">
            <a:schemeClr val="dk1"/>
          </a:fontRef>
        </p:style>
        <p:txBody>
          <a:bodyPr wrap="square">
            <a:spAutoFit/>
          </a:bodyPr>
          <a:lstStyle/>
          <a:p>
            <a:pPr algn="just"/>
            <a:r>
              <a:rPr lang="pt-BR" sz="2800" dirty="0" smtClean="0">
                <a:solidFill>
                  <a:srgbClr val="FF0000"/>
                </a:solidFill>
                <a:latin typeface="Times New Roman" panose="02020603050405020304" pitchFamily="18" charset="0"/>
                <a:ea typeface="Calibri" panose="020F0502020204030204" pitchFamily="34" charset="0"/>
              </a:rPr>
              <a:t>khái </a:t>
            </a:r>
            <a:r>
              <a:rPr lang="pt-BR" sz="2800" dirty="0">
                <a:solidFill>
                  <a:srgbClr val="FF0000"/>
                </a:solidFill>
                <a:latin typeface="Times New Roman" panose="02020603050405020304" pitchFamily="18" charset="0"/>
                <a:ea typeface="Calibri" panose="020F0502020204030204" pitchFamily="34" charset="0"/>
              </a:rPr>
              <a:t>niệm thời gian </a:t>
            </a:r>
            <a:r>
              <a:rPr lang="pt-BR" sz="2800" dirty="0">
                <a:latin typeface="Times New Roman" panose="02020603050405020304" pitchFamily="18" charset="0"/>
                <a:ea typeface="Calibri" panose="020F0502020204030204" pitchFamily="34" charset="0"/>
              </a:rPr>
              <a:t>dùng để chỉ quá trình vận động, biến đổi của các sự vật, hiện tượng.</a:t>
            </a:r>
            <a:endParaRPr lang="en-US" sz="2800" dirty="0"/>
          </a:p>
        </p:txBody>
      </p:sp>
      <p:pic>
        <p:nvPicPr>
          <p:cNvPr id="3074" name="Picture 2" descr="https://cafebiz.cafebizcdn.vn/thumb_w/640/2017/photo-1-150901956474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1367" y="901482"/>
            <a:ext cx="5861367" cy="3045678"/>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Kết quả hình ảnh cho chu trình phát triển của cây"/>
          <p:cNvPicPr>
            <a:picLocks noChangeAspect="1" noChangeArrowheads="1"/>
          </p:cNvPicPr>
          <p:nvPr/>
        </p:nvPicPr>
        <p:blipFill rotWithShape="1">
          <a:blip r:embed="rId3">
            <a:extLst>
              <a:ext uri="{28A0092B-C50C-407E-A947-70E740481C1C}">
                <a14:useLocalDpi xmlns:a14="http://schemas.microsoft.com/office/drawing/2010/main" val="0"/>
              </a:ext>
            </a:extLst>
          </a:blip>
          <a:srcRect b="12998"/>
          <a:stretch/>
        </p:blipFill>
        <p:spPr bwMode="auto">
          <a:xfrm>
            <a:off x="4029550" y="4059196"/>
            <a:ext cx="7693184" cy="24482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899562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7160" y="299145"/>
            <a:ext cx="9936480" cy="1569660"/>
          </a:xfrm>
          <a:prstGeom prst="rect">
            <a:avLst/>
          </a:prstGeom>
        </p:spPr>
        <p:txBody>
          <a:bodyPr wrap="square">
            <a:spAutoFit/>
          </a:bodyPr>
          <a:lstStyle/>
          <a:p>
            <a:pPr indent="457200"/>
            <a:r>
              <a:rPr lang="vi-VN"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2. Một số nội dung cơ bản của chủ nghĩa Mác - Lênin</a:t>
            </a:r>
            <a:endParaRPr lang="en-US" sz="2400" b="1" dirty="0">
              <a:solidFill>
                <a:srgbClr val="00B050"/>
              </a:solidFill>
              <a:latin typeface="Cambria" panose="02040503050406030204" pitchFamily="18" charset="0"/>
              <a:ea typeface="Times New Roman" panose="02020603050405020304" pitchFamily="18" charset="0"/>
              <a:cs typeface="Times New Roman" panose="02020603050405020304" pitchFamily="18" charset="0"/>
            </a:endParaRPr>
          </a:p>
          <a:p>
            <a:pPr indent="457200"/>
            <a:r>
              <a:rPr lang="vi-VN"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2.1. Triết học Mác – Lênin</a:t>
            </a:r>
            <a:endParaRPr lang="en-US" sz="2400" b="1" dirty="0" smtClean="0">
              <a:solidFill>
                <a:srgbClr val="00B050"/>
              </a:solidFill>
              <a:effectLst/>
              <a:latin typeface="Cambria" panose="02040503050406030204" pitchFamily="18" charset="0"/>
              <a:ea typeface="Times New Roman" panose="02020603050405020304" pitchFamily="18" charset="0"/>
              <a:cs typeface="Times New Roman" panose="02020603050405020304" pitchFamily="18" charset="0"/>
            </a:endParaRPr>
          </a:p>
          <a:p>
            <a:pPr indent="457200" algn="just"/>
            <a:r>
              <a:rPr lang="pt-BR" sz="2400" b="1" dirty="0">
                <a:solidFill>
                  <a:srgbClr val="00B050"/>
                </a:solidFill>
                <a:latin typeface="Times New Roman" panose="02020603050405020304" pitchFamily="18" charset="0"/>
                <a:ea typeface="Calibri" panose="020F0502020204030204" pitchFamily="34" charset="0"/>
                <a:cs typeface="Times New Roman" panose="02020603050405020304" pitchFamily="18" charset="0"/>
              </a:rPr>
              <a:t>2.1.1. Chủ nghĩa duy vật biện chứng</a:t>
            </a:r>
            <a:endParaRPr lang="en-US" sz="2400" dirty="0">
              <a:solidFill>
                <a:srgbClr val="00B050"/>
              </a:solidFill>
              <a:latin typeface="Times New Roman" panose="02020603050405020304" pitchFamily="18" charset="0"/>
              <a:ea typeface="Calibri" panose="020F0502020204030204" pitchFamily="34" charset="0"/>
              <a:cs typeface="Times New Roman" panose="02020603050405020304" pitchFamily="18" charset="0"/>
            </a:endParaRPr>
          </a:p>
          <a:p>
            <a:pPr indent="457200" algn="just"/>
            <a:r>
              <a:rPr lang="pt-BR" sz="2400" b="1" i="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2.1.1.1. Phạm trù vật chất</a:t>
            </a:r>
            <a:endPar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609600" y="1868805"/>
            <a:ext cx="3962400" cy="461665"/>
          </a:xfrm>
          <a:prstGeom prst="rect">
            <a:avLst/>
          </a:prstGeom>
        </p:spPr>
        <p:txBody>
          <a:bodyPr wrap="square">
            <a:spAutoFit/>
          </a:bodyPr>
          <a:lstStyle/>
          <a:p>
            <a:r>
              <a:rPr lang="pt-BR" sz="2400" b="1" i="1" dirty="0">
                <a:solidFill>
                  <a:srgbClr val="0070C0"/>
                </a:solidFill>
              </a:rPr>
              <a:t>Tính thống nhất của thế giới</a:t>
            </a:r>
            <a:endParaRPr lang="en-US" sz="2400" dirty="0">
              <a:solidFill>
                <a:srgbClr val="0070C0"/>
              </a:solidFill>
            </a:endParaRPr>
          </a:p>
        </p:txBody>
      </p:sp>
      <p:sp>
        <p:nvSpPr>
          <p:cNvPr id="7" name="Rectangle 6"/>
          <p:cNvSpPr/>
          <p:nvPr/>
        </p:nvSpPr>
        <p:spPr>
          <a:xfrm>
            <a:off x="487680" y="2498110"/>
            <a:ext cx="4465320" cy="3970318"/>
          </a:xfrm>
          <a:prstGeom prst="rect">
            <a:avLst/>
          </a:prstGeom>
          <a:ln w="50800"/>
        </p:spPr>
        <p:style>
          <a:lnRef idx="2">
            <a:schemeClr val="accent4"/>
          </a:lnRef>
          <a:fillRef idx="1">
            <a:schemeClr val="lt1"/>
          </a:fillRef>
          <a:effectRef idx="0">
            <a:schemeClr val="accent4"/>
          </a:effectRef>
          <a:fontRef idx="minor">
            <a:schemeClr val="dk1"/>
          </a:fontRef>
        </p:style>
        <p:txBody>
          <a:bodyPr wrap="square">
            <a:spAutoFit/>
          </a:bodyPr>
          <a:lstStyle/>
          <a:p>
            <a:r>
              <a:rPr lang="pt-BR" sz="2800" dirty="0" smtClean="0"/>
              <a:t>Tính </a:t>
            </a:r>
            <a:r>
              <a:rPr lang="pt-BR" sz="2800" dirty="0"/>
              <a:t>thống nhất của thế giới là ở tính vật chất của nó</a:t>
            </a:r>
            <a:r>
              <a:rPr lang="pt-BR" sz="2800" dirty="0" smtClean="0"/>
              <a:t>.</a:t>
            </a:r>
          </a:p>
          <a:p>
            <a:endParaRPr lang="pt-BR" sz="2800" dirty="0" smtClean="0"/>
          </a:p>
          <a:p>
            <a:r>
              <a:rPr lang="pt-BR" sz="2800" dirty="0" smtClean="0"/>
              <a:t> </a:t>
            </a:r>
            <a:r>
              <a:rPr lang="pt-BR" sz="2800" dirty="0"/>
              <a:t>Tính chất ấy tồn tại khách quan, độc lập với ý thức</a:t>
            </a:r>
            <a:r>
              <a:rPr lang="pt-BR" sz="2800" dirty="0" smtClean="0"/>
              <a:t>.</a:t>
            </a:r>
          </a:p>
          <a:p>
            <a:endParaRPr lang="pt-BR" sz="2800" dirty="0"/>
          </a:p>
          <a:p>
            <a:r>
              <a:rPr lang="pt-BR" sz="2800" dirty="0" smtClean="0"/>
              <a:t> </a:t>
            </a:r>
            <a:r>
              <a:rPr lang="pt-BR" sz="2800" dirty="0"/>
              <a:t>Thế giới vật chất là vô tận, vận động, chuyển hoá lẫn nhau. </a:t>
            </a:r>
            <a:endParaRPr lang="en-US" sz="2800" dirty="0"/>
          </a:p>
        </p:txBody>
      </p:sp>
      <p:pic>
        <p:nvPicPr>
          <p:cNvPr id="4098" name="Picture 2" descr="Hinh_317_Chu_trinh_cacbon_trong_tu_nhi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65775" y="1117788"/>
            <a:ext cx="6458585" cy="55420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87056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7160" y="299145"/>
            <a:ext cx="9936480" cy="1200329"/>
          </a:xfrm>
          <a:prstGeom prst="rect">
            <a:avLst/>
          </a:prstGeom>
        </p:spPr>
        <p:txBody>
          <a:bodyPr wrap="square">
            <a:spAutoFit/>
          </a:bodyPr>
          <a:lstStyle/>
          <a:p>
            <a:pPr indent="457200" algn="just"/>
            <a:r>
              <a:rPr lang="pt-BR" sz="2400" b="1" dirty="0" smtClean="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2.1.1</a:t>
            </a:r>
            <a:r>
              <a:rPr lang="pt-BR"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Chủ nghĩa duy vật biện chứng</a:t>
            </a:r>
            <a:endPar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endParaRPr>
          </a:p>
          <a:p>
            <a:pPr defTabSz="457200"/>
            <a:r>
              <a:rPr lang="pt-BR" sz="2400" b="1" dirty="0" smtClean="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2.1.1.2</a:t>
            </a:r>
            <a:r>
              <a:rPr lang="pt-BR"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Quan điểm của chủ nghĩa duy vật biện chứng về ý thức</a:t>
            </a:r>
            <a:endPar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endParaRPr>
          </a:p>
          <a:p>
            <a:r>
              <a:rPr lang="pt-BR"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Nguồn gốc và bản chất của ý </a:t>
            </a:r>
            <a:r>
              <a:rPr lang="pt-BR" sz="2400" b="1" dirty="0" smtClean="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thức</a:t>
            </a:r>
            <a:endPar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2" name="Rectangle 1"/>
          <p:cNvSpPr/>
          <p:nvPr/>
        </p:nvSpPr>
        <p:spPr>
          <a:xfrm>
            <a:off x="391364" y="3122414"/>
            <a:ext cx="1086916" cy="101566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pPr algn="ctr"/>
            <a:r>
              <a:rPr lang="pt-BR"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Nguồn</a:t>
            </a:r>
            <a:r>
              <a:rPr lang="pt-BR"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gốc của ý thức:</a:t>
            </a:r>
            <a:endParaRPr lang="en-US"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 name="Rectangle 2"/>
          <p:cNvSpPr/>
          <p:nvPr/>
        </p:nvSpPr>
        <p:spPr>
          <a:xfrm>
            <a:off x="1966983" y="1905998"/>
            <a:ext cx="1705365" cy="900246"/>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indent="457200" algn="ctr">
              <a:lnSpc>
                <a:spcPts val="2100"/>
              </a:lnSpc>
            </a:pPr>
            <a:r>
              <a:rPr lang="de-DE" sz="2400" dirty="0">
                <a:latin typeface="Times New Roman" panose="02020603050405020304" pitchFamily="18" charset="0"/>
                <a:ea typeface="Calibri" panose="020F0502020204030204" pitchFamily="34" charset="0"/>
                <a:cs typeface="Times New Roman" panose="02020603050405020304" pitchFamily="18" charset="0"/>
              </a:rPr>
              <a:t>Nguồn gốc tự nhiên của ý thức</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1966983" y="4311134"/>
            <a:ext cx="1538217" cy="1200329"/>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algn="ctr"/>
            <a:r>
              <a:rPr lang="de-DE" sz="2400" dirty="0">
                <a:latin typeface="Times New Roman" panose="02020603050405020304" pitchFamily="18" charset="0"/>
                <a:ea typeface="Calibri" panose="020F0502020204030204" pitchFamily="34" charset="0"/>
              </a:rPr>
              <a:t>Nguồn gốc xã hội</a:t>
            </a:r>
            <a:r>
              <a:rPr lang="de-DE" sz="2400" i="1" dirty="0">
                <a:latin typeface="Times New Roman" panose="02020603050405020304" pitchFamily="18" charset="0"/>
                <a:ea typeface="Calibri" panose="020F0502020204030204" pitchFamily="34" charset="0"/>
              </a:rPr>
              <a:t> </a:t>
            </a:r>
            <a:r>
              <a:rPr lang="de-DE" sz="2400" dirty="0">
                <a:latin typeface="Times New Roman" panose="02020603050405020304" pitchFamily="18" charset="0"/>
                <a:ea typeface="Calibri" panose="020F0502020204030204" pitchFamily="34" charset="0"/>
              </a:rPr>
              <a:t>của ý thức</a:t>
            </a:r>
            <a:endParaRPr lang="en-US" sz="2400" dirty="0"/>
          </a:p>
        </p:txBody>
      </p:sp>
      <p:cxnSp>
        <p:nvCxnSpPr>
          <p:cNvPr id="10" name="Straight Arrow Connector 9"/>
          <p:cNvCxnSpPr/>
          <p:nvPr/>
        </p:nvCxnSpPr>
        <p:spPr>
          <a:xfrm flipV="1">
            <a:off x="1021080" y="2356121"/>
            <a:ext cx="914400" cy="518160"/>
          </a:xfrm>
          <a:prstGeom prst="straightConnector1">
            <a:avLst/>
          </a:prstGeom>
          <a:ln w="79375">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1021080" y="4311134"/>
            <a:ext cx="776189" cy="402756"/>
          </a:xfrm>
          <a:prstGeom prst="straightConnector1">
            <a:avLst/>
          </a:prstGeom>
          <a:ln w="79375">
            <a:tailEnd type="triangle"/>
          </a:ln>
        </p:spPr>
        <p:style>
          <a:lnRef idx="1">
            <a:schemeClr val="accent1"/>
          </a:lnRef>
          <a:fillRef idx="0">
            <a:schemeClr val="accent1"/>
          </a:fillRef>
          <a:effectRef idx="0">
            <a:schemeClr val="accent1"/>
          </a:effectRef>
          <a:fontRef idx="minor">
            <a:schemeClr val="tx1"/>
          </a:fontRef>
        </p:style>
      </p:cxnSp>
      <p:sp>
        <p:nvSpPr>
          <p:cNvPr id="13" name="Rectangle 12"/>
          <p:cNvSpPr/>
          <p:nvPr/>
        </p:nvSpPr>
        <p:spPr>
          <a:xfrm>
            <a:off x="4764874" y="1968870"/>
            <a:ext cx="2379177" cy="830997"/>
          </a:xfrm>
          <a:prstGeom prst="rect">
            <a:avLst/>
          </a:prstGeom>
        </p:spPr>
        <p:style>
          <a:lnRef idx="2">
            <a:schemeClr val="accent2"/>
          </a:lnRef>
          <a:fillRef idx="1">
            <a:schemeClr val="lt1"/>
          </a:fillRef>
          <a:effectRef idx="0">
            <a:schemeClr val="accent2"/>
          </a:effectRef>
          <a:fontRef idx="minor">
            <a:schemeClr val="dk1"/>
          </a:fontRef>
        </p:style>
        <p:txBody>
          <a:bodyPr wrap="none">
            <a:spAutoFit/>
          </a:bodyPr>
          <a:lstStyle/>
          <a:p>
            <a:r>
              <a:rPr lang="de-DE" sz="2400" dirty="0">
                <a:latin typeface="Times New Roman" panose="02020603050405020304" pitchFamily="18" charset="0"/>
                <a:ea typeface="Calibri" panose="020F0502020204030204" pitchFamily="34" charset="0"/>
              </a:rPr>
              <a:t>bộ óc con người </a:t>
            </a:r>
            <a:endParaRPr lang="de-DE" sz="2400" dirty="0" smtClean="0">
              <a:latin typeface="Times New Roman" panose="02020603050405020304" pitchFamily="18" charset="0"/>
              <a:ea typeface="Calibri" panose="020F0502020204030204" pitchFamily="34" charset="0"/>
            </a:endParaRPr>
          </a:p>
          <a:p>
            <a:r>
              <a:rPr lang="de-DE" sz="2400" dirty="0" smtClean="0">
                <a:latin typeface="Times New Roman" panose="02020603050405020304" pitchFamily="18" charset="0"/>
                <a:ea typeface="Calibri" panose="020F0502020204030204" pitchFamily="34" charset="0"/>
              </a:rPr>
              <a:t>và </a:t>
            </a:r>
            <a:r>
              <a:rPr lang="de-DE" sz="2400" dirty="0">
                <a:latin typeface="Times New Roman" panose="02020603050405020304" pitchFamily="18" charset="0"/>
                <a:ea typeface="Calibri" panose="020F0502020204030204" pitchFamily="34" charset="0"/>
              </a:rPr>
              <a:t>thế giới khách </a:t>
            </a:r>
            <a:endParaRPr lang="en-US" sz="2400" dirty="0"/>
          </a:p>
        </p:txBody>
      </p:sp>
      <p:cxnSp>
        <p:nvCxnSpPr>
          <p:cNvPr id="15" name="Straight Arrow Connector 14"/>
          <p:cNvCxnSpPr/>
          <p:nvPr/>
        </p:nvCxnSpPr>
        <p:spPr>
          <a:xfrm>
            <a:off x="3909848" y="2384368"/>
            <a:ext cx="583324" cy="0"/>
          </a:xfrm>
          <a:prstGeom prst="straightConnector1">
            <a:avLst/>
          </a:prstGeom>
          <a:ln w="79375">
            <a:tailEnd type="triangle"/>
          </a:ln>
        </p:spPr>
        <p:style>
          <a:lnRef idx="1">
            <a:schemeClr val="accent1"/>
          </a:lnRef>
          <a:fillRef idx="0">
            <a:schemeClr val="accent1"/>
          </a:fillRef>
          <a:effectRef idx="0">
            <a:schemeClr val="accent1"/>
          </a:effectRef>
          <a:fontRef idx="minor">
            <a:schemeClr val="tx1"/>
          </a:fontRef>
        </p:style>
      </p:cxnSp>
      <p:sp>
        <p:nvSpPr>
          <p:cNvPr id="16" name="Rectangle 15"/>
          <p:cNvSpPr/>
          <p:nvPr/>
        </p:nvSpPr>
        <p:spPr>
          <a:xfrm>
            <a:off x="4824986" y="4726632"/>
            <a:ext cx="1619354" cy="830997"/>
          </a:xfrm>
          <a:prstGeom prst="rect">
            <a:avLst/>
          </a:prstGeom>
        </p:spPr>
        <p:style>
          <a:lnRef idx="2">
            <a:schemeClr val="accent2"/>
          </a:lnRef>
          <a:fillRef idx="1">
            <a:schemeClr val="lt1"/>
          </a:fillRef>
          <a:effectRef idx="0">
            <a:schemeClr val="accent2"/>
          </a:effectRef>
          <a:fontRef idx="minor">
            <a:schemeClr val="dk1"/>
          </a:fontRef>
        </p:style>
        <p:txBody>
          <a:bodyPr wrap="none">
            <a:spAutoFit/>
          </a:bodyPr>
          <a:lstStyle/>
          <a:p>
            <a:r>
              <a:rPr lang="de-DE" sz="2400" dirty="0">
                <a:solidFill>
                  <a:schemeClr val="dk1"/>
                </a:solidFill>
                <a:latin typeface="Times New Roman" panose="02020603050405020304" pitchFamily="18" charset="0"/>
                <a:ea typeface="Calibri" panose="020F0502020204030204" pitchFamily="34" charset="0"/>
              </a:rPr>
              <a:t>lao động </a:t>
            </a:r>
            <a:r>
              <a:rPr lang="de-DE" sz="2400" dirty="0" smtClean="0">
                <a:latin typeface="Times New Roman" panose="02020603050405020304" pitchFamily="18" charset="0"/>
                <a:ea typeface="Calibri" panose="020F0502020204030204" pitchFamily="34" charset="0"/>
              </a:rPr>
              <a:t>và</a:t>
            </a:r>
          </a:p>
          <a:p>
            <a:r>
              <a:rPr lang="de-DE" sz="2400" dirty="0" smtClean="0">
                <a:solidFill>
                  <a:schemeClr val="dk1"/>
                </a:solidFill>
                <a:latin typeface="Times New Roman" panose="02020603050405020304" pitchFamily="18" charset="0"/>
                <a:ea typeface="Calibri" panose="020F0502020204030204" pitchFamily="34" charset="0"/>
              </a:rPr>
              <a:t> </a:t>
            </a:r>
            <a:r>
              <a:rPr lang="de-DE" sz="2400" dirty="0">
                <a:solidFill>
                  <a:schemeClr val="dk1"/>
                </a:solidFill>
                <a:latin typeface="Times New Roman" panose="02020603050405020304" pitchFamily="18" charset="0"/>
                <a:ea typeface="Calibri" panose="020F0502020204030204" pitchFamily="34" charset="0"/>
              </a:rPr>
              <a:t>ngôn ngữ. </a:t>
            </a:r>
            <a:endParaRPr lang="en-US" sz="2400" dirty="0">
              <a:solidFill>
                <a:schemeClr val="dk1"/>
              </a:solidFill>
              <a:latin typeface="Times New Roman" panose="02020603050405020304" pitchFamily="18" charset="0"/>
              <a:ea typeface="Calibri" panose="020F0502020204030204" pitchFamily="34" charset="0"/>
            </a:endParaRPr>
          </a:p>
        </p:txBody>
      </p:sp>
      <p:cxnSp>
        <p:nvCxnSpPr>
          <p:cNvPr id="18" name="Straight Arrow Connector 17"/>
          <p:cNvCxnSpPr/>
          <p:nvPr/>
        </p:nvCxnSpPr>
        <p:spPr>
          <a:xfrm>
            <a:off x="3672348" y="5142130"/>
            <a:ext cx="820824" cy="0"/>
          </a:xfrm>
          <a:prstGeom prst="straightConnector1">
            <a:avLst/>
          </a:prstGeom>
          <a:ln w="79375">
            <a:tailEnd type="triangle"/>
          </a:ln>
        </p:spPr>
        <p:style>
          <a:lnRef idx="1">
            <a:schemeClr val="accent1"/>
          </a:lnRef>
          <a:fillRef idx="0">
            <a:schemeClr val="accent1"/>
          </a:fillRef>
          <a:effectRef idx="0">
            <a:schemeClr val="accent1"/>
          </a:effectRef>
          <a:fontRef idx="minor">
            <a:schemeClr val="tx1"/>
          </a:fontRef>
        </p:style>
      </p:cxnSp>
      <p:pic>
        <p:nvPicPr>
          <p:cNvPr id="1026" name="Picture 2" descr="Kết quả hình ảnh cho ý thức"/>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80117" y="1598046"/>
            <a:ext cx="2871258" cy="1722755"/>
          </a:xfrm>
          <a:prstGeom prst="rect">
            <a:avLst/>
          </a:prstGeom>
          <a:noFill/>
          <a:extLst>
            <a:ext uri="{909E8E84-426E-40DD-AFC4-6F175D3DCCD1}">
              <a14:hiddenFill xmlns:a14="http://schemas.microsoft.com/office/drawing/2010/main">
                <a:solidFill>
                  <a:srgbClr val="FFFFFF"/>
                </a:solidFill>
              </a14:hiddenFill>
            </a:ext>
          </a:extLst>
        </p:spPr>
      </p:pic>
      <p:sp>
        <p:nvSpPr>
          <p:cNvPr id="19" name="Rectangle 18"/>
          <p:cNvSpPr/>
          <p:nvPr/>
        </p:nvSpPr>
        <p:spPr>
          <a:xfrm>
            <a:off x="8423415" y="3987968"/>
            <a:ext cx="2727960" cy="2308324"/>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r>
              <a:rPr lang="de-DE" sz="2400" b="1" dirty="0">
                <a:latin typeface="Times New Roman" panose="02020603050405020304" pitchFamily="18" charset="0"/>
                <a:ea typeface="Calibri" panose="020F0502020204030204" pitchFamily="34" charset="0"/>
              </a:rPr>
              <a:t>nguồn </a:t>
            </a:r>
            <a:r>
              <a:rPr lang="de-DE" sz="2400" b="1" dirty="0">
                <a:solidFill>
                  <a:schemeClr val="dk1"/>
                </a:solidFill>
                <a:latin typeface="Times New Roman" panose="02020603050405020304" pitchFamily="18" charset="0"/>
                <a:ea typeface="Calibri" panose="020F0502020204030204" pitchFamily="34" charset="0"/>
              </a:rPr>
              <a:t>gốc</a:t>
            </a:r>
            <a:r>
              <a:rPr lang="de-DE" sz="2400" b="1" dirty="0">
                <a:latin typeface="Times New Roman" panose="02020603050405020304" pitchFamily="18" charset="0"/>
                <a:ea typeface="Calibri" panose="020F0502020204030204" pitchFamily="34" charset="0"/>
              </a:rPr>
              <a:t> cơ bản, trực tiếp và quan trọng nhất quyết định sự ra đời và phát triển của ý thức là </a:t>
            </a:r>
            <a:r>
              <a:rPr lang="de-DE" sz="2400" b="1" dirty="0">
                <a:solidFill>
                  <a:srgbClr val="FF0000"/>
                </a:solidFill>
                <a:latin typeface="Times New Roman" panose="02020603050405020304" pitchFamily="18" charset="0"/>
                <a:ea typeface="Calibri" panose="020F0502020204030204" pitchFamily="34" charset="0"/>
              </a:rPr>
              <a:t>lao động</a:t>
            </a:r>
            <a:endParaRPr lang="en-US" sz="2400" b="1" dirty="0">
              <a:solidFill>
                <a:srgbClr val="FF0000"/>
              </a:solidFill>
            </a:endParaRPr>
          </a:p>
        </p:txBody>
      </p:sp>
    </p:spTree>
    <p:extLst>
      <p:ext uri="{BB962C8B-B14F-4D97-AF65-F5344CB8AC3E}">
        <p14:creationId xmlns:p14="http://schemas.microsoft.com/office/powerpoint/2010/main" val="180517784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7160" y="299145"/>
            <a:ext cx="9936480" cy="1200329"/>
          </a:xfrm>
          <a:prstGeom prst="rect">
            <a:avLst/>
          </a:prstGeom>
        </p:spPr>
        <p:txBody>
          <a:bodyPr wrap="square">
            <a:spAutoFit/>
          </a:bodyPr>
          <a:lstStyle/>
          <a:p>
            <a:pPr indent="457200" algn="just"/>
            <a:r>
              <a:rPr lang="pt-BR" sz="2400" b="1" dirty="0" smtClean="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2.1.1</a:t>
            </a:r>
            <a:r>
              <a:rPr lang="pt-BR"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Chủ nghĩa duy vật biện chứng</a:t>
            </a:r>
            <a:endPar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endParaRPr>
          </a:p>
          <a:p>
            <a:pPr defTabSz="457200"/>
            <a:r>
              <a:rPr lang="pt-BR" sz="2400" b="1" dirty="0" smtClean="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2.1.1.2</a:t>
            </a:r>
            <a:r>
              <a:rPr lang="pt-BR"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Quan điểm của chủ nghĩa duy vật biện chứng về ý thức</a:t>
            </a:r>
            <a:endPar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endParaRPr>
          </a:p>
          <a:p>
            <a:r>
              <a:rPr lang="pt-BR"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pt-BR" sz="24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pt-BR"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Quan hệ biện chứng giữa vật chất và ý thức: </a:t>
            </a:r>
            <a:endPar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1026" name="Picture 2" descr="Kết quả hình ảnh cho ý thức"/>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62478" y="1855607"/>
            <a:ext cx="3622324" cy="2592954"/>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Kết quả hình ảnh cho trái đất&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1225" y="1796483"/>
            <a:ext cx="4514175" cy="2652078"/>
          </a:xfrm>
          <a:prstGeom prst="rect">
            <a:avLst/>
          </a:prstGeom>
          <a:noFill/>
          <a:extLst>
            <a:ext uri="{909E8E84-426E-40DD-AFC4-6F175D3DCCD1}">
              <a14:hiddenFill xmlns:a14="http://schemas.microsoft.com/office/drawing/2010/main">
                <a:solidFill>
                  <a:srgbClr val="FFFFFF"/>
                </a:solidFill>
              </a14:hiddenFill>
            </a:ext>
          </a:extLst>
        </p:spPr>
      </p:pic>
      <p:sp>
        <p:nvSpPr>
          <p:cNvPr id="6" name="Right Arrow 5"/>
          <p:cNvSpPr/>
          <p:nvPr/>
        </p:nvSpPr>
        <p:spPr>
          <a:xfrm>
            <a:off x="5654040" y="2118360"/>
            <a:ext cx="1920240" cy="77724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ight Arrow 6"/>
          <p:cNvSpPr/>
          <p:nvPr/>
        </p:nvSpPr>
        <p:spPr>
          <a:xfrm rot="10800000">
            <a:off x="5793598" y="3514486"/>
            <a:ext cx="1567322" cy="44196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sp>
        <p:nvSpPr>
          <p:cNvPr id="8" name="Rectangle 7"/>
          <p:cNvSpPr/>
          <p:nvPr/>
        </p:nvSpPr>
        <p:spPr>
          <a:xfrm>
            <a:off x="1541704" y="4931242"/>
            <a:ext cx="2462737" cy="1384995"/>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r>
              <a:rPr lang="pt-BR" sz="2800" dirty="0">
                <a:latin typeface="Times New Roman" panose="02020603050405020304" pitchFamily="18" charset="0"/>
                <a:ea typeface="Calibri" panose="020F0502020204030204" pitchFamily="34" charset="0"/>
              </a:rPr>
              <a:t>Vật chất </a:t>
            </a:r>
            <a:r>
              <a:rPr lang="pt-BR" sz="2800" dirty="0" smtClean="0">
                <a:latin typeface="Times New Roman" panose="02020603050405020304" pitchFamily="18" charset="0"/>
                <a:ea typeface="Calibri" panose="020F0502020204030204" pitchFamily="34" charset="0"/>
              </a:rPr>
              <a:t>sinh ra và quyết </a:t>
            </a:r>
            <a:r>
              <a:rPr lang="pt-BR" sz="2800" dirty="0">
                <a:latin typeface="Times New Roman" panose="02020603050405020304" pitchFamily="18" charset="0"/>
                <a:ea typeface="Calibri" panose="020F0502020204030204" pitchFamily="34" charset="0"/>
              </a:rPr>
              <a:t>định ý thức</a:t>
            </a:r>
            <a:endParaRPr lang="en-US" sz="2800" dirty="0"/>
          </a:p>
        </p:txBody>
      </p:sp>
      <p:sp>
        <p:nvSpPr>
          <p:cNvPr id="9" name="Rectangle 8"/>
          <p:cNvSpPr/>
          <p:nvPr/>
        </p:nvSpPr>
        <p:spPr>
          <a:xfrm>
            <a:off x="9342120" y="5146685"/>
            <a:ext cx="2542682" cy="95410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r>
              <a:rPr lang="pt-BR" sz="2800" dirty="0">
                <a:latin typeface="Times New Roman" panose="02020603050405020304" pitchFamily="18" charset="0"/>
                <a:ea typeface="Calibri" panose="020F0502020204030204" pitchFamily="34" charset="0"/>
              </a:rPr>
              <a:t>Ý thức tác động trở lại vật chất: </a:t>
            </a:r>
            <a:endParaRPr lang="en-US" sz="2800" dirty="0"/>
          </a:p>
        </p:txBody>
      </p:sp>
      <p:pic>
        <p:nvPicPr>
          <p:cNvPr id="2052" name="Picture 4" descr="Kết quả hình ảnh cho trồng cây&quo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28933" y="4575332"/>
            <a:ext cx="4878278" cy="22826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00049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7160" y="299145"/>
            <a:ext cx="9936480" cy="1569660"/>
          </a:xfrm>
          <a:prstGeom prst="rect">
            <a:avLst/>
          </a:prstGeom>
        </p:spPr>
        <p:txBody>
          <a:bodyPr wrap="square">
            <a:spAutoFit/>
          </a:bodyPr>
          <a:lstStyle/>
          <a:p>
            <a:pPr indent="457200" algn="just"/>
            <a:r>
              <a:rPr lang="pt-BR" sz="2400" b="1" dirty="0" smtClean="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2.1.1</a:t>
            </a:r>
            <a:r>
              <a:rPr lang="pt-BR"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Chủ nghĩa duy vật biện chứng</a:t>
            </a:r>
            <a:endPar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endParaRPr>
          </a:p>
          <a:p>
            <a:r>
              <a:rPr lang="pt-BR" sz="2400" b="1" dirty="0" smtClean="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pt-BR"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Hai nguyên lý cơ bản:</a:t>
            </a:r>
            <a:endPar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endParaRPr>
          </a:p>
          <a:p>
            <a:r>
              <a:rPr lang="pt-BR"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Nguyên lý về mối liên hệ phổ biến</a:t>
            </a:r>
            <a:endPar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a:p>
            <a:pPr defTabSz="457200"/>
            <a:endPar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3074" name="Picture 2" descr="Kết quả hình ảnh cho thiên nhiên và con người&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69380" y="299145"/>
            <a:ext cx="5722620" cy="387047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43840" y="2118420"/>
            <a:ext cx="2773680" cy="4154984"/>
          </a:xfrm>
          <a:prstGeom prst="rect">
            <a:avLst/>
          </a:prstGeom>
        </p:spPr>
        <p:style>
          <a:lnRef idx="3">
            <a:schemeClr val="lt1"/>
          </a:lnRef>
          <a:fillRef idx="1">
            <a:schemeClr val="accent1"/>
          </a:fillRef>
          <a:effectRef idx="1">
            <a:schemeClr val="accent1"/>
          </a:effectRef>
          <a:fontRef idx="minor">
            <a:schemeClr val="lt1"/>
          </a:fontRef>
        </p:style>
        <p:txBody>
          <a:bodyPr wrap="square">
            <a:spAutoFit/>
          </a:bodyPr>
          <a:lstStyle/>
          <a:p>
            <a:pPr indent="457200" algn="just">
              <a:tabLst>
                <a:tab pos="5257800" algn="l"/>
              </a:tabLst>
            </a:pPr>
            <a:r>
              <a:rPr lang="pt-BR" sz="2400" b="1" i="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Mối liên hệ là</a:t>
            </a:r>
            <a:r>
              <a:rPr lang="pt-BR"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pt-BR" sz="2400" b="1" dirty="0">
                <a:latin typeface="Times New Roman" panose="02020603050405020304" pitchFamily="18" charset="0"/>
                <a:ea typeface="Calibri" panose="020F0502020204030204" pitchFamily="34" charset="0"/>
                <a:cs typeface="Times New Roman" panose="02020603050405020304" pitchFamily="18" charset="0"/>
              </a:rPr>
              <a:t>phạm trù triết học dùng để chỉ sự quy định, sự tác động qua lại, sự chuyển hóa lẫn nhau giữa các sự vật, hiện tượng hay giữa các mặt của một sự vật, của một hiện tượng trong thế giới</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3589020" y="1685925"/>
            <a:ext cx="2209800" cy="2677656"/>
          </a:xfrm>
          <a:prstGeom prst="rect">
            <a:avLst/>
          </a:prstGeom>
        </p:spPr>
        <p:style>
          <a:lnRef idx="3">
            <a:schemeClr val="lt1"/>
          </a:lnRef>
          <a:fillRef idx="1">
            <a:schemeClr val="accent1"/>
          </a:fillRef>
          <a:effectRef idx="1">
            <a:schemeClr val="accent1"/>
          </a:effectRef>
          <a:fontRef idx="minor">
            <a:schemeClr val="lt1"/>
          </a:fontRef>
        </p:style>
        <p:txBody>
          <a:bodyPr wrap="square">
            <a:spAutoFit/>
          </a:bodyPr>
          <a:lstStyle/>
          <a:p>
            <a:pPr indent="457200" algn="ctr">
              <a:tabLst>
                <a:tab pos="5257800" algn="l"/>
              </a:tabLst>
            </a:pPr>
            <a:r>
              <a:rPr lang="pt-BR" sz="2400" b="1" i="1" dirty="0">
                <a:solidFill>
                  <a:srgbClr val="FFFF00"/>
                </a:solidFill>
                <a:latin typeface="Times New Roman" panose="02020603050405020304" pitchFamily="18" charset="0"/>
                <a:ea typeface="Calibri" panose="020F0502020204030204" pitchFamily="34" charset="0"/>
                <a:cs typeface="Times New Roman" panose="02020603050405020304" pitchFamily="18" charset="0"/>
              </a:rPr>
              <a:t>Thế giới có vô vàn các sự vật, hiện tượng nhưng chúng luôn tồn tại trong mối liên hệ.</a:t>
            </a:r>
            <a:endParaRPr lang="en-US" sz="2400" b="1" i="1" dirty="0">
              <a:solidFill>
                <a:srgbClr val="FFFF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3562350" y="4489370"/>
            <a:ext cx="2747010" cy="2308324"/>
          </a:xfrm>
          <a:prstGeom prst="rect">
            <a:avLst/>
          </a:prstGeom>
        </p:spPr>
        <p:style>
          <a:lnRef idx="3">
            <a:schemeClr val="lt1"/>
          </a:lnRef>
          <a:fillRef idx="1">
            <a:schemeClr val="accent1"/>
          </a:fillRef>
          <a:effectRef idx="1">
            <a:schemeClr val="accent1"/>
          </a:effectRef>
          <a:fontRef idx="minor">
            <a:schemeClr val="lt1"/>
          </a:fontRef>
        </p:style>
        <p:txBody>
          <a:bodyPr wrap="square">
            <a:spAutoFit/>
          </a:bodyPr>
          <a:lstStyle/>
          <a:p>
            <a:pPr indent="457200" algn="ctr">
              <a:tabLst>
                <a:tab pos="5257800" algn="l"/>
              </a:tabLst>
            </a:pPr>
            <a:r>
              <a:rPr lang="pt-BR" sz="2400" b="1" i="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Mối liên hệ có ba tính chất cơ bản: Tính khách quan, tính phổ biến và tính đa dạng, phong phú.</a:t>
            </a:r>
            <a:endParaRPr lang="en-US" sz="2400" b="1" i="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Right Arrow 9"/>
          <p:cNvSpPr/>
          <p:nvPr/>
        </p:nvSpPr>
        <p:spPr>
          <a:xfrm>
            <a:off x="7147560" y="5166360"/>
            <a:ext cx="883920" cy="5334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8420100" y="4540002"/>
            <a:ext cx="3307080" cy="1938992"/>
          </a:xfrm>
          <a:prstGeom prst="rect">
            <a:avLst/>
          </a:prstGeom>
        </p:spPr>
        <p:txBody>
          <a:bodyPr wrap="square">
            <a:spAutoFit/>
          </a:bodyPr>
          <a:lstStyle/>
          <a:p>
            <a:pPr algn="ctr"/>
            <a:r>
              <a:rPr lang="pt-BR" sz="2400" b="1" dirty="0">
                <a:latin typeface="Times New Roman" panose="02020603050405020304" pitchFamily="18" charset="0"/>
                <a:ea typeface="Calibri" panose="020F0502020204030204" pitchFamily="34" charset="0"/>
              </a:rPr>
              <a:t>Trong nhận thức và hoạt động thực tiễn mỗi người phải có quan điểm toàn diện và quan điểm lịch sử - cụ thể, </a:t>
            </a:r>
            <a:endParaRPr lang="en-US" sz="2400" b="1" dirty="0"/>
          </a:p>
        </p:txBody>
      </p:sp>
    </p:spTree>
    <p:extLst>
      <p:ext uri="{BB962C8B-B14F-4D97-AF65-F5344CB8AC3E}">
        <p14:creationId xmlns:p14="http://schemas.microsoft.com/office/powerpoint/2010/main" val="268258619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7160" y="299145"/>
            <a:ext cx="9936480" cy="1569660"/>
          </a:xfrm>
          <a:prstGeom prst="rect">
            <a:avLst/>
          </a:prstGeom>
        </p:spPr>
        <p:txBody>
          <a:bodyPr wrap="square">
            <a:spAutoFit/>
          </a:bodyPr>
          <a:lstStyle/>
          <a:p>
            <a:pPr indent="457200" algn="just"/>
            <a:r>
              <a:rPr lang="pt-BR" sz="2400" b="1" dirty="0" smtClean="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2.1.1</a:t>
            </a:r>
            <a:r>
              <a:rPr lang="pt-BR"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Chủ nghĩa duy vật biện chứng</a:t>
            </a:r>
            <a:endPar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endParaRPr>
          </a:p>
          <a:p>
            <a:r>
              <a:rPr lang="pt-BR" sz="2400" b="1" dirty="0" smtClean="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pt-BR"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Hai nguyên lý cơ bản:</a:t>
            </a:r>
            <a:endPar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endParaRPr>
          </a:p>
          <a:p>
            <a:r>
              <a:rPr lang="pt-BR"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Nguyên lý về </a:t>
            </a:r>
            <a:r>
              <a:rPr lang="pt-BR" sz="24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sự phát triển</a:t>
            </a:r>
            <a:endPar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a:p>
            <a:pPr defTabSz="457200"/>
            <a:endPar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2" name="Rectangle 1"/>
          <p:cNvSpPr/>
          <p:nvPr/>
        </p:nvSpPr>
        <p:spPr>
          <a:xfrm>
            <a:off x="198120" y="1722791"/>
            <a:ext cx="2693670" cy="4893647"/>
          </a:xfrm>
          <a:prstGeom prst="rect">
            <a:avLst/>
          </a:prstGeom>
        </p:spPr>
        <p:style>
          <a:lnRef idx="3">
            <a:schemeClr val="lt1"/>
          </a:lnRef>
          <a:fillRef idx="1">
            <a:schemeClr val="accent1"/>
          </a:fillRef>
          <a:effectRef idx="1">
            <a:schemeClr val="accent1"/>
          </a:effectRef>
          <a:fontRef idx="minor">
            <a:schemeClr val="lt1"/>
          </a:fontRef>
        </p:style>
        <p:txBody>
          <a:bodyPr wrap="square">
            <a:spAutoFit/>
          </a:bodyPr>
          <a:lstStyle/>
          <a:p>
            <a:pPr indent="60325" algn="ctr">
              <a:tabLst>
                <a:tab pos="5257800" algn="l"/>
              </a:tabLst>
            </a:pPr>
            <a:r>
              <a:rPr lang="pt-BR" sz="2400" b="1" i="1" dirty="0">
                <a:solidFill>
                  <a:srgbClr val="FF0000"/>
                </a:solidFill>
              </a:rPr>
              <a:t>Phát triển</a:t>
            </a:r>
            <a:r>
              <a:rPr lang="pt-BR" sz="2400" b="1" dirty="0">
                <a:solidFill>
                  <a:srgbClr val="FF0000"/>
                </a:solidFill>
              </a:rPr>
              <a:t> </a:t>
            </a:r>
            <a:r>
              <a:rPr lang="pt-BR" sz="2400" b="1" dirty="0"/>
              <a:t>là khuynh hướng vận động từ thấp lên cao, từ đơn giản đến phức tạp, từ kém hoàn thiện đến hoàn thiện theo chiều hướng đi lên của sự vật, hiện tượng; là quá trình hoàn thiện về chất và nâng cao trình độ của chúng</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3589020" y="1685925"/>
            <a:ext cx="3025140" cy="2246769"/>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indent="457200" algn="ctr">
              <a:tabLst>
                <a:tab pos="5257800" algn="l"/>
              </a:tabLst>
            </a:pPr>
            <a:r>
              <a:rPr lang="pt-BR" sz="2800" dirty="0"/>
              <a:t>Phát triển là khuynh hướng chung của thế giới và nó có tính phổ biến, </a:t>
            </a:r>
            <a:endParaRPr lang="en-US" sz="2800" b="1" i="1" dirty="0">
              <a:solidFill>
                <a:srgbClr val="FFFF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3589020" y="4043944"/>
            <a:ext cx="2747010" cy="2677656"/>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r>
              <a:rPr lang="pt-BR" sz="2800" dirty="0"/>
              <a:t>Phát triển có tính chất cơ bản: tính khách quan, tính phổ biến và tính đa dạng, phong phú.</a:t>
            </a:r>
            <a:endParaRPr lang="en-US" sz="2800" dirty="0"/>
          </a:p>
        </p:txBody>
      </p:sp>
      <p:sp>
        <p:nvSpPr>
          <p:cNvPr id="10" name="Right Arrow 9"/>
          <p:cNvSpPr/>
          <p:nvPr/>
        </p:nvSpPr>
        <p:spPr>
          <a:xfrm>
            <a:off x="6751320" y="4959616"/>
            <a:ext cx="883920" cy="5334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8176260" y="3318570"/>
            <a:ext cx="4015740" cy="3108543"/>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algn="ctr"/>
            <a:r>
              <a:rPr lang="pt-BR" sz="2800" i="1" dirty="0"/>
              <a:t>Ý nghĩa của vấn đề:</a:t>
            </a:r>
            <a:r>
              <a:rPr lang="pt-BR" sz="2800" dirty="0"/>
              <a:t> Nguyên lý về sự phát triển giúp chúng ta nhận thức sự vật, hiện tượng theo hướng vận động phát triển, tránh được cách nhìn phiến diện </a:t>
            </a:r>
            <a:endParaRPr lang="en-US" sz="2800" b="1" dirty="0"/>
          </a:p>
        </p:txBody>
      </p:sp>
      <p:pic>
        <p:nvPicPr>
          <p:cNvPr id="4104" name="Picture 8" descr="Kết quả hình ảnh cho sự phát triển của trẻ&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48550" y="0"/>
            <a:ext cx="4762500" cy="33242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266698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7160" y="299145"/>
            <a:ext cx="9936480" cy="1569660"/>
          </a:xfrm>
          <a:prstGeom prst="rect">
            <a:avLst/>
          </a:prstGeom>
        </p:spPr>
        <p:txBody>
          <a:bodyPr wrap="square">
            <a:spAutoFit/>
          </a:bodyPr>
          <a:lstStyle/>
          <a:p>
            <a:pPr indent="457200" algn="just"/>
            <a:r>
              <a:rPr lang="pt-BR" sz="2400" b="1" dirty="0" smtClean="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2.1.1</a:t>
            </a:r>
            <a:r>
              <a:rPr lang="pt-BR"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Chủ nghĩa duy vật biện chứng</a:t>
            </a:r>
            <a:endPar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endParaRPr>
          </a:p>
          <a:p>
            <a:r>
              <a:rPr lang="pt-BR" b="1" i="1" dirty="0"/>
              <a:t>- </a:t>
            </a:r>
            <a:r>
              <a:rPr lang="pt-BR"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Những quy luật cơ bản của phép biện chứng duy vật</a:t>
            </a:r>
            <a:endPar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endParaRPr>
          </a:p>
          <a:p>
            <a:r>
              <a:rPr lang="pt-BR"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Về nhận thức quy luật</a:t>
            </a:r>
            <a:endPar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a:p>
            <a:pPr defTabSz="457200"/>
            <a:endPar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2" name="Rectangle 1"/>
          <p:cNvSpPr/>
          <p:nvPr/>
        </p:nvSpPr>
        <p:spPr>
          <a:xfrm>
            <a:off x="198120" y="1722790"/>
            <a:ext cx="5593080" cy="1938992"/>
          </a:xfrm>
          <a:prstGeom prst="rect">
            <a:avLst/>
          </a:prstGeom>
        </p:spPr>
        <p:style>
          <a:lnRef idx="3">
            <a:schemeClr val="lt1"/>
          </a:lnRef>
          <a:fillRef idx="1">
            <a:schemeClr val="accent1"/>
          </a:fillRef>
          <a:effectRef idx="1">
            <a:schemeClr val="accent1"/>
          </a:effectRef>
          <a:fontRef idx="minor">
            <a:schemeClr val="lt1"/>
          </a:fontRef>
        </p:style>
        <p:txBody>
          <a:bodyPr wrap="square">
            <a:spAutoFit/>
          </a:bodyPr>
          <a:lstStyle/>
          <a:p>
            <a:pPr indent="60325" algn="ctr">
              <a:tabLst>
                <a:tab pos="5257800" algn="l"/>
              </a:tabLst>
            </a:pPr>
            <a:r>
              <a:rPr lang="pt-BR" sz="2400" b="1" dirty="0">
                <a:solidFill>
                  <a:srgbClr val="FF0000"/>
                </a:solidFill>
              </a:rPr>
              <a:t>Quy luật là </a:t>
            </a:r>
            <a:r>
              <a:rPr lang="pt-BR" sz="2400" b="1" dirty="0"/>
              <a:t>những mối liên hệ bản chất, tất nhiên, bên trong, có tính phổ biến và được lặp đi lặp lại giữa các mặt, các yếu tố trong cùng một sự vật, hiện tượng, hay giữa các sự vật hiện tượng.</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632434" y="4716095"/>
            <a:ext cx="5019323" cy="461665"/>
          </a:xfrm>
          <a:prstGeom prst="rect">
            <a:avLst/>
          </a:prstGeom>
        </p:spPr>
        <p:style>
          <a:lnRef idx="2">
            <a:schemeClr val="accent2"/>
          </a:lnRef>
          <a:fillRef idx="1">
            <a:schemeClr val="lt1"/>
          </a:fillRef>
          <a:effectRef idx="0">
            <a:schemeClr val="accent2"/>
          </a:effectRef>
          <a:fontRef idx="minor">
            <a:schemeClr val="dk1"/>
          </a:fontRef>
        </p:style>
        <p:txBody>
          <a:bodyPr wrap="none">
            <a:spAutoFit/>
          </a:bodyPr>
          <a:lstStyle/>
          <a:p>
            <a:r>
              <a:rPr lang="pt-BR" sz="2400" b="1" dirty="0">
                <a:latin typeface="Times New Roman" panose="02020603050405020304" pitchFamily="18" charset="0"/>
                <a:ea typeface="Calibri" panose="020F0502020204030204" pitchFamily="34" charset="0"/>
              </a:rPr>
              <a:t>Các quy luật đều có tính khách quan</a:t>
            </a:r>
            <a:endParaRPr lang="en-US" sz="2400" b="1" dirty="0"/>
          </a:p>
        </p:txBody>
      </p:sp>
      <p:sp>
        <p:nvSpPr>
          <p:cNvPr id="7" name="Left Brace 6"/>
          <p:cNvSpPr/>
          <p:nvPr/>
        </p:nvSpPr>
        <p:spPr>
          <a:xfrm>
            <a:off x="6379081" y="1360542"/>
            <a:ext cx="1600200" cy="460248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8" name="TextBox 7"/>
          <p:cNvSpPr txBox="1"/>
          <p:nvPr/>
        </p:nvSpPr>
        <p:spPr>
          <a:xfrm>
            <a:off x="7680959" y="1999788"/>
            <a:ext cx="3605401" cy="3323987"/>
          </a:xfrm>
          <a:prstGeom prst="rect">
            <a:avLst/>
          </a:prstGeom>
          <a:noFill/>
        </p:spPr>
        <p:txBody>
          <a:bodyPr wrap="square" rtlCol="0">
            <a:spAutoFit/>
          </a:bodyPr>
          <a:lstStyle/>
          <a:p>
            <a:pPr>
              <a:lnSpc>
                <a:spcPct val="150000"/>
              </a:lnSpc>
            </a:pPr>
            <a:r>
              <a:rPr lang="en-US" sz="2800" dirty="0" err="1" smtClean="0">
                <a:solidFill>
                  <a:srgbClr val="0070C0"/>
                </a:solidFill>
              </a:rPr>
              <a:t>Quy</a:t>
            </a:r>
            <a:r>
              <a:rPr lang="en-US" sz="2800" dirty="0" smtClean="0">
                <a:solidFill>
                  <a:srgbClr val="0070C0"/>
                </a:solidFill>
              </a:rPr>
              <a:t> </a:t>
            </a:r>
            <a:r>
              <a:rPr lang="en-US" sz="2800" dirty="0" err="1" smtClean="0">
                <a:solidFill>
                  <a:srgbClr val="0070C0"/>
                </a:solidFill>
              </a:rPr>
              <a:t>luật</a:t>
            </a:r>
            <a:r>
              <a:rPr lang="en-US" sz="2800" dirty="0" smtClean="0">
                <a:solidFill>
                  <a:srgbClr val="0070C0"/>
                </a:solidFill>
              </a:rPr>
              <a:t> </a:t>
            </a:r>
            <a:r>
              <a:rPr lang="en-US" sz="2800" dirty="0" err="1" smtClean="0">
                <a:solidFill>
                  <a:srgbClr val="0070C0"/>
                </a:solidFill>
              </a:rPr>
              <a:t>cung</a:t>
            </a:r>
            <a:r>
              <a:rPr lang="en-US" sz="2800" dirty="0" smtClean="0">
                <a:solidFill>
                  <a:srgbClr val="0070C0"/>
                </a:solidFill>
              </a:rPr>
              <a:t> </a:t>
            </a:r>
            <a:r>
              <a:rPr lang="en-US" sz="2800" dirty="0" err="1" smtClean="0">
                <a:solidFill>
                  <a:srgbClr val="0070C0"/>
                </a:solidFill>
              </a:rPr>
              <a:t>cầu</a:t>
            </a:r>
            <a:endParaRPr lang="en-US" sz="2800" dirty="0" smtClean="0">
              <a:solidFill>
                <a:srgbClr val="0070C0"/>
              </a:solidFill>
            </a:endParaRPr>
          </a:p>
          <a:p>
            <a:pPr>
              <a:lnSpc>
                <a:spcPct val="150000"/>
              </a:lnSpc>
            </a:pPr>
            <a:r>
              <a:rPr lang="en-US" sz="2800" dirty="0" err="1" smtClean="0">
                <a:solidFill>
                  <a:srgbClr val="0070C0"/>
                </a:solidFill>
              </a:rPr>
              <a:t>Quy</a:t>
            </a:r>
            <a:r>
              <a:rPr lang="en-US" sz="2800" dirty="0" smtClean="0">
                <a:solidFill>
                  <a:srgbClr val="0070C0"/>
                </a:solidFill>
              </a:rPr>
              <a:t> </a:t>
            </a:r>
            <a:r>
              <a:rPr lang="en-US" sz="2800" dirty="0" err="1" smtClean="0">
                <a:solidFill>
                  <a:srgbClr val="0070C0"/>
                </a:solidFill>
              </a:rPr>
              <a:t>luật</a:t>
            </a:r>
            <a:r>
              <a:rPr lang="en-US" sz="2800" dirty="0" smtClean="0">
                <a:solidFill>
                  <a:srgbClr val="0070C0"/>
                </a:solidFill>
              </a:rPr>
              <a:t> </a:t>
            </a:r>
            <a:r>
              <a:rPr lang="en-US" sz="2800" dirty="0" err="1" smtClean="0">
                <a:solidFill>
                  <a:srgbClr val="0070C0"/>
                </a:solidFill>
              </a:rPr>
              <a:t>giá</a:t>
            </a:r>
            <a:r>
              <a:rPr lang="en-US" sz="2800" dirty="0" smtClean="0">
                <a:solidFill>
                  <a:srgbClr val="0070C0"/>
                </a:solidFill>
              </a:rPr>
              <a:t> </a:t>
            </a:r>
            <a:r>
              <a:rPr lang="en-US" sz="2800" dirty="0" err="1" smtClean="0">
                <a:solidFill>
                  <a:srgbClr val="0070C0"/>
                </a:solidFill>
              </a:rPr>
              <a:t>trị</a:t>
            </a:r>
            <a:endParaRPr lang="en-US" sz="2800" dirty="0" smtClean="0">
              <a:solidFill>
                <a:srgbClr val="0070C0"/>
              </a:solidFill>
            </a:endParaRPr>
          </a:p>
          <a:p>
            <a:pPr>
              <a:lnSpc>
                <a:spcPct val="150000"/>
              </a:lnSpc>
            </a:pPr>
            <a:r>
              <a:rPr lang="en-US" sz="2800" dirty="0" err="1" smtClean="0">
                <a:solidFill>
                  <a:srgbClr val="0070C0"/>
                </a:solidFill>
              </a:rPr>
              <a:t>Quy</a:t>
            </a:r>
            <a:r>
              <a:rPr lang="en-US" sz="2800" dirty="0" smtClean="0">
                <a:solidFill>
                  <a:srgbClr val="0070C0"/>
                </a:solidFill>
              </a:rPr>
              <a:t> </a:t>
            </a:r>
            <a:r>
              <a:rPr lang="en-US" sz="2800" dirty="0" err="1" smtClean="0">
                <a:solidFill>
                  <a:srgbClr val="0070C0"/>
                </a:solidFill>
              </a:rPr>
              <a:t>luật</a:t>
            </a:r>
            <a:r>
              <a:rPr lang="en-US" sz="2800" dirty="0" smtClean="0">
                <a:solidFill>
                  <a:srgbClr val="0070C0"/>
                </a:solidFill>
              </a:rPr>
              <a:t> di </a:t>
            </a:r>
            <a:r>
              <a:rPr lang="en-US" sz="2800" dirty="0" err="1" smtClean="0">
                <a:solidFill>
                  <a:srgbClr val="0070C0"/>
                </a:solidFill>
              </a:rPr>
              <a:t>truyền</a:t>
            </a:r>
            <a:endParaRPr lang="en-US" sz="2800" dirty="0" smtClean="0">
              <a:solidFill>
                <a:srgbClr val="0070C0"/>
              </a:solidFill>
            </a:endParaRPr>
          </a:p>
          <a:p>
            <a:pPr>
              <a:lnSpc>
                <a:spcPct val="150000"/>
              </a:lnSpc>
            </a:pPr>
            <a:r>
              <a:rPr lang="en-US" sz="2800" dirty="0" err="1" smtClean="0">
                <a:solidFill>
                  <a:srgbClr val="0070C0"/>
                </a:solidFill>
              </a:rPr>
              <a:t>Quy</a:t>
            </a:r>
            <a:r>
              <a:rPr lang="en-US" sz="2800" dirty="0" smtClean="0">
                <a:solidFill>
                  <a:srgbClr val="0070C0"/>
                </a:solidFill>
              </a:rPr>
              <a:t> </a:t>
            </a:r>
            <a:r>
              <a:rPr lang="en-US" sz="2800" dirty="0" err="1" smtClean="0">
                <a:solidFill>
                  <a:srgbClr val="0070C0"/>
                </a:solidFill>
              </a:rPr>
              <a:t>luật</a:t>
            </a:r>
            <a:r>
              <a:rPr lang="en-US" sz="2800" dirty="0" smtClean="0">
                <a:solidFill>
                  <a:srgbClr val="0070C0"/>
                </a:solidFill>
              </a:rPr>
              <a:t> </a:t>
            </a:r>
            <a:r>
              <a:rPr lang="en-US" sz="2800" dirty="0" err="1" smtClean="0">
                <a:solidFill>
                  <a:srgbClr val="0070C0"/>
                </a:solidFill>
              </a:rPr>
              <a:t>mâu</a:t>
            </a:r>
            <a:r>
              <a:rPr lang="en-US" sz="2800" dirty="0" smtClean="0">
                <a:solidFill>
                  <a:srgbClr val="0070C0"/>
                </a:solidFill>
              </a:rPr>
              <a:t> </a:t>
            </a:r>
            <a:r>
              <a:rPr lang="en-US" sz="2800" dirty="0" err="1" smtClean="0">
                <a:solidFill>
                  <a:srgbClr val="0070C0"/>
                </a:solidFill>
              </a:rPr>
              <a:t>thuẫn</a:t>
            </a:r>
            <a:endParaRPr lang="en-US" sz="2800" dirty="0" smtClean="0">
              <a:solidFill>
                <a:srgbClr val="0070C0"/>
              </a:solidFill>
            </a:endParaRPr>
          </a:p>
          <a:p>
            <a:pPr>
              <a:lnSpc>
                <a:spcPct val="150000"/>
              </a:lnSpc>
            </a:pPr>
            <a:r>
              <a:rPr lang="en-US" sz="2800" dirty="0" smtClean="0">
                <a:solidFill>
                  <a:srgbClr val="0070C0"/>
                </a:solidFill>
              </a:rPr>
              <a:t>……</a:t>
            </a:r>
            <a:endParaRPr lang="en-US" sz="2800" dirty="0">
              <a:solidFill>
                <a:srgbClr val="0070C0"/>
              </a:solidFill>
            </a:endParaRPr>
          </a:p>
        </p:txBody>
      </p:sp>
    </p:spTree>
    <p:extLst>
      <p:ext uri="{BB962C8B-B14F-4D97-AF65-F5344CB8AC3E}">
        <p14:creationId xmlns:p14="http://schemas.microsoft.com/office/powerpoint/2010/main" val="259957998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7160" y="299145"/>
            <a:ext cx="11821478" cy="1261884"/>
          </a:xfrm>
          <a:prstGeom prst="rect">
            <a:avLst/>
          </a:prstGeom>
        </p:spPr>
        <p:txBody>
          <a:bodyPr wrap="square">
            <a:spAutoFit/>
          </a:bodyPr>
          <a:lstStyle/>
          <a:p>
            <a:pPr indent="457200" algn="just"/>
            <a:r>
              <a:rPr lang="pt-BR" sz="2400" b="1" dirty="0" smtClean="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2.1.1</a:t>
            </a:r>
            <a:r>
              <a:rPr lang="pt-BR"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Chủ nghĩa duy vật biện chứng</a:t>
            </a:r>
            <a:endPar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endParaRPr>
          </a:p>
          <a:p>
            <a:r>
              <a:rPr lang="pt-BR" b="1" i="1" dirty="0"/>
              <a:t>- </a:t>
            </a:r>
            <a:r>
              <a:rPr lang="pt-BR"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Những quy luật cơ bản của phép biện chứng duy vật</a:t>
            </a:r>
            <a:endPar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endParaRPr>
          </a:p>
          <a:p>
            <a:r>
              <a:rPr lang="pt-BR" sz="2800" b="1" i="1" dirty="0">
                <a:solidFill>
                  <a:srgbClr val="FF0000"/>
                </a:solidFill>
              </a:rPr>
              <a:t>+ </a:t>
            </a:r>
            <a:r>
              <a:rPr lang="pt-BR" sz="2800" i="1" dirty="0">
                <a:solidFill>
                  <a:srgbClr val="FF0000"/>
                </a:solidFill>
              </a:rPr>
              <a:t> Quy luật thống nhất và đấu tranh của các mặt đối lập (Quy luật mâu thuẫn</a:t>
            </a:r>
            <a:r>
              <a:rPr lang="pt-BR" sz="2800" i="1" dirty="0" smtClean="0">
                <a:solidFill>
                  <a:srgbClr val="FF0000"/>
                </a:solidFill>
              </a:rPr>
              <a:t>)</a:t>
            </a:r>
            <a:endPar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 name="Rectangle 2"/>
          <p:cNvSpPr/>
          <p:nvPr/>
        </p:nvSpPr>
        <p:spPr>
          <a:xfrm>
            <a:off x="137159" y="1677085"/>
            <a:ext cx="10421304" cy="52322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pt-BR" sz="2800" dirty="0">
                <a:latin typeface="Times New Roman" panose="02020603050405020304" pitchFamily="18" charset="0"/>
                <a:ea typeface="Calibri" panose="020F0502020204030204" pitchFamily="34" charset="0"/>
              </a:rPr>
              <a:t>quy luật này vạch ra nguồn gốc động lực của sự vận động, phát triển </a:t>
            </a:r>
            <a:endParaRPr lang="en-US" sz="2800" dirty="0"/>
          </a:p>
        </p:txBody>
      </p:sp>
      <p:sp>
        <p:nvSpPr>
          <p:cNvPr id="5" name="Rectangle 4"/>
          <p:cNvSpPr/>
          <p:nvPr/>
        </p:nvSpPr>
        <p:spPr>
          <a:xfrm>
            <a:off x="137159" y="2429947"/>
            <a:ext cx="1927131" cy="52322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pt-BR" sz="2800" dirty="0">
                <a:solidFill>
                  <a:srgbClr val="FF0000"/>
                </a:solidFill>
                <a:latin typeface="Times New Roman" panose="02020603050405020304" pitchFamily="18" charset="0"/>
                <a:ea typeface="Calibri" panose="020F0502020204030204" pitchFamily="34" charset="0"/>
              </a:rPr>
              <a:t>Mặt đối lập </a:t>
            </a:r>
            <a:endParaRPr lang="en-US" sz="2800" dirty="0">
              <a:solidFill>
                <a:srgbClr val="FF0000"/>
              </a:solidFill>
              <a:latin typeface="Times New Roman" panose="02020603050405020304" pitchFamily="18" charset="0"/>
              <a:ea typeface="Calibri" panose="020F0502020204030204" pitchFamily="34" charset="0"/>
            </a:endParaRPr>
          </a:p>
        </p:txBody>
      </p:sp>
      <p:pic>
        <p:nvPicPr>
          <p:cNvPr id="1028" name="Picture 4" descr="https://upload.wikimedia.org/wikipedia/commons/thumb/e/ed/VFPt_charges_plus_minus_thumb.svg/250px-VFPt_charges_plus_minus_thumb.sv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55837" y="2316361"/>
            <a:ext cx="2381250" cy="1790701"/>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Kết quả hình ảnh cho đấu tran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87914" y="3211711"/>
            <a:ext cx="7070724" cy="328081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665796" y="4499416"/>
            <a:ext cx="3549016" cy="2246769"/>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indent="457200" algn="just">
              <a:tabLst>
                <a:tab pos="5257800" algn="l"/>
              </a:tabLst>
            </a:pPr>
            <a:r>
              <a:rPr lang="pt-BR" sz="2800" dirty="0">
                <a:latin typeface="Times New Roman" panose="02020603050405020304" pitchFamily="18" charset="0"/>
                <a:ea typeface="Calibri" panose="020F0502020204030204" pitchFamily="34" charset="0"/>
                <a:cs typeface="Times New Roman" panose="02020603050405020304" pitchFamily="18" charset="0"/>
              </a:rPr>
              <a:t>là những mặt có tính chất trái ngược nhau nhưng chúng tồn tại trong sự quy định lẫn nhau.</a:t>
            </a: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8609183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7160" y="299145"/>
            <a:ext cx="11821478" cy="1261884"/>
          </a:xfrm>
          <a:prstGeom prst="rect">
            <a:avLst/>
          </a:prstGeom>
        </p:spPr>
        <p:txBody>
          <a:bodyPr wrap="square">
            <a:spAutoFit/>
          </a:bodyPr>
          <a:lstStyle/>
          <a:p>
            <a:pPr indent="457200" algn="just"/>
            <a:r>
              <a:rPr lang="pt-BR" sz="2400" b="1" dirty="0" smtClean="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2.1.1</a:t>
            </a:r>
            <a:r>
              <a:rPr lang="pt-BR"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Chủ nghĩa duy vật biện chứng</a:t>
            </a:r>
            <a:endPar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endParaRPr>
          </a:p>
          <a:p>
            <a:r>
              <a:rPr lang="pt-BR" b="1" i="1" dirty="0"/>
              <a:t>- </a:t>
            </a:r>
            <a:r>
              <a:rPr lang="pt-BR"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Những quy luật cơ bản của phép biện chứng duy vật</a:t>
            </a:r>
            <a:endPar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endParaRPr>
          </a:p>
          <a:p>
            <a:r>
              <a:rPr lang="pt-BR" sz="2800" b="1" i="1" dirty="0">
                <a:solidFill>
                  <a:srgbClr val="FF0000"/>
                </a:solidFill>
              </a:rPr>
              <a:t>+ </a:t>
            </a:r>
            <a:r>
              <a:rPr lang="pt-BR" sz="2800" i="1" dirty="0">
                <a:solidFill>
                  <a:srgbClr val="FF0000"/>
                </a:solidFill>
              </a:rPr>
              <a:t> Quy luật thống nhất và đấu tranh của các mặt đối lập (Quy luật mâu thuẫn</a:t>
            </a:r>
            <a:r>
              <a:rPr lang="pt-BR" sz="2800" i="1" dirty="0" smtClean="0">
                <a:solidFill>
                  <a:srgbClr val="FF0000"/>
                </a:solidFill>
              </a:rPr>
              <a:t>)</a:t>
            </a:r>
            <a:endPar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 name="Rectangle 5"/>
          <p:cNvSpPr/>
          <p:nvPr/>
        </p:nvSpPr>
        <p:spPr>
          <a:xfrm>
            <a:off x="137160" y="1595051"/>
            <a:ext cx="9139239" cy="461665"/>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pt-BR" sz="2400" dirty="0">
                <a:latin typeface="Times New Roman" panose="02020603050405020304" pitchFamily="18" charset="0"/>
                <a:ea typeface="Calibri" panose="020F0502020204030204" pitchFamily="34" charset="0"/>
              </a:rPr>
              <a:t>Sự vật, hiện tượng nào cũng là thể thống nhất của các mặt đối lập. </a:t>
            </a:r>
            <a:endParaRPr lang="en-US" sz="2400" dirty="0"/>
          </a:p>
        </p:txBody>
      </p:sp>
      <p:sp>
        <p:nvSpPr>
          <p:cNvPr id="7" name="Rectangle 6"/>
          <p:cNvSpPr/>
          <p:nvPr/>
        </p:nvSpPr>
        <p:spPr>
          <a:xfrm>
            <a:off x="137160" y="2234297"/>
            <a:ext cx="11678603" cy="461665"/>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pt-BR" sz="2400" dirty="0" smtClean="0">
                <a:latin typeface="Times New Roman" panose="02020603050405020304" pitchFamily="18" charset="0"/>
                <a:ea typeface="Calibri" panose="020F0502020204030204" pitchFamily="34" charset="0"/>
              </a:rPr>
              <a:t>Mâu thuẫn biện chứng Là </a:t>
            </a:r>
            <a:r>
              <a:rPr lang="pt-BR" sz="2400" dirty="0">
                <a:latin typeface="Times New Roman" panose="02020603050405020304" pitchFamily="18" charset="0"/>
                <a:ea typeface="Calibri" panose="020F0502020204030204" pitchFamily="34" charset="0"/>
              </a:rPr>
              <a:t>mâu thuẫn bao hàm sự thống nhất và đấu tranh của các mặt đối lập.</a:t>
            </a:r>
            <a:endParaRPr lang="en-US" sz="2400" dirty="0"/>
          </a:p>
        </p:txBody>
      </p:sp>
      <p:sp>
        <p:nvSpPr>
          <p:cNvPr id="9" name="Rectangle 8"/>
          <p:cNvSpPr/>
          <p:nvPr/>
        </p:nvSpPr>
        <p:spPr>
          <a:xfrm>
            <a:off x="461963" y="3369230"/>
            <a:ext cx="3695700" cy="267765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r>
              <a:rPr lang="pt-BR" sz="2800" dirty="0">
                <a:latin typeface="Times New Roman" panose="02020603050405020304" pitchFamily="18" charset="0"/>
                <a:ea typeface="Calibri" panose="020F0502020204030204" pitchFamily="34" charset="0"/>
              </a:rPr>
              <a:t>Sự đấu </a:t>
            </a:r>
            <a:r>
              <a:rPr lang="pt-BR" sz="2800" dirty="0" smtClean="0">
                <a:latin typeface="Times New Roman" panose="02020603050405020304" pitchFamily="18" charset="0"/>
                <a:ea typeface="Calibri" panose="020F0502020204030204" pitchFamily="34" charset="0"/>
              </a:rPr>
              <a:t>tranh của các mặt đối lập </a:t>
            </a:r>
            <a:r>
              <a:rPr lang="pt-BR" sz="2800" dirty="0">
                <a:latin typeface="Times New Roman" panose="02020603050405020304" pitchFamily="18" charset="0"/>
                <a:ea typeface="Calibri" panose="020F0502020204030204" pitchFamily="34" charset="0"/>
              </a:rPr>
              <a:t>đưa đến sự chuyển hoá làm thay đổi các mặt đối lập, mặt đối lập cũ mất đi, hình thành mặt đối lập mới.</a:t>
            </a:r>
            <a:endParaRPr lang="en-US" sz="2800" dirty="0"/>
          </a:p>
        </p:txBody>
      </p:sp>
      <p:pic>
        <p:nvPicPr>
          <p:cNvPr id="2050" name="Picture 2" descr="Kết quả hình ảnh cho đấu tranh giữa các mặt đối lậ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27650" y="3248025"/>
            <a:ext cx="6076950" cy="3419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512931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7160" y="299145"/>
            <a:ext cx="11821478" cy="1692771"/>
          </a:xfrm>
          <a:prstGeom prst="rect">
            <a:avLst/>
          </a:prstGeom>
        </p:spPr>
        <p:txBody>
          <a:bodyPr wrap="square">
            <a:spAutoFit/>
          </a:bodyPr>
          <a:lstStyle/>
          <a:p>
            <a:pPr indent="457200" algn="just"/>
            <a:r>
              <a:rPr lang="pt-BR" sz="2400" b="1" dirty="0" smtClean="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2.1.1</a:t>
            </a:r>
            <a:r>
              <a:rPr lang="pt-BR"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Chủ nghĩa duy vật biện chứng</a:t>
            </a:r>
            <a:endPar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endParaRPr>
          </a:p>
          <a:p>
            <a:r>
              <a:rPr lang="pt-BR" b="1" i="1" dirty="0"/>
              <a:t>- </a:t>
            </a:r>
            <a:r>
              <a:rPr lang="pt-BR"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Những quy luật cơ bản của phép biện chứng duy vật</a:t>
            </a:r>
            <a:endPar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endParaRPr>
          </a:p>
          <a:p>
            <a:r>
              <a:rPr lang="pt-BR" sz="2800" b="1" i="1" dirty="0">
                <a:solidFill>
                  <a:srgbClr val="FF0000"/>
                </a:solidFill>
              </a:rPr>
              <a:t>+ </a:t>
            </a:r>
            <a:r>
              <a:rPr lang="pt-BR" sz="2800" i="1" dirty="0">
                <a:solidFill>
                  <a:srgbClr val="FF0000"/>
                </a:solidFill>
              </a:rPr>
              <a:t> Quy luật chuyển hoá từ những sự thay đổi về lượng thành những sự thay đổi về chất và ngược lại (quy luật lượng chất</a:t>
            </a:r>
            <a:r>
              <a:rPr lang="pt-BR" sz="2800" i="1" dirty="0" smtClean="0">
                <a:solidFill>
                  <a:srgbClr val="FF0000"/>
                </a:solidFill>
              </a:rPr>
              <a:t>)</a:t>
            </a:r>
            <a:endParaRPr lang="en-US"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2" name="Rectangle 1"/>
          <p:cNvSpPr/>
          <p:nvPr/>
        </p:nvSpPr>
        <p:spPr>
          <a:xfrm>
            <a:off x="137159" y="2199129"/>
            <a:ext cx="11535728" cy="361637"/>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indent="457200" algn="just">
              <a:lnSpc>
                <a:spcPts val="2100"/>
              </a:lnSpc>
              <a:tabLst>
                <a:tab pos="5257800" algn="l"/>
              </a:tabLst>
            </a:pPr>
            <a:r>
              <a:rPr lang="pt-BR" sz="2400" dirty="0">
                <a:latin typeface="Times New Roman" panose="02020603050405020304" pitchFamily="18" charset="0"/>
                <a:ea typeface="Calibri" panose="020F0502020204030204" pitchFamily="34" charset="0"/>
                <a:cs typeface="Times New Roman" panose="02020603050405020304" pitchFamily="18" charset="0"/>
              </a:rPr>
              <a:t>Quy luật này vạch ra cách thức của sự vận động, phát triển của sự vật, hiện tượng</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137159" y="2749895"/>
            <a:ext cx="9782175" cy="830997"/>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pt-BR" sz="2400" i="1" dirty="0">
                <a:latin typeface="Times New Roman" panose="02020603050405020304" pitchFamily="18" charset="0"/>
                <a:ea typeface="Calibri" panose="020F0502020204030204" pitchFamily="34" charset="0"/>
              </a:rPr>
              <a:t>Chất là</a:t>
            </a:r>
            <a:r>
              <a:rPr lang="pt-BR" sz="2400" dirty="0">
                <a:latin typeface="Times New Roman" panose="02020603050405020304" pitchFamily="18" charset="0"/>
                <a:ea typeface="Calibri" panose="020F0502020204030204" pitchFamily="34" charset="0"/>
              </a:rPr>
              <a:t> phạm trù triết học dùng để chỉ tính quy định khách quan vốn có của sự vật, hiện tượng</a:t>
            </a:r>
            <a:endParaRPr lang="en-US" sz="2400" dirty="0"/>
          </a:p>
        </p:txBody>
      </p:sp>
      <p:sp>
        <p:nvSpPr>
          <p:cNvPr id="5" name="Rectangle 4"/>
          <p:cNvSpPr/>
          <p:nvPr/>
        </p:nvSpPr>
        <p:spPr>
          <a:xfrm>
            <a:off x="137159" y="3580892"/>
            <a:ext cx="10939463" cy="830997"/>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pt-BR" sz="2400" i="1" dirty="0">
                <a:latin typeface="Times New Roman" panose="02020603050405020304" pitchFamily="18" charset="0"/>
                <a:ea typeface="Calibri" panose="020F0502020204030204" pitchFamily="34" charset="0"/>
              </a:rPr>
              <a:t>Lượng là</a:t>
            </a:r>
            <a:r>
              <a:rPr lang="pt-BR" sz="2400" dirty="0">
                <a:latin typeface="Times New Roman" panose="02020603050405020304" pitchFamily="18" charset="0"/>
                <a:ea typeface="Calibri" panose="020F0502020204030204" pitchFamily="34" charset="0"/>
              </a:rPr>
              <a:t> phạm trù triết học dùng để chỉ tính quy định khách quan vốn có của sự vật, hiện tượng về số lượng, quy mô, trình độ, nhịp điệu của sự vận động </a:t>
            </a:r>
            <a:endParaRPr lang="en-US" sz="2400" dirty="0"/>
          </a:p>
        </p:txBody>
      </p:sp>
      <p:pic>
        <p:nvPicPr>
          <p:cNvPr id="3074" name="Picture 2" descr="Kết quả hình ảnh cho nước sô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921" y="4556760"/>
            <a:ext cx="4692017" cy="230124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Kết quả hình ảnh cho nước đá"/>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47899" y="4720590"/>
            <a:ext cx="5139214" cy="21374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418083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7160" y="299145"/>
            <a:ext cx="11821478" cy="1692771"/>
          </a:xfrm>
          <a:prstGeom prst="rect">
            <a:avLst/>
          </a:prstGeom>
        </p:spPr>
        <p:txBody>
          <a:bodyPr wrap="square">
            <a:spAutoFit/>
          </a:bodyPr>
          <a:lstStyle/>
          <a:p>
            <a:pPr indent="457200" algn="just"/>
            <a:r>
              <a:rPr lang="pt-BR" sz="2400" b="1" dirty="0" smtClean="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2.1.1</a:t>
            </a:r>
            <a:r>
              <a:rPr lang="pt-BR"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Chủ nghĩa duy vật biện chứng</a:t>
            </a:r>
            <a:endPar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endParaRPr>
          </a:p>
          <a:p>
            <a:r>
              <a:rPr lang="pt-BR" b="1" i="1" dirty="0"/>
              <a:t>- </a:t>
            </a:r>
            <a:r>
              <a:rPr lang="pt-BR"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Những quy luật cơ bản của phép biện chứng duy vật</a:t>
            </a:r>
            <a:endPar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endParaRPr>
          </a:p>
          <a:p>
            <a:r>
              <a:rPr lang="pt-BR" sz="2800" b="1" i="1" dirty="0">
                <a:solidFill>
                  <a:srgbClr val="FF0000"/>
                </a:solidFill>
              </a:rPr>
              <a:t>+ </a:t>
            </a:r>
            <a:r>
              <a:rPr lang="pt-BR" sz="2800" i="1" dirty="0">
                <a:solidFill>
                  <a:srgbClr val="FF0000"/>
                </a:solidFill>
              </a:rPr>
              <a:t> Quy luật chuyển hoá từ những sự thay đổi về lượng thành những sự thay đổi về chất và ngược lại (quy luật lượng chất</a:t>
            </a:r>
            <a:r>
              <a:rPr lang="pt-BR" sz="2800" i="1" dirty="0" smtClean="0">
                <a:solidFill>
                  <a:srgbClr val="FF0000"/>
                </a:solidFill>
              </a:rPr>
              <a:t>)</a:t>
            </a:r>
            <a:endParaRPr lang="en-US"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 name="Rectangle 5"/>
          <p:cNvSpPr/>
          <p:nvPr/>
        </p:nvSpPr>
        <p:spPr>
          <a:xfrm>
            <a:off x="6675120" y="1991916"/>
            <a:ext cx="5120640" cy="4524315"/>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just"/>
            <a:r>
              <a:rPr lang="pt-BR" sz="3200" dirty="0">
                <a:latin typeface="Times New Roman" panose="02020603050405020304" pitchFamily="18" charset="0"/>
                <a:ea typeface="Calibri" panose="020F0502020204030204" pitchFamily="34" charset="0"/>
              </a:rPr>
              <a:t>Chất là mặt tương đối ổn định, lượng là mặt thường xuyên biến đổi. Lượng biến đổi mâu thuẫn, phá vỡ chất cũ, chất mới ra đời với lượng mới. Lượng mới lại tiếp tục biến đổi đến giới hạn nào đó lại phá vỡ chất cũ thông qua bước nhảy. </a:t>
            </a:r>
            <a:endParaRPr lang="en-US" sz="3200" dirty="0"/>
          </a:p>
        </p:txBody>
      </p:sp>
      <p:sp>
        <p:nvSpPr>
          <p:cNvPr id="7" name="Rectangle 6"/>
          <p:cNvSpPr/>
          <p:nvPr/>
        </p:nvSpPr>
        <p:spPr>
          <a:xfrm>
            <a:off x="685800" y="2194500"/>
            <a:ext cx="4693920" cy="4524315"/>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just"/>
            <a:r>
              <a:rPr lang="pt-BR" sz="3200" dirty="0">
                <a:solidFill>
                  <a:schemeClr val="dk1"/>
                </a:solidFill>
                <a:latin typeface="Times New Roman" panose="02020603050405020304" pitchFamily="18" charset="0"/>
                <a:ea typeface="Calibri" panose="020F0502020204030204" pitchFamily="34" charset="0"/>
              </a:rPr>
              <a:t>Sự thống nhất giữa lượng và chất, được thể hiện trong giới hạn nhất định gọi là độ. Độ là giới hạn trong đó có sự thống nhất giữa lượng và chất mà ở đó đã có sự biến đổi về lượng nhưng chưa có sự thay đổi về chất</a:t>
            </a:r>
            <a:endParaRPr lang="en-US" sz="3200" dirty="0">
              <a:solidFill>
                <a:schemeClr val="dk1"/>
              </a:solidFill>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2909578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7160" y="299145"/>
            <a:ext cx="11821478" cy="830997"/>
          </a:xfrm>
          <a:prstGeom prst="rect">
            <a:avLst/>
          </a:prstGeom>
        </p:spPr>
        <p:txBody>
          <a:bodyPr wrap="square">
            <a:spAutoFit/>
          </a:bodyPr>
          <a:lstStyle/>
          <a:p>
            <a:pPr indent="457200" algn="just"/>
            <a:r>
              <a:rPr lang="pt-BR" sz="2400" b="1" dirty="0" smtClean="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2.1.1</a:t>
            </a:r>
            <a:r>
              <a:rPr lang="pt-BR"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Chủ nghĩa duy vật biện chứng</a:t>
            </a:r>
            <a:endPar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endParaRPr>
          </a:p>
          <a:p>
            <a:r>
              <a:rPr lang="pt-BR" b="1" i="1" dirty="0"/>
              <a:t>- </a:t>
            </a:r>
            <a:r>
              <a:rPr lang="pt-BR"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Những quy luật cơ bản của phép biện chứng duy </a:t>
            </a:r>
            <a:r>
              <a:rPr lang="pt-BR" sz="2400" b="1" dirty="0" smtClean="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vật</a:t>
            </a:r>
            <a:endPar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2" name="Rectangle 1"/>
          <p:cNvSpPr/>
          <p:nvPr/>
        </p:nvSpPr>
        <p:spPr>
          <a:xfrm>
            <a:off x="-300035" y="1130142"/>
            <a:ext cx="5585183" cy="378437"/>
          </a:xfrm>
          <a:prstGeom prst="rect">
            <a:avLst/>
          </a:prstGeom>
        </p:spPr>
        <p:txBody>
          <a:bodyPr wrap="none">
            <a:spAutoFit/>
          </a:bodyPr>
          <a:lstStyle/>
          <a:p>
            <a:pPr indent="457200" algn="just">
              <a:lnSpc>
                <a:spcPts val="2100"/>
              </a:lnSpc>
              <a:tabLst>
                <a:tab pos="5257800" algn="l"/>
              </a:tabLst>
            </a:pPr>
            <a:r>
              <a:rPr lang="pt-BR"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Quy luật phủ định của phủ định</a:t>
            </a:r>
            <a:endParaRPr 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0" y="1599502"/>
            <a:ext cx="11958638" cy="361637"/>
          </a:xfrm>
          <a:prstGeom prst="rect">
            <a:avLst/>
          </a:prstGeom>
          <a:ln/>
        </p:spPr>
        <p:style>
          <a:lnRef idx="2">
            <a:schemeClr val="accent1"/>
          </a:lnRef>
          <a:fillRef idx="1">
            <a:schemeClr val="lt1"/>
          </a:fillRef>
          <a:effectRef idx="0">
            <a:schemeClr val="accent1"/>
          </a:effectRef>
          <a:fontRef idx="minor">
            <a:schemeClr val="dk1"/>
          </a:fontRef>
        </p:style>
        <p:txBody>
          <a:bodyPr wrap="square">
            <a:spAutoFit/>
          </a:bodyPr>
          <a:lstStyle/>
          <a:p>
            <a:pPr indent="457200" algn="just">
              <a:lnSpc>
                <a:spcPts val="2100"/>
              </a:lnSpc>
              <a:tabLst>
                <a:tab pos="5257800" algn="l"/>
              </a:tabLst>
            </a:pPr>
            <a:r>
              <a:rPr lang="pt-BR" sz="2800" dirty="0">
                <a:latin typeface="Times New Roman" panose="02020603050405020304" pitchFamily="18" charset="0"/>
                <a:ea typeface="Calibri" panose="020F0502020204030204" pitchFamily="34" charset="0"/>
                <a:cs typeface="Times New Roman" panose="02020603050405020304" pitchFamily="18" charset="0"/>
              </a:rPr>
              <a:t>Quy luật này vạch ra khuynh hướng vận động, phát triển của sự vật, hiện tượng</a:t>
            </a: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4098" name="Picture 2" descr="Kết quả hình ảnh cho chu kỳ phát triể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13484" y="2052062"/>
            <a:ext cx="3745154" cy="460781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0" y="2187176"/>
            <a:ext cx="6385560" cy="954107"/>
          </a:xfrm>
          <a:prstGeom prst="rect">
            <a:avLst/>
          </a:prstGeom>
          <a:ln/>
        </p:spPr>
        <p:style>
          <a:lnRef idx="2">
            <a:schemeClr val="accent1"/>
          </a:lnRef>
          <a:fillRef idx="1">
            <a:schemeClr val="lt1"/>
          </a:fillRef>
          <a:effectRef idx="0">
            <a:schemeClr val="accent1"/>
          </a:effectRef>
          <a:fontRef idx="minor">
            <a:schemeClr val="dk1"/>
          </a:fontRef>
        </p:style>
        <p:txBody>
          <a:bodyPr wrap="square">
            <a:spAutoFit/>
          </a:bodyPr>
          <a:lstStyle/>
          <a:p>
            <a:pPr indent="457200" algn="just">
              <a:tabLst>
                <a:tab pos="5257800" algn="l"/>
              </a:tabLst>
            </a:pPr>
            <a:r>
              <a:rPr lang="pt-BR" sz="2800" dirty="0">
                <a:solidFill>
                  <a:schemeClr val="dk1"/>
                </a:solidFill>
                <a:latin typeface="Times New Roman" panose="02020603050405020304" pitchFamily="18" charset="0"/>
                <a:ea typeface="Calibri" panose="020F0502020204030204" pitchFamily="34" charset="0"/>
                <a:cs typeface="Times New Roman" panose="02020603050405020304" pitchFamily="18" charset="0"/>
              </a:rPr>
              <a:t>Phủ định biện chứng là phủ định gắn liền với sự vận động phát triển. </a:t>
            </a:r>
            <a:endParaRPr lang="en-US" sz="2800" dirty="0">
              <a:solidFill>
                <a:schemeClr val="dk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Rectangle 7"/>
          <p:cNvSpPr/>
          <p:nvPr/>
        </p:nvSpPr>
        <p:spPr>
          <a:xfrm>
            <a:off x="137160" y="3369163"/>
            <a:ext cx="7696200" cy="954107"/>
          </a:xfrm>
          <a:prstGeom prst="rect">
            <a:avLst/>
          </a:prstGeom>
          <a:ln/>
        </p:spPr>
        <p:style>
          <a:lnRef idx="2">
            <a:schemeClr val="accent1"/>
          </a:lnRef>
          <a:fillRef idx="1">
            <a:schemeClr val="lt1"/>
          </a:fillRef>
          <a:effectRef idx="0">
            <a:schemeClr val="accent1"/>
          </a:effectRef>
          <a:fontRef idx="minor">
            <a:schemeClr val="dk1"/>
          </a:fontRef>
        </p:style>
        <p:txBody>
          <a:bodyPr wrap="square">
            <a:spAutoFit/>
          </a:bodyPr>
          <a:lstStyle/>
          <a:p>
            <a:pPr indent="457200" algn="just">
              <a:tabLst>
                <a:tab pos="5257800" algn="l"/>
              </a:tabLst>
            </a:pPr>
            <a:r>
              <a:rPr lang="pt-BR" sz="2800" dirty="0">
                <a:solidFill>
                  <a:schemeClr val="dk1"/>
                </a:solidFill>
                <a:latin typeface="Times New Roman" panose="02020603050405020304" pitchFamily="18" charset="0"/>
                <a:ea typeface="Calibri" panose="020F0502020204030204" pitchFamily="34" charset="0"/>
                <a:cs typeface="Times New Roman" panose="02020603050405020304" pitchFamily="18" charset="0"/>
              </a:rPr>
              <a:t>Phủ định biện chứng khiến cho sự vật nào vận động cũng có tính chu kỳ. </a:t>
            </a:r>
            <a:endParaRPr lang="en-US" sz="2800" dirty="0">
              <a:solidFill>
                <a:schemeClr val="dk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Rectangle 8"/>
          <p:cNvSpPr/>
          <p:nvPr/>
        </p:nvSpPr>
        <p:spPr>
          <a:xfrm>
            <a:off x="289560" y="4689455"/>
            <a:ext cx="6400800" cy="1815882"/>
          </a:xfrm>
          <a:prstGeom prst="rect">
            <a:avLst/>
          </a:prstGeom>
          <a:ln/>
        </p:spPr>
        <p:style>
          <a:lnRef idx="2">
            <a:schemeClr val="accent1"/>
          </a:lnRef>
          <a:fillRef idx="1">
            <a:schemeClr val="lt1"/>
          </a:fillRef>
          <a:effectRef idx="0">
            <a:schemeClr val="accent1"/>
          </a:effectRef>
          <a:fontRef idx="minor">
            <a:schemeClr val="dk1"/>
          </a:fontRef>
        </p:style>
        <p:txBody>
          <a:bodyPr wrap="square">
            <a:spAutoFit/>
          </a:bodyPr>
          <a:lstStyle/>
          <a:p>
            <a:pPr indent="457200" algn="just">
              <a:tabLst>
                <a:tab pos="5257800" algn="l"/>
              </a:tabLst>
            </a:pPr>
            <a:r>
              <a:rPr lang="pt-BR" sz="2800" dirty="0">
                <a:solidFill>
                  <a:schemeClr val="dk1"/>
                </a:solidFill>
                <a:latin typeface="Times New Roman" panose="02020603050405020304" pitchFamily="18" charset="0"/>
                <a:ea typeface="Calibri" panose="020F0502020204030204" pitchFamily="34" charset="0"/>
                <a:cs typeface="Times New Roman" panose="02020603050405020304" pitchFamily="18" charset="0"/>
              </a:rPr>
              <a:t>vận động phát triển đi lên, là xu hướng chung của thế giới, nhưng không diễn ra theo đường thẳng, mà diễn ra theo đường xoáy ốc quanh co phức tạp. </a:t>
            </a:r>
            <a:endParaRPr lang="en-US" sz="2800" dirty="0">
              <a:solidFill>
                <a:schemeClr val="dk1"/>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9889777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7160" y="299145"/>
            <a:ext cx="11821478" cy="1569660"/>
          </a:xfrm>
          <a:prstGeom prst="rect">
            <a:avLst/>
          </a:prstGeom>
        </p:spPr>
        <p:txBody>
          <a:bodyPr wrap="square">
            <a:spAutoFit/>
          </a:bodyPr>
          <a:lstStyle/>
          <a:p>
            <a:pPr indent="457200" algn="just"/>
            <a:r>
              <a:rPr lang="pt-BR" sz="2400" b="1" dirty="0" smtClean="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2.1.1</a:t>
            </a:r>
            <a:r>
              <a:rPr lang="pt-BR"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Chủ nghĩa duy vật biện chứng</a:t>
            </a:r>
            <a:endPar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buFontTx/>
              <a:buChar char="-"/>
            </a:pPr>
            <a:r>
              <a:rPr lang="pt-BR"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Những quy luật cơ bản của CNDV lịch sử</a:t>
            </a:r>
          </a:p>
          <a:p>
            <a:pPr marL="342900" indent="-342900">
              <a:buFontTx/>
              <a:buChar char="-"/>
            </a:pPr>
            <a:r>
              <a:rPr lang="pt-BR"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2.1.2.1. Vai trò của sản xuất và phương thức sản xuất trong đời sống xã hội</a:t>
            </a:r>
            <a:endPar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buFontTx/>
              <a:buChar char="-"/>
            </a:pPr>
            <a:endPar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2" name="Rectangle 1"/>
          <p:cNvSpPr/>
          <p:nvPr/>
        </p:nvSpPr>
        <p:spPr>
          <a:xfrm>
            <a:off x="670560" y="1978409"/>
            <a:ext cx="5760720" cy="1815882"/>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indent="457200" algn="just">
              <a:tabLst>
                <a:tab pos="5257800" algn="l"/>
              </a:tabLst>
            </a:pPr>
            <a:r>
              <a:rPr lang="pt-BR" sz="2800" dirty="0">
                <a:latin typeface="Times New Roman" panose="02020603050405020304" pitchFamily="18" charset="0"/>
                <a:ea typeface="Calibri" panose="020F0502020204030204" pitchFamily="34" charset="0"/>
                <a:cs typeface="Times New Roman" panose="02020603050405020304" pitchFamily="18" charset="0"/>
              </a:rPr>
              <a:t>Sản xuất ra của cải vật chất là yêu cầu khách quan của sự tồn tại và phát triển xã hội.</a:t>
            </a: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a:p>
            <a:pPr indent="457200" algn="just">
              <a:tabLst>
                <a:tab pos="5257800" algn="l"/>
              </a:tabLst>
            </a:pPr>
            <a:r>
              <a:rPr lang="pt-BR" sz="2800" dirty="0">
                <a:latin typeface="Times New Roman" panose="02020603050405020304" pitchFamily="18" charset="0"/>
                <a:ea typeface="Calibri" panose="020F0502020204030204" pitchFamily="34" charset="0"/>
                <a:cs typeface="Times New Roman" panose="02020603050405020304" pitchFamily="18" charset="0"/>
              </a:rPr>
              <a:t> </a:t>
            </a: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6146" name="Picture 2" descr="Kết quả hình ảnh cho sản xuấ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7560" y="2390618"/>
            <a:ext cx="4811078" cy="410162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670560" y="4676357"/>
            <a:ext cx="4182011" cy="1815882"/>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pt-BR" sz="2800" dirty="0" smtClean="0">
                <a:latin typeface="Times New Roman" panose="02020603050405020304" pitchFamily="18" charset="0"/>
                <a:ea typeface="Calibri" panose="020F0502020204030204" pitchFamily="34" charset="0"/>
              </a:rPr>
              <a:t>SX là nguyên </a:t>
            </a:r>
            <a:r>
              <a:rPr lang="pt-BR" sz="2800" dirty="0">
                <a:latin typeface="Times New Roman" panose="02020603050405020304" pitchFamily="18" charset="0"/>
                <a:ea typeface="Calibri" panose="020F0502020204030204" pitchFamily="34" charset="0"/>
              </a:rPr>
              <a:t>nhân và động lực của sự phát triển xã hội chính là do sự phát triển của sản xuất vật chất.</a:t>
            </a:r>
            <a:endParaRPr lang="en-US" sz="2800" dirty="0"/>
          </a:p>
        </p:txBody>
      </p:sp>
    </p:spTree>
    <p:extLst>
      <p:ext uri="{BB962C8B-B14F-4D97-AF65-F5344CB8AC3E}">
        <p14:creationId xmlns:p14="http://schemas.microsoft.com/office/powerpoint/2010/main" val="192901091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AutoShape 7"/>
          <p:cNvSpPr>
            <a:spLocks noChangeArrowheads="1"/>
          </p:cNvSpPr>
          <p:nvPr/>
        </p:nvSpPr>
        <p:spPr bwMode="auto">
          <a:xfrm>
            <a:off x="906781" y="2846071"/>
            <a:ext cx="1800225" cy="1008063"/>
          </a:xfrm>
          <a:prstGeom prst="flowChartAlternateProcess">
            <a:avLst/>
          </a:prstGeom>
          <a:noFill/>
          <a:ln w="50800" algn="ctr">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en-US" sz="2400" b="1">
                <a:solidFill>
                  <a:srgbClr val="FF0000"/>
                </a:solidFill>
                <a:latin typeface="Arial" panose="020B0604020202020204" pitchFamily="34" charset="0"/>
              </a:rPr>
              <a:t>PTSX</a:t>
            </a:r>
          </a:p>
        </p:txBody>
      </p:sp>
      <p:sp>
        <p:nvSpPr>
          <p:cNvPr id="18" name="AutoShape 8"/>
          <p:cNvSpPr>
            <a:spLocks noChangeArrowheads="1"/>
          </p:cNvSpPr>
          <p:nvPr/>
        </p:nvSpPr>
        <p:spPr bwMode="auto">
          <a:xfrm>
            <a:off x="3434080" y="2325371"/>
            <a:ext cx="1778000" cy="836613"/>
          </a:xfrm>
          <a:prstGeom prst="flowChartAlternateProcess">
            <a:avLst/>
          </a:prstGeom>
          <a:noFill/>
          <a:ln w="50800" algn="ctr">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en-US" sz="2400" b="1">
                <a:latin typeface="Arial" panose="020B0604020202020204" pitchFamily="34" charset="0"/>
              </a:rPr>
              <a:t>Lực lượng</a:t>
            </a:r>
          </a:p>
          <a:p>
            <a:pPr algn="ctr" eaLnBrk="1" hangingPunct="1">
              <a:spcBef>
                <a:spcPct val="0"/>
              </a:spcBef>
              <a:buFontTx/>
              <a:buNone/>
            </a:pPr>
            <a:r>
              <a:rPr lang="en-US" altLang="en-US" sz="2400" b="1">
                <a:latin typeface="Arial" panose="020B0604020202020204" pitchFamily="34" charset="0"/>
              </a:rPr>
              <a:t>Sản xuất</a:t>
            </a:r>
          </a:p>
        </p:txBody>
      </p:sp>
      <p:sp>
        <p:nvSpPr>
          <p:cNvPr id="19" name="AutoShape 9"/>
          <p:cNvSpPr>
            <a:spLocks noChangeArrowheads="1"/>
          </p:cNvSpPr>
          <p:nvPr/>
        </p:nvSpPr>
        <p:spPr bwMode="auto">
          <a:xfrm>
            <a:off x="3427730" y="3322321"/>
            <a:ext cx="2089150" cy="885825"/>
          </a:xfrm>
          <a:prstGeom prst="flowChartAlternateProcess">
            <a:avLst/>
          </a:prstGeom>
          <a:noFill/>
          <a:ln w="50800" algn="ctr">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en-US" sz="2400" b="1">
                <a:solidFill>
                  <a:srgbClr val="006600"/>
                </a:solidFill>
                <a:latin typeface="Arial" panose="020B0604020202020204" pitchFamily="34" charset="0"/>
              </a:rPr>
              <a:t>Quan hệ</a:t>
            </a:r>
          </a:p>
          <a:p>
            <a:pPr algn="ctr" eaLnBrk="1" hangingPunct="1">
              <a:spcBef>
                <a:spcPct val="0"/>
              </a:spcBef>
              <a:buFontTx/>
              <a:buNone/>
            </a:pPr>
            <a:r>
              <a:rPr lang="en-US" altLang="en-US" sz="2400" b="1">
                <a:solidFill>
                  <a:srgbClr val="006600"/>
                </a:solidFill>
                <a:latin typeface="Arial" panose="020B0604020202020204" pitchFamily="34" charset="0"/>
              </a:rPr>
              <a:t>sản xuất</a:t>
            </a:r>
          </a:p>
        </p:txBody>
      </p:sp>
      <p:pic>
        <p:nvPicPr>
          <p:cNvPr id="4103" name="Picture 2" descr="D:\Mr Quynh\E Quynh\VIEC GIANG DAY\Thao Giang 2014\Thao Giang\hinh anh\images (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0701" y="4419600"/>
            <a:ext cx="3052763" cy="220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Picture 3" descr="D:\Mr Quynh\E Quynh\VIEC GIANG DAY\Thao Giang 2014\Thao Giang\hinh anh\tải xuống (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68095" y="4509711"/>
            <a:ext cx="2466975" cy="221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5" name="Picture 4" descr="D:\Mr Quynh\E Quynh\VIEC GIANG DAY\Thao Giang 2014\Thao Giang\hinh anh\May cay NTO 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09026" y="2018984"/>
            <a:ext cx="2924175"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84" name="TextBox 22"/>
          <p:cNvSpPr txBox="1">
            <a:spLocks noChangeArrowheads="1"/>
          </p:cNvSpPr>
          <p:nvPr/>
        </p:nvSpPr>
        <p:spPr bwMode="auto">
          <a:xfrm>
            <a:off x="7759701" y="4554539"/>
            <a:ext cx="2411413" cy="1570037"/>
          </a:xfrm>
          <a:prstGeom prst="rect">
            <a:avLst/>
          </a:prstGeom>
          <a:noFill/>
          <a:ln w="349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defRPr/>
            </a:pPr>
            <a:r>
              <a:rPr lang="en-US" sz="2400" b="1">
                <a:solidFill>
                  <a:schemeClr val="tx2">
                    <a:lumMod val="75000"/>
                  </a:schemeClr>
                </a:solidFill>
              </a:rPr>
              <a:t>PTSX quyết định sự tồn tại và phát triển của xã hội</a:t>
            </a:r>
          </a:p>
        </p:txBody>
      </p:sp>
      <p:sp>
        <p:nvSpPr>
          <p:cNvPr id="2" name="Left Brace 1"/>
          <p:cNvSpPr/>
          <p:nvPr/>
        </p:nvSpPr>
        <p:spPr>
          <a:xfrm>
            <a:off x="2721294" y="2846071"/>
            <a:ext cx="630237" cy="1160463"/>
          </a:xfrm>
          <a:prstGeom prst="leftBrace">
            <a:avLst/>
          </a:prstGeom>
          <a:ln w="63500"/>
        </p:spPr>
        <p:style>
          <a:lnRef idx="1">
            <a:schemeClr val="accent1"/>
          </a:lnRef>
          <a:fillRef idx="0">
            <a:schemeClr val="accent1"/>
          </a:fillRef>
          <a:effectRef idx="0">
            <a:schemeClr val="accent1"/>
          </a:effectRef>
          <a:fontRef idx="minor">
            <a:schemeClr val="tx1"/>
          </a:fontRef>
        </p:style>
        <p:txBody>
          <a:bodyPr anchor="ctr"/>
          <a:lstStyle/>
          <a:p>
            <a:pPr algn="ctr" eaLnBrk="1" hangingPunct="1">
              <a:defRPr/>
            </a:pPr>
            <a:endParaRPr lang="en-US"/>
          </a:p>
        </p:txBody>
      </p:sp>
      <p:sp>
        <p:nvSpPr>
          <p:cNvPr id="12" name="Rectangle 11"/>
          <p:cNvSpPr/>
          <p:nvPr/>
        </p:nvSpPr>
        <p:spPr>
          <a:xfrm>
            <a:off x="243840" y="254913"/>
            <a:ext cx="11821478" cy="830997"/>
          </a:xfrm>
          <a:prstGeom prst="rect">
            <a:avLst/>
          </a:prstGeom>
        </p:spPr>
        <p:txBody>
          <a:bodyPr wrap="square">
            <a:spAutoFit/>
          </a:bodyPr>
          <a:lstStyle/>
          <a:p>
            <a:pPr indent="457200" algn="just"/>
            <a:r>
              <a:rPr lang="pt-BR" sz="2400" b="1" dirty="0" smtClean="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2.1.1</a:t>
            </a:r>
            <a:r>
              <a:rPr lang="pt-BR"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Chủ nghĩa duy vật biện chứng</a:t>
            </a:r>
            <a:endPar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endParaRPr>
          </a:p>
          <a:p>
            <a:r>
              <a:rPr lang="pt-BR" b="1" i="1" dirty="0"/>
              <a:t>- </a:t>
            </a:r>
            <a:r>
              <a:rPr lang="pt-BR"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Những quy luật cơ bản của phép biện chứng duy </a:t>
            </a:r>
            <a:r>
              <a:rPr lang="pt-BR" sz="2400" b="1" dirty="0" smtClean="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vật</a:t>
            </a:r>
            <a:endPar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3" name="Rectangle 12"/>
          <p:cNvSpPr/>
          <p:nvPr/>
        </p:nvSpPr>
        <p:spPr>
          <a:xfrm>
            <a:off x="243840" y="939851"/>
            <a:ext cx="10454640" cy="1200329"/>
          </a:xfrm>
          <a:prstGeom prst="rect">
            <a:avLst/>
          </a:prstGeom>
        </p:spPr>
        <p:txBody>
          <a:bodyPr wrap="square">
            <a:spAutoFit/>
          </a:bodyPr>
          <a:lstStyle/>
          <a:p>
            <a:pPr indent="457200" algn="just"/>
            <a:r>
              <a:rPr lang="pt-BR"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2.1.2. Chủ nghĩa duy vật lịch sử</a:t>
            </a:r>
            <a:endPar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a:p>
            <a:pPr indent="457200" algn="just">
              <a:tabLst>
                <a:tab pos="5257800" algn="l"/>
              </a:tabLst>
            </a:pPr>
            <a:r>
              <a:rPr lang="pt-BR" sz="2400" b="1" i="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2.1.2.1. Vai trò của sản xuất và phương thức sản xuất trong đời sống xã </a:t>
            </a:r>
            <a:r>
              <a:rPr lang="pt-BR" sz="2400" b="1" i="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hội</a:t>
            </a:r>
          </a:p>
          <a:p>
            <a:pPr indent="457200" algn="just">
              <a:tabLst>
                <a:tab pos="5257800" algn="l"/>
              </a:tabLst>
            </a:pPr>
            <a:r>
              <a:rPr lang="pt-BR" sz="2400" b="1" i="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Phương thức SX</a:t>
            </a:r>
            <a:endPar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4452051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4103"/>
                                        </p:tgtEl>
                                        <p:attrNameLst>
                                          <p:attrName>style.visibility</p:attrName>
                                        </p:attrNameLst>
                                      </p:cBhvr>
                                      <p:to>
                                        <p:strVal val="visible"/>
                                      </p:to>
                                    </p:set>
                                    <p:animEffect transition="in" filter="wipe(left)">
                                      <p:cBhvr>
                                        <p:cTn id="7" dur="500"/>
                                        <p:tgtEl>
                                          <p:spTgt spid="4103"/>
                                        </p:tgtEl>
                                      </p:cBhvr>
                                    </p:animEffect>
                                  </p:childTnLst>
                                </p:cTn>
                              </p:par>
                            </p:childTnLst>
                          </p:cTn>
                        </p:par>
                        <p:par>
                          <p:cTn id="8" fill="hold" nodeType="afterGroup">
                            <p:stCondLst>
                              <p:cond delay="500"/>
                            </p:stCondLst>
                            <p:childTnLst>
                              <p:par>
                                <p:cTn id="9" presetID="22" presetClass="entr" presetSubtype="8" fill="hold" nodeType="afterEffect">
                                  <p:stCondLst>
                                    <p:cond delay="0"/>
                                  </p:stCondLst>
                                  <p:childTnLst>
                                    <p:set>
                                      <p:cBhvr>
                                        <p:cTn id="10" dur="1" fill="hold">
                                          <p:stCondLst>
                                            <p:cond delay="0"/>
                                          </p:stCondLst>
                                        </p:cTn>
                                        <p:tgtEl>
                                          <p:spTgt spid="4104"/>
                                        </p:tgtEl>
                                        <p:attrNameLst>
                                          <p:attrName>style.visibility</p:attrName>
                                        </p:attrNameLst>
                                      </p:cBhvr>
                                      <p:to>
                                        <p:strVal val="visible"/>
                                      </p:to>
                                    </p:set>
                                    <p:animEffect transition="in" filter="wipe(left)">
                                      <p:cBhvr>
                                        <p:cTn id="11" dur="500"/>
                                        <p:tgtEl>
                                          <p:spTgt spid="4104"/>
                                        </p:tgtEl>
                                      </p:cBhvr>
                                    </p:animEffect>
                                  </p:childTnLst>
                                </p:cTn>
                              </p:par>
                            </p:childTnLst>
                          </p:cTn>
                        </p:par>
                        <p:par>
                          <p:cTn id="12" fill="hold" nodeType="afterGroup">
                            <p:stCondLst>
                              <p:cond delay="1000"/>
                            </p:stCondLst>
                            <p:childTnLst>
                              <p:par>
                                <p:cTn id="13" presetID="22" presetClass="entr" presetSubtype="8" fill="hold" nodeType="afterEffect">
                                  <p:stCondLst>
                                    <p:cond delay="0"/>
                                  </p:stCondLst>
                                  <p:childTnLst>
                                    <p:set>
                                      <p:cBhvr>
                                        <p:cTn id="14" dur="1" fill="hold">
                                          <p:stCondLst>
                                            <p:cond delay="0"/>
                                          </p:stCondLst>
                                        </p:cTn>
                                        <p:tgtEl>
                                          <p:spTgt spid="4105"/>
                                        </p:tgtEl>
                                        <p:attrNameLst>
                                          <p:attrName>style.visibility</p:attrName>
                                        </p:attrNameLst>
                                      </p:cBhvr>
                                      <p:to>
                                        <p:strVal val="visible"/>
                                      </p:to>
                                    </p:set>
                                    <p:animEffect transition="in" filter="wipe(left)">
                                      <p:cBhvr>
                                        <p:cTn id="15" dur="500"/>
                                        <p:tgtEl>
                                          <p:spTgt spid="4105"/>
                                        </p:tgtEl>
                                      </p:cBhvr>
                                    </p:animEffect>
                                  </p:childTnLst>
                                </p:cTn>
                              </p:par>
                            </p:childTnLst>
                          </p:cTn>
                        </p:par>
                        <p:par>
                          <p:cTn id="16" fill="hold" nodeType="afterGroup">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wipe(down)">
                                      <p:cBhvr>
                                        <p:cTn id="19" dur="500"/>
                                        <p:tgtEl>
                                          <p:spTgt spid="17"/>
                                        </p:tgtEl>
                                      </p:cBhvr>
                                    </p:animEffect>
                                  </p:childTnLst>
                                </p:cTn>
                              </p:par>
                            </p:childTnLst>
                          </p:cTn>
                        </p:par>
                        <p:par>
                          <p:cTn id="20" fill="hold" nodeType="afterGroup">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wipe(down)">
                                      <p:cBhvr>
                                        <p:cTn id="23" dur="500"/>
                                        <p:tgtEl>
                                          <p:spTgt spid="2"/>
                                        </p:tgtEl>
                                      </p:cBhvr>
                                    </p:animEffect>
                                  </p:childTnLst>
                                </p:cTn>
                              </p:par>
                            </p:childTnLst>
                          </p:cTn>
                        </p:par>
                        <p:par>
                          <p:cTn id="24" fill="hold" nodeType="afterGroup">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wipe(down)">
                                      <p:cBhvr>
                                        <p:cTn id="27" dur="500"/>
                                        <p:tgtEl>
                                          <p:spTgt spid="18"/>
                                        </p:tgtEl>
                                      </p:cBhvr>
                                    </p:animEffect>
                                  </p:childTnLst>
                                </p:cTn>
                              </p:par>
                            </p:childTnLst>
                          </p:cTn>
                        </p:par>
                        <p:par>
                          <p:cTn id="28" fill="hold" nodeType="afterGroup">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wipe(down)">
                                      <p:cBhvr>
                                        <p:cTn id="31" dur="500"/>
                                        <p:tgtEl>
                                          <p:spTgt spid="19"/>
                                        </p:tgtEl>
                                      </p:cBhvr>
                                    </p:animEffect>
                                  </p:childTnLst>
                                </p:cTn>
                              </p:par>
                            </p:childTnLst>
                          </p:cTn>
                        </p:par>
                        <p:par>
                          <p:cTn id="32" fill="hold" nodeType="afterGroup">
                            <p:stCondLst>
                              <p:cond delay="3500"/>
                            </p:stCondLst>
                            <p:childTnLst>
                              <p:par>
                                <p:cTn id="33" presetID="22" presetClass="entr" presetSubtype="4" fill="hold" grpId="0" nodeType="afterEffect">
                                  <p:stCondLst>
                                    <p:cond delay="0"/>
                                  </p:stCondLst>
                                  <p:childTnLst>
                                    <p:set>
                                      <p:cBhvr>
                                        <p:cTn id="34" dur="1" fill="hold">
                                          <p:stCondLst>
                                            <p:cond delay="0"/>
                                          </p:stCondLst>
                                        </p:cTn>
                                        <p:tgtEl>
                                          <p:spTgt spid="3084"/>
                                        </p:tgtEl>
                                        <p:attrNameLst>
                                          <p:attrName>style.visibility</p:attrName>
                                        </p:attrNameLst>
                                      </p:cBhvr>
                                      <p:to>
                                        <p:strVal val="visible"/>
                                      </p:to>
                                    </p:set>
                                    <p:animEffect transition="in" filter="wipe(down)">
                                      <p:cBhvr>
                                        <p:cTn id="35" dur="500"/>
                                        <p:tgtEl>
                                          <p:spTgt spid="30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3084" grpId="0" animBg="1"/>
      <p:bldP spid="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AutoShape 3"/>
          <p:cNvSpPr>
            <a:spLocks noChangeArrowheads="1"/>
          </p:cNvSpPr>
          <p:nvPr/>
        </p:nvSpPr>
        <p:spPr bwMode="auto">
          <a:xfrm>
            <a:off x="1582739" y="3557588"/>
            <a:ext cx="1620837" cy="1008062"/>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eaLnBrk="1" hangingPunct="1">
              <a:defRPr/>
            </a:pPr>
            <a:r>
              <a:rPr lang="en-US" sz="2400" b="1">
                <a:solidFill>
                  <a:srgbClr val="FF0000"/>
                </a:solidFill>
                <a:latin typeface="Arial" pitchFamily="34" charset="0"/>
                <a:cs typeface="Arial" pitchFamily="34" charset="0"/>
              </a:rPr>
              <a:t>Lực lượng</a:t>
            </a:r>
          </a:p>
          <a:p>
            <a:pPr algn="ctr" eaLnBrk="1" hangingPunct="1">
              <a:defRPr/>
            </a:pPr>
            <a:r>
              <a:rPr lang="en-US" sz="2400" b="1">
                <a:solidFill>
                  <a:srgbClr val="FF0000"/>
                </a:solidFill>
                <a:latin typeface="Arial" pitchFamily="34" charset="0"/>
                <a:cs typeface="Arial" pitchFamily="34" charset="0"/>
              </a:rPr>
              <a:t>Sản xuất</a:t>
            </a:r>
          </a:p>
        </p:txBody>
      </p:sp>
      <p:sp>
        <p:nvSpPr>
          <p:cNvPr id="11268" name="AutoShape 4"/>
          <p:cNvSpPr>
            <a:spLocks noChangeArrowheads="1"/>
          </p:cNvSpPr>
          <p:nvPr/>
        </p:nvSpPr>
        <p:spPr bwMode="auto">
          <a:xfrm>
            <a:off x="3871914" y="2433638"/>
            <a:ext cx="1385887" cy="919162"/>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eaLnBrk="1" hangingPunct="1">
              <a:defRPr/>
            </a:pPr>
            <a:r>
              <a:rPr lang="en-US" sz="2400" b="1">
                <a:solidFill>
                  <a:srgbClr val="006600"/>
                </a:solidFill>
                <a:latin typeface="Arial" pitchFamily="34" charset="0"/>
                <a:cs typeface="Arial" pitchFamily="34" charset="0"/>
              </a:rPr>
              <a:t>Người</a:t>
            </a:r>
          </a:p>
          <a:p>
            <a:pPr algn="ctr" eaLnBrk="1" hangingPunct="1">
              <a:defRPr/>
            </a:pPr>
            <a:r>
              <a:rPr lang="en-US" sz="2400" b="1">
                <a:solidFill>
                  <a:srgbClr val="006600"/>
                </a:solidFill>
                <a:latin typeface="Arial" pitchFamily="34" charset="0"/>
                <a:cs typeface="Arial" pitchFamily="34" charset="0"/>
              </a:rPr>
              <a:t>lao động</a:t>
            </a:r>
          </a:p>
        </p:txBody>
      </p:sp>
      <p:sp>
        <p:nvSpPr>
          <p:cNvPr id="11269" name="AutoShape 5"/>
          <p:cNvSpPr>
            <a:spLocks noChangeArrowheads="1"/>
          </p:cNvSpPr>
          <p:nvPr/>
        </p:nvSpPr>
        <p:spPr bwMode="auto">
          <a:xfrm>
            <a:off x="4052888" y="4872038"/>
            <a:ext cx="1339850" cy="919162"/>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eaLnBrk="1" hangingPunct="1">
              <a:defRPr/>
            </a:pPr>
            <a:r>
              <a:rPr lang="en-US" sz="2400" b="1">
                <a:solidFill>
                  <a:schemeClr val="accent6">
                    <a:lumMod val="50000"/>
                  </a:schemeClr>
                </a:solidFill>
                <a:latin typeface="Arial" pitchFamily="34" charset="0"/>
                <a:cs typeface="Arial" pitchFamily="34" charset="0"/>
              </a:rPr>
              <a:t>Tư liệu</a:t>
            </a:r>
          </a:p>
          <a:p>
            <a:pPr algn="ctr" eaLnBrk="1" hangingPunct="1">
              <a:defRPr/>
            </a:pPr>
            <a:r>
              <a:rPr lang="en-US" sz="2400" b="1">
                <a:solidFill>
                  <a:schemeClr val="accent6">
                    <a:lumMod val="50000"/>
                  </a:schemeClr>
                </a:solidFill>
                <a:latin typeface="Arial" pitchFamily="34" charset="0"/>
                <a:cs typeface="Arial" pitchFamily="34" charset="0"/>
              </a:rPr>
              <a:t>sản xuất</a:t>
            </a:r>
          </a:p>
        </p:txBody>
      </p:sp>
      <p:sp>
        <p:nvSpPr>
          <p:cNvPr id="11270" name="Line 6"/>
          <p:cNvSpPr>
            <a:spLocks noChangeShapeType="1"/>
          </p:cNvSpPr>
          <p:nvPr/>
        </p:nvSpPr>
        <p:spPr bwMode="auto">
          <a:xfrm flipV="1">
            <a:off x="3325813" y="3246438"/>
            <a:ext cx="412750" cy="684212"/>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1271" name="Line 7"/>
          <p:cNvSpPr>
            <a:spLocks noChangeShapeType="1"/>
          </p:cNvSpPr>
          <p:nvPr/>
        </p:nvSpPr>
        <p:spPr bwMode="auto">
          <a:xfrm>
            <a:off x="3325814" y="4505325"/>
            <a:ext cx="695325" cy="6223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1272" name="Line 8"/>
          <p:cNvSpPr>
            <a:spLocks noChangeShapeType="1"/>
          </p:cNvSpPr>
          <p:nvPr/>
        </p:nvSpPr>
        <p:spPr bwMode="auto">
          <a:xfrm flipH="1">
            <a:off x="4478338" y="3424239"/>
            <a:ext cx="0" cy="1296987"/>
          </a:xfrm>
          <a:prstGeom prst="line">
            <a:avLst/>
          </a:prstGeom>
          <a:noFill/>
          <a:ln w="6350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1273" name="Line 9"/>
          <p:cNvSpPr>
            <a:spLocks noChangeShapeType="1"/>
          </p:cNvSpPr>
          <p:nvPr/>
        </p:nvSpPr>
        <p:spPr bwMode="auto">
          <a:xfrm flipV="1">
            <a:off x="4983163" y="3424239"/>
            <a:ext cx="0" cy="1368425"/>
          </a:xfrm>
          <a:prstGeom prst="line">
            <a:avLst/>
          </a:prstGeom>
          <a:noFill/>
          <a:ln w="63500">
            <a:solidFill>
              <a:schemeClr val="accent2"/>
            </a:solidFill>
            <a:prstDash val="sysDot"/>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082" name="Text Box 10"/>
          <p:cNvSpPr txBox="1">
            <a:spLocks noChangeArrowheads="1"/>
          </p:cNvSpPr>
          <p:nvPr/>
        </p:nvSpPr>
        <p:spPr bwMode="auto">
          <a:xfrm>
            <a:off x="1752600" y="533400"/>
            <a:ext cx="86106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n-US" altLang="en-US" sz="2400" b="1" dirty="0">
                <a:solidFill>
                  <a:srgbClr val="002060"/>
                </a:solidFill>
                <a:latin typeface="Arial" panose="020B0604020202020204" pitchFamily="34" charset="0"/>
              </a:rPr>
              <a:t>LLSX: </a:t>
            </a:r>
            <a:r>
              <a:rPr lang="en-US" altLang="en-US" sz="2400" b="1" dirty="0" err="1">
                <a:solidFill>
                  <a:srgbClr val="002060"/>
                </a:solidFill>
                <a:latin typeface="Arial" panose="020B0604020202020204" pitchFamily="34" charset="0"/>
              </a:rPr>
              <a:t>là</a:t>
            </a:r>
            <a:r>
              <a:rPr lang="en-US" altLang="en-US" sz="2400" b="1" dirty="0">
                <a:solidFill>
                  <a:srgbClr val="002060"/>
                </a:solidFill>
                <a:latin typeface="Arial" panose="020B0604020202020204" pitchFamily="34" charset="0"/>
              </a:rPr>
              <a:t> </a:t>
            </a:r>
            <a:r>
              <a:rPr lang="en-US" altLang="en-US" sz="2400" b="1" dirty="0" err="1">
                <a:solidFill>
                  <a:srgbClr val="002060"/>
                </a:solidFill>
                <a:latin typeface="Arial" panose="020B0604020202020204" pitchFamily="34" charset="0"/>
              </a:rPr>
              <a:t>mối</a:t>
            </a:r>
            <a:r>
              <a:rPr lang="en-US" altLang="en-US" sz="2400" b="1" dirty="0">
                <a:solidFill>
                  <a:srgbClr val="002060"/>
                </a:solidFill>
                <a:latin typeface="Arial" panose="020B0604020202020204" pitchFamily="34" charset="0"/>
              </a:rPr>
              <a:t> </a:t>
            </a:r>
            <a:r>
              <a:rPr lang="en-US" altLang="en-US" sz="2400" b="1" dirty="0" err="1">
                <a:solidFill>
                  <a:srgbClr val="002060"/>
                </a:solidFill>
                <a:latin typeface="Arial" panose="020B0604020202020204" pitchFamily="34" charset="0"/>
              </a:rPr>
              <a:t>quan</a:t>
            </a:r>
            <a:r>
              <a:rPr lang="en-US" altLang="en-US" sz="2400" b="1" dirty="0">
                <a:solidFill>
                  <a:srgbClr val="002060"/>
                </a:solidFill>
                <a:latin typeface="Arial" panose="020B0604020202020204" pitchFamily="34" charset="0"/>
              </a:rPr>
              <a:t> </a:t>
            </a:r>
            <a:r>
              <a:rPr lang="en-US" altLang="en-US" sz="2400" b="1" dirty="0" err="1">
                <a:solidFill>
                  <a:srgbClr val="002060"/>
                </a:solidFill>
                <a:latin typeface="Arial" panose="020B0604020202020204" pitchFamily="34" charset="0"/>
              </a:rPr>
              <a:t>hệ</a:t>
            </a:r>
            <a:r>
              <a:rPr lang="en-US" altLang="en-US" sz="2400" b="1" dirty="0">
                <a:solidFill>
                  <a:srgbClr val="002060"/>
                </a:solidFill>
                <a:latin typeface="Arial" panose="020B0604020202020204" pitchFamily="34" charset="0"/>
              </a:rPr>
              <a:t> </a:t>
            </a:r>
            <a:r>
              <a:rPr lang="en-US" altLang="en-US" sz="2400" b="1" dirty="0" err="1">
                <a:solidFill>
                  <a:srgbClr val="002060"/>
                </a:solidFill>
                <a:latin typeface="Arial" panose="020B0604020202020204" pitchFamily="34" charset="0"/>
              </a:rPr>
              <a:t>giữa</a:t>
            </a:r>
            <a:r>
              <a:rPr lang="en-US" altLang="en-US" sz="2400" b="1" dirty="0">
                <a:solidFill>
                  <a:srgbClr val="002060"/>
                </a:solidFill>
                <a:latin typeface="Arial" panose="020B0604020202020204" pitchFamily="34" charset="0"/>
              </a:rPr>
              <a:t> con </a:t>
            </a:r>
            <a:r>
              <a:rPr lang="en-US" altLang="en-US" sz="2400" b="1" dirty="0" err="1">
                <a:solidFill>
                  <a:srgbClr val="002060"/>
                </a:solidFill>
                <a:latin typeface="Arial" panose="020B0604020202020204" pitchFamily="34" charset="0"/>
              </a:rPr>
              <a:t>người</a:t>
            </a:r>
            <a:r>
              <a:rPr lang="en-US" altLang="en-US" sz="2400" b="1" dirty="0">
                <a:solidFill>
                  <a:srgbClr val="002060"/>
                </a:solidFill>
                <a:latin typeface="Arial" panose="020B0604020202020204" pitchFamily="34" charset="0"/>
              </a:rPr>
              <a:t> </a:t>
            </a:r>
            <a:r>
              <a:rPr lang="en-US" altLang="en-US" sz="2400" b="1" dirty="0" err="1">
                <a:solidFill>
                  <a:srgbClr val="002060"/>
                </a:solidFill>
                <a:latin typeface="Arial" panose="020B0604020202020204" pitchFamily="34" charset="0"/>
              </a:rPr>
              <a:t>với</a:t>
            </a:r>
            <a:r>
              <a:rPr lang="en-US" altLang="en-US" sz="2400" b="1" dirty="0">
                <a:solidFill>
                  <a:srgbClr val="002060"/>
                </a:solidFill>
                <a:latin typeface="Arial" panose="020B0604020202020204" pitchFamily="34" charset="0"/>
              </a:rPr>
              <a:t> </a:t>
            </a:r>
            <a:r>
              <a:rPr lang="en-US" altLang="en-US" sz="2400" b="1" dirty="0" err="1">
                <a:solidFill>
                  <a:srgbClr val="002060"/>
                </a:solidFill>
                <a:latin typeface="Arial" panose="020B0604020202020204" pitchFamily="34" charset="0"/>
              </a:rPr>
              <a:t>tự</a:t>
            </a:r>
            <a:r>
              <a:rPr lang="en-US" altLang="en-US" sz="2400" b="1" dirty="0">
                <a:solidFill>
                  <a:srgbClr val="002060"/>
                </a:solidFill>
                <a:latin typeface="Arial" panose="020B0604020202020204" pitchFamily="34" charset="0"/>
              </a:rPr>
              <a:t> </a:t>
            </a:r>
            <a:r>
              <a:rPr lang="en-US" altLang="en-US" sz="2400" b="1" dirty="0" err="1">
                <a:solidFill>
                  <a:srgbClr val="002060"/>
                </a:solidFill>
                <a:latin typeface="Arial" panose="020B0604020202020204" pitchFamily="34" charset="0"/>
              </a:rPr>
              <a:t>nhiên</a:t>
            </a:r>
            <a:r>
              <a:rPr lang="en-US" altLang="en-US" sz="2400" b="1" dirty="0">
                <a:solidFill>
                  <a:srgbClr val="002060"/>
                </a:solidFill>
                <a:latin typeface="Arial" panose="020B0604020202020204" pitchFamily="34" charset="0"/>
              </a:rPr>
              <a:t>, </a:t>
            </a:r>
            <a:r>
              <a:rPr lang="en-US" altLang="en-US" sz="2400" b="1" dirty="0" err="1">
                <a:solidFill>
                  <a:srgbClr val="002060"/>
                </a:solidFill>
                <a:latin typeface="Arial" panose="020B0604020202020204" pitchFamily="34" charset="0"/>
              </a:rPr>
              <a:t>nó</a:t>
            </a:r>
            <a:r>
              <a:rPr lang="en-US" altLang="en-US" sz="2400" b="1" dirty="0">
                <a:solidFill>
                  <a:srgbClr val="002060"/>
                </a:solidFill>
                <a:latin typeface="Arial" panose="020B0604020202020204" pitchFamily="34" charset="0"/>
              </a:rPr>
              <a:t> </a:t>
            </a:r>
            <a:r>
              <a:rPr lang="en-US" altLang="en-US" sz="2400" b="1" dirty="0" err="1">
                <a:solidFill>
                  <a:srgbClr val="002060"/>
                </a:solidFill>
                <a:latin typeface="Arial" panose="020B0604020202020204" pitchFamily="34" charset="0"/>
              </a:rPr>
              <a:t>thể</a:t>
            </a:r>
            <a:r>
              <a:rPr lang="en-US" altLang="en-US" sz="2400" b="1" dirty="0">
                <a:solidFill>
                  <a:srgbClr val="002060"/>
                </a:solidFill>
                <a:latin typeface="Arial" panose="020B0604020202020204" pitchFamily="34" charset="0"/>
              </a:rPr>
              <a:t> </a:t>
            </a:r>
            <a:r>
              <a:rPr lang="en-US" altLang="en-US" sz="2400" b="1" dirty="0" err="1">
                <a:solidFill>
                  <a:srgbClr val="002060"/>
                </a:solidFill>
                <a:latin typeface="Arial" panose="020B0604020202020204" pitchFamily="34" charset="0"/>
              </a:rPr>
              <a:t>hiện</a:t>
            </a:r>
            <a:r>
              <a:rPr lang="en-US" altLang="en-US" sz="2400" b="1" dirty="0">
                <a:solidFill>
                  <a:srgbClr val="002060"/>
                </a:solidFill>
                <a:latin typeface="Arial" panose="020B0604020202020204" pitchFamily="34" charset="0"/>
              </a:rPr>
              <a:t> </a:t>
            </a:r>
            <a:r>
              <a:rPr lang="en-US" altLang="en-US" sz="2400" b="1" dirty="0" err="1">
                <a:solidFill>
                  <a:srgbClr val="002060"/>
                </a:solidFill>
                <a:latin typeface="Arial" panose="020B0604020202020204" pitchFamily="34" charset="0"/>
              </a:rPr>
              <a:t>trình</a:t>
            </a:r>
            <a:r>
              <a:rPr lang="en-US" altLang="en-US" sz="2400" b="1" dirty="0">
                <a:solidFill>
                  <a:srgbClr val="002060"/>
                </a:solidFill>
                <a:latin typeface="Arial" panose="020B0604020202020204" pitchFamily="34" charset="0"/>
              </a:rPr>
              <a:t> </a:t>
            </a:r>
            <a:r>
              <a:rPr lang="en-US" altLang="en-US" sz="2400" b="1" dirty="0" err="1">
                <a:solidFill>
                  <a:srgbClr val="002060"/>
                </a:solidFill>
                <a:latin typeface="Arial" panose="020B0604020202020204" pitchFamily="34" charset="0"/>
              </a:rPr>
              <a:t>độ</a:t>
            </a:r>
            <a:r>
              <a:rPr lang="en-US" altLang="en-US" sz="2400" b="1" dirty="0">
                <a:solidFill>
                  <a:srgbClr val="002060"/>
                </a:solidFill>
                <a:latin typeface="Arial" panose="020B0604020202020204" pitchFamily="34" charset="0"/>
              </a:rPr>
              <a:t>, </a:t>
            </a:r>
            <a:r>
              <a:rPr lang="en-US" altLang="en-US" sz="2400" b="1" dirty="0" err="1">
                <a:solidFill>
                  <a:srgbClr val="002060"/>
                </a:solidFill>
                <a:latin typeface="Arial" panose="020B0604020202020204" pitchFamily="34" charset="0"/>
              </a:rPr>
              <a:t>năng</a:t>
            </a:r>
            <a:r>
              <a:rPr lang="en-US" altLang="en-US" sz="2400" b="1" dirty="0">
                <a:solidFill>
                  <a:srgbClr val="002060"/>
                </a:solidFill>
                <a:latin typeface="Arial" panose="020B0604020202020204" pitchFamily="34" charset="0"/>
              </a:rPr>
              <a:t> </a:t>
            </a:r>
            <a:r>
              <a:rPr lang="en-US" altLang="en-US" sz="2400" b="1" dirty="0" err="1">
                <a:solidFill>
                  <a:srgbClr val="002060"/>
                </a:solidFill>
                <a:latin typeface="Arial" panose="020B0604020202020204" pitchFamily="34" charset="0"/>
              </a:rPr>
              <a:t>lực</a:t>
            </a:r>
            <a:r>
              <a:rPr lang="en-US" altLang="en-US" sz="2400" b="1" dirty="0">
                <a:solidFill>
                  <a:srgbClr val="002060"/>
                </a:solidFill>
                <a:latin typeface="Arial" panose="020B0604020202020204" pitchFamily="34" charset="0"/>
              </a:rPr>
              <a:t> </a:t>
            </a:r>
            <a:r>
              <a:rPr lang="en-US" altLang="en-US" sz="2400" b="1" dirty="0" err="1">
                <a:solidFill>
                  <a:srgbClr val="002060"/>
                </a:solidFill>
                <a:latin typeface="Arial" panose="020B0604020202020204" pitchFamily="34" charset="0"/>
              </a:rPr>
              <a:t>chinh</a:t>
            </a:r>
            <a:r>
              <a:rPr lang="en-US" altLang="en-US" sz="2400" b="1" dirty="0">
                <a:solidFill>
                  <a:srgbClr val="002060"/>
                </a:solidFill>
                <a:latin typeface="Arial" panose="020B0604020202020204" pitchFamily="34" charset="0"/>
              </a:rPr>
              <a:t> </a:t>
            </a:r>
            <a:r>
              <a:rPr lang="en-US" altLang="en-US" sz="2400" b="1" dirty="0" err="1">
                <a:solidFill>
                  <a:srgbClr val="002060"/>
                </a:solidFill>
                <a:latin typeface="Arial" panose="020B0604020202020204" pitchFamily="34" charset="0"/>
              </a:rPr>
              <a:t>phục</a:t>
            </a:r>
            <a:r>
              <a:rPr lang="en-US" altLang="en-US" sz="2400" b="1" dirty="0">
                <a:solidFill>
                  <a:srgbClr val="002060"/>
                </a:solidFill>
                <a:latin typeface="Arial" panose="020B0604020202020204" pitchFamily="34" charset="0"/>
              </a:rPr>
              <a:t> </a:t>
            </a:r>
            <a:r>
              <a:rPr lang="en-US" altLang="en-US" sz="2400" b="1" dirty="0" err="1">
                <a:solidFill>
                  <a:srgbClr val="002060"/>
                </a:solidFill>
                <a:latin typeface="Arial" panose="020B0604020202020204" pitchFamily="34" charset="0"/>
              </a:rPr>
              <a:t>tự</a:t>
            </a:r>
            <a:r>
              <a:rPr lang="en-US" altLang="en-US" sz="2400" b="1" dirty="0">
                <a:solidFill>
                  <a:srgbClr val="002060"/>
                </a:solidFill>
                <a:latin typeface="Arial" panose="020B0604020202020204" pitchFamily="34" charset="0"/>
              </a:rPr>
              <a:t> </a:t>
            </a:r>
            <a:r>
              <a:rPr lang="en-US" altLang="en-US" sz="2400" b="1" dirty="0" err="1">
                <a:solidFill>
                  <a:srgbClr val="002060"/>
                </a:solidFill>
                <a:latin typeface="Arial" panose="020B0604020202020204" pitchFamily="34" charset="0"/>
              </a:rPr>
              <a:t>nhiên</a:t>
            </a:r>
            <a:r>
              <a:rPr lang="en-US" altLang="en-US" sz="2400" b="1" dirty="0">
                <a:solidFill>
                  <a:srgbClr val="002060"/>
                </a:solidFill>
                <a:latin typeface="Arial" panose="020B0604020202020204" pitchFamily="34" charset="0"/>
              </a:rPr>
              <a:t> </a:t>
            </a:r>
            <a:r>
              <a:rPr lang="en-US" altLang="en-US" sz="2400" b="1" dirty="0" err="1">
                <a:solidFill>
                  <a:srgbClr val="002060"/>
                </a:solidFill>
                <a:latin typeface="Arial" panose="020B0604020202020204" pitchFamily="34" charset="0"/>
              </a:rPr>
              <a:t>của</a:t>
            </a:r>
            <a:r>
              <a:rPr lang="en-US" altLang="en-US" sz="2400" b="1" dirty="0">
                <a:solidFill>
                  <a:srgbClr val="002060"/>
                </a:solidFill>
                <a:latin typeface="Arial" panose="020B0604020202020204" pitchFamily="34" charset="0"/>
              </a:rPr>
              <a:t> con </a:t>
            </a:r>
            <a:r>
              <a:rPr lang="en-US" altLang="en-US" sz="2400" b="1" dirty="0" err="1">
                <a:solidFill>
                  <a:srgbClr val="002060"/>
                </a:solidFill>
                <a:latin typeface="Arial" panose="020B0604020202020204" pitchFamily="34" charset="0"/>
              </a:rPr>
              <a:t>người</a:t>
            </a:r>
            <a:r>
              <a:rPr lang="en-US" altLang="en-US" sz="2400" b="1" dirty="0">
                <a:solidFill>
                  <a:srgbClr val="002060"/>
                </a:solidFill>
                <a:latin typeface="Arial" panose="020B0604020202020204" pitchFamily="34" charset="0"/>
              </a:rPr>
              <a:t> </a:t>
            </a:r>
            <a:r>
              <a:rPr lang="en-US" altLang="en-US" sz="2400" b="1" dirty="0" err="1">
                <a:solidFill>
                  <a:srgbClr val="002060"/>
                </a:solidFill>
                <a:latin typeface="Arial" panose="020B0604020202020204" pitchFamily="34" charset="0"/>
              </a:rPr>
              <a:t>trong</a:t>
            </a:r>
            <a:r>
              <a:rPr lang="en-US" altLang="en-US" sz="2400" b="1" dirty="0">
                <a:solidFill>
                  <a:srgbClr val="002060"/>
                </a:solidFill>
                <a:latin typeface="Arial" panose="020B0604020202020204" pitchFamily="34" charset="0"/>
              </a:rPr>
              <a:t> </a:t>
            </a:r>
            <a:r>
              <a:rPr lang="en-US" altLang="en-US" sz="2400" b="1" dirty="0" err="1">
                <a:solidFill>
                  <a:srgbClr val="002060"/>
                </a:solidFill>
                <a:latin typeface="Arial" panose="020B0604020202020204" pitchFamily="34" charset="0"/>
              </a:rPr>
              <a:t>quá</a:t>
            </a:r>
            <a:r>
              <a:rPr lang="en-US" altLang="en-US" sz="2400" b="1" dirty="0">
                <a:solidFill>
                  <a:srgbClr val="002060"/>
                </a:solidFill>
                <a:latin typeface="Arial" panose="020B0604020202020204" pitchFamily="34" charset="0"/>
              </a:rPr>
              <a:t> </a:t>
            </a:r>
            <a:r>
              <a:rPr lang="en-US" altLang="en-US" sz="2400" b="1" dirty="0" err="1">
                <a:solidFill>
                  <a:srgbClr val="002060"/>
                </a:solidFill>
                <a:latin typeface="Arial" panose="020B0604020202020204" pitchFamily="34" charset="0"/>
              </a:rPr>
              <a:t>trình</a:t>
            </a:r>
            <a:r>
              <a:rPr lang="en-US" altLang="en-US" sz="2400" b="1" dirty="0">
                <a:solidFill>
                  <a:srgbClr val="002060"/>
                </a:solidFill>
                <a:latin typeface="Arial" panose="020B0604020202020204" pitchFamily="34" charset="0"/>
              </a:rPr>
              <a:t> SX </a:t>
            </a:r>
            <a:r>
              <a:rPr lang="en-US" altLang="en-US" sz="2400" b="1" dirty="0" err="1">
                <a:solidFill>
                  <a:srgbClr val="002060"/>
                </a:solidFill>
                <a:latin typeface="Arial" panose="020B0604020202020204" pitchFamily="34" charset="0"/>
              </a:rPr>
              <a:t>của</a:t>
            </a:r>
            <a:r>
              <a:rPr lang="en-US" altLang="en-US" sz="2400" b="1" dirty="0">
                <a:solidFill>
                  <a:srgbClr val="002060"/>
                </a:solidFill>
                <a:latin typeface="Arial" panose="020B0604020202020204" pitchFamily="34" charset="0"/>
              </a:rPr>
              <a:t> </a:t>
            </a:r>
            <a:r>
              <a:rPr lang="en-US" altLang="en-US" sz="2400" b="1" dirty="0" err="1">
                <a:solidFill>
                  <a:srgbClr val="002060"/>
                </a:solidFill>
                <a:latin typeface="Arial" panose="020B0604020202020204" pitchFamily="34" charset="0"/>
              </a:rPr>
              <a:t>cải</a:t>
            </a:r>
            <a:r>
              <a:rPr lang="en-US" altLang="en-US" sz="2400" b="1" dirty="0">
                <a:solidFill>
                  <a:srgbClr val="002060"/>
                </a:solidFill>
                <a:latin typeface="Arial" panose="020B0604020202020204" pitchFamily="34" charset="0"/>
              </a:rPr>
              <a:t> </a:t>
            </a:r>
            <a:r>
              <a:rPr lang="en-US" altLang="en-US" sz="2400" b="1" dirty="0" err="1">
                <a:solidFill>
                  <a:srgbClr val="002060"/>
                </a:solidFill>
                <a:latin typeface="Arial" panose="020B0604020202020204" pitchFamily="34" charset="0"/>
              </a:rPr>
              <a:t>vật</a:t>
            </a:r>
            <a:r>
              <a:rPr lang="en-US" altLang="en-US" sz="2400" b="1" dirty="0">
                <a:solidFill>
                  <a:srgbClr val="002060"/>
                </a:solidFill>
                <a:latin typeface="Arial" panose="020B0604020202020204" pitchFamily="34" charset="0"/>
              </a:rPr>
              <a:t> </a:t>
            </a:r>
            <a:r>
              <a:rPr lang="en-US" altLang="en-US" sz="2400" b="1" dirty="0" err="1">
                <a:solidFill>
                  <a:srgbClr val="002060"/>
                </a:solidFill>
                <a:latin typeface="Arial" panose="020B0604020202020204" pitchFamily="34" charset="0"/>
              </a:rPr>
              <a:t>chất</a:t>
            </a:r>
            <a:endParaRPr lang="en-US" altLang="en-US" sz="2400" b="1" dirty="0">
              <a:solidFill>
                <a:srgbClr val="002060"/>
              </a:solidFill>
              <a:latin typeface="Arial" panose="020B0604020202020204" pitchFamily="34" charset="0"/>
            </a:endParaRPr>
          </a:p>
        </p:txBody>
      </p:sp>
      <p:sp>
        <p:nvSpPr>
          <p:cNvPr id="11277" name="AutoShape 13"/>
          <p:cNvSpPr>
            <a:spLocks noChangeArrowheads="1"/>
          </p:cNvSpPr>
          <p:nvPr/>
        </p:nvSpPr>
        <p:spPr bwMode="auto">
          <a:xfrm>
            <a:off x="5997576" y="1881189"/>
            <a:ext cx="1173163" cy="509587"/>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eaLnBrk="1" hangingPunct="1">
              <a:defRPr/>
            </a:pPr>
            <a:r>
              <a:rPr lang="en-US" sz="2400" b="1">
                <a:solidFill>
                  <a:srgbClr val="006600"/>
                </a:solidFill>
                <a:latin typeface="Arial" pitchFamily="34" charset="0"/>
                <a:cs typeface="Arial" pitchFamily="34" charset="0"/>
              </a:rPr>
              <a:t>Thể lực</a:t>
            </a:r>
          </a:p>
        </p:txBody>
      </p:sp>
      <p:sp>
        <p:nvSpPr>
          <p:cNvPr id="11278" name="AutoShape 14"/>
          <p:cNvSpPr>
            <a:spLocks noChangeArrowheads="1"/>
          </p:cNvSpPr>
          <p:nvPr/>
        </p:nvSpPr>
        <p:spPr bwMode="auto">
          <a:xfrm>
            <a:off x="6053139" y="3175000"/>
            <a:ext cx="1023937" cy="509588"/>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eaLnBrk="1" hangingPunct="1">
              <a:defRPr/>
            </a:pPr>
            <a:r>
              <a:rPr lang="en-US" sz="2400" b="1">
                <a:solidFill>
                  <a:srgbClr val="006600"/>
                </a:solidFill>
                <a:latin typeface="Arial" pitchFamily="34" charset="0"/>
                <a:cs typeface="Arial" pitchFamily="34" charset="0"/>
              </a:rPr>
              <a:t>Trí lực</a:t>
            </a:r>
          </a:p>
        </p:txBody>
      </p:sp>
      <p:sp>
        <p:nvSpPr>
          <p:cNvPr id="11279" name="Line 15"/>
          <p:cNvSpPr>
            <a:spLocks noChangeShapeType="1"/>
          </p:cNvSpPr>
          <p:nvPr/>
        </p:nvSpPr>
        <p:spPr bwMode="auto">
          <a:xfrm flipV="1">
            <a:off x="5414963" y="2128839"/>
            <a:ext cx="576262" cy="719137"/>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1280" name="Line 16"/>
          <p:cNvSpPr>
            <a:spLocks noChangeShapeType="1"/>
          </p:cNvSpPr>
          <p:nvPr/>
        </p:nvSpPr>
        <p:spPr bwMode="auto">
          <a:xfrm>
            <a:off x="5414963" y="2992439"/>
            <a:ext cx="576262" cy="504825"/>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1281" name="AutoShape 17"/>
          <p:cNvSpPr>
            <a:spLocks/>
          </p:cNvSpPr>
          <p:nvPr/>
        </p:nvSpPr>
        <p:spPr bwMode="auto">
          <a:xfrm>
            <a:off x="7288214" y="1912938"/>
            <a:ext cx="358775" cy="1655762"/>
          </a:xfrm>
          <a:prstGeom prst="rightBrace">
            <a:avLst>
              <a:gd name="adj1" fmla="val 70828"/>
              <a:gd name="adj2" fmla="val 44759"/>
            </a:avLst>
          </a:prstGeom>
          <a:noFill/>
          <a:ln w="38100">
            <a:solidFill>
              <a:schemeClr val="hlink"/>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2400">
              <a:solidFill>
                <a:srgbClr val="006600"/>
              </a:solidFill>
              <a:latin typeface="Arial" panose="020B0604020202020204" pitchFamily="34" charset="0"/>
            </a:endParaRPr>
          </a:p>
        </p:txBody>
      </p:sp>
      <p:sp>
        <p:nvSpPr>
          <p:cNvPr id="11282" name="AutoShape 18"/>
          <p:cNvSpPr>
            <a:spLocks noChangeArrowheads="1"/>
          </p:cNvSpPr>
          <p:nvPr/>
        </p:nvSpPr>
        <p:spPr bwMode="auto">
          <a:xfrm>
            <a:off x="7775576" y="1770063"/>
            <a:ext cx="2570163" cy="1327150"/>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eaLnBrk="1" hangingPunct="1">
              <a:defRPr/>
            </a:pPr>
            <a:r>
              <a:rPr lang="en-US" sz="2400" b="1">
                <a:solidFill>
                  <a:srgbClr val="006600"/>
                </a:solidFill>
                <a:latin typeface="Arial" pitchFamily="34" charset="0"/>
                <a:cs typeface="Arial" pitchFamily="34" charset="0"/>
              </a:rPr>
              <a:t>Trình độ kỹ thuật,</a:t>
            </a:r>
          </a:p>
          <a:p>
            <a:pPr algn="ctr" eaLnBrk="1" hangingPunct="1">
              <a:defRPr/>
            </a:pPr>
            <a:r>
              <a:rPr lang="en-US" sz="2400" b="1">
                <a:solidFill>
                  <a:srgbClr val="006600"/>
                </a:solidFill>
                <a:latin typeface="Arial" pitchFamily="34" charset="0"/>
                <a:cs typeface="Arial" pitchFamily="34" charset="0"/>
              </a:rPr>
              <a:t>kỹ năng và thói</a:t>
            </a:r>
          </a:p>
          <a:p>
            <a:pPr algn="ctr" eaLnBrk="1" hangingPunct="1">
              <a:defRPr/>
            </a:pPr>
            <a:r>
              <a:rPr lang="en-US" sz="2400" b="1">
                <a:solidFill>
                  <a:srgbClr val="006600"/>
                </a:solidFill>
                <a:latin typeface="Arial" pitchFamily="34" charset="0"/>
                <a:cs typeface="Arial" pitchFamily="34" charset="0"/>
              </a:rPr>
              <a:t>quen trong LĐ</a:t>
            </a:r>
          </a:p>
        </p:txBody>
      </p:sp>
      <p:sp>
        <p:nvSpPr>
          <p:cNvPr id="11285" name="AutoShape 21"/>
          <p:cNvSpPr>
            <a:spLocks noChangeArrowheads="1"/>
          </p:cNvSpPr>
          <p:nvPr/>
        </p:nvSpPr>
        <p:spPr bwMode="auto">
          <a:xfrm>
            <a:off x="5980114" y="3835401"/>
            <a:ext cx="1546225" cy="919163"/>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eaLnBrk="1" hangingPunct="1">
              <a:defRPr/>
            </a:pPr>
            <a:r>
              <a:rPr lang="en-US" sz="2400" b="1">
                <a:solidFill>
                  <a:schemeClr val="accent6">
                    <a:lumMod val="50000"/>
                  </a:schemeClr>
                </a:solidFill>
                <a:latin typeface="Arial" pitchFamily="34" charset="0"/>
                <a:cs typeface="Arial" pitchFamily="34" charset="0"/>
              </a:rPr>
              <a:t>Đối tượng</a:t>
            </a:r>
          </a:p>
          <a:p>
            <a:pPr algn="ctr" eaLnBrk="1" hangingPunct="1">
              <a:defRPr/>
            </a:pPr>
            <a:r>
              <a:rPr lang="en-US" sz="2400" b="1">
                <a:solidFill>
                  <a:schemeClr val="accent6">
                    <a:lumMod val="50000"/>
                  </a:schemeClr>
                </a:solidFill>
                <a:latin typeface="Arial" pitchFamily="34" charset="0"/>
                <a:cs typeface="Arial" pitchFamily="34" charset="0"/>
              </a:rPr>
              <a:t>LĐ</a:t>
            </a:r>
          </a:p>
        </p:txBody>
      </p:sp>
      <p:sp>
        <p:nvSpPr>
          <p:cNvPr id="11286" name="AutoShape 22"/>
          <p:cNvSpPr>
            <a:spLocks noChangeArrowheads="1"/>
          </p:cNvSpPr>
          <p:nvPr/>
        </p:nvSpPr>
        <p:spPr bwMode="auto">
          <a:xfrm>
            <a:off x="5918201" y="5984875"/>
            <a:ext cx="1800225" cy="509588"/>
          </a:xfrm>
          <a:prstGeom prst="flowChartAlternateProcess">
            <a:avLst/>
          </a:prstGeom>
          <a:noFill/>
          <a:ln w="38100">
            <a:solidFill>
              <a:schemeClr val="tx1"/>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eaLnBrk="1" hangingPunct="1">
              <a:defRPr/>
            </a:pPr>
            <a:r>
              <a:rPr lang="en-US" sz="2400" b="1">
                <a:solidFill>
                  <a:schemeClr val="accent6">
                    <a:lumMod val="50000"/>
                  </a:schemeClr>
                </a:solidFill>
                <a:latin typeface="Arial" pitchFamily="34" charset="0"/>
                <a:cs typeface="Arial" pitchFamily="34" charset="0"/>
              </a:rPr>
              <a:t>Tư liệu LĐ</a:t>
            </a:r>
          </a:p>
        </p:txBody>
      </p:sp>
      <p:sp>
        <p:nvSpPr>
          <p:cNvPr id="11287" name="Line 23"/>
          <p:cNvSpPr>
            <a:spLocks noChangeShapeType="1"/>
          </p:cNvSpPr>
          <p:nvPr/>
        </p:nvSpPr>
        <p:spPr bwMode="auto">
          <a:xfrm flipV="1">
            <a:off x="5486400" y="4289426"/>
            <a:ext cx="431800" cy="1008063"/>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1288" name="Line 24"/>
          <p:cNvSpPr>
            <a:spLocks noChangeShapeType="1"/>
          </p:cNvSpPr>
          <p:nvPr/>
        </p:nvSpPr>
        <p:spPr bwMode="auto">
          <a:xfrm>
            <a:off x="5486400" y="5297488"/>
            <a:ext cx="431800" cy="6477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1293" name="AutoShape 29"/>
          <p:cNvSpPr>
            <a:spLocks noChangeArrowheads="1"/>
          </p:cNvSpPr>
          <p:nvPr/>
        </p:nvSpPr>
        <p:spPr bwMode="auto">
          <a:xfrm>
            <a:off x="8135938" y="3276601"/>
            <a:ext cx="1979612" cy="862013"/>
          </a:xfrm>
          <a:prstGeom prst="flowChartAlternateProcess">
            <a:avLst/>
          </a:prstGeom>
          <a:noFill/>
          <a:ln w="38100">
            <a:solidFill>
              <a:schemeClr val="tx1"/>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eaLnBrk="1" hangingPunct="1">
              <a:defRPr/>
            </a:pPr>
            <a:r>
              <a:rPr lang="en-US" sz="2400" b="1">
                <a:solidFill>
                  <a:schemeClr val="accent6">
                    <a:lumMod val="50000"/>
                  </a:schemeClr>
                </a:solidFill>
                <a:latin typeface="Arial" pitchFamily="34" charset="0"/>
                <a:cs typeface="Arial" pitchFamily="34" charset="0"/>
              </a:rPr>
              <a:t>Có sẵn trong</a:t>
            </a:r>
          </a:p>
          <a:p>
            <a:pPr algn="ctr" eaLnBrk="1" hangingPunct="1">
              <a:defRPr/>
            </a:pPr>
            <a:r>
              <a:rPr lang="en-US" sz="2400" b="1">
                <a:solidFill>
                  <a:schemeClr val="accent6">
                    <a:lumMod val="50000"/>
                  </a:schemeClr>
                </a:solidFill>
                <a:latin typeface="Arial" pitchFamily="34" charset="0"/>
                <a:cs typeface="Arial" pitchFamily="34" charset="0"/>
              </a:rPr>
              <a:t>tự nhiên</a:t>
            </a:r>
          </a:p>
        </p:txBody>
      </p:sp>
      <p:sp>
        <p:nvSpPr>
          <p:cNvPr id="11294" name="AutoShape 30"/>
          <p:cNvSpPr>
            <a:spLocks noChangeArrowheads="1"/>
          </p:cNvSpPr>
          <p:nvPr/>
        </p:nvSpPr>
        <p:spPr bwMode="auto">
          <a:xfrm>
            <a:off x="8329614" y="4249738"/>
            <a:ext cx="2168525" cy="774700"/>
          </a:xfrm>
          <a:prstGeom prst="flowChartAlternateProcess">
            <a:avLst/>
          </a:prstGeom>
          <a:noFill/>
          <a:ln w="38100">
            <a:solidFill>
              <a:schemeClr val="tx1"/>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eaLnBrk="1" hangingPunct="1">
              <a:defRPr/>
            </a:pPr>
            <a:r>
              <a:rPr lang="en-US" sz="2000" b="1">
                <a:solidFill>
                  <a:schemeClr val="accent6">
                    <a:lumMod val="50000"/>
                  </a:schemeClr>
                </a:solidFill>
                <a:latin typeface="Arial" pitchFamily="34" charset="0"/>
                <a:cs typeface="Arial" pitchFamily="34" charset="0"/>
              </a:rPr>
              <a:t>Đã qua chế biến</a:t>
            </a:r>
          </a:p>
        </p:txBody>
      </p:sp>
      <p:sp>
        <p:nvSpPr>
          <p:cNvPr id="11295" name="AutoShape 31"/>
          <p:cNvSpPr>
            <a:spLocks noChangeArrowheads="1"/>
          </p:cNvSpPr>
          <p:nvPr/>
        </p:nvSpPr>
        <p:spPr bwMode="auto">
          <a:xfrm>
            <a:off x="8272464" y="5937250"/>
            <a:ext cx="2225675" cy="844550"/>
          </a:xfrm>
          <a:prstGeom prst="flowChartAlternateProcess">
            <a:avLst/>
          </a:prstGeom>
          <a:noFill/>
          <a:ln w="38100">
            <a:solidFill>
              <a:schemeClr val="tx1"/>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eaLnBrk="1" hangingPunct="1">
              <a:defRPr/>
            </a:pPr>
            <a:r>
              <a:rPr lang="en-US" sz="2400" b="1">
                <a:solidFill>
                  <a:schemeClr val="accent6">
                    <a:lumMod val="50000"/>
                  </a:schemeClr>
                </a:solidFill>
                <a:latin typeface="Arial" pitchFamily="34" charset="0"/>
                <a:cs typeface="Arial" pitchFamily="34" charset="0"/>
              </a:rPr>
              <a:t>Kết cấu</a:t>
            </a:r>
          </a:p>
          <a:p>
            <a:pPr algn="ctr" eaLnBrk="1" hangingPunct="1">
              <a:defRPr/>
            </a:pPr>
            <a:r>
              <a:rPr lang="en-US" sz="2400" b="1">
                <a:solidFill>
                  <a:schemeClr val="accent6">
                    <a:lumMod val="50000"/>
                  </a:schemeClr>
                </a:solidFill>
                <a:latin typeface="Arial" pitchFamily="34" charset="0"/>
                <a:cs typeface="Arial" pitchFamily="34" charset="0"/>
              </a:rPr>
              <a:t>hạ tầng của SX</a:t>
            </a:r>
          </a:p>
        </p:txBody>
      </p:sp>
      <p:sp>
        <p:nvSpPr>
          <p:cNvPr id="11296" name="AutoShape 32"/>
          <p:cNvSpPr>
            <a:spLocks noChangeArrowheads="1"/>
          </p:cNvSpPr>
          <p:nvPr/>
        </p:nvSpPr>
        <p:spPr bwMode="auto">
          <a:xfrm>
            <a:off x="8580438" y="5181601"/>
            <a:ext cx="1782762" cy="493713"/>
          </a:xfrm>
          <a:prstGeom prst="flowChartAlternateProcess">
            <a:avLst/>
          </a:prstGeom>
          <a:noFill/>
          <a:ln w="38100">
            <a:solidFill>
              <a:schemeClr val="tx1"/>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eaLnBrk="1" hangingPunct="1">
              <a:defRPr/>
            </a:pPr>
            <a:r>
              <a:rPr lang="en-US" sz="2400" b="1">
                <a:solidFill>
                  <a:schemeClr val="accent6">
                    <a:lumMod val="50000"/>
                  </a:schemeClr>
                </a:solidFill>
                <a:latin typeface="Arial" pitchFamily="34" charset="0"/>
                <a:cs typeface="Arial" pitchFamily="34" charset="0"/>
              </a:rPr>
              <a:t>Công cụ LĐ</a:t>
            </a:r>
          </a:p>
        </p:txBody>
      </p:sp>
      <p:sp>
        <p:nvSpPr>
          <p:cNvPr id="11297" name="Line 33"/>
          <p:cNvSpPr>
            <a:spLocks noChangeShapeType="1"/>
          </p:cNvSpPr>
          <p:nvPr/>
        </p:nvSpPr>
        <p:spPr bwMode="auto">
          <a:xfrm flipV="1">
            <a:off x="7640639" y="3817938"/>
            <a:ext cx="503237" cy="4318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1298" name="Line 34"/>
          <p:cNvSpPr>
            <a:spLocks noChangeShapeType="1"/>
          </p:cNvSpPr>
          <p:nvPr/>
        </p:nvSpPr>
        <p:spPr bwMode="auto">
          <a:xfrm>
            <a:off x="7640638" y="4294188"/>
            <a:ext cx="647700" cy="4318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1299" name="Line 35"/>
          <p:cNvSpPr>
            <a:spLocks noChangeShapeType="1"/>
          </p:cNvSpPr>
          <p:nvPr/>
        </p:nvSpPr>
        <p:spPr bwMode="auto">
          <a:xfrm flipV="1">
            <a:off x="7718426" y="5513389"/>
            <a:ext cx="815975" cy="719137"/>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1300" name="Line 36"/>
          <p:cNvSpPr>
            <a:spLocks noChangeShapeType="1"/>
          </p:cNvSpPr>
          <p:nvPr/>
        </p:nvSpPr>
        <p:spPr bwMode="auto">
          <a:xfrm>
            <a:off x="7718426" y="6232525"/>
            <a:ext cx="569913" cy="2159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 name="Rectangle 2"/>
          <p:cNvSpPr/>
          <p:nvPr/>
        </p:nvSpPr>
        <p:spPr>
          <a:xfrm>
            <a:off x="428842" y="-73877"/>
            <a:ext cx="562429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indent="228600">
              <a:lnSpc>
                <a:spcPct val="150000"/>
              </a:lnSpc>
              <a:spcBef>
                <a:spcPct val="0"/>
              </a:spcBef>
            </a:pPr>
            <a:r>
              <a:rPr lang="pt-BR" sz="2400" b="1" dirty="0">
                <a:solidFill>
                  <a:srgbClr val="FF0000"/>
                </a:solidFill>
                <a:latin typeface="Arial" panose="020B0604020202020204" pitchFamily="34" charset="0"/>
              </a:rPr>
              <a:t>- Vai trò của phương thức sản xuất </a:t>
            </a:r>
            <a:endParaRPr lang="en-US" sz="2400" b="1" dirty="0">
              <a:solidFill>
                <a:srgbClr val="FF0000"/>
              </a:solidFill>
              <a:latin typeface="Arial" panose="020B0604020202020204" pitchFamily="34" charset="0"/>
            </a:endParaRPr>
          </a:p>
        </p:txBody>
      </p:sp>
    </p:spTree>
    <p:extLst>
      <p:ext uri="{BB962C8B-B14F-4D97-AF65-F5344CB8AC3E}">
        <p14:creationId xmlns:p14="http://schemas.microsoft.com/office/powerpoint/2010/main" val="30163863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082"/>
                                        </p:tgtEl>
                                        <p:attrNameLst>
                                          <p:attrName>style.visibility</p:attrName>
                                        </p:attrNameLst>
                                      </p:cBhvr>
                                      <p:to>
                                        <p:strVal val="visible"/>
                                      </p:to>
                                    </p:set>
                                    <p:animEffect transition="in" filter="wipe(left)">
                                      <p:cBhvr>
                                        <p:cTn id="7" dur="500"/>
                                        <p:tgtEl>
                                          <p:spTgt spid="3082"/>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1267"/>
                                        </p:tgtEl>
                                        <p:attrNameLst>
                                          <p:attrName>style.visibility</p:attrName>
                                        </p:attrNameLst>
                                      </p:cBhvr>
                                      <p:to>
                                        <p:strVal val="visible"/>
                                      </p:to>
                                    </p:set>
                                    <p:animEffect transition="in" filter="wipe(left)">
                                      <p:cBhvr>
                                        <p:cTn id="11" dur="250"/>
                                        <p:tgtEl>
                                          <p:spTgt spid="11267"/>
                                        </p:tgtEl>
                                      </p:cBhvr>
                                    </p:animEffect>
                                  </p:childTnLst>
                                </p:cTn>
                              </p:par>
                            </p:childTnLst>
                          </p:cTn>
                        </p:par>
                        <p:par>
                          <p:cTn id="12" fill="hold" nodeType="afterGroup">
                            <p:stCondLst>
                              <p:cond delay="750"/>
                            </p:stCondLst>
                            <p:childTnLst>
                              <p:par>
                                <p:cTn id="13" presetID="22" presetClass="entr" presetSubtype="8" fill="hold" nodeType="afterEffect">
                                  <p:stCondLst>
                                    <p:cond delay="0"/>
                                  </p:stCondLst>
                                  <p:childTnLst>
                                    <p:set>
                                      <p:cBhvr>
                                        <p:cTn id="14" dur="1" fill="hold">
                                          <p:stCondLst>
                                            <p:cond delay="0"/>
                                          </p:stCondLst>
                                        </p:cTn>
                                        <p:tgtEl>
                                          <p:spTgt spid="11270"/>
                                        </p:tgtEl>
                                        <p:attrNameLst>
                                          <p:attrName>style.visibility</p:attrName>
                                        </p:attrNameLst>
                                      </p:cBhvr>
                                      <p:to>
                                        <p:strVal val="visible"/>
                                      </p:to>
                                    </p:set>
                                    <p:animEffect transition="in" filter="wipe(left)">
                                      <p:cBhvr>
                                        <p:cTn id="15" dur="250"/>
                                        <p:tgtEl>
                                          <p:spTgt spid="11270"/>
                                        </p:tgtEl>
                                      </p:cBhvr>
                                    </p:animEffect>
                                  </p:childTnLst>
                                </p:cTn>
                              </p:par>
                            </p:childTnLst>
                          </p:cTn>
                        </p:par>
                        <p:par>
                          <p:cTn id="16" fill="hold" nodeType="afterGroup">
                            <p:stCondLst>
                              <p:cond delay="1000"/>
                            </p:stCondLst>
                            <p:childTnLst>
                              <p:par>
                                <p:cTn id="17" presetID="22" presetClass="entr" presetSubtype="8" fill="hold" grpId="0" nodeType="afterEffect">
                                  <p:stCondLst>
                                    <p:cond delay="0"/>
                                  </p:stCondLst>
                                  <p:childTnLst>
                                    <p:set>
                                      <p:cBhvr>
                                        <p:cTn id="18" dur="1" fill="hold">
                                          <p:stCondLst>
                                            <p:cond delay="0"/>
                                          </p:stCondLst>
                                        </p:cTn>
                                        <p:tgtEl>
                                          <p:spTgt spid="11268"/>
                                        </p:tgtEl>
                                        <p:attrNameLst>
                                          <p:attrName>style.visibility</p:attrName>
                                        </p:attrNameLst>
                                      </p:cBhvr>
                                      <p:to>
                                        <p:strVal val="visible"/>
                                      </p:to>
                                    </p:set>
                                    <p:animEffect transition="in" filter="wipe(left)">
                                      <p:cBhvr>
                                        <p:cTn id="19" dur="250"/>
                                        <p:tgtEl>
                                          <p:spTgt spid="11268"/>
                                        </p:tgtEl>
                                      </p:cBhvr>
                                    </p:animEffect>
                                  </p:childTnLst>
                                </p:cTn>
                              </p:par>
                            </p:childTnLst>
                          </p:cTn>
                        </p:par>
                        <p:par>
                          <p:cTn id="20" fill="hold" nodeType="afterGroup">
                            <p:stCondLst>
                              <p:cond delay="1250"/>
                            </p:stCondLst>
                            <p:childTnLst>
                              <p:par>
                                <p:cTn id="21" presetID="22" presetClass="entr" presetSubtype="8" fill="hold" nodeType="afterEffect">
                                  <p:stCondLst>
                                    <p:cond delay="0"/>
                                  </p:stCondLst>
                                  <p:childTnLst>
                                    <p:set>
                                      <p:cBhvr>
                                        <p:cTn id="22" dur="1" fill="hold">
                                          <p:stCondLst>
                                            <p:cond delay="0"/>
                                          </p:stCondLst>
                                        </p:cTn>
                                        <p:tgtEl>
                                          <p:spTgt spid="11279"/>
                                        </p:tgtEl>
                                        <p:attrNameLst>
                                          <p:attrName>style.visibility</p:attrName>
                                        </p:attrNameLst>
                                      </p:cBhvr>
                                      <p:to>
                                        <p:strVal val="visible"/>
                                      </p:to>
                                    </p:set>
                                    <p:animEffect transition="in" filter="wipe(left)">
                                      <p:cBhvr>
                                        <p:cTn id="23" dur="250"/>
                                        <p:tgtEl>
                                          <p:spTgt spid="11279"/>
                                        </p:tgtEl>
                                      </p:cBhvr>
                                    </p:animEffect>
                                  </p:childTnLst>
                                </p:cTn>
                              </p:par>
                            </p:childTnLst>
                          </p:cTn>
                        </p:par>
                        <p:par>
                          <p:cTn id="24" fill="hold" nodeType="afterGroup">
                            <p:stCondLst>
                              <p:cond delay="1500"/>
                            </p:stCondLst>
                            <p:childTnLst>
                              <p:par>
                                <p:cTn id="25" presetID="22" presetClass="entr" presetSubtype="8" fill="hold" grpId="0" nodeType="afterEffect">
                                  <p:stCondLst>
                                    <p:cond delay="0"/>
                                  </p:stCondLst>
                                  <p:childTnLst>
                                    <p:set>
                                      <p:cBhvr>
                                        <p:cTn id="26" dur="1" fill="hold">
                                          <p:stCondLst>
                                            <p:cond delay="0"/>
                                          </p:stCondLst>
                                        </p:cTn>
                                        <p:tgtEl>
                                          <p:spTgt spid="11277"/>
                                        </p:tgtEl>
                                        <p:attrNameLst>
                                          <p:attrName>style.visibility</p:attrName>
                                        </p:attrNameLst>
                                      </p:cBhvr>
                                      <p:to>
                                        <p:strVal val="visible"/>
                                      </p:to>
                                    </p:set>
                                    <p:animEffect transition="in" filter="wipe(left)">
                                      <p:cBhvr>
                                        <p:cTn id="27" dur="250"/>
                                        <p:tgtEl>
                                          <p:spTgt spid="11277"/>
                                        </p:tgtEl>
                                      </p:cBhvr>
                                    </p:animEffect>
                                  </p:childTnLst>
                                </p:cTn>
                              </p:par>
                            </p:childTnLst>
                          </p:cTn>
                        </p:par>
                        <p:par>
                          <p:cTn id="28" fill="hold" nodeType="afterGroup">
                            <p:stCondLst>
                              <p:cond delay="1750"/>
                            </p:stCondLst>
                            <p:childTnLst>
                              <p:par>
                                <p:cTn id="29" presetID="22" presetClass="entr" presetSubtype="8" fill="hold" nodeType="afterEffect">
                                  <p:stCondLst>
                                    <p:cond delay="0"/>
                                  </p:stCondLst>
                                  <p:childTnLst>
                                    <p:set>
                                      <p:cBhvr>
                                        <p:cTn id="30" dur="1" fill="hold">
                                          <p:stCondLst>
                                            <p:cond delay="0"/>
                                          </p:stCondLst>
                                        </p:cTn>
                                        <p:tgtEl>
                                          <p:spTgt spid="11280"/>
                                        </p:tgtEl>
                                        <p:attrNameLst>
                                          <p:attrName>style.visibility</p:attrName>
                                        </p:attrNameLst>
                                      </p:cBhvr>
                                      <p:to>
                                        <p:strVal val="visible"/>
                                      </p:to>
                                    </p:set>
                                    <p:animEffect transition="in" filter="wipe(left)">
                                      <p:cBhvr>
                                        <p:cTn id="31" dur="250"/>
                                        <p:tgtEl>
                                          <p:spTgt spid="11280"/>
                                        </p:tgtEl>
                                      </p:cBhvr>
                                    </p:animEffect>
                                  </p:childTnLst>
                                </p:cTn>
                              </p:par>
                            </p:childTnLst>
                          </p:cTn>
                        </p:par>
                        <p:par>
                          <p:cTn id="32" fill="hold" nodeType="afterGroup">
                            <p:stCondLst>
                              <p:cond delay="2000"/>
                            </p:stCondLst>
                            <p:childTnLst>
                              <p:par>
                                <p:cTn id="33" presetID="22" presetClass="entr" presetSubtype="8" fill="hold" nodeType="afterEffect">
                                  <p:stCondLst>
                                    <p:cond delay="0"/>
                                  </p:stCondLst>
                                  <p:childTnLst>
                                    <p:set>
                                      <p:cBhvr>
                                        <p:cTn id="34" dur="1" fill="hold">
                                          <p:stCondLst>
                                            <p:cond delay="0"/>
                                          </p:stCondLst>
                                        </p:cTn>
                                        <p:tgtEl>
                                          <p:spTgt spid="11278"/>
                                        </p:tgtEl>
                                        <p:attrNameLst>
                                          <p:attrName>style.visibility</p:attrName>
                                        </p:attrNameLst>
                                      </p:cBhvr>
                                      <p:to>
                                        <p:strVal val="visible"/>
                                      </p:to>
                                    </p:set>
                                    <p:animEffect transition="in" filter="wipe(left)">
                                      <p:cBhvr>
                                        <p:cTn id="35" dur="250"/>
                                        <p:tgtEl>
                                          <p:spTgt spid="11278"/>
                                        </p:tgtEl>
                                      </p:cBhvr>
                                    </p:animEffect>
                                  </p:childTnLst>
                                </p:cTn>
                              </p:par>
                            </p:childTnLst>
                          </p:cTn>
                        </p:par>
                        <p:par>
                          <p:cTn id="36" fill="hold" nodeType="afterGroup">
                            <p:stCondLst>
                              <p:cond delay="2250"/>
                            </p:stCondLst>
                            <p:childTnLst>
                              <p:par>
                                <p:cTn id="37" presetID="22" presetClass="entr" presetSubtype="8" fill="hold" grpId="0" nodeType="afterEffect">
                                  <p:stCondLst>
                                    <p:cond delay="0"/>
                                  </p:stCondLst>
                                  <p:childTnLst>
                                    <p:set>
                                      <p:cBhvr>
                                        <p:cTn id="38" dur="1" fill="hold">
                                          <p:stCondLst>
                                            <p:cond delay="0"/>
                                          </p:stCondLst>
                                        </p:cTn>
                                        <p:tgtEl>
                                          <p:spTgt spid="11282"/>
                                        </p:tgtEl>
                                        <p:attrNameLst>
                                          <p:attrName>style.visibility</p:attrName>
                                        </p:attrNameLst>
                                      </p:cBhvr>
                                      <p:to>
                                        <p:strVal val="visible"/>
                                      </p:to>
                                    </p:set>
                                    <p:animEffect transition="in" filter="wipe(left)">
                                      <p:cBhvr>
                                        <p:cTn id="39" dur="250"/>
                                        <p:tgtEl>
                                          <p:spTgt spid="11282"/>
                                        </p:tgtEl>
                                      </p:cBhvr>
                                    </p:animEffect>
                                  </p:childTnLst>
                                </p:cTn>
                              </p:par>
                            </p:childTnLst>
                          </p:cTn>
                        </p:par>
                        <p:par>
                          <p:cTn id="40" fill="hold" nodeType="afterGroup">
                            <p:stCondLst>
                              <p:cond delay="2500"/>
                            </p:stCondLst>
                            <p:childTnLst>
                              <p:par>
                                <p:cTn id="41" presetID="22" presetClass="entr" presetSubtype="8" fill="hold" grpId="0" nodeType="afterEffect">
                                  <p:stCondLst>
                                    <p:cond delay="0"/>
                                  </p:stCondLst>
                                  <p:childTnLst>
                                    <p:set>
                                      <p:cBhvr>
                                        <p:cTn id="42" dur="1" fill="hold">
                                          <p:stCondLst>
                                            <p:cond delay="0"/>
                                          </p:stCondLst>
                                        </p:cTn>
                                        <p:tgtEl>
                                          <p:spTgt spid="11281"/>
                                        </p:tgtEl>
                                        <p:attrNameLst>
                                          <p:attrName>style.visibility</p:attrName>
                                        </p:attrNameLst>
                                      </p:cBhvr>
                                      <p:to>
                                        <p:strVal val="visible"/>
                                      </p:to>
                                    </p:set>
                                    <p:animEffect transition="in" filter="wipe(left)">
                                      <p:cBhvr>
                                        <p:cTn id="43" dur="250"/>
                                        <p:tgtEl>
                                          <p:spTgt spid="11281"/>
                                        </p:tgtEl>
                                      </p:cBhvr>
                                    </p:animEffect>
                                  </p:childTnLst>
                                </p:cTn>
                              </p:par>
                            </p:childTnLst>
                          </p:cTn>
                        </p:par>
                        <p:par>
                          <p:cTn id="44" fill="hold" nodeType="afterGroup">
                            <p:stCondLst>
                              <p:cond delay="2750"/>
                            </p:stCondLst>
                            <p:childTnLst>
                              <p:par>
                                <p:cTn id="45" presetID="22" presetClass="entr" presetSubtype="8" fill="hold" nodeType="afterEffect">
                                  <p:stCondLst>
                                    <p:cond delay="0"/>
                                  </p:stCondLst>
                                  <p:childTnLst>
                                    <p:set>
                                      <p:cBhvr>
                                        <p:cTn id="46" dur="1" fill="hold">
                                          <p:stCondLst>
                                            <p:cond delay="0"/>
                                          </p:stCondLst>
                                        </p:cTn>
                                        <p:tgtEl>
                                          <p:spTgt spid="11271"/>
                                        </p:tgtEl>
                                        <p:attrNameLst>
                                          <p:attrName>style.visibility</p:attrName>
                                        </p:attrNameLst>
                                      </p:cBhvr>
                                      <p:to>
                                        <p:strVal val="visible"/>
                                      </p:to>
                                    </p:set>
                                    <p:animEffect transition="in" filter="wipe(left)">
                                      <p:cBhvr>
                                        <p:cTn id="47" dur="250"/>
                                        <p:tgtEl>
                                          <p:spTgt spid="11271"/>
                                        </p:tgtEl>
                                      </p:cBhvr>
                                    </p:animEffect>
                                  </p:childTnLst>
                                </p:cTn>
                              </p:par>
                            </p:childTnLst>
                          </p:cTn>
                        </p:par>
                        <p:par>
                          <p:cTn id="48" fill="hold" nodeType="afterGroup">
                            <p:stCondLst>
                              <p:cond delay="3000"/>
                            </p:stCondLst>
                            <p:childTnLst>
                              <p:par>
                                <p:cTn id="49" presetID="22" presetClass="entr" presetSubtype="8" fill="hold" nodeType="afterEffect">
                                  <p:stCondLst>
                                    <p:cond delay="0"/>
                                  </p:stCondLst>
                                  <p:childTnLst>
                                    <p:set>
                                      <p:cBhvr>
                                        <p:cTn id="50" dur="1" fill="hold">
                                          <p:stCondLst>
                                            <p:cond delay="0"/>
                                          </p:stCondLst>
                                        </p:cTn>
                                        <p:tgtEl>
                                          <p:spTgt spid="11269"/>
                                        </p:tgtEl>
                                        <p:attrNameLst>
                                          <p:attrName>style.visibility</p:attrName>
                                        </p:attrNameLst>
                                      </p:cBhvr>
                                      <p:to>
                                        <p:strVal val="visible"/>
                                      </p:to>
                                    </p:set>
                                    <p:animEffect transition="in" filter="wipe(left)">
                                      <p:cBhvr>
                                        <p:cTn id="51" dur="250"/>
                                        <p:tgtEl>
                                          <p:spTgt spid="11269"/>
                                        </p:tgtEl>
                                      </p:cBhvr>
                                    </p:animEffect>
                                  </p:childTnLst>
                                </p:cTn>
                              </p:par>
                            </p:childTnLst>
                          </p:cTn>
                        </p:par>
                        <p:par>
                          <p:cTn id="52" fill="hold" nodeType="afterGroup">
                            <p:stCondLst>
                              <p:cond delay="3250"/>
                            </p:stCondLst>
                            <p:childTnLst>
                              <p:par>
                                <p:cTn id="53" presetID="22" presetClass="entr" presetSubtype="8" fill="hold" nodeType="afterEffect">
                                  <p:stCondLst>
                                    <p:cond delay="0"/>
                                  </p:stCondLst>
                                  <p:childTnLst>
                                    <p:set>
                                      <p:cBhvr>
                                        <p:cTn id="54" dur="1" fill="hold">
                                          <p:stCondLst>
                                            <p:cond delay="0"/>
                                          </p:stCondLst>
                                        </p:cTn>
                                        <p:tgtEl>
                                          <p:spTgt spid="11272"/>
                                        </p:tgtEl>
                                        <p:attrNameLst>
                                          <p:attrName>style.visibility</p:attrName>
                                        </p:attrNameLst>
                                      </p:cBhvr>
                                      <p:to>
                                        <p:strVal val="visible"/>
                                      </p:to>
                                    </p:set>
                                    <p:animEffect transition="in" filter="wipe(left)">
                                      <p:cBhvr>
                                        <p:cTn id="55" dur="250"/>
                                        <p:tgtEl>
                                          <p:spTgt spid="11272"/>
                                        </p:tgtEl>
                                      </p:cBhvr>
                                    </p:animEffect>
                                  </p:childTnLst>
                                </p:cTn>
                              </p:par>
                            </p:childTnLst>
                          </p:cTn>
                        </p:par>
                        <p:par>
                          <p:cTn id="56" fill="hold" nodeType="afterGroup">
                            <p:stCondLst>
                              <p:cond delay="3500"/>
                            </p:stCondLst>
                            <p:childTnLst>
                              <p:par>
                                <p:cTn id="57" presetID="22" presetClass="entr" presetSubtype="8" fill="hold" nodeType="afterEffect">
                                  <p:stCondLst>
                                    <p:cond delay="0"/>
                                  </p:stCondLst>
                                  <p:childTnLst>
                                    <p:set>
                                      <p:cBhvr>
                                        <p:cTn id="58" dur="1" fill="hold">
                                          <p:stCondLst>
                                            <p:cond delay="0"/>
                                          </p:stCondLst>
                                        </p:cTn>
                                        <p:tgtEl>
                                          <p:spTgt spid="11273"/>
                                        </p:tgtEl>
                                        <p:attrNameLst>
                                          <p:attrName>style.visibility</p:attrName>
                                        </p:attrNameLst>
                                      </p:cBhvr>
                                      <p:to>
                                        <p:strVal val="visible"/>
                                      </p:to>
                                    </p:set>
                                    <p:animEffect transition="in" filter="wipe(left)">
                                      <p:cBhvr>
                                        <p:cTn id="59" dur="250"/>
                                        <p:tgtEl>
                                          <p:spTgt spid="11273"/>
                                        </p:tgtEl>
                                      </p:cBhvr>
                                    </p:animEffect>
                                  </p:childTnLst>
                                </p:cTn>
                              </p:par>
                            </p:childTnLst>
                          </p:cTn>
                        </p:par>
                        <p:par>
                          <p:cTn id="60" fill="hold" nodeType="afterGroup">
                            <p:stCondLst>
                              <p:cond delay="3750"/>
                            </p:stCondLst>
                            <p:childTnLst>
                              <p:par>
                                <p:cTn id="61" presetID="22" presetClass="entr" presetSubtype="8" fill="hold" nodeType="afterEffect">
                                  <p:stCondLst>
                                    <p:cond delay="0"/>
                                  </p:stCondLst>
                                  <p:childTnLst>
                                    <p:set>
                                      <p:cBhvr>
                                        <p:cTn id="62" dur="1" fill="hold">
                                          <p:stCondLst>
                                            <p:cond delay="0"/>
                                          </p:stCondLst>
                                        </p:cTn>
                                        <p:tgtEl>
                                          <p:spTgt spid="11287"/>
                                        </p:tgtEl>
                                        <p:attrNameLst>
                                          <p:attrName>style.visibility</p:attrName>
                                        </p:attrNameLst>
                                      </p:cBhvr>
                                      <p:to>
                                        <p:strVal val="visible"/>
                                      </p:to>
                                    </p:set>
                                    <p:animEffect transition="in" filter="wipe(left)">
                                      <p:cBhvr>
                                        <p:cTn id="63" dur="250"/>
                                        <p:tgtEl>
                                          <p:spTgt spid="11287"/>
                                        </p:tgtEl>
                                      </p:cBhvr>
                                    </p:animEffect>
                                  </p:childTnLst>
                                </p:cTn>
                              </p:par>
                            </p:childTnLst>
                          </p:cTn>
                        </p:par>
                        <p:par>
                          <p:cTn id="64" fill="hold" nodeType="afterGroup">
                            <p:stCondLst>
                              <p:cond delay="4000"/>
                            </p:stCondLst>
                            <p:childTnLst>
                              <p:par>
                                <p:cTn id="65" presetID="22" presetClass="entr" presetSubtype="8" fill="hold" grpId="0" nodeType="afterEffect">
                                  <p:stCondLst>
                                    <p:cond delay="0"/>
                                  </p:stCondLst>
                                  <p:childTnLst>
                                    <p:set>
                                      <p:cBhvr>
                                        <p:cTn id="66" dur="1" fill="hold">
                                          <p:stCondLst>
                                            <p:cond delay="0"/>
                                          </p:stCondLst>
                                        </p:cTn>
                                        <p:tgtEl>
                                          <p:spTgt spid="11285"/>
                                        </p:tgtEl>
                                        <p:attrNameLst>
                                          <p:attrName>style.visibility</p:attrName>
                                        </p:attrNameLst>
                                      </p:cBhvr>
                                      <p:to>
                                        <p:strVal val="visible"/>
                                      </p:to>
                                    </p:set>
                                    <p:animEffect transition="in" filter="wipe(left)">
                                      <p:cBhvr>
                                        <p:cTn id="67" dur="250"/>
                                        <p:tgtEl>
                                          <p:spTgt spid="11285"/>
                                        </p:tgtEl>
                                      </p:cBhvr>
                                    </p:animEffect>
                                  </p:childTnLst>
                                </p:cTn>
                              </p:par>
                            </p:childTnLst>
                          </p:cTn>
                        </p:par>
                        <p:par>
                          <p:cTn id="68" fill="hold" nodeType="afterGroup">
                            <p:stCondLst>
                              <p:cond delay="4250"/>
                            </p:stCondLst>
                            <p:childTnLst>
                              <p:par>
                                <p:cTn id="69" presetID="22" presetClass="entr" presetSubtype="8" fill="hold" nodeType="afterEffect">
                                  <p:stCondLst>
                                    <p:cond delay="0"/>
                                  </p:stCondLst>
                                  <p:childTnLst>
                                    <p:set>
                                      <p:cBhvr>
                                        <p:cTn id="70" dur="1" fill="hold">
                                          <p:stCondLst>
                                            <p:cond delay="0"/>
                                          </p:stCondLst>
                                        </p:cTn>
                                        <p:tgtEl>
                                          <p:spTgt spid="11297"/>
                                        </p:tgtEl>
                                        <p:attrNameLst>
                                          <p:attrName>style.visibility</p:attrName>
                                        </p:attrNameLst>
                                      </p:cBhvr>
                                      <p:to>
                                        <p:strVal val="visible"/>
                                      </p:to>
                                    </p:set>
                                    <p:animEffect transition="in" filter="wipe(left)">
                                      <p:cBhvr>
                                        <p:cTn id="71" dur="250"/>
                                        <p:tgtEl>
                                          <p:spTgt spid="11297"/>
                                        </p:tgtEl>
                                      </p:cBhvr>
                                    </p:animEffect>
                                  </p:childTnLst>
                                </p:cTn>
                              </p:par>
                            </p:childTnLst>
                          </p:cTn>
                        </p:par>
                        <p:par>
                          <p:cTn id="72" fill="hold" nodeType="afterGroup">
                            <p:stCondLst>
                              <p:cond delay="4500"/>
                            </p:stCondLst>
                            <p:childTnLst>
                              <p:par>
                                <p:cTn id="73" presetID="22" presetClass="entr" presetSubtype="8" fill="hold" grpId="0" nodeType="afterEffect">
                                  <p:stCondLst>
                                    <p:cond delay="0"/>
                                  </p:stCondLst>
                                  <p:childTnLst>
                                    <p:set>
                                      <p:cBhvr>
                                        <p:cTn id="74" dur="1" fill="hold">
                                          <p:stCondLst>
                                            <p:cond delay="0"/>
                                          </p:stCondLst>
                                        </p:cTn>
                                        <p:tgtEl>
                                          <p:spTgt spid="11293"/>
                                        </p:tgtEl>
                                        <p:attrNameLst>
                                          <p:attrName>style.visibility</p:attrName>
                                        </p:attrNameLst>
                                      </p:cBhvr>
                                      <p:to>
                                        <p:strVal val="visible"/>
                                      </p:to>
                                    </p:set>
                                    <p:animEffect transition="in" filter="wipe(left)">
                                      <p:cBhvr>
                                        <p:cTn id="75" dur="250"/>
                                        <p:tgtEl>
                                          <p:spTgt spid="11293"/>
                                        </p:tgtEl>
                                      </p:cBhvr>
                                    </p:animEffect>
                                  </p:childTnLst>
                                </p:cTn>
                              </p:par>
                            </p:childTnLst>
                          </p:cTn>
                        </p:par>
                        <p:par>
                          <p:cTn id="76" fill="hold" nodeType="afterGroup">
                            <p:stCondLst>
                              <p:cond delay="4750"/>
                            </p:stCondLst>
                            <p:childTnLst>
                              <p:par>
                                <p:cTn id="77" presetID="22" presetClass="entr" presetSubtype="8" fill="hold" nodeType="afterEffect">
                                  <p:stCondLst>
                                    <p:cond delay="0"/>
                                  </p:stCondLst>
                                  <p:childTnLst>
                                    <p:set>
                                      <p:cBhvr>
                                        <p:cTn id="78" dur="1" fill="hold">
                                          <p:stCondLst>
                                            <p:cond delay="0"/>
                                          </p:stCondLst>
                                        </p:cTn>
                                        <p:tgtEl>
                                          <p:spTgt spid="11298"/>
                                        </p:tgtEl>
                                        <p:attrNameLst>
                                          <p:attrName>style.visibility</p:attrName>
                                        </p:attrNameLst>
                                      </p:cBhvr>
                                      <p:to>
                                        <p:strVal val="visible"/>
                                      </p:to>
                                    </p:set>
                                    <p:animEffect transition="in" filter="wipe(left)">
                                      <p:cBhvr>
                                        <p:cTn id="79" dur="250"/>
                                        <p:tgtEl>
                                          <p:spTgt spid="11298"/>
                                        </p:tgtEl>
                                      </p:cBhvr>
                                    </p:animEffect>
                                  </p:childTnLst>
                                </p:cTn>
                              </p:par>
                            </p:childTnLst>
                          </p:cTn>
                        </p:par>
                        <p:par>
                          <p:cTn id="80" fill="hold" nodeType="afterGroup">
                            <p:stCondLst>
                              <p:cond delay="5000"/>
                            </p:stCondLst>
                            <p:childTnLst>
                              <p:par>
                                <p:cTn id="81" presetID="22" presetClass="entr" presetSubtype="8" fill="hold" grpId="0" nodeType="afterEffect">
                                  <p:stCondLst>
                                    <p:cond delay="0"/>
                                  </p:stCondLst>
                                  <p:childTnLst>
                                    <p:set>
                                      <p:cBhvr>
                                        <p:cTn id="82" dur="1" fill="hold">
                                          <p:stCondLst>
                                            <p:cond delay="0"/>
                                          </p:stCondLst>
                                        </p:cTn>
                                        <p:tgtEl>
                                          <p:spTgt spid="11294"/>
                                        </p:tgtEl>
                                        <p:attrNameLst>
                                          <p:attrName>style.visibility</p:attrName>
                                        </p:attrNameLst>
                                      </p:cBhvr>
                                      <p:to>
                                        <p:strVal val="visible"/>
                                      </p:to>
                                    </p:set>
                                    <p:animEffect transition="in" filter="wipe(left)">
                                      <p:cBhvr>
                                        <p:cTn id="83" dur="250"/>
                                        <p:tgtEl>
                                          <p:spTgt spid="11294"/>
                                        </p:tgtEl>
                                      </p:cBhvr>
                                    </p:animEffect>
                                  </p:childTnLst>
                                </p:cTn>
                              </p:par>
                            </p:childTnLst>
                          </p:cTn>
                        </p:par>
                        <p:par>
                          <p:cTn id="84" fill="hold" nodeType="afterGroup">
                            <p:stCondLst>
                              <p:cond delay="5250"/>
                            </p:stCondLst>
                            <p:childTnLst>
                              <p:par>
                                <p:cTn id="85" presetID="22" presetClass="entr" presetSubtype="8" fill="hold" nodeType="afterEffect">
                                  <p:stCondLst>
                                    <p:cond delay="0"/>
                                  </p:stCondLst>
                                  <p:childTnLst>
                                    <p:set>
                                      <p:cBhvr>
                                        <p:cTn id="86" dur="1" fill="hold">
                                          <p:stCondLst>
                                            <p:cond delay="0"/>
                                          </p:stCondLst>
                                        </p:cTn>
                                        <p:tgtEl>
                                          <p:spTgt spid="11288"/>
                                        </p:tgtEl>
                                        <p:attrNameLst>
                                          <p:attrName>style.visibility</p:attrName>
                                        </p:attrNameLst>
                                      </p:cBhvr>
                                      <p:to>
                                        <p:strVal val="visible"/>
                                      </p:to>
                                    </p:set>
                                    <p:animEffect transition="in" filter="wipe(left)">
                                      <p:cBhvr>
                                        <p:cTn id="87" dur="250"/>
                                        <p:tgtEl>
                                          <p:spTgt spid="11288"/>
                                        </p:tgtEl>
                                      </p:cBhvr>
                                    </p:animEffect>
                                  </p:childTnLst>
                                </p:cTn>
                              </p:par>
                            </p:childTnLst>
                          </p:cTn>
                        </p:par>
                        <p:par>
                          <p:cTn id="88" fill="hold" nodeType="afterGroup">
                            <p:stCondLst>
                              <p:cond delay="5500"/>
                            </p:stCondLst>
                            <p:childTnLst>
                              <p:par>
                                <p:cTn id="89" presetID="22" presetClass="entr" presetSubtype="8" fill="hold" grpId="0" nodeType="afterEffect">
                                  <p:stCondLst>
                                    <p:cond delay="0"/>
                                  </p:stCondLst>
                                  <p:childTnLst>
                                    <p:set>
                                      <p:cBhvr>
                                        <p:cTn id="90" dur="1" fill="hold">
                                          <p:stCondLst>
                                            <p:cond delay="0"/>
                                          </p:stCondLst>
                                        </p:cTn>
                                        <p:tgtEl>
                                          <p:spTgt spid="11286"/>
                                        </p:tgtEl>
                                        <p:attrNameLst>
                                          <p:attrName>style.visibility</p:attrName>
                                        </p:attrNameLst>
                                      </p:cBhvr>
                                      <p:to>
                                        <p:strVal val="visible"/>
                                      </p:to>
                                    </p:set>
                                    <p:animEffect transition="in" filter="wipe(left)">
                                      <p:cBhvr>
                                        <p:cTn id="91" dur="250"/>
                                        <p:tgtEl>
                                          <p:spTgt spid="11286"/>
                                        </p:tgtEl>
                                      </p:cBhvr>
                                    </p:animEffect>
                                  </p:childTnLst>
                                </p:cTn>
                              </p:par>
                            </p:childTnLst>
                          </p:cTn>
                        </p:par>
                        <p:par>
                          <p:cTn id="92" fill="hold" nodeType="afterGroup">
                            <p:stCondLst>
                              <p:cond delay="5750"/>
                            </p:stCondLst>
                            <p:childTnLst>
                              <p:par>
                                <p:cTn id="93" presetID="22" presetClass="entr" presetSubtype="8" fill="hold" nodeType="afterEffect">
                                  <p:stCondLst>
                                    <p:cond delay="0"/>
                                  </p:stCondLst>
                                  <p:childTnLst>
                                    <p:set>
                                      <p:cBhvr>
                                        <p:cTn id="94" dur="1" fill="hold">
                                          <p:stCondLst>
                                            <p:cond delay="0"/>
                                          </p:stCondLst>
                                        </p:cTn>
                                        <p:tgtEl>
                                          <p:spTgt spid="11299"/>
                                        </p:tgtEl>
                                        <p:attrNameLst>
                                          <p:attrName>style.visibility</p:attrName>
                                        </p:attrNameLst>
                                      </p:cBhvr>
                                      <p:to>
                                        <p:strVal val="visible"/>
                                      </p:to>
                                    </p:set>
                                    <p:animEffect transition="in" filter="wipe(left)">
                                      <p:cBhvr>
                                        <p:cTn id="95" dur="250"/>
                                        <p:tgtEl>
                                          <p:spTgt spid="11299"/>
                                        </p:tgtEl>
                                      </p:cBhvr>
                                    </p:animEffect>
                                  </p:childTnLst>
                                </p:cTn>
                              </p:par>
                            </p:childTnLst>
                          </p:cTn>
                        </p:par>
                        <p:par>
                          <p:cTn id="96" fill="hold" nodeType="afterGroup">
                            <p:stCondLst>
                              <p:cond delay="6000"/>
                            </p:stCondLst>
                            <p:childTnLst>
                              <p:par>
                                <p:cTn id="97" presetID="22" presetClass="entr" presetSubtype="8" fill="hold" grpId="0" nodeType="afterEffect">
                                  <p:stCondLst>
                                    <p:cond delay="0"/>
                                  </p:stCondLst>
                                  <p:childTnLst>
                                    <p:set>
                                      <p:cBhvr>
                                        <p:cTn id="98" dur="1" fill="hold">
                                          <p:stCondLst>
                                            <p:cond delay="0"/>
                                          </p:stCondLst>
                                        </p:cTn>
                                        <p:tgtEl>
                                          <p:spTgt spid="11296"/>
                                        </p:tgtEl>
                                        <p:attrNameLst>
                                          <p:attrName>style.visibility</p:attrName>
                                        </p:attrNameLst>
                                      </p:cBhvr>
                                      <p:to>
                                        <p:strVal val="visible"/>
                                      </p:to>
                                    </p:set>
                                    <p:animEffect transition="in" filter="wipe(left)">
                                      <p:cBhvr>
                                        <p:cTn id="99" dur="250"/>
                                        <p:tgtEl>
                                          <p:spTgt spid="11296"/>
                                        </p:tgtEl>
                                      </p:cBhvr>
                                    </p:animEffect>
                                  </p:childTnLst>
                                </p:cTn>
                              </p:par>
                            </p:childTnLst>
                          </p:cTn>
                        </p:par>
                        <p:par>
                          <p:cTn id="100" fill="hold" nodeType="afterGroup">
                            <p:stCondLst>
                              <p:cond delay="6250"/>
                            </p:stCondLst>
                            <p:childTnLst>
                              <p:par>
                                <p:cTn id="101" presetID="22" presetClass="entr" presetSubtype="8" fill="hold" nodeType="afterEffect">
                                  <p:stCondLst>
                                    <p:cond delay="0"/>
                                  </p:stCondLst>
                                  <p:childTnLst>
                                    <p:set>
                                      <p:cBhvr>
                                        <p:cTn id="102" dur="1" fill="hold">
                                          <p:stCondLst>
                                            <p:cond delay="0"/>
                                          </p:stCondLst>
                                        </p:cTn>
                                        <p:tgtEl>
                                          <p:spTgt spid="11300"/>
                                        </p:tgtEl>
                                        <p:attrNameLst>
                                          <p:attrName>style.visibility</p:attrName>
                                        </p:attrNameLst>
                                      </p:cBhvr>
                                      <p:to>
                                        <p:strVal val="visible"/>
                                      </p:to>
                                    </p:set>
                                    <p:animEffect transition="in" filter="wipe(left)">
                                      <p:cBhvr>
                                        <p:cTn id="103" dur="250"/>
                                        <p:tgtEl>
                                          <p:spTgt spid="11300"/>
                                        </p:tgtEl>
                                      </p:cBhvr>
                                    </p:animEffect>
                                  </p:childTnLst>
                                </p:cTn>
                              </p:par>
                            </p:childTnLst>
                          </p:cTn>
                        </p:par>
                        <p:par>
                          <p:cTn id="104" fill="hold" nodeType="afterGroup">
                            <p:stCondLst>
                              <p:cond delay="6500"/>
                            </p:stCondLst>
                            <p:childTnLst>
                              <p:par>
                                <p:cTn id="105" presetID="22" presetClass="entr" presetSubtype="8" fill="hold" grpId="0" nodeType="afterEffect">
                                  <p:stCondLst>
                                    <p:cond delay="0"/>
                                  </p:stCondLst>
                                  <p:childTnLst>
                                    <p:set>
                                      <p:cBhvr>
                                        <p:cTn id="106" dur="1" fill="hold">
                                          <p:stCondLst>
                                            <p:cond delay="0"/>
                                          </p:stCondLst>
                                        </p:cTn>
                                        <p:tgtEl>
                                          <p:spTgt spid="11295"/>
                                        </p:tgtEl>
                                        <p:attrNameLst>
                                          <p:attrName>style.visibility</p:attrName>
                                        </p:attrNameLst>
                                      </p:cBhvr>
                                      <p:to>
                                        <p:strVal val="visible"/>
                                      </p:to>
                                    </p:set>
                                    <p:animEffect transition="in" filter="wipe(left)">
                                      <p:cBhvr>
                                        <p:cTn id="107" dur="250"/>
                                        <p:tgtEl>
                                          <p:spTgt spid="112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animBg="1" autoUpdateAnimBg="0"/>
      <p:bldP spid="11268" grpId="0" animBg="1" autoUpdateAnimBg="0"/>
      <p:bldP spid="3082" grpId="0"/>
      <p:bldP spid="11277" grpId="0" animBg="1" autoUpdateAnimBg="0"/>
      <p:bldP spid="11281" grpId="0" animBg="1" autoUpdateAnimBg="0"/>
      <p:bldP spid="11282" grpId="0" animBg="1" autoUpdateAnimBg="0"/>
      <p:bldP spid="11285" grpId="0" animBg="1" autoUpdateAnimBg="0"/>
      <p:bldP spid="11286" grpId="0" animBg="1" autoUpdateAnimBg="0"/>
      <p:bldP spid="11293" grpId="0" animBg="1" autoUpdateAnimBg="0"/>
      <p:bldP spid="11294" grpId="0" animBg="1" autoUpdateAnimBg="0"/>
      <p:bldP spid="11295" grpId="0" animBg="1" autoUpdateAnimBg="0"/>
      <p:bldP spid="11296" grpId="0" animBg="1"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35"/>
          <p:cNvSpPr>
            <a:spLocks noChangeArrowheads="1"/>
          </p:cNvSpPr>
          <p:nvPr/>
        </p:nvSpPr>
        <p:spPr bwMode="auto">
          <a:xfrm>
            <a:off x="1549400" y="9526"/>
            <a:ext cx="40132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indent="2286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nSpc>
                <a:spcPct val="150000"/>
              </a:lnSpc>
              <a:spcBef>
                <a:spcPct val="0"/>
              </a:spcBef>
              <a:buFontTx/>
              <a:buNone/>
            </a:pPr>
            <a:r>
              <a:rPr lang="en-US" altLang="en-US" sz="2400" b="1">
                <a:solidFill>
                  <a:srgbClr val="FF0000"/>
                </a:solidFill>
                <a:latin typeface="Arial" panose="020B0604020202020204" pitchFamily="34" charset="0"/>
                <a:cs typeface="Times New Roman" panose="02020603050405020304" pitchFamily="18" charset="0"/>
              </a:rPr>
              <a:t>+ Quan hệ sản xuất:</a:t>
            </a:r>
          </a:p>
        </p:txBody>
      </p:sp>
      <p:grpSp>
        <p:nvGrpSpPr>
          <p:cNvPr id="16387" name="Group 1"/>
          <p:cNvGrpSpPr>
            <a:grpSpLocks/>
          </p:cNvGrpSpPr>
          <p:nvPr/>
        </p:nvGrpSpPr>
        <p:grpSpPr bwMode="auto">
          <a:xfrm>
            <a:off x="2011364" y="1262063"/>
            <a:ext cx="8504237" cy="4737100"/>
            <a:chOff x="487363" y="1262063"/>
            <a:chExt cx="8504237" cy="4737100"/>
          </a:xfrm>
        </p:grpSpPr>
        <p:sp>
          <p:nvSpPr>
            <p:cNvPr id="11267" name="AutoShape 3"/>
            <p:cNvSpPr>
              <a:spLocks noChangeArrowheads="1"/>
            </p:cNvSpPr>
            <p:nvPr/>
          </p:nvSpPr>
          <p:spPr bwMode="auto">
            <a:xfrm>
              <a:off x="3429000" y="3127375"/>
              <a:ext cx="2601913" cy="920750"/>
            </a:xfrm>
            <a:prstGeom prst="flowChartAlternateProcess">
              <a:avLst/>
            </a:prstGeom>
            <a:gradFill rotWithShape="1">
              <a:gsLst>
                <a:gs pos="0">
                  <a:schemeClr val="tx2">
                    <a:lumMod val="50000"/>
                  </a:schemeClr>
                </a:gs>
                <a:gs pos="50000">
                  <a:schemeClr val="accent1"/>
                </a:gs>
                <a:gs pos="100000">
                  <a:schemeClr val="accent1">
                    <a:gamma/>
                    <a:shade val="34902"/>
                    <a:invGamma/>
                  </a:schemeClr>
                </a:gs>
              </a:gsLst>
              <a:lin ang="5400000" scaled="1"/>
            </a:gradFill>
            <a:ln w="50800" algn="ctr">
              <a:solidFill>
                <a:schemeClr val="tx1"/>
              </a:solidFill>
              <a:miter lim="800000"/>
              <a:headEnd/>
              <a:tailEnd/>
            </a:ln>
            <a:effectLst/>
          </p:spPr>
          <p:txBody>
            <a:bodyPr anchor="ctr">
              <a:spAutoFit/>
            </a:bodyPr>
            <a:lstStyle/>
            <a:p>
              <a:pPr algn="ctr">
                <a:defRPr/>
              </a:pPr>
              <a:r>
                <a:rPr lang="en-US" sz="2400" b="1">
                  <a:solidFill>
                    <a:schemeClr val="bg1"/>
                  </a:solidFill>
                </a:rPr>
                <a:t>Quan hệ</a:t>
              </a:r>
            </a:p>
            <a:p>
              <a:pPr algn="ctr">
                <a:defRPr/>
              </a:pPr>
              <a:r>
                <a:rPr lang="en-US" sz="2400" b="1">
                  <a:solidFill>
                    <a:schemeClr val="bg1"/>
                  </a:solidFill>
                </a:rPr>
                <a:t>Sản xuất</a:t>
              </a:r>
            </a:p>
          </p:txBody>
        </p:sp>
        <p:sp>
          <p:nvSpPr>
            <p:cNvPr id="16390" name="AutoShape 4"/>
            <p:cNvSpPr>
              <a:spLocks noChangeArrowheads="1"/>
            </p:cNvSpPr>
            <p:nvPr/>
          </p:nvSpPr>
          <p:spPr bwMode="auto">
            <a:xfrm>
              <a:off x="487363" y="1262063"/>
              <a:ext cx="2332037" cy="1328737"/>
            </a:xfrm>
            <a:prstGeom prst="flowChartAlternateProcess">
              <a:avLst/>
            </a:prstGeom>
            <a:noFill/>
            <a:ln w="50800" algn="ctr">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vi-VN" altLang="en-US" sz="2400" b="1">
                  <a:solidFill>
                    <a:srgbClr val="FF0000"/>
                  </a:solidFill>
                  <a:latin typeface="Arial" panose="020B0604020202020204" pitchFamily="34" charset="0"/>
                </a:rPr>
                <a:t> </a:t>
              </a:r>
              <a:r>
                <a:rPr lang="vi-VN" altLang="en-US" sz="2400" b="1">
                  <a:solidFill>
                    <a:srgbClr val="C00000"/>
                  </a:solidFill>
                  <a:latin typeface="Arial" panose="020B0604020202020204" pitchFamily="34" charset="0"/>
                </a:rPr>
                <a:t>quan hệ sở hữu về tư liệu sản xuất</a:t>
              </a:r>
              <a:endParaRPr lang="en-US" altLang="en-US" sz="2400" b="1">
                <a:solidFill>
                  <a:srgbClr val="C00000"/>
                </a:solidFill>
                <a:latin typeface="Arial" panose="020B0604020202020204" pitchFamily="34" charset="0"/>
              </a:endParaRPr>
            </a:p>
          </p:txBody>
        </p:sp>
        <p:sp>
          <p:nvSpPr>
            <p:cNvPr id="16391" name="AutoShape 5"/>
            <p:cNvSpPr>
              <a:spLocks noChangeArrowheads="1"/>
            </p:cNvSpPr>
            <p:nvPr/>
          </p:nvSpPr>
          <p:spPr bwMode="auto">
            <a:xfrm>
              <a:off x="6438900" y="1371600"/>
              <a:ext cx="2552700" cy="1328738"/>
            </a:xfrm>
            <a:prstGeom prst="flowChartAlternateProcess">
              <a:avLst/>
            </a:prstGeom>
            <a:noFill/>
            <a:ln w="50800" algn="ctr">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en-US" sz="2400" b="1">
                  <a:solidFill>
                    <a:srgbClr val="006600"/>
                  </a:solidFill>
                  <a:latin typeface="Arial" panose="020B0604020202020204" pitchFamily="34" charset="0"/>
                </a:rPr>
                <a:t> quan hệ trong tổ chức và quản lý SX</a:t>
              </a:r>
            </a:p>
          </p:txBody>
        </p:sp>
        <p:sp>
          <p:nvSpPr>
            <p:cNvPr id="16392" name="AutoShape 5"/>
            <p:cNvSpPr>
              <a:spLocks noChangeArrowheads="1"/>
            </p:cNvSpPr>
            <p:nvPr/>
          </p:nvSpPr>
          <p:spPr bwMode="auto">
            <a:xfrm>
              <a:off x="3513138" y="4672013"/>
              <a:ext cx="2582862" cy="1327150"/>
            </a:xfrm>
            <a:prstGeom prst="flowChartAlternateProcess">
              <a:avLst/>
            </a:prstGeom>
            <a:noFill/>
            <a:ln w="50800" algn="ctr">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en-US" sz="2400" b="1">
                  <a:solidFill>
                    <a:srgbClr val="006600"/>
                  </a:solidFill>
                  <a:latin typeface="Arial" panose="020B0604020202020204" pitchFamily="34" charset="0"/>
                </a:rPr>
                <a:t>quan hệ trong phân phối sản </a:t>
              </a:r>
            </a:p>
            <a:p>
              <a:pPr algn="ctr" eaLnBrk="1" hangingPunct="1">
                <a:spcBef>
                  <a:spcPct val="0"/>
                </a:spcBef>
                <a:buFontTx/>
                <a:buNone/>
              </a:pPr>
              <a:r>
                <a:rPr lang="en-US" altLang="en-US" sz="2400" b="1">
                  <a:solidFill>
                    <a:srgbClr val="006600"/>
                  </a:solidFill>
                  <a:latin typeface="Arial" panose="020B0604020202020204" pitchFamily="34" charset="0"/>
                </a:rPr>
                <a:t>phẩm SX</a:t>
              </a:r>
            </a:p>
          </p:txBody>
        </p:sp>
        <p:cxnSp>
          <p:nvCxnSpPr>
            <p:cNvPr id="14" name="Straight Arrow Connector 13"/>
            <p:cNvCxnSpPr/>
            <p:nvPr/>
          </p:nvCxnSpPr>
          <p:spPr>
            <a:xfrm>
              <a:off x="3149600" y="1782763"/>
              <a:ext cx="2919413" cy="0"/>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flipH="1">
              <a:off x="3246438" y="2316163"/>
              <a:ext cx="2967037" cy="0"/>
            </a:xfrm>
            <a:prstGeom prst="straightConnector1">
              <a:avLst/>
            </a:prstGeom>
            <a:ln w="57150">
              <a:solidFill>
                <a:srgbClr val="002060"/>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a:off x="2133600" y="2943225"/>
              <a:ext cx="1295400" cy="1830388"/>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flipH="1" flipV="1">
              <a:off x="1524000" y="3124200"/>
              <a:ext cx="1524000" cy="2139950"/>
            </a:xfrm>
            <a:prstGeom prst="straightConnector1">
              <a:avLst/>
            </a:prstGeom>
            <a:ln w="57150">
              <a:solidFill>
                <a:srgbClr val="002060"/>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flipH="1">
              <a:off x="6213475" y="2943225"/>
              <a:ext cx="1458913" cy="1830388"/>
            </a:xfrm>
            <a:prstGeom prst="straightConnector1">
              <a:avLst/>
            </a:prstGeom>
            <a:ln w="57150">
              <a:solidFill>
                <a:srgbClr val="002060"/>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flipV="1">
              <a:off x="6396038" y="3195638"/>
              <a:ext cx="1833562" cy="2320925"/>
            </a:xfrm>
            <a:prstGeom prst="straightConnector1">
              <a:avLst/>
            </a:prstGeom>
            <a:ln w="57150">
              <a:solidFill>
                <a:srgbClr val="002060"/>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2781300" y="2544763"/>
              <a:ext cx="731838" cy="650875"/>
            </a:xfrm>
            <a:prstGeom prst="line">
              <a:avLst/>
            </a:prstGeom>
            <a:ln w="50800" cmpd="sng">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flipV="1">
              <a:off x="6030913" y="2668588"/>
              <a:ext cx="522287" cy="527050"/>
            </a:xfrm>
            <a:prstGeom prst="line">
              <a:avLst/>
            </a:prstGeom>
            <a:ln w="50800" cmpd="sng">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flipH="1">
              <a:off x="4699000" y="4048125"/>
              <a:ext cx="0" cy="623888"/>
            </a:xfrm>
            <a:prstGeom prst="line">
              <a:avLst/>
            </a:prstGeom>
            <a:ln w="50800" cmpd="sng">
              <a:solidFill>
                <a:srgbClr val="002060"/>
              </a:solidFill>
            </a:ln>
          </p:spPr>
          <p:style>
            <a:lnRef idx="1">
              <a:schemeClr val="accent1"/>
            </a:lnRef>
            <a:fillRef idx="0">
              <a:schemeClr val="accent1"/>
            </a:fillRef>
            <a:effectRef idx="0">
              <a:schemeClr val="accent1"/>
            </a:effectRef>
            <a:fontRef idx="minor">
              <a:schemeClr val="tx1"/>
            </a:fontRef>
          </p:style>
        </p:cxnSp>
      </p:grpSp>
      <p:sp>
        <p:nvSpPr>
          <p:cNvPr id="16388" name="Rectangle 32"/>
          <p:cNvSpPr>
            <a:spLocks noChangeArrowheads="1"/>
          </p:cNvSpPr>
          <p:nvPr/>
        </p:nvSpPr>
        <p:spPr bwMode="auto">
          <a:xfrm>
            <a:off x="1557338" y="579438"/>
            <a:ext cx="894556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indent="2286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nSpc>
                <a:spcPct val="150000"/>
              </a:lnSpc>
              <a:spcBef>
                <a:spcPct val="0"/>
              </a:spcBef>
              <a:buFontTx/>
              <a:buNone/>
            </a:pPr>
            <a:r>
              <a:rPr lang="en-US" altLang="en-US" sz="2400" b="1">
                <a:solidFill>
                  <a:srgbClr val="002060"/>
                </a:solidFill>
                <a:latin typeface="Arial" panose="020B0604020202020204" pitchFamily="34" charset="0"/>
              </a:rPr>
              <a:t>QHSX </a:t>
            </a:r>
            <a:r>
              <a:rPr lang="vi-VN" altLang="en-US" sz="2400" b="1">
                <a:solidFill>
                  <a:srgbClr val="002060"/>
                </a:solidFill>
                <a:latin typeface="Arial" panose="020B0604020202020204" pitchFamily="34" charset="0"/>
              </a:rPr>
              <a:t>là quan hệ giữa người với người trong quá trình </a:t>
            </a:r>
            <a:r>
              <a:rPr lang="en-US" altLang="en-US" sz="2400" b="1">
                <a:solidFill>
                  <a:srgbClr val="002060"/>
                </a:solidFill>
                <a:latin typeface="Arial" panose="020B0604020202020204" pitchFamily="34" charset="0"/>
              </a:rPr>
              <a:t>SX</a:t>
            </a:r>
          </a:p>
        </p:txBody>
      </p:sp>
    </p:spTree>
    <p:extLst>
      <p:ext uri="{BB962C8B-B14F-4D97-AF65-F5344CB8AC3E}">
        <p14:creationId xmlns:p14="http://schemas.microsoft.com/office/powerpoint/2010/main" val="331320023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7160" y="299145"/>
            <a:ext cx="11821478" cy="830997"/>
          </a:xfrm>
          <a:prstGeom prst="rect">
            <a:avLst/>
          </a:prstGeom>
        </p:spPr>
        <p:txBody>
          <a:bodyPr wrap="square">
            <a:spAutoFit/>
          </a:bodyPr>
          <a:lstStyle/>
          <a:p>
            <a:pPr indent="457200" algn="just"/>
            <a:r>
              <a:rPr lang="pt-BR" sz="2400" b="1" dirty="0" smtClean="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2.1.1</a:t>
            </a:r>
            <a:r>
              <a:rPr lang="pt-BR"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Chủ nghĩa duy vật biện chứng</a:t>
            </a:r>
            <a:endPar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endParaRPr>
          </a:p>
          <a:p>
            <a:r>
              <a:rPr lang="pt-BR" b="1" i="1" dirty="0"/>
              <a:t>- </a:t>
            </a:r>
            <a:r>
              <a:rPr lang="pt-BR"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Những quy luật cơ bản của phép biện chứng duy </a:t>
            </a:r>
            <a:r>
              <a:rPr lang="pt-BR" sz="2400" b="1" dirty="0" smtClean="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vật</a:t>
            </a:r>
            <a:endPar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 name="Rectangle 5"/>
          <p:cNvSpPr/>
          <p:nvPr/>
        </p:nvSpPr>
        <p:spPr>
          <a:xfrm>
            <a:off x="487680" y="1335465"/>
            <a:ext cx="10454640" cy="630942"/>
          </a:xfrm>
          <a:prstGeom prst="rect">
            <a:avLst/>
          </a:prstGeom>
        </p:spPr>
        <p:txBody>
          <a:bodyPr wrap="square">
            <a:spAutoFit/>
          </a:bodyPr>
          <a:lstStyle/>
          <a:p>
            <a:pPr indent="457200" algn="just">
              <a:lnSpc>
                <a:spcPts val="2100"/>
              </a:lnSpc>
            </a:pPr>
            <a:r>
              <a:rPr lang="pt-BR"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2.1.2. Chủ nghĩa duy vật lịch sử</a:t>
            </a:r>
            <a:endPar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a:p>
            <a:pPr indent="457200" algn="just">
              <a:lnSpc>
                <a:spcPts val="2100"/>
              </a:lnSpc>
              <a:tabLst>
                <a:tab pos="5257800" algn="l"/>
              </a:tabLst>
            </a:pPr>
            <a:r>
              <a:rPr lang="pt-BR" sz="2400" b="1" i="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2.1.2.1. Vai trò của sản xuất và phương thức sản xuất trong đời sống xã </a:t>
            </a:r>
            <a:r>
              <a:rPr lang="pt-BR" sz="2400" b="1" i="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hội</a:t>
            </a:r>
            <a:endPar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Rectangle 6"/>
          <p:cNvSpPr/>
          <p:nvPr/>
        </p:nvSpPr>
        <p:spPr>
          <a:xfrm>
            <a:off x="0" y="1988506"/>
            <a:ext cx="5291641" cy="366447"/>
          </a:xfrm>
          <a:prstGeom prst="rect">
            <a:avLst/>
          </a:prstGeom>
        </p:spPr>
        <p:txBody>
          <a:bodyPr wrap="square">
            <a:spAutoFit/>
          </a:bodyPr>
          <a:lstStyle/>
          <a:p>
            <a:pPr indent="457200" algn="just">
              <a:lnSpc>
                <a:spcPts val="2100"/>
              </a:lnSpc>
            </a:pPr>
            <a:r>
              <a:rPr lang="pt-BR"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Vai trò của phương thức sản xuất </a:t>
            </a:r>
            <a:endPar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0" name="Rectangle 9"/>
          <p:cNvSpPr/>
          <p:nvPr/>
        </p:nvSpPr>
        <p:spPr>
          <a:xfrm>
            <a:off x="163384" y="2495698"/>
            <a:ext cx="4439096" cy="954107"/>
          </a:xfrm>
          <a:prstGeom prst="rect">
            <a:avLst/>
          </a:prstGeom>
        </p:spPr>
        <p:txBody>
          <a:bodyPr wrap="square">
            <a:spAutoFit/>
          </a:bodyPr>
          <a:lstStyle/>
          <a:p>
            <a:r>
              <a:rPr lang="pt-BR" sz="2800" i="1" dirty="0">
                <a:solidFill>
                  <a:srgbClr val="0070C0"/>
                </a:solidFill>
                <a:latin typeface="Times New Roman" panose="02020603050405020304" pitchFamily="18" charset="0"/>
                <a:ea typeface="Calibri" panose="020F0502020204030204" pitchFamily="34" charset="0"/>
              </a:rPr>
              <a:t>Phương thức sản xuất quyết định tính chất của xã hội. </a:t>
            </a:r>
            <a:endParaRPr lang="en-US" sz="2800" dirty="0">
              <a:solidFill>
                <a:srgbClr val="0070C0"/>
              </a:solidFill>
            </a:endParaRPr>
          </a:p>
        </p:txBody>
      </p:sp>
      <p:sp>
        <p:nvSpPr>
          <p:cNvPr id="11" name="Rectangle 10"/>
          <p:cNvSpPr/>
          <p:nvPr/>
        </p:nvSpPr>
        <p:spPr>
          <a:xfrm>
            <a:off x="607838" y="3765885"/>
            <a:ext cx="3585656" cy="1384995"/>
          </a:xfrm>
          <a:prstGeom prst="rect">
            <a:avLst/>
          </a:prstGeom>
        </p:spPr>
        <p:txBody>
          <a:bodyPr wrap="square">
            <a:spAutoFit/>
          </a:bodyPr>
          <a:lstStyle/>
          <a:p>
            <a:r>
              <a:rPr lang="pt-BR" sz="2800" i="1" dirty="0">
                <a:solidFill>
                  <a:srgbClr val="0070C0"/>
                </a:solidFill>
                <a:latin typeface="Times New Roman" panose="02020603050405020304" pitchFamily="18" charset="0"/>
                <a:ea typeface="Calibri" panose="020F0502020204030204" pitchFamily="34" charset="0"/>
              </a:rPr>
              <a:t>Phương thức sản xuất quyết định tổ chức kết cấu của xã hội.</a:t>
            </a:r>
            <a:r>
              <a:rPr lang="pt-BR" sz="2800" dirty="0">
                <a:solidFill>
                  <a:srgbClr val="0070C0"/>
                </a:solidFill>
                <a:latin typeface="Times New Roman" panose="02020603050405020304" pitchFamily="18" charset="0"/>
                <a:ea typeface="Calibri" panose="020F0502020204030204" pitchFamily="34" charset="0"/>
              </a:rPr>
              <a:t> </a:t>
            </a:r>
            <a:endParaRPr lang="en-US" sz="2800" dirty="0">
              <a:solidFill>
                <a:srgbClr val="0070C0"/>
              </a:solidFill>
            </a:endParaRPr>
          </a:p>
        </p:txBody>
      </p:sp>
      <p:sp>
        <p:nvSpPr>
          <p:cNvPr id="12" name="Rectangle 11"/>
          <p:cNvSpPr/>
          <p:nvPr/>
        </p:nvSpPr>
        <p:spPr>
          <a:xfrm>
            <a:off x="487680" y="5394927"/>
            <a:ext cx="3870959" cy="1384995"/>
          </a:xfrm>
          <a:prstGeom prst="rect">
            <a:avLst/>
          </a:prstGeom>
        </p:spPr>
        <p:txBody>
          <a:bodyPr wrap="square">
            <a:spAutoFit/>
          </a:bodyPr>
          <a:lstStyle/>
          <a:p>
            <a:r>
              <a:rPr lang="pt-BR" sz="2800" i="1" dirty="0">
                <a:solidFill>
                  <a:srgbClr val="0070C0"/>
                </a:solidFill>
                <a:latin typeface="Times New Roman" panose="02020603050405020304" pitchFamily="18" charset="0"/>
                <a:ea typeface="Calibri" panose="020F0502020204030204" pitchFamily="34" charset="0"/>
              </a:rPr>
              <a:t>Phương thức sản xuất quyết định sự chuyển hoá của xã hội loài </a:t>
            </a:r>
            <a:endParaRPr lang="en-US" sz="2800" dirty="0">
              <a:solidFill>
                <a:srgbClr val="0070C0"/>
              </a:solidFill>
            </a:endParaRPr>
          </a:p>
        </p:txBody>
      </p:sp>
      <p:pic>
        <p:nvPicPr>
          <p:cNvPr id="10242" name="Picture 2" descr="Kết quả hình ảnh cho sản xuất phong kiế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97735" y="2171730"/>
            <a:ext cx="3160903" cy="4274789"/>
          </a:xfrm>
          <a:prstGeom prst="rect">
            <a:avLst/>
          </a:prstGeom>
          <a:noFill/>
          <a:extLst>
            <a:ext uri="{909E8E84-426E-40DD-AFC4-6F175D3DCCD1}">
              <a14:hiddenFill xmlns:a14="http://schemas.microsoft.com/office/drawing/2010/main">
                <a:solidFill>
                  <a:srgbClr val="FFFFFF"/>
                </a:solidFill>
              </a14:hiddenFill>
            </a:ext>
          </a:extLst>
        </p:spPr>
      </p:pic>
      <p:pic>
        <p:nvPicPr>
          <p:cNvPr id="10246" name="Picture 6" descr="http://static.cand.com.vn/Files/Image/hientk/2016/07/09/thumb_660_c91d6671-32e8-49f8-987e-516cf18ec03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58639" y="2437978"/>
            <a:ext cx="4233545" cy="35361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991310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3"/>
          <p:cNvSpPr>
            <a:spLocks noChangeArrowheads="1"/>
          </p:cNvSpPr>
          <p:nvPr/>
        </p:nvSpPr>
        <p:spPr bwMode="auto">
          <a:xfrm>
            <a:off x="8382000" y="3696970"/>
            <a:ext cx="2209800" cy="2262188"/>
          </a:xfrm>
          <a:prstGeom prst="flowChartAlternateProcess">
            <a:avLst/>
          </a:prstGeom>
          <a:solidFill>
            <a:srgbClr val="002060"/>
          </a:solidFill>
          <a:ln w="50800">
            <a:solidFill>
              <a:srgbClr val="003300"/>
            </a:solidFill>
            <a:headEnd/>
            <a:tailEnd/>
          </a:ln>
        </p:spPr>
        <p:style>
          <a:lnRef idx="2">
            <a:schemeClr val="dk1"/>
          </a:lnRef>
          <a:fillRef idx="1">
            <a:schemeClr val="lt1"/>
          </a:fillRef>
          <a:effectRef idx="0">
            <a:schemeClr val="dk1"/>
          </a:effectRef>
          <a:fontRef idx="minor">
            <a:schemeClr val="dk1"/>
          </a:fontRef>
        </p:style>
        <p:txBody>
          <a:bodyPr anchor="ctr">
            <a:spAutoFit/>
          </a:bodyPr>
          <a:lstStyle/>
          <a:p>
            <a:pPr algn="ctr" eaLnBrk="1" hangingPunct="1">
              <a:defRPr/>
            </a:pPr>
            <a:endParaRPr lang="en-US" sz="3200" b="1">
              <a:solidFill>
                <a:schemeClr val="bg1"/>
              </a:solidFill>
              <a:latin typeface="Arial" pitchFamily="34" charset="0"/>
              <a:cs typeface="Arial" pitchFamily="34" charset="0"/>
            </a:endParaRPr>
          </a:p>
          <a:p>
            <a:pPr algn="ctr" eaLnBrk="1" hangingPunct="1">
              <a:defRPr/>
            </a:pPr>
            <a:r>
              <a:rPr lang="en-US" sz="3200" b="1">
                <a:solidFill>
                  <a:schemeClr val="bg1"/>
                </a:solidFill>
                <a:latin typeface="Arial" pitchFamily="34" charset="0"/>
                <a:cs typeface="Arial" pitchFamily="34" charset="0"/>
              </a:rPr>
              <a:t>Quan hệ Sản xuất</a:t>
            </a:r>
          </a:p>
          <a:p>
            <a:pPr algn="ctr" eaLnBrk="1" hangingPunct="1">
              <a:defRPr/>
            </a:pPr>
            <a:endParaRPr lang="en-US" sz="3200" b="1">
              <a:solidFill>
                <a:schemeClr val="bg1"/>
              </a:solidFill>
              <a:latin typeface="Arial" pitchFamily="34" charset="0"/>
              <a:cs typeface="Arial" pitchFamily="34" charset="0"/>
            </a:endParaRPr>
          </a:p>
        </p:txBody>
      </p:sp>
      <p:sp>
        <p:nvSpPr>
          <p:cNvPr id="5" name="AutoShape 3"/>
          <p:cNvSpPr>
            <a:spLocks noChangeArrowheads="1"/>
          </p:cNvSpPr>
          <p:nvPr/>
        </p:nvSpPr>
        <p:spPr bwMode="auto">
          <a:xfrm>
            <a:off x="1600201" y="3919220"/>
            <a:ext cx="2320925" cy="2281238"/>
          </a:xfrm>
          <a:prstGeom prst="flowChartAlternateProcess">
            <a:avLst/>
          </a:prstGeom>
          <a:solidFill>
            <a:srgbClr val="0070C0"/>
          </a:solidFill>
          <a:ln>
            <a:solidFill>
              <a:srgbClr val="003300"/>
            </a:solidFill>
            <a:headEnd/>
            <a:tailEnd/>
          </a:ln>
        </p:spPr>
        <p:style>
          <a:lnRef idx="0">
            <a:schemeClr val="accent1"/>
          </a:lnRef>
          <a:fillRef idx="3">
            <a:schemeClr val="accent1"/>
          </a:fillRef>
          <a:effectRef idx="3">
            <a:schemeClr val="accent1"/>
          </a:effectRef>
          <a:fontRef idx="minor">
            <a:schemeClr val="lt1"/>
          </a:fontRef>
        </p:style>
        <p:txBody>
          <a:bodyPr anchor="ctr">
            <a:spAutoFit/>
          </a:bodyPr>
          <a:lstStyle/>
          <a:p>
            <a:pPr algn="ctr" eaLnBrk="1" hangingPunct="1">
              <a:defRPr/>
            </a:pPr>
            <a:r>
              <a:rPr lang="en-US" sz="3200" b="1">
                <a:solidFill>
                  <a:srgbClr val="FF0000"/>
                </a:solidFill>
                <a:latin typeface="Arial" pitchFamily="34" charset="0"/>
                <a:cs typeface="Arial" pitchFamily="34" charset="0"/>
              </a:rPr>
              <a:t>Lực lượng</a:t>
            </a:r>
          </a:p>
          <a:p>
            <a:pPr algn="ctr" eaLnBrk="1" hangingPunct="1">
              <a:defRPr/>
            </a:pPr>
            <a:r>
              <a:rPr lang="en-US" sz="3200" b="1">
                <a:solidFill>
                  <a:srgbClr val="FF0000"/>
                </a:solidFill>
                <a:latin typeface="Arial" pitchFamily="34" charset="0"/>
                <a:cs typeface="Arial" pitchFamily="34" charset="0"/>
              </a:rPr>
              <a:t>Sản xuất</a:t>
            </a:r>
          </a:p>
          <a:p>
            <a:pPr algn="ctr" eaLnBrk="1" hangingPunct="1">
              <a:defRPr/>
            </a:pPr>
            <a:endParaRPr lang="en-US" sz="3200" b="1">
              <a:solidFill>
                <a:srgbClr val="FF0000"/>
              </a:solidFill>
              <a:latin typeface="Arial" pitchFamily="34" charset="0"/>
              <a:cs typeface="Arial" pitchFamily="34" charset="0"/>
            </a:endParaRPr>
          </a:p>
        </p:txBody>
      </p:sp>
      <p:cxnSp>
        <p:nvCxnSpPr>
          <p:cNvPr id="7" name="Straight Arrow Connector 6"/>
          <p:cNvCxnSpPr/>
          <p:nvPr/>
        </p:nvCxnSpPr>
        <p:spPr>
          <a:xfrm>
            <a:off x="4956175" y="3768408"/>
            <a:ext cx="2438400" cy="0"/>
          </a:xfrm>
          <a:prstGeom prst="straightConnector1">
            <a:avLst/>
          </a:prstGeom>
          <a:ln w="127000" cmpd="sng">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3" name="TextBox 12"/>
          <p:cNvSpPr txBox="1">
            <a:spLocks noChangeArrowheads="1"/>
          </p:cNvSpPr>
          <p:nvPr/>
        </p:nvSpPr>
        <p:spPr bwMode="auto">
          <a:xfrm>
            <a:off x="4232275" y="2792096"/>
            <a:ext cx="3886200" cy="461963"/>
          </a:xfrm>
          <a:prstGeom prst="rect">
            <a:avLst/>
          </a:prstGeom>
          <a:noFill/>
          <a:ln w="254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en-US" sz="2400" b="1">
                <a:solidFill>
                  <a:srgbClr val="FF0000"/>
                </a:solidFill>
                <a:latin typeface="Arial" panose="020B0604020202020204" pitchFamily="34" charset="0"/>
              </a:rPr>
              <a:t>LLSX quyết định QHSX</a:t>
            </a:r>
          </a:p>
        </p:txBody>
      </p:sp>
      <p:sp>
        <p:nvSpPr>
          <p:cNvPr id="15" name="Oval 14"/>
          <p:cNvSpPr/>
          <p:nvPr/>
        </p:nvSpPr>
        <p:spPr>
          <a:xfrm>
            <a:off x="4041775" y="4149408"/>
            <a:ext cx="4046538" cy="1751012"/>
          </a:xfrm>
          <a:prstGeom prst="ellipse">
            <a:avLst/>
          </a:prstGeom>
          <a:noFill/>
          <a:ln>
            <a:solidFill>
              <a:schemeClr val="accent1">
                <a:shade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400" b="1">
                <a:solidFill>
                  <a:srgbClr val="C00000"/>
                </a:solidFill>
                <a:latin typeface="Arial" pitchFamily="34" charset="0"/>
                <a:cs typeface="Arial" pitchFamily="34" charset="0"/>
              </a:rPr>
              <a:t>QHSX phải phù</a:t>
            </a:r>
          </a:p>
          <a:p>
            <a:pPr algn="ctr" eaLnBrk="1" hangingPunct="1">
              <a:defRPr/>
            </a:pPr>
            <a:r>
              <a:rPr lang="en-US" sz="2400" b="1">
                <a:solidFill>
                  <a:srgbClr val="C00000"/>
                </a:solidFill>
                <a:latin typeface="Arial" pitchFamily="34" charset="0"/>
                <a:cs typeface="Arial" pitchFamily="34" charset="0"/>
              </a:rPr>
              <a:t>hợp </a:t>
            </a:r>
            <a:r>
              <a:rPr lang="vi-VN" sz="2400" b="1">
                <a:solidFill>
                  <a:srgbClr val="C00000"/>
                </a:solidFill>
                <a:cs typeface="Arial" pitchFamily="34" charset="0"/>
              </a:rPr>
              <a:t>với trình độ phát triển</a:t>
            </a:r>
            <a:r>
              <a:rPr lang="en-US" sz="2400" b="1">
                <a:solidFill>
                  <a:srgbClr val="C00000"/>
                </a:solidFill>
                <a:cs typeface="Arial" pitchFamily="34" charset="0"/>
              </a:rPr>
              <a:t> </a:t>
            </a:r>
            <a:r>
              <a:rPr lang="vi-VN" sz="2400" b="1">
                <a:solidFill>
                  <a:srgbClr val="C00000"/>
                </a:solidFill>
                <a:cs typeface="Arial" pitchFamily="34" charset="0"/>
              </a:rPr>
              <a:t>của </a:t>
            </a:r>
            <a:r>
              <a:rPr lang="en-US" sz="2400" b="1">
                <a:solidFill>
                  <a:srgbClr val="C00000"/>
                </a:solidFill>
                <a:latin typeface="Arial" pitchFamily="34" charset="0"/>
                <a:cs typeface="Arial" pitchFamily="34" charset="0"/>
              </a:rPr>
              <a:t>LLSX</a:t>
            </a:r>
            <a:endParaRPr lang="en-US" sz="2400" b="1">
              <a:latin typeface="Arial" pitchFamily="34" charset="0"/>
              <a:cs typeface="Arial" pitchFamily="34" charset="0"/>
            </a:endParaRPr>
          </a:p>
        </p:txBody>
      </p:sp>
      <p:sp>
        <p:nvSpPr>
          <p:cNvPr id="19465" name="Rectangle 15"/>
          <p:cNvSpPr>
            <a:spLocks noChangeArrowheads="1"/>
          </p:cNvSpPr>
          <p:nvPr/>
        </p:nvSpPr>
        <p:spPr bwMode="auto">
          <a:xfrm>
            <a:off x="1847850" y="1474471"/>
            <a:ext cx="843915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de-DE" altLang="en-US" sz="2400" b="1" i="1" dirty="0">
                <a:solidFill>
                  <a:srgbClr val="00B050"/>
                </a:solidFill>
                <a:latin typeface="Arial" panose="020B0604020202020204" pitchFamily="34" charset="0"/>
              </a:rPr>
              <a:t>Quan hệ biện chứng giữa lực lượng sản xuất và quan hệ sản xuất</a:t>
            </a:r>
            <a:endParaRPr lang="en-US" altLang="en-US" sz="2400" dirty="0">
              <a:solidFill>
                <a:srgbClr val="00B050"/>
              </a:solidFill>
              <a:latin typeface="Arial" panose="020B0604020202020204" pitchFamily="34" charset="0"/>
            </a:endParaRPr>
          </a:p>
        </p:txBody>
      </p:sp>
      <p:sp>
        <p:nvSpPr>
          <p:cNvPr id="2" name="Rectangle 1"/>
          <p:cNvSpPr/>
          <p:nvPr/>
        </p:nvSpPr>
        <p:spPr>
          <a:xfrm>
            <a:off x="426720" y="158295"/>
            <a:ext cx="10881360" cy="954107"/>
          </a:xfrm>
          <a:prstGeom prst="rect">
            <a:avLst/>
          </a:prstGeom>
        </p:spPr>
        <p:txBody>
          <a:bodyPr wrap="square">
            <a:spAutoFit/>
          </a:bodyPr>
          <a:lstStyle/>
          <a:p>
            <a:pPr indent="457200" algn="just">
              <a:tabLst>
                <a:tab pos="5257800" algn="l"/>
              </a:tabLst>
            </a:pPr>
            <a:r>
              <a:rPr lang="pt-BR" sz="2800" b="1" i="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pt-BR" sz="2800" b="1" i="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Quy luật về sự phù hợp của quan hệ sản xuất với trình độ phát triển của lực lượng sản xuất </a:t>
            </a:r>
            <a:endParaRPr lang="en-US" sz="28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cxnSp>
        <p:nvCxnSpPr>
          <p:cNvPr id="9" name="Straight Arrow Connector 8"/>
          <p:cNvCxnSpPr/>
          <p:nvPr/>
        </p:nvCxnSpPr>
        <p:spPr>
          <a:xfrm flipH="1">
            <a:off x="4790660" y="6200458"/>
            <a:ext cx="2733122" cy="0"/>
          </a:xfrm>
          <a:prstGeom prst="straightConnector1">
            <a:avLst/>
          </a:prstGeom>
          <a:ln w="6350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0342588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par>
                          <p:cTn id="8" fill="hold" nodeType="afterGroup">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500"/>
                                        <p:tgtEl>
                                          <p:spTgt spid="4"/>
                                        </p:tgtEl>
                                      </p:cBhvr>
                                    </p:animEffect>
                                  </p:childTnLst>
                                </p:cTn>
                              </p:par>
                            </p:childTnLst>
                          </p:cTn>
                        </p:par>
                        <p:par>
                          <p:cTn id="12" fill="hold" nodeType="afterGroup">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wipe(down)">
                                      <p:cBhvr>
                                        <p:cTn id="15" dur="500"/>
                                        <p:tgtEl>
                                          <p:spTgt spid="15"/>
                                        </p:tgtEl>
                                      </p:cBhvr>
                                    </p:animEffect>
                                  </p:childTnLst>
                                </p:cTn>
                              </p:par>
                            </p:childTnLst>
                          </p:cTn>
                        </p:par>
                        <p:par>
                          <p:cTn id="16" fill="hold" nodeType="afterGroup">
                            <p:stCondLst>
                              <p:cond delay="1500"/>
                            </p:stCondLst>
                            <p:childTnLst>
                              <p:par>
                                <p:cTn id="17" presetID="22" presetClass="entr" presetSubtype="4"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childTnLst>
                          </p:cTn>
                        </p:par>
                        <p:par>
                          <p:cTn id="20" fill="hold" nodeType="afterGroup">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wipe(down)">
                                      <p:cBhvr>
                                        <p:cTn id="2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3" grpId="0" animBg="1"/>
      <p:bldP spid="1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61925" y="298891"/>
            <a:ext cx="11125200" cy="361637"/>
          </a:xfrm>
          <a:prstGeom prst="rect">
            <a:avLst/>
          </a:prstGeom>
        </p:spPr>
        <p:txBody>
          <a:bodyPr wrap="square">
            <a:spAutoFit/>
          </a:bodyPr>
          <a:lstStyle/>
          <a:p>
            <a:pPr indent="457200" algn="just">
              <a:lnSpc>
                <a:spcPts val="2100"/>
              </a:lnSpc>
              <a:tabLst>
                <a:tab pos="5257800" algn="l"/>
              </a:tabLst>
            </a:pPr>
            <a:r>
              <a:rPr lang="pt-BR" sz="2400" b="1" i="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Quy luật về mối quan hệ biện chứng giữa cơ sở hạ tầng và kiến trúc thượng tầng</a:t>
            </a:r>
            <a:endPar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161925" y="891270"/>
            <a:ext cx="1771822" cy="2677656"/>
          </a:xfrm>
          <a:prstGeom prst="rect">
            <a:avLst/>
          </a:prstGeom>
        </p:spPr>
        <p:txBody>
          <a:bodyPr wrap="square">
            <a:spAutoFit/>
          </a:bodyPr>
          <a:lstStyle/>
          <a:p>
            <a:pPr algn="ctr"/>
            <a:r>
              <a:rPr lang="pt-BR" sz="2800" b="1" i="1" dirty="0">
                <a:latin typeface="Times New Roman" panose="02020603050405020304" pitchFamily="18" charset="0"/>
                <a:ea typeface="Calibri" panose="020F0502020204030204" pitchFamily="34" charset="0"/>
              </a:rPr>
              <a:t>Cơ sở hạ tầng</a:t>
            </a:r>
            <a:r>
              <a:rPr lang="pt-BR" sz="2800" b="1" dirty="0">
                <a:latin typeface="Times New Roman" panose="02020603050405020304" pitchFamily="18" charset="0"/>
                <a:ea typeface="Calibri" panose="020F0502020204030204" pitchFamily="34" charset="0"/>
              </a:rPr>
              <a:t> là toàn bộ những quan hệ sản xuất </a:t>
            </a:r>
            <a:endParaRPr lang="en-US" sz="2800" b="1" dirty="0"/>
          </a:p>
        </p:txBody>
      </p:sp>
      <p:sp>
        <p:nvSpPr>
          <p:cNvPr id="8" name="Left Brace 7"/>
          <p:cNvSpPr/>
          <p:nvPr/>
        </p:nvSpPr>
        <p:spPr>
          <a:xfrm>
            <a:off x="1762212" y="891270"/>
            <a:ext cx="957262" cy="268605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9" name="Rectangle 8"/>
          <p:cNvSpPr/>
          <p:nvPr/>
        </p:nvSpPr>
        <p:spPr>
          <a:xfrm>
            <a:off x="2240843" y="1144159"/>
            <a:ext cx="4324350" cy="1938992"/>
          </a:xfrm>
          <a:prstGeom prst="rect">
            <a:avLst/>
          </a:prstGeom>
        </p:spPr>
        <p:txBody>
          <a:bodyPr wrap="square">
            <a:spAutoFit/>
          </a:bodyPr>
          <a:lstStyle/>
          <a:p>
            <a:r>
              <a:rPr lang="pt-BR" sz="2400" b="1" dirty="0">
                <a:latin typeface="Times New Roman" panose="02020603050405020304" pitchFamily="18" charset="0"/>
                <a:ea typeface="Calibri" panose="020F0502020204030204" pitchFamily="34" charset="0"/>
              </a:rPr>
              <a:t>quan hệ sản xuất thống trị</a:t>
            </a:r>
            <a:r>
              <a:rPr lang="pt-BR" sz="2400" b="1" dirty="0" smtClean="0">
                <a:latin typeface="Times New Roman" panose="02020603050405020304" pitchFamily="18" charset="0"/>
                <a:ea typeface="Calibri" panose="020F0502020204030204" pitchFamily="34" charset="0"/>
              </a:rPr>
              <a:t>,</a:t>
            </a:r>
          </a:p>
          <a:p>
            <a:endParaRPr lang="pt-BR" sz="2400" b="1" dirty="0">
              <a:latin typeface="Times New Roman" panose="02020603050405020304" pitchFamily="18" charset="0"/>
              <a:ea typeface="Calibri" panose="020F0502020204030204" pitchFamily="34" charset="0"/>
            </a:endParaRPr>
          </a:p>
          <a:p>
            <a:r>
              <a:rPr lang="pt-BR" sz="2400" b="1" dirty="0" smtClean="0">
                <a:latin typeface="Times New Roman" panose="02020603050405020304" pitchFamily="18" charset="0"/>
                <a:ea typeface="Calibri" panose="020F0502020204030204" pitchFamily="34" charset="0"/>
              </a:rPr>
              <a:t> </a:t>
            </a:r>
            <a:r>
              <a:rPr lang="pt-BR" sz="2400" b="1" dirty="0">
                <a:latin typeface="Times New Roman" panose="02020603050405020304" pitchFamily="18" charset="0"/>
                <a:ea typeface="Calibri" panose="020F0502020204030204" pitchFamily="34" charset="0"/>
              </a:rPr>
              <a:t>quan hệ sản xuất tàn dư </a:t>
            </a:r>
            <a:endParaRPr lang="pt-BR" sz="2400" b="1" dirty="0" smtClean="0">
              <a:latin typeface="Times New Roman" panose="02020603050405020304" pitchFamily="18" charset="0"/>
              <a:ea typeface="Calibri" panose="020F0502020204030204" pitchFamily="34" charset="0"/>
            </a:endParaRPr>
          </a:p>
          <a:p>
            <a:endParaRPr lang="pt-BR" sz="2400" b="1" dirty="0">
              <a:latin typeface="Times New Roman" panose="02020603050405020304" pitchFamily="18" charset="0"/>
              <a:ea typeface="Calibri" panose="020F0502020204030204" pitchFamily="34" charset="0"/>
            </a:endParaRPr>
          </a:p>
          <a:p>
            <a:r>
              <a:rPr lang="pt-BR" sz="2400" b="1" dirty="0" smtClean="0">
                <a:latin typeface="Times New Roman" panose="02020603050405020304" pitchFamily="18" charset="0"/>
                <a:ea typeface="Calibri" panose="020F0502020204030204" pitchFamily="34" charset="0"/>
              </a:rPr>
              <a:t> </a:t>
            </a:r>
            <a:r>
              <a:rPr lang="pt-BR" sz="2400" b="1" dirty="0">
                <a:latin typeface="Times New Roman" panose="02020603050405020304" pitchFamily="18" charset="0"/>
                <a:ea typeface="Calibri" panose="020F0502020204030204" pitchFamily="34" charset="0"/>
              </a:rPr>
              <a:t>quan hệ sản xuất mầm mống</a:t>
            </a:r>
            <a:endParaRPr lang="en-US" sz="2400" b="1" dirty="0"/>
          </a:p>
        </p:txBody>
      </p:sp>
      <p:pic>
        <p:nvPicPr>
          <p:cNvPr id="1028" name="Picture 4" descr="Kết quả hình ảnh cho sếp và nhân viê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60532" y="1000479"/>
            <a:ext cx="3785692" cy="2568447"/>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37928" y="4715946"/>
            <a:ext cx="3494867" cy="954107"/>
          </a:xfrm>
          <a:prstGeom prst="rect">
            <a:avLst/>
          </a:prstGeom>
        </p:spPr>
        <p:txBody>
          <a:bodyPr wrap="square">
            <a:spAutoFit/>
          </a:bodyPr>
          <a:lstStyle/>
          <a:p>
            <a:pPr algn="ctr"/>
            <a:r>
              <a:rPr lang="pt-BR" sz="2800" b="1" i="1" dirty="0">
                <a:latin typeface="Times New Roman" panose="02020603050405020304" pitchFamily="18" charset="0"/>
                <a:ea typeface="Calibri" panose="020F0502020204030204" pitchFamily="34" charset="0"/>
              </a:rPr>
              <a:t>Kiến trúc </a:t>
            </a:r>
            <a:endParaRPr lang="pt-BR" sz="2800" b="1" i="1" dirty="0" smtClean="0">
              <a:latin typeface="Times New Roman" panose="02020603050405020304" pitchFamily="18" charset="0"/>
              <a:ea typeface="Calibri" panose="020F0502020204030204" pitchFamily="34" charset="0"/>
            </a:endParaRPr>
          </a:p>
          <a:p>
            <a:pPr algn="ctr"/>
            <a:r>
              <a:rPr lang="pt-BR" sz="2800" b="1" i="1" dirty="0" smtClean="0">
                <a:latin typeface="Times New Roman" panose="02020603050405020304" pitchFamily="18" charset="0"/>
                <a:ea typeface="Calibri" panose="020F0502020204030204" pitchFamily="34" charset="0"/>
              </a:rPr>
              <a:t>thượng </a:t>
            </a:r>
            <a:r>
              <a:rPr lang="pt-BR" sz="2800" b="1" i="1" dirty="0">
                <a:latin typeface="Times New Roman" panose="02020603050405020304" pitchFamily="18" charset="0"/>
                <a:ea typeface="Calibri" panose="020F0502020204030204" pitchFamily="34" charset="0"/>
              </a:rPr>
              <a:t>tầng</a:t>
            </a:r>
            <a:endParaRPr lang="en-US" sz="2800" b="1" i="1" dirty="0">
              <a:latin typeface="Times New Roman" panose="02020603050405020304" pitchFamily="18" charset="0"/>
              <a:ea typeface="Calibri" panose="020F0502020204030204" pitchFamily="34" charset="0"/>
            </a:endParaRPr>
          </a:p>
        </p:txBody>
      </p:sp>
      <p:sp>
        <p:nvSpPr>
          <p:cNvPr id="11" name="Left Brace 10"/>
          <p:cNvSpPr/>
          <p:nvPr/>
        </p:nvSpPr>
        <p:spPr>
          <a:xfrm>
            <a:off x="4214813" y="3336040"/>
            <a:ext cx="671512" cy="3364798"/>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2" name="Rectangle 11"/>
          <p:cNvSpPr/>
          <p:nvPr/>
        </p:nvSpPr>
        <p:spPr>
          <a:xfrm>
            <a:off x="4886324" y="3336040"/>
            <a:ext cx="6786563" cy="3046988"/>
          </a:xfrm>
          <a:prstGeom prst="rect">
            <a:avLst/>
          </a:prstGeom>
        </p:spPr>
        <p:txBody>
          <a:bodyPr wrap="square">
            <a:spAutoFit/>
          </a:bodyPr>
          <a:lstStyle/>
          <a:p>
            <a:pPr>
              <a:lnSpc>
                <a:spcPct val="200000"/>
              </a:lnSpc>
            </a:pPr>
            <a:r>
              <a:rPr lang="pt-BR" sz="2400" b="1" dirty="0">
                <a:latin typeface="Times New Roman" panose="02020603050405020304" pitchFamily="18" charset="0"/>
                <a:ea typeface="Calibri" panose="020F0502020204030204" pitchFamily="34" charset="0"/>
              </a:rPr>
              <a:t>quan điểm tư tưởng chính trị</a:t>
            </a:r>
            <a:r>
              <a:rPr lang="pt-BR" sz="2400" b="1" dirty="0" smtClean="0">
                <a:latin typeface="Times New Roman" panose="02020603050405020304" pitchFamily="18" charset="0"/>
                <a:ea typeface="Calibri" panose="020F0502020204030204" pitchFamily="34" charset="0"/>
              </a:rPr>
              <a:t>,</a:t>
            </a:r>
          </a:p>
          <a:p>
            <a:pPr>
              <a:lnSpc>
                <a:spcPct val="200000"/>
              </a:lnSpc>
            </a:pPr>
            <a:r>
              <a:rPr lang="pt-BR" sz="2400" b="1" dirty="0" smtClean="0">
                <a:latin typeface="Times New Roman" panose="02020603050405020304" pitchFamily="18" charset="0"/>
                <a:ea typeface="Calibri" panose="020F0502020204030204" pitchFamily="34" charset="0"/>
              </a:rPr>
              <a:t>pháp </a:t>
            </a:r>
            <a:r>
              <a:rPr lang="pt-BR" sz="2400" b="1" dirty="0">
                <a:latin typeface="Times New Roman" panose="02020603050405020304" pitchFamily="18" charset="0"/>
                <a:ea typeface="Calibri" panose="020F0502020204030204" pitchFamily="34" charset="0"/>
              </a:rPr>
              <a:t>quyền, đạo đức, </a:t>
            </a:r>
            <a:endParaRPr lang="pt-BR" sz="2400" b="1" dirty="0" smtClean="0">
              <a:latin typeface="Times New Roman" panose="02020603050405020304" pitchFamily="18" charset="0"/>
              <a:ea typeface="Calibri" panose="020F0502020204030204" pitchFamily="34" charset="0"/>
            </a:endParaRPr>
          </a:p>
          <a:p>
            <a:pPr>
              <a:lnSpc>
                <a:spcPct val="200000"/>
              </a:lnSpc>
            </a:pPr>
            <a:r>
              <a:rPr lang="pt-BR" sz="2400" b="1" dirty="0" smtClean="0">
                <a:latin typeface="Times New Roman" panose="02020603050405020304" pitchFamily="18" charset="0"/>
                <a:ea typeface="Calibri" panose="020F0502020204030204" pitchFamily="34" charset="0"/>
              </a:rPr>
              <a:t>nghệ </a:t>
            </a:r>
            <a:r>
              <a:rPr lang="pt-BR" sz="2400" b="1" dirty="0">
                <a:latin typeface="Times New Roman" panose="02020603050405020304" pitchFamily="18" charset="0"/>
                <a:ea typeface="Calibri" panose="020F0502020204030204" pitchFamily="34" charset="0"/>
              </a:rPr>
              <a:t>thuật, tôn giáo, triết học</a:t>
            </a:r>
            <a:r>
              <a:rPr lang="pt-BR" sz="2400" b="1" dirty="0" smtClean="0">
                <a:latin typeface="Times New Roman" panose="02020603050405020304" pitchFamily="18" charset="0"/>
                <a:ea typeface="Calibri" panose="020F0502020204030204" pitchFamily="34" charset="0"/>
              </a:rPr>
              <a:t>...</a:t>
            </a:r>
          </a:p>
          <a:p>
            <a:pPr>
              <a:lnSpc>
                <a:spcPct val="200000"/>
              </a:lnSpc>
            </a:pPr>
            <a:r>
              <a:rPr lang="pt-BR" sz="2400" b="1" dirty="0" smtClean="0">
                <a:latin typeface="Times New Roman" panose="02020603050405020304" pitchFamily="18" charset="0"/>
                <a:ea typeface="Calibri" panose="020F0502020204030204" pitchFamily="34" charset="0"/>
              </a:rPr>
              <a:t>và </a:t>
            </a:r>
            <a:r>
              <a:rPr lang="pt-BR" sz="2400" b="1" dirty="0">
                <a:latin typeface="Times New Roman" panose="02020603050405020304" pitchFamily="18" charset="0"/>
                <a:ea typeface="Calibri" panose="020F0502020204030204" pitchFamily="34" charset="0"/>
              </a:rPr>
              <a:t>những thiết chế chính trị - xã hội tương ứng </a:t>
            </a:r>
            <a:endParaRPr lang="en-US" sz="2400" b="1" dirty="0"/>
          </a:p>
        </p:txBody>
      </p:sp>
    </p:spTree>
    <p:extLst>
      <p:ext uri="{BB962C8B-B14F-4D97-AF65-F5344CB8AC3E}">
        <p14:creationId xmlns:p14="http://schemas.microsoft.com/office/powerpoint/2010/main" val="122392754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3"/>
          <p:cNvSpPr>
            <a:spLocks noChangeArrowheads="1"/>
          </p:cNvSpPr>
          <p:nvPr/>
        </p:nvSpPr>
        <p:spPr bwMode="auto">
          <a:xfrm>
            <a:off x="8382000" y="1999853"/>
            <a:ext cx="2209800" cy="3056096"/>
          </a:xfrm>
          <a:prstGeom prst="flowChartAlternateProcess">
            <a:avLst/>
          </a:prstGeom>
          <a:solidFill>
            <a:srgbClr val="002060"/>
          </a:solidFill>
          <a:ln w="50800">
            <a:solidFill>
              <a:srgbClr val="003300"/>
            </a:solidFill>
            <a:headEnd/>
            <a:tailEnd/>
          </a:ln>
        </p:spPr>
        <p:style>
          <a:lnRef idx="2">
            <a:schemeClr val="dk1"/>
          </a:lnRef>
          <a:fillRef idx="1">
            <a:schemeClr val="lt1"/>
          </a:fillRef>
          <a:effectRef idx="0">
            <a:schemeClr val="dk1"/>
          </a:effectRef>
          <a:fontRef idx="minor">
            <a:schemeClr val="dk1"/>
          </a:fontRef>
        </p:style>
        <p:txBody>
          <a:bodyPr anchor="ctr">
            <a:spAutoFit/>
          </a:bodyPr>
          <a:lstStyle/>
          <a:p>
            <a:pPr algn="ctr" eaLnBrk="1" hangingPunct="1">
              <a:defRPr/>
            </a:pPr>
            <a:endParaRPr lang="en-US" sz="3600" b="1" dirty="0">
              <a:solidFill>
                <a:schemeClr val="bg1"/>
              </a:solidFill>
              <a:latin typeface="Arial" pitchFamily="34" charset="0"/>
              <a:cs typeface="Arial" pitchFamily="34" charset="0"/>
            </a:endParaRPr>
          </a:p>
          <a:p>
            <a:pPr algn="ctr"/>
            <a:r>
              <a:rPr lang="pt-BR" sz="3600" b="1" i="1" dirty="0">
                <a:solidFill>
                  <a:schemeClr val="bg1"/>
                </a:solidFill>
                <a:latin typeface="Times New Roman" panose="02020603050405020304" pitchFamily="18" charset="0"/>
                <a:ea typeface="Calibri" panose="020F0502020204030204" pitchFamily="34" charset="0"/>
              </a:rPr>
              <a:t>Kiến trúc </a:t>
            </a:r>
          </a:p>
          <a:p>
            <a:pPr algn="ctr"/>
            <a:r>
              <a:rPr lang="pt-BR" sz="3600" b="1" i="1" dirty="0">
                <a:solidFill>
                  <a:schemeClr val="bg1"/>
                </a:solidFill>
                <a:latin typeface="Times New Roman" panose="02020603050405020304" pitchFamily="18" charset="0"/>
                <a:ea typeface="Calibri" panose="020F0502020204030204" pitchFamily="34" charset="0"/>
              </a:rPr>
              <a:t>thượng tầng</a:t>
            </a:r>
            <a:endParaRPr lang="en-US" sz="3600" b="1" i="1" dirty="0">
              <a:solidFill>
                <a:schemeClr val="bg1"/>
              </a:solidFill>
              <a:latin typeface="Times New Roman" panose="02020603050405020304" pitchFamily="18" charset="0"/>
              <a:ea typeface="Calibri" panose="020F0502020204030204" pitchFamily="34" charset="0"/>
            </a:endParaRPr>
          </a:p>
          <a:p>
            <a:pPr algn="ctr" eaLnBrk="1" hangingPunct="1">
              <a:defRPr/>
            </a:pPr>
            <a:endParaRPr lang="en-US" sz="3600" b="1" dirty="0">
              <a:solidFill>
                <a:schemeClr val="bg1"/>
              </a:solidFill>
              <a:latin typeface="Arial" pitchFamily="34" charset="0"/>
              <a:cs typeface="Arial" pitchFamily="34" charset="0"/>
            </a:endParaRPr>
          </a:p>
        </p:txBody>
      </p:sp>
      <p:sp>
        <p:nvSpPr>
          <p:cNvPr id="5" name="AutoShape 3"/>
          <p:cNvSpPr>
            <a:spLocks noChangeArrowheads="1"/>
          </p:cNvSpPr>
          <p:nvPr/>
        </p:nvSpPr>
        <p:spPr bwMode="auto">
          <a:xfrm>
            <a:off x="1600201" y="3095664"/>
            <a:ext cx="2320925" cy="1328023"/>
          </a:xfrm>
          <a:prstGeom prst="flowChartAlternateProcess">
            <a:avLst/>
          </a:prstGeom>
          <a:solidFill>
            <a:srgbClr val="0070C0"/>
          </a:solidFill>
          <a:ln>
            <a:solidFill>
              <a:srgbClr val="003300"/>
            </a:solidFill>
            <a:headEnd/>
            <a:tailEnd/>
          </a:ln>
        </p:spPr>
        <p:style>
          <a:lnRef idx="0">
            <a:schemeClr val="accent1"/>
          </a:lnRef>
          <a:fillRef idx="3">
            <a:schemeClr val="accent1"/>
          </a:fillRef>
          <a:effectRef idx="3">
            <a:schemeClr val="accent1"/>
          </a:effectRef>
          <a:fontRef idx="minor">
            <a:schemeClr val="lt1"/>
          </a:fontRef>
        </p:style>
        <p:txBody>
          <a:bodyPr anchor="ctr">
            <a:spAutoFit/>
          </a:bodyPr>
          <a:lstStyle/>
          <a:p>
            <a:pPr algn="ctr">
              <a:defRPr/>
            </a:pPr>
            <a:r>
              <a:rPr lang="pt-BR" sz="3600" b="1" i="1" dirty="0">
                <a:latin typeface="Times New Roman" panose="02020603050405020304" pitchFamily="18" charset="0"/>
                <a:ea typeface="Calibri" panose="020F0502020204030204" pitchFamily="34" charset="0"/>
              </a:rPr>
              <a:t>Cơ sở hạ tầng</a:t>
            </a:r>
            <a:endParaRPr lang="en-US" sz="3600" b="1" dirty="0">
              <a:solidFill>
                <a:srgbClr val="FF0000"/>
              </a:solidFill>
              <a:latin typeface="Arial" pitchFamily="34" charset="0"/>
              <a:cs typeface="Arial" pitchFamily="34" charset="0"/>
            </a:endParaRPr>
          </a:p>
        </p:txBody>
      </p:sp>
      <p:cxnSp>
        <p:nvCxnSpPr>
          <p:cNvPr id="7" name="Straight Arrow Connector 6"/>
          <p:cNvCxnSpPr/>
          <p:nvPr/>
        </p:nvCxnSpPr>
        <p:spPr>
          <a:xfrm>
            <a:off x="4956175" y="2468244"/>
            <a:ext cx="2438400" cy="0"/>
          </a:xfrm>
          <a:prstGeom prst="straightConnector1">
            <a:avLst/>
          </a:prstGeom>
          <a:ln w="127000" cmpd="sng">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3" name="TextBox 12"/>
          <p:cNvSpPr txBox="1">
            <a:spLocks noChangeArrowheads="1"/>
          </p:cNvSpPr>
          <p:nvPr/>
        </p:nvSpPr>
        <p:spPr bwMode="auto">
          <a:xfrm>
            <a:off x="4232275" y="1505425"/>
            <a:ext cx="3886200" cy="461963"/>
          </a:xfrm>
          <a:prstGeom prst="rect">
            <a:avLst/>
          </a:prstGeom>
          <a:noFill/>
          <a:ln w="254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en-US" sz="2400" b="1" dirty="0" smtClean="0">
                <a:solidFill>
                  <a:srgbClr val="FF0000"/>
                </a:solidFill>
                <a:latin typeface="Arial" panose="020B0604020202020204" pitchFamily="34" charset="0"/>
              </a:rPr>
              <a:t>CSHT </a:t>
            </a:r>
            <a:r>
              <a:rPr lang="en-US" altLang="en-US" sz="2400" b="1" dirty="0" err="1">
                <a:solidFill>
                  <a:srgbClr val="FF0000"/>
                </a:solidFill>
                <a:latin typeface="Arial" panose="020B0604020202020204" pitchFamily="34" charset="0"/>
              </a:rPr>
              <a:t>quyết</a:t>
            </a:r>
            <a:r>
              <a:rPr lang="en-US" altLang="en-US" sz="2400" b="1" dirty="0">
                <a:solidFill>
                  <a:srgbClr val="FF0000"/>
                </a:solidFill>
                <a:latin typeface="Arial" panose="020B0604020202020204" pitchFamily="34" charset="0"/>
              </a:rPr>
              <a:t> </a:t>
            </a:r>
            <a:r>
              <a:rPr lang="en-US" altLang="en-US" sz="2400" b="1" dirty="0" err="1">
                <a:solidFill>
                  <a:srgbClr val="FF0000"/>
                </a:solidFill>
                <a:latin typeface="Arial" panose="020B0604020202020204" pitchFamily="34" charset="0"/>
              </a:rPr>
              <a:t>định</a:t>
            </a:r>
            <a:r>
              <a:rPr lang="en-US" altLang="en-US" sz="2400" b="1" dirty="0">
                <a:solidFill>
                  <a:srgbClr val="FF0000"/>
                </a:solidFill>
                <a:latin typeface="Arial" panose="020B0604020202020204" pitchFamily="34" charset="0"/>
              </a:rPr>
              <a:t> </a:t>
            </a:r>
            <a:r>
              <a:rPr lang="en-US" altLang="en-US" sz="2400" b="1" dirty="0" smtClean="0">
                <a:solidFill>
                  <a:srgbClr val="FF0000"/>
                </a:solidFill>
                <a:latin typeface="Arial" panose="020B0604020202020204" pitchFamily="34" charset="0"/>
              </a:rPr>
              <a:t>KTTT</a:t>
            </a:r>
            <a:endParaRPr lang="en-US" altLang="en-US" sz="2400" b="1" dirty="0">
              <a:solidFill>
                <a:srgbClr val="FF0000"/>
              </a:solidFill>
              <a:latin typeface="Arial" panose="020B0604020202020204" pitchFamily="34" charset="0"/>
            </a:endParaRPr>
          </a:p>
        </p:txBody>
      </p:sp>
      <p:sp>
        <p:nvSpPr>
          <p:cNvPr id="15" name="Oval 14"/>
          <p:cNvSpPr/>
          <p:nvPr/>
        </p:nvSpPr>
        <p:spPr>
          <a:xfrm>
            <a:off x="4041775" y="2799548"/>
            <a:ext cx="4046538" cy="1922781"/>
          </a:xfrm>
          <a:prstGeom prst="ellipse">
            <a:avLst/>
          </a:prstGeom>
          <a:noFill/>
          <a:ln>
            <a:solidFill>
              <a:schemeClr val="accent1">
                <a:shade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t-BR" sz="2800" dirty="0" smtClean="0">
                <a:solidFill>
                  <a:schemeClr val="tx1"/>
                </a:solidFill>
              </a:rPr>
              <a:t>CSHT thế </a:t>
            </a:r>
            <a:r>
              <a:rPr lang="pt-BR" sz="2800" dirty="0">
                <a:solidFill>
                  <a:schemeClr val="tx1"/>
                </a:solidFill>
              </a:rPr>
              <a:t>nào </a:t>
            </a:r>
            <a:r>
              <a:rPr lang="pt-BR" sz="2800" dirty="0" smtClean="0">
                <a:solidFill>
                  <a:schemeClr val="tx1"/>
                </a:solidFill>
              </a:rPr>
              <a:t>KTTT </a:t>
            </a:r>
            <a:r>
              <a:rPr lang="pt-BR" sz="2800" dirty="0">
                <a:solidFill>
                  <a:schemeClr val="tx1"/>
                </a:solidFill>
              </a:rPr>
              <a:t>xây dựng tương ứng như thế ấy</a:t>
            </a:r>
            <a:endParaRPr lang="en-US" sz="2800" b="1" dirty="0">
              <a:solidFill>
                <a:schemeClr val="tx1"/>
              </a:solidFill>
              <a:latin typeface="Arial" pitchFamily="34" charset="0"/>
              <a:cs typeface="Arial" pitchFamily="34" charset="0"/>
            </a:endParaRPr>
          </a:p>
        </p:txBody>
      </p:sp>
      <p:sp>
        <p:nvSpPr>
          <p:cNvPr id="9" name="Rectangle 8"/>
          <p:cNvSpPr/>
          <p:nvPr/>
        </p:nvSpPr>
        <p:spPr>
          <a:xfrm>
            <a:off x="161925" y="298891"/>
            <a:ext cx="11125200" cy="361637"/>
          </a:xfrm>
          <a:prstGeom prst="rect">
            <a:avLst/>
          </a:prstGeom>
        </p:spPr>
        <p:txBody>
          <a:bodyPr wrap="square">
            <a:spAutoFit/>
          </a:bodyPr>
          <a:lstStyle/>
          <a:p>
            <a:pPr indent="457200" algn="just">
              <a:lnSpc>
                <a:spcPts val="2100"/>
              </a:lnSpc>
              <a:tabLst>
                <a:tab pos="5257800" algn="l"/>
              </a:tabLst>
            </a:pPr>
            <a:r>
              <a:rPr lang="pt-BR" sz="2400" b="1" i="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Quy luật về mối quan hệ biện chứng giữa cơ sở hạ tầng và kiến trúc thượng tầng</a:t>
            </a:r>
            <a:endPar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1385887" y="5556217"/>
            <a:ext cx="9901237" cy="954107"/>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pt-BR" sz="2800" dirty="0" smtClean="0">
                <a:latin typeface="Times New Roman" panose="02020603050405020304" pitchFamily="18" charset="0"/>
                <a:ea typeface="Calibri" panose="020F0502020204030204" pitchFamily="34" charset="0"/>
              </a:rPr>
              <a:t>KTTT tác </a:t>
            </a:r>
            <a:r>
              <a:rPr lang="pt-BR" sz="2800" dirty="0">
                <a:latin typeface="Times New Roman" panose="02020603050405020304" pitchFamily="18" charset="0"/>
                <a:ea typeface="Calibri" panose="020F0502020204030204" pitchFamily="34" charset="0"/>
              </a:rPr>
              <a:t>động trở lại </a:t>
            </a:r>
            <a:r>
              <a:rPr lang="pt-BR" sz="2800" dirty="0" smtClean="0">
                <a:latin typeface="Times New Roman" panose="02020603050405020304" pitchFamily="18" charset="0"/>
                <a:ea typeface="Calibri" panose="020F0502020204030204" pitchFamily="34" charset="0"/>
              </a:rPr>
              <a:t>CSHT theo </a:t>
            </a:r>
            <a:r>
              <a:rPr lang="pt-BR" sz="2800" dirty="0">
                <a:latin typeface="Times New Roman" panose="02020603050405020304" pitchFamily="18" charset="0"/>
                <a:ea typeface="Calibri" panose="020F0502020204030204" pitchFamily="34" charset="0"/>
              </a:rPr>
              <a:t>hình thức và mức độ khác nhau, trong đó nhà nước có vai trò quan trọng và có hiệu lực mạnh nhất </a:t>
            </a:r>
            <a:endParaRPr lang="en-US" sz="2800" dirty="0"/>
          </a:p>
        </p:txBody>
      </p:sp>
      <p:cxnSp>
        <p:nvCxnSpPr>
          <p:cNvPr id="10" name="Straight Arrow Connector 9"/>
          <p:cNvCxnSpPr/>
          <p:nvPr/>
        </p:nvCxnSpPr>
        <p:spPr>
          <a:xfrm flipH="1">
            <a:off x="4822652" y="4948127"/>
            <a:ext cx="2733122" cy="0"/>
          </a:xfrm>
          <a:prstGeom prst="straightConnector1">
            <a:avLst/>
          </a:prstGeom>
          <a:ln w="6350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1541472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par>
                          <p:cTn id="8" fill="hold" nodeType="afterGroup">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500"/>
                                        <p:tgtEl>
                                          <p:spTgt spid="4"/>
                                        </p:tgtEl>
                                      </p:cBhvr>
                                    </p:animEffect>
                                  </p:childTnLst>
                                </p:cTn>
                              </p:par>
                            </p:childTnLst>
                          </p:cTn>
                        </p:par>
                        <p:par>
                          <p:cTn id="12" fill="hold" nodeType="afterGroup">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wipe(down)">
                                      <p:cBhvr>
                                        <p:cTn id="15" dur="500"/>
                                        <p:tgtEl>
                                          <p:spTgt spid="15"/>
                                        </p:tgtEl>
                                      </p:cBhvr>
                                    </p:animEffect>
                                  </p:childTnLst>
                                </p:cTn>
                              </p:par>
                            </p:childTnLst>
                          </p:cTn>
                        </p:par>
                        <p:par>
                          <p:cTn id="16" fill="hold" nodeType="afterGroup">
                            <p:stCondLst>
                              <p:cond delay="1500"/>
                            </p:stCondLst>
                            <p:childTnLst>
                              <p:par>
                                <p:cTn id="17" presetID="22" presetClass="entr" presetSubtype="4"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childTnLst>
                          </p:cTn>
                        </p:par>
                        <p:par>
                          <p:cTn id="20" fill="hold" nodeType="afterGroup">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wipe(down)">
                                      <p:cBhvr>
                                        <p:cTn id="2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3" grpId="0" animBg="1"/>
      <p:bldP spid="1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9550" y="164239"/>
            <a:ext cx="6096000" cy="1384995"/>
          </a:xfrm>
          <a:prstGeom prst="rect">
            <a:avLst/>
          </a:prstGeom>
        </p:spPr>
        <p:txBody>
          <a:bodyPr>
            <a:spAutoFit/>
          </a:bodyPr>
          <a:lstStyle/>
          <a:p>
            <a:pPr indent="457200"/>
            <a:r>
              <a:rPr lang="vi-VN" sz="2800" b="1" dirty="0">
                <a:solidFill>
                  <a:srgbClr val="FF0000"/>
                </a:solidFill>
                <a:latin typeface="+mj-lt"/>
                <a:ea typeface="Times New Roman" panose="02020603050405020304" pitchFamily="18" charset="0"/>
                <a:cs typeface="Times New Roman" panose="02020603050405020304" pitchFamily="18" charset="0"/>
              </a:rPr>
              <a:t>2.2. Kinh tế chính trị Mác – Lênin</a:t>
            </a:r>
            <a:endParaRPr lang="en-US" sz="2800" b="1" dirty="0">
              <a:solidFill>
                <a:srgbClr val="FF0000"/>
              </a:solidFill>
              <a:latin typeface="+mj-lt"/>
              <a:ea typeface="Times New Roman" panose="02020603050405020304" pitchFamily="18" charset="0"/>
              <a:cs typeface="Times New Roman" panose="02020603050405020304" pitchFamily="18" charset="0"/>
            </a:endParaRPr>
          </a:p>
          <a:p>
            <a:pPr indent="457200" algn="just">
              <a:tabLst>
                <a:tab pos="342900" algn="l"/>
                <a:tab pos="5257800" algn="l"/>
              </a:tabLst>
            </a:pPr>
            <a:r>
              <a:rPr lang="pt-BR" sz="2800" b="1" i="1" dirty="0">
                <a:solidFill>
                  <a:srgbClr val="FF0000"/>
                </a:solidFill>
                <a:latin typeface="+mj-lt"/>
                <a:ea typeface="Calibri" panose="020F0502020204030204" pitchFamily="34" charset="0"/>
                <a:cs typeface="Times New Roman" panose="02020603050405020304" pitchFamily="18" charset="0"/>
              </a:rPr>
              <a:t>2.2.1. Học thuyết giá trị</a:t>
            </a:r>
            <a:endParaRPr lang="en-US" sz="2800" dirty="0">
              <a:solidFill>
                <a:srgbClr val="FF0000"/>
              </a:solidFill>
              <a:latin typeface="+mj-lt"/>
              <a:ea typeface="Calibri" panose="020F0502020204030204" pitchFamily="34" charset="0"/>
              <a:cs typeface="Times New Roman" panose="02020603050405020304" pitchFamily="18" charset="0"/>
            </a:endParaRPr>
          </a:p>
          <a:p>
            <a:pPr indent="457200" algn="just">
              <a:tabLst>
                <a:tab pos="342900" algn="l"/>
                <a:tab pos="5257800" algn="l"/>
              </a:tabLst>
            </a:pPr>
            <a:r>
              <a:rPr lang="pt-BR" sz="2800" b="1" i="1" dirty="0">
                <a:solidFill>
                  <a:srgbClr val="FF0000"/>
                </a:solidFill>
                <a:latin typeface="+mj-lt"/>
                <a:ea typeface="Calibri" panose="020F0502020204030204" pitchFamily="34" charset="0"/>
                <a:cs typeface="Times New Roman" panose="02020603050405020304" pitchFamily="18" charset="0"/>
              </a:rPr>
              <a:t>Hàng hoá</a:t>
            </a:r>
            <a:r>
              <a:rPr lang="pt-BR" sz="2800" dirty="0">
                <a:solidFill>
                  <a:srgbClr val="FF0000"/>
                </a:solidFill>
                <a:latin typeface="+mj-lt"/>
                <a:ea typeface="Calibri" panose="020F0502020204030204" pitchFamily="34" charset="0"/>
                <a:cs typeface="Times New Roman" panose="02020603050405020304" pitchFamily="18" charset="0"/>
              </a:rPr>
              <a:t> </a:t>
            </a:r>
            <a:endParaRPr lang="en-US" sz="2800" dirty="0">
              <a:solidFill>
                <a:srgbClr val="FF0000"/>
              </a:solidFill>
              <a:latin typeface="+mj-lt"/>
              <a:ea typeface="Calibri" panose="020F0502020204030204" pitchFamily="34" charset="0"/>
              <a:cs typeface="Times New Roman" panose="02020603050405020304" pitchFamily="18" charset="0"/>
            </a:endParaRPr>
          </a:p>
        </p:txBody>
      </p:sp>
      <p:pic>
        <p:nvPicPr>
          <p:cNvPr id="2050" name="Picture 2" descr="https://sudospaces.com/luanvan1080-com/2019/04/moi-quan-he-giua-hai-thuoc-tinh-cua-hang-ho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06807" y="0"/>
            <a:ext cx="5485193" cy="3951607"/>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1" y="1549234"/>
            <a:ext cx="6497259" cy="1200329"/>
          </a:xfrm>
          <a:prstGeom prst="rect">
            <a:avLst/>
          </a:prstGeom>
        </p:spPr>
        <p:txBody>
          <a:bodyPr wrap="square">
            <a:spAutoFit/>
          </a:bodyPr>
          <a:lstStyle/>
          <a:p>
            <a:pPr indent="457200" algn="just">
              <a:tabLst>
                <a:tab pos="342900" algn="l"/>
                <a:tab pos="5257800" algn="l"/>
              </a:tabLst>
            </a:pPr>
            <a:r>
              <a:rPr lang="pt-BR" sz="2400" i="1" dirty="0">
                <a:latin typeface="Times New Roman" panose="02020603050405020304" pitchFamily="18" charset="0"/>
                <a:ea typeface="Calibri" panose="020F0502020204030204" pitchFamily="34" charset="0"/>
                <a:cs typeface="Times New Roman" panose="02020603050405020304" pitchFamily="18" charset="0"/>
              </a:rPr>
              <a:t>- Khái niệm</a:t>
            </a:r>
            <a:r>
              <a:rPr lang="pt-BR" sz="2400" dirty="0">
                <a:latin typeface="Times New Roman" panose="02020603050405020304" pitchFamily="18" charset="0"/>
                <a:ea typeface="Calibri" panose="020F0502020204030204" pitchFamily="34" charset="0"/>
                <a:cs typeface="Times New Roman" panose="02020603050405020304" pitchFamily="18" charset="0"/>
              </a:rPr>
              <a:t>: Hàng hóa là sản phẩm của lao động, dùng để thoả mãn một nhu cầu nhất định nào đó của con người thông qua trao đổi mua và bán. </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Rectangle 7"/>
          <p:cNvSpPr/>
          <p:nvPr/>
        </p:nvSpPr>
        <p:spPr>
          <a:xfrm>
            <a:off x="0" y="4565326"/>
            <a:ext cx="2432076" cy="954107"/>
          </a:xfrm>
          <a:prstGeom prst="rect">
            <a:avLst/>
          </a:prstGeom>
        </p:spPr>
        <p:txBody>
          <a:bodyPr wrap="none">
            <a:spAutoFit/>
          </a:bodyPr>
          <a:lstStyle/>
          <a:p>
            <a:r>
              <a:rPr lang="pt-BR" sz="2800" b="1" dirty="0">
                <a:latin typeface="Times New Roman" panose="02020603050405020304" pitchFamily="18" charset="0"/>
                <a:ea typeface="Calibri" panose="020F0502020204030204" pitchFamily="34" charset="0"/>
              </a:rPr>
              <a:t>Hai thuộc </a:t>
            </a:r>
            <a:r>
              <a:rPr lang="pt-BR" sz="2800" b="1" dirty="0" smtClean="0">
                <a:latin typeface="Times New Roman" panose="02020603050405020304" pitchFamily="18" charset="0"/>
                <a:ea typeface="Calibri" panose="020F0502020204030204" pitchFamily="34" charset="0"/>
              </a:rPr>
              <a:t>tính</a:t>
            </a:r>
          </a:p>
          <a:p>
            <a:r>
              <a:rPr lang="pt-BR" sz="2800" b="1" dirty="0" smtClean="0">
                <a:latin typeface="Times New Roman" panose="02020603050405020304" pitchFamily="18" charset="0"/>
                <a:ea typeface="Calibri" panose="020F0502020204030204" pitchFamily="34" charset="0"/>
              </a:rPr>
              <a:t>của </a:t>
            </a:r>
            <a:r>
              <a:rPr lang="pt-BR" sz="2800" b="1" dirty="0">
                <a:latin typeface="Times New Roman" panose="02020603050405020304" pitchFamily="18" charset="0"/>
                <a:ea typeface="Calibri" panose="020F0502020204030204" pitchFamily="34" charset="0"/>
              </a:rPr>
              <a:t>hàng hóa: </a:t>
            </a:r>
            <a:endParaRPr lang="en-US" sz="2800" b="1" dirty="0"/>
          </a:p>
        </p:txBody>
      </p:sp>
      <p:sp>
        <p:nvSpPr>
          <p:cNvPr id="10" name="Left Brace 9"/>
          <p:cNvSpPr/>
          <p:nvPr/>
        </p:nvSpPr>
        <p:spPr>
          <a:xfrm>
            <a:off x="2714625" y="3743325"/>
            <a:ext cx="534003" cy="2928938"/>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1" name="Rectangle 10"/>
          <p:cNvSpPr/>
          <p:nvPr/>
        </p:nvSpPr>
        <p:spPr>
          <a:xfrm>
            <a:off x="3042884" y="3904240"/>
            <a:ext cx="4637808" cy="954107"/>
          </a:xfrm>
          <a:prstGeom prst="rect">
            <a:avLst/>
          </a:prstGeom>
        </p:spPr>
        <p:txBody>
          <a:bodyPr wrap="none">
            <a:spAutoFit/>
          </a:bodyPr>
          <a:lstStyle/>
          <a:p>
            <a:r>
              <a:rPr lang="pt-BR" sz="2800" i="1" dirty="0">
                <a:solidFill>
                  <a:srgbClr val="FF0000"/>
                </a:solidFill>
                <a:latin typeface="Times New Roman" panose="02020603050405020304" pitchFamily="18" charset="0"/>
                <a:ea typeface="Calibri" panose="020F0502020204030204" pitchFamily="34" charset="0"/>
              </a:rPr>
              <a:t>Giá trị sử dụng của hàng hoá:</a:t>
            </a:r>
            <a:r>
              <a:rPr lang="pt-BR" sz="2800" dirty="0">
                <a:solidFill>
                  <a:srgbClr val="FF0000"/>
                </a:solidFill>
                <a:latin typeface="Times New Roman" panose="02020603050405020304" pitchFamily="18" charset="0"/>
                <a:ea typeface="Calibri" panose="020F0502020204030204" pitchFamily="34" charset="0"/>
              </a:rPr>
              <a:t> </a:t>
            </a:r>
            <a:endParaRPr lang="pt-BR" sz="2800" dirty="0" smtClean="0">
              <a:solidFill>
                <a:srgbClr val="FF0000"/>
              </a:solidFill>
              <a:latin typeface="Times New Roman" panose="02020603050405020304" pitchFamily="18" charset="0"/>
              <a:ea typeface="Calibri" panose="020F0502020204030204" pitchFamily="34" charset="0"/>
            </a:endParaRPr>
          </a:p>
          <a:p>
            <a:r>
              <a:rPr lang="pt-BR" sz="2800" dirty="0" smtClean="0">
                <a:solidFill>
                  <a:srgbClr val="0070C0"/>
                </a:solidFill>
                <a:latin typeface="Times New Roman" panose="02020603050405020304" pitchFamily="18" charset="0"/>
                <a:ea typeface="Calibri" panose="020F0502020204030204" pitchFamily="34" charset="0"/>
              </a:rPr>
              <a:t>là </a:t>
            </a:r>
            <a:r>
              <a:rPr lang="pt-BR" sz="2800" dirty="0">
                <a:solidFill>
                  <a:srgbClr val="0070C0"/>
                </a:solidFill>
                <a:latin typeface="Times New Roman" panose="02020603050405020304" pitchFamily="18" charset="0"/>
                <a:ea typeface="Calibri" panose="020F0502020204030204" pitchFamily="34" charset="0"/>
              </a:rPr>
              <a:t>công dụng của hàng hoá </a:t>
            </a:r>
            <a:endParaRPr lang="en-US" sz="2800" dirty="0">
              <a:solidFill>
                <a:srgbClr val="0070C0"/>
              </a:solidFill>
            </a:endParaRPr>
          </a:p>
        </p:txBody>
      </p:sp>
      <p:sp>
        <p:nvSpPr>
          <p:cNvPr id="12" name="Rectangle 11"/>
          <p:cNvSpPr/>
          <p:nvPr/>
        </p:nvSpPr>
        <p:spPr>
          <a:xfrm>
            <a:off x="3042884" y="5136487"/>
            <a:ext cx="8584401" cy="954107"/>
          </a:xfrm>
          <a:prstGeom prst="rect">
            <a:avLst/>
          </a:prstGeom>
        </p:spPr>
        <p:txBody>
          <a:bodyPr wrap="none">
            <a:spAutoFit/>
          </a:bodyPr>
          <a:lstStyle/>
          <a:p>
            <a:r>
              <a:rPr lang="pt-BR" sz="2800" i="1" dirty="0">
                <a:solidFill>
                  <a:srgbClr val="FF0000"/>
                </a:solidFill>
                <a:latin typeface="Times New Roman" panose="02020603050405020304" pitchFamily="18" charset="0"/>
                <a:ea typeface="Calibri" panose="020F0502020204030204" pitchFamily="34" charset="0"/>
              </a:rPr>
              <a:t>Giá trị của hàng hoá</a:t>
            </a:r>
            <a:r>
              <a:rPr lang="pt-BR" sz="2800" i="1" dirty="0" smtClean="0">
                <a:solidFill>
                  <a:srgbClr val="FF0000"/>
                </a:solidFill>
                <a:latin typeface="Times New Roman" panose="02020603050405020304" pitchFamily="18" charset="0"/>
                <a:ea typeface="Calibri" panose="020F0502020204030204" pitchFamily="34" charset="0"/>
              </a:rPr>
              <a:t>:</a:t>
            </a:r>
          </a:p>
          <a:p>
            <a:r>
              <a:rPr lang="pt-BR" sz="2800" i="1" dirty="0" smtClean="0">
                <a:solidFill>
                  <a:srgbClr val="FF0000"/>
                </a:solidFill>
                <a:latin typeface="Times New Roman" panose="02020603050405020304" pitchFamily="18" charset="0"/>
                <a:ea typeface="Calibri" panose="020F0502020204030204" pitchFamily="34" charset="0"/>
              </a:rPr>
              <a:t> </a:t>
            </a:r>
            <a:r>
              <a:rPr lang="pt-BR" sz="2800" i="1" dirty="0">
                <a:solidFill>
                  <a:srgbClr val="0070C0"/>
                </a:solidFill>
                <a:latin typeface="Times New Roman" panose="02020603050405020304" pitchFamily="18" charset="0"/>
                <a:ea typeface="Calibri" panose="020F0502020204030204" pitchFamily="34" charset="0"/>
              </a:rPr>
              <a:t>là lao động xã hội cần thiết của người sản xuất hàng hoá </a:t>
            </a:r>
            <a:endParaRPr lang="en-US" sz="2800" i="1" dirty="0">
              <a:solidFill>
                <a:srgbClr val="0070C0"/>
              </a:solidFill>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90228664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9550" y="164239"/>
            <a:ext cx="6096000" cy="954107"/>
          </a:xfrm>
          <a:prstGeom prst="rect">
            <a:avLst/>
          </a:prstGeom>
        </p:spPr>
        <p:txBody>
          <a:bodyPr>
            <a:spAutoFit/>
          </a:bodyPr>
          <a:lstStyle/>
          <a:p>
            <a:pPr indent="457200"/>
            <a:r>
              <a:rPr lang="vi-VN" sz="2800" b="1" dirty="0">
                <a:solidFill>
                  <a:srgbClr val="FF0000"/>
                </a:solidFill>
                <a:latin typeface="+mj-lt"/>
                <a:ea typeface="Times New Roman" panose="02020603050405020304" pitchFamily="18" charset="0"/>
                <a:cs typeface="Times New Roman" panose="02020603050405020304" pitchFamily="18" charset="0"/>
              </a:rPr>
              <a:t>2.2. Kinh tế chính trị Mác – Lênin</a:t>
            </a:r>
            <a:endParaRPr lang="en-US" sz="2800" b="1" dirty="0">
              <a:solidFill>
                <a:srgbClr val="FF0000"/>
              </a:solidFill>
              <a:latin typeface="+mj-lt"/>
              <a:ea typeface="Times New Roman" panose="02020603050405020304" pitchFamily="18" charset="0"/>
              <a:cs typeface="Times New Roman" panose="02020603050405020304" pitchFamily="18" charset="0"/>
            </a:endParaRPr>
          </a:p>
          <a:p>
            <a:pPr indent="457200" algn="just">
              <a:tabLst>
                <a:tab pos="342900" algn="l"/>
                <a:tab pos="5257800" algn="l"/>
              </a:tabLst>
            </a:pPr>
            <a:r>
              <a:rPr lang="pt-BR" sz="2800" b="1" i="1" dirty="0">
                <a:solidFill>
                  <a:srgbClr val="FF0000"/>
                </a:solidFill>
                <a:latin typeface="+mj-lt"/>
                <a:ea typeface="Calibri" panose="020F0502020204030204" pitchFamily="34" charset="0"/>
                <a:cs typeface="Times New Roman" panose="02020603050405020304" pitchFamily="18" charset="0"/>
              </a:rPr>
              <a:t>2.2.1. Học thuyết giá </a:t>
            </a:r>
            <a:r>
              <a:rPr lang="pt-BR" sz="2800" b="1" i="1" dirty="0" smtClean="0">
                <a:solidFill>
                  <a:srgbClr val="FF0000"/>
                </a:solidFill>
                <a:latin typeface="+mj-lt"/>
                <a:ea typeface="Calibri" panose="020F0502020204030204" pitchFamily="34" charset="0"/>
                <a:cs typeface="Times New Roman" panose="02020603050405020304" pitchFamily="18" charset="0"/>
              </a:rPr>
              <a:t>trị</a:t>
            </a:r>
            <a:endParaRPr lang="en-US" sz="2800" dirty="0">
              <a:solidFill>
                <a:srgbClr val="FF0000"/>
              </a:solidFill>
              <a:latin typeface="+mj-lt"/>
              <a:ea typeface="Calibri" panose="020F0502020204030204" pitchFamily="34" charset="0"/>
              <a:cs typeface="Times New Roman" panose="02020603050405020304" pitchFamily="18" charset="0"/>
            </a:endParaRPr>
          </a:p>
        </p:txBody>
      </p:sp>
      <p:sp>
        <p:nvSpPr>
          <p:cNvPr id="3" name="Rectangle 2"/>
          <p:cNvSpPr/>
          <p:nvPr/>
        </p:nvSpPr>
        <p:spPr>
          <a:xfrm>
            <a:off x="189274" y="1246933"/>
            <a:ext cx="2537874" cy="523220"/>
          </a:xfrm>
          <a:prstGeom prst="rect">
            <a:avLst/>
          </a:prstGeom>
        </p:spPr>
        <p:txBody>
          <a:bodyPr wrap="none">
            <a:spAutoFit/>
          </a:bodyPr>
          <a:lstStyle/>
          <a:p>
            <a:r>
              <a:rPr lang="pt-BR" sz="2800" b="1" i="1" dirty="0">
                <a:latin typeface="Times New Roman" panose="02020603050405020304" pitchFamily="18" charset="0"/>
                <a:ea typeface="Calibri" panose="020F0502020204030204" pitchFamily="34" charset="0"/>
              </a:rPr>
              <a:t>Quy luật giá trị</a:t>
            </a:r>
            <a:r>
              <a:rPr lang="pt-BR" sz="2800" dirty="0">
                <a:latin typeface="Times New Roman" panose="02020603050405020304" pitchFamily="18" charset="0"/>
                <a:ea typeface="Calibri" panose="020F0502020204030204" pitchFamily="34" charset="0"/>
              </a:rPr>
              <a:t> </a:t>
            </a:r>
            <a:endParaRPr lang="en-US" sz="2800" dirty="0"/>
          </a:p>
        </p:txBody>
      </p:sp>
      <p:sp>
        <p:nvSpPr>
          <p:cNvPr id="4" name="Rectangle 3"/>
          <p:cNvSpPr/>
          <p:nvPr/>
        </p:nvSpPr>
        <p:spPr>
          <a:xfrm>
            <a:off x="2838450" y="1193072"/>
            <a:ext cx="8920163" cy="954107"/>
          </a:xfrm>
          <a:prstGeom prst="rect">
            <a:avLst/>
          </a:prstGeom>
        </p:spPr>
        <p:txBody>
          <a:bodyPr wrap="square">
            <a:spAutoFit/>
          </a:bodyPr>
          <a:lstStyle/>
          <a:p>
            <a:r>
              <a:rPr lang="pt-BR" sz="2800" dirty="0">
                <a:solidFill>
                  <a:srgbClr val="0070C0"/>
                </a:solidFill>
                <a:latin typeface="Times New Roman" panose="02020603050405020304" pitchFamily="18" charset="0"/>
                <a:ea typeface="Calibri" panose="020F0502020204030204" pitchFamily="34" charset="0"/>
              </a:rPr>
              <a:t>sản xuất và trao đổi hàng hoá phải dựa trên cơ sở hao phí lao động xã hội cần thiết.</a:t>
            </a:r>
            <a:endParaRPr lang="en-US" sz="2800" dirty="0">
              <a:solidFill>
                <a:srgbClr val="0070C0"/>
              </a:solidFill>
              <a:latin typeface="Times New Roman" panose="02020603050405020304" pitchFamily="18" charset="0"/>
              <a:ea typeface="Calibri" panose="020F0502020204030204" pitchFamily="34" charset="0"/>
            </a:endParaRPr>
          </a:p>
        </p:txBody>
      </p:sp>
      <p:sp>
        <p:nvSpPr>
          <p:cNvPr id="5" name="Rectangle 4"/>
          <p:cNvSpPr/>
          <p:nvPr/>
        </p:nvSpPr>
        <p:spPr>
          <a:xfrm>
            <a:off x="447675" y="3051372"/>
            <a:ext cx="5438775" cy="3539430"/>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indent="457200" algn="just">
              <a:tabLst>
                <a:tab pos="342900" algn="l"/>
                <a:tab pos="5257800" algn="l"/>
              </a:tabLst>
            </a:pPr>
            <a:r>
              <a:rPr lang="pt-BR" sz="2800" b="1" i="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Ý nghĩa của học thuyết </a:t>
            </a:r>
            <a:endParaRPr lang="en-US" sz="28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a:p>
            <a:r>
              <a:rPr lang="pt-BR" sz="2800" dirty="0">
                <a:solidFill>
                  <a:srgbClr val="0070C0"/>
                </a:solidFill>
                <a:latin typeface="Times New Roman" panose="02020603050405020304" pitchFamily="18" charset="0"/>
                <a:ea typeface="Calibri" panose="020F0502020204030204" pitchFamily="34" charset="0"/>
              </a:rPr>
              <a:t>Nghiên cứu học thuyết giá trị, hiểu rõ quy luật giá trị sẽ có kiến thức điều tiết sản xuất và lưu thông hàng hoá; kích thích cải tiến kỹ thuật, hợp lý hoá sản xuất, tăng năng suất lao động, thúc đẩy lực lượng sản xuất phát triển. </a:t>
            </a:r>
            <a:endParaRPr lang="en-US" sz="2800" dirty="0">
              <a:solidFill>
                <a:srgbClr val="0070C0"/>
              </a:solidFill>
            </a:endParaRPr>
          </a:p>
        </p:txBody>
      </p:sp>
      <p:sp>
        <p:nvSpPr>
          <p:cNvPr id="7" name="Rectangle 6"/>
          <p:cNvSpPr/>
          <p:nvPr/>
        </p:nvSpPr>
        <p:spPr>
          <a:xfrm>
            <a:off x="7100888" y="2479136"/>
            <a:ext cx="3509962" cy="18158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r>
              <a:rPr lang="pt-BR" sz="2800" dirty="0">
                <a:solidFill>
                  <a:schemeClr val="bg1"/>
                </a:solidFill>
                <a:latin typeface="Times New Roman" panose="02020603050405020304" pitchFamily="18" charset="0"/>
                <a:ea typeface="Calibri" panose="020F0502020204030204" pitchFamily="34" charset="0"/>
              </a:rPr>
              <a:t>người sản xuất phải điều chỉnh làm cho hao phí lao động cá biệt của mình phù hợp</a:t>
            </a:r>
            <a:endParaRPr lang="en-US" sz="2800" dirty="0">
              <a:solidFill>
                <a:schemeClr val="bg1"/>
              </a:solidFill>
            </a:endParaRPr>
          </a:p>
        </p:txBody>
      </p:sp>
      <p:sp>
        <p:nvSpPr>
          <p:cNvPr id="9" name="Rectangle 8"/>
          <p:cNvSpPr/>
          <p:nvPr/>
        </p:nvSpPr>
        <p:spPr>
          <a:xfrm>
            <a:off x="6201604" y="4821087"/>
            <a:ext cx="5695790" cy="36163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a:spAutoFit/>
          </a:bodyPr>
          <a:lstStyle/>
          <a:p>
            <a:pPr indent="457200" algn="just">
              <a:lnSpc>
                <a:spcPts val="2100"/>
              </a:lnSpc>
              <a:tabLst>
                <a:tab pos="342900" algn="l"/>
                <a:tab pos="5257800" algn="l"/>
              </a:tabLst>
            </a:pPr>
            <a:r>
              <a:rPr lang="pt-BR" sz="28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trao đổi theo nguyên tắc ngang giá.</a:t>
            </a:r>
            <a:endParaRPr lang="en-US" sz="28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9545015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2889" y="165989"/>
            <a:ext cx="5972176" cy="1384995"/>
          </a:xfrm>
          <a:prstGeom prst="rect">
            <a:avLst/>
          </a:prstGeom>
        </p:spPr>
        <p:txBody>
          <a:bodyPr wrap="square">
            <a:spAutoFit/>
          </a:bodyPr>
          <a:lstStyle/>
          <a:p>
            <a:pPr indent="457200"/>
            <a:r>
              <a:rPr lang="vi-VN" sz="2800" b="1" dirty="0">
                <a:solidFill>
                  <a:srgbClr val="FF0000"/>
                </a:solidFill>
                <a:latin typeface="+mj-lt"/>
                <a:ea typeface="Times New Roman" panose="02020603050405020304" pitchFamily="18" charset="0"/>
                <a:cs typeface="Times New Roman" panose="02020603050405020304" pitchFamily="18" charset="0"/>
              </a:rPr>
              <a:t>2.2. Kinh tế chính trị Mác – Lênin</a:t>
            </a:r>
            <a:endParaRPr lang="en-US" sz="2800" b="1" dirty="0">
              <a:solidFill>
                <a:srgbClr val="FF0000"/>
              </a:solidFill>
              <a:latin typeface="+mj-lt"/>
              <a:ea typeface="Times New Roman" panose="02020603050405020304" pitchFamily="18" charset="0"/>
              <a:cs typeface="Times New Roman" panose="02020603050405020304" pitchFamily="18" charset="0"/>
            </a:endParaRPr>
          </a:p>
          <a:p>
            <a:r>
              <a:rPr lang="pt-BR" b="1" i="1" dirty="0" smtClean="0"/>
              <a:t>          </a:t>
            </a:r>
            <a:r>
              <a:rPr lang="pt-BR" sz="2800" b="1" dirty="0">
                <a:solidFill>
                  <a:srgbClr val="FF0000"/>
                </a:solidFill>
                <a:latin typeface="+mj-lt"/>
                <a:ea typeface="Times New Roman" panose="02020603050405020304" pitchFamily="18" charset="0"/>
                <a:cs typeface="Times New Roman" panose="02020603050405020304" pitchFamily="18" charset="0"/>
              </a:rPr>
              <a:t>2.2.2. Học thuyết giá trị thặng dư  </a:t>
            </a:r>
            <a:endParaRPr lang="en-US" sz="2800" b="1" dirty="0">
              <a:solidFill>
                <a:srgbClr val="FF0000"/>
              </a:solidFill>
              <a:latin typeface="+mj-lt"/>
              <a:ea typeface="Times New Roman" panose="02020603050405020304" pitchFamily="18" charset="0"/>
              <a:cs typeface="Times New Roman" panose="02020603050405020304" pitchFamily="18" charset="0"/>
            </a:endParaRPr>
          </a:p>
          <a:p>
            <a:r>
              <a:rPr lang="pt-BR" sz="2800" b="1" dirty="0">
                <a:solidFill>
                  <a:srgbClr val="00B0F0"/>
                </a:solidFill>
                <a:latin typeface="+mj-lt"/>
                <a:ea typeface="Times New Roman" panose="02020603050405020304" pitchFamily="18" charset="0"/>
                <a:cs typeface="Times New Roman" panose="02020603050405020304" pitchFamily="18" charset="0"/>
              </a:rPr>
              <a:t>         Hàng hóa sức lao động</a:t>
            </a:r>
            <a:endParaRPr lang="en-US" sz="2800" b="1" dirty="0">
              <a:solidFill>
                <a:srgbClr val="00B0F0"/>
              </a:solidFill>
              <a:latin typeface="+mj-lt"/>
              <a:ea typeface="Times New Roman" panose="02020603050405020304" pitchFamily="18" charset="0"/>
              <a:cs typeface="Times New Roman" panose="02020603050405020304" pitchFamily="18" charset="0"/>
            </a:endParaRPr>
          </a:p>
        </p:txBody>
      </p:sp>
      <p:sp>
        <p:nvSpPr>
          <p:cNvPr id="6" name="Rectangle 5"/>
          <p:cNvSpPr/>
          <p:nvPr/>
        </p:nvSpPr>
        <p:spPr>
          <a:xfrm>
            <a:off x="357188" y="1735864"/>
            <a:ext cx="3443288" cy="3539430"/>
          </a:xfrm>
          <a:prstGeom prst="rect">
            <a:avLst/>
          </a:prstGeom>
        </p:spPr>
        <p:txBody>
          <a:bodyPr wrap="square">
            <a:spAutoFit/>
          </a:bodyPr>
          <a:lstStyle/>
          <a:p>
            <a:pPr indent="457200" algn="just">
              <a:tabLst>
                <a:tab pos="342900" algn="l"/>
                <a:tab pos="5257800" algn="l"/>
              </a:tabLst>
            </a:pPr>
            <a:r>
              <a:rPr lang="pt-BR" sz="2800" i="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Khái niệm sức lao động</a:t>
            </a:r>
            <a:r>
              <a:rPr lang="en-US" sz="28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B050"/>
                </a:solidFill>
                <a:latin typeface="Times New Roman" panose="02020603050405020304" pitchFamily="18" charset="0"/>
                <a:ea typeface="Calibri" panose="020F0502020204030204" pitchFamily="34" charset="0"/>
                <a:cs typeface="Times New Roman" panose="02020603050405020304" pitchFamily="18" charset="0"/>
              </a:rPr>
              <a:t>Sức</a:t>
            </a:r>
            <a:r>
              <a:rPr lang="en-US" sz="2800" dirty="0">
                <a:solidFill>
                  <a:srgbClr val="00B05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B050"/>
                </a:solidFill>
                <a:latin typeface="Times New Roman" panose="02020603050405020304" pitchFamily="18" charset="0"/>
                <a:ea typeface="Calibri" panose="020F0502020204030204" pitchFamily="34" charset="0"/>
                <a:cs typeface="Times New Roman" panose="02020603050405020304" pitchFamily="18" charset="0"/>
              </a:rPr>
              <a:t>lao</a:t>
            </a:r>
            <a:r>
              <a:rPr lang="en-US" sz="2800" dirty="0">
                <a:solidFill>
                  <a:srgbClr val="00B05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B050"/>
                </a:solidFill>
                <a:latin typeface="Times New Roman" panose="02020603050405020304" pitchFamily="18" charset="0"/>
                <a:ea typeface="Calibri" panose="020F0502020204030204" pitchFamily="34" charset="0"/>
                <a:cs typeface="Times New Roman" panose="02020603050405020304" pitchFamily="18" charset="0"/>
              </a:rPr>
              <a:t>động</a:t>
            </a:r>
            <a:r>
              <a:rPr lang="en-US" sz="2800" dirty="0">
                <a:solidFill>
                  <a:srgbClr val="00B05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B050"/>
                </a:solidFill>
                <a:latin typeface="Times New Roman" panose="02020603050405020304" pitchFamily="18" charset="0"/>
                <a:ea typeface="Calibri" panose="020F0502020204030204" pitchFamily="34" charset="0"/>
                <a:cs typeface="Times New Roman" panose="02020603050405020304" pitchFamily="18" charset="0"/>
              </a:rPr>
              <a:t>là</a:t>
            </a:r>
            <a:r>
              <a:rPr lang="en-US" sz="2800" dirty="0">
                <a:solidFill>
                  <a:srgbClr val="00B05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B050"/>
                </a:solidFill>
                <a:latin typeface="Times New Roman" panose="02020603050405020304" pitchFamily="18" charset="0"/>
                <a:ea typeface="Calibri" panose="020F0502020204030204" pitchFamily="34" charset="0"/>
                <a:cs typeface="Times New Roman" panose="02020603050405020304" pitchFamily="18" charset="0"/>
              </a:rPr>
              <a:t>toàn</a:t>
            </a:r>
            <a:r>
              <a:rPr lang="en-US" sz="2800" dirty="0">
                <a:solidFill>
                  <a:srgbClr val="00B05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B050"/>
                </a:solidFill>
                <a:latin typeface="Times New Roman" panose="02020603050405020304" pitchFamily="18" charset="0"/>
                <a:ea typeface="Calibri" panose="020F0502020204030204" pitchFamily="34" charset="0"/>
                <a:cs typeface="Times New Roman" panose="02020603050405020304" pitchFamily="18" charset="0"/>
              </a:rPr>
              <a:t>bộ</a:t>
            </a:r>
            <a:r>
              <a:rPr lang="en-US" sz="2800" dirty="0">
                <a:solidFill>
                  <a:srgbClr val="00B05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B050"/>
                </a:solidFill>
                <a:latin typeface="Times New Roman" panose="02020603050405020304" pitchFamily="18" charset="0"/>
                <a:ea typeface="Calibri" panose="020F0502020204030204" pitchFamily="34" charset="0"/>
                <a:cs typeface="Times New Roman" panose="02020603050405020304" pitchFamily="18" charset="0"/>
              </a:rPr>
              <a:t>thể</a:t>
            </a:r>
            <a:r>
              <a:rPr lang="en-US" sz="2800" dirty="0">
                <a:solidFill>
                  <a:srgbClr val="00B05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B050"/>
                </a:solidFill>
                <a:latin typeface="Times New Roman" panose="02020603050405020304" pitchFamily="18" charset="0"/>
                <a:ea typeface="Calibri" panose="020F0502020204030204" pitchFamily="34" charset="0"/>
                <a:cs typeface="Times New Roman" panose="02020603050405020304" pitchFamily="18" charset="0"/>
              </a:rPr>
              <a:t>lực</a:t>
            </a:r>
            <a:r>
              <a:rPr lang="en-US" sz="2800" dirty="0">
                <a:solidFill>
                  <a:srgbClr val="00B05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B050"/>
                </a:solidFill>
                <a:latin typeface="Times New Roman" panose="02020603050405020304" pitchFamily="18" charset="0"/>
                <a:ea typeface="Calibri" panose="020F0502020204030204" pitchFamily="34" charset="0"/>
                <a:cs typeface="Times New Roman" panose="02020603050405020304" pitchFamily="18" charset="0"/>
              </a:rPr>
              <a:t>và</a:t>
            </a:r>
            <a:r>
              <a:rPr lang="en-US" sz="2800" dirty="0">
                <a:solidFill>
                  <a:srgbClr val="00B05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B050"/>
                </a:solidFill>
                <a:latin typeface="Times New Roman" panose="02020603050405020304" pitchFamily="18" charset="0"/>
                <a:ea typeface="Calibri" panose="020F0502020204030204" pitchFamily="34" charset="0"/>
                <a:cs typeface="Times New Roman" panose="02020603050405020304" pitchFamily="18" charset="0"/>
              </a:rPr>
              <a:t>trí</a:t>
            </a:r>
            <a:r>
              <a:rPr lang="en-US" sz="2800" dirty="0">
                <a:solidFill>
                  <a:srgbClr val="00B05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B050"/>
                </a:solidFill>
                <a:latin typeface="Times New Roman" panose="02020603050405020304" pitchFamily="18" charset="0"/>
                <a:ea typeface="Calibri" panose="020F0502020204030204" pitchFamily="34" charset="0"/>
                <a:cs typeface="Times New Roman" panose="02020603050405020304" pitchFamily="18" charset="0"/>
              </a:rPr>
              <a:t>lực</a:t>
            </a:r>
            <a:r>
              <a:rPr lang="en-US" sz="2800" dirty="0">
                <a:solidFill>
                  <a:srgbClr val="00B05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B050"/>
                </a:solidFill>
                <a:latin typeface="Times New Roman" panose="02020603050405020304" pitchFamily="18" charset="0"/>
                <a:ea typeface="Calibri" panose="020F0502020204030204" pitchFamily="34" charset="0"/>
                <a:cs typeface="Times New Roman" panose="02020603050405020304" pitchFamily="18" charset="0"/>
              </a:rPr>
              <a:t>tồn</a:t>
            </a:r>
            <a:r>
              <a:rPr lang="en-US" sz="2800" dirty="0">
                <a:solidFill>
                  <a:srgbClr val="00B05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B050"/>
                </a:solidFill>
                <a:latin typeface="Times New Roman" panose="02020603050405020304" pitchFamily="18" charset="0"/>
                <a:ea typeface="Calibri" panose="020F0502020204030204" pitchFamily="34" charset="0"/>
                <a:cs typeface="Times New Roman" panose="02020603050405020304" pitchFamily="18" charset="0"/>
              </a:rPr>
              <a:t>tại</a:t>
            </a:r>
            <a:r>
              <a:rPr lang="en-US" sz="2800" dirty="0">
                <a:solidFill>
                  <a:srgbClr val="00B05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B050"/>
                </a:solidFill>
                <a:latin typeface="Times New Roman" panose="02020603050405020304" pitchFamily="18" charset="0"/>
                <a:ea typeface="Calibri" panose="020F0502020204030204" pitchFamily="34" charset="0"/>
                <a:cs typeface="Times New Roman" panose="02020603050405020304" pitchFamily="18" charset="0"/>
              </a:rPr>
              <a:t>trong</a:t>
            </a:r>
            <a:r>
              <a:rPr lang="en-US" sz="2800" dirty="0">
                <a:solidFill>
                  <a:srgbClr val="00B05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B050"/>
                </a:solidFill>
                <a:latin typeface="Times New Roman" panose="02020603050405020304" pitchFamily="18" charset="0"/>
                <a:ea typeface="Calibri" panose="020F0502020204030204" pitchFamily="34" charset="0"/>
                <a:cs typeface="Times New Roman" panose="02020603050405020304" pitchFamily="18" charset="0"/>
              </a:rPr>
              <a:t>cơ</a:t>
            </a:r>
            <a:r>
              <a:rPr lang="en-US" sz="2800" dirty="0">
                <a:solidFill>
                  <a:srgbClr val="00B05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B050"/>
                </a:solidFill>
                <a:latin typeface="Times New Roman" panose="02020603050405020304" pitchFamily="18" charset="0"/>
                <a:ea typeface="Calibri" panose="020F0502020204030204" pitchFamily="34" charset="0"/>
                <a:cs typeface="Times New Roman" panose="02020603050405020304" pitchFamily="18" charset="0"/>
              </a:rPr>
              <a:t>thể</a:t>
            </a:r>
            <a:r>
              <a:rPr lang="en-US" sz="2800" dirty="0">
                <a:solidFill>
                  <a:srgbClr val="00B050"/>
                </a:solidFill>
                <a:latin typeface="Times New Roman" panose="02020603050405020304" pitchFamily="18" charset="0"/>
                <a:ea typeface="Calibri" panose="020F0502020204030204" pitchFamily="34" charset="0"/>
                <a:cs typeface="Times New Roman" panose="02020603050405020304" pitchFamily="18" charset="0"/>
              </a:rPr>
              <a:t> con </a:t>
            </a:r>
            <a:r>
              <a:rPr lang="en-US" sz="2800" dirty="0" err="1">
                <a:solidFill>
                  <a:srgbClr val="00B050"/>
                </a:solidFill>
                <a:latin typeface="Times New Roman" panose="02020603050405020304" pitchFamily="18" charset="0"/>
                <a:ea typeface="Calibri" panose="020F0502020204030204" pitchFamily="34" charset="0"/>
                <a:cs typeface="Times New Roman" panose="02020603050405020304" pitchFamily="18" charset="0"/>
              </a:rPr>
              <a:t>người</a:t>
            </a:r>
            <a:r>
              <a:rPr lang="en-US" sz="2800" dirty="0">
                <a:solidFill>
                  <a:srgbClr val="00B05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B050"/>
                </a:solidFill>
                <a:latin typeface="Times New Roman" panose="02020603050405020304" pitchFamily="18" charset="0"/>
                <a:ea typeface="Calibri" panose="020F0502020204030204" pitchFamily="34" charset="0"/>
                <a:cs typeface="Times New Roman" panose="02020603050405020304" pitchFamily="18" charset="0"/>
              </a:rPr>
              <a:t>nó</a:t>
            </a:r>
            <a:r>
              <a:rPr lang="en-US" sz="2800" dirty="0">
                <a:solidFill>
                  <a:srgbClr val="00B05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B050"/>
                </a:solidFill>
                <a:latin typeface="Times New Roman" panose="02020603050405020304" pitchFamily="18" charset="0"/>
                <a:ea typeface="Calibri" panose="020F0502020204030204" pitchFamily="34" charset="0"/>
                <a:cs typeface="Times New Roman" panose="02020603050405020304" pitchFamily="18" charset="0"/>
              </a:rPr>
              <a:t>được</a:t>
            </a:r>
            <a:r>
              <a:rPr lang="en-US" sz="2800" dirty="0">
                <a:solidFill>
                  <a:srgbClr val="00B05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B050"/>
                </a:solidFill>
                <a:latin typeface="Times New Roman" panose="02020603050405020304" pitchFamily="18" charset="0"/>
                <a:ea typeface="Calibri" panose="020F0502020204030204" pitchFamily="34" charset="0"/>
                <a:cs typeface="Times New Roman" panose="02020603050405020304" pitchFamily="18" charset="0"/>
              </a:rPr>
              <a:t>vận</a:t>
            </a:r>
            <a:r>
              <a:rPr lang="en-US" sz="2800" dirty="0">
                <a:solidFill>
                  <a:srgbClr val="00B05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B050"/>
                </a:solidFill>
                <a:latin typeface="Times New Roman" panose="02020603050405020304" pitchFamily="18" charset="0"/>
                <a:ea typeface="Calibri" panose="020F0502020204030204" pitchFamily="34" charset="0"/>
                <a:cs typeface="Times New Roman" panose="02020603050405020304" pitchFamily="18" charset="0"/>
              </a:rPr>
              <a:t>dụng</a:t>
            </a:r>
            <a:r>
              <a:rPr lang="en-US" sz="2800" dirty="0">
                <a:solidFill>
                  <a:srgbClr val="00B05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B050"/>
                </a:solidFill>
                <a:latin typeface="Times New Roman" panose="02020603050405020304" pitchFamily="18" charset="0"/>
                <a:ea typeface="Calibri" panose="020F0502020204030204" pitchFamily="34" charset="0"/>
                <a:cs typeface="Times New Roman" panose="02020603050405020304" pitchFamily="18" charset="0"/>
              </a:rPr>
              <a:t>vào</a:t>
            </a:r>
            <a:r>
              <a:rPr lang="en-US" sz="2800" dirty="0">
                <a:solidFill>
                  <a:srgbClr val="00B05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B050"/>
                </a:solidFill>
                <a:latin typeface="Times New Roman" panose="02020603050405020304" pitchFamily="18" charset="0"/>
                <a:ea typeface="Calibri" panose="020F0502020204030204" pitchFamily="34" charset="0"/>
                <a:cs typeface="Times New Roman" panose="02020603050405020304" pitchFamily="18" charset="0"/>
              </a:rPr>
              <a:t>quá</a:t>
            </a:r>
            <a:r>
              <a:rPr lang="en-US" sz="2800" dirty="0">
                <a:solidFill>
                  <a:srgbClr val="00B05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B050"/>
                </a:solidFill>
                <a:latin typeface="Times New Roman" panose="02020603050405020304" pitchFamily="18" charset="0"/>
                <a:ea typeface="Calibri" panose="020F0502020204030204" pitchFamily="34" charset="0"/>
                <a:cs typeface="Times New Roman" panose="02020603050405020304" pitchFamily="18" charset="0"/>
              </a:rPr>
              <a:t>trình</a:t>
            </a:r>
            <a:r>
              <a:rPr lang="en-US" sz="2800" dirty="0">
                <a:solidFill>
                  <a:srgbClr val="00B05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B050"/>
                </a:solidFill>
                <a:latin typeface="Times New Roman" panose="02020603050405020304" pitchFamily="18" charset="0"/>
                <a:ea typeface="Calibri" panose="020F0502020204030204" pitchFamily="34" charset="0"/>
                <a:cs typeface="Times New Roman" panose="02020603050405020304" pitchFamily="18" charset="0"/>
              </a:rPr>
              <a:t>lao</a:t>
            </a:r>
            <a:r>
              <a:rPr lang="en-US" sz="2800" dirty="0">
                <a:solidFill>
                  <a:srgbClr val="00B05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B050"/>
                </a:solidFill>
                <a:latin typeface="Times New Roman" panose="02020603050405020304" pitchFamily="18" charset="0"/>
                <a:ea typeface="Calibri" panose="020F0502020204030204" pitchFamily="34" charset="0"/>
                <a:cs typeface="Times New Roman" panose="02020603050405020304" pitchFamily="18" charset="0"/>
              </a:rPr>
              <a:t>động</a:t>
            </a:r>
            <a:r>
              <a:rPr lang="en-US" sz="2800" dirty="0">
                <a:solidFill>
                  <a:srgbClr val="00B05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B050"/>
                </a:solidFill>
                <a:latin typeface="Times New Roman" panose="02020603050405020304" pitchFamily="18" charset="0"/>
                <a:ea typeface="Calibri" panose="020F0502020204030204" pitchFamily="34" charset="0"/>
                <a:cs typeface="Times New Roman" panose="02020603050405020304" pitchFamily="18" charset="0"/>
              </a:rPr>
              <a:t>sản</a:t>
            </a:r>
            <a:r>
              <a:rPr lang="en-US" sz="2800" dirty="0">
                <a:solidFill>
                  <a:srgbClr val="00B05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B050"/>
                </a:solidFill>
                <a:latin typeface="Times New Roman" panose="02020603050405020304" pitchFamily="18" charset="0"/>
                <a:ea typeface="Calibri" panose="020F0502020204030204" pitchFamily="34" charset="0"/>
                <a:cs typeface="Times New Roman" panose="02020603050405020304" pitchFamily="18" charset="0"/>
              </a:rPr>
              <a:t>xuất</a:t>
            </a:r>
            <a:r>
              <a:rPr lang="en-US" sz="2800" dirty="0">
                <a:solidFill>
                  <a:srgbClr val="00B050"/>
                </a:solidFill>
                <a:latin typeface="Times New Roman" panose="02020603050405020304" pitchFamily="18" charset="0"/>
                <a:ea typeface="Calibri" panose="020F0502020204030204" pitchFamily="34" charset="0"/>
                <a:cs typeface="Times New Roman" panose="02020603050405020304" pitchFamily="18" charset="0"/>
              </a:rPr>
              <a:t>.</a:t>
            </a:r>
          </a:p>
        </p:txBody>
      </p:sp>
      <p:sp>
        <p:nvSpPr>
          <p:cNvPr id="8" name="Rectangle 7"/>
          <p:cNvSpPr/>
          <p:nvPr/>
        </p:nvSpPr>
        <p:spPr>
          <a:xfrm>
            <a:off x="4306075" y="3644230"/>
            <a:ext cx="7226658" cy="64633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a:spAutoFit/>
          </a:bodyPr>
          <a:lstStyle/>
          <a:p>
            <a:pPr indent="457200" algn="just">
              <a:lnSpc>
                <a:spcPct val="150000"/>
              </a:lnSpc>
              <a:tabLst>
                <a:tab pos="342900" algn="l"/>
                <a:tab pos="5257800" algn="l"/>
              </a:tabLst>
            </a:pP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Hai </a:t>
            </a:r>
            <a:r>
              <a:rPr lang="en-US" sz="2400" b="1" dirty="0" err="1">
                <a:solidFill>
                  <a:schemeClr val="bg1"/>
                </a:solidFill>
                <a:latin typeface="Times New Roman" panose="02020603050405020304" pitchFamily="18" charset="0"/>
                <a:ea typeface="Calibri" panose="020F0502020204030204" pitchFamily="34" charset="0"/>
                <a:cs typeface="Times New Roman" panose="02020603050405020304" pitchFamily="18" charset="0"/>
              </a:rPr>
              <a:t>điều</a:t>
            </a: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chemeClr val="bg1"/>
                </a:solidFill>
                <a:latin typeface="Times New Roman" panose="02020603050405020304" pitchFamily="18" charset="0"/>
                <a:ea typeface="Calibri" panose="020F0502020204030204" pitchFamily="34" charset="0"/>
                <a:cs typeface="Times New Roman" panose="02020603050405020304" pitchFamily="18" charset="0"/>
              </a:rPr>
              <a:t>kiện</a:t>
            </a: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chemeClr val="bg1"/>
                </a:solidFill>
                <a:latin typeface="Times New Roman" panose="02020603050405020304" pitchFamily="18" charset="0"/>
                <a:ea typeface="Calibri" panose="020F0502020204030204" pitchFamily="34" charset="0"/>
                <a:cs typeface="Times New Roman" panose="02020603050405020304" pitchFamily="18" charset="0"/>
              </a:rPr>
              <a:t>để</a:t>
            </a: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chemeClr val="bg1"/>
                </a:solidFill>
                <a:latin typeface="Times New Roman" panose="02020603050405020304" pitchFamily="18" charset="0"/>
                <a:ea typeface="Calibri" panose="020F0502020204030204" pitchFamily="34" charset="0"/>
                <a:cs typeface="Times New Roman" panose="02020603050405020304" pitchFamily="18" charset="0"/>
              </a:rPr>
              <a:t>sức</a:t>
            </a: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chemeClr val="bg1"/>
                </a:solidFill>
                <a:latin typeface="Times New Roman" panose="02020603050405020304" pitchFamily="18" charset="0"/>
                <a:ea typeface="Calibri" panose="020F0502020204030204" pitchFamily="34" charset="0"/>
                <a:cs typeface="Times New Roman" panose="02020603050405020304" pitchFamily="18" charset="0"/>
              </a:rPr>
              <a:t>lao</a:t>
            </a: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chemeClr val="bg1"/>
                </a:solidFill>
                <a:latin typeface="Times New Roman" panose="02020603050405020304" pitchFamily="18" charset="0"/>
                <a:ea typeface="Calibri" panose="020F0502020204030204" pitchFamily="34" charset="0"/>
                <a:cs typeface="Times New Roman" panose="02020603050405020304" pitchFamily="18" charset="0"/>
              </a:rPr>
              <a:t>động</a:t>
            </a: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chemeClr val="bg1"/>
                </a:solidFill>
                <a:latin typeface="Times New Roman" panose="02020603050405020304" pitchFamily="18" charset="0"/>
                <a:ea typeface="Calibri" panose="020F0502020204030204" pitchFamily="34" charset="0"/>
                <a:cs typeface="Times New Roman" panose="02020603050405020304" pitchFamily="18" charset="0"/>
              </a:rPr>
              <a:t>trở</a:t>
            </a: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chemeClr val="bg1"/>
                </a:solidFill>
                <a:latin typeface="Times New Roman" panose="02020603050405020304" pitchFamily="18" charset="0"/>
                <a:ea typeface="Calibri" panose="020F0502020204030204" pitchFamily="34" charset="0"/>
                <a:cs typeface="Times New Roman" panose="02020603050405020304" pitchFamily="18" charset="0"/>
              </a:rPr>
              <a:t>thành</a:t>
            </a: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chemeClr val="bg1"/>
                </a:solidFill>
                <a:latin typeface="Times New Roman" panose="02020603050405020304" pitchFamily="18" charset="0"/>
                <a:ea typeface="Calibri" panose="020F0502020204030204" pitchFamily="34" charset="0"/>
                <a:cs typeface="Times New Roman" panose="02020603050405020304" pitchFamily="18" charset="0"/>
              </a:rPr>
              <a:t>hàng</a:t>
            </a: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chemeClr val="bg1"/>
                </a:solidFill>
                <a:latin typeface="Times New Roman" panose="02020603050405020304" pitchFamily="18" charset="0"/>
                <a:ea typeface="Calibri" panose="020F0502020204030204" pitchFamily="34" charset="0"/>
                <a:cs typeface="Times New Roman" panose="02020603050405020304" pitchFamily="18" charset="0"/>
              </a:rPr>
              <a:t>hóa</a:t>
            </a: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a:t>
            </a:r>
          </a:p>
        </p:txBody>
      </p:sp>
      <p:sp>
        <p:nvSpPr>
          <p:cNvPr id="10" name="Rectangle 9"/>
          <p:cNvSpPr/>
          <p:nvPr/>
        </p:nvSpPr>
        <p:spPr>
          <a:xfrm>
            <a:off x="3405963" y="5476903"/>
            <a:ext cx="4023538" cy="954107"/>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indent="457200" algn="just">
              <a:tabLst>
                <a:tab pos="342900" algn="l"/>
                <a:tab pos="5257800" algn="l"/>
              </a:tabLst>
            </a:pPr>
            <a:r>
              <a:rPr lang="en-US" sz="2800" dirty="0" err="1">
                <a:latin typeface="Times New Roman" panose="02020603050405020304" pitchFamily="18" charset="0"/>
                <a:ea typeface="Calibri" panose="020F0502020204030204" pitchFamily="34" charset="0"/>
                <a:cs typeface="Times New Roman" panose="02020603050405020304" pitchFamily="18" charset="0"/>
              </a:rPr>
              <a:t>Người</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lao</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động</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được</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tự</a:t>
            </a:r>
            <a:r>
              <a:rPr lang="en-US" sz="2800" dirty="0">
                <a:latin typeface="Times New Roman" panose="02020603050405020304" pitchFamily="18" charset="0"/>
                <a:ea typeface="Calibri" panose="020F0502020204030204" pitchFamily="34" charset="0"/>
                <a:cs typeface="Times New Roman" panose="02020603050405020304" pitchFamily="18" charset="0"/>
              </a:rPr>
              <a:t> do </a:t>
            </a:r>
            <a:r>
              <a:rPr lang="en-US" sz="2800" dirty="0" err="1">
                <a:latin typeface="Times New Roman" panose="02020603050405020304" pitchFamily="18" charset="0"/>
                <a:ea typeface="Calibri" panose="020F0502020204030204" pitchFamily="34" charset="0"/>
                <a:cs typeface="Times New Roman" panose="02020603050405020304" pitchFamily="18" charset="0"/>
              </a:rPr>
              <a:t>về</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thân</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thể</a:t>
            </a: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 name="Rectangle 10"/>
          <p:cNvSpPr/>
          <p:nvPr/>
        </p:nvSpPr>
        <p:spPr>
          <a:xfrm>
            <a:off x="7772400" y="5476903"/>
            <a:ext cx="4271963" cy="954107"/>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indent="457200" algn="just">
              <a:tabLst>
                <a:tab pos="342900" algn="l"/>
                <a:tab pos="5257800" algn="l"/>
              </a:tabLst>
            </a:pPr>
            <a:r>
              <a:rPr lang="en-US" sz="2800" dirty="0" err="1">
                <a:solidFill>
                  <a:schemeClr val="lt1"/>
                </a:solidFill>
                <a:latin typeface="Times New Roman" panose="02020603050405020304" pitchFamily="18" charset="0"/>
                <a:ea typeface="Calibri" panose="020F0502020204030204" pitchFamily="34" charset="0"/>
                <a:cs typeface="Times New Roman" panose="02020603050405020304" pitchFamily="18" charset="0"/>
              </a:rPr>
              <a:t>Người</a:t>
            </a:r>
            <a:r>
              <a:rPr lang="en-US" sz="2800" dirty="0">
                <a:solidFill>
                  <a:schemeClr val="lt1"/>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lt1"/>
                </a:solidFill>
                <a:latin typeface="Times New Roman" panose="02020603050405020304" pitchFamily="18" charset="0"/>
                <a:ea typeface="Calibri" panose="020F0502020204030204" pitchFamily="34" charset="0"/>
                <a:cs typeface="Times New Roman" panose="02020603050405020304" pitchFamily="18" charset="0"/>
              </a:rPr>
              <a:t>lao</a:t>
            </a:r>
            <a:r>
              <a:rPr lang="en-US" sz="2800" dirty="0">
                <a:solidFill>
                  <a:schemeClr val="lt1"/>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lt1"/>
                </a:solidFill>
                <a:latin typeface="Times New Roman" panose="02020603050405020304" pitchFamily="18" charset="0"/>
                <a:ea typeface="Calibri" panose="020F0502020204030204" pitchFamily="34" charset="0"/>
                <a:cs typeface="Times New Roman" panose="02020603050405020304" pitchFamily="18" charset="0"/>
              </a:rPr>
              <a:t>động</a:t>
            </a:r>
            <a:r>
              <a:rPr lang="en-US" sz="2800" dirty="0">
                <a:solidFill>
                  <a:schemeClr val="lt1"/>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lt1"/>
                </a:solidFill>
                <a:latin typeface="Times New Roman" panose="02020603050405020304" pitchFamily="18" charset="0"/>
                <a:ea typeface="Calibri" panose="020F0502020204030204" pitchFamily="34" charset="0"/>
                <a:cs typeface="Times New Roman" panose="02020603050405020304" pitchFamily="18" charset="0"/>
              </a:rPr>
              <a:t>không</a:t>
            </a:r>
            <a:r>
              <a:rPr lang="en-US" sz="2800" dirty="0">
                <a:solidFill>
                  <a:schemeClr val="lt1"/>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lt1"/>
                </a:solidFill>
                <a:latin typeface="Times New Roman" panose="02020603050405020304" pitchFamily="18" charset="0"/>
                <a:ea typeface="Calibri" panose="020F0502020204030204" pitchFamily="34" charset="0"/>
                <a:cs typeface="Times New Roman" panose="02020603050405020304" pitchFamily="18" charset="0"/>
              </a:rPr>
              <a:t>có</a:t>
            </a:r>
            <a:r>
              <a:rPr lang="en-US" sz="2800" dirty="0">
                <a:solidFill>
                  <a:schemeClr val="lt1"/>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lt1"/>
                </a:solidFill>
                <a:latin typeface="Times New Roman" panose="02020603050405020304" pitchFamily="18" charset="0"/>
                <a:ea typeface="Calibri" panose="020F0502020204030204" pitchFamily="34" charset="0"/>
                <a:cs typeface="Times New Roman" panose="02020603050405020304" pitchFamily="18" charset="0"/>
              </a:rPr>
              <a:t>tư</a:t>
            </a:r>
            <a:r>
              <a:rPr lang="en-US" sz="2800" dirty="0">
                <a:solidFill>
                  <a:schemeClr val="lt1"/>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lt1"/>
                </a:solidFill>
                <a:latin typeface="Times New Roman" panose="02020603050405020304" pitchFamily="18" charset="0"/>
                <a:ea typeface="Calibri" panose="020F0502020204030204" pitchFamily="34" charset="0"/>
                <a:cs typeface="Times New Roman" panose="02020603050405020304" pitchFamily="18" charset="0"/>
              </a:rPr>
              <a:t>liệu</a:t>
            </a:r>
            <a:r>
              <a:rPr lang="en-US" sz="2800" dirty="0">
                <a:solidFill>
                  <a:schemeClr val="lt1"/>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lt1"/>
                </a:solidFill>
                <a:latin typeface="Times New Roman" panose="02020603050405020304" pitchFamily="18" charset="0"/>
                <a:ea typeface="Calibri" panose="020F0502020204030204" pitchFamily="34" charset="0"/>
                <a:cs typeface="Times New Roman" panose="02020603050405020304" pitchFamily="18" charset="0"/>
              </a:rPr>
              <a:t>sản</a:t>
            </a:r>
            <a:r>
              <a:rPr lang="en-US" sz="2800" dirty="0">
                <a:solidFill>
                  <a:schemeClr val="lt1"/>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lt1"/>
                </a:solidFill>
                <a:latin typeface="Times New Roman" panose="02020603050405020304" pitchFamily="18" charset="0"/>
                <a:ea typeface="Calibri" panose="020F0502020204030204" pitchFamily="34" charset="0"/>
                <a:cs typeface="Times New Roman" panose="02020603050405020304" pitchFamily="18" charset="0"/>
              </a:rPr>
              <a:t>xuất</a:t>
            </a:r>
            <a:r>
              <a:rPr lang="en-US" sz="2800" dirty="0">
                <a:solidFill>
                  <a:schemeClr val="lt1"/>
                </a:solidFill>
                <a:latin typeface="Times New Roman" panose="02020603050405020304" pitchFamily="18" charset="0"/>
                <a:ea typeface="Calibri" panose="020F0502020204030204" pitchFamily="34" charset="0"/>
                <a:cs typeface="Times New Roman" panose="02020603050405020304" pitchFamily="18" charset="0"/>
              </a:rPr>
              <a:t> </a:t>
            </a:r>
          </a:p>
        </p:txBody>
      </p:sp>
      <p:sp>
        <p:nvSpPr>
          <p:cNvPr id="12" name="Down Arrow 11"/>
          <p:cNvSpPr/>
          <p:nvPr/>
        </p:nvSpPr>
        <p:spPr>
          <a:xfrm>
            <a:off x="5929313" y="4314825"/>
            <a:ext cx="457200" cy="87805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Down Arrow 12"/>
          <p:cNvSpPr/>
          <p:nvPr/>
        </p:nvSpPr>
        <p:spPr>
          <a:xfrm>
            <a:off x="9444038" y="4314825"/>
            <a:ext cx="464343" cy="87805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descr="Kết quả hình ảnh cho lao độ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33404" y="85490"/>
            <a:ext cx="6196646" cy="34856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057048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2889" y="165989"/>
            <a:ext cx="5972176" cy="1384995"/>
          </a:xfrm>
          <a:prstGeom prst="rect">
            <a:avLst/>
          </a:prstGeom>
        </p:spPr>
        <p:txBody>
          <a:bodyPr wrap="square">
            <a:spAutoFit/>
          </a:bodyPr>
          <a:lstStyle/>
          <a:p>
            <a:pPr indent="457200"/>
            <a:r>
              <a:rPr lang="vi-VN" sz="2800" b="1" dirty="0">
                <a:solidFill>
                  <a:srgbClr val="FF0000"/>
                </a:solidFill>
                <a:latin typeface="+mj-lt"/>
                <a:ea typeface="Times New Roman" panose="02020603050405020304" pitchFamily="18" charset="0"/>
                <a:cs typeface="Times New Roman" panose="02020603050405020304" pitchFamily="18" charset="0"/>
              </a:rPr>
              <a:t>2.2. Kinh tế chính trị Mác – Lênin</a:t>
            </a:r>
            <a:endParaRPr lang="en-US" sz="2800" b="1" dirty="0">
              <a:solidFill>
                <a:srgbClr val="FF0000"/>
              </a:solidFill>
              <a:latin typeface="+mj-lt"/>
              <a:ea typeface="Times New Roman" panose="02020603050405020304" pitchFamily="18" charset="0"/>
              <a:cs typeface="Times New Roman" panose="02020603050405020304" pitchFamily="18" charset="0"/>
            </a:endParaRPr>
          </a:p>
          <a:p>
            <a:r>
              <a:rPr lang="pt-BR" b="1" i="1" dirty="0" smtClean="0"/>
              <a:t>          </a:t>
            </a:r>
            <a:r>
              <a:rPr lang="pt-BR" sz="2800" b="1" dirty="0">
                <a:solidFill>
                  <a:srgbClr val="FF0000"/>
                </a:solidFill>
                <a:latin typeface="+mj-lt"/>
                <a:ea typeface="Times New Roman" panose="02020603050405020304" pitchFamily="18" charset="0"/>
                <a:cs typeface="Times New Roman" panose="02020603050405020304" pitchFamily="18" charset="0"/>
              </a:rPr>
              <a:t>2.2.2. Học thuyết giá trị thặng dư  </a:t>
            </a:r>
            <a:endParaRPr lang="en-US" sz="2800" b="1" dirty="0">
              <a:solidFill>
                <a:srgbClr val="FF0000"/>
              </a:solidFill>
              <a:latin typeface="+mj-lt"/>
              <a:ea typeface="Times New Roman" panose="02020603050405020304" pitchFamily="18" charset="0"/>
              <a:cs typeface="Times New Roman" panose="02020603050405020304" pitchFamily="18" charset="0"/>
            </a:endParaRPr>
          </a:p>
          <a:p>
            <a:r>
              <a:rPr lang="pt-BR" sz="2800" b="1" dirty="0">
                <a:solidFill>
                  <a:srgbClr val="00B0F0"/>
                </a:solidFill>
                <a:latin typeface="+mj-lt"/>
                <a:ea typeface="Times New Roman" panose="02020603050405020304" pitchFamily="18" charset="0"/>
                <a:cs typeface="Times New Roman" panose="02020603050405020304" pitchFamily="18" charset="0"/>
              </a:rPr>
              <a:t>         Hàng hóa sức lao động</a:t>
            </a:r>
            <a:endParaRPr lang="en-US" sz="2800" b="1" dirty="0">
              <a:solidFill>
                <a:srgbClr val="00B0F0"/>
              </a:solidFill>
              <a:latin typeface="+mj-lt"/>
              <a:ea typeface="Times New Roman" panose="02020603050405020304" pitchFamily="18" charset="0"/>
              <a:cs typeface="Times New Roman" panose="02020603050405020304" pitchFamily="18" charset="0"/>
            </a:endParaRPr>
          </a:p>
        </p:txBody>
      </p:sp>
      <p:sp>
        <p:nvSpPr>
          <p:cNvPr id="10" name="Rectangle 9"/>
          <p:cNvSpPr/>
          <p:nvPr/>
        </p:nvSpPr>
        <p:spPr>
          <a:xfrm>
            <a:off x="5729287" y="2332069"/>
            <a:ext cx="2686051" cy="353943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indent="457200" algn="just">
              <a:tabLst>
                <a:tab pos="342900" algn="l"/>
                <a:tab pos="5257800" algn="l"/>
              </a:tabLst>
            </a:pPr>
            <a:r>
              <a:rPr lang="pt-BR" sz="2800" b="1" i="1" dirty="0">
                <a:solidFill>
                  <a:srgbClr val="FFFF00"/>
                </a:solidFill>
              </a:rPr>
              <a:t>Giá trị hàng hoá sức lao động: </a:t>
            </a:r>
            <a:r>
              <a:rPr lang="pt-BR" sz="2800" dirty="0"/>
              <a:t>là thời gian lao động xã hội cần thiết để sản xuất và tái sản xuất sức lao động,</a:t>
            </a: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 name="Rectangle 10"/>
          <p:cNvSpPr/>
          <p:nvPr/>
        </p:nvSpPr>
        <p:spPr>
          <a:xfrm>
            <a:off x="9339263" y="2355785"/>
            <a:ext cx="2705100" cy="3970318"/>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indent="457200" algn="just">
              <a:tabLst>
                <a:tab pos="342900" algn="l"/>
                <a:tab pos="5257800" algn="l"/>
              </a:tabLst>
            </a:pPr>
            <a:r>
              <a:rPr lang="pt-BR" sz="2800" b="1" i="1" dirty="0">
                <a:solidFill>
                  <a:srgbClr val="FFFF00"/>
                </a:solidFill>
              </a:rPr>
              <a:t>Giá trị sử dụng của hàng hoá sức lao động:</a:t>
            </a:r>
            <a:r>
              <a:rPr lang="pt-BR" sz="2800" b="1" dirty="0">
                <a:solidFill>
                  <a:srgbClr val="FFFF00"/>
                </a:solidFill>
              </a:rPr>
              <a:t> </a:t>
            </a:r>
            <a:r>
              <a:rPr lang="pt-BR" sz="2800" dirty="0"/>
              <a:t>thể hiện ra trong quá trình tiêu dùng sức lao động để sản xuất ra một loại hàng hoá nào đó</a:t>
            </a:r>
            <a:endParaRPr lang="en-US" sz="2800" dirty="0">
              <a:solidFill>
                <a:schemeClr val="lt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2" name="Down Arrow 11"/>
          <p:cNvSpPr/>
          <p:nvPr/>
        </p:nvSpPr>
        <p:spPr>
          <a:xfrm>
            <a:off x="6786563" y="1267894"/>
            <a:ext cx="457200" cy="87805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Down Arrow 12"/>
          <p:cNvSpPr/>
          <p:nvPr/>
        </p:nvSpPr>
        <p:spPr>
          <a:xfrm>
            <a:off x="10459641" y="1306577"/>
            <a:ext cx="464343" cy="87805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p:cNvSpPr/>
          <p:nvPr/>
        </p:nvSpPr>
        <p:spPr>
          <a:xfrm>
            <a:off x="6264366" y="165989"/>
            <a:ext cx="5779997" cy="1077218"/>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indent="457200" algn="ctr">
              <a:tabLst>
                <a:tab pos="342900" algn="l"/>
                <a:tab pos="5257800" algn="l"/>
              </a:tabLst>
            </a:pPr>
            <a:r>
              <a:rPr lang="pt-BR" sz="3200" b="1" i="1" dirty="0" smtClean="0">
                <a:latin typeface="Times New Roman" panose="02020603050405020304" pitchFamily="18" charset="0"/>
                <a:ea typeface="Calibri" panose="020F0502020204030204" pitchFamily="34" charset="0"/>
                <a:cs typeface="Times New Roman" panose="02020603050405020304" pitchFamily="18" charset="0"/>
              </a:rPr>
              <a:t>Hai </a:t>
            </a:r>
            <a:r>
              <a:rPr lang="pt-BR" sz="3200" b="1" i="1" dirty="0">
                <a:latin typeface="Times New Roman" panose="02020603050405020304" pitchFamily="18" charset="0"/>
                <a:ea typeface="Calibri" panose="020F0502020204030204" pitchFamily="34" charset="0"/>
                <a:cs typeface="Times New Roman" panose="02020603050405020304" pitchFamily="18" charset="0"/>
              </a:rPr>
              <a:t>thuộc tính của hàng </a:t>
            </a:r>
            <a:r>
              <a:rPr lang="pt-BR" sz="3200" b="1" i="1" dirty="0" smtClean="0">
                <a:latin typeface="Times New Roman" panose="02020603050405020304" pitchFamily="18" charset="0"/>
                <a:ea typeface="Calibri" panose="020F0502020204030204" pitchFamily="34" charset="0"/>
                <a:cs typeface="Times New Roman" panose="02020603050405020304" pitchFamily="18" charset="0"/>
              </a:rPr>
              <a:t>hóa</a:t>
            </a:r>
          </a:p>
          <a:p>
            <a:pPr indent="457200" algn="ctr">
              <a:tabLst>
                <a:tab pos="342900" algn="l"/>
                <a:tab pos="5257800" algn="l"/>
              </a:tabLst>
            </a:pPr>
            <a:r>
              <a:rPr lang="pt-BR" sz="3200" b="1" i="1" dirty="0" smtClean="0">
                <a:latin typeface="Times New Roman" panose="02020603050405020304" pitchFamily="18" charset="0"/>
                <a:ea typeface="Calibri" panose="020F0502020204030204" pitchFamily="34" charset="0"/>
                <a:cs typeface="Times New Roman" panose="02020603050405020304" pitchFamily="18" charset="0"/>
              </a:rPr>
              <a:t>sức </a:t>
            </a:r>
            <a:r>
              <a:rPr lang="pt-BR" sz="3200" b="1" i="1" dirty="0">
                <a:latin typeface="Times New Roman" panose="02020603050405020304" pitchFamily="18" charset="0"/>
                <a:ea typeface="Calibri" panose="020F0502020204030204" pitchFamily="34" charset="0"/>
                <a:cs typeface="Times New Roman" panose="02020603050405020304" pitchFamily="18" charset="0"/>
              </a:rPr>
              <a:t>lao </a:t>
            </a:r>
            <a:r>
              <a:rPr lang="pt-BR" sz="3200" b="1" i="1" dirty="0" smtClean="0">
                <a:latin typeface="Times New Roman" panose="02020603050405020304" pitchFamily="18" charset="0"/>
                <a:ea typeface="Calibri" panose="020F0502020204030204" pitchFamily="34" charset="0"/>
                <a:cs typeface="Times New Roman" panose="02020603050405020304" pitchFamily="18" charset="0"/>
              </a:rPr>
              <a:t>động</a:t>
            </a:r>
            <a:endParaRPr lang="en-US" sz="32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506014" y="1550984"/>
            <a:ext cx="4923235" cy="2246769"/>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indent="457200" algn="just">
              <a:tabLst>
                <a:tab pos="342900" algn="l"/>
                <a:tab pos="5257800" algn="l"/>
              </a:tabLst>
            </a:pPr>
            <a:r>
              <a:rPr lang="pt-BR"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Giá trị thặng dư </a:t>
            </a:r>
            <a:r>
              <a:rPr lang="pt-BR" sz="2800" dirty="0">
                <a:latin typeface="Times New Roman" panose="02020603050405020304" pitchFamily="18" charset="0"/>
                <a:ea typeface="Calibri" panose="020F0502020204030204" pitchFamily="34" charset="0"/>
                <a:cs typeface="Times New Roman" panose="02020603050405020304" pitchFamily="18" charset="0"/>
              </a:rPr>
              <a:t>là một bộ phận của giá trị mới dôi ra ngoài giá trị sức lao động do công nhân làm thuê tạo ra và bị nhà tư bản chiếm không .</a:t>
            </a: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150019" y="3955219"/>
            <a:ext cx="5429249" cy="2677656"/>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indent="457200" algn="just">
              <a:tabLst>
                <a:tab pos="342900" algn="l"/>
                <a:tab pos="5257800" algn="l"/>
              </a:tabLst>
            </a:pPr>
            <a:r>
              <a:rPr lang="pt-BR"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Ý nghĩa của học thuyết </a:t>
            </a:r>
            <a:endPar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a:p>
            <a:pPr indent="457200" algn="just">
              <a:tabLst>
                <a:tab pos="342900" algn="l"/>
                <a:tab pos="5257800" algn="l"/>
              </a:tabLst>
            </a:pPr>
            <a:r>
              <a:rPr lang="pt-BR" sz="2400" dirty="0">
                <a:solidFill>
                  <a:srgbClr val="00B050"/>
                </a:solidFill>
                <a:latin typeface="Times New Roman" panose="02020603050405020304" pitchFamily="18" charset="0"/>
                <a:ea typeface="Calibri" panose="020F0502020204030204" pitchFamily="34" charset="0"/>
                <a:cs typeface="Times New Roman" panose="02020603050405020304" pitchFamily="18" charset="0"/>
              </a:rPr>
              <a:t>Học thuyết giá trị thặng dư đã bóc trần bản chất của nền sản xuất TBCN; chứng minh khoa học về cách thức bóc lột của giai cấp tư sản đối với công nhân làm thuê và luận chứng những mâu thuẫn nội tại của CNTB</a:t>
            </a:r>
            <a:endParaRPr lang="en-US" sz="2400" dirty="0">
              <a:solidFill>
                <a:srgbClr val="00B050"/>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457053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287" y="122238"/>
            <a:ext cx="8963025" cy="1806574"/>
          </a:xfrm>
        </p:spPr>
        <p:txBody>
          <a:bodyPr>
            <a:normAutofit/>
          </a:bodyPr>
          <a:lstStyle/>
          <a:p>
            <a:r>
              <a:rPr lang="pt-BR" sz="2800" b="1" dirty="0">
                <a:solidFill>
                  <a:srgbClr val="FF0000"/>
                </a:solidFill>
              </a:rPr>
              <a:t>2.3. Chủ nghĩa xã hội khoa học</a:t>
            </a:r>
            <a:r>
              <a:rPr lang="en-US" sz="2800" dirty="0">
                <a:solidFill>
                  <a:srgbClr val="FF0000"/>
                </a:solidFill>
              </a:rPr>
              <a:t/>
            </a:r>
            <a:br>
              <a:rPr lang="en-US" sz="2800" dirty="0">
                <a:solidFill>
                  <a:srgbClr val="FF0000"/>
                </a:solidFill>
              </a:rPr>
            </a:br>
            <a:r>
              <a:rPr lang="pt-BR" sz="2800" b="1" dirty="0">
                <a:solidFill>
                  <a:srgbClr val="FF0000"/>
                </a:solidFill>
              </a:rPr>
              <a:t>2.3.1. Lý luận về sứ mệnh lịch sử của giai cấp công nhân</a:t>
            </a:r>
            <a:r>
              <a:rPr lang="en-US" sz="2800" dirty="0">
                <a:solidFill>
                  <a:srgbClr val="FF0000"/>
                </a:solidFill>
              </a:rPr>
              <a:t/>
            </a:r>
            <a:br>
              <a:rPr lang="en-US" sz="2800" dirty="0">
                <a:solidFill>
                  <a:srgbClr val="FF0000"/>
                </a:solidFill>
              </a:rPr>
            </a:br>
            <a:r>
              <a:rPr lang="pt-BR" sz="2800" b="1" i="1" dirty="0">
                <a:solidFill>
                  <a:srgbClr val="FF0000"/>
                </a:solidFill>
              </a:rPr>
              <a:t>	Định nghĩa giai cấp công nhân </a:t>
            </a:r>
            <a:r>
              <a:rPr lang="en-US" sz="2800" dirty="0">
                <a:solidFill>
                  <a:srgbClr val="FF0000"/>
                </a:solidFill>
              </a:rPr>
              <a:t/>
            </a:r>
            <a:br>
              <a:rPr lang="en-US" sz="2800" dirty="0">
                <a:solidFill>
                  <a:srgbClr val="FF0000"/>
                </a:solidFill>
              </a:rPr>
            </a:br>
            <a:endParaRPr lang="en-US" sz="2800" dirty="0">
              <a:solidFill>
                <a:srgbClr val="FF0000"/>
              </a:solidFill>
            </a:endParaRPr>
          </a:p>
        </p:txBody>
      </p:sp>
      <p:sp>
        <p:nvSpPr>
          <p:cNvPr id="3" name="Rectangle 2"/>
          <p:cNvSpPr/>
          <p:nvPr/>
        </p:nvSpPr>
        <p:spPr>
          <a:xfrm>
            <a:off x="681037" y="1595021"/>
            <a:ext cx="6805613" cy="5262979"/>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en-US" sz="2800" i="1" dirty="0" err="1">
                <a:solidFill>
                  <a:srgbClr val="0070C0"/>
                </a:solidFill>
                <a:latin typeface="Times New Roman" panose="02020603050405020304" pitchFamily="18" charset="0"/>
                <a:ea typeface="Calibri" panose="020F0502020204030204" pitchFamily="34" charset="0"/>
              </a:rPr>
              <a:t>Giai</a:t>
            </a:r>
            <a:r>
              <a:rPr lang="en-US" sz="2800" i="1" dirty="0">
                <a:solidFill>
                  <a:srgbClr val="0070C0"/>
                </a:solidFill>
                <a:latin typeface="Times New Roman" panose="02020603050405020304" pitchFamily="18" charset="0"/>
                <a:ea typeface="Calibri" panose="020F0502020204030204" pitchFamily="34" charset="0"/>
              </a:rPr>
              <a:t> </a:t>
            </a:r>
            <a:r>
              <a:rPr lang="en-US" sz="2800" i="1" dirty="0" err="1">
                <a:solidFill>
                  <a:srgbClr val="0070C0"/>
                </a:solidFill>
                <a:latin typeface="Times New Roman" panose="02020603050405020304" pitchFamily="18" charset="0"/>
                <a:ea typeface="Calibri" panose="020F0502020204030204" pitchFamily="34" charset="0"/>
              </a:rPr>
              <a:t>cấp</a:t>
            </a:r>
            <a:r>
              <a:rPr lang="en-US" sz="2800" i="1" dirty="0">
                <a:solidFill>
                  <a:srgbClr val="0070C0"/>
                </a:solidFill>
                <a:latin typeface="Times New Roman" panose="02020603050405020304" pitchFamily="18" charset="0"/>
                <a:ea typeface="Calibri" panose="020F0502020204030204" pitchFamily="34" charset="0"/>
              </a:rPr>
              <a:t> </a:t>
            </a:r>
            <a:r>
              <a:rPr lang="en-US" sz="2800" i="1" dirty="0" err="1">
                <a:solidFill>
                  <a:srgbClr val="0070C0"/>
                </a:solidFill>
                <a:latin typeface="Times New Roman" panose="02020603050405020304" pitchFamily="18" charset="0"/>
                <a:ea typeface="Calibri" panose="020F0502020204030204" pitchFamily="34" charset="0"/>
              </a:rPr>
              <a:t>công</a:t>
            </a:r>
            <a:r>
              <a:rPr lang="en-US" sz="2800" i="1" dirty="0">
                <a:solidFill>
                  <a:srgbClr val="0070C0"/>
                </a:solidFill>
                <a:latin typeface="Times New Roman" panose="02020603050405020304" pitchFamily="18" charset="0"/>
                <a:ea typeface="Calibri" panose="020F0502020204030204" pitchFamily="34" charset="0"/>
              </a:rPr>
              <a:t> </a:t>
            </a:r>
            <a:r>
              <a:rPr lang="en-US" sz="2800" i="1" dirty="0" err="1">
                <a:solidFill>
                  <a:srgbClr val="0070C0"/>
                </a:solidFill>
                <a:latin typeface="Times New Roman" panose="02020603050405020304" pitchFamily="18" charset="0"/>
                <a:ea typeface="Calibri" panose="020F0502020204030204" pitchFamily="34" charset="0"/>
              </a:rPr>
              <a:t>nhân</a:t>
            </a:r>
            <a:r>
              <a:rPr lang="en-US" sz="2800" i="1" dirty="0">
                <a:solidFill>
                  <a:srgbClr val="0070C0"/>
                </a:solidFill>
                <a:latin typeface="Times New Roman" panose="02020603050405020304" pitchFamily="18" charset="0"/>
                <a:ea typeface="Calibri" panose="020F0502020204030204" pitchFamily="34" charset="0"/>
              </a:rPr>
              <a:t> </a:t>
            </a:r>
            <a:r>
              <a:rPr lang="en-US" sz="2800" i="1" dirty="0" err="1">
                <a:solidFill>
                  <a:srgbClr val="0070C0"/>
                </a:solidFill>
                <a:latin typeface="Times New Roman" panose="02020603050405020304" pitchFamily="18" charset="0"/>
                <a:ea typeface="Calibri" panose="020F0502020204030204" pitchFamily="34" charset="0"/>
              </a:rPr>
              <a:t>là</a:t>
            </a:r>
            <a:r>
              <a:rPr lang="en-US" sz="2800" i="1" dirty="0">
                <a:solidFill>
                  <a:srgbClr val="0070C0"/>
                </a:solidFill>
                <a:latin typeface="Times New Roman" panose="02020603050405020304" pitchFamily="18" charset="0"/>
                <a:ea typeface="Calibri" panose="020F0502020204030204" pitchFamily="34" charset="0"/>
              </a:rPr>
              <a:t> </a:t>
            </a:r>
            <a:r>
              <a:rPr lang="en-US" sz="2800" i="1" dirty="0" err="1">
                <a:solidFill>
                  <a:srgbClr val="0070C0"/>
                </a:solidFill>
                <a:latin typeface="Times New Roman" panose="02020603050405020304" pitchFamily="18" charset="0"/>
                <a:ea typeface="Calibri" panose="020F0502020204030204" pitchFamily="34" charset="0"/>
              </a:rPr>
              <a:t>một</a:t>
            </a:r>
            <a:r>
              <a:rPr lang="en-US" sz="2800" i="1" dirty="0">
                <a:solidFill>
                  <a:srgbClr val="0070C0"/>
                </a:solidFill>
                <a:latin typeface="Times New Roman" panose="02020603050405020304" pitchFamily="18" charset="0"/>
                <a:ea typeface="Calibri" panose="020F0502020204030204" pitchFamily="34" charset="0"/>
              </a:rPr>
              <a:t> </a:t>
            </a:r>
            <a:r>
              <a:rPr lang="en-US" sz="2800" i="1" dirty="0" err="1">
                <a:solidFill>
                  <a:srgbClr val="0070C0"/>
                </a:solidFill>
                <a:latin typeface="Times New Roman" panose="02020603050405020304" pitchFamily="18" charset="0"/>
                <a:ea typeface="Calibri" panose="020F0502020204030204" pitchFamily="34" charset="0"/>
              </a:rPr>
              <a:t>tập</a:t>
            </a:r>
            <a:r>
              <a:rPr lang="en-US" sz="2800" i="1" dirty="0">
                <a:solidFill>
                  <a:srgbClr val="0070C0"/>
                </a:solidFill>
                <a:latin typeface="Times New Roman" panose="02020603050405020304" pitchFamily="18" charset="0"/>
                <a:ea typeface="Calibri" panose="020F0502020204030204" pitchFamily="34" charset="0"/>
              </a:rPr>
              <a:t> </a:t>
            </a:r>
            <a:r>
              <a:rPr lang="en-US" sz="2800" i="1" dirty="0" err="1">
                <a:solidFill>
                  <a:srgbClr val="0070C0"/>
                </a:solidFill>
                <a:latin typeface="Times New Roman" panose="02020603050405020304" pitchFamily="18" charset="0"/>
                <a:ea typeface="Calibri" panose="020F0502020204030204" pitchFamily="34" charset="0"/>
              </a:rPr>
              <a:t>đoàn</a:t>
            </a:r>
            <a:r>
              <a:rPr lang="en-US" sz="2800" i="1" dirty="0">
                <a:solidFill>
                  <a:srgbClr val="0070C0"/>
                </a:solidFill>
                <a:latin typeface="Times New Roman" panose="02020603050405020304" pitchFamily="18" charset="0"/>
                <a:ea typeface="Calibri" panose="020F0502020204030204" pitchFamily="34" charset="0"/>
              </a:rPr>
              <a:t> </a:t>
            </a:r>
            <a:r>
              <a:rPr lang="en-US" sz="2800" i="1" dirty="0" err="1">
                <a:solidFill>
                  <a:srgbClr val="0070C0"/>
                </a:solidFill>
                <a:latin typeface="Times New Roman" panose="02020603050405020304" pitchFamily="18" charset="0"/>
                <a:ea typeface="Calibri" panose="020F0502020204030204" pitchFamily="34" charset="0"/>
              </a:rPr>
              <a:t>xã</a:t>
            </a:r>
            <a:r>
              <a:rPr lang="en-US" sz="2800" i="1" dirty="0">
                <a:solidFill>
                  <a:srgbClr val="0070C0"/>
                </a:solidFill>
                <a:latin typeface="Times New Roman" panose="02020603050405020304" pitchFamily="18" charset="0"/>
                <a:ea typeface="Calibri" panose="020F0502020204030204" pitchFamily="34" charset="0"/>
              </a:rPr>
              <a:t> </a:t>
            </a:r>
            <a:r>
              <a:rPr lang="en-US" sz="2800" i="1" dirty="0" err="1">
                <a:solidFill>
                  <a:srgbClr val="0070C0"/>
                </a:solidFill>
                <a:latin typeface="Times New Roman" panose="02020603050405020304" pitchFamily="18" charset="0"/>
                <a:ea typeface="Calibri" panose="020F0502020204030204" pitchFamily="34" charset="0"/>
              </a:rPr>
              <a:t>hội</a:t>
            </a:r>
            <a:r>
              <a:rPr lang="en-US" sz="2800" i="1" dirty="0">
                <a:solidFill>
                  <a:srgbClr val="0070C0"/>
                </a:solidFill>
                <a:latin typeface="Times New Roman" panose="02020603050405020304" pitchFamily="18" charset="0"/>
                <a:ea typeface="Calibri" panose="020F0502020204030204" pitchFamily="34" charset="0"/>
              </a:rPr>
              <a:t> </a:t>
            </a:r>
            <a:r>
              <a:rPr lang="en-US" sz="2800" i="1" dirty="0" err="1">
                <a:solidFill>
                  <a:srgbClr val="0070C0"/>
                </a:solidFill>
                <a:latin typeface="Times New Roman" panose="02020603050405020304" pitchFamily="18" charset="0"/>
                <a:ea typeface="Calibri" panose="020F0502020204030204" pitchFamily="34" charset="0"/>
              </a:rPr>
              <a:t>ổn</a:t>
            </a:r>
            <a:r>
              <a:rPr lang="en-US" sz="2800" i="1" dirty="0">
                <a:solidFill>
                  <a:srgbClr val="0070C0"/>
                </a:solidFill>
                <a:latin typeface="Times New Roman" panose="02020603050405020304" pitchFamily="18" charset="0"/>
                <a:ea typeface="Calibri" panose="020F0502020204030204" pitchFamily="34" charset="0"/>
              </a:rPr>
              <a:t> </a:t>
            </a:r>
            <a:r>
              <a:rPr lang="en-US" sz="2800" i="1" dirty="0" err="1">
                <a:solidFill>
                  <a:srgbClr val="0070C0"/>
                </a:solidFill>
                <a:latin typeface="Times New Roman" panose="02020603050405020304" pitchFamily="18" charset="0"/>
                <a:ea typeface="Calibri" panose="020F0502020204030204" pitchFamily="34" charset="0"/>
              </a:rPr>
              <a:t>định</a:t>
            </a:r>
            <a:r>
              <a:rPr lang="en-US" sz="2800" i="1" dirty="0">
                <a:solidFill>
                  <a:srgbClr val="0070C0"/>
                </a:solidFill>
                <a:latin typeface="Times New Roman" panose="02020603050405020304" pitchFamily="18" charset="0"/>
                <a:ea typeface="Calibri" panose="020F0502020204030204" pitchFamily="34" charset="0"/>
              </a:rPr>
              <a:t>, </a:t>
            </a:r>
            <a:r>
              <a:rPr lang="en-US" sz="2800" i="1" dirty="0" err="1">
                <a:solidFill>
                  <a:srgbClr val="0070C0"/>
                </a:solidFill>
                <a:latin typeface="Times New Roman" panose="02020603050405020304" pitchFamily="18" charset="0"/>
                <a:ea typeface="Calibri" panose="020F0502020204030204" pitchFamily="34" charset="0"/>
              </a:rPr>
              <a:t>hình</a:t>
            </a:r>
            <a:r>
              <a:rPr lang="en-US" sz="2800" i="1" dirty="0">
                <a:solidFill>
                  <a:srgbClr val="0070C0"/>
                </a:solidFill>
                <a:latin typeface="Times New Roman" panose="02020603050405020304" pitchFamily="18" charset="0"/>
                <a:ea typeface="Calibri" panose="020F0502020204030204" pitchFamily="34" charset="0"/>
              </a:rPr>
              <a:t> </a:t>
            </a:r>
            <a:r>
              <a:rPr lang="en-US" sz="2800" i="1" dirty="0" err="1">
                <a:solidFill>
                  <a:srgbClr val="0070C0"/>
                </a:solidFill>
                <a:latin typeface="Times New Roman" panose="02020603050405020304" pitchFamily="18" charset="0"/>
                <a:ea typeface="Calibri" panose="020F0502020204030204" pitchFamily="34" charset="0"/>
              </a:rPr>
              <a:t>thành</a:t>
            </a:r>
            <a:r>
              <a:rPr lang="en-US" sz="2800" i="1" dirty="0">
                <a:solidFill>
                  <a:srgbClr val="0070C0"/>
                </a:solidFill>
                <a:latin typeface="Times New Roman" panose="02020603050405020304" pitchFamily="18" charset="0"/>
                <a:ea typeface="Calibri" panose="020F0502020204030204" pitchFamily="34" charset="0"/>
              </a:rPr>
              <a:t> </a:t>
            </a:r>
            <a:r>
              <a:rPr lang="en-US" sz="2800" i="1" dirty="0" err="1">
                <a:solidFill>
                  <a:srgbClr val="0070C0"/>
                </a:solidFill>
                <a:latin typeface="Times New Roman" panose="02020603050405020304" pitchFamily="18" charset="0"/>
                <a:ea typeface="Calibri" panose="020F0502020204030204" pitchFamily="34" charset="0"/>
              </a:rPr>
              <a:t>và</a:t>
            </a:r>
            <a:r>
              <a:rPr lang="en-US" sz="2800" i="1" dirty="0">
                <a:solidFill>
                  <a:srgbClr val="0070C0"/>
                </a:solidFill>
                <a:latin typeface="Times New Roman" panose="02020603050405020304" pitchFamily="18" charset="0"/>
                <a:ea typeface="Calibri" panose="020F0502020204030204" pitchFamily="34" charset="0"/>
              </a:rPr>
              <a:t> </a:t>
            </a:r>
            <a:r>
              <a:rPr lang="en-US" sz="2800" i="1" dirty="0" err="1">
                <a:solidFill>
                  <a:srgbClr val="0070C0"/>
                </a:solidFill>
                <a:latin typeface="Times New Roman" panose="02020603050405020304" pitchFamily="18" charset="0"/>
                <a:ea typeface="Calibri" panose="020F0502020204030204" pitchFamily="34" charset="0"/>
              </a:rPr>
              <a:t>phát</a:t>
            </a:r>
            <a:r>
              <a:rPr lang="en-US" sz="2800" i="1" dirty="0">
                <a:solidFill>
                  <a:srgbClr val="0070C0"/>
                </a:solidFill>
                <a:latin typeface="Times New Roman" panose="02020603050405020304" pitchFamily="18" charset="0"/>
                <a:ea typeface="Calibri" panose="020F0502020204030204" pitchFamily="34" charset="0"/>
              </a:rPr>
              <a:t> </a:t>
            </a:r>
            <a:r>
              <a:rPr lang="en-US" sz="2800" i="1" dirty="0" err="1">
                <a:solidFill>
                  <a:srgbClr val="0070C0"/>
                </a:solidFill>
                <a:latin typeface="Times New Roman" panose="02020603050405020304" pitchFamily="18" charset="0"/>
                <a:ea typeface="Calibri" panose="020F0502020204030204" pitchFamily="34" charset="0"/>
              </a:rPr>
              <a:t>triển</a:t>
            </a:r>
            <a:r>
              <a:rPr lang="en-US" sz="2800" i="1" dirty="0">
                <a:solidFill>
                  <a:srgbClr val="0070C0"/>
                </a:solidFill>
                <a:latin typeface="Times New Roman" panose="02020603050405020304" pitchFamily="18" charset="0"/>
                <a:ea typeface="Calibri" panose="020F0502020204030204" pitchFamily="34" charset="0"/>
              </a:rPr>
              <a:t> </a:t>
            </a:r>
            <a:r>
              <a:rPr lang="en-US" sz="2800" i="1" dirty="0" err="1">
                <a:solidFill>
                  <a:srgbClr val="0070C0"/>
                </a:solidFill>
                <a:latin typeface="Times New Roman" panose="02020603050405020304" pitchFamily="18" charset="0"/>
                <a:ea typeface="Calibri" panose="020F0502020204030204" pitchFamily="34" charset="0"/>
              </a:rPr>
              <a:t>cùng</a:t>
            </a:r>
            <a:r>
              <a:rPr lang="en-US" sz="2800" i="1" dirty="0">
                <a:solidFill>
                  <a:srgbClr val="0070C0"/>
                </a:solidFill>
                <a:latin typeface="Times New Roman" panose="02020603050405020304" pitchFamily="18" charset="0"/>
                <a:ea typeface="Calibri" panose="020F0502020204030204" pitchFamily="34" charset="0"/>
              </a:rPr>
              <a:t> </a:t>
            </a:r>
            <a:r>
              <a:rPr lang="en-US" sz="2800" i="1" dirty="0" err="1">
                <a:solidFill>
                  <a:srgbClr val="0070C0"/>
                </a:solidFill>
                <a:latin typeface="Times New Roman" panose="02020603050405020304" pitchFamily="18" charset="0"/>
                <a:ea typeface="Calibri" panose="020F0502020204030204" pitchFamily="34" charset="0"/>
              </a:rPr>
              <a:t>với</a:t>
            </a:r>
            <a:r>
              <a:rPr lang="en-US" sz="2800" i="1" dirty="0">
                <a:solidFill>
                  <a:srgbClr val="0070C0"/>
                </a:solidFill>
                <a:latin typeface="Times New Roman" panose="02020603050405020304" pitchFamily="18" charset="0"/>
                <a:ea typeface="Calibri" panose="020F0502020204030204" pitchFamily="34" charset="0"/>
              </a:rPr>
              <a:t> </a:t>
            </a:r>
            <a:r>
              <a:rPr lang="en-US" sz="2800" i="1" dirty="0" err="1">
                <a:solidFill>
                  <a:srgbClr val="0070C0"/>
                </a:solidFill>
                <a:latin typeface="Times New Roman" panose="02020603050405020304" pitchFamily="18" charset="0"/>
                <a:ea typeface="Calibri" panose="020F0502020204030204" pitchFamily="34" charset="0"/>
              </a:rPr>
              <a:t>quá</a:t>
            </a:r>
            <a:r>
              <a:rPr lang="en-US" sz="2800" i="1" dirty="0">
                <a:solidFill>
                  <a:srgbClr val="0070C0"/>
                </a:solidFill>
                <a:latin typeface="Times New Roman" panose="02020603050405020304" pitchFamily="18" charset="0"/>
                <a:ea typeface="Calibri" panose="020F0502020204030204" pitchFamily="34" charset="0"/>
              </a:rPr>
              <a:t> </a:t>
            </a:r>
            <a:r>
              <a:rPr lang="en-US" sz="2800" i="1" dirty="0" err="1">
                <a:solidFill>
                  <a:srgbClr val="0070C0"/>
                </a:solidFill>
                <a:latin typeface="Times New Roman" panose="02020603050405020304" pitchFamily="18" charset="0"/>
                <a:ea typeface="Calibri" panose="020F0502020204030204" pitchFamily="34" charset="0"/>
              </a:rPr>
              <a:t>trình</a:t>
            </a:r>
            <a:r>
              <a:rPr lang="en-US" sz="2800" i="1" dirty="0">
                <a:solidFill>
                  <a:srgbClr val="0070C0"/>
                </a:solidFill>
                <a:latin typeface="Times New Roman" panose="02020603050405020304" pitchFamily="18" charset="0"/>
                <a:ea typeface="Calibri" panose="020F0502020204030204" pitchFamily="34" charset="0"/>
              </a:rPr>
              <a:t> </a:t>
            </a:r>
            <a:r>
              <a:rPr lang="en-US" sz="2800" i="1" dirty="0" err="1">
                <a:solidFill>
                  <a:srgbClr val="0070C0"/>
                </a:solidFill>
                <a:latin typeface="Times New Roman" panose="02020603050405020304" pitchFamily="18" charset="0"/>
                <a:ea typeface="Calibri" panose="020F0502020204030204" pitchFamily="34" charset="0"/>
              </a:rPr>
              <a:t>phát</a:t>
            </a:r>
            <a:r>
              <a:rPr lang="en-US" sz="2800" i="1" dirty="0">
                <a:solidFill>
                  <a:srgbClr val="0070C0"/>
                </a:solidFill>
                <a:latin typeface="Times New Roman" panose="02020603050405020304" pitchFamily="18" charset="0"/>
                <a:ea typeface="Calibri" panose="020F0502020204030204" pitchFamily="34" charset="0"/>
              </a:rPr>
              <a:t> </a:t>
            </a:r>
            <a:r>
              <a:rPr lang="en-US" sz="2800" i="1" dirty="0" err="1">
                <a:solidFill>
                  <a:srgbClr val="0070C0"/>
                </a:solidFill>
                <a:latin typeface="Times New Roman" panose="02020603050405020304" pitchFamily="18" charset="0"/>
                <a:ea typeface="Calibri" panose="020F0502020204030204" pitchFamily="34" charset="0"/>
              </a:rPr>
              <a:t>triển</a:t>
            </a:r>
            <a:r>
              <a:rPr lang="en-US" sz="2800" i="1" dirty="0">
                <a:solidFill>
                  <a:srgbClr val="0070C0"/>
                </a:solidFill>
                <a:latin typeface="Times New Roman" panose="02020603050405020304" pitchFamily="18" charset="0"/>
                <a:ea typeface="Calibri" panose="020F0502020204030204" pitchFamily="34" charset="0"/>
              </a:rPr>
              <a:t> </a:t>
            </a:r>
            <a:r>
              <a:rPr lang="en-US" sz="2800" i="1" dirty="0" err="1">
                <a:solidFill>
                  <a:srgbClr val="0070C0"/>
                </a:solidFill>
                <a:latin typeface="Times New Roman" panose="02020603050405020304" pitchFamily="18" charset="0"/>
                <a:ea typeface="Calibri" panose="020F0502020204030204" pitchFamily="34" charset="0"/>
              </a:rPr>
              <a:t>của</a:t>
            </a:r>
            <a:r>
              <a:rPr lang="en-US" sz="2800" i="1" dirty="0">
                <a:solidFill>
                  <a:srgbClr val="0070C0"/>
                </a:solidFill>
                <a:latin typeface="Times New Roman" panose="02020603050405020304" pitchFamily="18" charset="0"/>
                <a:ea typeface="Calibri" panose="020F0502020204030204" pitchFamily="34" charset="0"/>
              </a:rPr>
              <a:t> </a:t>
            </a:r>
            <a:r>
              <a:rPr lang="en-US" sz="2800" i="1" dirty="0" err="1">
                <a:solidFill>
                  <a:srgbClr val="0070C0"/>
                </a:solidFill>
                <a:latin typeface="Times New Roman" panose="02020603050405020304" pitchFamily="18" charset="0"/>
                <a:ea typeface="Calibri" panose="020F0502020204030204" pitchFamily="34" charset="0"/>
              </a:rPr>
              <a:t>nền</a:t>
            </a:r>
            <a:r>
              <a:rPr lang="en-US" sz="2800" i="1" dirty="0">
                <a:solidFill>
                  <a:srgbClr val="0070C0"/>
                </a:solidFill>
                <a:latin typeface="Times New Roman" panose="02020603050405020304" pitchFamily="18" charset="0"/>
                <a:ea typeface="Calibri" panose="020F0502020204030204" pitchFamily="34" charset="0"/>
              </a:rPr>
              <a:t> </a:t>
            </a:r>
            <a:r>
              <a:rPr lang="en-US" sz="2800" i="1" dirty="0" err="1">
                <a:solidFill>
                  <a:srgbClr val="0070C0"/>
                </a:solidFill>
                <a:latin typeface="Times New Roman" panose="02020603050405020304" pitchFamily="18" charset="0"/>
                <a:ea typeface="Calibri" panose="020F0502020204030204" pitchFamily="34" charset="0"/>
              </a:rPr>
              <a:t>đại</a:t>
            </a:r>
            <a:r>
              <a:rPr lang="en-US" sz="2800" i="1" dirty="0">
                <a:solidFill>
                  <a:srgbClr val="0070C0"/>
                </a:solidFill>
                <a:latin typeface="Times New Roman" panose="02020603050405020304" pitchFamily="18" charset="0"/>
                <a:ea typeface="Calibri" panose="020F0502020204030204" pitchFamily="34" charset="0"/>
              </a:rPr>
              <a:t> </a:t>
            </a:r>
            <a:r>
              <a:rPr lang="en-US" sz="2800" i="1" dirty="0" err="1">
                <a:solidFill>
                  <a:srgbClr val="0070C0"/>
                </a:solidFill>
                <a:latin typeface="Times New Roman" panose="02020603050405020304" pitchFamily="18" charset="0"/>
                <a:ea typeface="Calibri" panose="020F0502020204030204" pitchFamily="34" charset="0"/>
              </a:rPr>
              <a:t>công</a:t>
            </a:r>
            <a:r>
              <a:rPr lang="en-US" sz="2800" i="1" dirty="0">
                <a:solidFill>
                  <a:srgbClr val="0070C0"/>
                </a:solidFill>
                <a:latin typeface="Times New Roman" panose="02020603050405020304" pitchFamily="18" charset="0"/>
                <a:ea typeface="Calibri" panose="020F0502020204030204" pitchFamily="34" charset="0"/>
              </a:rPr>
              <a:t> </a:t>
            </a:r>
            <a:r>
              <a:rPr lang="en-US" sz="2800" i="1" dirty="0" err="1">
                <a:solidFill>
                  <a:srgbClr val="0070C0"/>
                </a:solidFill>
                <a:latin typeface="Times New Roman" panose="02020603050405020304" pitchFamily="18" charset="0"/>
                <a:ea typeface="Calibri" panose="020F0502020204030204" pitchFamily="34" charset="0"/>
              </a:rPr>
              <a:t>nghiệp</a:t>
            </a:r>
            <a:r>
              <a:rPr lang="en-US" sz="2800" i="1" dirty="0">
                <a:solidFill>
                  <a:srgbClr val="0070C0"/>
                </a:solidFill>
                <a:latin typeface="Times New Roman" panose="02020603050405020304" pitchFamily="18" charset="0"/>
                <a:ea typeface="Calibri" panose="020F0502020204030204" pitchFamily="34" charset="0"/>
              </a:rPr>
              <a:t> </a:t>
            </a:r>
            <a:r>
              <a:rPr lang="en-US" sz="2800" i="1" dirty="0" err="1">
                <a:solidFill>
                  <a:srgbClr val="0070C0"/>
                </a:solidFill>
                <a:latin typeface="Times New Roman" panose="02020603050405020304" pitchFamily="18" charset="0"/>
                <a:ea typeface="Calibri" panose="020F0502020204030204" pitchFamily="34" charset="0"/>
              </a:rPr>
              <a:t>hiện</a:t>
            </a:r>
            <a:r>
              <a:rPr lang="en-US" sz="2800" i="1" dirty="0">
                <a:solidFill>
                  <a:srgbClr val="0070C0"/>
                </a:solidFill>
                <a:latin typeface="Times New Roman" panose="02020603050405020304" pitchFamily="18" charset="0"/>
                <a:ea typeface="Calibri" panose="020F0502020204030204" pitchFamily="34" charset="0"/>
              </a:rPr>
              <a:t> </a:t>
            </a:r>
            <a:r>
              <a:rPr lang="en-US" sz="2800" i="1" dirty="0" err="1">
                <a:solidFill>
                  <a:srgbClr val="0070C0"/>
                </a:solidFill>
                <a:latin typeface="Times New Roman" panose="02020603050405020304" pitchFamily="18" charset="0"/>
                <a:ea typeface="Calibri" panose="020F0502020204030204" pitchFamily="34" charset="0"/>
              </a:rPr>
              <a:t>đại</a:t>
            </a:r>
            <a:r>
              <a:rPr lang="en-US" sz="2800" i="1" dirty="0">
                <a:solidFill>
                  <a:srgbClr val="0070C0"/>
                </a:solidFill>
                <a:latin typeface="Times New Roman" panose="02020603050405020304" pitchFamily="18" charset="0"/>
                <a:ea typeface="Calibri" panose="020F0502020204030204" pitchFamily="34" charset="0"/>
              </a:rPr>
              <a:t>, </a:t>
            </a:r>
            <a:r>
              <a:rPr lang="en-US" sz="2800" i="1" dirty="0" err="1">
                <a:solidFill>
                  <a:srgbClr val="0070C0"/>
                </a:solidFill>
                <a:latin typeface="Times New Roman" panose="02020603050405020304" pitchFamily="18" charset="0"/>
                <a:ea typeface="Calibri" panose="020F0502020204030204" pitchFamily="34" charset="0"/>
              </a:rPr>
              <a:t>với</a:t>
            </a:r>
            <a:r>
              <a:rPr lang="en-US" sz="2800" i="1" dirty="0">
                <a:solidFill>
                  <a:srgbClr val="0070C0"/>
                </a:solidFill>
                <a:latin typeface="Times New Roman" panose="02020603050405020304" pitchFamily="18" charset="0"/>
                <a:ea typeface="Calibri" panose="020F0502020204030204" pitchFamily="34" charset="0"/>
              </a:rPr>
              <a:t> </a:t>
            </a:r>
            <a:r>
              <a:rPr lang="en-US" sz="2800" i="1" dirty="0" err="1">
                <a:solidFill>
                  <a:srgbClr val="0070C0"/>
                </a:solidFill>
                <a:latin typeface="Times New Roman" panose="02020603050405020304" pitchFamily="18" charset="0"/>
                <a:ea typeface="Calibri" panose="020F0502020204030204" pitchFamily="34" charset="0"/>
              </a:rPr>
              <a:t>nhịp</a:t>
            </a:r>
            <a:r>
              <a:rPr lang="en-US" sz="2800" i="1" dirty="0">
                <a:solidFill>
                  <a:srgbClr val="0070C0"/>
                </a:solidFill>
                <a:latin typeface="Times New Roman" panose="02020603050405020304" pitchFamily="18" charset="0"/>
                <a:ea typeface="Calibri" panose="020F0502020204030204" pitchFamily="34" charset="0"/>
              </a:rPr>
              <a:t> </a:t>
            </a:r>
            <a:r>
              <a:rPr lang="en-US" sz="2800" i="1" dirty="0" err="1">
                <a:solidFill>
                  <a:srgbClr val="0070C0"/>
                </a:solidFill>
                <a:latin typeface="Times New Roman" panose="02020603050405020304" pitchFamily="18" charset="0"/>
                <a:ea typeface="Calibri" panose="020F0502020204030204" pitchFamily="34" charset="0"/>
              </a:rPr>
              <a:t>độ</a:t>
            </a:r>
            <a:r>
              <a:rPr lang="en-US" sz="2800" i="1" dirty="0">
                <a:solidFill>
                  <a:srgbClr val="0070C0"/>
                </a:solidFill>
                <a:latin typeface="Times New Roman" panose="02020603050405020304" pitchFamily="18" charset="0"/>
                <a:ea typeface="Calibri" panose="020F0502020204030204" pitchFamily="34" charset="0"/>
              </a:rPr>
              <a:t> </a:t>
            </a:r>
            <a:r>
              <a:rPr lang="en-US" sz="2800" i="1" dirty="0" err="1">
                <a:solidFill>
                  <a:srgbClr val="0070C0"/>
                </a:solidFill>
                <a:latin typeface="Times New Roman" panose="02020603050405020304" pitchFamily="18" charset="0"/>
                <a:ea typeface="Calibri" panose="020F0502020204030204" pitchFamily="34" charset="0"/>
              </a:rPr>
              <a:t>phát</a:t>
            </a:r>
            <a:r>
              <a:rPr lang="en-US" sz="2800" i="1" dirty="0">
                <a:solidFill>
                  <a:srgbClr val="0070C0"/>
                </a:solidFill>
                <a:latin typeface="Times New Roman" panose="02020603050405020304" pitchFamily="18" charset="0"/>
                <a:ea typeface="Calibri" panose="020F0502020204030204" pitchFamily="34" charset="0"/>
              </a:rPr>
              <a:t> </a:t>
            </a:r>
            <a:r>
              <a:rPr lang="en-US" sz="2800" i="1" dirty="0" err="1">
                <a:solidFill>
                  <a:srgbClr val="0070C0"/>
                </a:solidFill>
                <a:latin typeface="Times New Roman" panose="02020603050405020304" pitchFamily="18" charset="0"/>
                <a:ea typeface="Calibri" panose="020F0502020204030204" pitchFamily="34" charset="0"/>
              </a:rPr>
              <a:t>triển</a:t>
            </a:r>
            <a:r>
              <a:rPr lang="en-US" sz="2800" i="1" dirty="0">
                <a:solidFill>
                  <a:srgbClr val="0070C0"/>
                </a:solidFill>
                <a:latin typeface="Times New Roman" panose="02020603050405020304" pitchFamily="18" charset="0"/>
                <a:ea typeface="Calibri" panose="020F0502020204030204" pitchFamily="34" charset="0"/>
              </a:rPr>
              <a:t> </a:t>
            </a:r>
            <a:r>
              <a:rPr lang="en-US" sz="2800" i="1" dirty="0" err="1">
                <a:solidFill>
                  <a:srgbClr val="0070C0"/>
                </a:solidFill>
                <a:latin typeface="Times New Roman" panose="02020603050405020304" pitchFamily="18" charset="0"/>
                <a:ea typeface="Calibri" panose="020F0502020204030204" pitchFamily="34" charset="0"/>
              </a:rPr>
              <a:t>của</a:t>
            </a:r>
            <a:r>
              <a:rPr lang="en-US" sz="2800" i="1" dirty="0">
                <a:solidFill>
                  <a:srgbClr val="0070C0"/>
                </a:solidFill>
                <a:latin typeface="Times New Roman" panose="02020603050405020304" pitchFamily="18" charset="0"/>
                <a:ea typeface="Calibri" panose="020F0502020204030204" pitchFamily="34" charset="0"/>
              </a:rPr>
              <a:t> </a:t>
            </a:r>
            <a:r>
              <a:rPr lang="en-US" sz="2800" i="1" dirty="0" err="1">
                <a:solidFill>
                  <a:srgbClr val="0070C0"/>
                </a:solidFill>
                <a:latin typeface="Times New Roman" panose="02020603050405020304" pitchFamily="18" charset="0"/>
                <a:ea typeface="Calibri" panose="020F0502020204030204" pitchFamily="34" charset="0"/>
              </a:rPr>
              <a:t>lực</a:t>
            </a:r>
            <a:r>
              <a:rPr lang="en-US" sz="2800" i="1" dirty="0">
                <a:solidFill>
                  <a:srgbClr val="0070C0"/>
                </a:solidFill>
                <a:latin typeface="Times New Roman" panose="02020603050405020304" pitchFamily="18" charset="0"/>
                <a:ea typeface="Calibri" panose="020F0502020204030204" pitchFamily="34" charset="0"/>
              </a:rPr>
              <a:t> </a:t>
            </a:r>
            <a:r>
              <a:rPr lang="en-US" sz="2800" i="1" dirty="0" err="1">
                <a:solidFill>
                  <a:srgbClr val="0070C0"/>
                </a:solidFill>
                <a:latin typeface="Times New Roman" panose="02020603050405020304" pitchFamily="18" charset="0"/>
                <a:ea typeface="Calibri" panose="020F0502020204030204" pitchFamily="34" charset="0"/>
              </a:rPr>
              <a:t>lượng</a:t>
            </a:r>
            <a:r>
              <a:rPr lang="en-US" sz="2800" i="1" dirty="0">
                <a:solidFill>
                  <a:srgbClr val="0070C0"/>
                </a:solidFill>
                <a:latin typeface="Times New Roman" panose="02020603050405020304" pitchFamily="18" charset="0"/>
                <a:ea typeface="Calibri" panose="020F0502020204030204" pitchFamily="34" charset="0"/>
              </a:rPr>
              <a:t> </a:t>
            </a:r>
            <a:r>
              <a:rPr lang="en-US" sz="2800" i="1" dirty="0" err="1">
                <a:solidFill>
                  <a:srgbClr val="0070C0"/>
                </a:solidFill>
                <a:latin typeface="Times New Roman" panose="02020603050405020304" pitchFamily="18" charset="0"/>
                <a:ea typeface="Calibri" panose="020F0502020204030204" pitchFamily="34" charset="0"/>
              </a:rPr>
              <a:t>sản</a:t>
            </a:r>
            <a:r>
              <a:rPr lang="en-US" sz="2800" i="1" dirty="0">
                <a:solidFill>
                  <a:srgbClr val="0070C0"/>
                </a:solidFill>
                <a:latin typeface="Times New Roman" panose="02020603050405020304" pitchFamily="18" charset="0"/>
                <a:ea typeface="Calibri" panose="020F0502020204030204" pitchFamily="34" charset="0"/>
              </a:rPr>
              <a:t> </a:t>
            </a:r>
            <a:r>
              <a:rPr lang="en-US" sz="2800" i="1" dirty="0" err="1">
                <a:solidFill>
                  <a:srgbClr val="0070C0"/>
                </a:solidFill>
                <a:latin typeface="Times New Roman" panose="02020603050405020304" pitchFamily="18" charset="0"/>
                <a:ea typeface="Calibri" panose="020F0502020204030204" pitchFamily="34" charset="0"/>
              </a:rPr>
              <a:t>xuất</a:t>
            </a:r>
            <a:r>
              <a:rPr lang="en-US" sz="2800" i="1" dirty="0">
                <a:solidFill>
                  <a:srgbClr val="0070C0"/>
                </a:solidFill>
                <a:latin typeface="Times New Roman" panose="02020603050405020304" pitchFamily="18" charset="0"/>
                <a:ea typeface="Calibri" panose="020F0502020204030204" pitchFamily="34" charset="0"/>
              </a:rPr>
              <a:t> </a:t>
            </a:r>
            <a:r>
              <a:rPr lang="en-US" sz="2800" i="1" dirty="0" err="1">
                <a:solidFill>
                  <a:srgbClr val="0070C0"/>
                </a:solidFill>
                <a:latin typeface="Times New Roman" panose="02020603050405020304" pitchFamily="18" charset="0"/>
                <a:ea typeface="Calibri" panose="020F0502020204030204" pitchFamily="34" charset="0"/>
              </a:rPr>
              <a:t>có</a:t>
            </a:r>
            <a:r>
              <a:rPr lang="en-US" sz="2800" i="1" dirty="0">
                <a:solidFill>
                  <a:srgbClr val="0070C0"/>
                </a:solidFill>
                <a:latin typeface="Times New Roman" panose="02020603050405020304" pitchFamily="18" charset="0"/>
                <a:ea typeface="Calibri" panose="020F0502020204030204" pitchFamily="34" charset="0"/>
              </a:rPr>
              <a:t> </a:t>
            </a:r>
            <a:r>
              <a:rPr lang="en-US" sz="2800" i="1" dirty="0" err="1">
                <a:solidFill>
                  <a:srgbClr val="0070C0"/>
                </a:solidFill>
                <a:latin typeface="Times New Roman" panose="02020603050405020304" pitchFamily="18" charset="0"/>
                <a:ea typeface="Calibri" panose="020F0502020204030204" pitchFamily="34" charset="0"/>
              </a:rPr>
              <a:t>tính</a:t>
            </a:r>
            <a:r>
              <a:rPr lang="en-US" sz="2800" i="1" dirty="0">
                <a:solidFill>
                  <a:srgbClr val="0070C0"/>
                </a:solidFill>
                <a:latin typeface="Times New Roman" panose="02020603050405020304" pitchFamily="18" charset="0"/>
                <a:ea typeface="Calibri" panose="020F0502020204030204" pitchFamily="34" charset="0"/>
              </a:rPr>
              <a:t> </a:t>
            </a:r>
            <a:r>
              <a:rPr lang="en-US" sz="2800" i="1" dirty="0" err="1">
                <a:solidFill>
                  <a:srgbClr val="0070C0"/>
                </a:solidFill>
                <a:latin typeface="Times New Roman" panose="02020603050405020304" pitchFamily="18" charset="0"/>
                <a:ea typeface="Calibri" panose="020F0502020204030204" pitchFamily="34" charset="0"/>
              </a:rPr>
              <a:t>chất</a:t>
            </a:r>
            <a:r>
              <a:rPr lang="en-US" sz="2800" i="1" dirty="0">
                <a:solidFill>
                  <a:srgbClr val="0070C0"/>
                </a:solidFill>
                <a:latin typeface="Times New Roman" panose="02020603050405020304" pitchFamily="18" charset="0"/>
                <a:ea typeface="Calibri" panose="020F0502020204030204" pitchFamily="34" charset="0"/>
              </a:rPr>
              <a:t> </a:t>
            </a:r>
            <a:r>
              <a:rPr lang="en-US" sz="2800" i="1" dirty="0" err="1">
                <a:solidFill>
                  <a:srgbClr val="0070C0"/>
                </a:solidFill>
                <a:latin typeface="Times New Roman" panose="02020603050405020304" pitchFamily="18" charset="0"/>
                <a:ea typeface="Calibri" panose="020F0502020204030204" pitchFamily="34" charset="0"/>
              </a:rPr>
              <a:t>xã</a:t>
            </a:r>
            <a:r>
              <a:rPr lang="en-US" sz="2800" i="1" dirty="0">
                <a:solidFill>
                  <a:srgbClr val="0070C0"/>
                </a:solidFill>
                <a:latin typeface="Times New Roman" panose="02020603050405020304" pitchFamily="18" charset="0"/>
                <a:ea typeface="Calibri" panose="020F0502020204030204" pitchFamily="34" charset="0"/>
              </a:rPr>
              <a:t> </a:t>
            </a:r>
            <a:r>
              <a:rPr lang="en-US" sz="2800" i="1" dirty="0" err="1">
                <a:solidFill>
                  <a:srgbClr val="0070C0"/>
                </a:solidFill>
                <a:latin typeface="Times New Roman" panose="02020603050405020304" pitchFamily="18" charset="0"/>
                <a:ea typeface="Calibri" panose="020F0502020204030204" pitchFamily="34" charset="0"/>
              </a:rPr>
              <a:t>hội</a:t>
            </a:r>
            <a:r>
              <a:rPr lang="en-US" sz="2800" i="1" dirty="0">
                <a:solidFill>
                  <a:srgbClr val="0070C0"/>
                </a:solidFill>
                <a:latin typeface="Times New Roman" panose="02020603050405020304" pitchFamily="18" charset="0"/>
                <a:ea typeface="Calibri" panose="020F0502020204030204" pitchFamily="34" charset="0"/>
              </a:rPr>
              <a:t> </a:t>
            </a:r>
            <a:r>
              <a:rPr lang="en-US" sz="2800" i="1" dirty="0" err="1">
                <a:solidFill>
                  <a:srgbClr val="0070C0"/>
                </a:solidFill>
                <a:latin typeface="Times New Roman" panose="02020603050405020304" pitchFamily="18" charset="0"/>
                <a:ea typeface="Calibri" panose="020F0502020204030204" pitchFamily="34" charset="0"/>
              </a:rPr>
              <a:t>hóa</a:t>
            </a:r>
            <a:r>
              <a:rPr lang="en-US" sz="2800" i="1" dirty="0">
                <a:solidFill>
                  <a:srgbClr val="0070C0"/>
                </a:solidFill>
                <a:latin typeface="Times New Roman" panose="02020603050405020304" pitchFamily="18" charset="0"/>
                <a:ea typeface="Calibri" panose="020F0502020204030204" pitchFamily="34" charset="0"/>
              </a:rPr>
              <a:t> </a:t>
            </a:r>
            <a:r>
              <a:rPr lang="en-US" sz="2800" i="1" dirty="0" err="1">
                <a:solidFill>
                  <a:srgbClr val="0070C0"/>
                </a:solidFill>
                <a:latin typeface="Times New Roman" panose="02020603050405020304" pitchFamily="18" charset="0"/>
                <a:ea typeface="Calibri" panose="020F0502020204030204" pitchFamily="34" charset="0"/>
              </a:rPr>
              <a:t>ngày</a:t>
            </a:r>
            <a:r>
              <a:rPr lang="en-US" sz="2800" i="1" dirty="0">
                <a:solidFill>
                  <a:srgbClr val="0070C0"/>
                </a:solidFill>
                <a:latin typeface="Times New Roman" panose="02020603050405020304" pitchFamily="18" charset="0"/>
                <a:ea typeface="Calibri" panose="020F0502020204030204" pitchFamily="34" charset="0"/>
              </a:rPr>
              <a:t> </a:t>
            </a:r>
            <a:r>
              <a:rPr lang="en-US" sz="2800" i="1" dirty="0" err="1">
                <a:solidFill>
                  <a:srgbClr val="0070C0"/>
                </a:solidFill>
                <a:latin typeface="Times New Roman" panose="02020603050405020304" pitchFamily="18" charset="0"/>
                <a:ea typeface="Calibri" panose="020F0502020204030204" pitchFamily="34" charset="0"/>
              </a:rPr>
              <a:t>càng</a:t>
            </a:r>
            <a:r>
              <a:rPr lang="en-US" sz="2800" i="1" dirty="0">
                <a:solidFill>
                  <a:srgbClr val="0070C0"/>
                </a:solidFill>
                <a:latin typeface="Times New Roman" panose="02020603050405020304" pitchFamily="18" charset="0"/>
                <a:ea typeface="Calibri" panose="020F0502020204030204" pitchFamily="34" charset="0"/>
              </a:rPr>
              <a:t> </a:t>
            </a:r>
            <a:r>
              <a:rPr lang="en-US" sz="2800" i="1" dirty="0" err="1">
                <a:solidFill>
                  <a:srgbClr val="0070C0"/>
                </a:solidFill>
                <a:latin typeface="Times New Roman" panose="02020603050405020304" pitchFamily="18" charset="0"/>
                <a:ea typeface="Calibri" panose="020F0502020204030204" pitchFamily="34" charset="0"/>
              </a:rPr>
              <a:t>cao</a:t>
            </a:r>
            <a:r>
              <a:rPr lang="en-US" sz="2800" i="1" dirty="0" smtClean="0">
                <a:solidFill>
                  <a:srgbClr val="0070C0"/>
                </a:solidFill>
                <a:latin typeface="Times New Roman" panose="02020603050405020304" pitchFamily="18" charset="0"/>
                <a:ea typeface="Calibri" panose="020F0502020204030204" pitchFamily="34" charset="0"/>
              </a:rPr>
              <a:t>, </a:t>
            </a:r>
            <a:r>
              <a:rPr lang="en-US" sz="2800" i="1" dirty="0" err="1">
                <a:solidFill>
                  <a:srgbClr val="0070C0"/>
                </a:solidFill>
              </a:rPr>
              <a:t>là</a:t>
            </a:r>
            <a:r>
              <a:rPr lang="en-US" sz="2800" i="1" dirty="0">
                <a:solidFill>
                  <a:srgbClr val="0070C0"/>
                </a:solidFill>
              </a:rPr>
              <a:t> </a:t>
            </a:r>
            <a:r>
              <a:rPr lang="en-US" sz="2800" i="1" dirty="0" err="1">
                <a:solidFill>
                  <a:srgbClr val="0070C0"/>
                </a:solidFill>
              </a:rPr>
              <a:t>lực</a:t>
            </a:r>
            <a:r>
              <a:rPr lang="en-US" sz="2800" i="1" dirty="0">
                <a:solidFill>
                  <a:srgbClr val="0070C0"/>
                </a:solidFill>
              </a:rPr>
              <a:t> </a:t>
            </a:r>
            <a:r>
              <a:rPr lang="en-US" sz="2800" i="1" dirty="0" err="1">
                <a:solidFill>
                  <a:srgbClr val="0070C0"/>
                </a:solidFill>
              </a:rPr>
              <a:t>lượng</a:t>
            </a:r>
            <a:r>
              <a:rPr lang="en-US" sz="2800" i="1" dirty="0">
                <a:solidFill>
                  <a:srgbClr val="0070C0"/>
                </a:solidFill>
              </a:rPr>
              <a:t> </a:t>
            </a:r>
            <a:r>
              <a:rPr lang="en-US" sz="2800" i="1" dirty="0" err="1">
                <a:solidFill>
                  <a:srgbClr val="0070C0"/>
                </a:solidFill>
              </a:rPr>
              <a:t>lao</a:t>
            </a:r>
            <a:r>
              <a:rPr lang="en-US" sz="2800" i="1" dirty="0">
                <a:solidFill>
                  <a:srgbClr val="0070C0"/>
                </a:solidFill>
              </a:rPr>
              <a:t> </a:t>
            </a:r>
            <a:r>
              <a:rPr lang="en-US" sz="2800" i="1" dirty="0" err="1">
                <a:solidFill>
                  <a:srgbClr val="0070C0"/>
                </a:solidFill>
              </a:rPr>
              <a:t>động</a:t>
            </a:r>
            <a:r>
              <a:rPr lang="en-US" sz="2800" i="1" dirty="0">
                <a:solidFill>
                  <a:srgbClr val="0070C0"/>
                </a:solidFill>
              </a:rPr>
              <a:t> </a:t>
            </a:r>
            <a:r>
              <a:rPr lang="en-US" sz="2800" i="1" dirty="0" err="1">
                <a:solidFill>
                  <a:srgbClr val="0070C0"/>
                </a:solidFill>
              </a:rPr>
              <a:t>cơ</a:t>
            </a:r>
            <a:r>
              <a:rPr lang="en-US" sz="2800" i="1" dirty="0">
                <a:solidFill>
                  <a:srgbClr val="0070C0"/>
                </a:solidFill>
              </a:rPr>
              <a:t> </a:t>
            </a:r>
            <a:r>
              <a:rPr lang="en-US" sz="2800" i="1" dirty="0" err="1">
                <a:solidFill>
                  <a:srgbClr val="0070C0"/>
                </a:solidFill>
              </a:rPr>
              <a:t>bản</a:t>
            </a:r>
            <a:r>
              <a:rPr lang="en-US" sz="2800" i="1" dirty="0">
                <a:solidFill>
                  <a:srgbClr val="0070C0"/>
                </a:solidFill>
              </a:rPr>
              <a:t> </a:t>
            </a:r>
            <a:r>
              <a:rPr lang="en-US" sz="2800" i="1" dirty="0" err="1">
                <a:solidFill>
                  <a:srgbClr val="0070C0"/>
                </a:solidFill>
              </a:rPr>
              <a:t>trực</a:t>
            </a:r>
            <a:r>
              <a:rPr lang="en-US" sz="2800" i="1" dirty="0">
                <a:solidFill>
                  <a:srgbClr val="0070C0"/>
                </a:solidFill>
              </a:rPr>
              <a:t> </a:t>
            </a:r>
            <a:r>
              <a:rPr lang="en-US" sz="2800" i="1" dirty="0" err="1">
                <a:solidFill>
                  <a:srgbClr val="0070C0"/>
                </a:solidFill>
              </a:rPr>
              <a:t>tiếp</a:t>
            </a:r>
            <a:r>
              <a:rPr lang="en-US" sz="2800" i="1" dirty="0">
                <a:solidFill>
                  <a:srgbClr val="0070C0"/>
                </a:solidFill>
              </a:rPr>
              <a:t> </a:t>
            </a:r>
            <a:r>
              <a:rPr lang="en-US" sz="2800" i="1" dirty="0" err="1">
                <a:solidFill>
                  <a:srgbClr val="0070C0"/>
                </a:solidFill>
              </a:rPr>
              <a:t>hoặc</a:t>
            </a:r>
            <a:r>
              <a:rPr lang="en-US" sz="2800" i="1" dirty="0">
                <a:solidFill>
                  <a:srgbClr val="0070C0"/>
                </a:solidFill>
              </a:rPr>
              <a:t> </a:t>
            </a:r>
            <a:r>
              <a:rPr lang="en-US" sz="2800" i="1" dirty="0" err="1">
                <a:solidFill>
                  <a:srgbClr val="0070C0"/>
                </a:solidFill>
              </a:rPr>
              <a:t>tham</a:t>
            </a:r>
            <a:r>
              <a:rPr lang="en-US" sz="2800" i="1" dirty="0">
                <a:solidFill>
                  <a:srgbClr val="0070C0"/>
                </a:solidFill>
              </a:rPr>
              <a:t> </a:t>
            </a:r>
            <a:r>
              <a:rPr lang="en-US" sz="2800" i="1" dirty="0" err="1">
                <a:solidFill>
                  <a:srgbClr val="0070C0"/>
                </a:solidFill>
              </a:rPr>
              <a:t>gia</a:t>
            </a:r>
            <a:r>
              <a:rPr lang="en-US" sz="2800" i="1" dirty="0">
                <a:solidFill>
                  <a:srgbClr val="0070C0"/>
                </a:solidFill>
              </a:rPr>
              <a:t> </a:t>
            </a:r>
            <a:r>
              <a:rPr lang="en-US" sz="2800" i="1" dirty="0" err="1">
                <a:solidFill>
                  <a:srgbClr val="0070C0"/>
                </a:solidFill>
              </a:rPr>
              <a:t>vào</a:t>
            </a:r>
            <a:r>
              <a:rPr lang="en-US" sz="2800" i="1" dirty="0">
                <a:solidFill>
                  <a:srgbClr val="0070C0"/>
                </a:solidFill>
              </a:rPr>
              <a:t> </a:t>
            </a:r>
            <a:r>
              <a:rPr lang="en-US" sz="2800" i="1" dirty="0" err="1">
                <a:solidFill>
                  <a:srgbClr val="0070C0"/>
                </a:solidFill>
              </a:rPr>
              <a:t>quá</a:t>
            </a:r>
            <a:r>
              <a:rPr lang="en-US" sz="2800" i="1" dirty="0">
                <a:solidFill>
                  <a:srgbClr val="0070C0"/>
                </a:solidFill>
              </a:rPr>
              <a:t> </a:t>
            </a:r>
            <a:r>
              <a:rPr lang="en-US" sz="2800" i="1" dirty="0" err="1">
                <a:solidFill>
                  <a:srgbClr val="0070C0"/>
                </a:solidFill>
              </a:rPr>
              <a:t>trình</a:t>
            </a:r>
            <a:r>
              <a:rPr lang="en-US" sz="2800" i="1" dirty="0">
                <a:solidFill>
                  <a:srgbClr val="0070C0"/>
                </a:solidFill>
              </a:rPr>
              <a:t> </a:t>
            </a:r>
            <a:r>
              <a:rPr lang="en-US" sz="2800" i="1" dirty="0" err="1">
                <a:solidFill>
                  <a:srgbClr val="0070C0"/>
                </a:solidFill>
              </a:rPr>
              <a:t>sản</a:t>
            </a:r>
            <a:r>
              <a:rPr lang="en-US" sz="2800" i="1" dirty="0">
                <a:solidFill>
                  <a:srgbClr val="0070C0"/>
                </a:solidFill>
              </a:rPr>
              <a:t> </a:t>
            </a:r>
            <a:r>
              <a:rPr lang="en-US" sz="2800" i="1" dirty="0" err="1">
                <a:solidFill>
                  <a:srgbClr val="0070C0"/>
                </a:solidFill>
              </a:rPr>
              <a:t>xuất</a:t>
            </a:r>
            <a:r>
              <a:rPr lang="en-US" sz="2800" i="1" dirty="0">
                <a:solidFill>
                  <a:srgbClr val="0070C0"/>
                </a:solidFill>
              </a:rPr>
              <a:t>, </a:t>
            </a:r>
            <a:r>
              <a:rPr lang="en-US" sz="2800" i="1" dirty="0" err="1">
                <a:solidFill>
                  <a:srgbClr val="0070C0"/>
                </a:solidFill>
              </a:rPr>
              <a:t>tái</a:t>
            </a:r>
            <a:r>
              <a:rPr lang="en-US" sz="2800" i="1" dirty="0">
                <a:solidFill>
                  <a:srgbClr val="0070C0"/>
                </a:solidFill>
              </a:rPr>
              <a:t> </a:t>
            </a:r>
            <a:r>
              <a:rPr lang="en-US" sz="2800" i="1" dirty="0" err="1">
                <a:solidFill>
                  <a:srgbClr val="0070C0"/>
                </a:solidFill>
              </a:rPr>
              <a:t>sản</a:t>
            </a:r>
            <a:r>
              <a:rPr lang="en-US" sz="2800" i="1" dirty="0">
                <a:solidFill>
                  <a:srgbClr val="0070C0"/>
                </a:solidFill>
              </a:rPr>
              <a:t> </a:t>
            </a:r>
            <a:r>
              <a:rPr lang="en-US" sz="2800" i="1" dirty="0" err="1">
                <a:solidFill>
                  <a:srgbClr val="0070C0"/>
                </a:solidFill>
              </a:rPr>
              <a:t>xuất</a:t>
            </a:r>
            <a:r>
              <a:rPr lang="en-US" sz="2800" i="1" dirty="0">
                <a:solidFill>
                  <a:srgbClr val="0070C0"/>
                </a:solidFill>
              </a:rPr>
              <a:t> </a:t>
            </a:r>
            <a:r>
              <a:rPr lang="en-US" sz="2800" i="1" dirty="0" err="1">
                <a:solidFill>
                  <a:srgbClr val="0070C0"/>
                </a:solidFill>
              </a:rPr>
              <a:t>ra</a:t>
            </a:r>
            <a:r>
              <a:rPr lang="en-US" sz="2800" i="1" dirty="0">
                <a:solidFill>
                  <a:srgbClr val="0070C0"/>
                </a:solidFill>
              </a:rPr>
              <a:t> </a:t>
            </a:r>
            <a:r>
              <a:rPr lang="en-US" sz="2800" i="1" dirty="0" err="1">
                <a:solidFill>
                  <a:srgbClr val="0070C0"/>
                </a:solidFill>
              </a:rPr>
              <a:t>của</a:t>
            </a:r>
            <a:r>
              <a:rPr lang="en-US" sz="2800" i="1" dirty="0">
                <a:solidFill>
                  <a:srgbClr val="0070C0"/>
                </a:solidFill>
              </a:rPr>
              <a:t> </a:t>
            </a:r>
            <a:r>
              <a:rPr lang="en-US" sz="2800" i="1" dirty="0" err="1">
                <a:solidFill>
                  <a:srgbClr val="0070C0"/>
                </a:solidFill>
              </a:rPr>
              <a:t>cải</a:t>
            </a:r>
            <a:r>
              <a:rPr lang="en-US" sz="2800" i="1" dirty="0">
                <a:solidFill>
                  <a:srgbClr val="0070C0"/>
                </a:solidFill>
              </a:rPr>
              <a:t> </a:t>
            </a:r>
            <a:r>
              <a:rPr lang="en-US" sz="2800" i="1" dirty="0" err="1">
                <a:solidFill>
                  <a:srgbClr val="0070C0"/>
                </a:solidFill>
              </a:rPr>
              <a:t>vật</a:t>
            </a:r>
            <a:r>
              <a:rPr lang="en-US" sz="2800" i="1" dirty="0">
                <a:solidFill>
                  <a:srgbClr val="0070C0"/>
                </a:solidFill>
              </a:rPr>
              <a:t> </a:t>
            </a:r>
            <a:r>
              <a:rPr lang="en-US" sz="2800" i="1" dirty="0" err="1">
                <a:solidFill>
                  <a:srgbClr val="0070C0"/>
                </a:solidFill>
              </a:rPr>
              <a:t>chất</a:t>
            </a:r>
            <a:r>
              <a:rPr lang="en-US" sz="2800" i="1" dirty="0">
                <a:solidFill>
                  <a:srgbClr val="0070C0"/>
                </a:solidFill>
              </a:rPr>
              <a:t> </a:t>
            </a:r>
            <a:r>
              <a:rPr lang="en-US" sz="2800" i="1" dirty="0" err="1">
                <a:solidFill>
                  <a:srgbClr val="0070C0"/>
                </a:solidFill>
              </a:rPr>
              <a:t>và</a:t>
            </a:r>
            <a:r>
              <a:rPr lang="en-US" sz="2800" i="1" dirty="0">
                <a:solidFill>
                  <a:srgbClr val="0070C0"/>
                </a:solidFill>
              </a:rPr>
              <a:t> </a:t>
            </a:r>
            <a:r>
              <a:rPr lang="en-US" sz="2800" i="1" dirty="0" err="1">
                <a:solidFill>
                  <a:srgbClr val="0070C0"/>
                </a:solidFill>
              </a:rPr>
              <a:t>cải</a:t>
            </a:r>
            <a:r>
              <a:rPr lang="en-US" sz="2800" i="1" dirty="0">
                <a:solidFill>
                  <a:srgbClr val="0070C0"/>
                </a:solidFill>
              </a:rPr>
              <a:t> </a:t>
            </a:r>
            <a:r>
              <a:rPr lang="en-US" sz="2800" i="1" dirty="0" err="1">
                <a:solidFill>
                  <a:srgbClr val="0070C0"/>
                </a:solidFill>
              </a:rPr>
              <a:t>tạo</a:t>
            </a:r>
            <a:r>
              <a:rPr lang="en-US" sz="2800" i="1" dirty="0">
                <a:solidFill>
                  <a:srgbClr val="0070C0"/>
                </a:solidFill>
              </a:rPr>
              <a:t> </a:t>
            </a:r>
            <a:r>
              <a:rPr lang="en-US" sz="2800" i="1" dirty="0" err="1">
                <a:solidFill>
                  <a:srgbClr val="0070C0"/>
                </a:solidFill>
              </a:rPr>
              <a:t>các</a:t>
            </a:r>
            <a:r>
              <a:rPr lang="en-US" sz="2800" i="1" dirty="0">
                <a:solidFill>
                  <a:srgbClr val="0070C0"/>
                </a:solidFill>
              </a:rPr>
              <a:t> </a:t>
            </a:r>
            <a:r>
              <a:rPr lang="en-US" sz="2800" i="1" dirty="0" err="1">
                <a:solidFill>
                  <a:srgbClr val="0070C0"/>
                </a:solidFill>
              </a:rPr>
              <a:t>quan</a:t>
            </a:r>
            <a:r>
              <a:rPr lang="en-US" sz="2800" i="1" dirty="0">
                <a:solidFill>
                  <a:srgbClr val="0070C0"/>
                </a:solidFill>
              </a:rPr>
              <a:t> </a:t>
            </a:r>
            <a:r>
              <a:rPr lang="en-US" sz="2800" i="1" dirty="0" err="1">
                <a:solidFill>
                  <a:srgbClr val="0070C0"/>
                </a:solidFill>
              </a:rPr>
              <a:t>hệ</a:t>
            </a:r>
            <a:r>
              <a:rPr lang="en-US" sz="2800" i="1" dirty="0">
                <a:solidFill>
                  <a:srgbClr val="0070C0"/>
                </a:solidFill>
              </a:rPr>
              <a:t> </a:t>
            </a:r>
            <a:r>
              <a:rPr lang="en-US" sz="2800" i="1" dirty="0" err="1">
                <a:solidFill>
                  <a:srgbClr val="0070C0"/>
                </a:solidFill>
              </a:rPr>
              <a:t>xã</a:t>
            </a:r>
            <a:r>
              <a:rPr lang="en-US" sz="2800" i="1" dirty="0">
                <a:solidFill>
                  <a:srgbClr val="0070C0"/>
                </a:solidFill>
              </a:rPr>
              <a:t> </a:t>
            </a:r>
            <a:r>
              <a:rPr lang="en-US" sz="2800" i="1" dirty="0" err="1">
                <a:solidFill>
                  <a:srgbClr val="0070C0"/>
                </a:solidFill>
              </a:rPr>
              <a:t>hội</a:t>
            </a:r>
            <a:r>
              <a:rPr lang="en-US" sz="2800" i="1" dirty="0">
                <a:solidFill>
                  <a:srgbClr val="0070C0"/>
                </a:solidFill>
              </a:rPr>
              <a:t>; </a:t>
            </a:r>
            <a:r>
              <a:rPr lang="en-US" sz="2800" i="1" dirty="0" err="1">
                <a:solidFill>
                  <a:srgbClr val="0070C0"/>
                </a:solidFill>
              </a:rPr>
              <a:t>đại</a:t>
            </a:r>
            <a:r>
              <a:rPr lang="en-US" sz="2800" i="1" dirty="0">
                <a:solidFill>
                  <a:srgbClr val="0070C0"/>
                </a:solidFill>
              </a:rPr>
              <a:t> </a:t>
            </a:r>
            <a:r>
              <a:rPr lang="en-US" sz="2800" i="1" dirty="0" err="1">
                <a:solidFill>
                  <a:srgbClr val="0070C0"/>
                </a:solidFill>
              </a:rPr>
              <a:t>biểu</a:t>
            </a:r>
            <a:r>
              <a:rPr lang="en-US" sz="2800" i="1" dirty="0">
                <a:solidFill>
                  <a:srgbClr val="0070C0"/>
                </a:solidFill>
              </a:rPr>
              <a:t> </a:t>
            </a:r>
            <a:r>
              <a:rPr lang="en-US" sz="2800" i="1" dirty="0" err="1">
                <a:solidFill>
                  <a:srgbClr val="0070C0"/>
                </a:solidFill>
              </a:rPr>
              <a:t>cho</a:t>
            </a:r>
            <a:r>
              <a:rPr lang="en-US" sz="2800" i="1" dirty="0">
                <a:solidFill>
                  <a:srgbClr val="0070C0"/>
                </a:solidFill>
              </a:rPr>
              <a:t> </a:t>
            </a:r>
            <a:r>
              <a:rPr lang="en-US" sz="2800" i="1" dirty="0" err="1">
                <a:solidFill>
                  <a:srgbClr val="0070C0"/>
                </a:solidFill>
              </a:rPr>
              <a:t>lực</a:t>
            </a:r>
            <a:r>
              <a:rPr lang="en-US" sz="2800" i="1" dirty="0">
                <a:solidFill>
                  <a:srgbClr val="0070C0"/>
                </a:solidFill>
              </a:rPr>
              <a:t> </a:t>
            </a:r>
            <a:r>
              <a:rPr lang="en-US" sz="2800" i="1" dirty="0" err="1">
                <a:solidFill>
                  <a:srgbClr val="0070C0"/>
                </a:solidFill>
              </a:rPr>
              <a:t>lượng</a:t>
            </a:r>
            <a:r>
              <a:rPr lang="en-US" sz="2800" i="1" dirty="0">
                <a:solidFill>
                  <a:srgbClr val="0070C0"/>
                </a:solidFill>
              </a:rPr>
              <a:t> </a:t>
            </a:r>
            <a:r>
              <a:rPr lang="en-US" sz="2800" i="1" dirty="0" err="1">
                <a:solidFill>
                  <a:srgbClr val="0070C0"/>
                </a:solidFill>
              </a:rPr>
              <a:t>sản</a:t>
            </a:r>
            <a:r>
              <a:rPr lang="en-US" sz="2800" i="1" dirty="0">
                <a:solidFill>
                  <a:srgbClr val="0070C0"/>
                </a:solidFill>
              </a:rPr>
              <a:t> </a:t>
            </a:r>
            <a:r>
              <a:rPr lang="en-US" sz="2800" i="1" dirty="0" err="1">
                <a:solidFill>
                  <a:srgbClr val="0070C0"/>
                </a:solidFill>
              </a:rPr>
              <a:t>xuất</a:t>
            </a:r>
            <a:r>
              <a:rPr lang="en-US" sz="2800" i="1" dirty="0">
                <a:solidFill>
                  <a:srgbClr val="0070C0"/>
                </a:solidFill>
              </a:rPr>
              <a:t> </a:t>
            </a:r>
            <a:r>
              <a:rPr lang="en-US" sz="2800" i="1" dirty="0" err="1">
                <a:solidFill>
                  <a:srgbClr val="0070C0"/>
                </a:solidFill>
              </a:rPr>
              <a:t>và</a:t>
            </a:r>
            <a:r>
              <a:rPr lang="en-US" sz="2800" i="1" dirty="0">
                <a:solidFill>
                  <a:srgbClr val="0070C0"/>
                </a:solidFill>
              </a:rPr>
              <a:t> </a:t>
            </a:r>
            <a:r>
              <a:rPr lang="en-US" sz="2800" i="1" dirty="0" err="1">
                <a:solidFill>
                  <a:srgbClr val="0070C0"/>
                </a:solidFill>
              </a:rPr>
              <a:t>phương</a:t>
            </a:r>
            <a:r>
              <a:rPr lang="en-US" sz="2800" i="1" dirty="0">
                <a:solidFill>
                  <a:srgbClr val="0070C0"/>
                </a:solidFill>
              </a:rPr>
              <a:t> </a:t>
            </a:r>
            <a:r>
              <a:rPr lang="en-US" sz="2800" i="1" dirty="0" err="1">
                <a:solidFill>
                  <a:srgbClr val="0070C0"/>
                </a:solidFill>
              </a:rPr>
              <a:t>thức</a:t>
            </a:r>
            <a:r>
              <a:rPr lang="en-US" sz="2800" i="1" dirty="0">
                <a:solidFill>
                  <a:srgbClr val="0070C0"/>
                </a:solidFill>
              </a:rPr>
              <a:t> </a:t>
            </a:r>
            <a:r>
              <a:rPr lang="en-US" sz="2800" i="1" dirty="0" err="1">
                <a:solidFill>
                  <a:srgbClr val="0070C0"/>
                </a:solidFill>
              </a:rPr>
              <a:t>sản</a:t>
            </a:r>
            <a:r>
              <a:rPr lang="en-US" sz="2800" i="1" dirty="0">
                <a:solidFill>
                  <a:srgbClr val="0070C0"/>
                </a:solidFill>
              </a:rPr>
              <a:t> </a:t>
            </a:r>
            <a:r>
              <a:rPr lang="en-US" sz="2800" i="1" dirty="0" err="1">
                <a:solidFill>
                  <a:srgbClr val="0070C0"/>
                </a:solidFill>
              </a:rPr>
              <a:t>xuất</a:t>
            </a:r>
            <a:r>
              <a:rPr lang="en-US" sz="2800" i="1" dirty="0">
                <a:solidFill>
                  <a:srgbClr val="0070C0"/>
                </a:solidFill>
              </a:rPr>
              <a:t> </a:t>
            </a:r>
            <a:r>
              <a:rPr lang="en-US" sz="2800" i="1" dirty="0" err="1">
                <a:solidFill>
                  <a:srgbClr val="0070C0"/>
                </a:solidFill>
              </a:rPr>
              <a:t>tiên</a:t>
            </a:r>
            <a:r>
              <a:rPr lang="en-US" sz="2800" i="1" dirty="0">
                <a:solidFill>
                  <a:srgbClr val="0070C0"/>
                </a:solidFill>
              </a:rPr>
              <a:t> </a:t>
            </a:r>
            <a:r>
              <a:rPr lang="en-US" sz="2800" i="1" dirty="0" err="1">
                <a:solidFill>
                  <a:srgbClr val="0070C0"/>
                </a:solidFill>
              </a:rPr>
              <a:t>tiến</a:t>
            </a:r>
            <a:r>
              <a:rPr lang="en-US" sz="2800" i="1" dirty="0">
                <a:solidFill>
                  <a:srgbClr val="0070C0"/>
                </a:solidFill>
              </a:rPr>
              <a:t> </a:t>
            </a:r>
            <a:r>
              <a:rPr lang="en-US" sz="2800" i="1" dirty="0" err="1">
                <a:solidFill>
                  <a:srgbClr val="0070C0"/>
                </a:solidFill>
              </a:rPr>
              <a:t>trong</a:t>
            </a:r>
            <a:r>
              <a:rPr lang="en-US" sz="2800" i="1" dirty="0">
                <a:solidFill>
                  <a:srgbClr val="0070C0"/>
                </a:solidFill>
              </a:rPr>
              <a:t> </a:t>
            </a:r>
            <a:r>
              <a:rPr lang="en-US" sz="2800" i="1" dirty="0" err="1">
                <a:solidFill>
                  <a:srgbClr val="0070C0"/>
                </a:solidFill>
              </a:rPr>
              <a:t>thời</a:t>
            </a:r>
            <a:r>
              <a:rPr lang="en-US" sz="2800" i="1" dirty="0">
                <a:solidFill>
                  <a:srgbClr val="0070C0"/>
                </a:solidFill>
              </a:rPr>
              <a:t> </a:t>
            </a:r>
            <a:r>
              <a:rPr lang="en-US" sz="2800" i="1" dirty="0" err="1">
                <a:solidFill>
                  <a:srgbClr val="0070C0"/>
                </a:solidFill>
              </a:rPr>
              <a:t>đại</a:t>
            </a:r>
            <a:r>
              <a:rPr lang="en-US" sz="2800" i="1" dirty="0">
                <a:solidFill>
                  <a:srgbClr val="0070C0"/>
                </a:solidFill>
              </a:rPr>
              <a:t> </a:t>
            </a:r>
            <a:r>
              <a:rPr lang="en-US" sz="2800" i="1" dirty="0" err="1">
                <a:solidFill>
                  <a:srgbClr val="0070C0"/>
                </a:solidFill>
              </a:rPr>
              <a:t>ngày</a:t>
            </a:r>
            <a:r>
              <a:rPr lang="en-US" sz="2800" i="1" dirty="0">
                <a:solidFill>
                  <a:srgbClr val="0070C0"/>
                </a:solidFill>
              </a:rPr>
              <a:t> nay.</a:t>
            </a:r>
            <a:endParaRPr lang="en-US" sz="2800" dirty="0">
              <a:solidFill>
                <a:srgbClr val="0070C0"/>
              </a:solidFill>
            </a:endParaRPr>
          </a:p>
          <a:p>
            <a:endParaRPr lang="en-US" sz="2800" dirty="0">
              <a:solidFill>
                <a:srgbClr val="0070C0"/>
              </a:solidFill>
            </a:endParaRPr>
          </a:p>
        </p:txBody>
      </p:sp>
      <p:pic>
        <p:nvPicPr>
          <p:cNvPr id="1026" name="Picture 2" descr="Kết quả hình ảnh cho công nhâ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41544" y="1595021"/>
            <a:ext cx="4205061" cy="45894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96965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8125" y="193676"/>
            <a:ext cx="9320213" cy="577850"/>
          </a:xfrm>
        </p:spPr>
        <p:txBody>
          <a:bodyPr>
            <a:normAutofit fontScale="90000"/>
          </a:bodyPr>
          <a:lstStyle/>
          <a:p>
            <a:r>
              <a:rPr lang="pt-BR" b="1" i="1" dirty="0">
                <a:solidFill>
                  <a:srgbClr val="FF0000"/>
                </a:solidFill>
              </a:rPr>
              <a:t>Đặc trưng cơ bản của giai cấp công nhân</a:t>
            </a:r>
            <a:endParaRPr lang="en-US" dirty="0">
              <a:solidFill>
                <a:srgbClr val="FF0000"/>
              </a:solidFill>
            </a:endParaRPr>
          </a:p>
        </p:txBody>
      </p:sp>
      <p:sp>
        <p:nvSpPr>
          <p:cNvPr id="3" name="Rectangle 2"/>
          <p:cNvSpPr/>
          <p:nvPr/>
        </p:nvSpPr>
        <p:spPr>
          <a:xfrm>
            <a:off x="2126897" y="949332"/>
            <a:ext cx="8346047" cy="5232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pPr indent="457200" algn="just">
              <a:tabLst>
                <a:tab pos="342900" algn="l"/>
              </a:tabLst>
            </a:pPr>
            <a:r>
              <a:rPr lang="pt-BR" sz="2800" b="1" i="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Về địa vị kinh tế - xã hội của giai cấp công nhân </a:t>
            </a:r>
            <a:endParaRPr 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256434" y="2131993"/>
            <a:ext cx="4129086" cy="440120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pPr indent="457200" algn="just">
              <a:tabLst>
                <a:tab pos="342900" algn="l"/>
                <a:tab pos="5257800" algn="l"/>
              </a:tabLst>
            </a:pPr>
            <a:r>
              <a:rPr lang="pt-BR" sz="2800" b="1" i="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Thứ nhất, </a:t>
            </a:r>
            <a:r>
              <a:rPr lang="pt-BR" sz="2800" dirty="0">
                <a:latin typeface="Times New Roman" panose="02020603050405020304" pitchFamily="18" charset="0"/>
                <a:ea typeface="Calibri" panose="020F0502020204030204" pitchFamily="34" charset="0"/>
                <a:cs typeface="Times New Roman" panose="02020603050405020304" pitchFamily="18" charset="0"/>
              </a:rPr>
              <a:t>về phương thức lao động</a:t>
            </a: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a:p>
            <a:pPr indent="457200" algn="just">
              <a:tabLst>
                <a:tab pos="342900" algn="l"/>
                <a:tab pos="5257800" algn="l"/>
              </a:tabLst>
            </a:pPr>
            <a:r>
              <a:rPr lang="pt-BR" sz="2800" dirty="0">
                <a:latin typeface="Times New Roman" panose="02020603050405020304" pitchFamily="18" charset="0"/>
                <a:ea typeface="Calibri" panose="020F0502020204030204" pitchFamily="34" charset="0"/>
                <a:cs typeface="Times New Roman" panose="02020603050405020304" pitchFamily="18" charset="0"/>
              </a:rPr>
              <a:t> Giai cấp công nhân là những tập đoàn người lao động, trực tiếp hay gián tiếp vận hành những công cụ sản xuất có tính chất công nghiệp ngày càng hiện đại, có tính chất xã hội hoá cao. </a:t>
            </a: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7446169" y="2131993"/>
            <a:ext cx="4224337" cy="440120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pPr indent="457200" algn="just">
              <a:tabLst>
                <a:tab pos="342900" algn="l"/>
                <a:tab pos="5257800" algn="l"/>
              </a:tabLst>
            </a:pPr>
            <a:r>
              <a:rPr lang="pt-BR" sz="2800" b="1" i="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Thứ hai, </a:t>
            </a:r>
            <a:r>
              <a:rPr lang="pt-BR" sz="2800" dirty="0">
                <a:latin typeface="Times New Roman" panose="02020603050405020304" pitchFamily="18" charset="0"/>
                <a:ea typeface="Calibri" panose="020F0502020204030204" pitchFamily="34" charset="0"/>
                <a:cs typeface="Times New Roman" panose="02020603050405020304" pitchFamily="18" charset="0"/>
              </a:rPr>
              <a:t>về địa vị của giai cấp công nhân trong quan hệ sản xuất tư bản chủ nghĩa</a:t>
            </a: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a:p>
            <a:pPr indent="457200" algn="just">
              <a:tabLst>
                <a:tab pos="342900" algn="l"/>
                <a:tab pos="5257800" algn="l"/>
              </a:tabLst>
            </a:pPr>
            <a:r>
              <a:rPr lang="pt-BR" sz="2800" dirty="0" smtClean="0">
                <a:latin typeface="Times New Roman" panose="02020603050405020304" pitchFamily="18" charset="0"/>
                <a:ea typeface="Calibri" panose="020F0502020204030204" pitchFamily="34" charset="0"/>
                <a:cs typeface="Times New Roman" panose="02020603050405020304" pitchFamily="18" charset="0"/>
              </a:rPr>
              <a:t>người </a:t>
            </a:r>
            <a:r>
              <a:rPr lang="pt-BR" sz="2800" dirty="0">
                <a:latin typeface="Times New Roman" panose="02020603050405020304" pitchFamily="18" charset="0"/>
                <a:ea typeface="Calibri" panose="020F0502020204030204" pitchFamily="34" charset="0"/>
                <a:cs typeface="Times New Roman" panose="02020603050405020304" pitchFamily="18" charset="0"/>
              </a:rPr>
              <a:t>công nhân là những người không có tư liệu sản xuất, họ phải bán sức lao động trở thành người làm thuê và bị toàn bộ giai cấp tư sản bóc lột. </a:t>
            </a: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Down Arrow 5"/>
          <p:cNvSpPr/>
          <p:nvPr/>
        </p:nvSpPr>
        <p:spPr>
          <a:xfrm>
            <a:off x="3443288" y="1512258"/>
            <a:ext cx="557212" cy="48799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Down Arrow 6"/>
          <p:cNvSpPr/>
          <p:nvPr/>
        </p:nvSpPr>
        <p:spPr>
          <a:xfrm>
            <a:off x="8543925" y="1512258"/>
            <a:ext cx="485775" cy="61973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1663080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8125" y="193676"/>
            <a:ext cx="9320213" cy="577850"/>
          </a:xfrm>
        </p:spPr>
        <p:txBody>
          <a:bodyPr>
            <a:normAutofit fontScale="90000"/>
          </a:bodyPr>
          <a:lstStyle/>
          <a:p>
            <a:r>
              <a:rPr lang="pt-BR" b="1" i="1" dirty="0">
                <a:solidFill>
                  <a:srgbClr val="FF0000"/>
                </a:solidFill>
              </a:rPr>
              <a:t>Đặc trưng cơ bản của giai cấp công nhân</a:t>
            </a:r>
            <a:endParaRPr lang="en-US" dirty="0">
              <a:solidFill>
                <a:srgbClr val="FF0000"/>
              </a:solidFill>
            </a:endParaRPr>
          </a:p>
        </p:txBody>
      </p:sp>
      <p:sp>
        <p:nvSpPr>
          <p:cNvPr id="3" name="Rectangle 2"/>
          <p:cNvSpPr/>
          <p:nvPr/>
        </p:nvSpPr>
        <p:spPr>
          <a:xfrm>
            <a:off x="542925" y="949332"/>
            <a:ext cx="11415713" cy="4616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pPr indent="457200" algn="ctr">
              <a:tabLst>
                <a:tab pos="342900" algn="l"/>
              </a:tabLst>
            </a:pPr>
            <a:r>
              <a:rPr lang="pt-BR" sz="2400" b="1" i="1" dirty="0">
                <a:solidFill>
                  <a:srgbClr val="FF0000"/>
                </a:solidFill>
              </a:rPr>
              <a:t>- Về đặc điểm chính trị - xã hội của giai cấp công </a:t>
            </a:r>
            <a:r>
              <a:rPr lang="pt-BR" sz="2400" b="1" i="1" dirty="0" smtClean="0">
                <a:solidFill>
                  <a:srgbClr val="FF0000"/>
                </a:solidFill>
              </a:rPr>
              <a:t>nhân</a:t>
            </a:r>
            <a:endParaRPr lang="en-US" sz="2400" b="1" dirty="0">
              <a:solidFill>
                <a:srgbClr val="FF0000"/>
              </a:solidFill>
              <a:ea typeface="Calibri" panose="020F0502020204030204" pitchFamily="34" charset="0"/>
              <a:cs typeface="Times New Roman" panose="02020603050405020304" pitchFamily="18" charset="0"/>
            </a:endParaRPr>
          </a:p>
        </p:txBody>
      </p:sp>
      <p:sp>
        <p:nvSpPr>
          <p:cNvPr id="4" name="Rectangle 3"/>
          <p:cNvSpPr/>
          <p:nvPr/>
        </p:nvSpPr>
        <p:spPr>
          <a:xfrm>
            <a:off x="40480" y="2274868"/>
            <a:ext cx="2276476" cy="18158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pPr indent="457200" algn="ctr">
              <a:tabLst>
                <a:tab pos="342900" algn="l"/>
                <a:tab pos="5257800" algn="l"/>
              </a:tabLst>
            </a:pPr>
            <a:r>
              <a:rPr lang="pt-BR" sz="2800" b="1" dirty="0">
                <a:solidFill>
                  <a:srgbClr val="FF0000"/>
                </a:solidFill>
              </a:rPr>
              <a:t>Thứ nhất, </a:t>
            </a:r>
            <a:r>
              <a:rPr lang="pt-BR" sz="2800" dirty="0">
                <a:solidFill>
                  <a:schemeClr val="tx1"/>
                </a:solidFill>
              </a:rPr>
              <a:t>giai cấp công nhân là giai cấp tiên tiến</a:t>
            </a:r>
            <a:endParaRPr lang="en-US" sz="2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3059913" y="2255967"/>
            <a:ext cx="2112169" cy="310854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pPr indent="457200" algn="ctr">
              <a:tabLst>
                <a:tab pos="342900" algn="l"/>
                <a:tab pos="5257800" algn="l"/>
              </a:tabLst>
            </a:pPr>
            <a:r>
              <a:rPr lang="pt-BR" sz="2800" b="1" i="1" dirty="0">
                <a:solidFill>
                  <a:srgbClr val="FF0000"/>
                </a:solidFill>
              </a:rPr>
              <a:t>Thứ hai, </a:t>
            </a:r>
            <a:r>
              <a:rPr lang="pt-BR" sz="2800" i="1" dirty="0">
                <a:solidFill>
                  <a:schemeClr val="tx1"/>
                </a:solidFill>
              </a:rPr>
              <a:t>Thứ hai, giai cấp công nhân có tinh thần cách mạng triệt để. </a:t>
            </a:r>
            <a:endParaRPr lang="en-US" sz="2800" i="1" dirty="0">
              <a:solidFill>
                <a:schemeClr val="tx1"/>
              </a:solidFill>
            </a:endParaRPr>
          </a:p>
        </p:txBody>
      </p:sp>
      <p:sp>
        <p:nvSpPr>
          <p:cNvPr id="6" name="Down Arrow 5"/>
          <p:cNvSpPr/>
          <p:nvPr/>
        </p:nvSpPr>
        <p:spPr>
          <a:xfrm>
            <a:off x="758169" y="1467991"/>
            <a:ext cx="557212" cy="61973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Down Arrow 6"/>
          <p:cNvSpPr/>
          <p:nvPr/>
        </p:nvSpPr>
        <p:spPr>
          <a:xfrm>
            <a:off x="3873109" y="1467991"/>
            <a:ext cx="485775" cy="61973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6904432" y="2231714"/>
            <a:ext cx="2153851" cy="224676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pPr indent="457200" algn="ctr">
              <a:tabLst>
                <a:tab pos="342900" algn="l"/>
                <a:tab pos="5257800" algn="l"/>
              </a:tabLst>
            </a:pPr>
            <a:r>
              <a:rPr lang="pt-BR" sz="2800" b="1" dirty="0">
                <a:solidFill>
                  <a:srgbClr val="FF0000"/>
                </a:solidFill>
              </a:rPr>
              <a:t>Thứ ba, </a:t>
            </a:r>
            <a:r>
              <a:rPr lang="pt-BR" sz="2800" dirty="0">
                <a:solidFill>
                  <a:schemeClr val="tx1"/>
                </a:solidFill>
              </a:rPr>
              <a:t>giai cấp công nhân có ý thức tổ chức kỷ luật cao </a:t>
            </a:r>
            <a:endParaRPr lang="en-US" sz="2800" dirty="0">
              <a:solidFill>
                <a:schemeClr val="tx1"/>
              </a:solidFill>
            </a:endParaRPr>
          </a:p>
        </p:txBody>
      </p:sp>
      <p:sp>
        <p:nvSpPr>
          <p:cNvPr id="9" name="Down Arrow 8"/>
          <p:cNvSpPr/>
          <p:nvPr/>
        </p:nvSpPr>
        <p:spPr>
          <a:xfrm>
            <a:off x="7960524" y="1512217"/>
            <a:ext cx="485775" cy="61973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9891713" y="2255967"/>
            <a:ext cx="1762510" cy="267765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pPr indent="457200" algn="ctr">
              <a:tabLst>
                <a:tab pos="342900" algn="l"/>
                <a:tab pos="5257800" algn="l"/>
              </a:tabLst>
            </a:pPr>
            <a:r>
              <a:rPr lang="pt-BR" sz="2800" dirty="0">
                <a:solidFill>
                  <a:srgbClr val="FF0000"/>
                </a:solidFill>
              </a:rPr>
              <a:t>Thứ tư, </a:t>
            </a:r>
            <a:r>
              <a:rPr lang="pt-BR" sz="2800" dirty="0">
                <a:solidFill>
                  <a:schemeClr val="tx1"/>
                </a:solidFill>
              </a:rPr>
              <a:t>giai cấp công nhân có tinh thần quốc tế vô sản </a:t>
            </a:r>
            <a:endParaRPr lang="en-US" sz="2800" dirty="0">
              <a:solidFill>
                <a:schemeClr val="tx1"/>
              </a:solidFill>
            </a:endParaRPr>
          </a:p>
        </p:txBody>
      </p:sp>
      <p:sp>
        <p:nvSpPr>
          <p:cNvPr id="11" name="Down Arrow 10"/>
          <p:cNvSpPr/>
          <p:nvPr/>
        </p:nvSpPr>
        <p:spPr>
          <a:xfrm>
            <a:off x="10530080" y="1512217"/>
            <a:ext cx="485775" cy="61973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6413631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8113" y="136524"/>
            <a:ext cx="7862887" cy="720725"/>
          </a:xfrm>
        </p:spPr>
        <p:txBody>
          <a:bodyPr>
            <a:normAutofit/>
          </a:bodyPr>
          <a:lstStyle/>
          <a:p>
            <a:r>
              <a:rPr lang="pt-BR" sz="2800" b="1" dirty="0">
                <a:solidFill>
                  <a:srgbClr val="FF0000"/>
                </a:solidFill>
                <a:latin typeface="Times New Roman" pitchFamily="18" charset="0"/>
                <a:cs typeface="Times New Roman" pitchFamily="18" charset="0"/>
              </a:rPr>
              <a:t>Sứ mệnh lịch sử của giai cấp công </a:t>
            </a:r>
            <a:r>
              <a:rPr lang="pt-BR" sz="2800" b="1" dirty="0" smtClean="0">
                <a:solidFill>
                  <a:srgbClr val="FF0000"/>
                </a:solidFill>
                <a:latin typeface="Times New Roman" pitchFamily="18" charset="0"/>
                <a:cs typeface="Times New Roman" pitchFamily="18" charset="0"/>
              </a:rPr>
              <a:t>nhân</a:t>
            </a:r>
            <a:endParaRPr lang="en-US" sz="2800" b="1" dirty="0">
              <a:solidFill>
                <a:srgbClr val="FF0000"/>
              </a:solidFill>
              <a:latin typeface="Times New Roman" pitchFamily="18" charset="0"/>
              <a:cs typeface="Times New Roman" pitchFamily="18" charset="0"/>
            </a:endParaRPr>
          </a:p>
        </p:txBody>
      </p:sp>
      <p:sp>
        <p:nvSpPr>
          <p:cNvPr id="3" name="Rectangle 2"/>
          <p:cNvSpPr/>
          <p:nvPr/>
        </p:nvSpPr>
        <p:spPr>
          <a:xfrm>
            <a:off x="871124" y="1219202"/>
            <a:ext cx="4317102" cy="5016758"/>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pPr indent="457200" algn="just">
              <a:tabLst>
                <a:tab pos="342900" algn="l"/>
                <a:tab pos="5257800" algn="l"/>
              </a:tabLst>
            </a:pPr>
            <a:r>
              <a:rPr lang="en-US" sz="32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Giai</a:t>
            </a:r>
            <a:r>
              <a:rPr lang="en-US" sz="32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cấp</a:t>
            </a:r>
            <a:r>
              <a:rPr lang="en-US" sz="32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CN </a:t>
            </a:r>
            <a:r>
              <a:rPr lang="en-US" sz="32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có</a:t>
            </a:r>
            <a:r>
              <a:rPr lang="en-US" sz="32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sứ</a:t>
            </a:r>
            <a:r>
              <a:rPr lang="en-US" sz="32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mệnh</a:t>
            </a:r>
            <a:r>
              <a:rPr lang="en-US" sz="32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lịch</a:t>
            </a:r>
            <a:r>
              <a:rPr lang="en-US" sz="32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sử</a:t>
            </a:r>
            <a:r>
              <a:rPr lang="en-US" sz="3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lãnh</a:t>
            </a:r>
            <a:r>
              <a:rPr lang="en-US" sz="3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đạo</a:t>
            </a:r>
            <a:r>
              <a:rPr lang="en-US" sz="3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nhân</a:t>
            </a:r>
            <a:r>
              <a:rPr lang="en-US" sz="3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dân</a:t>
            </a:r>
            <a:r>
              <a:rPr lang="en-US" sz="3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lao</a:t>
            </a:r>
            <a:r>
              <a:rPr lang="en-US" sz="3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động</a:t>
            </a:r>
            <a:r>
              <a:rPr lang="en-US" sz="3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đấu</a:t>
            </a:r>
            <a:r>
              <a:rPr lang="en-US" sz="3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tranh</a:t>
            </a:r>
            <a:r>
              <a:rPr lang="en-US" sz="3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xóa</a:t>
            </a:r>
            <a:r>
              <a:rPr lang="en-US" sz="3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bỏ</a:t>
            </a:r>
            <a:r>
              <a:rPr lang="en-US" sz="3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chế</a:t>
            </a:r>
            <a:r>
              <a:rPr lang="en-US" sz="3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độ</a:t>
            </a:r>
            <a:r>
              <a:rPr lang="en-US" sz="3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tư</a:t>
            </a:r>
            <a:r>
              <a:rPr lang="en-US" sz="3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bản</a:t>
            </a:r>
            <a:r>
              <a:rPr lang="en-US" sz="3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chủ</a:t>
            </a:r>
            <a:r>
              <a:rPr lang="en-US" sz="3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nghĩa</a:t>
            </a:r>
            <a:r>
              <a:rPr lang="en-US" sz="3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xóa</a:t>
            </a:r>
            <a:r>
              <a:rPr lang="en-US" sz="3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bỏ</a:t>
            </a:r>
            <a:r>
              <a:rPr lang="en-US" sz="3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mọi</a:t>
            </a:r>
            <a:r>
              <a:rPr lang="en-US" sz="3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chế</a:t>
            </a:r>
            <a:r>
              <a:rPr lang="en-US" sz="3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độ</a:t>
            </a:r>
            <a:r>
              <a:rPr lang="en-US" sz="3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áp</a:t>
            </a:r>
            <a:r>
              <a:rPr lang="en-US" sz="3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bức</a:t>
            </a:r>
            <a:r>
              <a:rPr lang="en-US" sz="3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bóc</a:t>
            </a:r>
            <a:r>
              <a:rPr lang="en-US" sz="3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lột</a:t>
            </a:r>
            <a:r>
              <a:rPr lang="en-US" sz="3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và</a:t>
            </a:r>
            <a:r>
              <a:rPr lang="en-US" sz="3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xây</a:t>
            </a:r>
            <a:r>
              <a:rPr lang="en-US" sz="3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dựng</a:t>
            </a:r>
            <a:r>
              <a:rPr lang="en-US" sz="3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xã</a:t>
            </a:r>
            <a:r>
              <a:rPr lang="en-US" sz="3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hội</a:t>
            </a:r>
            <a:r>
              <a:rPr lang="en-US" sz="3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mới</a:t>
            </a:r>
            <a:r>
              <a:rPr lang="en-US" sz="3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 </a:t>
            </a:r>
            <a:r>
              <a:rPr lang="en-US" sz="3200"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xã</a:t>
            </a:r>
            <a:r>
              <a:rPr lang="en-US" sz="3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hội</a:t>
            </a:r>
            <a:r>
              <a:rPr lang="en-US" sz="3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xã</a:t>
            </a:r>
            <a:r>
              <a:rPr lang="en-US" sz="3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hội</a:t>
            </a:r>
            <a:r>
              <a:rPr lang="en-US" sz="3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chủ</a:t>
            </a:r>
            <a:r>
              <a:rPr lang="en-US" sz="3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nghĩa</a:t>
            </a:r>
            <a:r>
              <a:rPr lang="en-US" sz="3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và</a:t>
            </a:r>
            <a:r>
              <a:rPr lang="en-US" sz="3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cộng</a:t>
            </a:r>
            <a:r>
              <a:rPr lang="en-US" sz="3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sản</a:t>
            </a:r>
            <a:r>
              <a:rPr lang="en-US" sz="3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chủ</a:t>
            </a:r>
            <a:r>
              <a:rPr lang="en-US" sz="3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nghĩa</a:t>
            </a:r>
            <a:r>
              <a:rPr lang="en-US" sz="3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a:t>
            </a:r>
          </a:p>
        </p:txBody>
      </p:sp>
      <p:pic>
        <p:nvPicPr>
          <p:cNvPr id="2050" name="Picture 2" descr="Kết quả hình ảnh cho cách mạng tháng 10 ng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40481" y="725556"/>
            <a:ext cx="5786438" cy="56994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489900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47687" y="164240"/>
            <a:ext cx="10953751" cy="830997"/>
          </a:xfrm>
          <a:prstGeom prst="rect">
            <a:avLst/>
          </a:prstGeom>
        </p:spPr>
        <p:txBody>
          <a:bodyPr wrap="square">
            <a:spAutoFit/>
          </a:bodyPr>
          <a:lstStyle/>
          <a:p>
            <a:pPr indent="457200" algn="just">
              <a:tabLst>
                <a:tab pos="342900" algn="l"/>
              </a:tabLst>
            </a:pPr>
            <a:r>
              <a:rPr lang="pt-BR"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2.3.2. Tiến trình phát triển của hình thái kinh tế - xã hội cộng sản chủ nghĩa</a:t>
            </a:r>
            <a:endPar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a:p>
            <a:pPr indent="457200" algn="just">
              <a:tabLst>
                <a:tab pos="342900" algn="l"/>
              </a:tabLst>
            </a:pPr>
            <a:r>
              <a:rPr lang="pt-BR" sz="2400" b="1" i="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Thời kỳ quá độ từ chủ nghĩa tư bản lên chủ nghĩa xã hội</a:t>
            </a:r>
            <a:endPar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675861" y="1867198"/>
            <a:ext cx="3138902" cy="353943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pt-BR" sz="2800" b="1" i="1" dirty="0">
                <a:solidFill>
                  <a:srgbClr val="FFC000"/>
                </a:solidFill>
                <a:latin typeface="Times New Roman" panose="02020603050405020304" pitchFamily="18" charset="0"/>
                <a:ea typeface="Calibri" panose="020F0502020204030204" pitchFamily="34" charset="0"/>
                <a:cs typeface="Times New Roman" panose="02020603050405020304" pitchFamily="18" charset="0"/>
              </a:rPr>
              <a:t>Thời kỳ quá độ </a:t>
            </a:r>
            <a:r>
              <a:rPr lang="pt-BR" sz="2800" b="1" i="1" dirty="0" smtClean="0">
                <a:solidFill>
                  <a:srgbClr val="FFC000"/>
                </a:solidFill>
                <a:latin typeface="Times New Roman" panose="02020603050405020304" pitchFamily="18" charset="0"/>
                <a:ea typeface="Calibri" panose="020F0502020204030204" pitchFamily="34" charset="0"/>
                <a:cs typeface="Times New Roman" panose="02020603050405020304" pitchFamily="18" charset="0"/>
              </a:rPr>
              <a:t>: </a:t>
            </a:r>
            <a:r>
              <a:rPr lang="pt-BR" sz="2800" dirty="0" smtClean="0">
                <a:solidFill>
                  <a:srgbClr val="00B050"/>
                </a:solidFill>
                <a:latin typeface="Times New Roman" panose="02020603050405020304" pitchFamily="18" charset="0"/>
                <a:ea typeface="Calibri" panose="020F0502020204030204" pitchFamily="34" charset="0"/>
              </a:rPr>
              <a:t>Theo </a:t>
            </a:r>
            <a:r>
              <a:rPr lang="pt-BR" sz="2800" dirty="0">
                <a:solidFill>
                  <a:srgbClr val="00B050"/>
                </a:solidFill>
                <a:latin typeface="Times New Roman" panose="02020603050405020304" pitchFamily="18" charset="0"/>
                <a:ea typeface="Calibri" panose="020F0502020204030204" pitchFamily="34" charset="0"/>
              </a:rPr>
              <a:t>chủ nghĩa Mác, thời kỳ quá độ là thời kỳ cải biến cách mạng sâu sắc, toàn diện từ chủ nghĩa tư bản lên chủ nghĩa cộng sản.</a:t>
            </a:r>
            <a:endParaRPr lang="en-US" sz="2800" dirty="0">
              <a:solidFill>
                <a:srgbClr val="00B050"/>
              </a:solidFill>
            </a:endParaRPr>
          </a:p>
        </p:txBody>
      </p:sp>
      <p:sp>
        <p:nvSpPr>
          <p:cNvPr id="5" name="Rectangle 4"/>
          <p:cNvSpPr/>
          <p:nvPr/>
        </p:nvSpPr>
        <p:spPr>
          <a:xfrm>
            <a:off x="5486400" y="1372993"/>
            <a:ext cx="5995987" cy="630942"/>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indent="457200" algn="just">
              <a:lnSpc>
                <a:spcPts val="2100"/>
              </a:lnSpc>
              <a:tabLst>
                <a:tab pos="342900" algn="l"/>
              </a:tabLst>
            </a:pPr>
            <a:r>
              <a:rPr lang="pt-BR" sz="2400" b="1"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 Tất yếu của thời kỳ quá độ từ chủ nghĩa tư bản lên chủ nghĩa xã hội</a:t>
            </a:r>
            <a:endParaRPr lang="en-US" sz="2400" b="1" dirty="0">
              <a:solidFill>
                <a:srgbClr val="7030A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4557713" y="2381691"/>
            <a:ext cx="7372350" cy="4154984"/>
          </a:xfrm>
          <a:prstGeom prst="rect">
            <a:avLst/>
          </a:prstGeom>
        </p:spPr>
        <p:txBody>
          <a:bodyPr wrap="square">
            <a:spAutoFit/>
          </a:bodyPr>
          <a:lstStyle/>
          <a:p>
            <a:pPr indent="457200" algn="just">
              <a:tabLst>
                <a:tab pos="342900" algn="l"/>
              </a:tabLst>
            </a:pPr>
            <a:r>
              <a:rPr lang="pt-BR" sz="24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Các quan hệ xã hội của chủ nghĩa xã hội không tự nảy sinh và phát triển trong lòng xã hội tư bản mà là kết quả của quá trình cải tạo xã hội cũ, xây dựng xã hội mới</a:t>
            </a:r>
            <a:r>
              <a:rPr lang="pt-BR" sz="2400" dirty="0"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a:t>
            </a:r>
          </a:p>
          <a:p>
            <a:pPr indent="457200" algn="just">
              <a:tabLst>
                <a:tab pos="342900" algn="l"/>
              </a:tabLst>
            </a:pPr>
            <a:endParaRPr lang="pt-BR" sz="2400" dirty="0"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endParaRPr>
          </a:p>
          <a:p>
            <a:pPr indent="457200" algn="just">
              <a:tabLst>
                <a:tab pos="342900" algn="l"/>
              </a:tabLst>
            </a:pPr>
            <a:r>
              <a:rPr lang="pt-BR" sz="2400" dirty="0"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pt-BR" sz="24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Chủ nghĩa xã hội dựa trên lực lượng sản xuất phát triển cao, có năng suất hơn hẳn chủ nghĩa tư bản. </a:t>
            </a:r>
            <a:endParaRPr lang="pt-BR" sz="2400" dirty="0"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endParaRPr>
          </a:p>
          <a:p>
            <a:pPr indent="457200" algn="just">
              <a:tabLst>
                <a:tab pos="342900" algn="l"/>
              </a:tabLst>
            </a:pPr>
            <a:endParaRPr lang="pt-BR" sz="2400" dirty="0"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endParaRPr>
          </a:p>
          <a:p>
            <a:pPr indent="457200" algn="just">
              <a:tabLst>
                <a:tab pos="342900" algn="l"/>
              </a:tabLst>
            </a:pPr>
            <a:r>
              <a:rPr lang="pt-BR" sz="2400" dirty="0"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Cần </a:t>
            </a:r>
            <a:r>
              <a:rPr lang="pt-BR" sz="24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phải có thời gian để cải tạo nền sản xuất lớn tư bản chủ nghĩa phát triển thành sản xuất lớn xã hội chủ nghĩa; để cho các quan hệ mới trở thành các quan hệ cơ bản, đặc trưng của xã hội mới.</a:t>
            </a:r>
            <a:endParaRPr lang="en-US" sz="24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8398564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47687" y="164240"/>
            <a:ext cx="10953751" cy="830997"/>
          </a:xfrm>
          <a:prstGeom prst="rect">
            <a:avLst/>
          </a:prstGeom>
        </p:spPr>
        <p:txBody>
          <a:bodyPr wrap="square">
            <a:spAutoFit/>
          </a:bodyPr>
          <a:lstStyle/>
          <a:p>
            <a:pPr indent="457200" algn="just">
              <a:tabLst>
                <a:tab pos="342900" algn="l"/>
              </a:tabLst>
            </a:pPr>
            <a:r>
              <a:rPr lang="pt-BR"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2.3.2. Tiến trình phát triển của hình thái kinh tế - xã hội cộng sản chủ nghĩa</a:t>
            </a:r>
            <a:endPar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a:p>
            <a:pPr indent="457200" algn="just">
              <a:tabLst>
                <a:tab pos="342900" algn="l"/>
              </a:tabLst>
            </a:pPr>
            <a:r>
              <a:rPr lang="pt-BR" sz="2400" b="1" i="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Thời kỳ quá độ từ chủ nghĩa tư bản lên chủ nghĩa xã hội</a:t>
            </a:r>
            <a:endPar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3607904" y="995237"/>
            <a:ext cx="5834270" cy="523220"/>
          </a:xfrm>
          <a:prstGeom prst="rect">
            <a:avLst/>
          </a:prstGeom>
          <a:ln w="25400"/>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vi-VN" sz="2800" b="1" i="1" smtClean="0">
                <a:solidFill>
                  <a:srgbClr val="FFC000"/>
                </a:solidFill>
                <a:latin typeface="Times New Roman" panose="02020603050405020304" pitchFamily="18" charset="0"/>
                <a:ea typeface="Calibri" panose="020F0502020204030204" pitchFamily="34" charset="0"/>
                <a:cs typeface="Times New Roman" panose="02020603050405020304" pitchFamily="18" charset="0"/>
              </a:rPr>
              <a:t>Nội dung của </a:t>
            </a:r>
            <a:r>
              <a:rPr lang="pt-BR" sz="2800" b="1" i="1" smtClean="0">
                <a:solidFill>
                  <a:srgbClr val="FFC000"/>
                </a:solidFill>
                <a:latin typeface="Times New Roman" panose="02020603050405020304" pitchFamily="18" charset="0"/>
                <a:ea typeface="Calibri" panose="020F0502020204030204" pitchFamily="34" charset="0"/>
                <a:cs typeface="Times New Roman" panose="02020603050405020304" pitchFamily="18" charset="0"/>
              </a:rPr>
              <a:t>Thời </a:t>
            </a:r>
            <a:r>
              <a:rPr lang="pt-BR" sz="2800" b="1" i="1" dirty="0">
                <a:solidFill>
                  <a:srgbClr val="FFC000"/>
                </a:solidFill>
                <a:latin typeface="Times New Roman" panose="02020603050405020304" pitchFamily="18" charset="0"/>
                <a:ea typeface="Calibri" panose="020F0502020204030204" pitchFamily="34" charset="0"/>
                <a:cs typeface="Times New Roman" panose="02020603050405020304" pitchFamily="18" charset="0"/>
              </a:rPr>
              <a:t>kỳ quá </a:t>
            </a:r>
            <a:r>
              <a:rPr lang="pt-BR" sz="2800" b="1" i="1">
                <a:solidFill>
                  <a:srgbClr val="FFC000"/>
                </a:solidFill>
                <a:latin typeface="Times New Roman" panose="02020603050405020304" pitchFamily="18" charset="0"/>
                <a:ea typeface="Calibri" panose="020F0502020204030204" pitchFamily="34" charset="0"/>
                <a:cs typeface="Times New Roman" panose="02020603050405020304" pitchFamily="18" charset="0"/>
              </a:rPr>
              <a:t>độ </a:t>
            </a:r>
            <a:r>
              <a:rPr lang="pt-BR" sz="2800" b="1" i="1" smtClean="0">
                <a:solidFill>
                  <a:srgbClr val="FFC000"/>
                </a:solidFill>
                <a:latin typeface="Times New Roman" panose="02020603050405020304" pitchFamily="18" charset="0"/>
                <a:ea typeface="Calibri" panose="020F0502020204030204" pitchFamily="34" charset="0"/>
                <a:cs typeface="Times New Roman" panose="02020603050405020304" pitchFamily="18" charset="0"/>
              </a:rPr>
              <a:t>:</a:t>
            </a:r>
            <a:endParaRPr lang="en-US" sz="2800" dirty="0">
              <a:solidFill>
                <a:srgbClr val="00B050"/>
              </a:solidFill>
            </a:endParaRPr>
          </a:p>
        </p:txBody>
      </p:sp>
      <p:sp>
        <p:nvSpPr>
          <p:cNvPr id="2" name="Rectangle 1"/>
          <p:cNvSpPr/>
          <p:nvPr/>
        </p:nvSpPr>
        <p:spPr>
          <a:xfrm>
            <a:off x="215346" y="2047862"/>
            <a:ext cx="2706758" cy="3170099"/>
          </a:xfrm>
          <a:prstGeom prst="rect">
            <a:avLst/>
          </a:prstGeom>
          <a:ln w="25400"/>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pt-BR" sz="2000" b="1">
                <a:solidFill>
                  <a:srgbClr val="FF0000"/>
                </a:solidFill>
                <a:latin typeface="Times New Roman" panose="02020603050405020304" pitchFamily="18" charset="0"/>
                <a:ea typeface="Calibri" panose="020F0502020204030204" pitchFamily="34" charset="0"/>
                <a:cs typeface="Times New Roman" panose="02020603050405020304" pitchFamily="18" charset="0"/>
              </a:rPr>
              <a:t>Trong lĩnh vực kinh tế: </a:t>
            </a:r>
            <a:r>
              <a:rPr lang="pt-BR" sz="2000">
                <a:solidFill>
                  <a:srgbClr val="0070C0"/>
                </a:solidFill>
                <a:latin typeface="Times New Roman" panose="02020603050405020304" pitchFamily="18" charset="0"/>
                <a:ea typeface="Calibri" panose="020F0502020204030204" pitchFamily="34" charset="0"/>
                <a:cs typeface="Times New Roman" panose="02020603050405020304" pitchFamily="18" charset="0"/>
              </a:rPr>
              <a:t>phát triển lực lượng sản xuất xã </a:t>
            </a:r>
            <a:r>
              <a:rPr lang="pt-BR" sz="2000">
                <a:solidFill>
                  <a:srgbClr val="0070C0"/>
                </a:solidFill>
                <a:latin typeface="Times New Roman" panose="02020603050405020304" pitchFamily="18" charset="0"/>
                <a:ea typeface="Calibri" panose="020F0502020204030204" pitchFamily="34" charset="0"/>
                <a:cs typeface="Times New Roman" panose="02020603050405020304" pitchFamily="18" charset="0"/>
              </a:rPr>
              <a:t>hộitừng </a:t>
            </a:r>
            <a:r>
              <a:rPr lang="pt-BR" sz="2000">
                <a:solidFill>
                  <a:srgbClr val="0070C0"/>
                </a:solidFill>
                <a:latin typeface="Times New Roman" panose="02020603050405020304" pitchFamily="18" charset="0"/>
                <a:ea typeface="Calibri" panose="020F0502020204030204" pitchFamily="34" charset="0"/>
                <a:cs typeface="Times New Roman" panose="02020603050405020304" pitchFamily="18" charset="0"/>
              </a:rPr>
              <a:t>bước cải tạo quan hệ sản xuất cũ, xây dựng quan hệ sản xuất mới trên cơ sở của quy luật quan hệ sản xuất phù hợp với trình độ phát triển của lực lượng sản xuất. </a:t>
            </a:r>
            <a:endParaRPr lang="en-US" sz="2000">
              <a:solidFill>
                <a:srgbClr val="0070C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Rectangle 6"/>
          <p:cNvSpPr/>
          <p:nvPr/>
        </p:nvSpPr>
        <p:spPr>
          <a:xfrm>
            <a:off x="3385929" y="1992726"/>
            <a:ext cx="2796210" cy="3785652"/>
          </a:xfrm>
          <a:prstGeom prst="rect">
            <a:avLst/>
          </a:prstGeom>
          <a:ln w="25400"/>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pt-BR" sz="2000" b="1">
                <a:solidFill>
                  <a:srgbClr val="FF0000"/>
                </a:solidFill>
                <a:latin typeface="Times New Roman" panose="02020603050405020304" pitchFamily="18" charset="0"/>
                <a:ea typeface="Calibri" panose="020F0502020204030204" pitchFamily="34" charset="0"/>
                <a:cs typeface="Times New Roman" panose="02020603050405020304" pitchFamily="18" charset="0"/>
              </a:rPr>
              <a:t>Trong lĩnh vực chính trị: </a:t>
            </a:r>
            <a:r>
              <a:rPr lang="pt-BR" sz="2000">
                <a:solidFill>
                  <a:srgbClr val="0070C0"/>
                </a:solidFill>
                <a:latin typeface="Times New Roman" panose="02020603050405020304" pitchFamily="18" charset="0"/>
                <a:ea typeface="Calibri" panose="020F0502020204030204" pitchFamily="34" charset="0"/>
                <a:cs typeface="Times New Roman" panose="02020603050405020304" pitchFamily="18" charset="0"/>
              </a:rPr>
              <a:t>xây dựng củng cố nhà nước vô sản, xây dựng nền dân chủ xã hội chủ nghĩa, thực hiện quyền làm chủ của nhân dân; xây dựng Đảng cộng sản trong sạch, </a:t>
            </a:r>
            <a:r>
              <a:rPr lang="pt-BR" sz="2000">
                <a:solidFill>
                  <a:srgbClr val="0070C0"/>
                </a:solidFill>
                <a:latin typeface="Times New Roman" panose="02020603050405020304" pitchFamily="18" charset="0"/>
                <a:ea typeface="Calibri" panose="020F0502020204030204" pitchFamily="34" charset="0"/>
                <a:cs typeface="Times New Roman" panose="02020603050405020304" pitchFamily="18" charset="0"/>
              </a:rPr>
              <a:t>làm </a:t>
            </a:r>
            <a:r>
              <a:rPr lang="pt-BR" sz="2000">
                <a:solidFill>
                  <a:srgbClr val="0070C0"/>
                </a:solidFill>
                <a:latin typeface="Times New Roman" panose="02020603050405020304" pitchFamily="18" charset="0"/>
                <a:ea typeface="Calibri" panose="020F0502020204030204" pitchFamily="34" charset="0"/>
                <a:cs typeface="Times New Roman" panose="02020603050405020304" pitchFamily="18" charset="0"/>
              </a:rPr>
              <a:t>thất bại mọi âm mưu, hành động chống phá cách mạng của các thế lực thù địch.</a:t>
            </a:r>
            <a:endParaRPr lang="en-US" sz="2000">
              <a:solidFill>
                <a:srgbClr val="0070C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Rectangle 7"/>
          <p:cNvSpPr/>
          <p:nvPr/>
        </p:nvSpPr>
        <p:spPr>
          <a:xfrm>
            <a:off x="6629400" y="2070260"/>
            <a:ext cx="2365514" cy="3477875"/>
          </a:xfrm>
          <a:prstGeom prst="rect">
            <a:avLst/>
          </a:prstGeom>
          <a:ln w="25400"/>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pt-BR" sz="2000" b="1">
                <a:solidFill>
                  <a:srgbClr val="FF0000"/>
                </a:solidFill>
                <a:latin typeface="Times New Roman" panose="02020603050405020304" pitchFamily="18" charset="0"/>
                <a:ea typeface="Calibri" panose="020F0502020204030204" pitchFamily="34" charset="0"/>
                <a:cs typeface="Times New Roman" panose="02020603050405020304" pitchFamily="18" charset="0"/>
              </a:rPr>
              <a:t>Trong lĩnh vực tư tưởng - văn hoá: </a:t>
            </a:r>
            <a:r>
              <a:rPr lang="pt-BR" sz="2000">
                <a:solidFill>
                  <a:srgbClr val="0070C0"/>
                </a:solidFill>
                <a:latin typeface="Times New Roman" panose="02020603050405020304" pitchFamily="18" charset="0"/>
                <a:ea typeface="Calibri" panose="020F0502020204030204" pitchFamily="34" charset="0"/>
                <a:cs typeface="Times New Roman" panose="02020603050405020304" pitchFamily="18" charset="0"/>
              </a:rPr>
              <a:t>xây dựng nền văn hoá mới xã hội chủ nghĩa, kế thừa tinh hoa văn hoá dân tộc, tiếp thu có chọn lọc giá trị văn hoá nhân loại; khắc phục những tư tưởng và tâm lý </a:t>
            </a:r>
            <a:r>
              <a:rPr lang="pt-BR" sz="2000">
                <a:solidFill>
                  <a:srgbClr val="0070C0"/>
                </a:solidFill>
                <a:latin typeface="Times New Roman" panose="02020603050405020304" pitchFamily="18" charset="0"/>
                <a:ea typeface="Calibri" panose="020F0502020204030204" pitchFamily="34" charset="0"/>
                <a:cs typeface="Times New Roman" panose="02020603050405020304" pitchFamily="18" charset="0"/>
              </a:rPr>
              <a:t>tiêu cực</a:t>
            </a:r>
            <a:endParaRPr lang="en-US" sz="2000">
              <a:solidFill>
                <a:srgbClr val="0070C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Rectangle 8"/>
          <p:cNvSpPr/>
          <p:nvPr/>
        </p:nvSpPr>
        <p:spPr>
          <a:xfrm>
            <a:off x="9352721" y="2064373"/>
            <a:ext cx="2436952" cy="3785652"/>
          </a:xfrm>
          <a:prstGeom prst="rect">
            <a:avLst/>
          </a:prstGeom>
          <a:ln w="25400"/>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pt-BR" sz="2000" b="1">
                <a:solidFill>
                  <a:srgbClr val="FF0000"/>
                </a:solidFill>
                <a:latin typeface="Times New Roman" panose="02020603050405020304" pitchFamily="18" charset="0"/>
                <a:ea typeface="Calibri" panose="020F0502020204030204" pitchFamily="34" charset="0"/>
                <a:cs typeface="Times New Roman" panose="02020603050405020304" pitchFamily="18" charset="0"/>
              </a:rPr>
              <a:t>Trong lĩnh vực xã hội: </a:t>
            </a:r>
            <a:r>
              <a:rPr lang="pt-BR" sz="2000">
                <a:solidFill>
                  <a:srgbClr val="0070C0"/>
                </a:solidFill>
                <a:latin typeface="Times New Roman" panose="02020603050405020304" pitchFamily="18" charset="0"/>
                <a:ea typeface="Calibri" panose="020F0502020204030204" pitchFamily="34" charset="0"/>
                <a:cs typeface="Times New Roman" panose="02020603050405020304" pitchFamily="18" charset="0"/>
              </a:rPr>
              <a:t>khắc phục những tệ nạn xã hội do xã hội cũ để lại; từng bước khắc phục sự chênh lệch phát triển giữa các vùng miền, các tầng lớp dân cư trong xã hội; từng bước xây dựng con người mới xã hội chủ nghĩa.</a:t>
            </a:r>
            <a:endParaRPr lang="en-US" sz="2000">
              <a:solidFill>
                <a:srgbClr val="0070C0"/>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8056609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60452" y="83690"/>
            <a:ext cx="3471078" cy="461665"/>
          </a:xfrm>
          <a:prstGeom prst="rect">
            <a:avLst/>
          </a:prstGeom>
        </p:spPr>
        <p:txBody>
          <a:bodyPr wrap="none">
            <a:spAutoFit/>
          </a:bodyPr>
          <a:lstStyle/>
          <a:p>
            <a:r>
              <a:rPr lang="pt-BR" sz="2400" b="1">
                <a:solidFill>
                  <a:srgbClr val="FF0000"/>
                </a:solidFill>
              </a:rPr>
              <a:t>Về xã hội xã hội chủ nghĩa</a:t>
            </a:r>
            <a:endParaRPr lang="en-US" sz="2400">
              <a:solidFill>
                <a:srgbClr val="FF0000"/>
              </a:solidFill>
            </a:endParaRPr>
          </a:p>
        </p:txBody>
      </p:sp>
      <p:sp>
        <p:nvSpPr>
          <p:cNvPr id="4" name="Rectangle 3"/>
          <p:cNvSpPr/>
          <p:nvPr/>
        </p:nvSpPr>
        <p:spPr>
          <a:xfrm>
            <a:off x="160452" y="808376"/>
            <a:ext cx="11410121" cy="5078313"/>
          </a:xfrm>
          <a:prstGeom prst="rect">
            <a:avLst/>
          </a:prstGeom>
          <a:ln w="25400"/>
        </p:spPr>
        <p:style>
          <a:lnRef idx="2">
            <a:schemeClr val="accent1"/>
          </a:lnRef>
          <a:fillRef idx="1">
            <a:schemeClr val="lt1"/>
          </a:fillRef>
          <a:effectRef idx="0">
            <a:schemeClr val="accent1"/>
          </a:effectRef>
          <a:fontRef idx="minor">
            <a:schemeClr val="dk1"/>
          </a:fontRef>
        </p:style>
        <p:txBody>
          <a:bodyPr wrap="square">
            <a:spAutoFit/>
          </a:bodyPr>
          <a:lstStyle/>
          <a:p>
            <a:pPr marL="342900" indent="-342900">
              <a:lnSpc>
                <a:spcPct val="150000"/>
              </a:lnSpc>
              <a:buFont typeface="Arial" pitchFamily="34" charset="0"/>
              <a:buChar char="•"/>
            </a:pPr>
            <a:r>
              <a:rPr lang="pt-BR" sz="2400">
                <a:latin typeface="Times New Roman" pitchFamily="18" charset="0"/>
                <a:cs typeface="Times New Roman" pitchFamily="18" charset="0"/>
              </a:rPr>
              <a:t>Đây là giai đoạn thấp của chủ nghĩa cộng sản, là xã hội có những đặc trưng cơ bản: </a:t>
            </a:r>
            <a:endParaRPr lang="en-US" sz="2400">
              <a:latin typeface="Times New Roman" pitchFamily="18" charset="0"/>
              <a:cs typeface="Times New Roman" pitchFamily="18" charset="0"/>
            </a:endParaRPr>
          </a:p>
          <a:p>
            <a:pPr marL="342900" indent="-342900">
              <a:lnSpc>
                <a:spcPct val="150000"/>
              </a:lnSpc>
              <a:buFont typeface="Arial" pitchFamily="34" charset="0"/>
              <a:buChar char="•"/>
            </a:pPr>
            <a:r>
              <a:rPr lang="pt-BR" sz="2400">
                <a:latin typeface="Times New Roman" pitchFamily="18" charset="0"/>
                <a:cs typeface="Times New Roman" pitchFamily="18" charset="0"/>
              </a:rPr>
              <a:t>Cơ sở vật chất kỹ thuật của xã hội xã hội chủ nghĩa là nền đại công nghiệp ở trình độ cao, tạo ra năng suất lao động cao hơn hẳn năng suất lao động trong xã hội tư bản. </a:t>
            </a:r>
            <a:endParaRPr lang="en-US" sz="2400">
              <a:latin typeface="Times New Roman" pitchFamily="18" charset="0"/>
              <a:cs typeface="Times New Roman" pitchFamily="18" charset="0"/>
            </a:endParaRPr>
          </a:p>
          <a:p>
            <a:pPr marL="342900" indent="-342900">
              <a:lnSpc>
                <a:spcPct val="150000"/>
              </a:lnSpc>
              <a:buFont typeface="Arial" pitchFamily="34" charset="0"/>
              <a:buChar char="•"/>
            </a:pPr>
            <a:r>
              <a:rPr lang="pt-BR" sz="2400">
                <a:latin typeface="Times New Roman" pitchFamily="18" charset="0"/>
                <a:cs typeface="Times New Roman" pitchFamily="18" charset="0"/>
              </a:rPr>
              <a:t>Có chế độ công hữu về tư liệu sản xuất; không còn chế độ người bóc lột người. Cách tổ chức lao động và kỷ luật lao động trên tinh thần tự giác, tự nguyện. </a:t>
            </a:r>
            <a:endParaRPr lang="en-US" sz="2400">
              <a:latin typeface="Times New Roman" pitchFamily="18" charset="0"/>
              <a:cs typeface="Times New Roman" pitchFamily="18" charset="0"/>
            </a:endParaRPr>
          </a:p>
          <a:p>
            <a:pPr marL="342900" indent="-342900">
              <a:lnSpc>
                <a:spcPct val="150000"/>
              </a:lnSpc>
              <a:buFont typeface="Arial" pitchFamily="34" charset="0"/>
              <a:buChar char="•"/>
            </a:pPr>
            <a:r>
              <a:rPr lang="pt-BR" sz="2400">
                <a:latin typeface="Times New Roman" pitchFamily="18" charset="0"/>
                <a:cs typeface="Times New Roman" pitchFamily="18" charset="0"/>
              </a:rPr>
              <a:t>Thực hiện nguyên tắc phân phối theo lao động và phân phối theo phúc lợi xã hội ngày càng tăng. </a:t>
            </a:r>
            <a:endParaRPr lang="en-US" sz="2400">
              <a:latin typeface="Times New Roman" pitchFamily="18" charset="0"/>
              <a:cs typeface="Times New Roman" pitchFamily="18" charset="0"/>
            </a:endParaRPr>
          </a:p>
          <a:p>
            <a:pPr marL="342900" indent="-342900">
              <a:lnSpc>
                <a:spcPct val="150000"/>
              </a:lnSpc>
              <a:buFont typeface="Arial" pitchFamily="34" charset="0"/>
              <a:buChar char="•"/>
            </a:pPr>
            <a:r>
              <a:rPr lang="pt-BR" sz="2400">
                <a:latin typeface="Times New Roman" pitchFamily="18" charset="0"/>
                <a:cs typeface="Times New Roman" pitchFamily="18" charset="0"/>
              </a:rPr>
              <a:t>Là xã hội dân chủ, Nhà nước có tính nhân dân rộng rãi, tính dân tộc sâu sắc. </a:t>
            </a:r>
            <a:endParaRPr lang="en-US" sz="2400">
              <a:latin typeface="Times New Roman" pitchFamily="18" charset="0"/>
              <a:cs typeface="Times New Roman" pitchFamily="18" charset="0"/>
            </a:endParaRPr>
          </a:p>
          <a:p>
            <a:pPr marL="342900" indent="-342900">
              <a:lnSpc>
                <a:spcPct val="150000"/>
              </a:lnSpc>
              <a:buFont typeface="Arial" pitchFamily="34" charset="0"/>
              <a:buChar char="•"/>
            </a:pPr>
            <a:r>
              <a:rPr lang="pt-BR" sz="2400">
                <a:latin typeface="Times New Roman" pitchFamily="18" charset="0"/>
                <a:cs typeface="Times New Roman" pitchFamily="18" charset="0"/>
              </a:rPr>
              <a:t>Con người có cuộc sống ấm no, tự do, hạnh phúc, bình đẳng, phát triển toàn diện.</a:t>
            </a:r>
            <a:endParaRPr lang="en-US" sz="2400">
              <a:latin typeface="Times New Roman" pitchFamily="18" charset="0"/>
              <a:cs typeface="Times New Roman" pitchFamily="18" charset="0"/>
            </a:endParaRPr>
          </a:p>
        </p:txBody>
      </p:sp>
    </p:spTree>
    <p:extLst>
      <p:ext uri="{BB962C8B-B14F-4D97-AF65-F5344CB8AC3E}">
        <p14:creationId xmlns:p14="http://schemas.microsoft.com/office/powerpoint/2010/main" val="58618723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19269" y="131947"/>
            <a:ext cx="8855766" cy="6494085"/>
          </a:xfrm>
          <a:prstGeom prst="rect">
            <a:avLst/>
          </a:prstGeom>
          <a:ln w="31750"/>
        </p:spPr>
        <p:style>
          <a:lnRef idx="2">
            <a:schemeClr val="accent5"/>
          </a:lnRef>
          <a:fillRef idx="1">
            <a:schemeClr val="lt1"/>
          </a:fillRef>
          <a:effectRef idx="0">
            <a:schemeClr val="accent5"/>
          </a:effectRef>
          <a:fontRef idx="minor">
            <a:schemeClr val="dk1"/>
          </a:fontRef>
        </p:style>
        <p:txBody>
          <a:bodyPr wrap="square">
            <a:spAutoFit/>
          </a:bodyPr>
          <a:lstStyle/>
          <a:p>
            <a:pPr marL="457200" indent="-457200">
              <a:buFont typeface="Arial" pitchFamily="34" charset="0"/>
              <a:buChar char="•"/>
            </a:pPr>
            <a:r>
              <a:rPr lang="pt-BR" sz="2800" b="1" i="1">
                <a:solidFill>
                  <a:srgbClr val="FF0000"/>
                </a:solidFill>
              </a:rPr>
              <a:t>Về xã hội cộng sản </a:t>
            </a:r>
            <a:r>
              <a:rPr lang="pt-BR" sz="2800" b="1" i="1">
                <a:solidFill>
                  <a:srgbClr val="FF0000"/>
                </a:solidFill>
              </a:rPr>
              <a:t>chủ </a:t>
            </a:r>
            <a:r>
              <a:rPr lang="pt-BR" sz="2800" b="1" i="1" smtClean="0">
                <a:solidFill>
                  <a:srgbClr val="FF0000"/>
                </a:solidFill>
              </a:rPr>
              <a:t>nghĩa</a:t>
            </a:r>
            <a:endParaRPr lang="vi-VN" sz="2800" b="1" i="1" smtClean="0">
              <a:solidFill>
                <a:srgbClr val="FF0000"/>
              </a:solidFill>
            </a:endParaRPr>
          </a:p>
          <a:p>
            <a:pPr marL="457200" indent="-457200">
              <a:buFont typeface="Arial" pitchFamily="34" charset="0"/>
              <a:buChar char="•"/>
            </a:pPr>
            <a:endParaRPr lang="en-US" sz="2800" b="1">
              <a:solidFill>
                <a:srgbClr val="FF0000"/>
              </a:solidFill>
            </a:endParaRPr>
          </a:p>
          <a:p>
            <a:pPr marL="285750" indent="-285750">
              <a:buFont typeface="Arial" pitchFamily="34" charset="0"/>
              <a:buChar char="•"/>
            </a:pPr>
            <a:r>
              <a:rPr lang="pt-BR" sz="2400"/>
              <a:t>Xã hội cộng sản chủ nghĩa có những đặc trưng cơ bản là</a:t>
            </a:r>
            <a:r>
              <a:rPr lang="pt-BR" sz="2400"/>
              <a:t>: </a:t>
            </a:r>
            <a:endParaRPr lang="vi-VN" sz="2400" smtClean="0"/>
          </a:p>
          <a:p>
            <a:pPr marL="285750" indent="-285750">
              <a:buFont typeface="Arial" pitchFamily="34" charset="0"/>
              <a:buChar char="•"/>
            </a:pPr>
            <a:endParaRPr lang="vi-VN" sz="2400"/>
          </a:p>
          <a:p>
            <a:pPr marL="285750" indent="-285750">
              <a:buFont typeface="Arial" pitchFamily="34" charset="0"/>
              <a:buChar char="•"/>
            </a:pPr>
            <a:r>
              <a:rPr lang="pt-BR" sz="2400" smtClean="0"/>
              <a:t>Lực </a:t>
            </a:r>
            <a:r>
              <a:rPr lang="pt-BR" sz="2400"/>
              <a:t>lượng sản xuất phát triển rất cao, của cải xã hội trở nên dồi dào, khoa học </a:t>
            </a:r>
            <a:r>
              <a:rPr lang="pt-BR" sz="2400"/>
              <a:t>phát </a:t>
            </a:r>
            <a:r>
              <a:rPr lang="pt-BR" sz="2400" smtClean="0"/>
              <a:t>triển</a:t>
            </a:r>
            <a:r>
              <a:rPr lang="vi-VN" sz="2400" smtClean="0"/>
              <a:t>.</a:t>
            </a:r>
          </a:p>
          <a:p>
            <a:pPr marL="285750" indent="-285750">
              <a:buFont typeface="Arial" pitchFamily="34" charset="0"/>
              <a:buChar char="•"/>
            </a:pPr>
            <a:endParaRPr lang="vi-VN" sz="2400" smtClean="0"/>
          </a:p>
          <a:p>
            <a:pPr marL="285750" indent="-285750">
              <a:buFont typeface="Arial" pitchFamily="34" charset="0"/>
              <a:buChar char="•"/>
            </a:pPr>
            <a:r>
              <a:rPr lang="pt-BR" sz="2400" smtClean="0"/>
              <a:t> </a:t>
            </a:r>
            <a:r>
              <a:rPr lang="vi-VN" sz="2400"/>
              <a:t>L</a:t>
            </a:r>
            <a:r>
              <a:rPr lang="pt-BR" sz="2400" smtClean="0"/>
              <a:t>ao </a:t>
            </a:r>
            <a:r>
              <a:rPr lang="pt-BR" sz="2400"/>
              <a:t>động trở thành nhu cầu của con người được giảm nhẹ, “làm theo năng lực, hưởng theo nhu cầu”. Con người có đầy đủ các điều kiện phát triển năng lực toàn diện</a:t>
            </a:r>
            <a:r>
              <a:rPr lang="pt-BR" sz="2400"/>
              <a:t>. </a:t>
            </a:r>
            <a:endParaRPr lang="vi-VN" sz="2400" smtClean="0"/>
          </a:p>
          <a:p>
            <a:pPr marL="285750" indent="-285750">
              <a:buFont typeface="Arial" pitchFamily="34" charset="0"/>
              <a:buChar char="•"/>
            </a:pPr>
            <a:endParaRPr lang="en-US" sz="2400"/>
          </a:p>
          <a:p>
            <a:pPr marL="285750" indent="-285750">
              <a:buFont typeface="Arial" pitchFamily="34" charset="0"/>
              <a:buChar char="•"/>
            </a:pPr>
            <a:r>
              <a:rPr lang="pt-BR" sz="2400"/>
              <a:t>Trình độ xã hội ngày càng phát triển, không còn sự khác biệt giữa thành thị và nông thôn, giữa lao động trí óc và lao động chân </a:t>
            </a:r>
            <a:r>
              <a:rPr lang="pt-BR" sz="2400"/>
              <a:t>tay</a:t>
            </a:r>
            <a:r>
              <a:rPr lang="pt-BR" sz="2400" smtClean="0"/>
              <a:t>.</a:t>
            </a:r>
            <a:endParaRPr lang="vi-VN" sz="2400" smtClean="0"/>
          </a:p>
          <a:p>
            <a:pPr marL="285750" indent="-285750">
              <a:buFont typeface="Arial" pitchFamily="34" charset="0"/>
              <a:buChar char="•"/>
            </a:pPr>
            <a:endParaRPr lang="vi-VN" sz="2400"/>
          </a:p>
          <a:p>
            <a:pPr marL="285750" indent="-285750">
              <a:buFont typeface="Arial" pitchFamily="34" charset="0"/>
              <a:buChar char="•"/>
            </a:pPr>
            <a:r>
              <a:rPr lang="pt-BR" sz="2400" smtClean="0"/>
              <a:t>Dân </a:t>
            </a:r>
            <a:r>
              <a:rPr lang="pt-BR" sz="2400"/>
              <a:t>chủ phát triển ở mức độ cao. Những thiết chế chính trị và pháp luật sẽ hoàn toàn mất đi, nhà nước trở thành không cần thiết, nó tự tiêu vong.</a:t>
            </a:r>
            <a:endParaRPr lang="en-US" sz="2400"/>
          </a:p>
        </p:txBody>
      </p:sp>
    </p:spTree>
    <p:extLst>
      <p:ext uri="{BB962C8B-B14F-4D97-AF65-F5344CB8AC3E}">
        <p14:creationId xmlns:p14="http://schemas.microsoft.com/office/powerpoint/2010/main" val="359913508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54495" y="184379"/>
            <a:ext cx="9286461" cy="830997"/>
          </a:xfrm>
          <a:prstGeom prst="rect">
            <a:avLst/>
          </a:prstGeom>
        </p:spPr>
        <p:txBody>
          <a:bodyPr wrap="square">
            <a:spAutoFit/>
          </a:bodyPr>
          <a:lstStyle/>
          <a:p>
            <a:r>
              <a:rPr lang="vi-VN" sz="2400" b="1">
                <a:solidFill>
                  <a:srgbClr val="FF0000"/>
                </a:solidFill>
              </a:rPr>
              <a:t>3. </a:t>
            </a:r>
            <a:r>
              <a:rPr lang="pt-BR" sz="2400" b="1">
                <a:solidFill>
                  <a:srgbClr val="FF0000"/>
                </a:solidFill>
              </a:rPr>
              <a:t>Vai trò nền tảng tư tưởng, lý luận của chủ nghĩa Mác - Lênin </a:t>
            </a:r>
            <a:endParaRPr lang="en-US" sz="2400" b="1">
              <a:solidFill>
                <a:srgbClr val="FF0000"/>
              </a:solidFill>
            </a:endParaRPr>
          </a:p>
          <a:p>
            <a:r>
              <a:rPr lang="pt-BR" sz="2400" b="1">
                <a:solidFill>
                  <a:srgbClr val="FF0000"/>
                </a:solidFill>
              </a:rPr>
              <a:t> Vai trò của chủ nghĩa Mác- Lênin</a:t>
            </a:r>
            <a:endParaRPr lang="en-US" sz="2400">
              <a:solidFill>
                <a:srgbClr val="FF0000"/>
              </a:solidFill>
            </a:endParaRPr>
          </a:p>
        </p:txBody>
      </p:sp>
      <p:sp>
        <p:nvSpPr>
          <p:cNvPr id="4" name="Rectangle 3"/>
          <p:cNvSpPr/>
          <p:nvPr/>
        </p:nvSpPr>
        <p:spPr>
          <a:xfrm>
            <a:off x="255104" y="1257805"/>
            <a:ext cx="2985053" cy="3416320"/>
          </a:xfrm>
          <a:prstGeom prst="rect">
            <a:avLst/>
          </a:prstGeom>
          <a:ln w="38100"/>
        </p:spPr>
        <p:style>
          <a:lnRef idx="2">
            <a:schemeClr val="accent2"/>
          </a:lnRef>
          <a:fillRef idx="1">
            <a:schemeClr val="lt1"/>
          </a:fillRef>
          <a:effectRef idx="0">
            <a:schemeClr val="accent2"/>
          </a:effectRef>
          <a:fontRef idx="minor">
            <a:schemeClr val="dk1"/>
          </a:fontRef>
        </p:style>
        <p:txBody>
          <a:bodyPr wrap="square">
            <a:spAutoFit/>
          </a:bodyPr>
          <a:lstStyle/>
          <a:p>
            <a:pPr algn="just"/>
            <a:r>
              <a:rPr lang="pt-BR" sz="2400" b="1">
                <a:solidFill>
                  <a:srgbClr val="FF0000"/>
                </a:solidFill>
              </a:rPr>
              <a:t>Triết học </a:t>
            </a:r>
            <a:r>
              <a:rPr lang="pt-BR" sz="2400" b="1">
                <a:solidFill>
                  <a:srgbClr val="FF0000"/>
                </a:solidFill>
              </a:rPr>
              <a:t>Mác </a:t>
            </a:r>
            <a:r>
              <a:rPr lang="pt-BR" sz="2400" b="1" smtClean="0">
                <a:solidFill>
                  <a:srgbClr val="FF0000"/>
                </a:solidFill>
              </a:rPr>
              <a:t>– Lênin</a:t>
            </a:r>
            <a:r>
              <a:rPr lang="vi-VN" sz="2400" b="1" smtClean="0">
                <a:solidFill>
                  <a:srgbClr val="FF0000"/>
                </a:solidFill>
              </a:rPr>
              <a:t>:</a:t>
            </a:r>
            <a:r>
              <a:rPr lang="pt-BR" sz="2400" b="1" smtClean="0">
                <a:solidFill>
                  <a:srgbClr val="FF0000"/>
                </a:solidFill>
              </a:rPr>
              <a:t> </a:t>
            </a:r>
            <a:r>
              <a:rPr lang="pt-BR" sz="2400"/>
              <a:t>Triết học Mác - Lênin mang lại cho con người khả năng nhận thức đúng đắn giới tự nhiên cũng như đời sống xã hội và </a:t>
            </a:r>
            <a:r>
              <a:rPr lang="pt-BR" sz="2400"/>
              <a:t>tư </a:t>
            </a:r>
            <a:r>
              <a:rPr lang="pt-BR" sz="2400" smtClean="0"/>
              <a:t>duy</a:t>
            </a:r>
            <a:r>
              <a:rPr lang="vi-VN" sz="2400" smtClean="0"/>
              <a:t>, </a:t>
            </a:r>
            <a:r>
              <a:rPr lang="pt-BR" sz="2400"/>
              <a:t>phương pháp biến đổi và cải tạo thế giới. </a:t>
            </a:r>
            <a:endParaRPr lang="en-US" sz="2400"/>
          </a:p>
        </p:txBody>
      </p:sp>
      <p:sp>
        <p:nvSpPr>
          <p:cNvPr id="5" name="Rectangle 4"/>
          <p:cNvSpPr/>
          <p:nvPr/>
        </p:nvSpPr>
        <p:spPr>
          <a:xfrm>
            <a:off x="3634407" y="1273219"/>
            <a:ext cx="3839819" cy="4154984"/>
          </a:xfrm>
          <a:prstGeom prst="rect">
            <a:avLst/>
          </a:prstGeom>
          <a:ln w="38100"/>
        </p:spPr>
        <p:style>
          <a:lnRef idx="2">
            <a:schemeClr val="accent2"/>
          </a:lnRef>
          <a:fillRef idx="1">
            <a:schemeClr val="lt1"/>
          </a:fillRef>
          <a:effectRef idx="0">
            <a:schemeClr val="accent2"/>
          </a:effectRef>
          <a:fontRef idx="minor">
            <a:schemeClr val="dk1"/>
          </a:fontRef>
        </p:style>
        <p:txBody>
          <a:bodyPr wrap="square">
            <a:spAutoFit/>
          </a:bodyPr>
          <a:lstStyle/>
          <a:p>
            <a:r>
              <a:rPr lang="pt-BR" sz="2400" b="1">
                <a:solidFill>
                  <a:srgbClr val="FF0000"/>
                </a:solidFill>
              </a:rPr>
              <a:t>Kinh tế chính trị </a:t>
            </a:r>
            <a:r>
              <a:rPr lang="pt-BR" sz="2400" b="1">
                <a:solidFill>
                  <a:srgbClr val="FF0000"/>
                </a:solidFill>
              </a:rPr>
              <a:t>Mác </a:t>
            </a:r>
            <a:r>
              <a:rPr lang="pt-BR" sz="2400" b="1" smtClean="0">
                <a:solidFill>
                  <a:srgbClr val="FF0000"/>
                </a:solidFill>
              </a:rPr>
              <a:t>– Lênin</a:t>
            </a:r>
            <a:r>
              <a:rPr lang="vi-VN" sz="2400" b="1" smtClean="0">
                <a:solidFill>
                  <a:srgbClr val="FF0000"/>
                </a:solidFill>
              </a:rPr>
              <a:t>:</a:t>
            </a:r>
            <a:r>
              <a:rPr lang="pt-BR" sz="2400" b="1" smtClean="0">
                <a:solidFill>
                  <a:srgbClr val="FF0000"/>
                </a:solidFill>
              </a:rPr>
              <a:t> </a:t>
            </a:r>
            <a:r>
              <a:rPr lang="pt-BR" sz="2400"/>
              <a:t>đóng vai trò là chìa khoá để nhận thức lịch sử phát triển của sản xuất vật chất nói chung, giải thích các hiện tượng các quá trình kinh tế đang diễn ra trong thực tiễn, phân tích nguyên nhân dự báo triển vọng, chiều hướng phát triển kinh tế </a:t>
            </a:r>
            <a:r>
              <a:rPr lang="pt-BR" sz="2400"/>
              <a:t>xã </a:t>
            </a:r>
            <a:r>
              <a:rPr lang="pt-BR" sz="2400" smtClean="0"/>
              <a:t>hội</a:t>
            </a:r>
            <a:r>
              <a:rPr lang="vi-VN" sz="2400"/>
              <a:t>.</a:t>
            </a:r>
            <a:endParaRPr lang="en-US" sz="2400"/>
          </a:p>
        </p:txBody>
      </p:sp>
      <p:sp>
        <p:nvSpPr>
          <p:cNvPr id="6" name="Rectangle 5"/>
          <p:cNvSpPr/>
          <p:nvPr/>
        </p:nvSpPr>
        <p:spPr>
          <a:xfrm>
            <a:off x="7845285" y="1225689"/>
            <a:ext cx="4081672" cy="5262979"/>
          </a:xfrm>
          <a:prstGeom prst="rect">
            <a:avLst/>
          </a:prstGeom>
          <a:ln w="38100"/>
        </p:spPr>
        <p:style>
          <a:lnRef idx="2">
            <a:schemeClr val="accent2"/>
          </a:lnRef>
          <a:fillRef idx="1">
            <a:schemeClr val="lt1"/>
          </a:fillRef>
          <a:effectRef idx="0">
            <a:schemeClr val="accent2"/>
          </a:effectRef>
          <a:fontRef idx="minor">
            <a:schemeClr val="dk1"/>
          </a:fontRef>
        </p:style>
        <p:txBody>
          <a:bodyPr wrap="square">
            <a:spAutoFit/>
          </a:bodyPr>
          <a:lstStyle/>
          <a:p>
            <a:r>
              <a:rPr lang="pt-BR" sz="2400" b="1">
                <a:solidFill>
                  <a:srgbClr val="FF0000"/>
                </a:solidFill>
              </a:rPr>
              <a:t>Chủ nghĩa xã </a:t>
            </a:r>
            <a:r>
              <a:rPr lang="pt-BR" sz="2400" b="1">
                <a:solidFill>
                  <a:srgbClr val="FF0000"/>
                </a:solidFill>
              </a:rPr>
              <a:t>hội </a:t>
            </a:r>
            <a:r>
              <a:rPr lang="pt-BR" sz="2400" b="1" smtClean="0">
                <a:solidFill>
                  <a:srgbClr val="FF0000"/>
                </a:solidFill>
              </a:rPr>
              <a:t>khoa</a:t>
            </a:r>
            <a:r>
              <a:rPr lang="vi-VN" sz="2400" b="1">
                <a:solidFill>
                  <a:srgbClr val="FF0000"/>
                </a:solidFill>
              </a:rPr>
              <a:t> </a:t>
            </a:r>
            <a:r>
              <a:rPr lang="pt-BR" sz="2400" b="1" smtClean="0">
                <a:solidFill>
                  <a:srgbClr val="FF0000"/>
                </a:solidFill>
              </a:rPr>
              <a:t>học</a:t>
            </a:r>
            <a:r>
              <a:rPr lang="vi-VN" sz="2400" b="1" smtClean="0">
                <a:solidFill>
                  <a:srgbClr val="FF0000"/>
                </a:solidFill>
              </a:rPr>
              <a:t>:</a:t>
            </a:r>
            <a:r>
              <a:rPr lang="pt-BR" sz="2400" b="1" smtClean="0">
                <a:solidFill>
                  <a:srgbClr val="FF0000"/>
                </a:solidFill>
              </a:rPr>
              <a:t> </a:t>
            </a:r>
            <a:r>
              <a:rPr lang="pt-BR" sz="2400"/>
              <a:t>đóng vai trò phát hiện và luận giải về quá trình tất yếu dẫn đến sự hình thành và phát triển hình thái kinh tế - xã hội cộng sản chủ nghĩa, về vai trò và sứ mệnh lịch sử của giai cấp công nhân, về cách mạng xã hội chủ nghĩa, để thực hiện mục tiêu giải phóng giai cấp công nhân và nhân dân lao động khỏi ách áp bức bóc lột, giải phóng xã hội, tiến tới giải phóng con người. </a:t>
            </a:r>
            <a:endParaRPr lang="en-US" sz="2400"/>
          </a:p>
        </p:txBody>
      </p:sp>
    </p:spTree>
    <p:extLst>
      <p:ext uri="{BB962C8B-B14F-4D97-AF65-F5344CB8AC3E}">
        <p14:creationId xmlns:p14="http://schemas.microsoft.com/office/powerpoint/2010/main" val="169875491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45164" y="179627"/>
            <a:ext cx="9365975" cy="4862870"/>
          </a:xfrm>
          <a:prstGeom prst="rect">
            <a:avLst/>
          </a:prstGeom>
        </p:spPr>
        <p:txBody>
          <a:bodyPr wrap="square">
            <a:spAutoFit/>
          </a:bodyPr>
          <a:lstStyle/>
          <a:p>
            <a:r>
              <a:rPr lang="vi-VN" sz="2000" b="1">
                <a:solidFill>
                  <a:srgbClr val="FF0000"/>
                </a:solidFill>
              </a:rPr>
              <a:t>Chủ nghĩa Mác - Lênin tiếp tục là nền tảng tư tưởng của Đảng </a:t>
            </a:r>
            <a:r>
              <a:rPr lang="vi-VN" sz="2000" b="1">
                <a:solidFill>
                  <a:srgbClr val="FF0000"/>
                </a:solidFill>
              </a:rPr>
              <a:t>và </a:t>
            </a:r>
            <a:r>
              <a:rPr lang="vi-VN" sz="2000" b="1" smtClean="0">
                <a:solidFill>
                  <a:srgbClr val="FF0000"/>
                </a:solidFill>
              </a:rPr>
              <a:t>CM nước ta</a:t>
            </a:r>
          </a:p>
          <a:p>
            <a:endParaRPr lang="en-US"/>
          </a:p>
          <a:p>
            <a:pPr>
              <a:lnSpc>
                <a:spcPct val="150000"/>
              </a:lnSpc>
            </a:pPr>
            <a:r>
              <a:rPr lang="pt-BR" sz="2400"/>
              <a:t>Chủ nghĩa Mác - Lênin - kết quả kế thừa tinh hoa trí tuệ của nhân loại</a:t>
            </a:r>
            <a:endParaRPr lang="en-US" sz="2400"/>
          </a:p>
          <a:p>
            <a:pPr>
              <a:lnSpc>
                <a:spcPct val="150000"/>
              </a:lnSpc>
            </a:pPr>
            <a:r>
              <a:rPr lang="pt-BR" sz="2400"/>
              <a:t>Chủ nghĩa Mác – Lênin - kết quả của sự tổng kết lịch sử, thực tiễn phát triển của xã hội</a:t>
            </a:r>
            <a:endParaRPr lang="en-US" sz="2400"/>
          </a:p>
          <a:p>
            <a:pPr>
              <a:lnSpc>
                <a:spcPct val="150000"/>
              </a:lnSpc>
            </a:pPr>
            <a:r>
              <a:rPr lang="pt-BR" sz="2400"/>
              <a:t>Chủ nghĩa Mác - Lênin - hệ thống lý luận hoàn chỉnh, chặt chẽ</a:t>
            </a:r>
            <a:endParaRPr lang="en-US" sz="2400"/>
          </a:p>
          <a:p>
            <a:pPr>
              <a:lnSpc>
                <a:spcPct val="150000"/>
              </a:lnSpc>
            </a:pPr>
            <a:r>
              <a:rPr lang="pt-BR" sz="2400"/>
              <a:t>Chủ nghĩa Mác - Lênin - sự thống nhất hữu cơ giữa thế giới quan và phương pháp luận</a:t>
            </a:r>
            <a:endParaRPr lang="en-US" sz="2400"/>
          </a:p>
          <a:p>
            <a:pPr>
              <a:lnSpc>
                <a:spcPct val="150000"/>
              </a:lnSpc>
            </a:pPr>
            <a:r>
              <a:rPr lang="pt-BR" sz="2400"/>
              <a:t>Chủ nghĩa Mác - Lênin - học thuyết mở không ngừng đổi mới, phát triển</a:t>
            </a:r>
            <a:endParaRPr lang="en-US" sz="2400"/>
          </a:p>
        </p:txBody>
      </p:sp>
      <p:sp>
        <p:nvSpPr>
          <p:cNvPr id="4" name="Rectangle 3"/>
          <p:cNvSpPr/>
          <p:nvPr/>
        </p:nvSpPr>
        <p:spPr>
          <a:xfrm>
            <a:off x="225286" y="5391258"/>
            <a:ext cx="11801061" cy="954107"/>
          </a:xfrm>
          <a:prstGeom prst="rect">
            <a:avLst/>
          </a:prstGeom>
          <a:ln w="44450"/>
        </p:spPr>
        <p:style>
          <a:lnRef idx="2">
            <a:schemeClr val="accent1"/>
          </a:lnRef>
          <a:fillRef idx="1">
            <a:schemeClr val="lt1"/>
          </a:fillRef>
          <a:effectRef idx="0">
            <a:schemeClr val="accent1"/>
          </a:effectRef>
          <a:fontRef idx="minor">
            <a:schemeClr val="dk1"/>
          </a:fontRef>
        </p:style>
        <p:txBody>
          <a:bodyPr wrap="square">
            <a:spAutoFit/>
          </a:bodyPr>
          <a:lstStyle/>
          <a:p>
            <a:pPr algn="just"/>
            <a:r>
              <a:rPr lang="vi-VN" sz="2800" b="1" smtClean="0">
                <a:solidFill>
                  <a:srgbClr val="00B050"/>
                </a:solidFill>
                <a:latin typeface="Times New Roman" pitchFamily="18" charset="0"/>
                <a:cs typeface="Times New Roman" pitchFamily="18" charset="0"/>
              </a:rPr>
              <a:t>ĐCS </a:t>
            </a:r>
            <a:r>
              <a:rPr lang="pt-BR" sz="2800" b="1" smtClean="0">
                <a:solidFill>
                  <a:srgbClr val="00B050"/>
                </a:solidFill>
                <a:latin typeface="Times New Roman" pitchFamily="18" charset="0"/>
                <a:cs typeface="Times New Roman" pitchFamily="18" charset="0"/>
              </a:rPr>
              <a:t>Việt </a:t>
            </a:r>
            <a:r>
              <a:rPr lang="pt-BR" sz="2800" b="1">
                <a:solidFill>
                  <a:srgbClr val="00B050"/>
                </a:solidFill>
                <a:latin typeface="Times New Roman" pitchFamily="18" charset="0"/>
                <a:cs typeface="Times New Roman" pitchFamily="18" charset="0"/>
              </a:rPr>
              <a:t>Nam với tinh thần độc lập tự chủ, vận dụng sáng tạo, bổ sung và làm phong phú lý </a:t>
            </a:r>
            <a:r>
              <a:rPr lang="pt-BR" sz="2800" b="1">
                <a:solidFill>
                  <a:srgbClr val="00B050"/>
                </a:solidFill>
                <a:latin typeface="Times New Roman" pitchFamily="18" charset="0"/>
                <a:cs typeface="Times New Roman" pitchFamily="18" charset="0"/>
              </a:rPr>
              <a:t>luận </a:t>
            </a:r>
            <a:r>
              <a:rPr lang="vi-VN" sz="2800" b="1" smtClean="0">
                <a:solidFill>
                  <a:srgbClr val="00B050"/>
                </a:solidFill>
                <a:latin typeface="Times New Roman" pitchFamily="18" charset="0"/>
                <a:cs typeface="Times New Roman" pitchFamily="18" charset="0"/>
              </a:rPr>
              <a:t>CN</a:t>
            </a:r>
            <a:r>
              <a:rPr lang="pt-BR" sz="2800" b="1" smtClean="0">
                <a:solidFill>
                  <a:srgbClr val="00B050"/>
                </a:solidFill>
                <a:latin typeface="Times New Roman" pitchFamily="18" charset="0"/>
                <a:cs typeface="Times New Roman" pitchFamily="18" charset="0"/>
              </a:rPr>
              <a:t> </a:t>
            </a:r>
            <a:r>
              <a:rPr lang="pt-BR" sz="2800" b="1">
                <a:solidFill>
                  <a:srgbClr val="00B050"/>
                </a:solidFill>
                <a:latin typeface="Times New Roman" pitchFamily="18" charset="0"/>
                <a:cs typeface="Times New Roman" pitchFamily="18" charset="0"/>
              </a:rPr>
              <a:t>Mác - Lênin trong điều kiện cụ thể của đất nước.</a:t>
            </a:r>
            <a:endParaRPr lang="en-US" sz="2800" b="1">
              <a:solidFill>
                <a:srgbClr val="00B050"/>
              </a:solidFill>
              <a:latin typeface="Times New Roman" pitchFamily="18" charset="0"/>
              <a:cs typeface="Times New Roman" pitchFamily="18" charset="0"/>
            </a:endParaRPr>
          </a:p>
        </p:txBody>
      </p:sp>
    </p:spTree>
    <p:extLst>
      <p:ext uri="{BB962C8B-B14F-4D97-AF65-F5344CB8AC3E}">
        <p14:creationId xmlns:p14="http://schemas.microsoft.com/office/powerpoint/2010/main" val="11385535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660</TotalTime>
  <Words>4794</Words>
  <Application>Microsoft Office PowerPoint</Application>
  <PresentationFormat>Custom</PresentationFormat>
  <Paragraphs>353</Paragraphs>
  <Slides>44</Slides>
  <Notes>0</Notes>
  <HiddenSlides>0</HiddenSlides>
  <MMClips>0</MMClip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2.3. Chủ nghĩa xã hội khoa học 2.3.1. Lý luận về sứ mệnh lịch sử của giai cấp công nhân  Định nghĩa giai cấp công nhân  </vt:lpstr>
      <vt:lpstr>Đặc trưng cơ bản của giai cấp công nhân</vt:lpstr>
      <vt:lpstr>Đặc trưng cơ bản của giai cấp công nhân</vt:lpstr>
      <vt:lpstr>Sứ mệnh lịch sử của giai cấp công nhân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dc:creator>
  <cp:lastModifiedBy>E5470Q</cp:lastModifiedBy>
  <cp:revision>78</cp:revision>
  <dcterms:created xsi:type="dcterms:W3CDTF">2019-11-07T03:47:08Z</dcterms:created>
  <dcterms:modified xsi:type="dcterms:W3CDTF">2020-07-13T03:55:12Z</dcterms:modified>
</cp:coreProperties>
</file>