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4" r:id="rId3"/>
    <p:sldId id="265" r:id="rId4"/>
    <p:sldId id="258" r:id="rId5"/>
    <p:sldId id="266" r:id="rId6"/>
    <p:sldId id="267" r:id="rId7"/>
    <p:sldId id="268" r:id="rId8"/>
    <p:sldId id="269" r:id="rId9"/>
    <p:sldId id="261" r:id="rId10"/>
    <p:sldId id="262"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3" d="100"/>
          <a:sy n="103" d="100"/>
        </p:scale>
        <p:origin x="138" y="3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atin typeface="Times New Roman" panose="02020603050405020304" pitchFamily="18" charset="0"/>
                <a:cs typeface="Times New Roman" panose="02020603050405020304" pitchFamily="18" charset="0"/>
              </a:defRPr>
            </a:lvl1pPr>
          </a:lstStyle>
          <a:p>
            <a:fld id="{DF203310-D46F-4AC4-AED9-340725CF1C2A}" type="datetimeFigureOut">
              <a:rPr lang="en-US" smtClean="0"/>
              <a:pPr/>
              <a:t>3/20/2021</a:t>
            </a:fld>
            <a:endParaRPr lang="en-US"/>
          </a:p>
        </p:txBody>
      </p:sp>
      <p:sp>
        <p:nvSpPr>
          <p:cNvPr id="5" name="Footer Placeholder 4"/>
          <p:cNvSpPr>
            <a:spLocks noGrp="1"/>
          </p:cNvSpPr>
          <p:nvPr>
            <p:ph type="ftr" sz="quarter" idx="11"/>
          </p:nvPr>
        </p:nvSpPr>
        <p:spPr/>
        <p:txBody>
          <a:bodyPr/>
          <a:lstStyle>
            <a:lvl1pPr>
              <a:defRPr>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12"/>
          </p:nvPr>
        </p:nvSpPr>
        <p:spPr/>
        <p:txBody>
          <a:bodyPr/>
          <a:lstStyle>
            <a:lvl1pPr>
              <a:defRPr>
                <a:latin typeface="Times New Roman" panose="02020603050405020304" pitchFamily="18" charset="0"/>
                <a:cs typeface="Times New Roman" panose="02020603050405020304" pitchFamily="18" charset="0"/>
              </a:defRPr>
            </a:lvl1pPr>
          </a:lstStyle>
          <a:p>
            <a:fld id="{A60DA044-0CFA-490E-8F3C-EF390824569A}" type="slidenum">
              <a:rPr lang="en-US" smtClean="0"/>
              <a:pPr/>
              <a:t>‹#›</a:t>
            </a:fld>
            <a:endParaRPr lang="en-US"/>
          </a:p>
        </p:txBody>
      </p:sp>
    </p:spTree>
    <p:extLst>
      <p:ext uri="{BB962C8B-B14F-4D97-AF65-F5344CB8AC3E}">
        <p14:creationId xmlns:p14="http://schemas.microsoft.com/office/powerpoint/2010/main" val="1995683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Content Placeholder 2"/>
          <p:cNvSpPr>
            <a:spLocks noGrp="1"/>
          </p:cNvSpPr>
          <p:nvPr>
            <p:ph idx="1"/>
          </p:nvPr>
        </p:nvSpPr>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atin typeface="Times New Roman" panose="02020603050405020304" pitchFamily="18" charset="0"/>
                <a:cs typeface="Times New Roman" panose="02020603050405020304" pitchFamily="18" charset="0"/>
              </a:defRPr>
            </a:lvl1pPr>
          </a:lstStyle>
          <a:p>
            <a:fld id="{DF203310-D46F-4AC4-AED9-340725CF1C2A}" type="datetimeFigureOut">
              <a:rPr lang="en-US" smtClean="0"/>
              <a:pPr/>
              <a:t>3/20/2021</a:t>
            </a:fld>
            <a:endParaRPr lang="en-US"/>
          </a:p>
        </p:txBody>
      </p:sp>
      <p:sp>
        <p:nvSpPr>
          <p:cNvPr id="5" name="Footer Placeholder 4"/>
          <p:cNvSpPr>
            <a:spLocks noGrp="1"/>
          </p:cNvSpPr>
          <p:nvPr>
            <p:ph type="ftr" sz="quarter" idx="11"/>
          </p:nvPr>
        </p:nvSpPr>
        <p:spPr/>
        <p:txBody>
          <a:bodyPr/>
          <a:lstStyle>
            <a:lvl1pPr>
              <a:defRPr>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12"/>
          </p:nvPr>
        </p:nvSpPr>
        <p:spPr/>
        <p:txBody>
          <a:bodyPr/>
          <a:lstStyle>
            <a:lvl1pPr>
              <a:defRPr>
                <a:latin typeface="Times New Roman" panose="02020603050405020304" pitchFamily="18" charset="0"/>
                <a:cs typeface="Times New Roman" panose="02020603050405020304" pitchFamily="18" charset="0"/>
              </a:defRPr>
            </a:lvl1pPr>
          </a:lstStyle>
          <a:p>
            <a:fld id="{A60DA044-0CFA-490E-8F3C-EF390824569A}" type="slidenum">
              <a:rPr lang="en-US" smtClean="0"/>
              <a:pPr/>
              <a:t>‹#›</a:t>
            </a:fld>
            <a:endParaRPr lang="en-US"/>
          </a:p>
        </p:txBody>
      </p:sp>
    </p:spTree>
    <p:extLst>
      <p:ext uri="{BB962C8B-B14F-4D97-AF65-F5344CB8AC3E}">
        <p14:creationId xmlns:p14="http://schemas.microsoft.com/office/powerpoint/2010/main" val="978672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F203310-D46F-4AC4-AED9-340725CF1C2A}" type="datetimeFigureOut">
              <a:rPr lang="en-US" smtClean="0"/>
              <a:t>3/20/2021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3142963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F203310-D46F-4AC4-AED9-340725CF1C2A}" type="datetimeFigureOut">
              <a:rPr lang="en-US" smtClean="0"/>
              <a:t>3/20/2021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1551945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F203310-D46F-4AC4-AED9-340725CF1C2A}" type="datetimeFigureOut">
              <a:rPr lang="en-US" smtClean="0"/>
              <a:t>3/20/2021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3915167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F203310-D46F-4AC4-AED9-340725CF1C2A}" type="datetimeFigureOut">
              <a:rPr lang="en-US" smtClean="0"/>
              <a:t>3/20/2021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2576742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203310-D46F-4AC4-AED9-340725CF1C2A}" type="datetimeFigureOut">
              <a:rPr lang="en-US" smtClean="0"/>
              <a:t>3/20/2021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837795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203310-D46F-4AC4-AED9-340725CF1C2A}" type="datetimeFigureOut">
              <a:rPr lang="en-US" smtClean="0"/>
              <a:t>3/20/2021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3692674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203310-D46F-4AC4-AED9-340725CF1C2A}" type="datetimeFigureOut">
              <a:rPr lang="en-US" smtClean="0"/>
              <a:t>3/20/2021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28367533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F203310-D46F-4AC4-AED9-340725CF1C2A}" type="datetimeFigureOut">
              <a:rPr lang="en-US" smtClean="0"/>
              <a:t>3/20/2021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1083344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F203310-D46F-4AC4-AED9-340725CF1C2A}" type="datetimeFigureOut">
              <a:rPr lang="en-US" smtClean="0"/>
              <a:t>3/20/2021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1265926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203310-D46F-4AC4-AED9-340725CF1C2A}" type="datetimeFigureOut">
              <a:rPr lang="en-US" smtClean="0"/>
              <a:t>3/20/2021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0DA044-0CFA-490E-8F3C-EF390824569A}" type="slidenum">
              <a:rPr lang="en-US" smtClean="0"/>
              <a:t>‹#›</a:t>
            </a:fld>
            <a:endParaRPr lang="en-US"/>
          </a:p>
        </p:txBody>
      </p:sp>
    </p:spTree>
    <p:extLst>
      <p:ext uri="{BB962C8B-B14F-4D97-AF65-F5344CB8AC3E}">
        <p14:creationId xmlns:p14="http://schemas.microsoft.com/office/powerpoint/2010/main" val="18489616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NGHỊ LUẬN </a:t>
            </a:r>
            <a:br>
              <a:rPr lang="en-US" b="1" dirty="0">
                <a:solidFill>
                  <a:srgbClr val="FF0000"/>
                </a:solidFill>
              </a:rPr>
            </a:br>
            <a:r>
              <a:rPr lang="en-US" b="1" dirty="0">
                <a:solidFill>
                  <a:srgbClr val="FF0000"/>
                </a:solidFill>
              </a:rPr>
              <a:t>VỀ MỘT BÀI THƠ, ĐOẠN THƠ</a:t>
            </a:r>
          </a:p>
        </p:txBody>
      </p:sp>
      <p:sp>
        <p:nvSpPr>
          <p:cNvPr id="3" name="Content Placeholder 2"/>
          <p:cNvSpPr>
            <a:spLocks noGrp="1"/>
          </p:cNvSpPr>
          <p:nvPr>
            <p:ph idx="1"/>
          </p:nvPr>
        </p:nvSpPr>
        <p:spPr/>
        <p:txBody>
          <a:bodyPr>
            <a:normAutofit/>
          </a:bodyPr>
          <a:lstStyle/>
          <a:p>
            <a:pPr marL="857250" indent="-857250">
              <a:buAutoNum type="romanUcPeriod"/>
            </a:pPr>
            <a:r>
              <a:rPr lang="nl-NL" b="1">
                <a:solidFill>
                  <a:srgbClr val="FF0000"/>
                </a:solidFill>
              </a:rPr>
              <a:t>Cách làm một bài nghị luận về một bài thơ, đoạn thơ</a:t>
            </a:r>
          </a:p>
          <a:p>
            <a:pPr marL="0" indent="0">
              <a:buNone/>
            </a:pPr>
            <a:r>
              <a:rPr lang="nl-NL" b="1">
                <a:solidFill>
                  <a:srgbClr val="FF0000"/>
                </a:solidFill>
              </a:rPr>
              <a:t>	1. Ôn tập các bước làm bài tập làm văn</a:t>
            </a:r>
          </a:p>
          <a:p>
            <a:r>
              <a:rPr lang="en-US"/>
              <a:t>Tìm hiểu đề</a:t>
            </a:r>
          </a:p>
          <a:p>
            <a:r>
              <a:rPr lang="en-US"/>
              <a:t>Tìm ý và lập dàn ý</a:t>
            </a:r>
          </a:p>
          <a:p>
            <a:r>
              <a:rPr lang="en-US"/>
              <a:t>Viết bài</a:t>
            </a:r>
          </a:p>
          <a:p>
            <a:r>
              <a:rPr lang="en-US"/>
              <a:t>Đọc lại và sửa chữa, hoàn thiện bài viết.</a:t>
            </a:r>
          </a:p>
          <a:p>
            <a:pPr marL="0" indent="0">
              <a:buNone/>
            </a:pPr>
            <a:endParaRPr lang="en-US"/>
          </a:p>
        </p:txBody>
      </p:sp>
    </p:spTree>
    <p:extLst>
      <p:ext uri="{BB962C8B-B14F-4D97-AF65-F5344CB8AC3E}">
        <p14:creationId xmlns:p14="http://schemas.microsoft.com/office/powerpoint/2010/main" val="2234630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38843"/>
            <a:ext cx="10515600" cy="5638120"/>
          </a:xfrm>
        </p:spPr>
        <p:txBody>
          <a:bodyPr>
            <a:normAutofit fontScale="92500" lnSpcReduction="20000"/>
          </a:bodyPr>
          <a:lstStyle/>
          <a:p>
            <a:pPr marL="0" indent="0">
              <a:buNone/>
            </a:pPr>
            <a:r>
              <a:rPr lang="en-US" b="1" dirty="0">
                <a:solidFill>
                  <a:srgbClr val="FF0000"/>
                </a:solidFill>
              </a:rPr>
              <a:t>2. </a:t>
            </a:r>
            <a:r>
              <a:rPr lang="en-US" b="1" dirty="0" err="1">
                <a:solidFill>
                  <a:srgbClr val="FF0000"/>
                </a:solidFill>
              </a:rPr>
              <a:t>Một</a:t>
            </a:r>
            <a:r>
              <a:rPr lang="en-US" b="1" dirty="0">
                <a:solidFill>
                  <a:srgbClr val="FF0000"/>
                </a:solidFill>
              </a:rPr>
              <a:t> </a:t>
            </a:r>
            <a:r>
              <a:rPr lang="en-US" b="1" dirty="0" err="1">
                <a:solidFill>
                  <a:srgbClr val="FF0000"/>
                </a:solidFill>
              </a:rPr>
              <a:t>số</a:t>
            </a:r>
            <a:r>
              <a:rPr lang="en-US" b="1" dirty="0">
                <a:solidFill>
                  <a:srgbClr val="FF0000"/>
                </a:solidFill>
              </a:rPr>
              <a:t> </a:t>
            </a:r>
            <a:r>
              <a:rPr lang="en-US" b="1" dirty="0" err="1">
                <a:solidFill>
                  <a:srgbClr val="FF0000"/>
                </a:solidFill>
              </a:rPr>
              <a:t>đề</a:t>
            </a:r>
            <a:r>
              <a:rPr lang="en-US" b="1" dirty="0">
                <a:solidFill>
                  <a:srgbClr val="FF0000"/>
                </a:solidFill>
              </a:rPr>
              <a:t> </a:t>
            </a:r>
            <a:r>
              <a:rPr lang="en-US" b="1" dirty="0" err="1">
                <a:solidFill>
                  <a:srgbClr val="FF0000"/>
                </a:solidFill>
              </a:rPr>
              <a:t>nghị</a:t>
            </a:r>
            <a:r>
              <a:rPr lang="en-US" b="1" dirty="0">
                <a:solidFill>
                  <a:srgbClr val="FF0000"/>
                </a:solidFill>
              </a:rPr>
              <a:t> </a:t>
            </a:r>
            <a:r>
              <a:rPr lang="en-US" b="1" dirty="0" err="1">
                <a:solidFill>
                  <a:srgbClr val="FF0000"/>
                </a:solidFill>
              </a:rPr>
              <a:t>luận</a:t>
            </a:r>
            <a:r>
              <a:rPr lang="en-US" b="1" dirty="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một</a:t>
            </a:r>
            <a:r>
              <a:rPr lang="en-US" b="1" dirty="0">
                <a:solidFill>
                  <a:srgbClr val="FF0000"/>
                </a:solidFill>
              </a:rPr>
              <a:t> </a:t>
            </a:r>
            <a:r>
              <a:rPr lang="en-US" b="1" dirty="0" err="1">
                <a:solidFill>
                  <a:srgbClr val="FF0000"/>
                </a:solidFill>
              </a:rPr>
              <a:t>bài</a:t>
            </a:r>
            <a:r>
              <a:rPr lang="en-US" b="1" dirty="0">
                <a:solidFill>
                  <a:srgbClr val="FF0000"/>
                </a:solidFill>
              </a:rPr>
              <a:t> </a:t>
            </a:r>
            <a:r>
              <a:rPr lang="en-US" b="1" dirty="0" err="1">
                <a:solidFill>
                  <a:srgbClr val="FF0000"/>
                </a:solidFill>
              </a:rPr>
              <a:t>thơ</a:t>
            </a:r>
            <a:r>
              <a:rPr lang="en-US" b="1" dirty="0">
                <a:solidFill>
                  <a:srgbClr val="FF0000"/>
                </a:solidFill>
              </a:rPr>
              <a:t>, </a:t>
            </a:r>
            <a:r>
              <a:rPr lang="en-US" b="1" dirty="0" err="1">
                <a:solidFill>
                  <a:srgbClr val="FF0000"/>
                </a:solidFill>
              </a:rPr>
              <a:t>đoạn</a:t>
            </a:r>
            <a:r>
              <a:rPr lang="en-US" b="1" dirty="0">
                <a:solidFill>
                  <a:srgbClr val="FF0000"/>
                </a:solidFill>
              </a:rPr>
              <a:t> </a:t>
            </a:r>
            <a:r>
              <a:rPr lang="en-US" b="1" dirty="0" err="1">
                <a:solidFill>
                  <a:srgbClr val="FF0000"/>
                </a:solidFill>
              </a:rPr>
              <a:t>thơ</a:t>
            </a:r>
            <a:r>
              <a:rPr lang="en-US" b="1" dirty="0">
                <a:solidFill>
                  <a:srgbClr val="FF0000"/>
                </a:solidFill>
              </a:rPr>
              <a:t>:</a:t>
            </a:r>
          </a:p>
          <a:p>
            <a:pPr marL="0" indent="0" fontAlgn="base">
              <a:buNone/>
            </a:pPr>
            <a:r>
              <a:rPr lang="vi-VN" b="1" dirty="0"/>
              <a:t>Đề 1:</a:t>
            </a:r>
            <a:r>
              <a:rPr lang="vi-VN" dirty="0"/>
              <a:t> </a:t>
            </a:r>
            <a:r>
              <a:rPr lang="vi-VN" b="1" dirty="0"/>
              <a:t>Phân tích các tầng nghĩa trong đoạn thơ sau:</a:t>
            </a:r>
          </a:p>
          <a:p>
            <a:pPr marL="0" indent="0" fontAlgn="base">
              <a:buNone/>
            </a:pPr>
            <a:r>
              <a:rPr lang="vi-VN" i="1" dirty="0"/>
              <a:t>Nào đâu những đêm vàng bên bờ suối</a:t>
            </a:r>
            <a:endParaRPr lang="vi-VN" dirty="0"/>
          </a:p>
          <a:p>
            <a:pPr marL="0" indent="0" fontAlgn="base">
              <a:buNone/>
            </a:pPr>
            <a:r>
              <a:rPr lang="vi-VN" i="1" dirty="0"/>
              <a:t>Ta say mồi đứng uống ánh trăng tan?</a:t>
            </a:r>
            <a:endParaRPr lang="vi-VN" dirty="0"/>
          </a:p>
          <a:p>
            <a:pPr marL="0" indent="0" fontAlgn="base">
              <a:buNone/>
            </a:pPr>
            <a:r>
              <a:rPr lang="vi-VN" i="1" dirty="0"/>
              <a:t>Đâu những ngày mưa chuyên bốn phương ngàn</a:t>
            </a:r>
            <a:endParaRPr lang="vi-VN" dirty="0"/>
          </a:p>
          <a:p>
            <a:pPr marL="0" indent="0" fontAlgn="base">
              <a:buNone/>
            </a:pPr>
            <a:r>
              <a:rPr lang="vi-VN" i="1" dirty="0"/>
              <a:t>Ta lặng ngắm giang sơn ta đổi mới?</a:t>
            </a:r>
            <a:endParaRPr lang="vi-VN" dirty="0"/>
          </a:p>
          <a:p>
            <a:pPr marL="0" indent="0" fontAlgn="base">
              <a:buNone/>
            </a:pPr>
            <a:r>
              <a:rPr lang="vi-VN" i="1" dirty="0"/>
              <a:t>Đâu những cảnh bình minh cây xanh nắng gội,</a:t>
            </a:r>
            <a:endParaRPr lang="vi-VN" dirty="0"/>
          </a:p>
          <a:p>
            <a:pPr marL="0" indent="0" fontAlgn="base">
              <a:buNone/>
            </a:pPr>
            <a:r>
              <a:rPr lang="vi-VN" i="1" dirty="0"/>
              <a:t>Tiếng chim ca giấc ngủ ta tưng bừng?</a:t>
            </a:r>
            <a:endParaRPr lang="vi-VN" dirty="0"/>
          </a:p>
          <a:p>
            <a:pPr marL="0" indent="0" fontAlgn="base">
              <a:buNone/>
            </a:pPr>
            <a:r>
              <a:rPr lang="vi-VN" i="1" dirty="0"/>
              <a:t>Đâu những chiều lênh láng máu sau rừng</a:t>
            </a:r>
            <a:endParaRPr lang="vi-VN" dirty="0"/>
          </a:p>
          <a:p>
            <a:pPr marL="0" indent="0" fontAlgn="base">
              <a:buNone/>
            </a:pPr>
            <a:r>
              <a:rPr lang="vi-VN" i="1" dirty="0"/>
              <a:t>Ta đợi chết mảnh mặt trời, gay gắt,</a:t>
            </a:r>
            <a:endParaRPr lang="vi-VN" dirty="0"/>
          </a:p>
          <a:p>
            <a:pPr marL="0" indent="0" fontAlgn="base">
              <a:buNone/>
            </a:pPr>
            <a:r>
              <a:rPr lang="vi-VN" i="1" dirty="0"/>
              <a:t>Để ta chiếm lấy riêng phần bí mật?</a:t>
            </a:r>
            <a:endParaRPr lang="vi-VN" dirty="0"/>
          </a:p>
          <a:p>
            <a:pPr marL="0" indent="0" fontAlgn="base">
              <a:buNone/>
            </a:pPr>
            <a:r>
              <a:rPr lang="vi-VN" i="1" dirty="0"/>
              <a:t>Than ôi! Thời oanh liệt nay còn đâu?</a:t>
            </a:r>
            <a:endParaRPr lang="vi-VN" dirty="0"/>
          </a:p>
          <a:p>
            <a:pPr marL="0" indent="0" fontAlgn="base">
              <a:buNone/>
            </a:pPr>
            <a:r>
              <a:rPr lang="vi-VN" dirty="0"/>
              <a:t>(Thế Lữ, Nhớ rừng)</a:t>
            </a:r>
          </a:p>
          <a:p>
            <a:pPr marL="0" indent="0">
              <a:buNone/>
            </a:pPr>
            <a:endParaRPr lang="en-US" b="1" dirty="0">
              <a:solidFill>
                <a:srgbClr val="FF0000"/>
              </a:solidFill>
            </a:endParaRPr>
          </a:p>
        </p:txBody>
      </p:sp>
    </p:spTree>
    <p:extLst>
      <p:ext uri="{BB962C8B-B14F-4D97-AF65-F5344CB8AC3E}">
        <p14:creationId xmlns:p14="http://schemas.microsoft.com/office/powerpoint/2010/main" val="248260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38843"/>
            <a:ext cx="10515600" cy="5638120"/>
          </a:xfrm>
        </p:spPr>
        <p:txBody>
          <a:bodyPr>
            <a:normAutofit/>
          </a:bodyPr>
          <a:lstStyle/>
          <a:p>
            <a:pPr marL="0" indent="0">
              <a:buNone/>
            </a:pPr>
            <a:r>
              <a:rPr lang="en-US" b="1" dirty="0">
                <a:solidFill>
                  <a:srgbClr val="FF0000"/>
                </a:solidFill>
              </a:rPr>
              <a:t>2. </a:t>
            </a:r>
            <a:r>
              <a:rPr lang="en-US" b="1" dirty="0" err="1">
                <a:solidFill>
                  <a:srgbClr val="FF0000"/>
                </a:solidFill>
              </a:rPr>
              <a:t>Một</a:t>
            </a:r>
            <a:r>
              <a:rPr lang="en-US" b="1" dirty="0">
                <a:solidFill>
                  <a:srgbClr val="FF0000"/>
                </a:solidFill>
              </a:rPr>
              <a:t> </a:t>
            </a:r>
            <a:r>
              <a:rPr lang="en-US" b="1" dirty="0" err="1">
                <a:solidFill>
                  <a:srgbClr val="FF0000"/>
                </a:solidFill>
              </a:rPr>
              <a:t>số</a:t>
            </a:r>
            <a:r>
              <a:rPr lang="en-US" b="1" dirty="0">
                <a:solidFill>
                  <a:srgbClr val="FF0000"/>
                </a:solidFill>
              </a:rPr>
              <a:t> </a:t>
            </a:r>
            <a:r>
              <a:rPr lang="en-US" b="1" dirty="0" err="1">
                <a:solidFill>
                  <a:srgbClr val="FF0000"/>
                </a:solidFill>
              </a:rPr>
              <a:t>đề</a:t>
            </a:r>
            <a:r>
              <a:rPr lang="en-US" b="1" dirty="0">
                <a:solidFill>
                  <a:srgbClr val="FF0000"/>
                </a:solidFill>
              </a:rPr>
              <a:t> </a:t>
            </a:r>
            <a:r>
              <a:rPr lang="en-US" b="1" dirty="0" err="1">
                <a:solidFill>
                  <a:srgbClr val="FF0000"/>
                </a:solidFill>
              </a:rPr>
              <a:t>nghị</a:t>
            </a:r>
            <a:r>
              <a:rPr lang="en-US" b="1" dirty="0">
                <a:solidFill>
                  <a:srgbClr val="FF0000"/>
                </a:solidFill>
              </a:rPr>
              <a:t> </a:t>
            </a:r>
            <a:r>
              <a:rPr lang="en-US" b="1" dirty="0" err="1">
                <a:solidFill>
                  <a:srgbClr val="FF0000"/>
                </a:solidFill>
              </a:rPr>
              <a:t>luận</a:t>
            </a:r>
            <a:r>
              <a:rPr lang="en-US" b="1" dirty="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một</a:t>
            </a:r>
            <a:r>
              <a:rPr lang="en-US" b="1" dirty="0">
                <a:solidFill>
                  <a:srgbClr val="FF0000"/>
                </a:solidFill>
              </a:rPr>
              <a:t> </a:t>
            </a:r>
            <a:r>
              <a:rPr lang="en-US" b="1" dirty="0" err="1">
                <a:solidFill>
                  <a:srgbClr val="FF0000"/>
                </a:solidFill>
              </a:rPr>
              <a:t>bài</a:t>
            </a:r>
            <a:r>
              <a:rPr lang="en-US" b="1" dirty="0">
                <a:solidFill>
                  <a:srgbClr val="FF0000"/>
                </a:solidFill>
              </a:rPr>
              <a:t> </a:t>
            </a:r>
            <a:r>
              <a:rPr lang="en-US" b="1" dirty="0" err="1">
                <a:solidFill>
                  <a:srgbClr val="FF0000"/>
                </a:solidFill>
              </a:rPr>
              <a:t>thơ</a:t>
            </a:r>
            <a:r>
              <a:rPr lang="en-US" b="1" dirty="0">
                <a:solidFill>
                  <a:srgbClr val="FF0000"/>
                </a:solidFill>
              </a:rPr>
              <a:t>, </a:t>
            </a:r>
            <a:r>
              <a:rPr lang="en-US" b="1" dirty="0" err="1">
                <a:solidFill>
                  <a:srgbClr val="FF0000"/>
                </a:solidFill>
              </a:rPr>
              <a:t>đoạn</a:t>
            </a:r>
            <a:r>
              <a:rPr lang="en-US" b="1" dirty="0">
                <a:solidFill>
                  <a:srgbClr val="FF0000"/>
                </a:solidFill>
              </a:rPr>
              <a:t> </a:t>
            </a:r>
            <a:r>
              <a:rPr lang="en-US" b="1" dirty="0" err="1">
                <a:solidFill>
                  <a:srgbClr val="FF0000"/>
                </a:solidFill>
              </a:rPr>
              <a:t>thơ</a:t>
            </a:r>
            <a:r>
              <a:rPr lang="en-US" b="1" dirty="0">
                <a:solidFill>
                  <a:srgbClr val="FF0000"/>
                </a:solidFill>
              </a:rPr>
              <a:t>:</a:t>
            </a:r>
          </a:p>
          <a:p>
            <a:pPr marL="0" indent="0" fontAlgn="base">
              <a:buNone/>
            </a:pPr>
            <a:r>
              <a:rPr lang="vi-VN" b="1" dirty="0"/>
              <a:t>Đề 2:</a:t>
            </a:r>
            <a:r>
              <a:rPr lang="vi-VN" dirty="0"/>
              <a:t> </a:t>
            </a:r>
            <a:r>
              <a:rPr lang="vi-VN" b="1" dirty="0"/>
              <a:t>Cảm nhận và sụy nghĩ của em về đoạn kết trong bài thơ Đồng chí của Chính Hữu:</a:t>
            </a:r>
          </a:p>
          <a:p>
            <a:pPr marL="0" indent="0" fontAlgn="base">
              <a:buNone/>
            </a:pPr>
            <a:r>
              <a:rPr lang="en-US" i="1" dirty="0"/>
              <a:t>	</a:t>
            </a:r>
            <a:r>
              <a:rPr lang="vi-VN" i="1" dirty="0"/>
              <a:t>Đêm nay rừng hoang sương muối</a:t>
            </a:r>
            <a:endParaRPr lang="vi-VN" dirty="0"/>
          </a:p>
          <a:p>
            <a:pPr marL="0" indent="0" fontAlgn="base">
              <a:buNone/>
            </a:pPr>
            <a:r>
              <a:rPr lang="en-US" i="1" dirty="0"/>
              <a:t>	</a:t>
            </a:r>
            <a:r>
              <a:rPr lang="vi-VN" i="1" dirty="0"/>
              <a:t>Đứng cạnh bên nhau chờ giặc tới</a:t>
            </a:r>
            <a:endParaRPr lang="vi-VN" dirty="0"/>
          </a:p>
          <a:p>
            <a:pPr marL="0" indent="0" fontAlgn="base">
              <a:buNone/>
            </a:pPr>
            <a:r>
              <a:rPr lang="en-US" i="1" dirty="0"/>
              <a:t>	</a:t>
            </a:r>
            <a:r>
              <a:rPr lang="vi-VN" i="1" dirty="0"/>
              <a:t>Đầu súng trăng treo.</a:t>
            </a:r>
            <a:endParaRPr lang="vi-VN" dirty="0"/>
          </a:p>
          <a:p>
            <a:pPr marL="0" indent="0" fontAlgn="base">
              <a:buNone/>
            </a:pPr>
            <a:r>
              <a:rPr lang="vi-VN" b="1" dirty="0"/>
              <a:t>Đề 3: Cảm nhận của em về tâm trạng của Tản Đà qua bài thơ Muốn làm thằng Cuội.</a:t>
            </a:r>
          </a:p>
          <a:p>
            <a:pPr marL="0" indent="0" fontAlgn="base">
              <a:buNone/>
            </a:pPr>
            <a:r>
              <a:rPr lang="vi-VN" b="1" dirty="0"/>
              <a:t>Đề 4: Phân tích khổ thơ đầu trong bài Sang thu của Hữu Thỉnh.</a:t>
            </a:r>
          </a:p>
          <a:p>
            <a:pPr marL="0" indent="0" fontAlgn="base">
              <a:buNone/>
            </a:pPr>
            <a:r>
              <a:rPr lang="vi-VN" b="1" dirty="0"/>
              <a:t>Đề 5: Những đặc sắc trong bài thơ Viếng lăng Bác của Viễn Phương.</a:t>
            </a:r>
          </a:p>
          <a:p>
            <a:pPr marL="0" indent="0">
              <a:buNone/>
            </a:pPr>
            <a:endParaRPr lang="en-US" b="1" dirty="0">
              <a:solidFill>
                <a:srgbClr val="FF0000"/>
              </a:solidFill>
            </a:endParaRPr>
          </a:p>
        </p:txBody>
      </p:sp>
    </p:spTree>
    <p:extLst>
      <p:ext uri="{BB962C8B-B14F-4D97-AF65-F5344CB8AC3E}">
        <p14:creationId xmlns:p14="http://schemas.microsoft.com/office/powerpoint/2010/main" val="379717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additive="base">
                                        <p:cTn id="1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additive="base">
                                        <p:cTn id="1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155"/>
            <a:ext cx="10515600" cy="5661808"/>
          </a:xfrm>
        </p:spPr>
        <p:txBody>
          <a:bodyPr>
            <a:normAutofit lnSpcReduction="10000"/>
          </a:bodyPr>
          <a:lstStyle/>
          <a:p>
            <a:pPr marL="0" indent="0">
              <a:buNone/>
            </a:pPr>
            <a:r>
              <a:rPr lang="nl-NL" b="1" dirty="0">
                <a:solidFill>
                  <a:srgbClr val="FF0000"/>
                </a:solidFill>
              </a:rPr>
              <a:t>3. </a:t>
            </a:r>
            <a:r>
              <a:rPr lang="nl-NL" b="1" i="1" dirty="0">
                <a:solidFill>
                  <a:srgbClr val="FF0000"/>
                </a:solidFill>
              </a:rPr>
              <a:t>Đặc điểm, đối tượng và nội dung </a:t>
            </a:r>
            <a:r>
              <a:rPr lang="nl-NL" b="1" dirty="0">
                <a:solidFill>
                  <a:srgbClr val="FF0000"/>
                </a:solidFill>
              </a:rPr>
              <a:t>của bài nghị luận về một bài thơ, đoạn thơ:</a:t>
            </a:r>
            <a:endParaRPr lang="en-US" b="1" dirty="0">
              <a:solidFill>
                <a:srgbClr val="FF0000"/>
              </a:solidFill>
            </a:endParaRPr>
          </a:p>
          <a:p>
            <a:pPr marL="0" indent="0">
              <a:buNone/>
            </a:pPr>
            <a:r>
              <a:rPr lang="nl-NL" i="1" dirty="0">
                <a:solidFill>
                  <a:srgbClr val="FF0000"/>
                </a:solidFill>
              </a:rPr>
              <a:t>Thế nào là nghị luận về một bài thơ, đoạn thơ hay nói các khác, nghị luận về một bài thơ, đoạn thơ có đặc điểm như thế nào ?</a:t>
            </a:r>
          </a:p>
          <a:p>
            <a:pPr marL="0" indent="0">
              <a:buNone/>
            </a:pPr>
            <a:r>
              <a:rPr lang="nl-NL" b="1" dirty="0"/>
              <a:t>Đặc điểm : </a:t>
            </a:r>
            <a:r>
              <a:rPr lang="nl-NL" dirty="0"/>
              <a:t>Nghị luận về một bài thơ, đoạn thơ là trình bày ý kiến, nhận xét, đánh giá về nội dung và nghệ thuật của bài thơ, đoạn thơ đó.</a:t>
            </a:r>
            <a:endParaRPr lang="en-US" dirty="0"/>
          </a:p>
          <a:p>
            <a:pPr marL="0" indent="0">
              <a:buNone/>
            </a:pPr>
            <a:r>
              <a:rPr lang="nl-NL" i="1" dirty="0">
                <a:solidFill>
                  <a:srgbClr val="FF0000"/>
                </a:solidFill>
              </a:rPr>
              <a:t>Em có nhận xét gì về đối tượng nghị luận về thơ?</a:t>
            </a:r>
          </a:p>
          <a:p>
            <a:pPr marL="0" indent="0">
              <a:buNone/>
            </a:pPr>
            <a:r>
              <a:rPr lang="nl-NL" b="1" dirty="0"/>
              <a:t>Đối tượng</a:t>
            </a:r>
            <a:r>
              <a:rPr lang="nl-NL" dirty="0"/>
              <a:t>: bài thơ, đoạn thơ, hình tượng thơ... </a:t>
            </a:r>
          </a:p>
          <a:p>
            <a:pPr marL="0" indent="0">
              <a:buNone/>
            </a:pPr>
            <a:r>
              <a:rPr lang="nl-NL" b="1" dirty="0"/>
              <a:t>Nội dung</a:t>
            </a:r>
            <a:r>
              <a:rPr lang="nl-NL" dirty="0"/>
              <a:t>: </a:t>
            </a:r>
            <a:endParaRPr lang="en-US" dirty="0"/>
          </a:p>
          <a:p>
            <a:pPr marL="0" indent="0">
              <a:buNone/>
            </a:pPr>
            <a:r>
              <a:rPr lang="nl-NL" dirty="0"/>
              <a:t>  + Giới thiệu khái quát bài thơ, đoạn thơ;</a:t>
            </a:r>
            <a:endParaRPr lang="en-US" dirty="0"/>
          </a:p>
          <a:p>
            <a:pPr marL="0" indent="0">
              <a:buNone/>
            </a:pPr>
            <a:r>
              <a:rPr lang="nl-NL" dirty="0"/>
              <a:t>  + Bàn luận, phân tích về những giá trị nội dung và nghệ thuật của bài thơ, đoạn thơ;</a:t>
            </a:r>
            <a:endParaRPr lang="en-US" dirty="0"/>
          </a:p>
          <a:p>
            <a:pPr marL="0" indent="0">
              <a:buNone/>
            </a:pPr>
            <a:r>
              <a:rPr lang="nl-NL" dirty="0"/>
              <a:t>  + Đánh giá chung bài  thơ, đoạn thơ;</a:t>
            </a:r>
            <a:endParaRPr lang="en-US" dirty="0"/>
          </a:p>
          <a:p>
            <a:pPr marL="0" indent="0">
              <a:buNone/>
            </a:pPr>
            <a:endParaRPr lang="en-US" i="1" dirty="0">
              <a:solidFill>
                <a:srgbClr val="FF0000"/>
              </a:solidFill>
            </a:endParaRPr>
          </a:p>
        </p:txBody>
      </p:sp>
    </p:spTree>
    <p:extLst>
      <p:ext uri="{BB962C8B-B14F-4D97-AF65-F5344CB8AC3E}">
        <p14:creationId xmlns:p14="http://schemas.microsoft.com/office/powerpoint/2010/main" val="3162253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2514"/>
            <a:ext cx="10515600" cy="5654449"/>
          </a:xfrm>
        </p:spPr>
        <p:txBody>
          <a:bodyPr>
            <a:normAutofit/>
          </a:bodyPr>
          <a:lstStyle/>
          <a:p>
            <a:pPr marL="0" indent="0">
              <a:buNone/>
            </a:pPr>
            <a:r>
              <a:rPr lang="en-US" b="1" dirty="0">
                <a:solidFill>
                  <a:srgbClr val="FF0000"/>
                </a:solidFill>
              </a:rPr>
              <a:t>II. </a:t>
            </a:r>
            <a:r>
              <a:rPr lang="en-US" b="1" dirty="0" err="1">
                <a:solidFill>
                  <a:srgbClr val="FF0000"/>
                </a:solidFill>
              </a:rPr>
              <a:t>Cách</a:t>
            </a:r>
            <a:r>
              <a:rPr lang="en-US" b="1" dirty="0">
                <a:solidFill>
                  <a:srgbClr val="FF0000"/>
                </a:solidFill>
              </a:rPr>
              <a:t> </a:t>
            </a:r>
            <a:r>
              <a:rPr lang="en-US" b="1" dirty="0" err="1">
                <a:solidFill>
                  <a:srgbClr val="FF0000"/>
                </a:solidFill>
              </a:rPr>
              <a:t>làm</a:t>
            </a:r>
            <a:r>
              <a:rPr lang="en-US" b="1" dirty="0">
                <a:solidFill>
                  <a:srgbClr val="FF0000"/>
                </a:solidFill>
              </a:rPr>
              <a:t> </a:t>
            </a:r>
            <a:r>
              <a:rPr lang="en-US" b="1" dirty="0" err="1">
                <a:solidFill>
                  <a:srgbClr val="FF0000"/>
                </a:solidFill>
              </a:rPr>
              <a:t>bài</a:t>
            </a:r>
            <a:r>
              <a:rPr lang="en-US" b="1" dirty="0">
                <a:solidFill>
                  <a:srgbClr val="FF0000"/>
                </a:solidFill>
              </a:rPr>
              <a:t> </a:t>
            </a:r>
            <a:r>
              <a:rPr lang="en-US" b="1" dirty="0" err="1">
                <a:solidFill>
                  <a:srgbClr val="FF0000"/>
                </a:solidFill>
              </a:rPr>
              <a:t>văn</a:t>
            </a:r>
            <a:r>
              <a:rPr lang="en-US" b="1" dirty="0">
                <a:solidFill>
                  <a:srgbClr val="FF0000"/>
                </a:solidFill>
              </a:rPr>
              <a:t> </a:t>
            </a:r>
            <a:r>
              <a:rPr lang="en-US" b="1" dirty="0" err="1">
                <a:solidFill>
                  <a:srgbClr val="FF0000"/>
                </a:solidFill>
              </a:rPr>
              <a:t>nghị</a:t>
            </a:r>
            <a:r>
              <a:rPr lang="en-US" b="1" dirty="0">
                <a:solidFill>
                  <a:srgbClr val="FF0000"/>
                </a:solidFill>
              </a:rPr>
              <a:t> </a:t>
            </a:r>
            <a:r>
              <a:rPr lang="en-US" b="1" dirty="0" err="1">
                <a:solidFill>
                  <a:srgbClr val="FF0000"/>
                </a:solidFill>
              </a:rPr>
              <a:t>luận</a:t>
            </a:r>
            <a:r>
              <a:rPr lang="en-US" b="1" dirty="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một</a:t>
            </a:r>
            <a:r>
              <a:rPr lang="en-US" b="1" dirty="0">
                <a:solidFill>
                  <a:srgbClr val="FF0000"/>
                </a:solidFill>
              </a:rPr>
              <a:t> </a:t>
            </a:r>
            <a:r>
              <a:rPr lang="en-US" b="1" dirty="0" err="1">
                <a:solidFill>
                  <a:srgbClr val="FF0000"/>
                </a:solidFill>
              </a:rPr>
              <a:t>bài</a:t>
            </a:r>
            <a:r>
              <a:rPr lang="en-US" b="1" dirty="0">
                <a:solidFill>
                  <a:srgbClr val="FF0000"/>
                </a:solidFill>
              </a:rPr>
              <a:t> </a:t>
            </a:r>
            <a:r>
              <a:rPr lang="en-US" b="1" dirty="0" err="1">
                <a:solidFill>
                  <a:srgbClr val="FF0000"/>
                </a:solidFill>
              </a:rPr>
              <a:t>thơ</a:t>
            </a:r>
            <a:r>
              <a:rPr lang="en-US" b="1" dirty="0">
                <a:solidFill>
                  <a:srgbClr val="FF0000"/>
                </a:solidFill>
              </a:rPr>
              <a:t>, </a:t>
            </a:r>
            <a:r>
              <a:rPr lang="en-US" b="1" dirty="0" err="1">
                <a:solidFill>
                  <a:srgbClr val="FF0000"/>
                </a:solidFill>
              </a:rPr>
              <a:t>đoạn</a:t>
            </a:r>
            <a:r>
              <a:rPr lang="en-US" b="1" dirty="0">
                <a:solidFill>
                  <a:srgbClr val="FF0000"/>
                </a:solidFill>
              </a:rPr>
              <a:t> </a:t>
            </a:r>
            <a:r>
              <a:rPr lang="en-US" b="1" dirty="0" err="1">
                <a:solidFill>
                  <a:srgbClr val="FF0000"/>
                </a:solidFill>
              </a:rPr>
              <a:t>thơ</a:t>
            </a:r>
            <a:endParaRPr lang="en-US" b="1" dirty="0">
              <a:solidFill>
                <a:srgbClr val="FF0000"/>
              </a:solidFill>
            </a:endParaRPr>
          </a:p>
          <a:p>
            <a:pPr marL="0" indent="0">
              <a:buNone/>
            </a:pPr>
            <a:r>
              <a:rPr lang="en-US" b="1" dirty="0">
                <a:solidFill>
                  <a:srgbClr val="FF0000"/>
                </a:solidFill>
              </a:rPr>
              <a:t>    1. </a:t>
            </a:r>
            <a:r>
              <a:rPr lang="en-US" b="1" dirty="0" err="1">
                <a:solidFill>
                  <a:srgbClr val="FF0000"/>
                </a:solidFill>
              </a:rPr>
              <a:t>Phân</a:t>
            </a:r>
            <a:r>
              <a:rPr lang="en-US" b="1" dirty="0">
                <a:solidFill>
                  <a:srgbClr val="FF0000"/>
                </a:solidFill>
              </a:rPr>
              <a:t> </a:t>
            </a:r>
            <a:r>
              <a:rPr lang="en-US" b="1" dirty="0" err="1">
                <a:solidFill>
                  <a:srgbClr val="FF0000"/>
                </a:solidFill>
              </a:rPr>
              <a:t>tích</a:t>
            </a:r>
            <a:r>
              <a:rPr lang="en-US" b="1" dirty="0">
                <a:solidFill>
                  <a:srgbClr val="FF0000"/>
                </a:solidFill>
              </a:rPr>
              <a:t> </a:t>
            </a:r>
            <a:r>
              <a:rPr lang="en-US" b="1" dirty="0" err="1">
                <a:solidFill>
                  <a:srgbClr val="FF0000"/>
                </a:solidFill>
              </a:rPr>
              <a:t>đề</a:t>
            </a:r>
            <a:r>
              <a:rPr lang="en-US" b="1" dirty="0">
                <a:solidFill>
                  <a:srgbClr val="FF0000"/>
                </a:solidFill>
              </a:rPr>
              <a:t> </a:t>
            </a:r>
            <a:r>
              <a:rPr lang="en-US" b="1" dirty="0" err="1">
                <a:solidFill>
                  <a:srgbClr val="FF0000"/>
                </a:solidFill>
              </a:rPr>
              <a:t>bài</a:t>
            </a:r>
            <a:r>
              <a:rPr lang="en-US" b="1" dirty="0">
                <a:solidFill>
                  <a:srgbClr val="FF0000"/>
                </a:solidFill>
              </a:rPr>
              <a:t>:</a:t>
            </a:r>
          </a:p>
          <a:p>
            <a:pPr marL="0" indent="0">
              <a:buNone/>
            </a:pPr>
            <a:r>
              <a:rPr lang="vi-VN" b="1" dirty="0"/>
              <a:t>Đề 4: Phân tích khổ thơ đầu trong bài Sang thu của Hữu Thỉnh.</a:t>
            </a:r>
            <a:endParaRPr lang="en-US" b="1" dirty="0"/>
          </a:p>
          <a:p>
            <a:pPr marL="0" indent="0">
              <a:buNone/>
            </a:pPr>
            <a:r>
              <a:rPr lang="vi-VN" dirty="0"/>
              <a:t>Bỗng nhận ra hương ổi</a:t>
            </a:r>
            <a:br>
              <a:rPr lang="vi-VN" dirty="0"/>
            </a:br>
            <a:r>
              <a:rPr lang="vi-VN" dirty="0"/>
              <a:t>Phả vào trong gió se</a:t>
            </a:r>
            <a:br>
              <a:rPr lang="vi-VN" dirty="0"/>
            </a:br>
            <a:r>
              <a:rPr lang="vi-VN" dirty="0"/>
              <a:t>Sương chùng chình qua ngõ</a:t>
            </a:r>
            <a:br>
              <a:rPr lang="vi-VN" dirty="0"/>
            </a:br>
            <a:r>
              <a:rPr lang="vi-VN" dirty="0"/>
              <a:t>Hình như thu đã về</a:t>
            </a:r>
            <a:endParaRPr lang="vi-VN" b="1" dirty="0"/>
          </a:p>
          <a:p>
            <a:pPr marL="0" indent="0">
              <a:buNone/>
            </a:pPr>
            <a:r>
              <a:rPr lang="en-US" i="1" dirty="0" err="1">
                <a:solidFill>
                  <a:srgbClr val="FF0000"/>
                </a:solidFill>
              </a:rPr>
              <a:t>Cấu</a:t>
            </a:r>
            <a:r>
              <a:rPr lang="en-US" i="1" dirty="0">
                <a:solidFill>
                  <a:srgbClr val="FF0000"/>
                </a:solidFill>
              </a:rPr>
              <a:t> </a:t>
            </a:r>
            <a:r>
              <a:rPr lang="en-US" i="1" dirty="0" err="1">
                <a:solidFill>
                  <a:srgbClr val="FF0000"/>
                </a:solidFill>
              </a:rPr>
              <a:t>tạo</a:t>
            </a:r>
            <a:r>
              <a:rPr lang="en-US" i="1" dirty="0">
                <a:solidFill>
                  <a:srgbClr val="FF0000"/>
                </a:solidFill>
              </a:rPr>
              <a:t> </a:t>
            </a:r>
            <a:r>
              <a:rPr lang="en-US" i="1" dirty="0" err="1">
                <a:solidFill>
                  <a:srgbClr val="FF0000"/>
                </a:solidFill>
              </a:rPr>
              <a:t>của</a:t>
            </a:r>
            <a:r>
              <a:rPr lang="en-US" i="1" dirty="0">
                <a:solidFill>
                  <a:srgbClr val="FF0000"/>
                </a:solidFill>
              </a:rPr>
              <a:t> </a:t>
            </a:r>
            <a:r>
              <a:rPr lang="en-US" i="1" dirty="0" err="1">
                <a:solidFill>
                  <a:srgbClr val="FF0000"/>
                </a:solidFill>
              </a:rPr>
              <a:t>đề</a:t>
            </a:r>
            <a:r>
              <a:rPr lang="en-US" i="1" dirty="0">
                <a:solidFill>
                  <a:srgbClr val="FF0000"/>
                </a:solidFill>
              </a:rPr>
              <a:t> </a:t>
            </a:r>
            <a:r>
              <a:rPr lang="en-US" i="1" dirty="0" err="1">
                <a:solidFill>
                  <a:srgbClr val="FF0000"/>
                </a:solidFill>
              </a:rPr>
              <a:t>bài</a:t>
            </a:r>
            <a:r>
              <a:rPr lang="en-US" i="1" dirty="0">
                <a:solidFill>
                  <a:srgbClr val="FF0000"/>
                </a:solidFill>
              </a:rPr>
              <a:t> </a:t>
            </a:r>
            <a:r>
              <a:rPr lang="en-US" i="1" dirty="0" err="1">
                <a:solidFill>
                  <a:srgbClr val="FF0000"/>
                </a:solidFill>
              </a:rPr>
              <a:t>trên</a:t>
            </a:r>
            <a:r>
              <a:rPr lang="en-US" i="1" dirty="0">
                <a:solidFill>
                  <a:srgbClr val="FF0000"/>
                </a:solidFill>
              </a:rPr>
              <a:t> </a:t>
            </a:r>
            <a:r>
              <a:rPr lang="en-US" i="1" dirty="0" err="1">
                <a:solidFill>
                  <a:srgbClr val="FF0000"/>
                </a:solidFill>
              </a:rPr>
              <a:t>gồm</a:t>
            </a:r>
            <a:r>
              <a:rPr lang="en-US" i="1" dirty="0">
                <a:solidFill>
                  <a:srgbClr val="FF0000"/>
                </a:solidFill>
              </a:rPr>
              <a:t> </a:t>
            </a:r>
            <a:r>
              <a:rPr lang="en-US" i="1" dirty="0" err="1">
                <a:solidFill>
                  <a:srgbClr val="FF0000"/>
                </a:solidFill>
              </a:rPr>
              <a:t>những</a:t>
            </a:r>
            <a:r>
              <a:rPr lang="en-US" i="1" dirty="0">
                <a:solidFill>
                  <a:srgbClr val="FF0000"/>
                </a:solidFill>
              </a:rPr>
              <a:t> </a:t>
            </a:r>
            <a:r>
              <a:rPr lang="en-US" i="1" dirty="0" err="1">
                <a:solidFill>
                  <a:srgbClr val="FF0000"/>
                </a:solidFill>
              </a:rPr>
              <a:t>phần</a:t>
            </a:r>
            <a:r>
              <a:rPr lang="en-US" i="1" dirty="0">
                <a:solidFill>
                  <a:srgbClr val="FF0000"/>
                </a:solidFill>
              </a:rPr>
              <a:t> </a:t>
            </a:r>
            <a:r>
              <a:rPr lang="en-US" i="1" dirty="0" err="1">
                <a:solidFill>
                  <a:srgbClr val="FF0000"/>
                </a:solidFill>
              </a:rPr>
              <a:t>nào</a:t>
            </a:r>
            <a:r>
              <a:rPr lang="en-US" i="1" dirty="0">
                <a:solidFill>
                  <a:srgbClr val="FF0000"/>
                </a:solidFill>
              </a:rPr>
              <a:t>?</a:t>
            </a:r>
          </a:p>
          <a:p>
            <a:pPr marL="0" indent="0" fontAlgn="base">
              <a:buNone/>
            </a:pPr>
            <a:r>
              <a:rPr lang="en-US" b="1" dirty="0"/>
              <a:t>Đ</a:t>
            </a:r>
            <a:r>
              <a:rPr lang="vi-VN" b="1" dirty="0"/>
              <a:t>ề bài trên có cấu tạo gồm hai phần:</a:t>
            </a:r>
          </a:p>
          <a:p>
            <a:pPr fontAlgn="base"/>
            <a:r>
              <a:rPr lang="vi-VN" dirty="0"/>
              <a:t>Phần </a:t>
            </a:r>
            <a:r>
              <a:rPr lang="vi-VN" b="1" dirty="0"/>
              <a:t>câu lệnh </a:t>
            </a:r>
            <a:r>
              <a:rPr lang="vi-VN" dirty="0"/>
              <a:t>nêu yêu cầu thực hiện như phân tích.</a:t>
            </a:r>
          </a:p>
          <a:p>
            <a:pPr fontAlgn="base"/>
            <a:r>
              <a:rPr lang="vi-VN" b="1" dirty="0"/>
              <a:t>Phần cốt lõi </a:t>
            </a:r>
            <a:r>
              <a:rPr lang="vi-VN" dirty="0"/>
              <a:t>nêu vấn đề cần nghị luận</a:t>
            </a:r>
            <a:r>
              <a:rPr lang="en-US" dirty="0"/>
              <a:t>: </a:t>
            </a:r>
            <a:r>
              <a:rPr lang="en-US" dirty="0" err="1"/>
              <a:t>Khổ</a:t>
            </a:r>
            <a:r>
              <a:rPr lang="en-US" dirty="0"/>
              <a:t> </a:t>
            </a:r>
            <a:r>
              <a:rPr lang="en-US" dirty="0" err="1"/>
              <a:t>đầu</a:t>
            </a:r>
            <a:r>
              <a:rPr lang="en-US" dirty="0"/>
              <a:t> </a:t>
            </a:r>
            <a:r>
              <a:rPr lang="en-US" dirty="0" err="1"/>
              <a:t>bài</a:t>
            </a:r>
            <a:r>
              <a:rPr lang="en-US" dirty="0"/>
              <a:t> </a:t>
            </a:r>
            <a:r>
              <a:rPr lang="en-US" dirty="0" err="1"/>
              <a:t>thơ</a:t>
            </a:r>
            <a:r>
              <a:rPr lang="en-US" dirty="0"/>
              <a:t> </a:t>
            </a:r>
            <a:r>
              <a:rPr lang="en-US" b="1" i="1" dirty="0"/>
              <a:t>sang </a:t>
            </a:r>
            <a:r>
              <a:rPr lang="en-US" b="1" i="1" dirty="0" err="1"/>
              <a:t>thu</a:t>
            </a:r>
            <a:endParaRPr lang="en-US" b="1" i="1" dirty="0">
              <a:solidFill>
                <a:srgbClr val="FF0000"/>
              </a:solidFill>
            </a:endParaRPr>
          </a:p>
        </p:txBody>
      </p:sp>
    </p:spTree>
    <p:extLst>
      <p:ext uri="{BB962C8B-B14F-4D97-AF65-F5344CB8AC3E}">
        <p14:creationId xmlns:p14="http://schemas.microsoft.com/office/powerpoint/2010/main" val="1978848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additive="base">
                                        <p:cTn id="1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additive="base">
                                        <p:cTn id="1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522514"/>
            <a:ext cx="10853057" cy="5919107"/>
          </a:xfrm>
        </p:spPr>
        <p:txBody>
          <a:bodyPr>
            <a:normAutofit lnSpcReduction="10000"/>
          </a:bodyPr>
          <a:lstStyle/>
          <a:p>
            <a:pPr marL="0" indent="0">
              <a:buNone/>
            </a:pPr>
            <a:r>
              <a:rPr lang="en-US" b="1" dirty="0">
                <a:solidFill>
                  <a:srgbClr val="FF0000"/>
                </a:solidFill>
              </a:rPr>
              <a:t>II. </a:t>
            </a:r>
            <a:r>
              <a:rPr lang="en-US" b="1" dirty="0" err="1">
                <a:solidFill>
                  <a:srgbClr val="FF0000"/>
                </a:solidFill>
              </a:rPr>
              <a:t>Cách</a:t>
            </a:r>
            <a:r>
              <a:rPr lang="en-US" b="1" dirty="0">
                <a:solidFill>
                  <a:srgbClr val="FF0000"/>
                </a:solidFill>
              </a:rPr>
              <a:t> </a:t>
            </a:r>
            <a:r>
              <a:rPr lang="en-US" b="1" dirty="0" err="1">
                <a:solidFill>
                  <a:srgbClr val="FF0000"/>
                </a:solidFill>
              </a:rPr>
              <a:t>làm</a:t>
            </a:r>
            <a:r>
              <a:rPr lang="en-US" b="1" dirty="0">
                <a:solidFill>
                  <a:srgbClr val="FF0000"/>
                </a:solidFill>
              </a:rPr>
              <a:t> </a:t>
            </a:r>
            <a:r>
              <a:rPr lang="en-US" b="1" dirty="0" err="1">
                <a:solidFill>
                  <a:srgbClr val="FF0000"/>
                </a:solidFill>
              </a:rPr>
              <a:t>bài</a:t>
            </a:r>
            <a:r>
              <a:rPr lang="en-US" b="1" dirty="0">
                <a:solidFill>
                  <a:srgbClr val="FF0000"/>
                </a:solidFill>
              </a:rPr>
              <a:t> </a:t>
            </a:r>
            <a:r>
              <a:rPr lang="en-US" b="1" dirty="0" err="1">
                <a:solidFill>
                  <a:srgbClr val="FF0000"/>
                </a:solidFill>
              </a:rPr>
              <a:t>văn</a:t>
            </a:r>
            <a:r>
              <a:rPr lang="en-US" b="1" dirty="0">
                <a:solidFill>
                  <a:srgbClr val="FF0000"/>
                </a:solidFill>
              </a:rPr>
              <a:t> </a:t>
            </a:r>
            <a:r>
              <a:rPr lang="en-US" b="1" dirty="0" err="1">
                <a:solidFill>
                  <a:srgbClr val="FF0000"/>
                </a:solidFill>
              </a:rPr>
              <a:t>nghị</a:t>
            </a:r>
            <a:r>
              <a:rPr lang="en-US" b="1" dirty="0">
                <a:solidFill>
                  <a:srgbClr val="FF0000"/>
                </a:solidFill>
              </a:rPr>
              <a:t> </a:t>
            </a:r>
            <a:r>
              <a:rPr lang="en-US" b="1" dirty="0" err="1">
                <a:solidFill>
                  <a:srgbClr val="FF0000"/>
                </a:solidFill>
              </a:rPr>
              <a:t>luận</a:t>
            </a:r>
            <a:r>
              <a:rPr lang="en-US" b="1" dirty="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một</a:t>
            </a:r>
            <a:r>
              <a:rPr lang="en-US" b="1" dirty="0">
                <a:solidFill>
                  <a:srgbClr val="FF0000"/>
                </a:solidFill>
              </a:rPr>
              <a:t> </a:t>
            </a:r>
            <a:r>
              <a:rPr lang="en-US" b="1" dirty="0" err="1">
                <a:solidFill>
                  <a:srgbClr val="FF0000"/>
                </a:solidFill>
              </a:rPr>
              <a:t>bài</a:t>
            </a:r>
            <a:r>
              <a:rPr lang="en-US" b="1" dirty="0">
                <a:solidFill>
                  <a:srgbClr val="FF0000"/>
                </a:solidFill>
              </a:rPr>
              <a:t> </a:t>
            </a:r>
            <a:r>
              <a:rPr lang="en-US" b="1" dirty="0" err="1">
                <a:solidFill>
                  <a:srgbClr val="FF0000"/>
                </a:solidFill>
              </a:rPr>
              <a:t>thơ</a:t>
            </a:r>
            <a:r>
              <a:rPr lang="en-US" b="1" dirty="0">
                <a:solidFill>
                  <a:srgbClr val="FF0000"/>
                </a:solidFill>
              </a:rPr>
              <a:t>, </a:t>
            </a:r>
            <a:r>
              <a:rPr lang="en-US" b="1" dirty="0" err="1">
                <a:solidFill>
                  <a:srgbClr val="FF0000"/>
                </a:solidFill>
              </a:rPr>
              <a:t>đoạn</a:t>
            </a:r>
            <a:r>
              <a:rPr lang="en-US" b="1" dirty="0">
                <a:solidFill>
                  <a:srgbClr val="FF0000"/>
                </a:solidFill>
              </a:rPr>
              <a:t> </a:t>
            </a:r>
            <a:r>
              <a:rPr lang="en-US" b="1" dirty="0" err="1">
                <a:solidFill>
                  <a:srgbClr val="FF0000"/>
                </a:solidFill>
              </a:rPr>
              <a:t>thơ</a:t>
            </a:r>
            <a:endParaRPr lang="en-US" b="1" dirty="0">
              <a:solidFill>
                <a:srgbClr val="FF0000"/>
              </a:solidFill>
            </a:endParaRPr>
          </a:p>
          <a:p>
            <a:pPr marL="0" indent="0">
              <a:buNone/>
            </a:pPr>
            <a:r>
              <a:rPr lang="en-US" b="1" dirty="0">
                <a:solidFill>
                  <a:srgbClr val="FF0000"/>
                </a:solidFill>
              </a:rPr>
              <a:t>    1. </a:t>
            </a:r>
            <a:r>
              <a:rPr lang="en-US" b="1" dirty="0" err="1">
                <a:solidFill>
                  <a:srgbClr val="FF0000"/>
                </a:solidFill>
              </a:rPr>
              <a:t>Phân</a:t>
            </a:r>
            <a:r>
              <a:rPr lang="en-US" b="1" dirty="0">
                <a:solidFill>
                  <a:srgbClr val="FF0000"/>
                </a:solidFill>
              </a:rPr>
              <a:t> </a:t>
            </a:r>
            <a:r>
              <a:rPr lang="en-US" b="1" dirty="0" err="1">
                <a:solidFill>
                  <a:srgbClr val="FF0000"/>
                </a:solidFill>
              </a:rPr>
              <a:t>tích</a:t>
            </a:r>
            <a:r>
              <a:rPr lang="en-US" b="1" dirty="0">
                <a:solidFill>
                  <a:srgbClr val="FF0000"/>
                </a:solidFill>
              </a:rPr>
              <a:t> </a:t>
            </a:r>
            <a:r>
              <a:rPr lang="en-US" b="1" dirty="0" err="1">
                <a:solidFill>
                  <a:srgbClr val="FF0000"/>
                </a:solidFill>
              </a:rPr>
              <a:t>đề</a:t>
            </a:r>
            <a:r>
              <a:rPr lang="en-US" b="1" dirty="0">
                <a:solidFill>
                  <a:srgbClr val="FF0000"/>
                </a:solidFill>
              </a:rPr>
              <a:t> </a:t>
            </a:r>
            <a:r>
              <a:rPr lang="en-US" b="1" dirty="0" err="1">
                <a:solidFill>
                  <a:srgbClr val="FF0000"/>
                </a:solidFill>
              </a:rPr>
              <a:t>bài</a:t>
            </a:r>
            <a:r>
              <a:rPr lang="en-US" b="1" dirty="0">
                <a:solidFill>
                  <a:srgbClr val="FF0000"/>
                </a:solidFill>
              </a:rPr>
              <a:t>:</a:t>
            </a:r>
          </a:p>
          <a:p>
            <a:pPr marL="0" indent="0" fontAlgn="base">
              <a:buNone/>
            </a:pPr>
            <a:r>
              <a:rPr lang="vi-VN" b="1" dirty="0"/>
              <a:t>Các từ trong đề bài như phân tích, cảm nhận và suy nghĩ (hoặc có khi không có câu lệnh) biểu thị yêu cầu đối với bài làm là:</a:t>
            </a:r>
          </a:p>
          <a:p>
            <a:pPr fontAlgn="base"/>
            <a:r>
              <a:rPr lang="vi-VN" dirty="0"/>
              <a:t>Từ </a:t>
            </a:r>
            <a:r>
              <a:rPr lang="vi-VN" b="1" dirty="0"/>
              <a:t>phân tích </a:t>
            </a:r>
            <a:r>
              <a:rPr lang="vi-VN" dirty="0"/>
              <a:t>chỉ định về phương pháp. </a:t>
            </a:r>
            <a:r>
              <a:rPr lang="vi-VN" b="1" dirty="0"/>
              <a:t>Bài viết chủ yếu vận dụng phương pháp phân tích.</a:t>
            </a:r>
          </a:p>
          <a:p>
            <a:pPr fontAlgn="base"/>
            <a:r>
              <a:rPr lang="vi-VN" dirty="0"/>
              <a:t>Từ </a:t>
            </a:r>
            <a:r>
              <a:rPr lang="vi-VN" b="1" dirty="0"/>
              <a:t>cảm nhận </a:t>
            </a:r>
            <a:r>
              <a:rPr lang="vi-VN" dirty="0"/>
              <a:t>lưu ý đến ấn tượng, cảm thụ của người viết. </a:t>
            </a:r>
            <a:r>
              <a:rPr lang="vi-VN" b="1" dirty="0"/>
              <a:t>Bài viết đòi hỏi người viết phải thể hiện những cảm nhận riêng của mình </a:t>
            </a:r>
            <a:r>
              <a:rPr lang="vi-VN" dirty="0"/>
              <a:t>về đoạn thơ hay bài thơ đó.</a:t>
            </a:r>
          </a:p>
          <a:p>
            <a:pPr fontAlgn="base"/>
            <a:r>
              <a:rPr lang="vi-VN" dirty="0"/>
              <a:t>Từ </a:t>
            </a:r>
            <a:r>
              <a:rPr lang="vi-VN" b="1" dirty="0"/>
              <a:t>suy nghĩ </a:t>
            </a:r>
            <a:r>
              <a:rPr lang="vi-VN" dirty="0"/>
              <a:t>nhấn mạnh tới </a:t>
            </a:r>
            <a:r>
              <a:rPr lang="vi-VN" b="1" dirty="0"/>
              <a:t>nhận định, phân tích của người viết</a:t>
            </a:r>
            <a:r>
              <a:rPr lang="vi-VN" dirty="0"/>
              <a:t>.</a:t>
            </a:r>
          </a:p>
          <a:p>
            <a:pPr fontAlgn="base"/>
            <a:r>
              <a:rPr lang="vi-VN" dirty="0"/>
              <a:t>Trường hợp không có câu lệnh, người viết bày tỏ ý kiến của mình về vấn đề được nêu ra trong đề bài.</a:t>
            </a:r>
          </a:p>
          <a:p>
            <a:pPr marL="0" indent="0" fontAlgn="base">
              <a:buNone/>
            </a:pPr>
            <a:r>
              <a:rPr lang="en-US" b="1" dirty="0">
                <a:solidFill>
                  <a:srgbClr val="FF0000"/>
                </a:solidFill>
                <a:sym typeface="Wingdings" panose="05000000000000000000" pitchFamily="2" charset="2"/>
              </a:rPr>
              <a:t> </a:t>
            </a:r>
            <a:r>
              <a:rPr lang="vi-VN" b="1" dirty="0">
                <a:solidFill>
                  <a:srgbClr val="FF0000"/>
                </a:solidFill>
              </a:rPr>
              <a:t>Sự khác biệt trên chỉ ở sắc thái, không phải là các “kiểu bài” khác nhau.</a:t>
            </a:r>
          </a:p>
          <a:p>
            <a:pPr marL="0" indent="0">
              <a:buNone/>
            </a:pPr>
            <a:endParaRPr lang="en-US" b="1" dirty="0">
              <a:solidFill>
                <a:srgbClr val="FF0000"/>
              </a:solidFill>
            </a:endParaRPr>
          </a:p>
        </p:txBody>
      </p:sp>
    </p:spTree>
    <p:extLst>
      <p:ext uri="{BB962C8B-B14F-4D97-AF65-F5344CB8AC3E}">
        <p14:creationId xmlns:p14="http://schemas.microsoft.com/office/powerpoint/2010/main" val="283868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522514"/>
            <a:ext cx="10853057" cy="5919107"/>
          </a:xfrm>
        </p:spPr>
        <p:txBody>
          <a:bodyPr>
            <a:normAutofit/>
          </a:bodyPr>
          <a:lstStyle/>
          <a:p>
            <a:pPr marL="0" indent="0">
              <a:buNone/>
            </a:pPr>
            <a:r>
              <a:rPr lang="en-US" b="1" dirty="0">
                <a:solidFill>
                  <a:srgbClr val="FF0000"/>
                </a:solidFill>
              </a:rPr>
              <a:t>II. </a:t>
            </a:r>
            <a:r>
              <a:rPr lang="en-US" b="1" dirty="0" err="1">
                <a:solidFill>
                  <a:srgbClr val="FF0000"/>
                </a:solidFill>
              </a:rPr>
              <a:t>Cách</a:t>
            </a:r>
            <a:r>
              <a:rPr lang="en-US" b="1" dirty="0">
                <a:solidFill>
                  <a:srgbClr val="FF0000"/>
                </a:solidFill>
              </a:rPr>
              <a:t> </a:t>
            </a:r>
            <a:r>
              <a:rPr lang="en-US" b="1" dirty="0" err="1">
                <a:solidFill>
                  <a:srgbClr val="FF0000"/>
                </a:solidFill>
              </a:rPr>
              <a:t>làm</a:t>
            </a:r>
            <a:r>
              <a:rPr lang="en-US" b="1" dirty="0">
                <a:solidFill>
                  <a:srgbClr val="FF0000"/>
                </a:solidFill>
              </a:rPr>
              <a:t> </a:t>
            </a:r>
            <a:r>
              <a:rPr lang="en-US" b="1" dirty="0" err="1">
                <a:solidFill>
                  <a:srgbClr val="FF0000"/>
                </a:solidFill>
              </a:rPr>
              <a:t>bài</a:t>
            </a:r>
            <a:r>
              <a:rPr lang="en-US" b="1" dirty="0">
                <a:solidFill>
                  <a:srgbClr val="FF0000"/>
                </a:solidFill>
              </a:rPr>
              <a:t> </a:t>
            </a:r>
            <a:r>
              <a:rPr lang="en-US" b="1" dirty="0" err="1">
                <a:solidFill>
                  <a:srgbClr val="FF0000"/>
                </a:solidFill>
              </a:rPr>
              <a:t>văn</a:t>
            </a:r>
            <a:r>
              <a:rPr lang="en-US" b="1" dirty="0">
                <a:solidFill>
                  <a:srgbClr val="FF0000"/>
                </a:solidFill>
              </a:rPr>
              <a:t> </a:t>
            </a:r>
            <a:r>
              <a:rPr lang="en-US" b="1" dirty="0" err="1">
                <a:solidFill>
                  <a:srgbClr val="FF0000"/>
                </a:solidFill>
              </a:rPr>
              <a:t>nghị</a:t>
            </a:r>
            <a:r>
              <a:rPr lang="en-US" b="1" dirty="0">
                <a:solidFill>
                  <a:srgbClr val="FF0000"/>
                </a:solidFill>
              </a:rPr>
              <a:t> </a:t>
            </a:r>
            <a:r>
              <a:rPr lang="en-US" b="1" dirty="0" err="1">
                <a:solidFill>
                  <a:srgbClr val="FF0000"/>
                </a:solidFill>
              </a:rPr>
              <a:t>luận</a:t>
            </a:r>
            <a:r>
              <a:rPr lang="en-US" b="1" dirty="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một</a:t>
            </a:r>
            <a:r>
              <a:rPr lang="en-US" b="1" dirty="0">
                <a:solidFill>
                  <a:srgbClr val="FF0000"/>
                </a:solidFill>
              </a:rPr>
              <a:t> </a:t>
            </a:r>
            <a:r>
              <a:rPr lang="en-US" b="1" dirty="0" err="1">
                <a:solidFill>
                  <a:srgbClr val="FF0000"/>
                </a:solidFill>
              </a:rPr>
              <a:t>bài</a:t>
            </a:r>
            <a:r>
              <a:rPr lang="en-US" b="1" dirty="0">
                <a:solidFill>
                  <a:srgbClr val="FF0000"/>
                </a:solidFill>
              </a:rPr>
              <a:t> </a:t>
            </a:r>
            <a:r>
              <a:rPr lang="en-US" b="1" dirty="0" err="1">
                <a:solidFill>
                  <a:srgbClr val="FF0000"/>
                </a:solidFill>
              </a:rPr>
              <a:t>thơ</a:t>
            </a:r>
            <a:r>
              <a:rPr lang="en-US" b="1" dirty="0">
                <a:solidFill>
                  <a:srgbClr val="FF0000"/>
                </a:solidFill>
              </a:rPr>
              <a:t>, </a:t>
            </a:r>
            <a:r>
              <a:rPr lang="en-US" b="1" dirty="0" err="1">
                <a:solidFill>
                  <a:srgbClr val="FF0000"/>
                </a:solidFill>
              </a:rPr>
              <a:t>đoạn</a:t>
            </a:r>
            <a:r>
              <a:rPr lang="en-US" b="1" dirty="0">
                <a:solidFill>
                  <a:srgbClr val="FF0000"/>
                </a:solidFill>
              </a:rPr>
              <a:t> </a:t>
            </a:r>
            <a:r>
              <a:rPr lang="en-US" b="1" dirty="0" err="1">
                <a:solidFill>
                  <a:srgbClr val="FF0000"/>
                </a:solidFill>
              </a:rPr>
              <a:t>thơ</a:t>
            </a:r>
            <a:endParaRPr lang="en-US" b="1" dirty="0">
              <a:solidFill>
                <a:srgbClr val="FF0000"/>
              </a:solidFill>
            </a:endParaRPr>
          </a:p>
          <a:p>
            <a:pPr marL="0" indent="0" fontAlgn="base">
              <a:buNone/>
            </a:pPr>
            <a:r>
              <a:rPr lang="en-US" b="1" dirty="0">
                <a:solidFill>
                  <a:srgbClr val="FF0000"/>
                </a:solidFill>
              </a:rPr>
              <a:t>    2. </a:t>
            </a:r>
            <a:r>
              <a:rPr lang="vi-VN" b="1" dirty="0">
                <a:solidFill>
                  <a:srgbClr val="FF0000"/>
                </a:solidFill>
              </a:rPr>
              <a:t>Các bước làm bài nghị luận về một đoan thơ, bài thơ</a:t>
            </a:r>
            <a:endParaRPr lang="vi-VN" dirty="0">
              <a:solidFill>
                <a:srgbClr val="FF0000"/>
              </a:solidFill>
            </a:endParaRPr>
          </a:p>
          <a:p>
            <a:pPr fontAlgn="base"/>
            <a:r>
              <a:rPr lang="vi-VN" dirty="0"/>
              <a:t>Các bước làm bài văn nghị luận</a:t>
            </a:r>
            <a:r>
              <a:rPr lang="en-US" dirty="0"/>
              <a:t>: </a:t>
            </a:r>
          </a:p>
          <a:p>
            <a:pPr marL="0" indent="0" fontAlgn="base">
              <a:buNone/>
            </a:pPr>
            <a:r>
              <a:rPr lang="en-US" b="1" dirty="0"/>
              <a:t>  + T</a:t>
            </a:r>
            <a:r>
              <a:rPr lang="vi-VN" b="1" dirty="0"/>
              <a:t>ìm hiểu đề và tìm ý, </a:t>
            </a:r>
            <a:endParaRPr lang="en-US" b="1" dirty="0"/>
          </a:p>
          <a:p>
            <a:pPr marL="0" indent="0" fontAlgn="base">
              <a:buNone/>
            </a:pPr>
            <a:r>
              <a:rPr lang="en-US" b="1" dirty="0"/>
              <a:t>  + L</a:t>
            </a:r>
            <a:r>
              <a:rPr lang="vi-VN" b="1" dirty="0"/>
              <a:t>ập dàn ý, </a:t>
            </a:r>
            <a:endParaRPr lang="en-US" b="1" dirty="0"/>
          </a:p>
          <a:p>
            <a:pPr marL="0" indent="0" fontAlgn="base">
              <a:buNone/>
            </a:pPr>
            <a:r>
              <a:rPr lang="en-US" b="1" dirty="0"/>
              <a:t>  + V</a:t>
            </a:r>
            <a:r>
              <a:rPr lang="vi-VN" b="1" dirty="0"/>
              <a:t>iết bài</a:t>
            </a:r>
            <a:endParaRPr lang="en-US" b="1" dirty="0"/>
          </a:p>
          <a:p>
            <a:pPr marL="0" indent="0" fontAlgn="base">
              <a:buNone/>
            </a:pPr>
            <a:r>
              <a:rPr lang="en-US" b="1" dirty="0"/>
              <a:t>  + S</a:t>
            </a:r>
            <a:r>
              <a:rPr lang="vi-VN" b="1" dirty="0"/>
              <a:t>ửa chữa sau khi viết.</a:t>
            </a:r>
          </a:p>
          <a:p>
            <a:pPr fontAlgn="base"/>
            <a:r>
              <a:rPr lang="vi-VN" dirty="0"/>
              <a:t>Bài nghị luận về một đoạn thơ, bài thơ cần nêu lên được các nhận xét, đánh giá và sự cảm thụ riêng của người viết. </a:t>
            </a:r>
            <a:r>
              <a:rPr lang="vi-VN" b="1" dirty="0"/>
              <a:t>Những nhận xét, đánh giá ấy phải gắn với sự phân tích, bình giá ngôn, từ, hình ảnh, giọng điệu, nội dung cảm xúc,… của tác phẩm.</a:t>
            </a:r>
          </a:p>
          <a:p>
            <a:pPr marL="0" indent="0">
              <a:buNone/>
            </a:pPr>
            <a:endParaRPr lang="vi-VN" b="1" dirty="0">
              <a:solidFill>
                <a:srgbClr val="FF0000"/>
              </a:solidFill>
            </a:endParaRPr>
          </a:p>
          <a:p>
            <a:pPr marL="0" indent="0">
              <a:buNone/>
            </a:pPr>
            <a:endParaRPr lang="en-US" b="1" dirty="0">
              <a:solidFill>
                <a:srgbClr val="FF0000"/>
              </a:solidFill>
            </a:endParaRPr>
          </a:p>
        </p:txBody>
      </p:sp>
    </p:spTree>
    <p:extLst>
      <p:ext uri="{BB962C8B-B14F-4D97-AF65-F5344CB8AC3E}">
        <p14:creationId xmlns:p14="http://schemas.microsoft.com/office/powerpoint/2010/main" val="2516646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522514"/>
            <a:ext cx="10853057" cy="5919107"/>
          </a:xfrm>
        </p:spPr>
        <p:txBody>
          <a:bodyPr>
            <a:normAutofit/>
          </a:bodyPr>
          <a:lstStyle/>
          <a:p>
            <a:pPr marL="0" indent="0">
              <a:buNone/>
            </a:pPr>
            <a:r>
              <a:rPr lang="en-US" b="1" dirty="0">
                <a:solidFill>
                  <a:srgbClr val="FF0000"/>
                </a:solidFill>
              </a:rPr>
              <a:t>II. </a:t>
            </a:r>
            <a:r>
              <a:rPr lang="en-US" b="1" dirty="0" err="1">
                <a:solidFill>
                  <a:srgbClr val="FF0000"/>
                </a:solidFill>
              </a:rPr>
              <a:t>Cách</a:t>
            </a:r>
            <a:r>
              <a:rPr lang="en-US" b="1" dirty="0">
                <a:solidFill>
                  <a:srgbClr val="FF0000"/>
                </a:solidFill>
              </a:rPr>
              <a:t> </a:t>
            </a:r>
            <a:r>
              <a:rPr lang="en-US" b="1" dirty="0" err="1">
                <a:solidFill>
                  <a:srgbClr val="FF0000"/>
                </a:solidFill>
              </a:rPr>
              <a:t>làm</a:t>
            </a:r>
            <a:r>
              <a:rPr lang="en-US" b="1" dirty="0">
                <a:solidFill>
                  <a:srgbClr val="FF0000"/>
                </a:solidFill>
              </a:rPr>
              <a:t> </a:t>
            </a:r>
            <a:r>
              <a:rPr lang="en-US" b="1" dirty="0" err="1">
                <a:solidFill>
                  <a:srgbClr val="FF0000"/>
                </a:solidFill>
              </a:rPr>
              <a:t>bài</a:t>
            </a:r>
            <a:r>
              <a:rPr lang="en-US" b="1" dirty="0">
                <a:solidFill>
                  <a:srgbClr val="FF0000"/>
                </a:solidFill>
              </a:rPr>
              <a:t> </a:t>
            </a:r>
            <a:r>
              <a:rPr lang="en-US" b="1" dirty="0" err="1">
                <a:solidFill>
                  <a:srgbClr val="FF0000"/>
                </a:solidFill>
              </a:rPr>
              <a:t>văn</a:t>
            </a:r>
            <a:r>
              <a:rPr lang="en-US" b="1" dirty="0">
                <a:solidFill>
                  <a:srgbClr val="FF0000"/>
                </a:solidFill>
              </a:rPr>
              <a:t> </a:t>
            </a:r>
            <a:r>
              <a:rPr lang="en-US" b="1" dirty="0" err="1">
                <a:solidFill>
                  <a:srgbClr val="FF0000"/>
                </a:solidFill>
              </a:rPr>
              <a:t>nghị</a:t>
            </a:r>
            <a:r>
              <a:rPr lang="en-US" b="1" dirty="0">
                <a:solidFill>
                  <a:srgbClr val="FF0000"/>
                </a:solidFill>
              </a:rPr>
              <a:t> </a:t>
            </a:r>
            <a:r>
              <a:rPr lang="en-US" b="1" dirty="0" err="1">
                <a:solidFill>
                  <a:srgbClr val="FF0000"/>
                </a:solidFill>
              </a:rPr>
              <a:t>luận</a:t>
            </a:r>
            <a:r>
              <a:rPr lang="en-US" b="1" dirty="0">
                <a:solidFill>
                  <a:srgbClr val="FF0000"/>
                </a:solidFill>
              </a:rPr>
              <a:t> </a:t>
            </a:r>
            <a:r>
              <a:rPr lang="en-US" b="1" dirty="0" err="1">
                <a:solidFill>
                  <a:srgbClr val="FF0000"/>
                </a:solidFill>
              </a:rPr>
              <a:t>về</a:t>
            </a:r>
            <a:r>
              <a:rPr lang="en-US" b="1" dirty="0">
                <a:solidFill>
                  <a:srgbClr val="FF0000"/>
                </a:solidFill>
              </a:rPr>
              <a:t> </a:t>
            </a:r>
            <a:r>
              <a:rPr lang="en-US" b="1" dirty="0" err="1">
                <a:solidFill>
                  <a:srgbClr val="FF0000"/>
                </a:solidFill>
              </a:rPr>
              <a:t>một</a:t>
            </a:r>
            <a:r>
              <a:rPr lang="en-US" b="1" dirty="0">
                <a:solidFill>
                  <a:srgbClr val="FF0000"/>
                </a:solidFill>
              </a:rPr>
              <a:t> </a:t>
            </a:r>
            <a:r>
              <a:rPr lang="en-US" b="1" dirty="0" err="1">
                <a:solidFill>
                  <a:srgbClr val="FF0000"/>
                </a:solidFill>
              </a:rPr>
              <a:t>bài</a:t>
            </a:r>
            <a:r>
              <a:rPr lang="en-US" b="1" dirty="0">
                <a:solidFill>
                  <a:srgbClr val="FF0000"/>
                </a:solidFill>
              </a:rPr>
              <a:t> </a:t>
            </a:r>
            <a:r>
              <a:rPr lang="en-US" b="1" dirty="0" err="1">
                <a:solidFill>
                  <a:srgbClr val="FF0000"/>
                </a:solidFill>
              </a:rPr>
              <a:t>thơ</a:t>
            </a:r>
            <a:r>
              <a:rPr lang="en-US" b="1" dirty="0">
                <a:solidFill>
                  <a:srgbClr val="FF0000"/>
                </a:solidFill>
              </a:rPr>
              <a:t>, </a:t>
            </a:r>
            <a:r>
              <a:rPr lang="en-US" b="1" dirty="0" err="1">
                <a:solidFill>
                  <a:srgbClr val="FF0000"/>
                </a:solidFill>
              </a:rPr>
              <a:t>đoạn</a:t>
            </a:r>
            <a:r>
              <a:rPr lang="en-US" b="1" dirty="0">
                <a:solidFill>
                  <a:srgbClr val="FF0000"/>
                </a:solidFill>
              </a:rPr>
              <a:t> </a:t>
            </a:r>
            <a:r>
              <a:rPr lang="en-US" b="1" dirty="0" err="1">
                <a:solidFill>
                  <a:srgbClr val="FF0000"/>
                </a:solidFill>
              </a:rPr>
              <a:t>thơ</a:t>
            </a:r>
            <a:endParaRPr lang="en-US" b="1" dirty="0">
              <a:solidFill>
                <a:srgbClr val="FF0000"/>
              </a:solidFill>
            </a:endParaRPr>
          </a:p>
          <a:p>
            <a:pPr marL="0" indent="0" fontAlgn="base">
              <a:buNone/>
            </a:pPr>
            <a:r>
              <a:rPr lang="en-US" b="1" dirty="0">
                <a:solidFill>
                  <a:srgbClr val="FF0000"/>
                </a:solidFill>
              </a:rPr>
              <a:t>    2. </a:t>
            </a:r>
            <a:r>
              <a:rPr lang="vi-VN" b="1" dirty="0">
                <a:solidFill>
                  <a:srgbClr val="FF0000"/>
                </a:solidFill>
              </a:rPr>
              <a:t>Các bước làm bài nghị luận về một đoan thơ, bài thơ</a:t>
            </a:r>
            <a:endParaRPr lang="vi-VN" dirty="0">
              <a:solidFill>
                <a:srgbClr val="FF0000"/>
              </a:solidFill>
            </a:endParaRPr>
          </a:p>
          <a:p>
            <a:pPr fontAlgn="base"/>
            <a:r>
              <a:rPr lang="vi-VN" dirty="0"/>
              <a:t>Dàn bài chung của bài nghị luận về một đoạn thơ, bài thơ gồm ba phần:</a:t>
            </a:r>
          </a:p>
          <a:p>
            <a:pPr marL="0" indent="0" fontAlgn="base">
              <a:buNone/>
            </a:pPr>
            <a:r>
              <a:rPr lang="vi-VN" b="1" dirty="0"/>
              <a:t>Mở bài: </a:t>
            </a:r>
            <a:r>
              <a:rPr lang="vi-VN" dirty="0"/>
              <a:t>Giới thiệu đoạn thơ, bài thơ và bước đầu nêu nhận xét, đánh giá của mình (Nếu phân tích một đoạn thơ nên nêu rõ vị trí của đoạn thơ ấy trong tác phẩm và khái quát nội dung cảm xúc của nó).</a:t>
            </a:r>
          </a:p>
          <a:p>
            <a:pPr marL="0" indent="0" fontAlgn="base">
              <a:buNone/>
            </a:pPr>
            <a:r>
              <a:rPr lang="vi-VN" b="1" dirty="0"/>
              <a:t>Thân bài: </a:t>
            </a:r>
            <a:r>
              <a:rPr lang="vi-VN" dirty="0"/>
              <a:t>Lần lượt trình bày những suy nghĩ, đánh giá về nội dung và nghệ thuật của đoạn thơ, bài thơ.</a:t>
            </a:r>
          </a:p>
          <a:p>
            <a:pPr marL="0" indent="0" fontAlgn="base">
              <a:buNone/>
            </a:pPr>
            <a:r>
              <a:rPr lang="vi-VN" b="1" dirty="0"/>
              <a:t>Kết bài: </a:t>
            </a:r>
            <a:r>
              <a:rPr lang="vi-VN" dirty="0"/>
              <a:t>Khái quát ý nghĩa, giá trị của đoạn thơ, bài thơ.</a:t>
            </a:r>
          </a:p>
          <a:p>
            <a:pPr marL="0" indent="0">
              <a:buNone/>
            </a:pPr>
            <a:endParaRPr lang="vi-VN" b="1" dirty="0">
              <a:solidFill>
                <a:srgbClr val="FF0000"/>
              </a:solidFill>
            </a:endParaRPr>
          </a:p>
          <a:p>
            <a:pPr marL="0" indent="0">
              <a:buNone/>
            </a:pPr>
            <a:endParaRPr lang="en-US" b="1" dirty="0">
              <a:solidFill>
                <a:srgbClr val="FF0000"/>
              </a:solidFill>
            </a:endParaRPr>
          </a:p>
        </p:txBody>
      </p:sp>
    </p:spTree>
    <p:extLst>
      <p:ext uri="{BB962C8B-B14F-4D97-AF65-F5344CB8AC3E}">
        <p14:creationId xmlns:p14="http://schemas.microsoft.com/office/powerpoint/2010/main" val="31114385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lstStyle/>
          <a:p>
            <a:pPr marL="0" indent="0">
              <a:buNone/>
            </a:pPr>
            <a:r>
              <a:rPr lang="en-US" b="1" dirty="0">
                <a:solidFill>
                  <a:srgbClr val="FF0000"/>
                </a:solidFill>
              </a:rPr>
              <a:t>II. </a:t>
            </a:r>
            <a:r>
              <a:rPr lang="en-US" b="1" dirty="0" err="1">
                <a:solidFill>
                  <a:srgbClr val="FF0000"/>
                </a:solidFill>
              </a:rPr>
              <a:t>Luyện</a:t>
            </a:r>
            <a:r>
              <a:rPr lang="en-US" b="1" dirty="0">
                <a:solidFill>
                  <a:srgbClr val="FF0000"/>
                </a:solidFill>
              </a:rPr>
              <a:t> </a:t>
            </a:r>
            <a:r>
              <a:rPr lang="en-US" b="1" dirty="0" err="1">
                <a:solidFill>
                  <a:srgbClr val="FF0000"/>
                </a:solidFill>
              </a:rPr>
              <a:t>tập</a:t>
            </a:r>
            <a:endParaRPr lang="en-US" b="1" dirty="0">
              <a:solidFill>
                <a:srgbClr val="FF0000"/>
              </a:solidFill>
            </a:endParaRPr>
          </a:p>
          <a:p>
            <a:pPr marL="0" indent="0">
              <a:buNone/>
            </a:pPr>
            <a:r>
              <a:rPr lang="en-US" dirty="0" err="1"/>
              <a:t>Lập</a:t>
            </a:r>
            <a:r>
              <a:rPr lang="en-US" dirty="0"/>
              <a:t> </a:t>
            </a:r>
            <a:r>
              <a:rPr lang="en-US" dirty="0" err="1"/>
              <a:t>dàn</a:t>
            </a:r>
            <a:r>
              <a:rPr lang="en-US" dirty="0"/>
              <a:t> ý </a:t>
            </a:r>
            <a:r>
              <a:rPr lang="en-US" dirty="0" err="1"/>
              <a:t>cho</a:t>
            </a:r>
            <a:r>
              <a:rPr lang="en-US" dirty="0"/>
              <a:t> </a:t>
            </a:r>
            <a:r>
              <a:rPr lang="en-US" dirty="0" err="1"/>
              <a:t>đề</a:t>
            </a:r>
            <a:r>
              <a:rPr lang="en-US" dirty="0"/>
              <a:t> </a:t>
            </a:r>
            <a:r>
              <a:rPr lang="en-US" dirty="0" err="1"/>
              <a:t>bài</a:t>
            </a:r>
            <a:r>
              <a:rPr lang="en-US" dirty="0"/>
              <a:t> </a:t>
            </a:r>
            <a:r>
              <a:rPr lang="en-US" dirty="0" err="1"/>
              <a:t>sau</a:t>
            </a:r>
            <a:r>
              <a:rPr lang="en-US" dirty="0"/>
              <a:t>:</a:t>
            </a:r>
          </a:p>
          <a:p>
            <a:pPr marL="0" indent="0">
              <a:buNone/>
            </a:pPr>
            <a:r>
              <a:rPr lang="en-US" dirty="0" err="1"/>
              <a:t>Phân</a:t>
            </a:r>
            <a:r>
              <a:rPr lang="en-US" dirty="0"/>
              <a:t> </a:t>
            </a:r>
            <a:r>
              <a:rPr lang="en-US" dirty="0" err="1"/>
              <a:t>tích</a:t>
            </a:r>
            <a:r>
              <a:rPr lang="en-US" dirty="0"/>
              <a:t> </a:t>
            </a:r>
            <a:r>
              <a:rPr lang="en-US" dirty="0" err="1"/>
              <a:t>bài</a:t>
            </a:r>
            <a:r>
              <a:rPr lang="en-US" dirty="0"/>
              <a:t> </a:t>
            </a:r>
            <a:r>
              <a:rPr lang="en-US" dirty="0" err="1"/>
              <a:t>thơ</a:t>
            </a:r>
            <a:r>
              <a:rPr lang="en-US" dirty="0"/>
              <a:t> </a:t>
            </a:r>
            <a:r>
              <a:rPr lang="en-US" dirty="0" err="1"/>
              <a:t>cảnh</a:t>
            </a:r>
            <a:r>
              <a:rPr lang="en-US" dirty="0"/>
              <a:t> </a:t>
            </a:r>
            <a:r>
              <a:rPr lang="en-US" dirty="0" err="1"/>
              <a:t>khuya</a:t>
            </a:r>
            <a:r>
              <a:rPr lang="en-US" dirty="0"/>
              <a:t> </a:t>
            </a:r>
            <a:r>
              <a:rPr lang="en-US" dirty="0" err="1"/>
              <a:t>của</a:t>
            </a:r>
            <a:r>
              <a:rPr lang="en-US" dirty="0"/>
              <a:t> </a:t>
            </a:r>
            <a:r>
              <a:rPr lang="en-US" dirty="0" err="1"/>
              <a:t>Hồ</a:t>
            </a:r>
            <a:r>
              <a:rPr lang="en-US" dirty="0"/>
              <a:t> </a:t>
            </a:r>
            <a:r>
              <a:rPr lang="en-US" dirty="0" err="1"/>
              <a:t>Chí</a:t>
            </a:r>
            <a:r>
              <a:rPr lang="en-US" dirty="0"/>
              <a:t> Minh.</a:t>
            </a:r>
          </a:p>
          <a:p>
            <a:pPr marL="0" indent="0">
              <a:buNone/>
            </a:pPr>
            <a:r>
              <a:rPr lang="vi-VN" i="1" dirty="0"/>
              <a:t>Tiếng suối trong như tiếng hát xa,</a:t>
            </a:r>
            <a:br>
              <a:rPr lang="vi-VN" i="1" dirty="0"/>
            </a:br>
            <a:r>
              <a:rPr lang="vi-VN" i="1" dirty="0"/>
              <a:t>Trăng lồng cổ thụ, bóng lồng hoa.</a:t>
            </a:r>
            <a:br>
              <a:rPr lang="vi-VN" i="1" dirty="0"/>
            </a:br>
            <a:r>
              <a:rPr lang="vi-VN" i="1" dirty="0"/>
              <a:t>Cảnh khuya như vẽ, người chưa ngủ,</a:t>
            </a:r>
            <a:br>
              <a:rPr lang="vi-VN" i="1" dirty="0"/>
            </a:br>
            <a:r>
              <a:rPr lang="vi-VN" i="1" dirty="0"/>
              <a:t>Chưa ngủ vì lo nỗi nước nhà.</a:t>
            </a:r>
          </a:p>
          <a:p>
            <a:pPr marL="0" indent="0">
              <a:buNone/>
            </a:pPr>
            <a:r>
              <a:rPr lang="en-US" b="1" dirty="0">
                <a:solidFill>
                  <a:srgbClr val="FF0000"/>
                </a:solidFill>
              </a:rPr>
              <a:t>  </a:t>
            </a:r>
            <a:r>
              <a:rPr lang="en-US" b="1" dirty="0" err="1">
                <a:solidFill>
                  <a:srgbClr val="FF0000"/>
                </a:solidFill>
              </a:rPr>
              <a:t>Nhóm</a:t>
            </a:r>
            <a:r>
              <a:rPr lang="en-US" b="1" dirty="0">
                <a:solidFill>
                  <a:srgbClr val="FF0000"/>
                </a:solidFill>
              </a:rPr>
              <a:t> </a:t>
            </a:r>
            <a:r>
              <a:rPr lang="en-US" b="1" dirty="0" err="1">
                <a:solidFill>
                  <a:srgbClr val="FF0000"/>
                </a:solidFill>
              </a:rPr>
              <a:t>tối</a:t>
            </a:r>
            <a:r>
              <a:rPr lang="en-US" b="1" dirty="0">
                <a:solidFill>
                  <a:srgbClr val="FF0000"/>
                </a:solidFill>
              </a:rPr>
              <a:t> </a:t>
            </a:r>
            <a:r>
              <a:rPr lang="en-US" b="1" dirty="0" err="1">
                <a:solidFill>
                  <a:srgbClr val="FF0000"/>
                </a:solidFill>
              </a:rPr>
              <a:t>đa</a:t>
            </a:r>
            <a:r>
              <a:rPr lang="en-US" b="1" dirty="0">
                <a:solidFill>
                  <a:srgbClr val="FF0000"/>
                </a:solidFill>
              </a:rPr>
              <a:t> </a:t>
            </a:r>
            <a:r>
              <a:rPr lang="en-US" b="1" dirty="0" err="1">
                <a:solidFill>
                  <a:srgbClr val="FF0000"/>
                </a:solidFill>
              </a:rPr>
              <a:t>không</a:t>
            </a:r>
            <a:r>
              <a:rPr lang="en-US" b="1" dirty="0">
                <a:solidFill>
                  <a:srgbClr val="FF0000"/>
                </a:solidFill>
              </a:rPr>
              <a:t> </a:t>
            </a:r>
            <a:r>
              <a:rPr lang="en-US" b="1" dirty="0" err="1">
                <a:solidFill>
                  <a:srgbClr val="FF0000"/>
                </a:solidFill>
              </a:rPr>
              <a:t>quá</a:t>
            </a:r>
            <a:r>
              <a:rPr lang="en-US" b="1" dirty="0">
                <a:solidFill>
                  <a:srgbClr val="FF0000"/>
                </a:solidFill>
              </a:rPr>
              <a:t> 8 </a:t>
            </a:r>
            <a:r>
              <a:rPr lang="en-US" b="1" dirty="0" err="1">
                <a:solidFill>
                  <a:srgbClr val="FF0000"/>
                </a:solidFill>
              </a:rPr>
              <a:t>hs</a:t>
            </a:r>
            <a:endParaRPr lang="en-US" b="1" dirty="0">
              <a:solidFill>
                <a:srgbClr val="FF0000"/>
              </a:solidFill>
            </a:endParaRPr>
          </a:p>
        </p:txBody>
      </p:sp>
    </p:spTree>
    <p:extLst>
      <p:ext uri="{BB962C8B-B14F-4D97-AF65-F5344CB8AC3E}">
        <p14:creationId xmlns:p14="http://schemas.microsoft.com/office/powerpoint/2010/main" val="19683391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7"/>
          </a:xfrm>
        </p:spPr>
        <p:txBody>
          <a:bodyPr/>
          <a:lstStyle/>
          <a:p>
            <a:pPr marL="0" indent="0" algn="ctr">
              <a:buNone/>
            </a:pPr>
            <a:r>
              <a:rPr lang="en-US" b="1" dirty="0">
                <a:solidFill>
                  <a:srgbClr val="FF0000"/>
                </a:solidFill>
              </a:rPr>
              <a:t>BÀI TẬP Ở NHÀ</a:t>
            </a:r>
          </a:p>
          <a:p>
            <a:pPr marL="0" indent="0" algn="ctr">
              <a:buNone/>
            </a:pPr>
            <a:r>
              <a:rPr lang="en-US" b="1" dirty="0">
                <a:solidFill>
                  <a:srgbClr val="FF0000"/>
                </a:solidFill>
              </a:rPr>
              <a:t>NGHỊ LUẬN VỀ MỘT BÀI THƠ, ĐOẠN THƠ</a:t>
            </a:r>
          </a:p>
          <a:p>
            <a:pPr marL="0" indent="0">
              <a:buNone/>
            </a:pPr>
            <a:r>
              <a:rPr lang="en-US" b="1" dirty="0" err="1"/>
              <a:t>Đề</a:t>
            </a:r>
            <a:r>
              <a:rPr lang="en-US" b="1" dirty="0"/>
              <a:t>: </a:t>
            </a:r>
            <a:r>
              <a:rPr lang="en-US" b="1" dirty="0" err="1"/>
              <a:t>Phân</a:t>
            </a:r>
            <a:r>
              <a:rPr lang="en-US" b="1" dirty="0"/>
              <a:t> </a:t>
            </a:r>
            <a:r>
              <a:rPr lang="en-US" b="1" dirty="0" err="1"/>
              <a:t>tích</a:t>
            </a:r>
            <a:r>
              <a:rPr lang="en-US" b="1" dirty="0"/>
              <a:t> </a:t>
            </a:r>
            <a:r>
              <a:rPr lang="en-US" b="1" dirty="0">
                <a:solidFill>
                  <a:srgbClr val="FF0000"/>
                </a:solidFill>
              </a:rPr>
              <a:t>GIỌNG ĐIỆU </a:t>
            </a:r>
            <a:r>
              <a:rPr lang="en-US" dirty="0" err="1"/>
              <a:t>bài</a:t>
            </a:r>
            <a:r>
              <a:rPr lang="en-US" dirty="0"/>
              <a:t> </a:t>
            </a:r>
            <a:r>
              <a:rPr lang="en-US" dirty="0" err="1"/>
              <a:t>thơ</a:t>
            </a:r>
            <a:r>
              <a:rPr lang="en-US" dirty="0"/>
              <a:t> </a:t>
            </a:r>
            <a:r>
              <a:rPr lang="en-US" b="1" i="1" dirty="0"/>
              <a:t>“</a:t>
            </a:r>
            <a:r>
              <a:rPr lang="en-US" b="1" i="1" dirty="0" err="1"/>
              <a:t>Mời</a:t>
            </a:r>
            <a:r>
              <a:rPr lang="en-US" b="1" i="1" dirty="0"/>
              <a:t> </a:t>
            </a:r>
            <a:r>
              <a:rPr lang="en-US" b="1" i="1" dirty="0" err="1"/>
              <a:t>trầu</a:t>
            </a:r>
            <a:r>
              <a:rPr lang="en-US" b="1" i="1" dirty="0"/>
              <a:t>” </a:t>
            </a:r>
            <a:r>
              <a:rPr lang="en-US" dirty="0" err="1"/>
              <a:t>của</a:t>
            </a:r>
            <a:r>
              <a:rPr lang="en-US" dirty="0"/>
              <a:t> </a:t>
            </a:r>
            <a:r>
              <a:rPr lang="en-US" dirty="0" err="1"/>
              <a:t>Nữ</a:t>
            </a:r>
            <a:r>
              <a:rPr lang="en-US" dirty="0"/>
              <a:t> </a:t>
            </a:r>
            <a:r>
              <a:rPr lang="en-US" dirty="0" err="1"/>
              <a:t>sĩ</a:t>
            </a:r>
            <a:r>
              <a:rPr lang="en-US" dirty="0"/>
              <a:t> </a:t>
            </a:r>
            <a:r>
              <a:rPr lang="en-US" dirty="0" err="1"/>
              <a:t>Hồ</a:t>
            </a:r>
            <a:r>
              <a:rPr lang="en-US" dirty="0"/>
              <a:t> </a:t>
            </a:r>
            <a:r>
              <a:rPr lang="en-US" dirty="0" err="1"/>
              <a:t>Xuân</a:t>
            </a:r>
            <a:r>
              <a:rPr lang="en-US" dirty="0"/>
              <a:t> </a:t>
            </a:r>
            <a:r>
              <a:rPr lang="en-US" dirty="0" err="1"/>
              <a:t>Hương</a:t>
            </a:r>
            <a:endParaRPr lang="en-US" dirty="0"/>
          </a:p>
          <a:p>
            <a:pPr marL="0" indent="0">
              <a:buNone/>
            </a:pPr>
            <a:r>
              <a:rPr lang="en-US" i="1" dirty="0"/>
              <a:t>		</a:t>
            </a:r>
            <a:r>
              <a:rPr lang="vi-VN" i="1" dirty="0"/>
              <a:t>Quả cau nho nhỏ miếng trầu hôi,</a:t>
            </a:r>
            <a:br>
              <a:rPr lang="vi-VN" i="1" dirty="0"/>
            </a:br>
            <a:r>
              <a:rPr lang="en-US" i="1" dirty="0"/>
              <a:t>		</a:t>
            </a:r>
            <a:r>
              <a:rPr lang="vi-VN" i="1" dirty="0"/>
              <a:t>Này của Xuân Hương mới quệt rồi.</a:t>
            </a:r>
            <a:br>
              <a:rPr lang="vi-VN" i="1" dirty="0"/>
            </a:br>
            <a:r>
              <a:rPr lang="en-US" i="1" dirty="0"/>
              <a:t>		</a:t>
            </a:r>
            <a:r>
              <a:rPr lang="vi-VN" i="1" dirty="0"/>
              <a:t>Có phải duyên nhau thì thắm lại,</a:t>
            </a:r>
            <a:br>
              <a:rPr lang="vi-VN" i="1" dirty="0"/>
            </a:br>
            <a:r>
              <a:rPr lang="en-US" i="1" dirty="0"/>
              <a:t>		</a:t>
            </a:r>
            <a:r>
              <a:rPr lang="vi-VN" i="1" dirty="0"/>
              <a:t>Đừng xanh như lá, bạc như vôi.</a:t>
            </a:r>
            <a:endParaRPr lang="en-US" b="1" i="1" dirty="0">
              <a:solidFill>
                <a:srgbClr val="FF0000"/>
              </a:solidFill>
            </a:endParaRPr>
          </a:p>
        </p:txBody>
      </p:sp>
    </p:spTree>
    <p:extLst>
      <p:ext uri="{BB962C8B-B14F-4D97-AF65-F5344CB8AC3E}">
        <p14:creationId xmlns:p14="http://schemas.microsoft.com/office/powerpoint/2010/main" val="294929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2731"/>
            <a:ext cx="10515600" cy="5404231"/>
          </a:xfrm>
        </p:spPr>
        <p:txBody>
          <a:bodyPr>
            <a:normAutofit/>
          </a:bodyPr>
          <a:lstStyle/>
          <a:p>
            <a:pPr marL="0" indent="0">
              <a:buNone/>
            </a:pPr>
            <a:r>
              <a:rPr lang="vi-VN" dirty="0">
                <a:solidFill>
                  <a:srgbClr val="FF0000"/>
                </a:solidFill>
              </a:rPr>
              <a:t>Bốn câu, đọc lên thấy rõ hai nhịp, hai sắc thái tình cảm đối lập, sóng đôi : khi quá căng, lúc lại quá chùng; dường như mẫu thuẫn.</a:t>
            </a:r>
            <a:br>
              <a:rPr lang="vi-VN" dirty="0"/>
            </a:br>
            <a:r>
              <a:rPr lang="en-US" dirty="0"/>
              <a:t>1. </a:t>
            </a:r>
            <a:r>
              <a:rPr lang="en-US" dirty="0" err="1"/>
              <a:t>Chỉ</a:t>
            </a:r>
            <a:r>
              <a:rPr lang="en-US" dirty="0"/>
              <a:t> ra </a:t>
            </a:r>
            <a:r>
              <a:rPr lang="en-US" dirty="0" err="1"/>
              <a:t>giọng</a:t>
            </a:r>
            <a:r>
              <a:rPr lang="en-US" dirty="0"/>
              <a:t> </a:t>
            </a:r>
            <a:r>
              <a:rPr lang="en-US" dirty="0" err="1"/>
              <a:t>điệu</a:t>
            </a:r>
            <a:r>
              <a:rPr lang="en-US" dirty="0"/>
              <a:t> </a:t>
            </a:r>
            <a:r>
              <a:rPr lang="en-US" dirty="0" err="1"/>
              <a:t>trong</a:t>
            </a:r>
            <a:r>
              <a:rPr lang="en-US" dirty="0"/>
              <a:t> </a:t>
            </a:r>
            <a:r>
              <a:rPr lang="en-US" dirty="0" err="1"/>
              <a:t>từng</a:t>
            </a:r>
            <a:r>
              <a:rPr lang="en-US" dirty="0"/>
              <a:t> </a:t>
            </a:r>
            <a:r>
              <a:rPr lang="en-US" dirty="0" err="1"/>
              <a:t>câu</a:t>
            </a:r>
            <a:r>
              <a:rPr lang="en-US" dirty="0"/>
              <a:t> </a:t>
            </a:r>
            <a:r>
              <a:rPr lang="en-US" dirty="0" err="1"/>
              <a:t>thơ</a:t>
            </a:r>
            <a:endParaRPr lang="en-US" dirty="0"/>
          </a:p>
          <a:p>
            <a:pPr marL="0" indent="0">
              <a:buNone/>
            </a:pPr>
            <a:r>
              <a:rPr lang="en-US" dirty="0"/>
              <a:t>2. </a:t>
            </a:r>
            <a:r>
              <a:rPr lang="en-US" dirty="0" err="1"/>
              <a:t>Lý</a:t>
            </a:r>
            <a:r>
              <a:rPr lang="en-US" dirty="0"/>
              <a:t> </a:t>
            </a:r>
            <a:r>
              <a:rPr lang="en-US" dirty="0" err="1"/>
              <a:t>giải</a:t>
            </a:r>
            <a:r>
              <a:rPr lang="en-US" dirty="0"/>
              <a:t> </a:t>
            </a:r>
            <a:r>
              <a:rPr lang="en-US" dirty="0" err="1"/>
              <a:t>nguyên</a:t>
            </a:r>
            <a:r>
              <a:rPr lang="en-US" dirty="0"/>
              <a:t> </a:t>
            </a:r>
            <a:r>
              <a:rPr lang="en-US" dirty="0" err="1"/>
              <a:t>nhân</a:t>
            </a:r>
            <a:r>
              <a:rPr lang="en-US" dirty="0"/>
              <a:t> </a:t>
            </a:r>
            <a:r>
              <a:rPr lang="en-US" dirty="0" err="1"/>
              <a:t>của</a:t>
            </a:r>
            <a:r>
              <a:rPr lang="en-US" dirty="0"/>
              <a:t> </a:t>
            </a:r>
            <a:r>
              <a:rPr lang="en-US" dirty="0" err="1"/>
              <a:t>giọng</a:t>
            </a:r>
            <a:r>
              <a:rPr lang="en-US" dirty="0"/>
              <a:t> </a:t>
            </a:r>
            <a:r>
              <a:rPr lang="en-US" dirty="0" err="1"/>
              <a:t>điệu</a:t>
            </a:r>
            <a:r>
              <a:rPr lang="en-US" dirty="0"/>
              <a:t> </a:t>
            </a:r>
            <a:r>
              <a:rPr lang="en-US" dirty="0" err="1"/>
              <a:t>bài</a:t>
            </a:r>
            <a:r>
              <a:rPr lang="en-US" dirty="0"/>
              <a:t> </a:t>
            </a:r>
            <a:r>
              <a:rPr lang="en-US" dirty="0" err="1"/>
              <a:t>thơ</a:t>
            </a:r>
            <a:endParaRPr lang="en-US" dirty="0"/>
          </a:p>
          <a:p>
            <a:pPr marL="0" indent="0">
              <a:buNone/>
            </a:pPr>
            <a:r>
              <a:rPr lang="en-US" dirty="0"/>
              <a:t>3. </a:t>
            </a:r>
            <a:r>
              <a:rPr lang="en-US" dirty="0" err="1"/>
              <a:t>Bài</a:t>
            </a:r>
            <a:r>
              <a:rPr lang="en-US" dirty="0"/>
              <a:t> </a:t>
            </a:r>
            <a:r>
              <a:rPr lang="en-US" dirty="0" err="1"/>
              <a:t>thơ</a:t>
            </a:r>
            <a:r>
              <a:rPr lang="en-US" dirty="0"/>
              <a:t> </a:t>
            </a:r>
            <a:r>
              <a:rPr lang="en-US" dirty="0" err="1"/>
              <a:t>và</a:t>
            </a:r>
            <a:r>
              <a:rPr lang="en-US" dirty="0"/>
              <a:t> </a:t>
            </a:r>
            <a:r>
              <a:rPr lang="en-US" dirty="0" err="1"/>
              <a:t>cuộc</a:t>
            </a:r>
            <a:r>
              <a:rPr lang="en-US" dirty="0"/>
              <a:t> </a:t>
            </a:r>
            <a:r>
              <a:rPr lang="en-US" dirty="0" err="1"/>
              <a:t>đời</a:t>
            </a:r>
            <a:r>
              <a:rPr lang="en-US" dirty="0"/>
              <a:t> </a:t>
            </a:r>
            <a:r>
              <a:rPr lang="en-US" dirty="0" err="1"/>
              <a:t>tác</a:t>
            </a:r>
            <a:r>
              <a:rPr lang="en-US" dirty="0"/>
              <a:t> </a:t>
            </a:r>
            <a:r>
              <a:rPr lang="en-US" dirty="0" err="1"/>
              <a:t>giả</a:t>
            </a:r>
            <a:endParaRPr lang="en-US" dirty="0"/>
          </a:p>
        </p:txBody>
      </p:sp>
    </p:spTree>
    <p:extLst>
      <p:ext uri="{BB962C8B-B14F-4D97-AF65-F5344CB8AC3E}">
        <p14:creationId xmlns:p14="http://schemas.microsoft.com/office/powerpoint/2010/main" val="312345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TotalTime>
  <Words>1232</Words>
  <Application>Microsoft Office PowerPoint</Application>
  <PresentationFormat>Widescreen</PresentationFormat>
  <Paragraphs>79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Times New Roman</vt:lpstr>
      <vt:lpstr>Office Theme</vt:lpstr>
      <vt:lpstr>NGHỊ LUẬN  VỀ MỘT BÀI THƠ, ĐOẠN THƠ</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Zoom9</cp:lastModifiedBy>
  <cp:revision>5</cp:revision>
  <dcterms:created xsi:type="dcterms:W3CDTF">2021-03-16T04:04:49Z</dcterms:created>
  <dcterms:modified xsi:type="dcterms:W3CDTF">2021-03-20T06:40:45Z</dcterms:modified>
</cp:coreProperties>
</file>