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59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70" r:id="rId13"/>
    <p:sldId id="271" r:id="rId14"/>
    <p:sldId id="269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80" r:id="rId23"/>
    <p:sldId id="279" r:id="rId24"/>
    <p:sldId id="281" r:id="rId25"/>
    <p:sldId id="282" r:id="rId26"/>
    <p:sldId id="283" r:id="rId27"/>
    <p:sldId id="284" r:id="rId28"/>
    <p:sldId id="285" r:id="rId29"/>
    <p:sldId id="287" r:id="rId30"/>
    <p:sldId id="286" r:id="rId31"/>
    <p:sldId id="288" r:id="rId32"/>
    <p:sldId id="289" r:id="rId33"/>
    <p:sldId id="290" r:id="rId34"/>
    <p:sldId id="291" r:id="rId35"/>
    <p:sldId id="292" r:id="rId36"/>
    <p:sldId id="293" r:id="rId37"/>
    <p:sldId id="294" r:id="rId3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F3CB"/>
    <a:srgbClr val="FFFFCC"/>
    <a:srgbClr val="FF99CC"/>
    <a:srgbClr val="E8D6E4"/>
    <a:srgbClr val="CFEAEF"/>
    <a:srgbClr val="D5E9E9"/>
    <a:srgbClr val="FFCCFF"/>
    <a:srgbClr val="E7E1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82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D7188-AC81-4668-9508-6E2E8AE04705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42FD8-D01F-4BA9-B983-F2260425B2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D7188-AC81-4668-9508-6E2E8AE04705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42FD8-D01F-4BA9-B983-F2260425B2D6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D7188-AC81-4668-9508-6E2E8AE04705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42FD8-D01F-4BA9-B983-F2260425B2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D7188-AC81-4668-9508-6E2E8AE04705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42FD8-D01F-4BA9-B983-F2260425B2D6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D7188-AC81-4668-9508-6E2E8AE04705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42FD8-D01F-4BA9-B983-F2260425B2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D7188-AC81-4668-9508-6E2E8AE04705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42FD8-D01F-4BA9-B983-F2260425B2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D7188-AC81-4668-9508-6E2E8AE04705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42FD8-D01F-4BA9-B983-F2260425B2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D7188-AC81-4668-9508-6E2E8AE04705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42FD8-D01F-4BA9-B983-F2260425B2D6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D7188-AC81-4668-9508-6E2E8AE04705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42FD8-D01F-4BA9-B983-F2260425B2D6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D7188-AC81-4668-9508-6E2E8AE04705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42FD8-D01F-4BA9-B983-F2260425B2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D7188-AC81-4668-9508-6E2E8AE04705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42FD8-D01F-4BA9-B983-F2260425B2D6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7CD7188-AC81-4668-9508-6E2E8AE04705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D3742FD8-D01F-4BA9-B983-F2260425B2D6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201613"/>
            <a:ext cx="54451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re 1"/>
          <p:cNvSpPr txBox="1">
            <a:spLocks/>
          </p:cNvSpPr>
          <p:nvPr/>
        </p:nvSpPr>
        <p:spPr bwMode="auto">
          <a:xfrm>
            <a:off x="304800" y="2344188"/>
            <a:ext cx="8548687" cy="2543696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4BACC6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50" normalizeH="0" baseline="0" noProof="0" dirty="0">
                <a:ln w="11430"/>
                <a:solidFill>
                  <a:srgbClr val="C0000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CHÀO MỪNG CÁC EM HỌC SINH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50" normalizeH="0" baseline="0" noProof="0" dirty="0">
                <a:ln w="11430"/>
                <a:solidFill>
                  <a:srgbClr val="C0000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ĐẾN VỚI MÔN HỌC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50" normalizeH="0" baseline="0" noProof="0" dirty="0">
                <a:ln w="11430"/>
                <a:solidFill>
                  <a:srgbClr val="C0000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PHÁP LUẬT</a:t>
            </a:r>
            <a:endParaRPr kumimoji="0" lang="fr-CA" altLang="zh-CN" sz="3200" b="1" i="0" u="none" strike="noStrike" kern="0" cap="none" spc="0" normalizeH="0" baseline="0" noProof="0" dirty="0">
              <a:ln>
                <a:noFill/>
              </a:ln>
              <a:solidFill>
                <a:srgbClr val="07389B"/>
              </a:solidFill>
              <a:effectLst/>
              <a:uLnTx/>
              <a:uFillTx/>
              <a:latin typeface="Arial" pitchFamily="34" charset="0"/>
              <a:ea typeface="宋体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5631872" y="5954857"/>
            <a:ext cx="3505201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Giảng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r>
              <a:rPr kumimoji="0" lang="en-US" sz="18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viên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: </a:t>
            </a:r>
            <a:r>
              <a:rPr kumimoji="0" lang="en-US" sz="18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Đặng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r>
              <a:rPr kumimoji="0" lang="en-US" sz="18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Thị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r>
              <a:rPr kumimoji="0" lang="en-US" sz="18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Nhật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Minh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Số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ĐT: 0918 704 826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Mail: dangminh4377@gmail.com</a:t>
            </a:r>
          </a:p>
        </p:txBody>
      </p:sp>
    </p:spTree>
    <p:extLst>
      <p:ext uri="{BB962C8B-B14F-4D97-AF65-F5344CB8AC3E}">
        <p14:creationId xmlns:p14="http://schemas.microsoft.com/office/powerpoint/2010/main" val="1820890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200024" y="757238"/>
            <a:ext cx="8715375" cy="5343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ysClr val="windowText" lastClr="000000">
                  <a:lumMod val="75000"/>
                  <a:lumOff val="25000"/>
                </a:sysClr>
              </a:buClr>
              <a:buSzTx/>
              <a:buFont typeface="Arial" pitchFamily="34" charset="0"/>
              <a:buNone/>
              <a:tabLst/>
              <a:defRPr/>
            </a:pPr>
            <a:endParaRPr kumimoji="0" lang="en-US" sz="10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tint val="75000"/>
                </a:sys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ysClr val="windowText" lastClr="000000">
                  <a:lumMod val="75000"/>
                  <a:lumOff val="25000"/>
                </a:sysClr>
              </a:buClr>
              <a:buSzTx/>
              <a:buFont typeface="Arial" pitchFamily="34" charset="0"/>
              <a:buNone/>
              <a:tabLst/>
              <a:defRPr/>
            </a:pPr>
            <a:r>
              <a:rPr kumimoji="0" lang="de-DE" sz="4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Bài</a:t>
            </a:r>
            <a:r>
              <a:rPr kumimoji="0" lang="vi-VN" sz="4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5</a:t>
            </a:r>
            <a:endParaRPr kumimoji="0" lang="vi-VN" sz="44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ysClr val="windowText" lastClr="000000">
                  <a:lumMod val="75000"/>
                  <a:lumOff val="25000"/>
                </a:sysClr>
              </a:buClr>
              <a:buSzTx/>
              <a:buFont typeface="Arial" pitchFamily="34" charset="0"/>
              <a:buNone/>
              <a:tabLst/>
              <a:defRPr/>
            </a:pPr>
            <a:r>
              <a:rPr kumimoji="0" lang="en-US" sz="8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PHÁP LUẬT</a:t>
            </a:r>
            <a:r>
              <a:rPr kumimoji="0" lang="en-US" sz="88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HÀNH CHÍNH</a:t>
            </a:r>
            <a:endParaRPr kumimoji="0" lang="en-US" sz="88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ysClr val="windowText" lastClr="000000">
                  <a:lumMod val="75000"/>
                  <a:lumOff val="25000"/>
                </a:sysClr>
              </a:buClr>
              <a:buSzTx/>
              <a:buFont typeface="Arial" pitchFamily="34" charset="0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(4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tiết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)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1948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2157413"/>
            <a:ext cx="9144000" cy="1484312"/>
          </a:xfrm>
          <a:prstGeom prst="roundRect">
            <a:avLst/>
          </a:prstGeom>
          <a:solidFill>
            <a:srgbClr val="1F497D">
              <a:lumMod val="20000"/>
              <a:lumOff val="8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9/ </a:t>
            </a: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Theo quy định chung của pháp luật lao động Việt Nam, độ tuổi được phép thuê mướn lao động là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787900" y="4006850"/>
            <a:ext cx="4206875" cy="1038225"/>
          </a:xfrm>
          <a:prstGeom prst="roundRect">
            <a:avLst/>
          </a:prstGeom>
          <a:solidFill>
            <a:srgbClr val="4BACC6">
              <a:lumMod val="60000"/>
              <a:lumOff val="4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c. Từ đủ 21 tuổi.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15900" y="4006850"/>
            <a:ext cx="4206875" cy="1044575"/>
          </a:xfrm>
          <a:prstGeom prst="roundRect">
            <a:avLst/>
          </a:prstGeom>
          <a:solidFill>
            <a:srgbClr val="4BACC6">
              <a:lumMod val="60000"/>
              <a:lumOff val="4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a. </a:t>
            </a:r>
            <a:r>
              <a:rPr kumimoji="0" lang="vi-VN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 </a:t>
            </a: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Từ 18 tuổi.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15900" y="5395913"/>
            <a:ext cx="4206875" cy="1085850"/>
          </a:xfrm>
          <a:prstGeom prst="roundRect">
            <a:avLst/>
          </a:prstGeom>
          <a:solidFill>
            <a:srgbClr val="4BACC6">
              <a:lumMod val="60000"/>
              <a:lumOff val="4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b. Từ đủ 18 tuổi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808538" y="5395913"/>
            <a:ext cx="4206875" cy="1085850"/>
          </a:xfrm>
          <a:prstGeom prst="roundRect">
            <a:avLst/>
          </a:prstGeom>
          <a:solidFill>
            <a:srgbClr val="4BACC6">
              <a:lumMod val="60000"/>
              <a:lumOff val="4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d. Từ 21 tuổi.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tra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cũ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11" name="Picture 3" descr="MCj0134549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725" y="0"/>
            <a:ext cx="2327275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8208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2276475"/>
            <a:ext cx="9144000" cy="1495425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59/ </a:t>
            </a: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Theo quy định của pháp luật lao động, những ngày người lao động được nghỉ mà vẫn hưởng nguyên lương: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14300" y="5357813"/>
            <a:ext cx="4660900" cy="1271587"/>
          </a:xfrm>
          <a:prstGeom prst="roundRect">
            <a:avLst/>
          </a:prstGeom>
          <a:solidFill>
            <a:srgbClr val="F79646">
              <a:lumMod val="40000"/>
              <a:lumOff val="6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b. Cha hay mẹ kết h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ôn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.</a:t>
            </a:r>
            <a:endParaRPr kumimoji="0" lang="vi-VN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938713" y="4003675"/>
            <a:ext cx="4205287" cy="974725"/>
          </a:xfrm>
          <a:prstGeom prst="roundRect">
            <a:avLst/>
          </a:prstGeom>
          <a:solidFill>
            <a:srgbClr val="F79646">
              <a:lumMod val="40000"/>
              <a:lumOff val="6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c. Cháu nội kết hôn.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31763" y="4003675"/>
            <a:ext cx="4660900" cy="974725"/>
          </a:xfrm>
          <a:prstGeom prst="roundRect">
            <a:avLst/>
          </a:prstGeom>
          <a:solidFill>
            <a:srgbClr val="F79646">
              <a:lumMod val="40000"/>
              <a:lumOff val="6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a. Bản thân kết hôn.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938713" y="5357813"/>
            <a:ext cx="4205287" cy="1271587"/>
          </a:xfrm>
          <a:prstGeom prst="roundRect">
            <a:avLst/>
          </a:prstGeom>
          <a:solidFill>
            <a:srgbClr val="F79646">
              <a:lumMod val="40000"/>
              <a:lumOff val="6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d. Cháu ngoại kết hôn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.</a:t>
            </a:r>
            <a:endParaRPr kumimoji="0" lang="vi-VN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pic>
        <p:nvPicPr>
          <p:cNvPr id="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tra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cũ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11" name="Picture 3" descr="MCj0134549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725" y="0"/>
            <a:ext cx="2327275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7219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0" y="1441450"/>
            <a:ext cx="9144000" cy="1535113"/>
          </a:xfrm>
          <a:prstGeom prst="roundRect">
            <a:avLst/>
          </a:prstGeom>
          <a:solidFill>
            <a:srgbClr val="4BACC6">
              <a:lumMod val="20000"/>
              <a:lumOff val="8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44/ </a:t>
            </a: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Đối với hợp đồng lao động mùa vụ, người lao động có quyền đơn phương chấm dứt hợp đồng khi: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82550" y="3303588"/>
            <a:ext cx="4506913" cy="1446212"/>
          </a:xfrm>
          <a:prstGeom prst="roundRect">
            <a:avLst/>
          </a:prstGeom>
          <a:solidFill>
            <a:srgbClr val="4F81BD">
              <a:lumMod val="20000"/>
              <a:lumOff val="8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a. Báo cho người sử dụng lao động biết trước ít nhất 45 ngày.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2550" y="4905375"/>
            <a:ext cx="4506913" cy="1446213"/>
          </a:xfrm>
          <a:prstGeom prst="roundRect">
            <a:avLst/>
          </a:prstGeom>
          <a:solidFill>
            <a:srgbClr val="4F81BD">
              <a:lumMod val="20000"/>
              <a:lumOff val="8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b. Báo cho người sử dụng lao động biết trước ít nhất 30 ngày.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727575" y="3303588"/>
            <a:ext cx="4267200" cy="1446212"/>
          </a:xfrm>
          <a:prstGeom prst="roundRect">
            <a:avLst/>
          </a:prstGeom>
          <a:solidFill>
            <a:srgbClr val="4F81BD">
              <a:lumMod val="20000"/>
              <a:lumOff val="8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c. Báo cho người sử dụng lao động biết trước ít nhất 3 ngày.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727575" y="4870450"/>
            <a:ext cx="4267200" cy="1447800"/>
          </a:xfrm>
          <a:prstGeom prst="roundRect">
            <a:avLst/>
          </a:prstGeom>
          <a:solidFill>
            <a:srgbClr val="4F81BD">
              <a:lumMod val="20000"/>
              <a:lumOff val="8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d. Báo cho người sử dụng lao động biết trước ít nhất 6 tháng.</a:t>
            </a: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tra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cũ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9" name="Picture 3" descr="MCj0134549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725" y="0"/>
            <a:ext cx="2327275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8785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 bwMode="auto">
          <a:xfrm>
            <a:off x="2154238" y="630238"/>
            <a:ext cx="4329112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82500" lnSpcReduction="100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vi-VN" sz="4400" b="1" smtClean="0">
                <a:cs typeface="Arial" pitchFamily="34" charset="0"/>
              </a:rPr>
              <a:t>Mục tiêu của bài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1546225"/>
            <a:ext cx="9144000" cy="1595438"/>
          </a:xfrm>
          <a:prstGeom prst="rect">
            <a:avLst/>
          </a:prstGeom>
          <a:solidFill>
            <a:srgbClr val="8064A2">
              <a:lumMod val="20000"/>
              <a:lumOff val="80000"/>
            </a:srgbClr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- </a:t>
            </a:r>
            <a:r>
              <a:rPr lang="vi-VN" sz="3600" kern="0" dirty="0" smtClean="0">
                <a:solidFill>
                  <a:sysClr val="windowText" lastClr="000000"/>
                </a:solidFill>
                <a:latin typeface="Arial"/>
                <a:cs typeface="Arial" pitchFamily="34" charset="0"/>
              </a:rPr>
              <a:t>Trình </a:t>
            </a:r>
            <a:r>
              <a:rPr lang="vi-VN" sz="3600" kern="0" dirty="0">
                <a:solidFill>
                  <a:sysClr val="windowText" lastClr="000000"/>
                </a:solidFill>
                <a:latin typeface="Arial"/>
                <a:cs typeface="Arial" pitchFamily="34" charset="0"/>
              </a:rPr>
              <a:t>bày được một số nội dung cơ bản về pháp luật hành chính</a:t>
            </a:r>
            <a:r>
              <a:rPr lang="vi-VN" sz="3600" kern="0" dirty="0" smtClean="0">
                <a:solidFill>
                  <a:sysClr val="windowText" lastClr="000000"/>
                </a:solidFill>
                <a:latin typeface="Arial"/>
                <a:cs typeface="Arial" pitchFamily="34" charset="0"/>
              </a:rPr>
              <a:t>;</a:t>
            </a:r>
            <a:endParaRPr lang="vi-VN" sz="3600" kern="0" dirty="0">
              <a:solidFill>
                <a:sysClr val="windowText" lastClr="000000"/>
              </a:solidFill>
              <a:latin typeface="Arial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0" y="3773488"/>
            <a:ext cx="9144000" cy="2660650"/>
          </a:xfrm>
          <a:prstGeom prst="roundRect">
            <a:avLst/>
          </a:prstGeom>
          <a:solidFill>
            <a:srgbClr val="8064A2">
              <a:lumMod val="40000"/>
              <a:lumOff val="6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lang="vi-VN" sz="3600" kern="0" dirty="0" smtClean="0">
                <a:solidFill>
                  <a:sysClr val="windowText" lastClr="000000"/>
                </a:solidFill>
                <a:latin typeface="Arial"/>
                <a:cs typeface="Arial" pitchFamily="34" charset="0"/>
              </a:rPr>
              <a:t>Nhận </a:t>
            </a:r>
            <a:r>
              <a:rPr lang="vi-VN" sz="3600" kern="0" dirty="0">
                <a:solidFill>
                  <a:sysClr val="windowText" lastClr="000000"/>
                </a:solidFill>
                <a:latin typeface="Arial"/>
                <a:cs typeface="Arial" pitchFamily="34" charset="0"/>
              </a:rPr>
              <a:t>biết được </a:t>
            </a:r>
            <a:endParaRPr lang="en-US" sz="3600" kern="0" dirty="0" smtClean="0">
              <a:solidFill>
                <a:sysClr val="windowText" lastClr="000000"/>
              </a:solidFill>
              <a:latin typeface="Arial"/>
              <a:cs typeface="Arial" pitchFamily="34" charset="0"/>
            </a:endParaRPr>
          </a:p>
          <a:p>
            <a:pPr marL="571500" lvl="0" indent="-571500">
              <a:buFontTx/>
              <a:buChar char="-"/>
              <a:defRPr/>
            </a:pPr>
            <a:r>
              <a:rPr lang="en-US" sz="3600" kern="0" dirty="0" smtClean="0">
                <a:solidFill>
                  <a:sysClr val="windowText" lastClr="000000"/>
                </a:solidFill>
                <a:latin typeface="Arial"/>
                <a:cs typeface="Arial" pitchFamily="34" charset="0"/>
              </a:rPr>
              <a:t>C</a:t>
            </a:r>
            <a:r>
              <a:rPr lang="vi-VN" sz="3600" kern="0" dirty="0" smtClean="0">
                <a:solidFill>
                  <a:sysClr val="windowText" lastClr="000000"/>
                </a:solidFill>
                <a:latin typeface="Arial"/>
                <a:cs typeface="Arial" pitchFamily="34" charset="0"/>
              </a:rPr>
              <a:t>ác </a:t>
            </a:r>
            <a:r>
              <a:rPr lang="vi-VN" sz="3600" kern="0" dirty="0">
                <a:solidFill>
                  <a:sysClr val="windowText" lastClr="000000"/>
                </a:solidFill>
                <a:latin typeface="Arial"/>
                <a:cs typeface="Arial" pitchFamily="34" charset="0"/>
              </a:rPr>
              <a:t>dấu hiệu vi phạm hành chính</a:t>
            </a:r>
            <a:r>
              <a:rPr lang="vi-VN" sz="3600" kern="0" dirty="0" smtClean="0">
                <a:solidFill>
                  <a:sysClr val="windowText" lastClr="000000"/>
                </a:solidFill>
                <a:latin typeface="Arial"/>
                <a:cs typeface="Arial" pitchFamily="34" charset="0"/>
              </a:rPr>
              <a:t>,</a:t>
            </a:r>
            <a:endParaRPr lang="en-US" sz="3600" kern="0" dirty="0" smtClean="0">
              <a:solidFill>
                <a:sysClr val="windowText" lastClr="000000"/>
              </a:solidFill>
              <a:latin typeface="Arial"/>
              <a:cs typeface="Arial" pitchFamily="34" charset="0"/>
            </a:endParaRPr>
          </a:p>
          <a:p>
            <a:pPr marL="571500" lvl="0" indent="-571500">
              <a:buFontTx/>
              <a:buChar char="-"/>
              <a:defRPr/>
            </a:pPr>
            <a:r>
              <a:rPr lang="en-US" sz="3600" kern="0" dirty="0" smtClean="0">
                <a:solidFill>
                  <a:sysClr val="windowText" lastClr="000000"/>
                </a:solidFill>
                <a:latin typeface="Arial"/>
                <a:cs typeface="Arial" pitchFamily="34" charset="0"/>
              </a:rPr>
              <a:t>N</a:t>
            </a:r>
            <a:r>
              <a:rPr lang="vi-VN" sz="3600" kern="0" dirty="0" smtClean="0">
                <a:solidFill>
                  <a:sysClr val="windowText" lastClr="000000"/>
                </a:solidFill>
                <a:latin typeface="Arial"/>
                <a:cs typeface="Arial" pitchFamily="34" charset="0"/>
              </a:rPr>
              <a:t>guyên </a:t>
            </a:r>
            <a:r>
              <a:rPr lang="vi-VN" sz="3600" kern="0" dirty="0">
                <a:solidFill>
                  <a:sysClr val="windowText" lastClr="000000"/>
                </a:solidFill>
                <a:latin typeface="Arial"/>
                <a:cs typeface="Arial" pitchFamily="34" charset="0"/>
              </a:rPr>
              <a:t>tắc và các hình thức xử lý vi phạm hành </a:t>
            </a:r>
            <a:r>
              <a:rPr lang="vi-VN" sz="3600" kern="0" dirty="0" smtClean="0">
                <a:solidFill>
                  <a:sysClr val="windowText" lastClr="000000"/>
                </a:solidFill>
                <a:latin typeface="Arial"/>
                <a:cs typeface="Arial" pitchFamily="34" charset="0"/>
              </a:rPr>
              <a:t>chính</a:t>
            </a:r>
            <a:r>
              <a:rPr lang="en-US" sz="3600" kern="0" dirty="0" smtClean="0">
                <a:solidFill>
                  <a:sysClr val="windowText" lastClr="000000"/>
                </a:solidFill>
                <a:latin typeface="Arial"/>
                <a:cs typeface="Arial" pitchFamily="34" charset="0"/>
              </a:rPr>
              <a:t>.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2238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458200" cy="1096963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2.1. </a:t>
            </a: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Khái niệm, đối tượng và phương pháp điều chỉnh của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pháp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l</a:t>
            </a: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uật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Hành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chính</a:t>
            </a:r>
            <a:endParaRPr kumimoji="0" lang="vi-VN" sz="32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2347913" y="2676525"/>
            <a:ext cx="6550025" cy="1063625"/>
          </a:xfrm>
          <a:prstGeom prst="roundRect">
            <a:avLst/>
          </a:prstGeom>
          <a:solidFill>
            <a:srgbClr val="FFCCF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Khái niệm 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2346325" y="3962400"/>
            <a:ext cx="6551613" cy="1065213"/>
          </a:xfrm>
          <a:prstGeom prst="roundRect">
            <a:avLst/>
          </a:prstGeom>
          <a:solidFill>
            <a:srgbClr val="FFFF00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Đối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tượng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điều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chỉnh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cxnSp>
        <p:nvCxnSpPr>
          <p:cNvPr id="14" name="Straight Arrow Connector 13"/>
          <p:cNvCxnSpPr>
            <a:endCxn id="11" idx="1"/>
          </p:cNvCxnSpPr>
          <p:nvPr/>
        </p:nvCxnSpPr>
        <p:spPr>
          <a:xfrm flipV="1">
            <a:off x="336550" y="3208338"/>
            <a:ext cx="2011363" cy="1130300"/>
          </a:xfrm>
          <a:prstGeom prst="straightConnector1">
            <a:avLst/>
          </a:prstGeom>
          <a:noFill/>
          <a:ln w="76200" cap="flat" cmpd="sng" algn="ctr">
            <a:solidFill>
              <a:srgbClr val="4F81BD"/>
            </a:solidFill>
            <a:prstDash val="solid"/>
            <a:miter lim="800000"/>
            <a:tailEnd type="arrow"/>
          </a:ln>
          <a:effectLst/>
        </p:spPr>
      </p:cxnSp>
      <p:cxnSp>
        <p:nvCxnSpPr>
          <p:cNvPr id="15" name="Straight Arrow Connector 14"/>
          <p:cNvCxnSpPr>
            <a:endCxn id="13" idx="1"/>
          </p:cNvCxnSpPr>
          <p:nvPr/>
        </p:nvCxnSpPr>
        <p:spPr>
          <a:xfrm>
            <a:off x="336550" y="4338638"/>
            <a:ext cx="2009775" cy="156369"/>
          </a:xfrm>
          <a:prstGeom prst="straightConnector1">
            <a:avLst/>
          </a:prstGeom>
          <a:noFill/>
          <a:ln w="76200" cap="flat" cmpd="sng" algn="ctr">
            <a:solidFill>
              <a:srgbClr val="4F81BD"/>
            </a:solidFill>
            <a:prstDash val="solid"/>
            <a:miter lim="800000"/>
            <a:tailEnd type="arrow"/>
          </a:ln>
          <a:effectLst/>
        </p:spPr>
      </p:cxnSp>
      <p:sp>
        <p:nvSpPr>
          <p:cNvPr id="16" name="Rounded Rectangle 15"/>
          <p:cNvSpPr/>
          <p:nvPr/>
        </p:nvSpPr>
        <p:spPr>
          <a:xfrm>
            <a:off x="2363787" y="5257800"/>
            <a:ext cx="6551613" cy="1065213"/>
          </a:xfrm>
          <a:prstGeom prst="roundRect">
            <a:avLst/>
          </a:prstGeom>
          <a:solidFill>
            <a:srgbClr val="E8F3CB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hương 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pháp điều chỉnh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cxnSp>
        <p:nvCxnSpPr>
          <p:cNvPr id="18" name="Straight Arrow Connector 17"/>
          <p:cNvCxnSpPr>
            <a:endCxn id="16" idx="1"/>
          </p:cNvCxnSpPr>
          <p:nvPr/>
        </p:nvCxnSpPr>
        <p:spPr>
          <a:xfrm>
            <a:off x="336550" y="4338638"/>
            <a:ext cx="2027237" cy="1451769"/>
          </a:xfrm>
          <a:prstGeom prst="straightConnector1">
            <a:avLst/>
          </a:prstGeom>
          <a:noFill/>
          <a:ln w="76200" cap="flat" cmpd="sng" algn="ctr">
            <a:solidFill>
              <a:srgbClr val="4F81BD"/>
            </a:solidFill>
            <a:prstDash val="solid"/>
            <a:miter lim="800000"/>
            <a:tailEnd type="arrow"/>
          </a:ln>
          <a:effectLst/>
        </p:spPr>
      </p:cxnSp>
    </p:spTree>
    <p:extLst>
      <p:ext uri="{BB962C8B-B14F-4D97-AF65-F5344CB8AC3E}">
        <p14:creationId xmlns:p14="http://schemas.microsoft.com/office/powerpoint/2010/main" val="1365776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1" grpId="0" animBg="1"/>
      <p:bldP spid="13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458200" cy="1096963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2.1. </a:t>
            </a: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Khái niệm, đối tượng và phương pháp điều chỉnh của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pháp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l</a:t>
            </a: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uật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Hành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chính</a:t>
            </a:r>
            <a:endParaRPr kumimoji="0" lang="vi-VN" sz="32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76201" y="2362201"/>
            <a:ext cx="2913062" cy="762000"/>
          </a:xfrm>
          <a:prstGeom prst="roundRect">
            <a:avLst/>
          </a:prstGeom>
          <a:solidFill>
            <a:srgbClr val="FFCCF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Khái niệm 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ounded Rectangle 15"/>
          <p:cNvSpPr/>
          <p:nvPr/>
        </p:nvSpPr>
        <p:spPr>
          <a:xfrm>
            <a:off x="76201" y="3276601"/>
            <a:ext cx="9067799" cy="685800"/>
          </a:xfrm>
          <a:prstGeom prst="roundRect">
            <a:avLst/>
          </a:prstGeom>
          <a:solidFill>
            <a:srgbClr val="E8F3CB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là một ngành luật về quản lý nhà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nước</a:t>
            </a:r>
            <a:endParaRPr lang="en-US" sz="3200" b="1" kern="0" dirty="0" smtClean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76201" y="4191001"/>
            <a:ext cx="9067799" cy="7620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vi-VN" sz="3200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lĩnh </a:t>
            </a:r>
            <a:r>
              <a:rPr lang="vi-VN" sz="3200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vực lập pháp, hành pháp và tư </a:t>
            </a:r>
            <a:r>
              <a:rPr lang="vi-VN" sz="3200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pháp</a:t>
            </a:r>
            <a:endParaRPr lang="en-US" sz="3200" kern="0" dirty="0" smtClean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76201" y="5225030"/>
            <a:ext cx="9067799" cy="1065213"/>
          </a:xfrm>
          <a:prstGeom prst="roundRect">
            <a:avLst/>
          </a:prstGeom>
          <a:solidFill>
            <a:srgbClr val="FFFF00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vi-VN" sz="3200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hoạt </a:t>
            </a:r>
            <a:r>
              <a:rPr lang="vi-VN" sz="3200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động hành pháp được thực hiện bởi các cơ quan hành chính nhà nước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6913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6" grpId="0" animBg="1"/>
      <p:bldP spid="17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458200" cy="1096963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2.1. </a:t>
            </a: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Khái niệm, đối tượng và phương pháp điều chỉnh của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pháp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l</a:t>
            </a: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uật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Hành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chính</a:t>
            </a:r>
            <a:endParaRPr kumimoji="0" lang="vi-VN" sz="32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72789" y="2362200"/>
            <a:ext cx="6937611" cy="761999"/>
          </a:xfrm>
          <a:prstGeom prst="roundRect">
            <a:avLst/>
          </a:prstGeom>
          <a:solidFill>
            <a:srgbClr val="FFFF00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Đối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tượng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điều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chỉnh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: 3 </a:t>
            </a: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nhóm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6200" y="3505200"/>
            <a:ext cx="9067800" cy="2819400"/>
          </a:xfrm>
          <a:prstGeom prst="roundRect">
            <a:avLst/>
          </a:prstGeom>
          <a:solidFill>
            <a:srgbClr val="E8F3CB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Nhóm thứ nhất: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phát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sinh trong quá trình các cơ quan hành chính nhà nước thực hiện hoạt động </a:t>
            </a:r>
            <a:r>
              <a:rPr lang="vi-VN" sz="32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chấp hành - điều hành 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3188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458200" cy="1096963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2.1. </a:t>
            </a: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Khái niệm, đối tượng và phương pháp điều chỉnh của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pháp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l</a:t>
            </a: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uật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Hành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chính</a:t>
            </a:r>
            <a:endParaRPr kumimoji="0" lang="vi-VN" sz="32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72789" y="2362200"/>
            <a:ext cx="6937611" cy="761999"/>
          </a:xfrm>
          <a:prstGeom prst="roundRect">
            <a:avLst/>
          </a:prstGeom>
          <a:solidFill>
            <a:srgbClr val="FFFF00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Đối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tượng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điều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chỉnh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: 3 </a:t>
            </a: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nhóm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6200" y="3505200"/>
            <a:ext cx="9067800" cy="2819400"/>
          </a:xfrm>
          <a:prstGeom prst="roundRect">
            <a:avLst/>
          </a:prstGeom>
          <a:solidFill>
            <a:srgbClr val="CFEAE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Nhóm thứ hai: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xây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dựng và củng cố chế độ công tác nội bộ của cơ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5769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458200" cy="1096963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2.1. </a:t>
            </a: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Khái niệm, đối tượng và phương pháp điều chỉnh của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pháp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l</a:t>
            </a: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uật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Hành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chính</a:t>
            </a:r>
            <a:endParaRPr kumimoji="0" lang="vi-VN" sz="32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72789" y="2362200"/>
            <a:ext cx="6937611" cy="761999"/>
          </a:xfrm>
          <a:prstGeom prst="roundRect">
            <a:avLst/>
          </a:prstGeom>
          <a:solidFill>
            <a:srgbClr val="FFFF00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Đối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tượng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điều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chỉnh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: 3 </a:t>
            </a: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nhóm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6200" y="3505200"/>
            <a:ext cx="9067800" cy="2819400"/>
          </a:xfrm>
          <a:prstGeom prst="roundRect">
            <a:avLst/>
          </a:prstGeom>
          <a:solidFill>
            <a:srgbClr val="E8D6E4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Nhóm thứ ba: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các </a:t>
            </a:r>
            <a:r>
              <a:rPr lang="vi-VN" sz="32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 nhân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và </a:t>
            </a:r>
            <a:r>
              <a:rPr lang="vi-VN" sz="32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tổ chức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được nhà nước </a:t>
            </a:r>
            <a:r>
              <a:rPr lang="vi-VN" sz="32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trao quyền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thực hiện hoạt động quản lý hành chính nhà nước trong một số trường hợp cụ thể do pháp luật quy định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972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458200" cy="1096963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2.1. </a:t>
            </a: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Khái niệm, đối tượng và phương pháp điều chỉnh của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pháp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l</a:t>
            </a: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uật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Hành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chính</a:t>
            </a:r>
            <a:endParaRPr kumimoji="0" lang="vi-VN" sz="32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ounded Rectangle 15"/>
          <p:cNvSpPr/>
          <p:nvPr/>
        </p:nvSpPr>
        <p:spPr>
          <a:xfrm>
            <a:off x="76201" y="2362201"/>
            <a:ext cx="5842000" cy="685800"/>
          </a:xfrm>
          <a:prstGeom prst="roundRect">
            <a:avLst/>
          </a:prstGeom>
          <a:solidFill>
            <a:srgbClr val="E8F3CB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hương 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pháp điều chỉnh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1524000" y="3200400"/>
            <a:ext cx="6172200" cy="761999"/>
          </a:xfrm>
          <a:prstGeom prst="roundRect">
            <a:avLst/>
          </a:prstGeom>
          <a:solidFill>
            <a:srgbClr val="FFFF00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“Mệnh 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lệnh 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đơn phương”, </a:t>
            </a:r>
            <a:endParaRPr lang="en-US" sz="3600" b="1" kern="0" dirty="0" smtClean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5257" y="4191000"/>
            <a:ext cx="8988188" cy="685800"/>
          </a:xfrm>
          <a:prstGeom prst="roundRect">
            <a:avLst/>
          </a:prstGeom>
          <a:solidFill>
            <a:srgbClr val="D5E9E9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một 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bên ra lệnh, một bên chấp hành,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5257" y="5181600"/>
            <a:ext cx="8988188" cy="1295400"/>
          </a:xfrm>
          <a:prstGeom prst="roundRect">
            <a:avLst/>
          </a:prstGeom>
          <a:solidFill>
            <a:srgbClr val="E8D6E4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đây 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là phương pháp mang tính đặc thù trong quá trình quản lý nhà nước. </a:t>
            </a:r>
          </a:p>
        </p:txBody>
      </p:sp>
    </p:spTree>
    <p:extLst>
      <p:ext uri="{BB962C8B-B14F-4D97-AF65-F5344CB8AC3E}">
        <p14:creationId xmlns:p14="http://schemas.microsoft.com/office/powerpoint/2010/main" val="3619357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 animBg="1"/>
      <p:bldP spid="17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458200" cy="1096963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2.1</a:t>
            </a: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. Khái niệm, đối tượng và phương pháp điều chỉnh của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pháp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l</a:t>
            </a: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uật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Hành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chính</a:t>
            </a:r>
            <a:endParaRPr kumimoji="0" lang="vi-VN" sz="32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ounded Rectangle 15"/>
          <p:cNvSpPr/>
          <p:nvPr/>
        </p:nvSpPr>
        <p:spPr>
          <a:xfrm>
            <a:off x="76201" y="2514600"/>
            <a:ext cx="6096000" cy="685800"/>
          </a:xfrm>
          <a:prstGeom prst="roundRect">
            <a:avLst/>
          </a:prstGeom>
          <a:solidFill>
            <a:srgbClr val="E8F3CB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hương 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pháp điều chỉnh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76200" y="3581400"/>
            <a:ext cx="8988188" cy="609600"/>
          </a:xfrm>
          <a:prstGeom prst="roundRect">
            <a:avLst/>
          </a:prstGeom>
          <a:solidFill>
            <a:srgbClr val="E8F3CB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một 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bên có quyền </a:t>
            </a:r>
            <a:r>
              <a:rPr lang="vi-VN" sz="36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nhân danh nhà </a:t>
            </a:r>
            <a:r>
              <a:rPr lang="vi-VN" sz="36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nước</a:t>
            </a:r>
            <a:endParaRPr lang="vi-VN" sz="3600" b="1" kern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76201" y="4572000"/>
            <a:ext cx="8988188" cy="685800"/>
          </a:xfrm>
          <a:prstGeom prst="roundRect">
            <a:avLst/>
          </a:prstGeom>
          <a:solidFill>
            <a:srgbClr val="E8F3CB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ra lệnh, ban hành những quy tắc, quy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định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76200" y="5638800"/>
            <a:ext cx="8988188" cy="838200"/>
          </a:xfrm>
          <a:prstGeom prst="roundRect">
            <a:avLst/>
          </a:prstGeom>
          <a:solidFill>
            <a:srgbClr val="E8F3CB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ó 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tính </a:t>
            </a:r>
            <a:r>
              <a:rPr lang="vi-VN" sz="36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cưỡng chế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, bắt buộc chung, </a:t>
            </a:r>
          </a:p>
        </p:txBody>
      </p:sp>
    </p:spTree>
    <p:extLst>
      <p:ext uri="{BB962C8B-B14F-4D97-AF65-F5344CB8AC3E}">
        <p14:creationId xmlns:p14="http://schemas.microsoft.com/office/powerpoint/2010/main" val="1206832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 animBg="1"/>
      <p:bldP spid="17" grpId="0" animBg="1"/>
      <p:bldP spid="19" grpId="0" animBg="1"/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458200" cy="1096963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2.1</a:t>
            </a: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. Khái niệm, đối tượng và phương pháp điều chỉnh của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pháp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l</a:t>
            </a: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uật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Hành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chính</a:t>
            </a:r>
            <a:endParaRPr kumimoji="0" lang="vi-VN" sz="32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ounded Rectangle 15"/>
          <p:cNvSpPr/>
          <p:nvPr/>
        </p:nvSpPr>
        <p:spPr>
          <a:xfrm>
            <a:off x="76201" y="2362201"/>
            <a:ext cx="6096000" cy="685800"/>
          </a:xfrm>
          <a:prstGeom prst="roundRect">
            <a:avLst/>
          </a:prstGeom>
          <a:solidFill>
            <a:srgbClr val="E8F3CB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hương 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pháp điều chỉnh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20472" y="3581400"/>
            <a:ext cx="8988188" cy="2895600"/>
          </a:xfrm>
          <a:prstGeom prst="roundRect">
            <a:avLst/>
          </a:prstGeom>
          <a:solidFill>
            <a:srgbClr val="E8F3CB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hay 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nói cách khác đây là mối quan hệ quản lý hành chính giữa các chủ thể </a:t>
            </a:r>
            <a:r>
              <a:rPr lang="vi-VN" sz="36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không bình đẳng</a:t>
            </a:r>
          </a:p>
        </p:txBody>
      </p:sp>
    </p:spTree>
    <p:extLst>
      <p:ext uri="{BB962C8B-B14F-4D97-AF65-F5344CB8AC3E}">
        <p14:creationId xmlns:p14="http://schemas.microsoft.com/office/powerpoint/2010/main" val="2968190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 animBg="1"/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153400" cy="638175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</a:t>
            </a: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.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phạm và xử lý vi phạm hành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chính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5968171" cy="609600"/>
          </a:xfrm>
          <a:prstGeom prst="roundRect">
            <a:avLst/>
          </a:prstGeom>
          <a:solidFill>
            <a:srgbClr val="FFCCF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.2.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 Vi phạm hành 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6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75063" y="2973387"/>
            <a:ext cx="8992737" cy="684213"/>
          </a:xfrm>
          <a:prstGeom prst="roundRect">
            <a:avLst/>
          </a:prstGeom>
          <a:solidFill>
            <a:srgbClr val="FFFF00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là hành vi do </a:t>
            </a:r>
            <a:r>
              <a:rPr lang="vi-VN" sz="36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 nhân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vi-VN" sz="36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tổ </a:t>
            </a:r>
            <a:r>
              <a:rPr lang="vi-VN" sz="36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chức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6200" y="4114800"/>
            <a:ext cx="8991599" cy="685800"/>
          </a:xfrm>
          <a:prstGeom prst="roundRect">
            <a:avLst/>
          </a:prstGeom>
          <a:solidFill>
            <a:srgbClr val="E8F3CB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Thực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hiện 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một cách cố ý hoặc vô ý </a:t>
            </a:r>
            <a:endParaRPr lang="en-US" sz="3600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51629" y="5257799"/>
            <a:ext cx="8991599" cy="1219201"/>
          </a:xfrm>
          <a:prstGeom prst="roundRect">
            <a:avLst/>
          </a:prstGeom>
          <a:solidFill>
            <a:srgbClr val="E8F3CB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xâm 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phạm các quy định 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về 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quản lý nhà nước mà chưa đến mức là </a:t>
            </a:r>
            <a:r>
              <a:rPr lang="vi-VN" sz="36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tội </a:t>
            </a:r>
            <a:r>
              <a:rPr lang="vi-VN" sz="36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phạm</a:t>
            </a:r>
            <a:endParaRPr lang="en-US" sz="3600" kern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1788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6" grpId="0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153400" cy="638175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</a:t>
            </a: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.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phạm và xử lý vi phạm hành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chính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5282371" cy="609600"/>
          </a:xfrm>
          <a:prstGeom prst="roundRect">
            <a:avLst/>
          </a:prstGeom>
          <a:solidFill>
            <a:srgbClr val="FFCCF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.2.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 Vi phạm hành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D:\PHAP LUAT\anh 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66" y="2631743"/>
            <a:ext cx="6340116" cy="422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PHAP LUAT\anh 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98" y="2631742"/>
            <a:ext cx="6359583" cy="4121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PHAP LUAT\anh 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472" y="2673982"/>
            <a:ext cx="6920518" cy="4184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PHAP LUAT\anh 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579" y="2664658"/>
            <a:ext cx="6821821" cy="4146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PHAP LUAT\anh 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97" y="2621666"/>
            <a:ext cx="6731641" cy="4236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PHAP LUAT\anh 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88" y="2664658"/>
            <a:ext cx="6809311" cy="4368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PHAP LUAT\anh 2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15" y="2681658"/>
            <a:ext cx="6820683" cy="4233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3394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153400" cy="638175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</a:t>
            </a: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.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phạm và xử lý vi phạm hành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chính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5968171" cy="609600"/>
          </a:xfrm>
          <a:prstGeom prst="roundRect">
            <a:avLst/>
          </a:prstGeom>
          <a:solidFill>
            <a:srgbClr val="FFCCF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.2.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 Vi phạm hành 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6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104633" y="2711580"/>
            <a:ext cx="8992737" cy="717420"/>
          </a:xfrm>
          <a:prstGeom prst="roundRect">
            <a:avLst/>
          </a:prstGeom>
          <a:solidFill>
            <a:srgbClr val="FFFF00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PHC 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có 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các dấu hiệu 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sau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	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104633" y="3657600"/>
            <a:ext cx="8992737" cy="1600200"/>
          </a:xfrm>
          <a:prstGeom prst="roundRect">
            <a:avLst/>
          </a:prstGeom>
          <a:solidFill>
            <a:srgbClr val="CFEAE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571500" lvl="0" indent="-571500" algn="ctr">
              <a:buFontTx/>
              <a:buChar char="-"/>
              <a:defRPr/>
            </a:pP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ành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trái pháp luật hành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en-US" sz="3200" b="1" kern="0" dirty="0" smtClean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lvl="0" algn="ctr">
              <a:defRPr/>
            </a:pP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ành vi ít nguy hiểm cho xã hội so với tội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113732" y="5486400"/>
            <a:ext cx="8992737" cy="1219200"/>
          </a:xfrm>
          <a:prstGeom prst="roundRect">
            <a:avLst/>
          </a:prstGeom>
          <a:solidFill>
            <a:srgbClr val="CFEAE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vi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lỗi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cố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ý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hoặc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vô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ý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394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5" grpId="0" animBg="1"/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153400" cy="638175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</a:t>
            </a: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.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phạm và xử lý vi phạm hành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chính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5968171" cy="609600"/>
          </a:xfrm>
          <a:prstGeom prst="roundRect">
            <a:avLst/>
          </a:prstGeom>
          <a:solidFill>
            <a:srgbClr val="FFCCF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.2.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 Vi phạm hành 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6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104633" y="2711580"/>
            <a:ext cx="8992737" cy="717420"/>
          </a:xfrm>
          <a:prstGeom prst="roundRect">
            <a:avLst/>
          </a:prstGeom>
          <a:solidFill>
            <a:srgbClr val="FFFF00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PHC 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có 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các dấu hiệu 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sau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	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1" y="3581400"/>
            <a:ext cx="9144000" cy="2057400"/>
          </a:xfrm>
          <a:prstGeom prst="roundRect">
            <a:avLst/>
          </a:prstGeom>
          <a:solidFill>
            <a:srgbClr val="E8D6E4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- N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gười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có năng lực trách nhiệm 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HC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thực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hiện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 </a:t>
            </a:r>
            <a:endParaRPr lang="en-US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lvl="0" algn="ctr">
              <a:defRPr/>
            </a:pP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công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dân từ đủ 14 tuổi trở lên, phát triển bình thường về thể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chất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0" y="5791200"/>
            <a:ext cx="9144000" cy="1020058"/>
          </a:xfrm>
          <a:prstGeom prst="roundRect">
            <a:avLst/>
          </a:prstGeom>
          <a:solidFill>
            <a:srgbClr val="E8D6E4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Được 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PL HC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quy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định là phải xử phạt 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HC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;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2731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5" grpId="0" animBg="1"/>
      <p:bldP spid="1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153400" cy="638175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</a:t>
            </a: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.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phạm và xử lý vi phạm hành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chính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5968171" cy="609600"/>
          </a:xfrm>
          <a:prstGeom prst="roundRect">
            <a:avLst/>
          </a:prstGeom>
          <a:solidFill>
            <a:srgbClr val="FFCCF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.2.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 Vi phạm hành 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6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104633" y="2711580"/>
            <a:ext cx="4848367" cy="488820"/>
          </a:xfrm>
          <a:prstGeom prst="roundRect">
            <a:avLst/>
          </a:prstGeom>
          <a:solidFill>
            <a:srgbClr val="FFFF00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600" b="1" kern="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Đặc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kern="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điểm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kern="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PHC</a:t>
            </a:r>
            <a:endParaRPr lang="vi-VN" sz="36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04633" y="3390900"/>
            <a:ext cx="8992737" cy="1866900"/>
          </a:xfrm>
          <a:prstGeom prst="roundRect">
            <a:avLst/>
          </a:prstGeom>
          <a:solidFill>
            <a:srgbClr val="FFCCFF"/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457200" lvl="0" indent="-457200" algn="ctr">
              <a:buFontTx/>
              <a:buChar char="-"/>
              <a:defRPr/>
            </a:pP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Chủ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thể vi phạm hành chính đa dạng, 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các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cơ quan nhà nước, các tổ chức và cá nhân (công dân Việt Nam, người nước ngoài, 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US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113732" y="5486400"/>
            <a:ext cx="8992737" cy="1219200"/>
          </a:xfrm>
          <a:prstGeom prst="roundRect">
            <a:avLst/>
          </a:prstGeom>
          <a:solidFill>
            <a:srgbClr val="FFCCFF"/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HV VP </a:t>
            </a:r>
            <a:r>
              <a:rPr lang="en-US" sz="3200" b="1" kern="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HC </a:t>
            </a:r>
            <a:r>
              <a:rPr lang="en-US" sz="3200" b="1" kern="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vi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lỗi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cố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ý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hoặc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vô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ý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1783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5" grpId="0" animBg="1"/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153400" cy="638175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</a:t>
            </a: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.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phạm và xử lý vi phạm hành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chính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5968171" cy="609600"/>
          </a:xfrm>
          <a:prstGeom prst="roundRect">
            <a:avLst/>
          </a:prstGeom>
          <a:solidFill>
            <a:srgbClr val="FFCCF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.2.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 Vi phạm hành 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6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104633" y="2711580"/>
            <a:ext cx="4848367" cy="488820"/>
          </a:xfrm>
          <a:prstGeom prst="roundRect">
            <a:avLst/>
          </a:prstGeom>
          <a:solidFill>
            <a:srgbClr val="FFFF00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600" b="1" kern="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Đặc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kern="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điểm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kern="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PHC</a:t>
            </a:r>
            <a:endParaRPr lang="vi-VN" sz="36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04633" y="3390900"/>
            <a:ext cx="8992737" cy="1485900"/>
          </a:xfrm>
          <a:prstGeom prst="roundRect">
            <a:avLst/>
          </a:prstGeom>
          <a:solidFill>
            <a:srgbClr val="FFFFCC"/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457200" lvl="0" indent="-457200" algn="ctr">
              <a:buFontTx/>
              <a:buChar char="-"/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Người có năng lực trách nhiệm HC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thực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hiện hành vi này có đầy đủ khả năng nhận thức và điều khiển hành vi </a:t>
            </a:r>
            <a:endParaRPr lang="en-US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113732" y="5181600"/>
            <a:ext cx="8992737" cy="1371600"/>
          </a:xfrm>
          <a:prstGeom prst="roundRect">
            <a:avLst/>
          </a:prstGeom>
          <a:solidFill>
            <a:srgbClr val="FFFFCC"/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xâm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hại đến trật tự quy tắc quản lý nhà nước đã được pháp luật hành chính quy định và bảo vệ</a:t>
            </a:r>
          </a:p>
        </p:txBody>
      </p:sp>
    </p:spTree>
    <p:extLst>
      <p:ext uri="{BB962C8B-B14F-4D97-AF65-F5344CB8AC3E}">
        <p14:creationId xmlns:p14="http://schemas.microsoft.com/office/powerpoint/2010/main" val="2627511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5" grpId="0" animBg="1"/>
      <p:bldP spid="1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153400" cy="638175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</a:t>
            </a: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.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phạm và xử lý vi phạm hành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chính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6806371" cy="609600"/>
          </a:xfrm>
          <a:prstGeom prst="roundRect">
            <a:avLst/>
          </a:prstGeom>
          <a:solidFill>
            <a:srgbClr val="FFFFCC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.2.2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 xử lý Vi phạm hành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104633" y="2711580"/>
            <a:ext cx="4848367" cy="488820"/>
          </a:xfrm>
          <a:prstGeom prst="roundRect">
            <a:avLst/>
          </a:prstGeom>
          <a:solidFill>
            <a:srgbClr val="FFFF00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600" b="1" kern="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Đặc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kern="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điểm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kern="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PHC</a:t>
            </a:r>
            <a:endParaRPr lang="vi-VN" sz="36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04633" y="3543300"/>
            <a:ext cx="8992737" cy="1181100"/>
          </a:xfrm>
          <a:prstGeom prst="roundRect">
            <a:avLst/>
          </a:prstGeom>
          <a:solidFill>
            <a:srgbClr val="FFFFCC"/>
          </a:solidFill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457200" lvl="0" indent="-457200" algn="ctr">
              <a:buFontTx/>
              <a:buChar char="-"/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Độ tuổi bắt đầu chịu trách nhiệm hành chính là </a:t>
            </a:r>
            <a:r>
              <a:rPr lang="vi-VN" sz="32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từ đủ 14 tuổi trở </a:t>
            </a:r>
            <a:r>
              <a:rPr lang="vi-VN" sz="32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lên</a:t>
            </a:r>
            <a:endParaRPr lang="en-US" sz="3200" b="1" kern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25673" y="5067300"/>
            <a:ext cx="8992737" cy="1485900"/>
          </a:xfrm>
          <a:prstGeom prst="roundRect">
            <a:avLst/>
          </a:prstGeom>
          <a:solidFill>
            <a:srgbClr val="FFFFCC"/>
          </a:solidFill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457200" lvl="0" indent="-457200" algn="ctr">
              <a:buFontTx/>
              <a:buChar char="-"/>
              <a:defRPr/>
            </a:pP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ừ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đủ 14 tuổi đến dưới 16 tuổi chỉ chịu trách nhiệm hành chính do </a:t>
            </a:r>
            <a:r>
              <a:rPr lang="vi-VN" sz="32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lỗi cố ý</a:t>
            </a:r>
            <a:endParaRPr lang="en-US" sz="3200" b="1" kern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6566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5" grpId="0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153400" cy="638175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</a:t>
            </a: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.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phạm và xử lý vi phạm hành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chính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6806371" cy="609600"/>
          </a:xfrm>
          <a:prstGeom prst="roundRect">
            <a:avLst/>
          </a:prstGeom>
          <a:solidFill>
            <a:srgbClr val="FFFFCC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.2.2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 xử lý Vi phạm hành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76200" y="2711580"/>
            <a:ext cx="8124967" cy="488820"/>
          </a:xfrm>
          <a:prstGeom prst="roundRect">
            <a:avLst/>
          </a:prstGeom>
          <a:solidFill>
            <a:srgbClr val="FFCCF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200" b="1" kern="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Nguyên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tắc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xử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phạt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vi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04633" y="3352800"/>
            <a:ext cx="8992737" cy="1485900"/>
          </a:xfrm>
          <a:prstGeom prst="roundRect">
            <a:avLst/>
          </a:prstGeom>
          <a:solidFill>
            <a:srgbClr val="FFFFCC"/>
          </a:solidFill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457200" lvl="0" indent="-457200" algn="ctr">
              <a:buFontTx/>
              <a:buChar char="-"/>
              <a:defRPr/>
            </a:pP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Chỉ những </a:t>
            </a:r>
            <a:r>
              <a:rPr lang="vi-VN" sz="32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cơ quan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và </a:t>
            </a:r>
            <a:r>
              <a:rPr lang="vi-VN" sz="32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có thẩm quyền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trong các cơ quan nhà nước mới </a:t>
            </a:r>
            <a:r>
              <a:rPr lang="vi-VN" sz="32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có thẩm quyền xử lý vi phạm hành chính</a:t>
            </a:r>
            <a:endParaRPr lang="en-US" sz="3200" b="1" kern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6200" y="5029200"/>
            <a:ext cx="9067800" cy="1638300"/>
          </a:xfrm>
          <a:prstGeom prst="roundRect">
            <a:avLst/>
          </a:prstGeom>
          <a:solidFill>
            <a:srgbClr val="D5E9E9"/>
          </a:solidFill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457200" lvl="0" indent="-457200" algn="ctr">
              <a:buFontTx/>
              <a:buChar char="-"/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Cá nhân, tổ chức </a:t>
            </a:r>
            <a:r>
              <a:rPr lang="vi-VN" sz="32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chỉ bị xử phạt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khi </a:t>
            </a:r>
            <a:r>
              <a:rPr lang="vi-VN" sz="32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có hành vi vi phạm hành chính</a:t>
            </a:r>
            <a:endParaRPr lang="en-US" sz="3200" b="1" kern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02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5" grpId="0" animBg="1"/>
      <p:bldP spid="1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153400" cy="638175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</a:t>
            </a: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.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phạm và xử lý vi phạm hành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chính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6806371" cy="609600"/>
          </a:xfrm>
          <a:prstGeom prst="roundRect">
            <a:avLst/>
          </a:prstGeom>
          <a:solidFill>
            <a:srgbClr val="FFFFCC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.2.2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 xử lý Vi phạm hành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76200" y="2711580"/>
            <a:ext cx="8124967" cy="488820"/>
          </a:xfrm>
          <a:prstGeom prst="roundRect">
            <a:avLst/>
          </a:prstGeom>
          <a:solidFill>
            <a:srgbClr val="FFCCF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200" b="1" kern="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Nguyên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tắc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xử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phạt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vi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04633" y="3352800"/>
            <a:ext cx="8992737" cy="3200400"/>
          </a:xfrm>
          <a:prstGeom prst="roundRect">
            <a:avLst/>
          </a:prstGeom>
          <a:solidFill>
            <a:srgbClr val="FFFFCC"/>
          </a:solidFill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457200" lvl="0" indent="-457200" algn="ctr">
              <a:buFontTx/>
              <a:buChar char="-"/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Mọi </a:t>
            </a:r>
            <a:r>
              <a:rPr lang="vi-VN" sz="32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hành vi </a:t>
            </a:r>
            <a:r>
              <a:rPr lang="en-US" sz="32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VP </a:t>
            </a:r>
            <a:r>
              <a:rPr lang="vi-VN" sz="32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 </a:t>
            </a:r>
            <a:r>
              <a:rPr lang="vi-VN" sz="32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luật </a:t>
            </a:r>
            <a:r>
              <a:rPr lang="en-US" sz="32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HC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phải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được </a:t>
            </a:r>
            <a:r>
              <a:rPr lang="vi-VN" sz="32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xử lý kịp thời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, công minh theo </a:t>
            </a:r>
            <a:r>
              <a:rPr lang="vi-VN" sz="32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đúng quy định của pháp luật</a:t>
            </a:r>
            <a:endParaRPr lang="en-US" sz="3200" b="1" kern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5609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153400" cy="638175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</a:t>
            </a: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.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phạm và xử lý vi phạm hành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chính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6806371" cy="609600"/>
          </a:xfrm>
          <a:prstGeom prst="roundRect">
            <a:avLst/>
          </a:prstGeom>
          <a:solidFill>
            <a:srgbClr val="FFFFCC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.2.2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 xử lý Vi phạm hành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76200" y="2711580"/>
            <a:ext cx="8124967" cy="488820"/>
          </a:xfrm>
          <a:prstGeom prst="roundRect">
            <a:avLst/>
          </a:prstGeom>
          <a:solidFill>
            <a:srgbClr val="FFCCF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200" b="1" kern="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Nguyên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tắc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xử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phạt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vi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51629" y="3313847"/>
            <a:ext cx="9067800" cy="877153"/>
          </a:xfrm>
          <a:prstGeom prst="roundRect">
            <a:avLst/>
          </a:prstGeom>
          <a:solidFill>
            <a:srgbClr val="E8F3CB"/>
          </a:solidFill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457200" lvl="0" indent="-457200" algn="ctr">
              <a:buFontTx/>
              <a:buChar char="-"/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Một 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HV VP HC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chỉ bị xử phạt 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HC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một lần</a:t>
            </a:r>
            <a:endParaRPr lang="en-US" sz="3200" b="1" kern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76200" y="4343400"/>
            <a:ext cx="9067800" cy="1143000"/>
          </a:xfrm>
          <a:prstGeom prst="roundRect">
            <a:avLst/>
          </a:prstGeom>
          <a:solidFill>
            <a:srgbClr val="D5E9E9"/>
          </a:solidFill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457200" lvl="0" indent="-457200" algn="ctr">
              <a:buFontTx/>
              <a:buChar char="-"/>
              <a:defRPr/>
            </a:pP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gười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thực hiện nhiều 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HV VP HC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thì bị xử phạt về từng hành vi vi phạm. </a:t>
            </a:r>
            <a:endParaRPr lang="en-US" sz="3200" b="1" kern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76200" y="5638800"/>
            <a:ext cx="9067800" cy="1066800"/>
          </a:xfrm>
          <a:prstGeom prst="roundRect">
            <a:avLst/>
          </a:prstGeom>
          <a:solidFill>
            <a:srgbClr val="FFFFCC"/>
          </a:solidFill>
          <a:ln w="57150">
            <a:solidFill>
              <a:srgbClr val="FF99CC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457200" lvl="0" indent="-457200" algn="ctr">
              <a:buFontTx/>
              <a:buChar char="-"/>
              <a:defRPr/>
            </a:pP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Nhiều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người cùng thực hiện một hành vi thì mỗi người vi phạm đều bị xử phạt</a:t>
            </a:r>
            <a:endParaRPr lang="en-US" sz="3200" b="1" kern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998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6" grpId="0" animBg="1"/>
      <p:bldP spid="14" grpId="0" animBg="1"/>
      <p:bldP spid="1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153400" cy="638175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</a:t>
            </a: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.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phạm và xử lý vi phạm hành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chính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6806371" cy="609600"/>
          </a:xfrm>
          <a:prstGeom prst="roundRect">
            <a:avLst/>
          </a:prstGeom>
          <a:solidFill>
            <a:srgbClr val="FFFFCC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.2.2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 xử lý Vi phạm hành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76200" y="2711580"/>
            <a:ext cx="8124967" cy="488820"/>
          </a:xfrm>
          <a:prstGeom prst="roundRect">
            <a:avLst/>
          </a:prstGeom>
          <a:solidFill>
            <a:srgbClr val="FFCCF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200" b="1" kern="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Nguyên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tắc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xử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phạt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vi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9376" y="3420327"/>
            <a:ext cx="9067800" cy="1380273"/>
          </a:xfrm>
          <a:prstGeom prst="roundRect">
            <a:avLst/>
          </a:prstGeom>
          <a:solidFill>
            <a:srgbClr val="E8F3CB"/>
          </a:solidFill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457200" lvl="0" indent="-457200" algn="ctr">
              <a:buFontTx/>
              <a:buChar char="-"/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Xử phạt 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VP HC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phải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căn cứ vào tính chất mức độ vi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phạm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80749" y="5029200"/>
            <a:ext cx="9067800" cy="1752600"/>
          </a:xfrm>
          <a:prstGeom prst="roundRect">
            <a:avLst/>
          </a:prstGeom>
          <a:solidFill>
            <a:srgbClr val="D5E9E9"/>
          </a:solidFill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457200" lvl="0" indent="-457200" algn="ctr">
              <a:buFontTx/>
              <a:buChar char="-"/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Không xử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phạt: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tình thế cấp thiết, phòng vệ chính đáng, sự kiện bất ngờ, hoặc vi phạm khi đang mắc bệnh tâm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thần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...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3200" b="1" kern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6911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6" grpId="0" animBg="1"/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153400" cy="638175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</a:t>
            </a: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.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phạm và xử lý vi phạm hành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chính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6806371" cy="609600"/>
          </a:xfrm>
          <a:prstGeom prst="roundRect">
            <a:avLst/>
          </a:prstGeom>
          <a:solidFill>
            <a:srgbClr val="FFFFCC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.2.2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 xử lý Vi phạm hành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76201" y="2711580"/>
            <a:ext cx="7238999" cy="641220"/>
          </a:xfrm>
          <a:prstGeom prst="roundRect">
            <a:avLst/>
          </a:prstGeom>
          <a:solidFill>
            <a:srgbClr val="CFEAE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thức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xử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phạt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vi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HC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51629" y="3581400"/>
            <a:ext cx="9067800" cy="2590800"/>
          </a:xfrm>
          <a:prstGeom prst="roundRect">
            <a:avLst/>
          </a:prstGeom>
          <a:solidFill>
            <a:srgbClr val="E8F3CB"/>
          </a:solidFill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ao gồm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0">
              <a:defRPr/>
            </a:pPr>
            <a:endParaRPr lang="en-US" sz="3200" b="1" kern="0" dirty="0" smtClean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marL="457200" lvl="0" indent="-457200">
              <a:buFontTx/>
              <a:buChar char="-"/>
              <a:defRPr/>
            </a:pP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các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hình thức xử phạt </a:t>
            </a:r>
            <a:endParaRPr lang="en-US" sz="3200" b="1" kern="0" dirty="0" smtClean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lvl="0">
              <a:defRPr/>
            </a:pP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-   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và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các biện pháp xử lý hành chính khác</a:t>
            </a:r>
          </a:p>
        </p:txBody>
      </p:sp>
    </p:spTree>
    <p:extLst>
      <p:ext uri="{BB962C8B-B14F-4D97-AF65-F5344CB8AC3E}">
        <p14:creationId xmlns:p14="http://schemas.microsoft.com/office/powerpoint/2010/main" val="3445396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153400" cy="638175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</a:t>
            </a: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.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phạm và xử lý vi phạm hành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chính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6806371" cy="609600"/>
          </a:xfrm>
          <a:prstGeom prst="roundRect">
            <a:avLst/>
          </a:prstGeom>
          <a:solidFill>
            <a:srgbClr val="FFFFCC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.2.2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 xử lý Vi phạm hành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76201" y="2711580"/>
            <a:ext cx="7238999" cy="641220"/>
          </a:xfrm>
          <a:prstGeom prst="roundRect">
            <a:avLst/>
          </a:prstGeom>
          <a:solidFill>
            <a:srgbClr val="CFEAE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thức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xử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phạt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vi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HC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80749" y="3581400"/>
            <a:ext cx="9067800" cy="3200400"/>
          </a:xfrm>
          <a:prstGeom prst="roundRect">
            <a:avLst/>
          </a:prstGeom>
          <a:solidFill>
            <a:srgbClr val="D5E9E9"/>
          </a:solidFill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Xử phạt vi phạm hành chính có hai hình thức đó là: </a:t>
            </a:r>
            <a:endParaRPr lang="en-US" sz="3200" b="1" kern="0" dirty="0" smtClean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marL="457200" lvl="0" indent="-457200">
              <a:buFontTx/>
              <a:buChar char="-"/>
              <a:defRPr/>
            </a:pP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Hình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thức xử </a:t>
            </a:r>
            <a:r>
              <a:rPr lang="vi-VN" sz="32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phạt chính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và </a:t>
            </a:r>
            <a:endParaRPr lang="en-US" sz="3200" b="1" kern="0" dirty="0" smtClean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marL="457200" lvl="0" indent="-457200">
              <a:buFontTx/>
              <a:buChar char="-"/>
              <a:defRPr/>
            </a:pP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ình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thức xử </a:t>
            </a:r>
            <a:r>
              <a:rPr lang="vi-VN" sz="32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phạt bổ sung</a:t>
            </a:r>
            <a:endParaRPr lang="en-US" sz="3200" b="1" kern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7317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153400" cy="638175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</a:t>
            </a: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.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phạm và xử lý vi phạm hành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chính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6806371" cy="609600"/>
          </a:xfrm>
          <a:prstGeom prst="roundRect">
            <a:avLst/>
          </a:prstGeom>
          <a:solidFill>
            <a:srgbClr val="FFFFCC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.2.2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 xử lý Vi phạm hành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76201" y="2711580"/>
            <a:ext cx="7238999" cy="641220"/>
          </a:xfrm>
          <a:prstGeom prst="roundRect">
            <a:avLst/>
          </a:prstGeom>
          <a:solidFill>
            <a:srgbClr val="CFEAE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thức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xử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phạt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vi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HC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80749" y="3581400"/>
            <a:ext cx="9067800" cy="3200400"/>
          </a:xfrm>
          <a:prstGeom prst="roundRect">
            <a:avLst/>
          </a:prstGeom>
          <a:solidFill>
            <a:srgbClr val="D5E9E9"/>
          </a:solidFill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Đối với mỗi 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HV VP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hành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chính, cá nhân, tổ chức vi phạm </a:t>
            </a:r>
            <a:endParaRPr lang="en-US" sz="3200" b="1" kern="0" dirty="0" smtClean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lvl="0">
              <a:defRPr/>
            </a:pP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chỉ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bị xử phạt </a:t>
            </a:r>
            <a:r>
              <a:rPr lang="vi-VN" sz="32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một lần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, bằng một trong các hình thức </a:t>
            </a:r>
            <a:r>
              <a:rPr lang="vi-VN" sz="32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</a:t>
            </a:r>
            <a:r>
              <a:rPr lang="en-US" sz="32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ử</a:t>
            </a:r>
            <a:r>
              <a:rPr lang="vi-VN" sz="32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phạt chính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 </a:t>
            </a:r>
            <a:endParaRPr lang="en-US" sz="3200" b="1" kern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1443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7086600" cy="638175"/>
          </a:xfrm>
          <a:prstGeom prst="rect">
            <a:avLst/>
          </a:prstGeom>
          <a:solidFill>
            <a:srgbClr val="CFEAEF"/>
          </a:solidFill>
          <a:ln w="5715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/>
              </a:rPr>
              <a:t>Hình thức xử phạt chính bao gồm: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6806371" cy="609600"/>
          </a:xfrm>
          <a:prstGeom prst="roundRect">
            <a:avLst/>
          </a:prstGeom>
          <a:solidFill>
            <a:srgbClr val="FFFFCC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Cảnh cáo</a:t>
            </a: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76201" y="2711580"/>
            <a:ext cx="7238999" cy="641220"/>
          </a:xfrm>
          <a:prstGeom prst="roundRect">
            <a:avLst/>
          </a:prstGeom>
          <a:solidFill>
            <a:srgbClr val="CFEAE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Phạt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tiền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80749" y="4038600"/>
            <a:ext cx="9067800" cy="2438400"/>
          </a:xfrm>
          <a:prstGeom prst="roundRect">
            <a:avLst/>
          </a:prstGeom>
          <a:solidFill>
            <a:srgbClr val="D5E9E9"/>
          </a:solidFill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Tước quyền sử dụng giấy phép, tịch thu tang vật, phương tiện được sử dụng để vi phạm hành chính</a:t>
            </a:r>
            <a:endParaRPr lang="en-US" sz="3200" b="1" kern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406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7086600" cy="638175"/>
          </a:xfrm>
          <a:prstGeom prst="rect">
            <a:avLst/>
          </a:prstGeom>
          <a:solidFill>
            <a:srgbClr val="CFEAEF"/>
          </a:solidFill>
          <a:ln w="5715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/>
              </a:rPr>
              <a:t>Hình thức xử phạt chính bao gồm: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6806371" cy="609600"/>
          </a:xfrm>
          <a:prstGeom prst="roundRect">
            <a:avLst/>
          </a:prstGeom>
          <a:solidFill>
            <a:srgbClr val="E8D6E4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Trục xuất </a:t>
            </a: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76201" y="2711580"/>
            <a:ext cx="7238999" cy="641220"/>
          </a:xfrm>
          <a:prstGeom prst="roundRect">
            <a:avLst/>
          </a:prstGeom>
          <a:solidFill>
            <a:srgbClr val="E8F3CB"/>
          </a:solidFill>
          <a:ln w="57150" cap="flat" cmpd="sng" algn="ctr">
            <a:solidFill>
              <a:srgbClr val="FF99CC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Biện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khắc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phục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hậu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quả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80749" y="3810000"/>
            <a:ext cx="9067800" cy="2743200"/>
          </a:xfrm>
          <a:prstGeom prst="roundRect">
            <a:avLst/>
          </a:prstGeom>
          <a:solidFill>
            <a:srgbClr val="FFFFCC"/>
          </a:solidFill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Các biện pháp xử lý hành chính khác: Giáo dục tại xã, phường, thị trấn; đưa vào trường giáo dưỡng; đưa vào cơ sở giáo dục; đưa vào cơ sở chữa bệnh... </a:t>
            </a:r>
            <a:endParaRPr lang="en-US" sz="3200" b="1" kern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9012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7086600" cy="638175"/>
          </a:xfrm>
          <a:prstGeom prst="rect">
            <a:avLst/>
          </a:prstGeom>
          <a:solidFill>
            <a:srgbClr val="FFFFCC"/>
          </a:solidFill>
          <a:ln w="5715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/>
              </a:rPr>
              <a:t>Thủ tục xử phạt và mức xử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/>
              </a:rPr>
              <a:t>phạt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9092371" cy="1524000"/>
          </a:xfrm>
          <a:prstGeom prst="roundRect">
            <a:avLst/>
          </a:prstGeom>
          <a:solidFill>
            <a:srgbClr val="E8D6E4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>
              <a:defRPr/>
            </a:pP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Phạt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tại chỗ hay </a:t>
            </a:r>
            <a:endParaRPr lang="en-US" sz="3200" b="1" kern="0" dirty="0" smtClean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lập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biên bản rồi ban hành quyết định xử phạt</a:t>
            </a: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ounded Rectangle 13"/>
          <p:cNvSpPr/>
          <p:nvPr/>
        </p:nvSpPr>
        <p:spPr>
          <a:xfrm>
            <a:off x="80749" y="3810000"/>
            <a:ext cx="9067800" cy="2743200"/>
          </a:xfrm>
          <a:prstGeom prst="roundRect">
            <a:avLst/>
          </a:prstGeom>
          <a:solidFill>
            <a:srgbClr val="FFFFCC"/>
          </a:solidFill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Mức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phạt tiền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phạm hành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en-US" sz="3200" b="1" kern="0" dirty="0" smtClean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lvl="0">
              <a:defRPr/>
            </a:pP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3200" b="1" kern="0" dirty="0" smtClean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lvl="0">
              <a:defRPr/>
            </a:pP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từ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50.000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1.000.000.000 đ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cá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nhân, </a:t>
            </a:r>
            <a:endParaRPr lang="en-US" sz="3200" b="1" kern="0" dirty="0" smtClean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lvl="0">
              <a:defRPr/>
            </a:pP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từ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100.000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2.000.000.000 đ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đối với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3200" b="1" kern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5357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7086600" cy="638175"/>
          </a:xfrm>
          <a:prstGeom prst="rect">
            <a:avLst/>
          </a:prstGeom>
          <a:solidFill>
            <a:srgbClr val="E8F3CB"/>
          </a:solidFill>
          <a:ln w="5715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/>
              </a:rPr>
              <a:t>Thời hiệu xử lý vi phạm hành chính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loud 1"/>
          <p:cNvSpPr/>
          <p:nvPr/>
        </p:nvSpPr>
        <p:spPr>
          <a:xfrm>
            <a:off x="304800" y="2057400"/>
            <a:ext cx="8382000" cy="45720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Từ 12 tháng </a:t>
            </a:r>
          </a:p>
          <a:p>
            <a:pPr algn="ctr"/>
            <a:r>
              <a:rPr lang="vi-VN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hoặc hơn 12 tháng tùy theo trường hợp vi phạm</a:t>
            </a:r>
            <a:endParaRPr lang="vi-VN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7278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2157413"/>
            <a:ext cx="9144000" cy="1484312"/>
          </a:xfrm>
          <a:prstGeom prst="roundRect">
            <a:avLst/>
          </a:prstGeom>
          <a:solidFill>
            <a:srgbClr val="1F497D">
              <a:lumMod val="20000"/>
              <a:lumOff val="8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lang="vi-VN" sz="3200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Đối tượng điều chỉnh của pháp luật hành chính mang tính đặc thù </a:t>
            </a:r>
            <a:r>
              <a:rPr lang="vi-VN" sz="3200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là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267202" y="4006850"/>
            <a:ext cx="4727574" cy="1038225"/>
          </a:xfrm>
          <a:prstGeom prst="roundRect">
            <a:avLst/>
          </a:prstGeom>
          <a:solidFill>
            <a:srgbClr val="4BACC6">
              <a:lumMod val="60000"/>
              <a:lumOff val="4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c. </a:t>
            </a:r>
            <a:r>
              <a:rPr lang="en-US" sz="3200" dirty="0" err="1"/>
              <a:t>Mọi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dân</a:t>
            </a:r>
            <a:r>
              <a:rPr lang="en-US" sz="3200" dirty="0"/>
              <a:t> </a:t>
            </a:r>
            <a:r>
              <a:rPr lang="en-US" sz="3200" dirty="0" err="1"/>
              <a:t>đều</a:t>
            </a:r>
            <a:r>
              <a:rPr lang="en-US" sz="3200" dirty="0"/>
              <a:t> </a:t>
            </a:r>
            <a:r>
              <a:rPr lang="en-US" sz="3200" dirty="0" err="1"/>
              <a:t>bình</a:t>
            </a:r>
            <a:r>
              <a:rPr lang="en-US" sz="3200" dirty="0"/>
              <a:t> </a:t>
            </a:r>
            <a:r>
              <a:rPr lang="en-US" sz="3200" dirty="0" err="1"/>
              <a:t>đẳng</a:t>
            </a:r>
            <a:r>
              <a:rPr lang="en-US" sz="3200" dirty="0"/>
              <a:t> </a:t>
            </a:r>
            <a:r>
              <a:rPr lang="en-US" sz="3200" dirty="0" err="1"/>
              <a:t>trước</a:t>
            </a:r>
            <a:r>
              <a:rPr lang="en-US" sz="3200" dirty="0"/>
              <a:t> </a:t>
            </a:r>
            <a:r>
              <a:rPr lang="en-US" sz="3200" dirty="0" err="1"/>
              <a:t>pháp</a:t>
            </a:r>
            <a:r>
              <a:rPr lang="en-US" sz="3200" dirty="0"/>
              <a:t> </a:t>
            </a:r>
            <a:r>
              <a:rPr lang="en-US" sz="3200" dirty="0" err="1"/>
              <a:t>luật</a:t>
            </a:r>
            <a:r>
              <a:rPr kumimoji="0" lang="vi-VN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.</a:t>
            </a:r>
            <a:endParaRPr kumimoji="0" lang="vi-VN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37509" y="5459934"/>
            <a:ext cx="3877291" cy="1044575"/>
          </a:xfrm>
          <a:prstGeom prst="roundRect">
            <a:avLst/>
          </a:prstGeom>
          <a:solidFill>
            <a:srgbClr val="4BACC6">
              <a:lumMod val="60000"/>
              <a:lumOff val="4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b. </a:t>
            </a:r>
            <a:r>
              <a:rPr lang="en-US" sz="3200" dirty="0" err="1"/>
              <a:t>Bình</a:t>
            </a:r>
            <a:r>
              <a:rPr lang="en-US" sz="3200" dirty="0"/>
              <a:t> </a:t>
            </a:r>
            <a:r>
              <a:rPr lang="en-US" sz="3200" dirty="0" err="1"/>
              <a:t>đẳng</a:t>
            </a:r>
            <a:r>
              <a:rPr kumimoji="0" lang="vi-VN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.</a:t>
            </a:r>
            <a:endParaRPr kumimoji="0" lang="vi-VN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37509" y="4006850"/>
            <a:ext cx="3877291" cy="1085850"/>
          </a:xfrm>
          <a:prstGeom prst="roundRect">
            <a:avLst/>
          </a:prstGeom>
          <a:solidFill>
            <a:srgbClr val="4BACC6">
              <a:lumMod val="60000"/>
              <a:lumOff val="4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a</a:t>
            </a:r>
            <a:r>
              <a:rPr kumimoji="0" lang="vi-VN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. </a:t>
            </a:r>
            <a:r>
              <a:rPr lang="en-US" sz="3200" dirty="0" err="1"/>
              <a:t>Không</a:t>
            </a:r>
            <a:r>
              <a:rPr lang="en-US" sz="3200" dirty="0"/>
              <a:t> </a:t>
            </a:r>
            <a:r>
              <a:rPr lang="en-US" sz="3200" dirty="0" err="1"/>
              <a:t>bình</a:t>
            </a:r>
            <a:r>
              <a:rPr lang="en-US" sz="3200" dirty="0"/>
              <a:t> </a:t>
            </a:r>
            <a:r>
              <a:rPr lang="en-US" sz="3200" dirty="0" err="1"/>
              <a:t>đẳng</a:t>
            </a: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.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267202" y="5395913"/>
            <a:ext cx="4748211" cy="1085850"/>
          </a:xfrm>
          <a:prstGeom prst="roundRect">
            <a:avLst/>
          </a:prstGeom>
          <a:solidFill>
            <a:srgbClr val="4BACC6">
              <a:lumMod val="60000"/>
              <a:lumOff val="4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d. </a:t>
            </a:r>
            <a:r>
              <a:rPr lang="en-US" sz="3200" dirty="0" err="1"/>
              <a:t>Luôn</a:t>
            </a:r>
            <a:r>
              <a:rPr lang="en-US" sz="3200" dirty="0"/>
              <a:t> </a:t>
            </a:r>
            <a:r>
              <a:rPr lang="en-US" sz="3200" dirty="0" err="1"/>
              <a:t>luôn</a:t>
            </a:r>
            <a:r>
              <a:rPr lang="en-US" sz="3200" dirty="0"/>
              <a:t> </a:t>
            </a:r>
            <a:r>
              <a:rPr lang="en-US" sz="3200" dirty="0" err="1"/>
              <a:t>bình</a:t>
            </a:r>
            <a:r>
              <a:rPr lang="en-US" sz="3200" dirty="0"/>
              <a:t> </a:t>
            </a:r>
            <a:r>
              <a:rPr lang="en-US" sz="3200" dirty="0" err="1"/>
              <a:t>đẳng</a:t>
            </a:r>
            <a:r>
              <a:rPr kumimoji="0" lang="vi-VN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.</a:t>
            </a:r>
            <a:endParaRPr kumimoji="0" lang="vi-VN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pic>
        <p:nvPicPr>
          <p:cNvPr id="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CỦNG CỐ BÀI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MCj0134549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725" y="0"/>
            <a:ext cx="2327275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9615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2276475"/>
            <a:ext cx="9144000" cy="1495425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lang="en-US" sz="3200" dirty="0" err="1"/>
              <a:t>Phòng</a:t>
            </a:r>
            <a:r>
              <a:rPr lang="en-US" sz="3200" dirty="0"/>
              <a:t> </a:t>
            </a:r>
            <a:r>
              <a:rPr lang="en-US" sz="3200" dirty="0" err="1"/>
              <a:t>ngừa</a:t>
            </a:r>
            <a:r>
              <a:rPr lang="en-US" sz="3200" dirty="0"/>
              <a:t>, </a:t>
            </a:r>
            <a:r>
              <a:rPr lang="en-US" sz="3200" dirty="0" err="1"/>
              <a:t>ngăn</a:t>
            </a:r>
            <a:r>
              <a:rPr lang="en-US" sz="3200" dirty="0"/>
              <a:t> </a:t>
            </a:r>
            <a:r>
              <a:rPr lang="en-US" sz="3200" dirty="0" err="1"/>
              <a:t>chặn</a:t>
            </a:r>
            <a:r>
              <a:rPr lang="en-US" sz="3200" dirty="0"/>
              <a:t>, </a:t>
            </a:r>
            <a:r>
              <a:rPr lang="en-US" sz="3200" dirty="0" err="1"/>
              <a:t>xử</a:t>
            </a:r>
            <a:r>
              <a:rPr lang="en-US" sz="3200" dirty="0"/>
              <a:t> </a:t>
            </a:r>
            <a:r>
              <a:rPr lang="en-US" sz="3200" dirty="0" err="1"/>
              <a:t>lý</a:t>
            </a:r>
            <a:r>
              <a:rPr lang="en-US" sz="3200" dirty="0"/>
              <a:t> </a:t>
            </a:r>
            <a:r>
              <a:rPr lang="en-US" sz="3200" dirty="0" err="1"/>
              <a:t>đối</a:t>
            </a:r>
            <a:r>
              <a:rPr lang="en-US" sz="3200" dirty="0"/>
              <a:t> </a:t>
            </a:r>
            <a:r>
              <a:rPr lang="en-US" sz="3200" dirty="0" err="1"/>
              <a:t>với</a:t>
            </a:r>
            <a:r>
              <a:rPr lang="en-US" sz="3200" dirty="0"/>
              <a:t> </a:t>
            </a:r>
            <a:r>
              <a:rPr lang="en-US" sz="3200" dirty="0" err="1"/>
              <a:t>những</a:t>
            </a:r>
            <a:r>
              <a:rPr lang="en-US" sz="3200" dirty="0"/>
              <a:t> vi </a:t>
            </a:r>
            <a:r>
              <a:rPr lang="en-US" sz="3200" dirty="0" err="1"/>
              <a:t>phạm</a:t>
            </a:r>
            <a:r>
              <a:rPr lang="en-US" sz="3200" dirty="0"/>
              <a:t> </a:t>
            </a:r>
            <a:r>
              <a:rPr lang="en-US" sz="3200" dirty="0" err="1"/>
              <a:t>hành</a:t>
            </a:r>
            <a:r>
              <a:rPr lang="en-US" sz="3200" dirty="0"/>
              <a:t> </a:t>
            </a:r>
            <a:r>
              <a:rPr lang="en-US" sz="3200" dirty="0" err="1" smtClean="0"/>
              <a:t>chính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94303" y="4014454"/>
            <a:ext cx="4660900" cy="963946"/>
          </a:xfrm>
          <a:prstGeom prst="roundRect">
            <a:avLst/>
          </a:prstGeom>
          <a:solidFill>
            <a:srgbClr val="F79646">
              <a:lumMod val="40000"/>
              <a:lumOff val="6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a</a:t>
            </a:r>
            <a:r>
              <a:rPr kumimoji="0" lang="vi-VN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. </a:t>
            </a: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Cha hay mẹ kết h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ôn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.</a:t>
            </a:r>
            <a:endParaRPr kumimoji="0" lang="vi-VN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938713" y="4003675"/>
            <a:ext cx="4205287" cy="974725"/>
          </a:xfrm>
          <a:prstGeom prst="roundRect">
            <a:avLst/>
          </a:prstGeom>
          <a:solidFill>
            <a:srgbClr val="F79646">
              <a:lumMod val="40000"/>
              <a:lumOff val="6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c.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 err="1"/>
              <a:t>một</a:t>
            </a:r>
            <a:r>
              <a:rPr lang="en-US" sz="3200" dirty="0"/>
              <a:t> </a:t>
            </a:r>
            <a:r>
              <a:rPr lang="en-US" sz="3200" dirty="0" err="1"/>
              <a:t>việc</a:t>
            </a:r>
            <a:r>
              <a:rPr lang="en-US" sz="3200" dirty="0"/>
              <a:t> </a:t>
            </a:r>
            <a:r>
              <a:rPr lang="en-US" sz="3200" dirty="0" err="1"/>
              <a:t>làm</a:t>
            </a:r>
            <a:r>
              <a:rPr lang="en-US" sz="3200" dirty="0"/>
              <a:t> </a:t>
            </a:r>
            <a:r>
              <a:rPr lang="en-US" sz="3200" dirty="0" err="1"/>
              <a:t>không</a:t>
            </a:r>
            <a:r>
              <a:rPr lang="en-US" sz="3200" dirty="0"/>
              <a:t>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thiết</a:t>
            </a:r>
            <a:r>
              <a:rPr kumimoji="0" lang="vi-VN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.</a:t>
            </a:r>
            <a:endParaRPr kumimoji="0" lang="vi-VN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31763" y="5506243"/>
            <a:ext cx="4660900" cy="974725"/>
          </a:xfrm>
          <a:prstGeom prst="roundRect">
            <a:avLst/>
          </a:prstGeom>
          <a:solidFill>
            <a:srgbClr val="F79646">
              <a:lumMod val="40000"/>
              <a:lumOff val="6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b</a:t>
            </a:r>
            <a:r>
              <a:rPr kumimoji="0" lang="vi-VN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.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 err="1"/>
              <a:t>một</a:t>
            </a:r>
            <a:r>
              <a:rPr lang="en-US" sz="3200" dirty="0"/>
              <a:t> </a:t>
            </a:r>
            <a:r>
              <a:rPr lang="en-US" sz="3200" dirty="0" err="1"/>
              <a:t>việc</a:t>
            </a:r>
            <a:r>
              <a:rPr lang="en-US" sz="3200" dirty="0"/>
              <a:t> </a:t>
            </a:r>
            <a:r>
              <a:rPr lang="en-US" sz="3200" dirty="0" err="1"/>
              <a:t>làm</a:t>
            </a:r>
            <a:r>
              <a:rPr lang="en-US" sz="3200" dirty="0"/>
              <a:t>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 smtClean="0"/>
              <a:t>thiết</a:t>
            </a:r>
            <a:endParaRPr kumimoji="0" lang="vi-VN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938713" y="5357813"/>
            <a:ext cx="4205287" cy="1271587"/>
          </a:xfrm>
          <a:prstGeom prst="roundRect">
            <a:avLst/>
          </a:prstGeom>
          <a:solidFill>
            <a:srgbClr val="F79646">
              <a:lumMod val="40000"/>
              <a:lumOff val="6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d.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 err="1"/>
              <a:t>một</a:t>
            </a:r>
            <a:r>
              <a:rPr lang="en-US" sz="3200" dirty="0"/>
              <a:t> </a:t>
            </a:r>
            <a:r>
              <a:rPr lang="en-US" sz="3200" dirty="0" err="1"/>
              <a:t>việc</a:t>
            </a:r>
            <a:r>
              <a:rPr lang="en-US" sz="3200" dirty="0"/>
              <a:t> </a:t>
            </a:r>
            <a:r>
              <a:rPr lang="en-US" sz="3200" dirty="0" err="1"/>
              <a:t>làm</a:t>
            </a:r>
            <a:r>
              <a:rPr lang="en-US" sz="3200" dirty="0"/>
              <a:t> </a:t>
            </a:r>
            <a:r>
              <a:rPr lang="en-US" sz="3200" dirty="0" err="1"/>
              <a:t>không</a:t>
            </a:r>
            <a:r>
              <a:rPr lang="en-US" sz="3200" dirty="0"/>
              <a:t> </a:t>
            </a:r>
            <a:r>
              <a:rPr lang="en-US" sz="3200" dirty="0" err="1"/>
              <a:t>nên</a:t>
            </a:r>
            <a:r>
              <a:rPr lang="en-US" sz="3200" dirty="0"/>
              <a:t> </a:t>
            </a:r>
            <a:r>
              <a:rPr lang="en-US" sz="3200" dirty="0" err="1"/>
              <a:t>làm</a:t>
            </a: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.</a:t>
            </a:r>
            <a:endParaRPr kumimoji="0" lang="vi-VN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pic>
        <p:nvPicPr>
          <p:cNvPr id="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CỦNG CỐ BÀI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MCj0134549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725" y="0"/>
            <a:ext cx="2327275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4908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0" y="1441450"/>
            <a:ext cx="9144000" cy="1535113"/>
          </a:xfrm>
          <a:prstGeom prst="roundRect">
            <a:avLst/>
          </a:prstGeom>
          <a:solidFill>
            <a:srgbClr val="4BACC6">
              <a:lumMod val="20000"/>
              <a:lumOff val="8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lang="en-US" sz="3200" dirty="0" err="1"/>
              <a:t>Nguyên</a:t>
            </a:r>
            <a:r>
              <a:rPr lang="en-US" sz="3200" dirty="0"/>
              <a:t> </a:t>
            </a:r>
            <a:r>
              <a:rPr lang="en-US" sz="3200" dirty="0" err="1"/>
              <a:t>tắc</a:t>
            </a:r>
            <a:r>
              <a:rPr lang="en-US" sz="3200" dirty="0"/>
              <a:t> </a:t>
            </a:r>
            <a:r>
              <a:rPr lang="en-US" sz="3200" dirty="0" err="1"/>
              <a:t>xử</a:t>
            </a:r>
            <a:r>
              <a:rPr lang="en-US" sz="3200" dirty="0"/>
              <a:t> </a:t>
            </a:r>
            <a:r>
              <a:rPr lang="en-US" sz="3200" dirty="0" err="1"/>
              <a:t>phạt</a:t>
            </a:r>
            <a:r>
              <a:rPr lang="en-US" sz="3200" dirty="0"/>
              <a:t> vi </a:t>
            </a:r>
            <a:r>
              <a:rPr lang="en-US" sz="3200" dirty="0" err="1"/>
              <a:t>phạm</a:t>
            </a:r>
            <a:r>
              <a:rPr lang="en-US" sz="3200" dirty="0"/>
              <a:t> </a:t>
            </a:r>
            <a:r>
              <a:rPr lang="en-US" sz="3200" dirty="0" err="1"/>
              <a:t>hành</a:t>
            </a:r>
            <a:r>
              <a:rPr lang="en-US" sz="3200" dirty="0"/>
              <a:t> </a:t>
            </a:r>
            <a:r>
              <a:rPr lang="en-US" sz="3200" dirty="0" err="1"/>
              <a:t>chính</a:t>
            </a:r>
            <a:r>
              <a:rPr lang="en-US" sz="3200" dirty="0"/>
              <a:t> </a:t>
            </a:r>
            <a:r>
              <a:rPr lang="en-US" sz="3200" dirty="0" err="1"/>
              <a:t>là</a:t>
            </a:r>
            <a:endParaRPr kumimoji="0" lang="vi-VN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4727575" y="3290545"/>
            <a:ext cx="4321768" cy="1446212"/>
          </a:xfrm>
          <a:prstGeom prst="roundRect">
            <a:avLst/>
          </a:prstGeom>
          <a:solidFill>
            <a:srgbClr val="4F81BD">
              <a:lumMod val="20000"/>
              <a:lumOff val="8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c</a:t>
            </a:r>
            <a:r>
              <a:rPr kumimoji="0" lang="vi-VN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. </a:t>
            </a:r>
            <a:r>
              <a:rPr lang="en-US" sz="3200" dirty="0" err="1"/>
              <a:t>Tổ</a:t>
            </a:r>
            <a:r>
              <a:rPr lang="en-US" sz="3200" dirty="0"/>
              <a:t> </a:t>
            </a:r>
            <a:r>
              <a:rPr lang="en-US" sz="3200" dirty="0" err="1"/>
              <a:t>chức</a:t>
            </a:r>
            <a:r>
              <a:rPr lang="en-US" sz="3200" dirty="0"/>
              <a:t> </a:t>
            </a:r>
            <a:r>
              <a:rPr lang="en-US" sz="3200" dirty="0" err="1"/>
              <a:t>không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</a:t>
            </a:r>
            <a:r>
              <a:rPr lang="en-US" sz="3200" dirty="0" err="1"/>
              <a:t>xử</a:t>
            </a:r>
            <a:r>
              <a:rPr lang="en-US" sz="3200" dirty="0"/>
              <a:t> </a:t>
            </a:r>
            <a:r>
              <a:rPr lang="en-US" sz="3200" dirty="0" err="1"/>
              <a:t>phạt</a:t>
            </a:r>
            <a:r>
              <a:rPr lang="en-US" sz="3200" dirty="0"/>
              <a:t> </a:t>
            </a:r>
            <a:r>
              <a:rPr lang="en-US" sz="3200" dirty="0" err="1"/>
              <a:t>hành</a:t>
            </a:r>
            <a:r>
              <a:rPr lang="en-US" sz="3200" dirty="0"/>
              <a:t> </a:t>
            </a:r>
            <a:r>
              <a:rPr lang="en-US" sz="3200" dirty="0" err="1"/>
              <a:t>chính</a:t>
            </a:r>
            <a:r>
              <a:rPr kumimoji="0" lang="vi-VN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.</a:t>
            </a:r>
            <a:endParaRPr kumimoji="0" lang="vi-VN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82550" y="4905375"/>
            <a:ext cx="4506913" cy="1446213"/>
          </a:xfrm>
          <a:prstGeom prst="roundRect">
            <a:avLst/>
          </a:prstGeom>
          <a:solidFill>
            <a:srgbClr val="4F81BD">
              <a:lumMod val="20000"/>
              <a:lumOff val="8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b. </a:t>
            </a:r>
            <a:r>
              <a:rPr lang="en-US" sz="3200" dirty="0" err="1"/>
              <a:t>Cá</a:t>
            </a:r>
            <a:r>
              <a:rPr lang="en-US" sz="3200" dirty="0"/>
              <a:t> </a:t>
            </a:r>
            <a:r>
              <a:rPr lang="en-US" sz="3200" dirty="0" err="1"/>
              <a:t>nhân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tổ</a:t>
            </a:r>
            <a:r>
              <a:rPr lang="en-US" sz="3200" dirty="0"/>
              <a:t> </a:t>
            </a:r>
            <a:r>
              <a:rPr lang="en-US" sz="3200" dirty="0" err="1"/>
              <a:t>chức</a:t>
            </a:r>
            <a:r>
              <a:rPr lang="en-US" sz="3200" dirty="0"/>
              <a:t> </a:t>
            </a:r>
            <a:r>
              <a:rPr lang="en-US" sz="3200" dirty="0" err="1"/>
              <a:t>đều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</a:t>
            </a:r>
            <a:r>
              <a:rPr lang="en-US" sz="3200" dirty="0" err="1"/>
              <a:t>xử</a:t>
            </a:r>
            <a:r>
              <a:rPr lang="en-US" sz="3200" dirty="0"/>
              <a:t> </a:t>
            </a:r>
            <a:r>
              <a:rPr lang="en-US" sz="3200" dirty="0" err="1"/>
              <a:t>phạt</a:t>
            </a:r>
            <a:r>
              <a:rPr lang="en-US" sz="3200" dirty="0"/>
              <a:t> </a:t>
            </a:r>
            <a:r>
              <a:rPr lang="en-US" sz="3200" dirty="0" err="1"/>
              <a:t>hành</a:t>
            </a:r>
            <a:r>
              <a:rPr lang="en-US" sz="3200" dirty="0"/>
              <a:t> </a:t>
            </a:r>
            <a:r>
              <a:rPr lang="en-US" sz="3200" dirty="0" err="1"/>
              <a:t>chính</a:t>
            </a:r>
            <a:r>
              <a:rPr kumimoji="0" lang="vi-VN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.</a:t>
            </a:r>
            <a:endParaRPr kumimoji="0" lang="vi-VN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82550" y="3334758"/>
            <a:ext cx="4459880" cy="1446212"/>
          </a:xfrm>
          <a:prstGeom prst="roundRect">
            <a:avLst/>
          </a:prstGeom>
          <a:solidFill>
            <a:srgbClr val="4F81BD">
              <a:lumMod val="20000"/>
              <a:lumOff val="8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lang="en-US" sz="3200" kern="0" dirty="0">
                <a:solidFill>
                  <a:sysClr val="windowText" lastClr="000000"/>
                </a:solidFill>
                <a:latin typeface="Arial"/>
                <a:cs typeface="Arial" pitchFamily="34" charset="0"/>
              </a:rPr>
              <a:t>a</a:t>
            </a:r>
            <a:r>
              <a:rPr kumimoji="0" lang="vi-VN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. </a:t>
            </a:r>
            <a:r>
              <a:rPr lang="en-US" sz="3200" dirty="0" err="1"/>
              <a:t>Cá</a:t>
            </a:r>
            <a:r>
              <a:rPr lang="en-US" sz="3200" dirty="0"/>
              <a:t> </a:t>
            </a:r>
            <a:r>
              <a:rPr lang="en-US" sz="3200" dirty="0" err="1"/>
              <a:t>nhân</a:t>
            </a:r>
            <a:r>
              <a:rPr lang="en-US" sz="3200" dirty="0"/>
              <a:t>, </a:t>
            </a:r>
            <a:r>
              <a:rPr lang="en-US" sz="3200" dirty="0" err="1"/>
              <a:t>tổ</a:t>
            </a:r>
            <a:r>
              <a:rPr lang="en-US" sz="3200" dirty="0"/>
              <a:t> </a:t>
            </a:r>
            <a:r>
              <a:rPr lang="en-US" sz="3200" dirty="0" err="1"/>
              <a:t>chức</a:t>
            </a:r>
            <a:r>
              <a:rPr lang="en-US" sz="3200" dirty="0"/>
              <a:t> </a:t>
            </a:r>
            <a:r>
              <a:rPr lang="en-US" sz="3200" dirty="0" err="1"/>
              <a:t>chỉ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</a:t>
            </a:r>
            <a:r>
              <a:rPr lang="en-US" sz="3200" dirty="0" err="1"/>
              <a:t>xử</a:t>
            </a:r>
            <a:r>
              <a:rPr lang="en-US" sz="3200" dirty="0"/>
              <a:t> </a:t>
            </a:r>
            <a:r>
              <a:rPr lang="en-US" sz="3200" dirty="0" err="1"/>
              <a:t>phạt</a:t>
            </a:r>
            <a:r>
              <a:rPr lang="en-US" sz="3200" dirty="0"/>
              <a:t> </a:t>
            </a:r>
            <a:r>
              <a:rPr lang="en-US" sz="3200" dirty="0" err="1"/>
              <a:t>khi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hành</a:t>
            </a:r>
            <a:r>
              <a:rPr lang="en-US" sz="3200" dirty="0"/>
              <a:t> vi </a:t>
            </a:r>
            <a:r>
              <a:rPr lang="en-US" sz="3200" dirty="0" err="1"/>
              <a:t>vi</a:t>
            </a:r>
            <a:r>
              <a:rPr lang="en-US" sz="3200" dirty="0"/>
              <a:t> </a:t>
            </a:r>
            <a:r>
              <a:rPr lang="en-US" sz="3200" dirty="0" err="1"/>
              <a:t>phạm</a:t>
            </a:r>
            <a:r>
              <a:rPr lang="en-US" sz="3200" dirty="0"/>
              <a:t> </a:t>
            </a:r>
            <a:r>
              <a:rPr lang="en-US" sz="3200" dirty="0" err="1"/>
              <a:t>hành</a:t>
            </a:r>
            <a:r>
              <a:rPr lang="en-US" sz="3200" dirty="0"/>
              <a:t> </a:t>
            </a:r>
            <a:r>
              <a:rPr lang="en-US" sz="3200" dirty="0" err="1"/>
              <a:t>chính</a:t>
            </a:r>
            <a:r>
              <a:rPr kumimoji="0" lang="vi-VN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.</a:t>
            </a:r>
            <a:endParaRPr kumimoji="0" lang="vi-VN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727575" y="4870450"/>
            <a:ext cx="4267200" cy="1447800"/>
          </a:xfrm>
          <a:prstGeom prst="roundRect">
            <a:avLst/>
          </a:prstGeom>
          <a:solidFill>
            <a:srgbClr val="4F81BD">
              <a:lumMod val="20000"/>
              <a:lumOff val="8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d. </a:t>
            </a:r>
            <a:r>
              <a:rPr lang="en-US" sz="3200" dirty="0" err="1"/>
              <a:t>Chỉ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cá</a:t>
            </a:r>
            <a:r>
              <a:rPr lang="en-US" sz="3200" dirty="0"/>
              <a:t> </a:t>
            </a:r>
            <a:r>
              <a:rPr lang="en-US" sz="3200" dirty="0" err="1"/>
              <a:t>nhân</a:t>
            </a:r>
            <a:r>
              <a:rPr lang="en-US" sz="3200" dirty="0"/>
              <a:t> </a:t>
            </a:r>
            <a:r>
              <a:rPr lang="en-US" sz="3200" dirty="0" err="1"/>
              <a:t>mới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</a:t>
            </a:r>
            <a:r>
              <a:rPr lang="en-US" sz="3200" dirty="0" err="1"/>
              <a:t>xử</a:t>
            </a:r>
            <a:r>
              <a:rPr lang="en-US" sz="3200" dirty="0"/>
              <a:t> </a:t>
            </a:r>
            <a:r>
              <a:rPr lang="en-US" sz="3200" dirty="0" err="1"/>
              <a:t>phạt</a:t>
            </a:r>
            <a:r>
              <a:rPr lang="en-US" sz="3200" dirty="0"/>
              <a:t> </a:t>
            </a:r>
            <a:r>
              <a:rPr lang="en-US" sz="3200" dirty="0" err="1"/>
              <a:t>khi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hành</a:t>
            </a:r>
            <a:r>
              <a:rPr lang="en-US" sz="3200" dirty="0"/>
              <a:t> vi </a:t>
            </a:r>
            <a:r>
              <a:rPr lang="en-US" sz="3200" dirty="0" err="1"/>
              <a:t>vi</a:t>
            </a:r>
            <a:r>
              <a:rPr lang="en-US" sz="3200" dirty="0"/>
              <a:t> </a:t>
            </a:r>
            <a:r>
              <a:rPr lang="en-US" sz="3200" dirty="0" err="1"/>
              <a:t>phạm</a:t>
            </a:r>
            <a:r>
              <a:rPr lang="en-US" sz="3200" dirty="0"/>
              <a:t> </a:t>
            </a:r>
            <a:r>
              <a:rPr lang="en-US" sz="3200" dirty="0" err="1"/>
              <a:t>hành</a:t>
            </a:r>
            <a:r>
              <a:rPr lang="en-US" sz="3200" dirty="0"/>
              <a:t> </a:t>
            </a:r>
            <a:r>
              <a:rPr lang="en-US" sz="3200" dirty="0" err="1"/>
              <a:t>chính</a:t>
            </a:r>
            <a:r>
              <a:rPr kumimoji="0" lang="vi-VN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.</a:t>
            </a:r>
            <a:endParaRPr kumimoji="0" lang="vi-VN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CỦNG CỐ BÀI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3" descr="MCj0134549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725" y="0"/>
            <a:ext cx="2327275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6462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463675"/>
            <a:ext cx="9144000" cy="18446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atin typeface="Arial" pitchFamily="34" charset="0"/>
                <a:cs typeface="Arial" pitchFamily="34" charset="0"/>
              </a:rPr>
              <a:t>CÁC EM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atin typeface="Arial" pitchFamily="34" charset="0"/>
                <a:cs typeface="Arial" pitchFamily="34" charset="0"/>
              </a:rPr>
              <a:t>CÓ HỎI THÊM GÌ KHÔNG?</a:t>
            </a:r>
            <a:endParaRPr 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1199998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>
          <a:xfrm>
            <a:off x="409575" y="2033588"/>
            <a:ext cx="8407400" cy="3605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CẢM ƠN </a:t>
            </a:r>
          </a:p>
          <a:p>
            <a:pPr marL="33338"/>
            <a:r>
              <a:rPr lang="vi-VN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 EM ĐÃ HỢP TÁC TỐT</a:t>
            </a:r>
            <a:endParaRPr lang="en-US" sz="4000" dirty="0">
              <a:solidFill>
                <a:schemeClr val="tx1"/>
              </a:solidFill>
            </a:endParaRP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201613"/>
            <a:ext cx="54451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9293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191</TotalTime>
  <Words>1947</Words>
  <Application>Microsoft Office PowerPoint</Application>
  <PresentationFormat>On-screen Show (4:3)</PresentationFormat>
  <Paragraphs>202</Paragraphs>
  <Slides>37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Waveform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18</cp:revision>
  <dcterms:created xsi:type="dcterms:W3CDTF">2021-02-20T15:01:03Z</dcterms:created>
  <dcterms:modified xsi:type="dcterms:W3CDTF">2021-02-20T18:12:04Z</dcterms:modified>
</cp:coreProperties>
</file>