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57" r:id="rId4"/>
    <p:sldId id="262" r:id="rId5"/>
    <p:sldId id="283" r:id="rId6"/>
    <p:sldId id="263" r:id="rId7"/>
    <p:sldId id="265" r:id="rId8"/>
    <p:sldId id="272" r:id="rId9"/>
    <p:sldId id="273" r:id="rId10"/>
    <p:sldId id="274" r:id="rId11"/>
    <p:sldId id="275" r:id="rId12"/>
    <p:sldId id="276" r:id="rId13"/>
    <p:sldId id="284" r:id="rId14"/>
    <p:sldId id="277" r:id="rId15"/>
    <p:sldId id="282" r:id="rId16"/>
    <p:sldId id="278" r:id="rId17"/>
    <p:sldId id="279" r:id="rId18"/>
    <p:sldId id="280" r:id="rId19"/>
    <p:sldId id="281" r:id="rId20"/>
    <p:sldId id="270" r:id="rId21"/>
    <p:sldId id="271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38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13/3/2021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989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13/3/2021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0023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13/3/2021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926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13/3/2021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993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13/3/2021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1686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13/3/2021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60661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13/3/2021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5401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13/3/2021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2114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13/3/2021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311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13/3/2021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0073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13/3/2021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6051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5F3643A-6626-47F4-819E-19366CE18EF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01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FB833E-1413-4BA9-AA2E-69E3551EAA9A}" type="datetimeFigureOut">
              <a:rPr lang="en-US" smtClean="0"/>
              <a:t>13/3/2021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399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514350"/>
            <a:ext cx="5105400" cy="6115050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965700" y="685800"/>
            <a:ext cx="4229100" cy="2554545"/>
          </a:xfrm>
          <a:prstGeom prst="rect">
            <a:avLst/>
          </a:prstGeom>
          <a:noFill/>
          <a:ln>
            <a:noFill/>
          </a:ln>
          <a:effectLst>
            <a:innerShdw blurRad="114300">
              <a:srgbClr val="FF0000"/>
            </a:inn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BỘ MÔN NGỮ VĂN 2</a:t>
            </a:r>
          </a:p>
          <a:p>
            <a:pPr algn="ctr">
              <a:defRPr/>
            </a:pPr>
            <a:r>
              <a:rPr lang="en-US" sz="4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THƯƠNG MẾN </a:t>
            </a:r>
          </a:p>
          <a:p>
            <a:pPr algn="ctr">
              <a:defRPr/>
            </a:pPr>
            <a:r>
              <a:rPr lang="en-US" sz="4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CHÀO CÁC EM</a:t>
            </a:r>
          </a:p>
        </p:txBody>
      </p:sp>
      <p:sp>
        <p:nvSpPr>
          <p:cNvPr id="2054" name="TextBox 3"/>
          <p:cNvSpPr txBox="1">
            <a:spLocks noChangeArrowheads="1"/>
          </p:cNvSpPr>
          <p:nvPr/>
        </p:nvSpPr>
        <p:spPr bwMode="auto">
          <a:xfrm>
            <a:off x="5181600" y="3471863"/>
            <a:ext cx="4229100" cy="317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4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MONG CÁC EM LUÔN MẠNH KHỎE </a:t>
            </a:r>
          </a:p>
          <a:p>
            <a:pPr algn="ctr" eaLnBrk="1" hangingPunct="1"/>
            <a:r>
              <a:rPr lang="en-US" sz="4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VÀ </a:t>
            </a:r>
          </a:p>
          <a:p>
            <a:pPr algn="ctr" eaLnBrk="1" hangingPunct="1"/>
            <a:r>
              <a:rPr lang="en-US" sz="4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HỌC TẬP TỐT </a:t>
            </a:r>
          </a:p>
        </p:txBody>
      </p:sp>
    </p:spTree>
    <p:extLst>
      <p:ext uri="{BB962C8B-B14F-4D97-AF65-F5344CB8AC3E}">
        <p14:creationId xmlns:p14="http://schemas.microsoft.com/office/powerpoint/2010/main" val="363688485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496" y="1790814"/>
            <a:ext cx="8779198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vi-VN" sz="6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</a:rPr>
              <a:t>LUYỆN TẬP</a:t>
            </a:r>
          </a:p>
          <a:p>
            <a:pPr algn="ctr"/>
            <a:r>
              <a:rPr lang="vi-VN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</a:rPr>
              <a:t>THAO TÁC</a:t>
            </a:r>
          </a:p>
          <a:p>
            <a:pPr algn="ctr"/>
            <a:r>
              <a:rPr lang="vi-VN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</a:rPr>
              <a:t> LẬP LUẬN PHÂN TÍCH</a:t>
            </a:r>
            <a:endParaRPr lang="en-US" sz="6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62069700"/>
      </p:ext>
    </p:extLst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304800" y="304800"/>
            <a:ext cx="830580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vi-VN" sz="3000" b="1" dirty="0" smtClean="0">
                <a:solidFill>
                  <a:srgbClr val="FF0000"/>
                </a:solidFill>
                <a:latin typeface="Times New Roman (Headings)"/>
              </a:rPr>
              <a:t>    </a:t>
            </a:r>
            <a:r>
              <a:rPr lang="vi-VN" sz="3000" b="1" smtClean="0">
                <a:solidFill>
                  <a:srgbClr val="FF0000"/>
                </a:solidFill>
                <a:latin typeface="Times New Roman (Headings)"/>
              </a:rPr>
              <a:t>ÔN </a:t>
            </a:r>
            <a:r>
              <a:rPr lang="en-US" sz="3000" b="1" smtClean="0">
                <a:solidFill>
                  <a:srgbClr val="FF0000"/>
                </a:solidFill>
                <a:latin typeface="Times New Roman (Headings)"/>
              </a:rPr>
              <a:t>TẬP</a:t>
            </a:r>
            <a:endParaRPr lang="en-US" sz="3000" b="1" dirty="0">
              <a:solidFill>
                <a:srgbClr val="FF0000"/>
              </a:solidFill>
              <a:latin typeface="Times New Roman (Headings)"/>
            </a:endParaRPr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431502" y="887398"/>
            <a:ext cx="86106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>
                <a:latin typeface="Times New Roman (Headings)"/>
              </a:rPr>
              <a:t>Thế nào là thao tác lập luận phân tích?</a:t>
            </a:r>
          </a:p>
          <a:p>
            <a:pPr algn="ctr">
              <a:spcBef>
                <a:spcPct val="50000"/>
              </a:spcBef>
            </a:pPr>
            <a:r>
              <a:rPr lang="en-US" sz="2400" b="1">
                <a:latin typeface="Times New Roman (Headings)"/>
              </a:rPr>
              <a:t>Mục đích, yêu cầu của thao tác lập luận phân tích ?</a:t>
            </a: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355302" y="2060848"/>
            <a:ext cx="8686800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>
                <a:latin typeface="Times New Roman (Headings)"/>
              </a:rPr>
              <a:t>- </a:t>
            </a:r>
            <a:r>
              <a:rPr lang="en-US" sz="2400" b="1" dirty="0" err="1">
                <a:latin typeface="Times New Roman (Headings)"/>
              </a:rPr>
              <a:t>Khái</a:t>
            </a:r>
            <a:r>
              <a:rPr lang="en-US" sz="2400" b="1" dirty="0">
                <a:latin typeface="Times New Roman (Headings)"/>
              </a:rPr>
              <a:t> </a:t>
            </a:r>
            <a:r>
              <a:rPr lang="en-US" sz="2400" b="1" dirty="0" err="1">
                <a:latin typeface="Times New Roman (Headings)"/>
              </a:rPr>
              <a:t>niệm</a:t>
            </a:r>
            <a:r>
              <a:rPr lang="en-US" sz="2400" dirty="0">
                <a:latin typeface="Times New Roman (Headings)"/>
              </a:rPr>
              <a:t>: </a:t>
            </a:r>
            <a:r>
              <a:rPr lang="en-US" sz="2400" dirty="0" err="1">
                <a:latin typeface="Times New Roman (Headings)"/>
              </a:rPr>
              <a:t>Phân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tích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là</a:t>
            </a:r>
            <a:r>
              <a:rPr lang="en-US" sz="2400" dirty="0">
                <a:latin typeface="Times New Roman (Headings)"/>
              </a:rPr>
              <a:t> chia </a:t>
            </a:r>
            <a:r>
              <a:rPr lang="en-US" sz="2400" dirty="0" err="1">
                <a:latin typeface="Times New Roman (Headings)"/>
              </a:rPr>
              <a:t>nhỏ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đối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tượng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thành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các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yếu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tố</a:t>
            </a:r>
            <a:r>
              <a:rPr lang="en-US" sz="2400" dirty="0">
                <a:latin typeface="Times New Roman (Headings)"/>
              </a:rPr>
              <a:t>, </a:t>
            </a:r>
            <a:r>
              <a:rPr lang="en-US" sz="2400" dirty="0" err="1">
                <a:latin typeface="Times New Roman (Headings)"/>
              </a:rPr>
              <a:t>bộ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phận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để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xem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xét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rồi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khái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quát</a:t>
            </a:r>
            <a:r>
              <a:rPr lang="en-US" sz="2400" dirty="0">
                <a:latin typeface="Times New Roman (Headings)"/>
              </a:rPr>
              <a:t>, </a:t>
            </a:r>
            <a:r>
              <a:rPr lang="en-US" sz="2400" dirty="0" err="1">
                <a:latin typeface="Times New Roman (Headings)"/>
              </a:rPr>
              <a:t>phát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hiện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bản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chất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của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đối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tượng</a:t>
            </a:r>
            <a:r>
              <a:rPr lang="en-US" sz="2400" dirty="0">
                <a:latin typeface="Times New Roman (Headings)"/>
              </a:rPr>
              <a:t>.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</a:pPr>
            <a:r>
              <a:rPr lang="en-US" sz="2400" b="1" dirty="0">
                <a:latin typeface="Times New Roman (Headings)"/>
              </a:rPr>
              <a:t>- </a:t>
            </a:r>
            <a:r>
              <a:rPr lang="en-US" sz="2400" b="1" dirty="0" err="1">
                <a:latin typeface="Times New Roman (Headings)"/>
              </a:rPr>
              <a:t>Mục</a:t>
            </a:r>
            <a:r>
              <a:rPr lang="en-US" sz="2400" b="1" dirty="0">
                <a:latin typeface="Times New Roman (Headings)"/>
              </a:rPr>
              <a:t> </a:t>
            </a:r>
            <a:r>
              <a:rPr lang="en-US" sz="2400" b="1" dirty="0" err="1">
                <a:latin typeface="Times New Roman (Headings)"/>
              </a:rPr>
              <a:t>đích</a:t>
            </a:r>
            <a:r>
              <a:rPr lang="en-US" sz="2400" dirty="0">
                <a:latin typeface="Times New Roman (Headings)"/>
              </a:rPr>
              <a:t>: </a:t>
            </a:r>
            <a:r>
              <a:rPr lang="en-US" sz="2400" dirty="0" err="1">
                <a:latin typeface="Times New Roman (Headings)"/>
              </a:rPr>
              <a:t>làm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rõ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đặc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điểm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về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nội</a:t>
            </a:r>
            <a:r>
              <a:rPr lang="en-US" sz="2400" dirty="0">
                <a:latin typeface="Times New Roman (Headings)"/>
              </a:rPr>
              <a:t> dung, </a:t>
            </a:r>
            <a:r>
              <a:rPr lang="en-US" sz="2400" dirty="0" err="1">
                <a:latin typeface="Times New Roman (Headings)"/>
              </a:rPr>
              <a:t>hình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thức</a:t>
            </a:r>
            <a:r>
              <a:rPr lang="en-US" sz="2400" dirty="0">
                <a:latin typeface="Times New Roman (Headings)"/>
              </a:rPr>
              <a:t>, </a:t>
            </a:r>
            <a:r>
              <a:rPr lang="en-US" sz="2400" dirty="0" err="1">
                <a:latin typeface="Times New Roman (Headings)"/>
              </a:rPr>
              <a:t>cấu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trúc</a:t>
            </a:r>
            <a:r>
              <a:rPr lang="en-US" sz="2400" dirty="0">
                <a:latin typeface="Times New Roman (Headings)"/>
              </a:rPr>
              <a:t>, </a:t>
            </a:r>
            <a:r>
              <a:rPr lang="en-US" sz="2400" dirty="0" err="1">
                <a:latin typeface="Times New Roman (Headings)"/>
              </a:rPr>
              <a:t>và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các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mối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quan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hệ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bên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trong</a:t>
            </a:r>
            <a:r>
              <a:rPr lang="en-US" sz="2400" dirty="0">
                <a:latin typeface="Times New Roman (Headings)"/>
              </a:rPr>
              <a:t>, </a:t>
            </a:r>
            <a:r>
              <a:rPr lang="en-US" sz="2400" dirty="0" err="1">
                <a:latin typeface="Times New Roman (Headings)"/>
              </a:rPr>
              <a:t>bên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ngoài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của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đối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tượng</a:t>
            </a:r>
            <a:r>
              <a:rPr lang="en-US" sz="2400" dirty="0">
                <a:latin typeface="Times New Roman (Headings)"/>
              </a:rPr>
              <a:t>.</a:t>
            </a:r>
            <a:endParaRPr lang="vi-VN" sz="2400" dirty="0">
              <a:latin typeface="Times New Roman (Headings)"/>
            </a:endParaRPr>
          </a:p>
          <a:p>
            <a:pPr>
              <a:buFontTx/>
              <a:buChar char="-"/>
            </a:pPr>
            <a:r>
              <a:rPr lang="en-US" sz="2400" b="1" dirty="0">
                <a:latin typeface="Times New Roman (Headings)"/>
              </a:rPr>
              <a:t> </a:t>
            </a:r>
            <a:r>
              <a:rPr lang="vi-VN" sz="2400" b="1" dirty="0">
                <a:latin typeface="Times New Roman (Headings)"/>
              </a:rPr>
              <a:t>Yêu cầu:</a:t>
            </a:r>
            <a:r>
              <a:rPr lang="vi-VN" sz="2400" dirty="0">
                <a:latin typeface="Times New Roman (Headings)"/>
              </a:rPr>
              <a:t> </a:t>
            </a:r>
            <a:endParaRPr lang="en-US" sz="2400" dirty="0">
              <a:latin typeface="Times New Roman (Headings)"/>
            </a:endParaRPr>
          </a:p>
          <a:p>
            <a:r>
              <a:rPr lang="en-US" sz="2400" dirty="0">
                <a:latin typeface="Times New Roman (Headings)"/>
              </a:rPr>
              <a:t>+ </a:t>
            </a:r>
            <a:r>
              <a:rPr lang="en-US" sz="2400" dirty="0" err="1">
                <a:latin typeface="Times New Roman (Headings)"/>
              </a:rPr>
              <a:t>Xác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định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rõ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mục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đích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của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việc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phân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tích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 smtClean="0">
                <a:latin typeface="Times New Roman (Headings)"/>
              </a:rPr>
              <a:t>đê</a:t>
            </a:r>
            <a:r>
              <a:rPr lang="en-US" sz="2400" dirty="0" smtClean="0">
                <a:latin typeface="Times New Roman (Headings)"/>
              </a:rPr>
              <a:t>̉ </a:t>
            </a:r>
            <a:r>
              <a:rPr lang="en-US" sz="2400" dirty="0" err="1">
                <a:latin typeface="Times New Roman (Headings)"/>
              </a:rPr>
              <a:t>làm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sáng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tỏ</a:t>
            </a:r>
            <a:r>
              <a:rPr lang="en-US" sz="2400" dirty="0">
                <a:latin typeface="Times New Roman (Headings)"/>
              </a:rPr>
              <a:t> ý </a:t>
            </a:r>
            <a:r>
              <a:rPr lang="en-US" sz="2400" dirty="0" err="1">
                <a:latin typeface="Times New Roman (Headings)"/>
              </a:rPr>
              <a:t>kiến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quan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điểm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nào</a:t>
            </a:r>
            <a:r>
              <a:rPr lang="en-US" sz="2400" dirty="0">
                <a:latin typeface="Times New Roman (Headings)"/>
              </a:rPr>
              <a:t>.</a:t>
            </a:r>
          </a:p>
          <a:p>
            <a:r>
              <a:rPr lang="en-US" sz="2400" dirty="0">
                <a:latin typeface="Times New Roman (Headings)"/>
              </a:rPr>
              <a:t>+ Chia </a:t>
            </a:r>
            <a:r>
              <a:rPr lang="en-US" sz="2400" dirty="0" err="1">
                <a:latin typeface="Times New Roman (Headings)"/>
              </a:rPr>
              <a:t>nhỏ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đối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tượng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phân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tích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thành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từng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yếu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tố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nhỏ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để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tìm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hiểu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sâu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hơn</a:t>
            </a:r>
            <a:r>
              <a:rPr lang="en-US" sz="2400" dirty="0">
                <a:latin typeface="Times New Roman (Headings)"/>
              </a:rPr>
              <a:t>.</a:t>
            </a:r>
          </a:p>
          <a:p>
            <a:r>
              <a:rPr lang="en-US" sz="2400" dirty="0">
                <a:latin typeface="Times New Roman (Headings)"/>
              </a:rPr>
              <a:t>+ </a:t>
            </a:r>
            <a:r>
              <a:rPr lang="en-US" sz="2400" dirty="0" err="1">
                <a:latin typeface="Times New Roman (Headings)"/>
              </a:rPr>
              <a:t>Tổng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hợp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sau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khi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phân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tích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để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có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một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cái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nhìn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khái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quát</a:t>
            </a:r>
            <a:r>
              <a:rPr lang="en-US" sz="2400" dirty="0">
                <a:latin typeface="Times New Roman (Headings)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20003821"/>
      </p:ext>
    </p:extLst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/>
      <p:bldP spid="30725" grpId="0"/>
      <p:bldP spid="307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609" y="-99392"/>
            <a:ext cx="8229600" cy="1143000"/>
          </a:xfrm>
        </p:spPr>
        <p:txBody>
          <a:bodyPr/>
          <a:lstStyle/>
          <a:p>
            <a:r>
              <a:rPr lang="vi-VN" b="1" dirty="0" smtClean="0"/>
              <a:t>THỰC HÀNH </a:t>
            </a:r>
            <a:endParaRPr lang="en-US" b="1" dirty="0"/>
          </a:p>
        </p:txBody>
      </p:sp>
      <p:sp>
        <p:nvSpPr>
          <p:cNvPr id="4" name="Content Placeholder 6"/>
          <p:cNvSpPr>
            <a:spLocks noGrp="1"/>
          </p:cNvSpPr>
          <p:nvPr>
            <p:ph idx="1"/>
          </p:nvPr>
        </p:nvSpPr>
        <p:spPr>
          <a:xfrm>
            <a:off x="395536" y="908720"/>
            <a:ext cx="8229600" cy="139675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vi-VN" sz="2500" b="1" dirty="0">
                <a:latin typeface="Times New Roman (Headings)"/>
              </a:rPr>
              <a:t>ĐỀ 1: </a:t>
            </a:r>
            <a:r>
              <a:rPr lang="en-US" sz="2500" b="1" dirty="0" err="1">
                <a:latin typeface="Times New Roman (Headings)"/>
              </a:rPr>
              <a:t>Tự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ti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và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tự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phụ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là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hai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thái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độ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trái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ngược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nhau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nhưng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đều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ảnh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hưởng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không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tốt</a:t>
            </a:r>
            <a:r>
              <a:rPr lang="vi-VN" sz="2500" b="1" dirty="0">
                <a:latin typeface="Times New Roman (Headings)"/>
              </a:rPr>
              <a:t> đến kết quả học tập và công tác. Hãy phân tích hai căn bệnh trên.</a:t>
            </a:r>
            <a:endParaRPr lang="en-US" sz="2500" b="1" dirty="0">
              <a:latin typeface="Times New Roman (Headings)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14047" y="2396587"/>
            <a:ext cx="2736304" cy="122413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000" b="1" dirty="0" smtClean="0">
                <a:solidFill>
                  <a:schemeClr val="tx1"/>
                </a:solidFill>
                <a:latin typeface="+mj-lt"/>
              </a:rPr>
              <a:t>BƯỚC 1: </a:t>
            </a:r>
            <a:endParaRPr lang="en-US" sz="2000" b="1" dirty="0" smtClean="0"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TÌM HIỂU NHỮNG TỪ NGỮ QUAN TRỌNG</a:t>
            </a:r>
            <a:endParaRPr lang="vi-VN" sz="2000" b="1" dirty="0" smtClean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409250" y="5700136"/>
            <a:ext cx="2736304" cy="122413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000" b="1" dirty="0" smtClean="0">
                <a:solidFill>
                  <a:schemeClr val="tx1"/>
                </a:solidFill>
                <a:latin typeface="+mj-lt"/>
              </a:rPr>
              <a:t>BƯỚC 4: </a:t>
            </a:r>
            <a:endParaRPr lang="en-US" sz="2000" b="1" dirty="0" smtClean="0"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sz="20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VIẾT BÀI</a:t>
            </a:r>
            <a:endParaRPr lang="en-US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68036" y="4509120"/>
            <a:ext cx="2736304" cy="122413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000" b="1" dirty="0" smtClean="0">
                <a:solidFill>
                  <a:schemeClr val="tx1"/>
                </a:solidFill>
                <a:latin typeface="+mj-lt"/>
              </a:rPr>
              <a:t>BƯỚC 3:</a:t>
            </a:r>
          </a:p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+mj-lt"/>
              </a:rPr>
              <a:t>LẬP DÀN Ý</a:t>
            </a:r>
            <a:endParaRPr lang="en-US" sz="20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51720" y="3429000"/>
            <a:ext cx="2736304" cy="122413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000" b="1" dirty="0" smtClean="0">
                <a:solidFill>
                  <a:schemeClr val="tx1"/>
                </a:solidFill>
                <a:latin typeface="+mj-lt"/>
              </a:rPr>
              <a:t>BƯỚC</a:t>
            </a:r>
            <a:r>
              <a:rPr lang="en-US" sz="2000" b="1" dirty="0" smtClean="0">
                <a:solidFill>
                  <a:schemeClr val="tx1"/>
                </a:solidFill>
                <a:latin typeface="+mj-lt"/>
              </a:rPr>
              <a:t> 2:</a:t>
            </a:r>
          </a:p>
          <a:p>
            <a:pPr algn="ctr"/>
            <a:r>
              <a:rPr lang="vi-VN" sz="2000" b="1" dirty="0" smtClean="0">
                <a:solidFill>
                  <a:schemeClr val="tx1"/>
                </a:solidFill>
                <a:latin typeface="+mj-lt"/>
              </a:rPr>
              <a:t>PHÂN </a:t>
            </a:r>
            <a:r>
              <a:rPr lang="vi-VN" sz="2000" b="1" dirty="0">
                <a:solidFill>
                  <a:schemeClr val="tx1"/>
                </a:solidFill>
                <a:latin typeface="+mj-lt"/>
              </a:rPr>
              <a:t>TÍCH </a:t>
            </a:r>
            <a:r>
              <a:rPr lang="vi-VN" sz="2000" b="1" dirty="0" smtClean="0">
                <a:solidFill>
                  <a:schemeClr val="tx1"/>
                </a:solidFill>
                <a:latin typeface="+mj-lt"/>
              </a:rPr>
              <a:t>ĐỀ</a:t>
            </a:r>
            <a:endParaRPr lang="en-US" sz="2000" b="1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73229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9948" y="141600"/>
            <a:ext cx="7786468" cy="1015663"/>
          </a:xfrm>
          <a:prstGeom prst="rect">
            <a:avLst/>
          </a:prstGeom>
          <a:solidFill>
            <a:srgbClr val="FF0000"/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 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TÌM NHỮNG TỪ NGỮ </a:t>
            </a:r>
          </a:p>
          <a:p>
            <a:pPr algn="ctr"/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 TRỌNG</a:t>
            </a: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Box 19"/>
          <p:cNvSpPr txBox="1">
            <a:spLocks noChangeArrowheads="1"/>
          </p:cNvSpPr>
          <p:nvPr/>
        </p:nvSpPr>
        <p:spPr bwMode="auto">
          <a:xfrm>
            <a:off x="3251" y="1484784"/>
            <a:ext cx="9144000" cy="3862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vi-VN" sz="3500" b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sz="3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35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</a:t>
            </a:r>
            <a:r>
              <a:rPr lang="en-US" sz="3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gì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“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ti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“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khiêm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tốn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”? </a:t>
            </a:r>
          </a:p>
          <a:p>
            <a:r>
              <a:rPr lang="vi-VN" sz="35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2.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hại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“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ti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”?</a:t>
            </a:r>
          </a:p>
          <a:p>
            <a:r>
              <a:rPr lang="vi-VN" sz="3500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gì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“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“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tin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”?</a:t>
            </a:r>
          </a:p>
          <a:p>
            <a:r>
              <a:rPr lang="vi-VN" sz="35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4.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hại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”?</a:t>
            </a:r>
          </a:p>
          <a:p>
            <a:r>
              <a:rPr lang="vi-VN" sz="3500" b="1" dirty="0" smtClean="0"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lí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? </a:t>
            </a:r>
          </a:p>
        </p:txBody>
      </p:sp>
    </p:spTree>
    <p:extLst>
      <p:ext uri="{BB962C8B-B14F-4D97-AF65-F5344CB8AC3E}">
        <p14:creationId xmlns:p14="http://schemas.microsoft.com/office/powerpoint/2010/main" val="3110311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AutoShape 10"/>
          <p:cNvSpPr>
            <a:spLocks noChangeArrowheads="1"/>
          </p:cNvSpPr>
          <p:nvPr/>
        </p:nvSpPr>
        <p:spPr bwMode="auto">
          <a:xfrm>
            <a:off x="6917789" y="980728"/>
            <a:ext cx="2269470" cy="2776516"/>
          </a:xfrm>
          <a:prstGeom prst="flowChartAlternateProcess">
            <a:avLst/>
          </a:prstGeom>
          <a:solidFill>
            <a:srgbClr val="FFFF00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en-US" alt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algn="ctr"/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kiểu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pPr algn="ctr"/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phạm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vi, </a:t>
            </a:r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algn="ctr"/>
            <a:endParaRPr lang="en-US" alt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04" name="AutoShape 11"/>
          <p:cNvSpPr>
            <a:spLocks noChangeArrowheads="1"/>
          </p:cNvSpPr>
          <p:nvPr/>
        </p:nvSpPr>
        <p:spPr bwMode="auto">
          <a:xfrm>
            <a:off x="2307274" y="980728"/>
            <a:ext cx="2336734" cy="2776516"/>
          </a:xfrm>
          <a:prstGeom prst="flowChartAlternateProcess">
            <a:avLst/>
          </a:prstGeom>
          <a:solidFill>
            <a:schemeClr val="accent1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30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altLang="en-US" sz="30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altLang="en-US" sz="30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endParaRPr lang="en-US" altLang="en-US" sz="3000" b="1" dirty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vi-VN" altLang="en-US" sz="30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vi-VN" altLang="en-US" sz="30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hân tích</a:t>
            </a:r>
            <a:r>
              <a:rPr lang="en-US" altLang="en-US" sz="30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endParaRPr lang="en-US" altLang="en-US" sz="3000" b="1" dirty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30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altLang="en-US" sz="30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altLang="en-US" sz="30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altLang="en-US" sz="30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endParaRPr lang="en-US" altLang="en-US" sz="3000" b="1" dirty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30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en-US" sz="3000" b="1" dirty="0" err="1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luận</a:t>
            </a:r>
            <a:r>
              <a:rPr lang="en-US" altLang="en-US" sz="30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endParaRPr lang="en-US" altLang="en-US" sz="3000" b="1" dirty="0" smtClean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30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1205" name="AutoShape 12"/>
          <p:cNvSpPr>
            <a:spLocks noChangeArrowheads="1"/>
          </p:cNvSpPr>
          <p:nvPr/>
        </p:nvSpPr>
        <p:spPr bwMode="auto">
          <a:xfrm>
            <a:off x="4781661" y="1090925"/>
            <a:ext cx="2129765" cy="2556122"/>
          </a:xfrm>
          <a:prstGeom prst="flowChartAlternateProcess">
            <a:avLst/>
          </a:prstGeom>
          <a:solidFill>
            <a:srgbClr val="CCFFCC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 </a:t>
            </a:r>
            <a:r>
              <a:rPr lang="en-US" alt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alt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alt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altLang="en-US" sz="2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en-US" sz="29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luận</a:t>
            </a:r>
            <a:r>
              <a:rPr lang="en-US" altLang="en-US" sz="2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altLang="en-US" sz="2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phân </a:t>
            </a:r>
            <a:endParaRPr lang="en-US" altLang="en-US" sz="29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vi-VN" altLang="en-US" sz="2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tích</a:t>
            </a:r>
            <a:endParaRPr lang="en-US" altLang="en-US" sz="2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2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sz="29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altLang="en-US" sz="2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9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endParaRPr lang="en-US" altLang="en-US" sz="29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2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en-US" sz="29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</p:txBody>
      </p:sp>
      <p:sp>
        <p:nvSpPr>
          <p:cNvPr id="14363" name="Line 27"/>
          <p:cNvSpPr>
            <a:spLocks noChangeShapeType="1"/>
          </p:cNvSpPr>
          <p:nvPr/>
        </p:nvSpPr>
        <p:spPr bwMode="auto">
          <a:xfrm>
            <a:off x="3305905" y="3797153"/>
            <a:ext cx="7915" cy="495942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3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64" name="Line 28"/>
          <p:cNvSpPr>
            <a:spLocks noChangeShapeType="1"/>
          </p:cNvSpPr>
          <p:nvPr/>
        </p:nvSpPr>
        <p:spPr bwMode="auto">
          <a:xfrm flipH="1">
            <a:off x="8010497" y="3797152"/>
            <a:ext cx="0" cy="46461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3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65" name="Line 29"/>
          <p:cNvSpPr>
            <a:spLocks noChangeShapeType="1"/>
          </p:cNvSpPr>
          <p:nvPr/>
        </p:nvSpPr>
        <p:spPr bwMode="auto">
          <a:xfrm flipH="1">
            <a:off x="1073538" y="3631984"/>
            <a:ext cx="0" cy="53585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3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67" name="Line 31"/>
          <p:cNvSpPr>
            <a:spLocks noChangeShapeType="1"/>
          </p:cNvSpPr>
          <p:nvPr/>
        </p:nvSpPr>
        <p:spPr bwMode="auto">
          <a:xfrm flipH="1">
            <a:off x="5654548" y="3606119"/>
            <a:ext cx="16922" cy="68697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3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9948" y="141600"/>
            <a:ext cx="7786468" cy="553998"/>
          </a:xfrm>
          <a:prstGeom prst="rect">
            <a:avLst/>
          </a:prstGeom>
          <a:solidFill>
            <a:srgbClr val="FF0000"/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 2: PHÂN TÍCH ĐỀ</a:t>
            </a: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AutoShape 18"/>
          <p:cNvSpPr>
            <a:spLocks noChangeArrowheads="1"/>
          </p:cNvSpPr>
          <p:nvPr/>
        </p:nvSpPr>
        <p:spPr bwMode="auto">
          <a:xfrm>
            <a:off x="6995999" y="4293095"/>
            <a:ext cx="2101361" cy="2658792"/>
          </a:xfrm>
          <a:prstGeom prst="octagon">
            <a:avLst>
              <a:gd name="adj" fmla="val 29287"/>
            </a:avLst>
          </a:prstGeom>
          <a:solidFill>
            <a:srgbClr val="FFFF00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indent="-457200" algn="ctr">
              <a:buFontTx/>
              <a:buChar char="-"/>
            </a:pPr>
            <a:endParaRPr lang="en-US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vi-VN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Phân tích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vi-VN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vi-VN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Nghị luận </a:t>
            </a:r>
            <a:endParaRPr lang="en-US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vi-VN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xã hội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vi-VN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vi-VN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Phạm vi:</a:t>
            </a:r>
          </a:p>
          <a:p>
            <a:pPr algn="ctr"/>
            <a:r>
              <a:rPr lang="vi-VN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rất rộng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AutoShape 19"/>
          <p:cNvSpPr>
            <a:spLocks noChangeArrowheads="1"/>
          </p:cNvSpPr>
          <p:nvPr/>
        </p:nvSpPr>
        <p:spPr bwMode="auto">
          <a:xfrm>
            <a:off x="2240942" y="4152951"/>
            <a:ext cx="2363725" cy="2644730"/>
          </a:xfrm>
          <a:prstGeom prst="octagon">
            <a:avLst>
              <a:gd name="adj" fmla="val 29287"/>
            </a:avLst>
          </a:prstGeom>
          <a:solidFill>
            <a:schemeClr val="accent1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vi-V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Phân tích </a:t>
            </a:r>
          </a:p>
          <a:p>
            <a:pPr algn="ctr"/>
            <a:r>
              <a:rPr lang="vi-V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căn bệnh</a:t>
            </a: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Luận</a:t>
            </a: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căn bệnh</a:t>
            </a:r>
          </a:p>
          <a:p>
            <a:pPr algn="ctr"/>
            <a:r>
              <a:rPr lang="vi-V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... đến việc học</a:t>
            </a:r>
          </a:p>
        </p:txBody>
      </p:sp>
      <p:sp>
        <p:nvSpPr>
          <p:cNvPr id="17" name="AutoShape 20"/>
          <p:cNvSpPr>
            <a:spLocks noChangeArrowheads="1"/>
          </p:cNvSpPr>
          <p:nvPr/>
        </p:nvSpPr>
        <p:spPr bwMode="auto">
          <a:xfrm>
            <a:off x="4487145" y="4236716"/>
            <a:ext cx="2368649" cy="2621284"/>
          </a:xfrm>
          <a:prstGeom prst="octagon">
            <a:avLst>
              <a:gd name="adj" fmla="val 29287"/>
            </a:avLst>
          </a:prstGeom>
          <a:solidFill>
            <a:srgbClr val="CCFFCC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en-US" alt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alt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alt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vi-VN" alt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đặc điểm của </a:t>
            </a:r>
          </a:p>
          <a:p>
            <a:pPr algn="ctr"/>
            <a:r>
              <a:rPr lang="vi-VN" alt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căn bệnh</a:t>
            </a:r>
          </a:p>
          <a:p>
            <a:pPr algn="ctr"/>
            <a:r>
              <a:rPr lang="en-US" alt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alt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alt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altLang="en-US" sz="2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chứng</a:t>
            </a:r>
            <a:r>
              <a:rPr lang="en-US" alt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endParaRPr lang="en-US" alt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alt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endParaRPr lang="en-US" alt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sz="2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alt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tế</a:t>
            </a:r>
            <a:r>
              <a:rPr lang="en-US" alt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AutoShape 21"/>
          <p:cNvSpPr>
            <a:spLocks noChangeArrowheads="1"/>
          </p:cNvSpPr>
          <p:nvPr/>
        </p:nvSpPr>
        <p:spPr bwMode="auto">
          <a:xfrm>
            <a:off x="121858" y="4153137"/>
            <a:ext cx="2185416" cy="2696244"/>
          </a:xfrm>
          <a:prstGeom prst="octagon">
            <a:avLst>
              <a:gd name="adj" fmla="val 29287"/>
            </a:avLst>
          </a:prstGeom>
          <a:solidFill>
            <a:srgbClr val="A2EDFC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en-US" altLang="en-US" sz="3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3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Khẳng</a:t>
            </a:r>
            <a:r>
              <a:rPr lang="en-US" alt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endParaRPr lang="en-US" alt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vi-VN" alt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Tác hại của </a:t>
            </a:r>
          </a:p>
          <a:p>
            <a:pPr algn="ctr"/>
            <a:r>
              <a:rPr lang="vi-VN" alt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bệnh tự ti </a:t>
            </a:r>
          </a:p>
          <a:p>
            <a:pPr algn="ctr"/>
            <a:r>
              <a:rPr lang="vi-VN" alt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và tự phụ</a:t>
            </a:r>
            <a:endParaRPr lang="en-US" alt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AutoShape 13"/>
          <p:cNvSpPr>
            <a:spLocks noChangeArrowheads="1"/>
          </p:cNvSpPr>
          <p:nvPr/>
        </p:nvSpPr>
        <p:spPr bwMode="auto">
          <a:xfrm>
            <a:off x="72231" y="1090925"/>
            <a:ext cx="2129094" cy="2448272"/>
          </a:xfrm>
          <a:prstGeom prst="flowChartAlternateProcess">
            <a:avLst/>
          </a:prstGeom>
          <a:solidFill>
            <a:srgbClr val="A2EDFC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vi-VN" alt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Đề bài</a:t>
            </a:r>
            <a:endParaRPr lang="en-US" alt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khẳng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3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3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endParaRPr lang="en-US" alt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579334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4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4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4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4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 descr="Nghá» luáº­n bÃ n vá» lÃ²ng tá»± ti vÃ  tá»± phá»¥ trong xÃ£ há»i hiá»n n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846" y="693194"/>
            <a:ext cx="9162846" cy="6164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07504" y="-8538"/>
            <a:ext cx="7786468" cy="707886"/>
          </a:xfrm>
          <a:prstGeom prst="rect">
            <a:avLst/>
          </a:prstGeom>
          <a:solidFill>
            <a:srgbClr val="FF0000"/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 </a:t>
            </a:r>
            <a:r>
              <a:rPr lang="vi-V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LẬP DÀN Ý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2484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381000"/>
            <a:ext cx="8153400" cy="6172200"/>
          </a:xfrm>
          <a:solidFill>
            <a:srgbClr val="3333FF"/>
          </a:solidFill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b="1" i="1" u="sng" dirty="0" smtClean="0">
                <a:solidFill>
                  <a:srgbClr val="FFFF00"/>
                </a:solidFill>
                <a:latin typeface="Times New Roman" pitchFamily="18" charset="0"/>
              </a:rPr>
              <a:t>GỢI Ý PHẦN THÂN BÀI: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i="1" u="sng" dirty="0" smtClean="0">
                <a:solidFill>
                  <a:srgbClr val="FFFF00"/>
                </a:solidFill>
                <a:latin typeface="Times New Roman" pitchFamily="18" charset="0"/>
              </a:rPr>
              <a:t>a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.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ti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: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-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Khái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niệm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: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là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thái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độ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đánh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giá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thấp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của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một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con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người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khác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với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khiêm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tốn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-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Biểu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hiện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: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Không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tin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vào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năng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lực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,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trình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độ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của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bản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thân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Nhút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nhát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trước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chỗ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đông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người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Không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dám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mạnh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dạn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đảm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nhận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công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việc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mà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tập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thể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hoặc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gia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giao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phó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7683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609600"/>
            <a:ext cx="8153400" cy="5943600"/>
          </a:xfrm>
          <a:solidFill>
            <a:srgbClr val="3333FF"/>
          </a:solidFill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-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Nguyên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nhân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gây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nên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căn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bệnh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ti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: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Thiếu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làm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chủ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bản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thân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Thiếu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trình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độ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về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nhận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thức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và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năng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lực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Thiếu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bản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lĩnh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sống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-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Tác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hại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của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căn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bệnh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ti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học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tập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–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công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tác</a:t>
            </a:r>
            <a:r>
              <a:rPr lang="en-US" b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Không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có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ý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thức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vươn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lên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Sống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khép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trước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tập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thể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Không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tạo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cho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cơ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hội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và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điều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kiện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để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học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tập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và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công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tác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tốt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307161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381000"/>
            <a:ext cx="8153400" cy="5715000"/>
          </a:xfrm>
          <a:solidFill>
            <a:srgbClr val="3333FF"/>
          </a:solidFill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b="1" u="sng" dirty="0" err="1">
                <a:solidFill>
                  <a:srgbClr val="FFFF00"/>
                </a:solidFill>
                <a:latin typeface="Times New Roman" pitchFamily="18" charset="0"/>
              </a:rPr>
              <a:t>b.Tự</a:t>
            </a:r>
            <a:r>
              <a:rPr lang="en-US" b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u="sng" dirty="0" err="1">
                <a:solidFill>
                  <a:srgbClr val="FFFF00"/>
                </a:solidFill>
                <a:latin typeface="Times New Roman" pitchFamily="18" charset="0"/>
              </a:rPr>
              <a:t>phụ</a:t>
            </a:r>
            <a:r>
              <a:rPr lang="en-US" b="1" u="sng" dirty="0">
                <a:solidFill>
                  <a:srgbClr val="FFFF00"/>
                </a:solidFill>
                <a:latin typeface="Times New Roman" pitchFamily="18" charset="0"/>
              </a:rPr>
              <a:t>: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-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Khái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niệm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: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phụ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là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thái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độ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đề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cao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quá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mức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bản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thân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đến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mức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coi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thường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người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khác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.(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phụ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khác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với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hào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).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-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Biểu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hiện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: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Luôn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đề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cao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quá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mức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bản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thân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Luôn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chủ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quan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cho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là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đúng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làm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được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việc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gì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đó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thì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tỏ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ra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coi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thường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người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khác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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biểu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hiện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của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căn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bệnh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“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ngôi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sao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”.</a:t>
            </a:r>
            <a:endParaRPr lang="en-US" b="1" i="1" dirty="0">
              <a:solidFill>
                <a:srgbClr val="FFFF00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US" b="1" i="1" dirty="0">
              <a:solidFill>
                <a:srgbClr val="FFFF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9459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28600"/>
            <a:ext cx="8458200" cy="6324600"/>
          </a:xfrm>
          <a:solidFill>
            <a:srgbClr val="3333FF"/>
          </a:solidFill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- 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Nguyên</a:t>
            </a:r>
            <a:r>
              <a:rPr lang="en-US" sz="3600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nhân</a:t>
            </a:r>
            <a:r>
              <a:rPr lang="en-US" sz="3600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dẫn</a:t>
            </a:r>
            <a:r>
              <a:rPr lang="en-US" sz="3600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đến</a:t>
            </a:r>
            <a:r>
              <a:rPr lang="en-US" sz="3600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căn</a:t>
            </a:r>
            <a:r>
              <a:rPr lang="en-US" sz="3600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bệnh</a:t>
            </a:r>
            <a:r>
              <a:rPr lang="en-US" sz="3600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sz="3600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phụ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: </a:t>
            </a:r>
          </a:p>
          <a:p>
            <a:pPr>
              <a:buFontTx/>
              <a:buNone/>
            </a:pP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+ Do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chủ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nghĩa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cá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nhân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, hay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đề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cao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cái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“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tôi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”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của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bản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thân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+ Do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bản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tính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thiếu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khiêm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tốn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trước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mọi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người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-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Tác</a:t>
            </a:r>
            <a:r>
              <a:rPr lang="en-US" sz="3600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hại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: </a:t>
            </a:r>
          </a:p>
          <a:p>
            <a:pPr>
              <a:buFontTx/>
              <a:buNone/>
            </a:pP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Bị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mọi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người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xa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lánh,không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mến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trọng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Dễ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dẫn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đến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chủ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quan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và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thất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bại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</a:p>
          <a:p>
            <a:pPr>
              <a:buFontTx/>
              <a:buNone/>
            </a:pPr>
            <a:endParaRPr lang="en-US" sz="36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9862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228600"/>
            <a:ext cx="8382000" cy="6324600"/>
          </a:xfrm>
          <a:solidFill>
            <a:srgbClr val="800000"/>
          </a:solidFill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c.Mối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quan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hệ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giữa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hai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căn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bệnh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tự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ti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và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tự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phụ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 </a:t>
            </a:r>
          </a:p>
          <a:p>
            <a:pPr>
              <a:buFontTx/>
              <a:buNone/>
            </a:pP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-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Đây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là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2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thái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độ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sống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trái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ngược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nhưng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đều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có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ảnh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hưởng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không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tốt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đến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việc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hình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thành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nhân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cách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và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kết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quả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học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tập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công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tác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của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mỗi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người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d.Cách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khắc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phục</a:t>
            </a:r>
            <a:r>
              <a:rPr lang="en-US" sz="2800" b="1" i="1" dirty="0">
                <a:solidFill>
                  <a:schemeClr val="bg1"/>
                </a:solidFill>
                <a:latin typeface="Times New Roman" pitchFamily="18" charset="0"/>
              </a:rPr>
              <a:t> : </a:t>
            </a:r>
          </a:p>
          <a:p>
            <a:pPr>
              <a:buFontTx/>
              <a:buNone/>
            </a:pP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-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Luôn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tự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chủ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bản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thân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,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không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ngừng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học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hỏi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để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nâng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cao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nhận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thức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và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năng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lực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của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mình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-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Phải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luôn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biết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khiêm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tốn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,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chân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thành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,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hoà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đồng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với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mọi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người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-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Biết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đánh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giá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đúng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bản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thân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để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phát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huy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đúng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mực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điểm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mạnh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,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khắc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phục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điểm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yếu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,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giúp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cho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nhân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cách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ngày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càng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hoàn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thiện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hơn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76570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609" y="-99392"/>
            <a:ext cx="8229600" cy="1143000"/>
          </a:xfrm>
        </p:spPr>
        <p:txBody>
          <a:bodyPr/>
          <a:lstStyle/>
          <a:p>
            <a:r>
              <a:rPr lang="en-US" b="1" dirty="0" smtClean="0"/>
              <a:t>KIỂM TRA 1 TIẾT</a:t>
            </a:r>
            <a:endParaRPr lang="en-US" b="1" dirty="0"/>
          </a:p>
        </p:txBody>
      </p:sp>
      <p:sp>
        <p:nvSpPr>
          <p:cNvPr id="4" name="Content Placeholder 6"/>
          <p:cNvSpPr>
            <a:spLocks noGrp="1"/>
          </p:cNvSpPr>
          <p:nvPr>
            <p:ph idx="1"/>
          </p:nvPr>
        </p:nvSpPr>
        <p:spPr>
          <a:xfrm>
            <a:off x="395536" y="908720"/>
            <a:ext cx="8229600" cy="453650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vi-VN" sz="2500" b="1" dirty="0">
                <a:latin typeface="Times New Roman (Headings)"/>
              </a:rPr>
              <a:t>ĐỀ 1: </a:t>
            </a:r>
            <a:r>
              <a:rPr lang="en-US" sz="2500" b="1" dirty="0" err="1">
                <a:solidFill>
                  <a:srgbClr val="FF0000"/>
                </a:solidFill>
                <a:latin typeface="Times New Roman (Headings)"/>
              </a:rPr>
              <a:t>Tự</a:t>
            </a:r>
            <a:r>
              <a:rPr lang="en-US" sz="2500" b="1" dirty="0">
                <a:solidFill>
                  <a:srgbClr val="FF0000"/>
                </a:solidFill>
                <a:latin typeface="Times New Roman (Headings)"/>
              </a:rPr>
              <a:t> </a:t>
            </a:r>
            <a:r>
              <a:rPr lang="en-US" sz="2500" b="1" dirty="0" err="1">
                <a:solidFill>
                  <a:srgbClr val="FF0000"/>
                </a:solidFill>
                <a:latin typeface="Times New Roman (Headings)"/>
              </a:rPr>
              <a:t>ti</a:t>
            </a:r>
            <a:r>
              <a:rPr lang="en-US" sz="2500" b="1" dirty="0">
                <a:solidFill>
                  <a:srgbClr val="FF0000"/>
                </a:solidFill>
                <a:latin typeface="Times New Roman (Headings)"/>
              </a:rPr>
              <a:t> </a:t>
            </a:r>
            <a:r>
              <a:rPr lang="en-US" sz="2500" dirty="0" err="1">
                <a:latin typeface="Times New Roman (Headings)"/>
              </a:rPr>
              <a:t>và</a:t>
            </a:r>
            <a:r>
              <a:rPr lang="en-US" sz="2500" dirty="0">
                <a:latin typeface="Times New Roman (Headings)"/>
              </a:rPr>
              <a:t> </a:t>
            </a:r>
            <a:r>
              <a:rPr lang="en-US" sz="2500" b="1" dirty="0" err="1">
                <a:solidFill>
                  <a:srgbClr val="FF0000"/>
                </a:solidFill>
                <a:latin typeface="Times New Roman (Headings)"/>
              </a:rPr>
              <a:t>tự</a:t>
            </a:r>
            <a:r>
              <a:rPr lang="en-US" sz="2500" b="1" dirty="0">
                <a:solidFill>
                  <a:srgbClr val="FF0000"/>
                </a:solidFill>
                <a:latin typeface="Times New Roman (Headings)"/>
              </a:rPr>
              <a:t> </a:t>
            </a:r>
            <a:r>
              <a:rPr lang="en-US" sz="2500" b="1" dirty="0" err="1">
                <a:solidFill>
                  <a:srgbClr val="FF0000"/>
                </a:solidFill>
                <a:latin typeface="Times New Roman (Headings)"/>
              </a:rPr>
              <a:t>phụ</a:t>
            </a:r>
            <a:r>
              <a:rPr lang="en-US" sz="2500" b="1" dirty="0">
                <a:solidFill>
                  <a:srgbClr val="FF0000"/>
                </a:solidFill>
                <a:latin typeface="Times New Roman (Headings)"/>
              </a:rPr>
              <a:t> </a:t>
            </a:r>
            <a:r>
              <a:rPr lang="en-US" sz="2500" dirty="0" err="1">
                <a:latin typeface="Times New Roman (Headings)"/>
              </a:rPr>
              <a:t>là</a:t>
            </a:r>
            <a:r>
              <a:rPr lang="en-US" sz="2500" dirty="0">
                <a:latin typeface="Times New Roman (Headings)"/>
              </a:rPr>
              <a:t> </a:t>
            </a:r>
            <a:r>
              <a:rPr lang="en-US" sz="2500" dirty="0" err="1">
                <a:latin typeface="Times New Roman (Headings)"/>
              </a:rPr>
              <a:t>hai</a:t>
            </a:r>
            <a:r>
              <a:rPr lang="en-US" sz="2500" dirty="0">
                <a:latin typeface="Times New Roman (Headings)"/>
              </a:rPr>
              <a:t> </a:t>
            </a:r>
            <a:r>
              <a:rPr lang="en-US" sz="2500" dirty="0" err="1">
                <a:latin typeface="Times New Roman (Headings)"/>
              </a:rPr>
              <a:t>thái</a:t>
            </a:r>
            <a:r>
              <a:rPr lang="en-US" sz="2500" dirty="0">
                <a:latin typeface="Times New Roman (Headings)"/>
              </a:rPr>
              <a:t> </a:t>
            </a:r>
            <a:r>
              <a:rPr lang="en-US" sz="2500" dirty="0" err="1">
                <a:latin typeface="Times New Roman (Headings)"/>
              </a:rPr>
              <a:t>độ</a:t>
            </a:r>
            <a:r>
              <a:rPr lang="en-US" sz="2500" dirty="0">
                <a:latin typeface="Times New Roman (Headings)"/>
              </a:rPr>
              <a:t> </a:t>
            </a:r>
            <a:r>
              <a:rPr lang="en-US" sz="2500" dirty="0" err="1">
                <a:latin typeface="Times New Roman (Headings)"/>
              </a:rPr>
              <a:t>trái</a:t>
            </a:r>
            <a:r>
              <a:rPr lang="en-US" sz="2500" dirty="0">
                <a:latin typeface="Times New Roman (Headings)"/>
              </a:rPr>
              <a:t> </a:t>
            </a:r>
            <a:r>
              <a:rPr lang="en-US" sz="2500" dirty="0" err="1">
                <a:latin typeface="Times New Roman (Headings)"/>
              </a:rPr>
              <a:t>ngược</a:t>
            </a:r>
            <a:r>
              <a:rPr lang="en-US" sz="2500" dirty="0">
                <a:latin typeface="Times New Roman (Headings)"/>
              </a:rPr>
              <a:t> </a:t>
            </a:r>
            <a:r>
              <a:rPr lang="en-US" sz="2500" dirty="0" err="1">
                <a:latin typeface="Times New Roman (Headings)"/>
              </a:rPr>
              <a:t>nhau</a:t>
            </a:r>
            <a:r>
              <a:rPr lang="en-US" sz="2500" dirty="0">
                <a:latin typeface="Times New Roman (Headings)"/>
              </a:rPr>
              <a:t> </a:t>
            </a:r>
            <a:r>
              <a:rPr lang="en-US" sz="2500" dirty="0" err="1">
                <a:latin typeface="Times New Roman (Headings)"/>
              </a:rPr>
              <a:t>nhưng</a:t>
            </a:r>
            <a:r>
              <a:rPr lang="en-US" sz="2500" dirty="0">
                <a:latin typeface="Times New Roman (Headings)"/>
              </a:rPr>
              <a:t> </a:t>
            </a:r>
            <a:r>
              <a:rPr lang="en-US" sz="2500" dirty="0" err="1">
                <a:latin typeface="Times New Roman (Headings)"/>
              </a:rPr>
              <a:t>đều</a:t>
            </a:r>
            <a:r>
              <a:rPr lang="en-US" sz="2500" dirty="0">
                <a:latin typeface="Times New Roman (Headings)"/>
              </a:rPr>
              <a:t> </a:t>
            </a:r>
            <a:r>
              <a:rPr lang="en-US" sz="2500" dirty="0" err="1">
                <a:latin typeface="Times New Roman (Headings)"/>
              </a:rPr>
              <a:t>ảnh</a:t>
            </a:r>
            <a:r>
              <a:rPr lang="en-US" sz="2500" dirty="0">
                <a:latin typeface="Times New Roman (Headings)"/>
              </a:rPr>
              <a:t> </a:t>
            </a:r>
            <a:r>
              <a:rPr lang="en-US" sz="2500" dirty="0" err="1">
                <a:latin typeface="Times New Roman (Headings)"/>
              </a:rPr>
              <a:t>hưởng</a:t>
            </a:r>
            <a:r>
              <a:rPr lang="en-US" sz="2500" dirty="0">
                <a:latin typeface="Times New Roman (Headings)"/>
              </a:rPr>
              <a:t> </a:t>
            </a:r>
            <a:r>
              <a:rPr lang="en-US" sz="2500" dirty="0" err="1">
                <a:latin typeface="Times New Roman (Headings)"/>
              </a:rPr>
              <a:t>không</a:t>
            </a:r>
            <a:r>
              <a:rPr lang="en-US" sz="2500" dirty="0">
                <a:latin typeface="Times New Roman (Headings)"/>
              </a:rPr>
              <a:t> </a:t>
            </a:r>
            <a:r>
              <a:rPr lang="en-US" sz="2500" dirty="0" err="1">
                <a:latin typeface="Times New Roman (Headings)"/>
              </a:rPr>
              <a:t>tốt</a:t>
            </a:r>
            <a:r>
              <a:rPr lang="vi-VN" sz="2500" dirty="0">
                <a:latin typeface="Times New Roman (Headings)"/>
              </a:rPr>
              <a:t> đến kết quả học tập và công tác. </a:t>
            </a:r>
            <a:r>
              <a:rPr lang="vi-VN" sz="2500" b="1" dirty="0">
                <a:solidFill>
                  <a:srgbClr val="FF0000"/>
                </a:solidFill>
                <a:latin typeface="Times New Roman (Headings)"/>
              </a:rPr>
              <a:t>Hãy phân tích hai căn bệnh trên</a:t>
            </a:r>
            <a:r>
              <a:rPr lang="vi-VN" sz="2500" b="1" dirty="0" smtClean="0">
                <a:latin typeface="Times New Roman (Headings)"/>
              </a:rPr>
              <a:t>.</a:t>
            </a:r>
            <a:endParaRPr lang="en-US" sz="2500" b="1" dirty="0" smtClean="0">
              <a:latin typeface="Times New Roman (Headings)"/>
            </a:endParaRPr>
          </a:p>
          <a:p>
            <a:pPr marL="0" indent="0" algn="just">
              <a:buNone/>
            </a:pPr>
            <a:endParaRPr lang="en-US" sz="2500" b="1" dirty="0">
              <a:latin typeface="Times New Roman (Headings)"/>
            </a:endParaRPr>
          </a:p>
          <a:p>
            <a:pPr marL="0" indent="0" algn="ctr">
              <a:buNone/>
            </a:pPr>
            <a:r>
              <a:rPr lang="en-US" sz="2500" b="1" dirty="0" smtClean="0">
                <a:solidFill>
                  <a:srgbClr val="FF0000"/>
                </a:solidFill>
                <a:latin typeface="Times New Roman (Headings)"/>
              </a:rPr>
              <a:t>VIẾT BÀI VĂN </a:t>
            </a:r>
            <a:r>
              <a:rPr lang="en-US" sz="2500" b="1" dirty="0" smtClean="0">
                <a:solidFill>
                  <a:srgbClr val="FF0000"/>
                </a:solidFill>
                <a:latin typeface="Times New Roman (Headings)"/>
              </a:rPr>
              <a:t>NGHỊ LUẬN (NGẮN)</a:t>
            </a:r>
            <a:endParaRPr lang="en-US" sz="2500" b="1" dirty="0" smtClean="0">
              <a:solidFill>
                <a:srgbClr val="FF0000"/>
              </a:solidFill>
              <a:latin typeface="Times New Roman (Headings)"/>
            </a:endParaRPr>
          </a:p>
          <a:p>
            <a:pPr marL="0" indent="0" algn="ctr">
              <a:buNone/>
            </a:pPr>
            <a:r>
              <a:rPr lang="en-US" sz="2500" b="1" dirty="0" smtClean="0">
                <a:solidFill>
                  <a:srgbClr val="FF0000"/>
                </a:solidFill>
                <a:latin typeface="Times New Roman (Headings)"/>
              </a:rPr>
              <a:t>MỖI </a:t>
            </a:r>
            <a:r>
              <a:rPr lang="en-US" sz="2500" b="1" dirty="0" smtClean="0">
                <a:solidFill>
                  <a:srgbClr val="FF0000"/>
                </a:solidFill>
                <a:latin typeface="Times New Roman (Headings)"/>
              </a:rPr>
              <a:t>NHÓM TỐI ĐA 3 </a:t>
            </a:r>
            <a:r>
              <a:rPr lang="en-US" sz="2500" b="1" dirty="0" smtClean="0">
                <a:solidFill>
                  <a:srgbClr val="FF0000"/>
                </a:solidFill>
                <a:latin typeface="Times New Roman (Headings)"/>
              </a:rPr>
              <a:t>SINH VIÊN</a:t>
            </a:r>
          </a:p>
          <a:p>
            <a:pPr marL="0" indent="0" algn="ctr">
              <a:buNone/>
            </a:pPr>
            <a:r>
              <a:rPr lang="en-US" sz="2500" b="1" dirty="0" smtClean="0">
                <a:solidFill>
                  <a:srgbClr val="FF0000"/>
                </a:solidFill>
                <a:latin typeface="Times New Roman (Headings)"/>
              </a:rPr>
              <a:t>NỘP BÀI TRƯỚC </a:t>
            </a:r>
            <a:r>
              <a:rPr lang="en-US" sz="2500" b="1" dirty="0" smtClean="0">
                <a:solidFill>
                  <a:srgbClr val="FF0000"/>
                </a:solidFill>
                <a:latin typeface="Times New Roman (Headings)"/>
              </a:rPr>
              <a:t>10H15 TẠI SÂN DÃY E</a:t>
            </a:r>
          </a:p>
          <a:p>
            <a:pPr marL="0" indent="0" algn="ctr">
              <a:buNone/>
            </a:pPr>
            <a:r>
              <a:rPr lang="en-US" sz="2500" b="1" dirty="0" smtClean="0">
                <a:solidFill>
                  <a:srgbClr val="FF0000"/>
                </a:solidFill>
                <a:latin typeface="Times New Roman (Headings)"/>
              </a:rPr>
              <a:t>HOẶC QUA ZALO 0347416374</a:t>
            </a:r>
            <a:endParaRPr lang="en-US" sz="2500" b="1" dirty="0">
              <a:solidFill>
                <a:srgbClr val="FF0000"/>
              </a:solidFill>
              <a:latin typeface="Times New Roman (Headings)"/>
            </a:endParaRPr>
          </a:p>
        </p:txBody>
      </p:sp>
    </p:spTree>
    <p:extLst>
      <p:ext uri="{BB962C8B-B14F-4D97-AF65-F5344CB8AC3E}">
        <p14:creationId xmlns:p14="http://schemas.microsoft.com/office/powerpoint/2010/main" val="4013262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685800"/>
            <a:ext cx="8001000" cy="5257800"/>
          </a:xfrm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=&gt;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Cách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phân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chia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đối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tượng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được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phân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tích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theo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mối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quan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hệ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: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Quan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hệ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giữa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các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bộ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phận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tạo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nên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đối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tượng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(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khaí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niệm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,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biểu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hiện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,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nguyên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nhân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tạo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nên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đối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tượng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)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Quan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hệ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giữa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đối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tượng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với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các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đối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tượng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liên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quan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(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tác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hại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của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tự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ti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và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tự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phụ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với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học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tập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và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công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tác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).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Quan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hệ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giữa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đối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tượng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phân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tích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với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người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phân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tích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(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cách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khắc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phục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…).  </a:t>
            </a:r>
          </a:p>
        </p:txBody>
      </p:sp>
    </p:spTree>
    <p:extLst>
      <p:ext uri="{BB962C8B-B14F-4D97-AF65-F5344CB8AC3E}">
        <p14:creationId xmlns:p14="http://schemas.microsoft.com/office/powerpoint/2010/main" val="3806552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107504" y="1052736"/>
            <a:ext cx="8928992" cy="4525963"/>
          </a:xfrm>
        </p:spPr>
        <p:txBody>
          <a:bodyPr>
            <a:noAutofit/>
          </a:bodyPr>
          <a:lstStyle/>
          <a:p>
            <a:pPr marL="609600" indent="-609600" algn="just">
              <a:lnSpc>
                <a:spcPct val="80000"/>
              </a:lnSpc>
              <a:buFontTx/>
              <a:buNone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ảo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ạn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609600" indent="-609600" algn="just">
              <a:lnSpc>
                <a:spcPct val="80000"/>
              </a:lnSpc>
              <a:buFontTx/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cu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ộ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 s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ống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hi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nay, c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r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ất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nhi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ều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ụ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ụ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n,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ă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ích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ình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ứ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coi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.V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ữn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ình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b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ệnh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ụ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c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ô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ít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ĩ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r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ằng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tin c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ân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ọ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ô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bi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ệt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ụ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tin.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tin l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tin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ưởng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 b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ân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ình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ô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ụ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Do v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ậy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ta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ải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ấy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r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ằng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ụ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ặt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ểm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ê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u c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tin l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ặt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ích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07504" y="-8538"/>
            <a:ext cx="7786468" cy="707886"/>
          </a:xfrm>
          <a:prstGeom prst="rect">
            <a:avLst/>
          </a:prstGeom>
          <a:solidFill>
            <a:srgbClr val="FF0000"/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 4:</a:t>
            </a:r>
            <a:r>
              <a:rPr lang="vi-VN" sz="4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…,</a:t>
            </a:r>
            <a:r>
              <a:rPr lang="vi-VN" sz="4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ĐỌC </a:t>
            </a:r>
            <a:r>
              <a:rPr lang="vi-VN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VÀ SỬA BÀI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6029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304800"/>
            <a:ext cx="8382000" cy="6172200"/>
          </a:xfrm>
          <a:solidFill>
            <a:srgbClr val="CC3300"/>
          </a:solidFill>
          <a:ln>
            <a:solidFill>
              <a:srgbClr val="FFFF00"/>
            </a:solidFill>
            <a:miter lim="800000"/>
            <a:headEnd/>
            <a:tailEnd/>
          </a:ln>
        </p:spPr>
        <p:txBody>
          <a:bodyPr>
            <a:normAutofit fontScale="92500" lnSpcReduction="10000"/>
          </a:bodyPr>
          <a:lstStyle/>
          <a:p>
            <a:pPr>
              <a:buFontTx/>
              <a:buNone/>
            </a:pPr>
            <a:r>
              <a:rPr lang="en-US" sz="3600" b="1" u="sng" dirty="0">
                <a:solidFill>
                  <a:schemeClr val="hlink"/>
                </a:solidFill>
                <a:latin typeface="Times New Roman" pitchFamily="18" charset="0"/>
              </a:rPr>
              <a:t>2. </a:t>
            </a:r>
            <a:r>
              <a:rPr lang="en-US" sz="3600" b="1" u="sng" dirty="0" err="1">
                <a:solidFill>
                  <a:schemeClr val="hlink"/>
                </a:solidFill>
                <a:latin typeface="Times New Roman" pitchFamily="18" charset="0"/>
              </a:rPr>
              <a:t>Bài</a:t>
            </a:r>
            <a:r>
              <a:rPr lang="en-US" sz="3600" b="1" u="sng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sz="3600" b="1" u="sng" dirty="0" err="1">
                <a:solidFill>
                  <a:schemeClr val="hlink"/>
                </a:solidFill>
                <a:latin typeface="Times New Roman" pitchFamily="18" charset="0"/>
              </a:rPr>
              <a:t>tập</a:t>
            </a:r>
            <a:r>
              <a:rPr lang="en-US" sz="3600" b="1" u="sng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chemeClr val="hlink"/>
                </a:solidFill>
                <a:latin typeface="Times New Roman" pitchFamily="18" charset="0"/>
              </a:rPr>
              <a:t>:</a:t>
            </a:r>
            <a:endParaRPr lang="en-US" sz="3600" b="1" u="sng" dirty="0">
              <a:solidFill>
                <a:schemeClr val="hlink"/>
              </a:solidFill>
              <a:latin typeface="Times New Roman" pitchFamily="18" charset="0"/>
            </a:endParaRPr>
          </a:p>
          <a:p>
            <a:pPr>
              <a:buFontTx/>
              <a:buNone/>
            </a:pP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Phân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tích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hình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ảnh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sĩ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tử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và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quan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trường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trong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hai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câu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thực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của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bài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 </a:t>
            </a:r>
            <a:r>
              <a:rPr lang="en-US" sz="3600" b="1" i="1" dirty="0">
                <a:latin typeface="Times New Roman" pitchFamily="18" charset="0"/>
              </a:rPr>
              <a:t>“</a:t>
            </a:r>
            <a:r>
              <a:rPr lang="en-US" sz="3600" b="1" i="1" dirty="0" err="1">
                <a:latin typeface="Times New Roman" pitchFamily="18" charset="0"/>
              </a:rPr>
              <a:t>Vịnh</a:t>
            </a:r>
            <a:r>
              <a:rPr lang="en-US" sz="3600" b="1" i="1" dirty="0">
                <a:latin typeface="Times New Roman" pitchFamily="18" charset="0"/>
              </a:rPr>
              <a:t> </a:t>
            </a:r>
            <a:r>
              <a:rPr lang="en-US" sz="3600" b="1" i="1" dirty="0" err="1">
                <a:latin typeface="Times New Roman" pitchFamily="18" charset="0"/>
              </a:rPr>
              <a:t>khoa</a:t>
            </a:r>
            <a:r>
              <a:rPr lang="en-US" sz="3600" b="1" i="1" dirty="0">
                <a:latin typeface="Times New Roman" pitchFamily="18" charset="0"/>
              </a:rPr>
              <a:t> </a:t>
            </a:r>
            <a:r>
              <a:rPr lang="en-US" sz="3600" b="1" i="1" dirty="0" err="1">
                <a:latin typeface="Times New Roman" pitchFamily="18" charset="0"/>
              </a:rPr>
              <a:t>thi</a:t>
            </a:r>
            <a:r>
              <a:rPr lang="en-US" sz="3600" b="1" i="1" dirty="0">
                <a:latin typeface="Times New Roman" pitchFamily="18" charset="0"/>
              </a:rPr>
              <a:t> </a:t>
            </a:r>
            <a:r>
              <a:rPr lang="en-US" sz="3600" b="1" i="1" dirty="0" err="1">
                <a:latin typeface="Times New Roman" pitchFamily="18" charset="0"/>
              </a:rPr>
              <a:t>hương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”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của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Trần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Tế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Xương</a:t>
            </a:r>
            <a:r>
              <a:rPr lang="en-US" sz="3600" b="1" i="1" dirty="0" smtClean="0">
                <a:solidFill>
                  <a:srgbClr val="FFFF00"/>
                </a:solidFill>
                <a:latin typeface="Times New Roman" pitchFamily="18" charset="0"/>
              </a:rPr>
              <a:t>.:</a:t>
            </a:r>
          </a:p>
          <a:p>
            <a:pPr>
              <a:buFontTx/>
              <a:buNone/>
            </a:pPr>
            <a:r>
              <a:rPr lang="en-US" sz="3600" b="1" smtClean="0">
                <a:latin typeface="+mj-lt"/>
              </a:rPr>
              <a:t>	</a:t>
            </a:r>
            <a:r>
              <a:rPr lang="en-US" sz="3600" b="1">
                <a:latin typeface="+mj-lt"/>
              </a:rPr>
              <a:t>	</a:t>
            </a:r>
            <a:r>
              <a:rPr lang="vi-VN" sz="3600" b="1" smtClean="0">
                <a:latin typeface="+mj-lt"/>
              </a:rPr>
              <a:t>“</a:t>
            </a:r>
            <a:r>
              <a:rPr lang="vi-VN" sz="3600" b="1" dirty="0">
                <a:latin typeface="+mj-lt"/>
              </a:rPr>
              <a:t>Lôi thôi sĩ tử vai đeo lọ</a:t>
            </a:r>
            <a:br>
              <a:rPr lang="vi-VN" sz="3600" b="1" dirty="0">
                <a:latin typeface="+mj-lt"/>
              </a:rPr>
            </a:br>
            <a:r>
              <a:rPr lang="vi-VN" sz="3600" b="1" dirty="0">
                <a:latin typeface="+mj-lt"/>
              </a:rPr>
              <a:t>        Ậm ọe quan trường miệng thét loa</a:t>
            </a:r>
            <a:r>
              <a:rPr lang="vi-VN" sz="3600" b="1" dirty="0" smtClean="0">
                <a:latin typeface="+mj-lt"/>
              </a:rPr>
              <a:t>”</a:t>
            </a:r>
            <a:endParaRPr lang="en-US" sz="3600" b="1" i="1" dirty="0">
              <a:solidFill>
                <a:srgbClr val="FFFF00"/>
              </a:solidFill>
              <a:latin typeface="+mj-lt"/>
            </a:endParaRPr>
          </a:p>
          <a:p>
            <a:pPr>
              <a:buFontTx/>
              <a:buNone/>
            </a:pPr>
            <a:r>
              <a:rPr lang="en-US" sz="3600" b="1" u="sng" dirty="0">
                <a:solidFill>
                  <a:srgbClr val="00FFFF"/>
                </a:solidFill>
                <a:latin typeface="Times New Roman" pitchFamily="18" charset="0"/>
              </a:rPr>
              <a:t>a/ </a:t>
            </a:r>
            <a:r>
              <a:rPr lang="en-US" sz="3600" b="1" u="sng" dirty="0" err="1">
                <a:solidFill>
                  <a:srgbClr val="00FFFF"/>
                </a:solidFill>
                <a:latin typeface="Times New Roman" pitchFamily="18" charset="0"/>
              </a:rPr>
              <a:t>Nội</a:t>
            </a:r>
            <a:r>
              <a:rPr lang="en-US" sz="3600" b="1" u="sng" dirty="0">
                <a:solidFill>
                  <a:srgbClr val="00FFFF"/>
                </a:solidFill>
                <a:latin typeface="Times New Roman" pitchFamily="18" charset="0"/>
              </a:rPr>
              <a:t> dung </a:t>
            </a:r>
            <a:r>
              <a:rPr lang="en-US" sz="3600" b="1" u="sng" dirty="0" err="1">
                <a:solidFill>
                  <a:srgbClr val="00FFFF"/>
                </a:solidFill>
                <a:latin typeface="Times New Roman" pitchFamily="18" charset="0"/>
              </a:rPr>
              <a:t>cần</a:t>
            </a:r>
            <a:r>
              <a:rPr lang="en-US" sz="3600" b="1" u="sng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u="sng" dirty="0" err="1">
                <a:solidFill>
                  <a:srgbClr val="00FFFF"/>
                </a:solidFill>
                <a:latin typeface="Times New Roman" pitchFamily="18" charset="0"/>
              </a:rPr>
              <a:t>phân</a:t>
            </a:r>
            <a:r>
              <a:rPr lang="en-US" sz="3600" b="1" u="sng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u="sng" dirty="0" err="1">
                <a:solidFill>
                  <a:srgbClr val="00FFFF"/>
                </a:solidFill>
                <a:latin typeface="Times New Roman" pitchFamily="18" charset="0"/>
              </a:rPr>
              <a:t>tích</a:t>
            </a:r>
            <a:r>
              <a:rPr lang="en-US" sz="3600" b="1" dirty="0">
                <a:solidFill>
                  <a:srgbClr val="00FFFF"/>
                </a:solidFill>
                <a:latin typeface="Times New Roman" pitchFamily="18" charset="0"/>
              </a:rPr>
              <a:t>:  </a:t>
            </a:r>
          </a:p>
          <a:p>
            <a:pPr>
              <a:buFontTx/>
              <a:buNone/>
            </a:pPr>
            <a:r>
              <a:rPr lang="en-US" sz="3600" b="1" dirty="0">
                <a:latin typeface="Times New Roman" pitchFamily="18" charset="0"/>
              </a:rPr>
              <a:t>+ </a:t>
            </a:r>
            <a:r>
              <a:rPr lang="en-US" sz="3600" b="1" dirty="0" err="1">
                <a:latin typeface="Times New Roman" pitchFamily="18" charset="0"/>
              </a:rPr>
              <a:t>Hình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</a:rPr>
              <a:t>ảnh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</a:rPr>
              <a:t>sĩ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</a:rPr>
              <a:t>tử</a:t>
            </a:r>
            <a:r>
              <a:rPr lang="en-US" sz="3600" b="1" dirty="0"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sz="3600" b="1" dirty="0">
                <a:latin typeface="Times New Roman" pitchFamily="18" charset="0"/>
              </a:rPr>
              <a:t>+ </a:t>
            </a:r>
            <a:r>
              <a:rPr lang="en-US" sz="3600" b="1" dirty="0" err="1">
                <a:latin typeface="Times New Roman" pitchFamily="18" charset="0"/>
              </a:rPr>
              <a:t>Hình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</a:rPr>
              <a:t>ảnh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</a:rPr>
              <a:t>quan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</a:rPr>
              <a:t>trường</a:t>
            </a:r>
            <a:r>
              <a:rPr lang="en-US" sz="3600" b="1" dirty="0"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=&gt;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cảm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nghĩ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của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bản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thân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về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thực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trạng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thi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cử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trong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xã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hội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thực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dân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–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phong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kiến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63562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81000"/>
            <a:ext cx="8305800" cy="6019800"/>
          </a:xfrm>
          <a:solidFill>
            <a:srgbClr val="800000"/>
          </a:solidFill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b/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Nghệ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thuật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biểu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đạt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của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hai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câu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thơ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: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Dùng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từ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ngữ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giàu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sức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tạo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hình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-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biểu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cảm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(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từ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“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lôi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thôi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” /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gợi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hình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ảnh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nhếnh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nhác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,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luộm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thuộm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của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các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sĩ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tử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;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từ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“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ậm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oẹ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”/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gợi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âm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thanh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lời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nói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thiếu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nghiêm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túc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,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thiếu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trang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nghiêm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của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quan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trường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…) .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Nghệ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thuật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đối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(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đối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câu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3&gt;&lt;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câu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4) 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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gợi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tả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sự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đối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lập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giữa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người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thi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và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kẻ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coi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thi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.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+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Nghệ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thuật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đảo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ngữ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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nhấn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mạnh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sự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nhốn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nháo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,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không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nghiêm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túc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của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kỳ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thi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.</a:t>
            </a:r>
            <a:r>
              <a:rPr lang="en-US" dirty="0">
                <a:solidFill>
                  <a:srgbClr val="FFFF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96831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381000"/>
            <a:ext cx="8077200" cy="5943600"/>
          </a:xfrm>
          <a:solidFill>
            <a:srgbClr val="CC3300"/>
          </a:solidFill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en-US" sz="4000" b="1" i="1" u="sng">
                <a:solidFill>
                  <a:srgbClr val="FFFF00"/>
                </a:solidFill>
                <a:latin typeface="Times New Roman" pitchFamily="18" charset="0"/>
              </a:rPr>
              <a:t>c/Cảm nhận về cảnh thi cử trong hai câu thơ</a:t>
            </a:r>
            <a:r>
              <a:rPr lang="en-US" sz="4000" b="1" i="1">
                <a:solidFill>
                  <a:srgbClr val="FFFF00"/>
                </a:solidFill>
                <a:latin typeface="Times New Roman" pitchFamily="18" charset="0"/>
              </a:rPr>
              <a:t>:</a:t>
            </a:r>
          </a:p>
          <a:p>
            <a:pPr>
              <a:buFontTx/>
              <a:buNone/>
            </a:pPr>
            <a:r>
              <a:rPr lang="en-US" sz="4000" b="1">
                <a:latin typeface="Times New Roman" pitchFamily="18" charset="0"/>
              </a:rPr>
              <a:t>- Bức tranh khoa cử nhố nhăng của trường thi cuối mùa ở Nam Định.</a:t>
            </a:r>
          </a:p>
          <a:p>
            <a:pPr>
              <a:buFontTx/>
              <a:buNone/>
            </a:pPr>
            <a:r>
              <a:rPr lang="en-US" sz="4000" b="1">
                <a:solidFill>
                  <a:srgbClr val="00FFFF"/>
                </a:solidFill>
                <a:latin typeface="Times New Roman" pitchFamily="18" charset="0"/>
                <a:sym typeface="Wingdings" pitchFamily="2" charset="2"/>
              </a:rPr>
              <a:t> Cũng là cảnh nhố nhăng, nhốn nháo chung của một xã hội phong kiến đang đến thời mạt vận ở cuối thế kỷ XIX.</a:t>
            </a:r>
            <a:r>
              <a:rPr lang="en-US" sz="4000" b="1">
                <a:solidFill>
                  <a:srgbClr val="00FFFF"/>
                </a:solidFill>
                <a:latin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4037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457200"/>
            <a:ext cx="8382000" cy="5638800"/>
          </a:xfrm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en-US" b="1" dirty="0">
                <a:latin typeface="Times New Roman" pitchFamily="18" charset="0"/>
              </a:rPr>
              <a:t>=&gt; </a:t>
            </a:r>
            <a:r>
              <a:rPr lang="en-US" b="1" dirty="0" err="1">
                <a:latin typeface="Times New Roman" pitchFamily="18" charset="0"/>
              </a:rPr>
              <a:t>C</a:t>
            </a:r>
            <a:r>
              <a:rPr lang="en-US" b="1" dirty="0" err="1"/>
              <a:t>ách</a:t>
            </a:r>
            <a:r>
              <a:rPr lang="en-US" b="1" dirty="0"/>
              <a:t> </a:t>
            </a:r>
            <a:r>
              <a:rPr lang="en-US" b="1" dirty="0" err="1"/>
              <a:t>phân</a:t>
            </a:r>
            <a:r>
              <a:rPr lang="en-US" b="1" dirty="0"/>
              <a:t> chia </a:t>
            </a:r>
            <a:r>
              <a:rPr lang="en-US" b="1" dirty="0" err="1"/>
              <a:t>đối</a:t>
            </a:r>
            <a:r>
              <a:rPr lang="en-US" b="1" dirty="0"/>
              <a:t> </a:t>
            </a:r>
            <a:r>
              <a:rPr lang="en-US" b="1" dirty="0" err="1"/>
              <a:t>tượng</a:t>
            </a:r>
            <a:r>
              <a:rPr lang="en-US" b="1" dirty="0"/>
              <a:t> </a:t>
            </a:r>
            <a:r>
              <a:rPr lang="en-US" b="1" dirty="0" err="1"/>
              <a:t>được</a:t>
            </a:r>
            <a:r>
              <a:rPr lang="en-US" b="1" dirty="0"/>
              <a:t> </a:t>
            </a:r>
            <a:r>
              <a:rPr lang="en-US" b="1" dirty="0" err="1"/>
              <a:t>phân</a:t>
            </a:r>
            <a:r>
              <a:rPr lang="en-US" b="1" dirty="0"/>
              <a:t> </a:t>
            </a:r>
            <a:r>
              <a:rPr lang="en-US" b="1" dirty="0" err="1"/>
              <a:t>tích</a:t>
            </a:r>
            <a:r>
              <a:rPr lang="en-US" b="1" dirty="0"/>
              <a:t> </a:t>
            </a:r>
            <a:r>
              <a:rPr lang="en-US" b="1" dirty="0" err="1"/>
              <a:t>theo</a:t>
            </a:r>
            <a:r>
              <a:rPr lang="en-US" b="1" dirty="0"/>
              <a:t> </a:t>
            </a:r>
            <a:r>
              <a:rPr lang="en-US" b="1" dirty="0" err="1"/>
              <a:t>các</a:t>
            </a:r>
            <a:r>
              <a:rPr lang="en-US" b="1" dirty="0"/>
              <a:t> </a:t>
            </a:r>
            <a:r>
              <a:rPr lang="en-US" b="1" dirty="0" err="1"/>
              <a:t>mối</a:t>
            </a:r>
            <a:r>
              <a:rPr lang="en-US" b="1" dirty="0"/>
              <a:t> </a:t>
            </a:r>
            <a:r>
              <a:rPr lang="en-US" b="1" dirty="0" err="1"/>
              <a:t>quan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: </a:t>
            </a:r>
          </a:p>
          <a:p>
            <a:pPr>
              <a:buFontTx/>
              <a:buNone/>
            </a:pPr>
            <a:r>
              <a:rPr lang="en-US" b="1" dirty="0">
                <a:latin typeface="Times New Roman" pitchFamily="18" charset="0"/>
              </a:rPr>
              <a:t>+ </a:t>
            </a:r>
            <a:r>
              <a:rPr lang="en-US" b="1" dirty="0" err="1">
                <a:latin typeface="Times New Roman" pitchFamily="18" charset="0"/>
              </a:rPr>
              <a:t>Quan</a:t>
            </a:r>
            <a:r>
              <a:rPr lang="en-US" b="1" dirty="0">
                <a:latin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</a:rPr>
              <a:t>h</a:t>
            </a:r>
            <a:r>
              <a:rPr lang="en-US" b="1" dirty="0" err="1"/>
              <a:t>ệ</a:t>
            </a:r>
            <a:r>
              <a:rPr lang="en-US" b="1" dirty="0"/>
              <a:t> </a:t>
            </a:r>
            <a:r>
              <a:rPr lang="en-US" b="1" dirty="0" err="1"/>
              <a:t>giữa</a:t>
            </a:r>
            <a:r>
              <a:rPr lang="en-US" b="1" dirty="0"/>
              <a:t> </a:t>
            </a:r>
            <a:r>
              <a:rPr lang="en-US" b="1" dirty="0" err="1"/>
              <a:t>các</a:t>
            </a:r>
            <a:r>
              <a:rPr lang="en-US" b="1" dirty="0"/>
              <a:t> </a:t>
            </a:r>
            <a:r>
              <a:rPr lang="en-US" b="1" dirty="0" err="1"/>
              <a:t>bộ</a:t>
            </a:r>
            <a:r>
              <a:rPr lang="en-US" b="1" dirty="0"/>
              <a:t> </a:t>
            </a:r>
            <a:r>
              <a:rPr lang="en-US" b="1" dirty="0" err="1"/>
              <a:t>phận</a:t>
            </a:r>
            <a:r>
              <a:rPr lang="en-US" b="1" dirty="0"/>
              <a:t> </a:t>
            </a:r>
            <a:r>
              <a:rPr lang="en-US" b="1" dirty="0" err="1"/>
              <a:t>tạo</a:t>
            </a:r>
            <a:r>
              <a:rPr lang="en-US" b="1" dirty="0"/>
              <a:t> </a:t>
            </a:r>
            <a:r>
              <a:rPr lang="en-US" b="1" dirty="0" err="1"/>
              <a:t>nên</a:t>
            </a:r>
            <a:r>
              <a:rPr lang="en-US" b="1" dirty="0"/>
              <a:t> </a:t>
            </a:r>
            <a:r>
              <a:rPr lang="en-US" b="1" dirty="0" err="1"/>
              <a:t>đối</a:t>
            </a:r>
            <a:r>
              <a:rPr lang="en-US" b="1" dirty="0"/>
              <a:t> </a:t>
            </a:r>
            <a:r>
              <a:rPr lang="en-US" b="1" dirty="0" err="1"/>
              <a:t>tượng</a:t>
            </a:r>
            <a:r>
              <a:rPr lang="en-US" b="1" dirty="0"/>
              <a:t>  ( </a:t>
            </a:r>
            <a:r>
              <a:rPr lang="en-US" b="1" i="1" dirty="0" err="1"/>
              <a:t>nội</a:t>
            </a:r>
            <a:r>
              <a:rPr lang="en-US" b="1" i="1" dirty="0"/>
              <a:t> dung; </a:t>
            </a:r>
            <a:r>
              <a:rPr lang="en-US" b="1" i="1" dirty="0" err="1"/>
              <a:t>nghệ</a:t>
            </a:r>
            <a:r>
              <a:rPr lang="en-US" b="1" i="1" dirty="0"/>
              <a:t> </a:t>
            </a:r>
            <a:r>
              <a:rPr lang="en-US" b="1" i="1" dirty="0" err="1"/>
              <a:t>thuật</a:t>
            </a:r>
            <a:r>
              <a:rPr lang="en-US" b="1" i="1" dirty="0"/>
              <a:t> </a:t>
            </a:r>
            <a:r>
              <a:rPr lang="en-US" b="1" i="1" dirty="0" err="1"/>
              <a:t>của</a:t>
            </a:r>
            <a:r>
              <a:rPr lang="en-US" b="1" i="1" dirty="0"/>
              <a:t> 2 </a:t>
            </a:r>
            <a:r>
              <a:rPr lang="en-US" b="1" i="1" dirty="0" err="1"/>
              <a:t>câu</a:t>
            </a:r>
            <a:r>
              <a:rPr lang="en-US" b="1" i="1" dirty="0"/>
              <a:t> </a:t>
            </a:r>
            <a:r>
              <a:rPr lang="en-US" b="1" i="1" dirty="0" err="1"/>
              <a:t>thơ</a:t>
            </a:r>
            <a:r>
              <a:rPr lang="en-US" b="1" i="1" dirty="0"/>
              <a:t>).</a:t>
            </a:r>
          </a:p>
          <a:p>
            <a:pPr>
              <a:buFontTx/>
              <a:buNone/>
            </a:pPr>
            <a:r>
              <a:rPr lang="en-US" b="1" dirty="0">
                <a:latin typeface="Times New Roman" pitchFamily="18" charset="0"/>
              </a:rPr>
              <a:t>+ </a:t>
            </a:r>
            <a:r>
              <a:rPr lang="en-US" b="1" dirty="0" err="1">
                <a:latin typeface="Times New Roman" pitchFamily="18" charset="0"/>
              </a:rPr>
              <a:t>Quan</a:t>
            </a:r>
            <a:r>
              <a:rPr lang="en-US" b="1" dirty="0">
                <a:latin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</a:rPr>
              <a:t>h</a:t>
            </a:r>
            <a:r>
              <a:rPr lang="en-US" b="1" dirty="0" err="1"/>
              <a:t>ệ</a:t>
            </a:r>
            <a:r>
              <a:rPr lang="en-US" b="1" dirty="0"/>
              <a:t> </a:t>
            </a:r>
            <a:r>
              <a:rPr lang="en-US" b="1" dirty="0" err="1"/>
              <a:t>giữa</a:t>
            </a:r>
            <a:r>
              <a:rPr lang="en-US" b="1" dirty="0"/>
              <a:t> </a:t>
            </a:r>
            <a:r>
              <a:rPr lang="en-US" b="1" dirty="0" err="1"/>
              <a:t>đối</a:t>
            </a:r>
            <a:r>
              <a:rPr lang="en-US" b="1" dirty="0"/>
              <a:t> </a:t>
            </a:r>
            <a:r>
              <a:rPr lang="en-US" b="1" dirty="0" err="1"/>
              <a:t>tượng</a:t>
            </a:r>
            <a:r>
              <a:rPr lang="en-US" b="1" dirty="0"/>
              <a:t> </a:t>
            </a:r>
            <a:r>
              <a:rPr lang="en-US" b="1" dirty="0" err="1"/>
              <a:t>phân</a:t>
            </a:r>
            <a:r>
              <a:rPr lang="en-US" b="1" dirty="0"/>
              <a:t> </a:t>
            </a:r>
            <a:r>
              <a:rPr lang="en-US" b="1" dirty="0" err="1"/>
              <a:t>tích</a:t>
            </a:r>
            <a:r>
              <a:rPr lang="en-US" b="1" dirty="0"/>
              <a:t> </a:t>
            </a:r>
            <a:r>
              <a:rPr lang="en-US" b="1" dirty="0" err="1"/>
              <a:t>với</a:t>
            </a:r>
            <a:r>
              <a:rPr lang="en-US" b="1" dirty="0"/>
              <a:t> </a:t>
            </a:r>
            <a:r>
              <a:rPr lang="en-US" b="1" dirty="0" err="1"/>
              <a:t>người</a:t>
            </a:r>
            <a:r>
              <a:rPr lang="en-US" b="1" dirty="0"/>
              <a:t> </a:t>
            </a:r>
            <a:r>
              <a:rPr lang="en-US" b="1" dirty="0" err="1"/>
              <a:t>phân</a:t>
            </a:r>
            <a:r>
              <a:rPr lang="en-US" b="1" dirty="0"/>
              <a:t> </a:t>
            </a:r>
            <a:r>
              <a:rPr lang="en-US" b="1" dirty="0" err="1"/>
              <a:t>tích</a:t>
            </a:r>
            <a:r>
              <a:rPr lang="en-US" b="1" dirty="0"/>
              <a:t> ( </a:t>
            </a:r>
            <a:r>
              <a:rPr lang="en-US" b="1" i="1" dirty="0" err="1"/>
              <a:t>Cảm</a:t>
            </a:r>
            <a:r>
              <a:rPr lang="en-US" b="1" i="1" dirty="0"/>
              <a:t> </a:t>
            </a:r>
            <a:r>
              <a:rPr lang="en-US" b="1" i="1" dirty="0" err="1"/>
              <a:t>nghĩ</a:t>
            </a:r>
            <a:r>
              <a:rPr lang="en-US" b="1" i="1" dirty="0"/>
              <a:t> </a:t>
            </a:r>
            <a:r>
              <a:rPr lang="en-US" b="1" i="1" dirty="0" err="1"/>
              <a:t>về</a:t>
            </a:r>
            <a:r>
              <a:rPr lang="en-US" b="1" i="1" dirty="0"/>
              <a:t> </a:t>
            </a:r>
            <a:r>
              <a:rPr lang="en-US" b="1" i="1" dirty="0" err="1"/>
              <a:t>cảnh</a:t>
            </a:r>
            <a:r>
              <a:rPr lang="en-US" b="1" i="1" dirty="0"/>
              <a:t> </a:t>
            </a:r>
            <a:r>
              <a:rPr lang="en-US" b="1" i="1" dirty="0" err="1"/>
              <a:t>trường</a:t>
            </a:r>
            <a:r>
              <a:rPr lang="en-US" b="1" i="1" dirty="0"/>
              <a:t> </a:t>
            </a:r>
            <a:r>
              <a:rPr lang="en-US" b="1" i="1" dirty="0" err="1"/>
              <a:t>thi</a:t>
            </a:r>
            <a:r>
              <a:rPr lang="en-US" b="1" i="1" dirty="0"/>
              <a:t>…)</a:t>
            </a:r>
            <a:endParaRPr lang="en-US" b="1" i="1" dirty="0">
              <a:latin typeface="Times New Roman" pitchFamily="18" charset="0"/>
            </a:endParaRPr>
          </a:p>
          <a:p>
            <a:pPr algn="ctr">
              <a:buFontTx/>
              <a:buNone/>
            </a:pPr>
            <a:r>
              <a:rPr lang="en-US" sz="3600" b="1" u="sng" dirty="0">
                <a:latin typeface="Times New Roman" pitchFamily="18" charset="0"/>
              </a:rPr>
              <a:t>II/</a:t>
            </a:r>
            <a:r>
              <a:rPr lang="en-US" sz="3600" b="1" u="sng" dirty="0" err="1">
                <a:latin typeface="Times New Roman" pitchFamily="18" charset="0"/>
              </a:rPr>
              <a:t>Thực</a:t>
            </a:r>
            <a:r>
              <a:rPr lang="en-US" sz="3600" b="1" u="sng" dirty="0">
                <a:latin typeface="Times New Roman" pitchFamily="18" charset="0"/>
              </a:rPr>
              <a:t> </a:t>
            </a:r>
            <a:r>
              <a:rPr lang="en-US" sz="3600" b="1" u="sng" dirty="0" err="1">
                <a:latin typeface="Times New Roman" pitchFamily="18" charset="0"/>
              </a:rPr>
              <a:t>hành</a:t>
            </a:r>
            <a:r>
              <a:rPr lang="en-US" sz="3600" b="1" u="sng" dirty="0">
                <a:latin typeface="Times New Roman" pitchFamily="18" charset="0"/>
              </a:rPr>
              <a:t> </a:t>
            </a:r>
            <a:r>
              <a:rPr lang="en-US" sz="3600" b="1" u="sng" dirty="0" err="1">
                <a:latin typeface="Times New Roman" pitchFamily="18" charset="0"/>
              </a:rPr>
              <a:t>viết</a:t>
            </a:r>
            <a:r>
              <a:rPr lang="en-US" sz="3600" b="1" u="sng" dirty="0">
                <a:latin typeface="Times New Roman" pitchFamily="18" charset="0"/>
              </a:rPr>
              <a:t> </a:t>
            </a:r>
            <a:r>
              <a:rPr lang="en-US" sz="3600" b="1" u="sng" dirty="0" err="1">
                <a:latin typeface="Times New Roman" pitchFamily="18" charset="0"/>
              </a:rPr>
              <a:t>đoạn</a:t>
            </a:r>
            <a:r>
              <a:rPr lang="en-US" sz="3600" b="1" u="sng" dirty="0">
                <a:latin typeface="Times New Roman" pitchFamily="18" charset="0"/>
              </a:rPr>
              <a:t> </a:t>
            </a:r>
            <a:r>
              <a:rPr lang="en-US" sz="3600" b="1" u="sng" dirty="0" err="1">
                <a:latin typeface="Times New Roman" pitchFamily="18" charset="0"/>
              </a:rPr>
              <a:t>văn</a:t>
            </a:r>
            <a:r>
              <a:rPr lang="en-US" sz="3600" b="1" u="sng" dirty="0">
                <a:latin typeface="Times New Roman" pitchFamily="18" charset="0"/>
              </a:rPr>
              <a:t> </a:t>
            </a:r>
            <a:r>
              <a:rPr lang="en-US" sz="3600" b="1" u="sng" dirty="0" err="1">
                <a:latin typeface="Times New Roman" pitchFamily="18" charset="0"/>
              </a:rPr>
              <a:t>hoàn</a:t>
            </a:r>
            <a:r>
              <a:rPr lang="en-US" sz="3600" b="1" u="sng" dirty="0">
                <a:latin typeface="Times New Roman" pitchFamily="18" charset="0"/>
              </a:rPr>
              <a:t> </a:t>
            </a:r>
            <a:r>
              <a:rPr lang="en-US" sz="3600" b="1" u="sng" dirty="0" err="1">
                <a:latin typeface="Times New Roman" pitchFamily="18" charset="0"/>
              </a:rPr>
              <a:t>chỉnh</a:t>
            </a:r>
            <a:r>
              <a:rPr lang="en-US" dirty="0"/>
              <a:t> .  </a:t>
            </a:r>
          </a:p>
        </p:txBody>
      </p:sp>
    </p:spTree>
    <p:extLst>
      <p:ext uri="{BB962C8B-B14F-4D97-AF65-F5344CB8AC3E}">
        <p14:creationId xmlns:p14="http://schemas.microsoft.com/office/powerpoint/2010/main" val="406652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304800" y="457200"/>
            <a:ext cx="8382000" cy="5638800"/>
          </a:xfrm>
          <a:noFill/>
          <a:ln>
            <a:solidFill>
              <a:srgbClr val="FFFF00"/>
            </a:solidFill>
            <a:miter lim="800000"/>
            <a:headEnd/>
            <a:tailEnd/>
          </a:ln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en-US" sz="4000" b="1" u="sng" dirty="0" smtClean="0">
                <a:latin typeface="Times New Roman" pitchFamily="18" charset="0"/>
                <a:cs typeface="Times New Roman" pitchFamily="18" charset="0"/>
              </a:rPr>
              <a:t>CÁCH PHÂN TÍCH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Tx/>
              <a:buNone/>
            </a:pP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phận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 (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dung;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>
              <a:buFontTx/>
              <a:buNone/>
            </a:pP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(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nghĩ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cảnh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thi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…)</a:t>
            </a:r>
          </a:p>
          <a:p>
            <a:pPr>
              <a:buFontTx/>
              <a:buNone/>
            </a:pP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8133" name="Picture 5" descr="Picture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77938" cy="1274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134" name="Picture 6" descr="Picture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5026025"/>
            <a:ext cx="1998662" cy="183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9200118"/>
      </p:ext>
    </p:extLst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8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8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8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8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2" name="WordArt 4"/>
          <p:cNvSpPr>
            <a:spLocks noChangeArrowheads="1" noChangeShapeType="1" noTextEdit="1"/>
          </p:cNvSpPr>
          <p:nvPr/>
        </p:nvSpPr>
        <p:spPr bwMode="auto">
          <a:xfrm>
            <a:off x="2667000" y="228600"/>
            <a:ext cx="3810000" cy="6858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en-US" sz="3600" b="1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200"/>
                    </a:gs>
                    <a:gs pos="22500">
                      <a:srgbClr val="FF7A00"/>
                    </a:gs>
                    <a:gs pos="35000">
                      <a:srgbClr val="FF0300"/>
                    </a:gs>
                    <a:gs pos="50000">
                      <a:srgbClr val="4D0808"/>
                    </a:gs>
                    <a:gs pos="65000">
                      <a:srgbClr val="FF0300"/>
                    </a:gs>
                    <a:gs pos="77500">
                      <a:srgbClr val="FF7A00"/>
                    </a:gs>
                    <a:gs pos="100000">
                      <a:srgbClr val="FFF200"/>
                    </a:gs>
                  </a:gsLst>
                  <a:lin ang="2700000" scaled="1"/>
                </a:gradFill>
                <a:latin typeface="Times New Roman" pitchFamily="18" charset="0"/>
                <a:cs typeface="Times New Roman" pitchFamily="18" charset="0"/>
              </a:rPr>
              <a:t> CỦNG CỐ </a:t>
            </a:r>
          </a:p>
        </p:txBody>
      </p:sp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304800" y="1371600"/>
            <a:ext cx="8610600" cy="3297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rõ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đích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sáng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tỏ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+ Chia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nhỏ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tố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nhỏ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sâu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endParaRPr lang="en-US" sz="2800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cái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nhìn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quát</a:t>
            </a:r>
            <a:endParaRPr lang="en-US" sz="2800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3254" name="Picture 6" descr="die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00800"/>
            <a:ext cx="9144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7694407"/>
      </p:ext>
    </p:extLst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406</TotalTime>
  <Words>1677</Words>
  <Application>Microsoft Office PowerPoint</Application>
  <PresentationFormat>On-screen Show (4:3)</PresentationFormat>
  <Paragraphs>159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Calibri</vt:lpstr>
      <vt:lpstr>Times New Roman</vt:lpstr>
      <vt:lpstr>Times New Roman (Headings)</vt:lpstr>
      <vt:lpstr>Wingdings</vt:lpstr>
      <vt:lpstr>Office Theme</vt:lpstr>
      <vt:lpstr>PowerPoint Presentation</vt:lpstr>
      <vt:lpstr>PowerPoint Presentation</vt:lpstr>
      <vt:lpstr>PowerPoint Presentation</vt:lpstr>
      <vt:lpstr>THỰC HÀNH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KIỂM TRA 1 TIẾT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Asus</dc:creator>
  <cp:lastModifiedBy>Admin</cp:lastModifiedBy>
  <cp:revision>16</cp:revision>
  <dcterms:created xsi:type="dcterms:W3CDTF">2020-04-27T01:34:04Z</dcterms:created>
  <dcterms:modified xsi:type="dcterms:W3CDTF">2021-03-13T03:07:38Z</dcterms:modified>
</cp:coreProperties>
</file>