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27"/>
  </p:notesMasterIdLst>
  <p:sldIdLst>
    <p:sldId id="271" r:id="rId2"/>
    <p:sldId id="259" r:id="rId3"/>
    <p:sldId id="260" r:id="rId4"/>
    <p:sldId id="261" r:id="rId5"/>
    <p:sldId id="262" r:id="rId6"/>
    <p:sldId id="263" r:id="rId7"/>
    <p:sldId id="264" r:id="rId8"/>
    <p:sldId id="265" r:id="rId9"/>
    <p:sldId id="266" r:id="rId10"/>
    <p:sldId id="267"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69" r:id="rId25"/>
    <p:sldId id="27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C33FD05B-76B8-448D-9C19-2CC6FBFFEF67}">
          <p14:sldIdLst>
            <p14:sldId id="271"/>
            <p14:sldId id="259"/>
            <p14:sldId id="260"/>
            <p14:sldId id="261"/>
            <p14:sldId id="262"/>
            <p14:sldId id="263"/>
            <p14:sldId id="264"/>
            <p14:sldId id="265"/>
            <p14:sldId id="266"/>
            <p14:sldId id="267"/>
            <p14:sldId id="272"/>
            <p14:sldId id="273"/>
            <p14:sldId id="274"/>
            <p14:sldId id="275"/>
            <p14:sldId id="276"/>
            <p14:sldId id="277"/>
            <p14:sldId id="278"/>
            <p14:sldId id="279"/>
            <p14:sldId id="280"/>
            <p14:sldId id="281"/>
            <p14:sldId id="282"/>
            <p14:sldId id="283"/>
            <p14:sldId id="284"/>
            <p14:sldId id="269"/>
            <p14:sldId id="27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719" autoAdjust="0"/>
    <p:restoredTop sz="94660"/>
  </p:normalViewPr>
  <p:slideViewPr>
    <p:cSldViewPr snapToGrid="0">
      <p:cViewPr varScale="1">
        <p:scale>
          <a:sx n="56" d="100"/>
          <a:sy n="56" d="100"/>
        </p:scale>
        <p:origin x="78" y="3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49F4D5-1A76-42D5-8EDE-384EAACAD6A4}" type="datetimeFigureOut">
              <a:rPr lang="en-US" smtClean="0"/>
              <a:t>3/12/2021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000AE-733C-49C7-A7F0-250D5A059A82}" type="slidenum">
              <a:rPr lang="en-US" smtClean="0"/>
              <a:t>‹#›</a:t>
            </a:fld>
            <a:endParaRPr lang="en-US"/>
          </a:p>
        </p:txBody>
      </p:sp>
    </p:spTree>
    <p:extLst>
      <p:ext uri="{BB962C8B-B14F-4D97-AF65-F5344CB8AC3E}">
        <p14:creationId xmlns:p14="http://schemas.microsoft.com/office/powerpoint/2010/main" val="2816146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50000"/>
              </a:spcBef>
            </a:pPr>
            <a:r>
              <a:rPr lang="fr-FR" altLang="en-US" sz="1200" b="1" i="1" smtClean="0">
                <a:latin typeface=".VnTime" panose="020B7200000000000000" pitchFamily="34" charset="0"/>
              </a:rPr>
              <a:t>- NguyÔn §×nh ChiÓu kh«ng hÒ t« vÏ, mµ cø ®Ó nguyªn mét ®¸m ®«ng lam lò, r¸ch r­íi, tay dao tay gËy, aß µo x«ng vµo ®ån giÆc.</a:t>
            </a:r>
            <a:r>
              <a:rPr lang="fr-FR" altLang="en-US" sz="1200" smtClean="0">
                <a:latin typeface=".VnTime" panose="020B7200000000000000" pitchFamily="34" charset="0"/>
              </a:rPr>
              <a:t> </a:t>
            </a:r>
          </a:p>
          <a:p>
            <a:pPr>
              <a:spcBef>
                <a:spcPct val="50000"/>
              </a:spcBef>
              <a:buFontTx/>
              <a:buChar char="-"/>
            </a:pPr>
            <a:r>
              <a:rPr lang="fr-FR" altLang="en-US" sz="1200" smtClean="0">
                <a:latin typeface=".VnTime" panose="020B7200000000000000" pitchFamily="34" charset="0"/>
              </a:rPr>
              <a:t>LÇn ®Çu tiªn NguyÔn §×nh ChiÓu ®­a vµo v¨n häc bøc t­îng ®µi nghÖ thuËt vÒ ng­êi n«ng d©n lao ®éng hoµnh tr¸ng, hÕt m×nh, quªn m×nh trong chiÕn ®Êu.</a:t>
            </a:r>
          </a:p>
          <a:p>
            <a:pPr>
              <a:spcBef>
                <a:spcPct val="50000"/>
              </a:spcBef>
              <a:buFontTx/>
              <a:buChar char="-"/>
            </a:pPr>
            <a:r>
              <a:rPr lang="en-US" altLang="en-US" sz="1100" b="1" i="1" smtClean="0"/>
              <a:t>Đến đây ta bỗng giật mình bởi nhà thơ mù NĐC đã nhìn hiện thực chiến đấu của nhân dân sáng tỏ hơn cả người mắt sáng. Có lẽ sức mạnh của thành công ấy chính là do: chư tâm kia..bằng 3 chữ tài.</a:t>
            </a:r>
          </a:p>
          <a:p>
            <a:endParaRPr lang="en-US"/>
          </a:p>
        </p:txBody>
      </p:sp>
      <p:sp>
        <p:nvSpPr>
          <p:cNvPr id="4" name="Slide Number Placeholder 3"/>
          <p:cNvSpPr>
            <a:spLocks noGrp="1"/>
          </p:cNvSpPr>
          <p:nvPr>
            <p:ph type="sldNum" sz="quarter" idx="10"/>
          </p:nvPr>
        </p:nvSpPr>
        <p:spPr/>
        <p:txBody>
          <a:bodyPr/>
          <a:lstStyle/>
          <a:p>
            <a:fld id="{046E8EC0-FD82-48A7-BEEE-45F0B9677815}" type="slidenum">
              <a:rPr lang="en-US" altLang="en-US" smtClean="0"/>
              <a:pPr/>
              <a:t>19</a:t>
            </a:fld>
            <a:endParaRPr lang="en-US" altLang="en-US"/>
          </a:p>
        </p:txBody>
      </p:sp>
    </p:spTree>
    <p:extLst>
      <p:ext uri="{BB962C8B-B14F-4D97-AF65-F5344CB8AC3E}">
        <p14:creationId xmlns:p14="http://schemas.microsoft.com/office/powerpoint/2010/main" val="22140890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EE79C59F-A00B-4825-82F1-D86F52BEE54B}" type="slidenum">
              <a:rPr lang="en-US" smtClean="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520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2158386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63867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E22092-44BF-437E-9FEB-19CEE6190FAB}" type="datetimeFigureOut">
              <a:rPr lang="en-US" smtClean="0"/>
              <a:pPr/>
              <a:t>3/12/2021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3976687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E22092-44BF-437E-9FEB-19CEE6190FAB}" type="datetimeFigureOut">
              <a:rPr lang="en-US" smtClean="0"/>
              <a:pPr/>
              <a:t>3/12/2021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79C59F-A00B-4825-82F1-D86F52BEE54B}" type="slidenum">
              <a:rPr lang="en-US" smtClean="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68492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E22092-44BF-437E-9FEB-19CEE6190FAB}" type="datetimeFigureOut">
              <a:rPr lang="en-US" smtClean="0"/>
              <a:pPr/>
              <a:t>3/12/2021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79C59F-A00B-4825-82F1-D86F52BEE54B}"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3217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E22092-44BF-437E-9FEB-19CEE6190FAB}" type="datetimeFigureOut">
              <a:rPr lang="en-US" smtClean="0"/>
              <a:pPr/>
              <a:t>3/12/2021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1182446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E22092-44BF-437E-9FEB-19CEE6190FAB}" type="datetimeFigureOut">
              <a:rPr lang="en-US" smtClean="0"/>
              <a:pPr/>
              <a:t>3/12/2021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671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E22092-44BF-437E-9FEB-19CEE6190FAB}" type="datetimeFigureOut">
              <a:rPr lang="en-US" smtClean="0"/>
              <a:pPr/>
              <a:t>3/12/2021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413366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E22092-44BF-437E-9FEB-19CEE6190FAB}" type="datetimeFigureOut">
              <a:rPr lang="en-US" smtClean="0"/>
              <a:pPr/>
              <a:t>3/12/2021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687728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7410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8938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240709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46141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2277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1886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E22092-44BF-437E-9FEB-19CEE6190FAB}" type="datetimeFigureOut">
              <a:rPr lang="en-US" smtClean="0"/>
              <a:pPr/>
              <a:t>3/12/2021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4928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5.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17000" b="-17000"/>
          </a:stretch>
        </a:blipFill>
        <a:effectLst/>
      </p:bgPr>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2E22092-44BF-437E-9FEB-19CEE6190FAB}" type="datetimeFigureOut">
              <a:rPr lang="en-US" smtClean="0"/>
              <a:pPr/>
              <a:t>3/12/2021</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E79C59F-A00B-4825-82F1-D86F52BEE54B}" type="slidenum">
              <a:rPr lang="en-US" smtClean="0"/>
              <a:pPr/>
              <a:t>‹#›</a:t>
            </a:fld>
            <a:endParaRPr lang="en-US"/>
          </a:p>
        </p:txBody>
      </p:sp>
    </p:spTree>
    <p:extLst>
      <p:ext uri="{BB962C8B-B14F-4D97-AF65-F5344CB8AC3E}">
        <p14:creationId xmlns:p14="http://schemas.microsoft.com/office/powerpoint/2010/main" val="3698761429"/>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14350"/>
            <a:ext cx="6807200" cy="611505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620933" y="685801"/>
            <a:ext cx="5638800" cy="1938992"/>
          </a:xfrm>
          <a:prstGeom prst="rect">
            <a:avLst/>
          </a:prstGeom>
          <a:noFill/>
          <a:ln>
            <a:noFill/>
          </a:ln>
          <a:effectLst>
            <a:innerShdw blurRad="114300">
              <a:srgbClr val="FF0000"/>
            </a:innerShdw>
          </a:effectLst>
        </p:spPr>
        <p:txBody>
          <a:bodyPr>
            <a:spAutoFit/>
          </a:bodyPr>
          <a:lstStyle/>
          <a:p>
            <a:pPr algn="ctr">
              <a:defRPr/>
            </a:pPr>
            <a:r>
              <a:rPr lang="en-US" sz="4000" dirty="0">
                <a:solidFill>
                  <a:srgbClr val="C00000"/>
                </a:solidFill>
                <a:latin typeface="Times New Roman" pitchFamily="18" charset="0"/>
                <a:cs typeface="Times New Roman" pitchFamily="18" charset="0"/>
              </a:rPr>
              <a:t>BỘ MÔN NGỮ VĂN 2</a:t>
            </a:r>
          </a:p>
          <a:p>
            <a:pPr algn="ctr">
              <a:defRPr/>
            </a:pPr>
            <a:r>
              <a:rPr lang="en-US" sz="4000" dirty="0">
                <a:solidFill>
                  <a:srgbClr val="C00000"/>
                </a:solidFill>
                <a:latin typeface="Times New Roman" pitchFamily="18" charset="0"/>
                <a:cs typeface="Times New Roman" pitchFamily="18" charset="0"/>
              </a:rPr>
              <a:t>THƯƠNG MẾN </a:t>
            </a:r>
          </a:p>
          <a:p>
            <a:pPr algn="ctr">
              <a:defRPr/>
            </a:pPr>
            <a:r>
              <a:rPr lang="en-US" sz="4000" dirty="0">
                <a:solidFill>
                  <a:srgbClr val="C00000"/>
                </a:solidFill>
                <a:latin typeface="Times New Roman" pitchFamily="18" charset="0"/>
                <a:cs typeface="Times New Roman" pitchFamily="18" charset="0"/>
              </a:rPr>
              <a:t>CHÀO CÁC EM</a:t>
            </a:r>
          </a:p>
        </p:txBody>
      </p:sp>
      <p:sp>
        <p:nvSpPr>
          <p:cNvPr id="2054" name="TextBox 3"/>
          <p:cNvSpPr txBox="1">
            <a:spLocks noChangeArrowheads="1"/>
          </p:cNvSpPr>
          <p:nvPr/>
        </p:nvSpPr>
        <p:spPr bwMode="auto">
          <a:xfrm>
            <a:off x="6908800" y="3471864"/>
            <a:ext cx="56388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en-US" sz="4000">
                <a:solidFill>
                  <a:srgbClr val="FF0000"/>
                </a:solidFill>
                <a:latin typeface="Times New Roman" pitchFamily="18" charset="0"/>
                <a:cs typeface="Times New Roman" pitchFamily="18" charset="0"/>
              </a:rPr>
              <a:t>MONG CÁC EM LUÔN MẠNH KHỎE </a:t>
            </a:r>
          </a:p>
          <a:p>
            <a:pPr algn="ctr" eaLnBrk="1" hangingPunct="1"/>
            <a:r>
              <a:rPr lang="en-US" sz="4000">
                <a:solidFill>
                  <a:srgbClr val="FF0000"/>
                </a:solidFill>
                <a:latin typeface="Times New Roman" pitchFamily="18" charset="0"/>
                <a:cs typeface="Times New Roman" pitchFamily="18" charset="0"/>
              </a:rPr>
              <a:t>VÀ </a:t>
            </a:r>
          </a:p>
          <a:p>
            <a:pPr algn="ctr" eaLnBrk="1" hangingPunct="1"/>
            <a:r>
              <a:rPr lang="en-US" sz="4000">
                <a:solidFill>
                  <a:srgbClr val="FF0000"/>
                </a:solidFill>
                <a:latin typeface="Times New Roman" pitchFamily="18" charset="0"/>
                <a:cs typeface="Times New Roman" pitchFamily="18" charset="0"/>
              </a:rPr>
              <a:t>HỌC TẬP TỐT </a:t>
            </a:r>
          </a:p>
        </p:txBody>
      </p:sp>
    </p:spTree>
    <p:extLst>
      <p:ext uri="{BB962C8B-B14F-4D97-AF65-F5344CB8AC3E}">
        <p14:creationId xmlns:p14="http://schemas.microsoft.com/office/powerpoint/2010/main" val="2155151888"/>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9787" y="578521"/>
            <a:ext cx="3932237" cy="817808"/>
          </a:xfrm>
        </p:spPr>
        <p:txBody>
          <a:bodyPr>
            <a:normAutofit/>
          </a:bodyPr>
          <a:lstStyle/>
          <a:p>
            <a:r>
              <a:rPr lang="en-US" sz="2800" b="1" dirty="0" smtClean="0">
                <a:latin typeface="Times New Roman" panose="02020603050405020304" pitchFamily="18" charset="0"/>
                <a:cs typeface="Times New Roman" panose="02020603050405020304" pitchFamily="18" charset="0"/>
              </a:rPr>
              <a:t>I. CUỘC ĐỜI</a:t>
            </a:r>
            <a:endParaRPr lang="en-US" sz="2800" b="1" dirty="0">
              <a:latin typeface="Times New Roman" panose="02020603050405020304" pitchFamily="18" charset="0"/>
              <a:cs typeface="Times New Roman" panose="02020603050405020304" pitchFamily="18" charset="0"/>
            </a:endParaRPr>
          </a:p>
        </p:txBody>
      </p:sp>
      <p:pic>
        <p:nvPicPr>
          <p:cNvPr id="8" name="Picture Placeholder 7"/>
          <p:cNvPicPr>
            <a:picLocks noGrp="1" noChangeAspect="1"/>
          </p:cNvPicPr>
          <p:nvPr>
            <p:ph type="pic" idx="1"/>
          </p:nvPr>
        </p:nvPicPr>
        <p:blipFill>
          <a:blip r:embed="rId2">
            <a:extLst>
              <a:ext uri="{28A0092B-C50C-407E-A947-70E740481C1C}">
                <a14:useLocalDpi xmlns:a14="http://schemas.microsoft.com/office/drawing/2010/main" val="0"/>
              </a:ext>
            </a:extLst>
          </a:blip>
          <a:srcRect l="7170" r="7170"/>
          <a:stretch>
            <a:fillRect/>
          </a:stretch>
        </p:blipFill>
        <p:spPr>
          <a:xfrm>
            <a:off x="7736653" y="1041400"/>
            <a:ext cx="3421526" cy="4775200"/>
          </a:xfrm>
        </p:spPr>
      </p:pic>
      <p:sp>
        <p:nvSpPr>
          <p:cNvPr id="7" name="Text Placeholder 6"/>
          <p:cNvSpPr>
            <a:spLocks noGrp="1"/>
          </p:cNvSpPr>
          <p:nvPr>
            <p:ph type="body" sz="half" idx="2"/>
          </p:nvPr>
        </p:nvSpPr>
        <p:spPr>
          <a:xfrm>
            <a:off x="1198178" y="1396329"/>
            <a:ext cx="6180083" cy="4472659"/>
          </a:xfrm>
        </p:spPr>
        <p:txBody>
          <a:bodyPr>
            <a:noAutofit/>
          </a:bodyPr>
          <a:lstStyle/>
          <a:p>
            <a:pPr algn="just"/>
            <a:r>
              <a:rPr lang="en-US" sz="2400" b="1" dirty="0" smtClean="0">
                <a:latin typeface="Times New Roman" panose="02020603050405020304" pitchFamily="18" charset="0"/>
                <a:cs typeface="Times New Roman" panose="02020603050405020304" pitchFamily="18" charset="0"/>
              </a:rPr>
              <a:t>1. </a:t>
            </a:r>
            <a:r>
              <a:rPr lang="en-US" sz="2400" b="1" dirty="0" err="1" smtClean="0">
                <a:latin typeface="Times New Roman" panose="02020603050405020304" pitchFamily="18" charset="0"/>
                <a:cs typeface="Times New Roman" panose="02020603050405020304" pitchFamily="18" charset="0"/>
              </a:rPr>
              <a:t>Tiểu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sử</a:t>
            </a:r>
            <a:endParaRPr lang="en-US" sz="2400" b="1"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Nguyễn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Chiểu</a:t>
            </a:r>
            <a:r>
              <a:rPr lang="en-US" sz="2400" dirty="0" smtClean="0">
                <a:latin typeface="Times New Roman" panose="02020603050405020304" pitchFamily="18" charset="0"/>
                <a:cs typeface="Times New Roman" panose="02020603050405020304" pitchFamily="18" charset="0"/>
              </a:rPr>
              <a:t> (1822 – 1888) – </a:t>
            </a:r>
            <a:r>
              <a:rPr lang="en-US" sz="2400" dirty="0" err="1" smtClean="0">
                <a:latin typeface="Times New Roman" panose="02020603050405020304" pitchFamily="18" charset="0"/>
                <a:cs typeface="Times New Roman" panose="02020603050405020304" pitchFamily="18" charset="0"/>
              </a:rPr>
              <a:t>Đồ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Chiểu</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Quê</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quê</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nội</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Huế</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Nho</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lịch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- 1843, </a:t>
            </a:r>
            <a:r>
              <a:rPr lang="en-US" sz="2400" dirty="0" err="1" smtClean="0">
                <a:latin typeface="Times New Roman" panose="02020603050405020304" pitchFamily="18" charset="0"/>
                <a:cs typeface="Times New Roman" panose="02020603050405020304" pitchFamily="18" charset="0"/>
              </a:rPr>
              <a:t>đỗ</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Tú</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bỏ</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hôn</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quê</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đồ</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- 1859,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Giuộc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Bến</a:t>
            </a:r>
            <a:r>
              <a:rPr lang="en-US" sz="2400" dirty="0" smtClean="0">
                <a:latin typeface="Times New Roman" panose="02020603050405020304" pitchFamily="18" charset="0"/>
                <a:cs typeface="Times New Roman" panose="02020603050405020304" pitchFamily="18" charset="0"/>
              </a:rPr>
              <a:t> Tre </a:t>
            </a:r>
            <a:r>
              <a:rPr lang="en-US" sz="2400" dirty="0" err="1" smtClean="0">
                <a:latin typeface="Times New Roman" panose="02020603050405020304" pitchFamily="18" charset="0"/>
                <a:cs typeface="Times New Roman" panose="02020603050405020304" pitchFamily="18" charset="0"/>
              </a:rPr>
              <a:t>bàn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văn</a:t>
            </a:r>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3763511" y="230188"/>
            <a:ext cx="4922566" cy="769441"/>
          </a:xfrm>
          <a:prstGeom prst="rect">
            <a:avLst/>
          </a:prstGeom>
          <a:noFill/>
        </p:spPr>
        <p:txBody>
          <a:bodyPr wrap="none" lIns="91440" tIns="45720" rIns="91440" bIns="45720">
            <a:spAutoFit/>
            <a:scene3d>
              <a:camera prst="obliqueTopRight"/>
              <a:lightRig rig="threePt" dir="t"/>
            </a:scene3d>
          </a:bodyPr>
          <a:lstStyle/>
          <a:p>
            <a:pPr algn="ctr"/>
            <a:r>
              <a:rPr lang="en-US" sz="4400" b="1" dirty="0"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PHẦN 1: TÁC GIẢ</a:t>
            </a:r>
            <a:endParaRPr lang="en-US" sz="4400" b="1" cap="none" spc="0" dirty="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964267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95402" y="982132"/>
            <a:ext cx="5277676" cy="1303867"/>
          </a:xfrm>
        </p:spPr>
        <p:txBody>
          <a:bodyPr/>
          <a:lstStyle/>
          <a:p>
            <a:r>
              <a:rPr lang="en-US" b="1" dirty="0" smtClean="0">
                <a:latin typeface="Times New Roman" panose="02020603050405020304" pitchFamily="18" charset="0"/>
                <a:cs typeface="Times New Roman" panose="02020603050405020304" pitchFamily="18" charset="0"/>
              </a:rPr>
              <a:t>2. Con </a:t>
            </a:r>
            <a:r>
              <a:rPr lang="en-US" b="1" dirty="0" err="1" smtClean="0">
                <a:latin typeface="Times New Roman" panose="02020603050405020304" pitchFamily="18" charset="0"/>
                <a:cs typeface="Times New Roman" panose="02020603050405020304" pitchFamily="18" charset="0"/>
              </a:rPr>
              <a:t>người</a:t>
            </a:r>
            <a:endParaRPr lang="en-US"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p:txBody>
          <a:bodyPr>
            <a:normAutofit/>
          </a:bodyPr>
          <a:lstStyle/>
          <a:p>
            <a:pPr>
              <a:buFontTx/>
              <a:buChar char="-"/>
            </a:pPr>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phận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hạnh</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sống</a:t>
            </a:r>
            <a:r>
              <a:rPr lang="en-US" sz="2800" dirty="0" smtClean="0">
                <a:latin typeface="Times New Roman" panose="02020603050405020304" pitchFamily="18" charset="0"/>
                <a:cs typeface="Times New Roman" panose="02020603050405020304" pitchFamily="18" charset="0"/>
              </a:rPr>
              <a:t> phi </a:t>
            </a:r>
            <a:r>
              <a:rPr lang="en-US" sz="2800" dirty="0" err="1" smtClean="0">
                <a:latin typeface="Times New Roman" panose="02020603050405020304" pitchFamily="18" charset="0"/>
                <a:cs typeface="Times New Roman" panose="02020603050405020304" pitchFamily="18" charset="0"/>
              </a:rPr>
              <a:t>thường</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Giàu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lòng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yêu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pic>
        <p:nvPicPr>
          <p:cNvPr id="4" name="Picture Placeholder 7"/>
          <p:cNvPicPr>
            <a:picLocks noChangeAspect="1"/>
          </p:cNvPicPr>
          <p:nvPr/>
        </p:nvPicPr>
        <p:blipFill>
          <a:blip r:embed="rId2">
            <a:extLst>
              <a:ext uri="{28A0092B-C50C-407E-A947-70E740481C1C}">
                <a14:useLocalDpi xmlns:a14="http://schemas.microsoft.com/office/drawing/2010/main" val="0"/>
              </a:ext>
            </a:extLst>
          </a:blip>
          <a:srcRect l="7170" r="7170"/>
          <a:stretch>
            <a:fillRect/>
          </a:stretch>
        </p:blipFill>
        <p:spPr>
          <a:xfrm>
            <a:off x="7657140" y="895626"/>
            <a:ext cx="3421526" cy="4775200"/>
          </a:xfrm>
          <a:prstGeom prst="rect">
            <a:avLst/>
          </a:prstGeom>
        </p:spPr>
      </p:pic>
    </p:spTree>
    <p:extLst>
      <p:ext uri="{BB962C8B-B14F-4D97-AF65-F5344CB8AC3E}">
        <p14:creationId xmlns:p14="http://schemas.microsoft.com/office/powerpoint/2010/main" val="8368511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154" y="342704"/>
            <a:ext cx="9601196" cy="988336"/>
          </a:xfrm>
        </p:spPr>
        <p:txBody>
          <a:bodyPr>
            <a:normAutofit fontScale="90000"/>
          </a:bodyPr>
          <a:lstStyle/>
          <a:p>
            <a:r>
              <a:rPr lang="en-US" sz="4000" b="1" dirty="0" smtClean="0">
                <a:latin typeface="Times New Roman" panose="02020603050405020304" pitchFamily="18" charset="0"/>
                <a:cs typeface="Times New Roman" panose="02020603050405020304" pitchFamily="18" charset="0"/>
              </a:rPr>
              <a:t>II. SỰ NGHIỆP SÁNG TÁC</a:t>
            </a:r>
            <a:br>
              <a:rPr lang="en-US" sz="40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2. </a:t>
            </a:r>
            <a:r>
              <a:rPr lang="en-US" sz="3600" b="1" dirty="0" err="1" smtClean="0">
                <a:latin typeface="Times New Roman" panose="02020603050405020304" pitchFamily="18" charset="0"/>
                <a:cs typeface="Times New Roman" panose="02020603050405020304" pitchFamily="18" charset="0"/>
              </a:rPr>
              <a:t>Các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giai</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đoạn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sáng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tác</a:t>
            </a:r>
            <a:r>
              <a:rPr lang="en-US" sz="3600" b="1" dirty="0" smtClean="0">
                <a:latin typeface="Times New Roman" panose="02020603050405020304" pitchFamily="18" charset="0"/>
                <a:cs typeface="Times New Roman" panose="02020603050405020304" pitchFamily="18" charset="0"/>
              </a:rPr>
              <a:t>:</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en-US" sz="40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1"/>
          </p:nvPr>
        </p:nvSpPr>
        <p:spPr>
          <a:xfrm>
            <a:off x="1004552" y="1135117"/>
            <a:ext cx="4576945" cy="4735332"/>
          </a:xfrm>
        </p:spPr>
        <p:txBody>
          <a:bodyPr>
            <a:normAutofit/>
          </a:bodyPr>
          <a:lstStyle/>
          <a:p>
            <a:pPr algn="just">
              <a:buFontTx/>
              <a:buChar char="-"/>
            </a:pPr>
            <a:r>
              <a:rPr lang="en-US" dirty="0" err="1" smtClean="0">
                <a:latin typeface="Times New Roman" panose="02020603050405020304" pitchFamily="18" charset="0"/>
                <a:cs typeface="Times New Roman" panose="02020603050405020304" pitchFamily="18" charset="0"/>
              </a:rPr>
              <a:t>Trước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thơ</a:t>
            </a:r>
            <a:r>
              <a:rPr lang="en-US"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Lục</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Vân</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Dương</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Từ</a:t>
            </a:r>
            <a:r>
              <a:rPr lang="en-US" i="1" dirty="0" smtClean="0">
                <a:latin typeface="Times New Roman" panose="02020603050405020304" pitchFamily="18" charset="0"/>
                <a:cs typeface="Times New Roman" panose="02020603050405020304" pitchFamily="18" charset="0"/>
              </a:rPr>
              <a:t> - </a:t>
            </a:r>
            <a:r>
              <a:rPr lang="en-US" i="1" dirty="0" err="1" smtClean="0">
                <a:latin typeface="Times New Roman" panose="02020603050405020304" pitchFamily="18" charset="0"/>
                <a:cs typeface="Times New Roman" panose="02020603050405020304" pitchFamily="18" charset="0"/>
              </a:rPr>
              <a:t>Hà</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Mậu</a:t>
            </a:r>
            <a:endParaRPr lang="en-US" i="1" dirty="0" smtClean="0">
              <a:latin typeface="Times New Roman" panose="02020603050405020304" pitchFamily="18" charset="0"/>
              <a:cs typeface="Times New Roman" panose="02020603050405020304" pitchFamily="18" charset="0"/>
            </a:endParaRPr>
          </a:p>
          <a:p>
            <a:pPr marL="0" indent="0" algn="just">
              <a:buNone/>
            </a:pPr>
            <a:endParaRPr lang="en-US" i="1" dirty="0" smtClean="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a:xfrm>
            <a:off x="5793099" y="1135117"/>
            <a:ext cx="5731494" cy="4042448"/>
          </a:xfrm>
        </p:spPr>
        <p:txBody>
          <a:bodyPr>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Sau</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xâm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sang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yếu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tế</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Văn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tế</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nghĩa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sĩ</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Cần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Giuộc</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Văn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tế</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Trương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Thơ</a:t>
            </a:r>
            <a:r>
              <a:rPr lang="en-US" i="1" dirty="0" smtClean="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điếu</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Phan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Tòng</a:t>
            </a:r>
            <a:r>
              <a:rPr lang="en-US" dirty="0">
                <a:latin typeface="Times New Roman" panose="02020603050405020304" pitchFamily="18" charset="0"/>
                <a:cs typeface="Times New Roman" panose="02020603050405020304" pitchFamily="18" charset="0"/>
              </a:rPr>
              <a:t>,…</a:t>
            </a:r>
          </a:p>
          <a:p>
            <a:pPr marL="0" indent="0" algn="just">
              <a:buNone/>
            </a:pPr>
            <a:endParaRPr lang="en-US"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305" y="2727434"/>
            <a:ext cx="2838396" cy="3415788"/>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3887" y="2727434"/>
            <a:ext cx="2515220" cy="347184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24406" y="2727434"/>
            <a:ext cx="2750220" cy="3518243"/>
          </a:xfrm>
          <a:prstGeom prst="rect">
            <a:avLst/>
          </a:prstGeom>
        </p:spPr>
      </p:pic>
    </p:spTree>
    <p:extLst>
      <p:ext uri="{BB962C8B-B14F-4D97-AF65-F5344CB8AC3E}">
        <p14:creationId xmlns:p14="http://schemas.microsoft.com/office/powerpoint/2010/main" val="13323385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4000" b="1" dirty="0" smtClean="0">
                <a:latin typeface="Times New Roman" panose="02020603050405020304" pitchFamily="18" charset="0"/>
                <a:cs typeface="Times New Roman" panose="02020603050405020304" pitchFamily="18" charset="0"/>
              </a:rPr>
              <a:t>2. </a:t>
            </a:r>
            <a:r>
              <a:rPr lang="en-US" sz="4000" b="1" dirty="0" err="1" smtClean="0">
                <a:latin typeface="Times New Roman" panose="02020603050405020304" pitchFamily="18" charset="0"/>
                <a:cs typeface="Times New Roman" panose="02020603050405020304" pitchFamily="18" charset="0"/>
              </a:rPr>
              <a:t>Quan</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điểm</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sáng</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tác</a:t>
            </a:r>
            <a:endParaRPr lang="en-US" sz="4000"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p:txBody>
          <a:bodyPr>
            <a:normAutofit/>
          </a:bodyPr>
          <a:lstStyle/>
          <a:p>
            <a:pPr>
              <a:buFontTx/>
              <a:buChar char="-"/>
            </a:pPr>
            <a:r>
              <a:rPr lang="en-US" sz="2800" dirty="0" err="1" smtClean="0">
                <a:latin typeface="Times New Roman" panose="02020603050405020304" pitchFamily="18" charset="0"/>
                <a:cs typeface="Times New Roman" panose="02020603050405020304" pitchFamily="18" charset="0"/>
              </a:rPr>
              <a:t>Nhà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chiến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sĩ</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Văn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vũ</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khí</a:t>
            </a:r>
            <a:endParaRPr lang="en-US" sz="2800" dirty="0" smtClean="0">
              <a:latin typeface="Times New Roman" panose="02020603050405020304" pitchFamily="18" charset="0"/>
              <a:cs typeface="Times New Roman" panose="02020603050405020304" pitchFamily="18" charset="0"/>
            </a:endParaRPr>
          </a:p>
          <a:p>
            <a:pPr marL="0" indent="0">
              <a:buNone/>
            </a:pPr>
            <a:r>
              <a:rPr lang="en-US" sz="2800" i="1" dirty="0" smtClean="0">
                <a:latin typeface="Times New Roman" panose="02020603050405020304" pitchFamily="18" charset="0"/>
                <a:cs typeface="Times New Roman" panose="02020603050405020304" pitchFamily="18" charset="0"/>
              </a:rPr>
              <a:t>-&gt; </a:t>
            </a:r>
            <a:r>
              <a:rPr lang="en-US" sz="2800" i="1" dirty="0" err="1" smtClean="0">
                <a:latin typeface="Times New Roman" panose="02020603050405020304" pitchFamily="18" charset="0"/>
                <a:cs typeface="Times New Roman" panose="02020603050405020304" pitchFamily="18" charset="0"/>
              </a:rPr>
              <a:t>Người</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nghệ</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sĩ</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không</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đứng</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ngoài</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sự</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nghiệp</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cứu</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nước</a:t>
            </a:r>
            <a:endParaRPr lang="en-US"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061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arn(inVertic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arn(inVertical)">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154" y="1050391"/>
            <a:ext cx="9601196" cy="1303867"/>
          </a:xfrm>
        </p:spPr>
        <p:txBody>
          <a:bodyPr>
            <a:normAutofit/>
          </a:bodyPr>
          <a:lstStyle/>
          <a:p>
            <a:r>
              <a:rPr lang="en-US" sz="3600" b="1" dirty="0" smtClean="0">
                <a:latin typeface="Times New Roman" panose="02020603050405020304" pitchFamily="18" charset="0"/>
                <a:cs typeface="Times New Roman" panose="02020603050405020304" pitchFamily="18" charset="0"/>
              </a:rPr>
              <a:t>3.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r>
              <a:rPr lang="en-US" sz="3600" b="1" dirty="0" err="1" smtClean="0">
                <a:latin typeface="Times New Roman" panose="02020603050405020304" pitchFamily="18" charset="0"/>
                <a:cs typeface="Times New Roman" panose="02020603050405020304" pitchFamily="18" charset="0"/>
              </a:rPr>
              <a:t>lớn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trong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sáng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tác</a:t>
            </a:r>
            <a:endParaRPr lang="en-US" sz="36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1"/>
          </p:nvPr>
        </p:nvSpPr>
        <p:spPr>
          <a:xfrm>
            <a:off x="575070" y="2341004"/>
            <a:ext cx="5282656" cy="4126057"/>
          </a:xfrm>
          <a:ln w="57150">
            <a:solidFill>
              <a:schemeClr val="tx1"/>
            </a:solidFill>
          </a:ln>
        </p:spPr>
        <p:txBody>
          <a:bodyPr>
            <a:noAutofit/>
          </a:bodyPr>
          <a:lstStyle/>
          <a:p>
            <a:pPr marL="0" indent="0" algn="just">
              <a:buNone/>
            </a:pPr>
            <a:r>
              <a:rPr lang="en-US" i="1" dirty="0" smtClean="0">
                <a:latin typeface="Times New Roman" panose="02020603050405020304" pitchFamily="18" charset="0"/>
                <a:cs typeface="Times New Roman" panose="02020603050405020304" pitchFamily="18" charset="0"/>
              </a:rPr>
              <a:t>a</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Lí</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tưởng</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đạo</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đức</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nhân</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nghĩa</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cao</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đẹp</a:t>
            </a:r>
            <a:endParaRPr lang="en-US" b="1"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Viết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dạy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làm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endParaRPr lang="en-US"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vẻ</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đẹp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phẩm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đẹp</a:t>
            </a:r>
            <a:endParaRPr lang="en-US"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Lên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trừng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thích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xấu</a:t>
            </a:r>
            <a:endParaRPr lang="en-US"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a:xfrm>
            <a:off x="6083013" y="2354258"/>
            <a:ext cx="5419686" cy="4046542"/>
          </a:xfrm>
          <a:ln w="57150">
            <a:solidFill>
              <a:schemeClr val="tx1"/>
            </a:solidFill>
          </a:ln>
        </p:spPr>
        <p:txBody>
          <a:bodyPr>
            <a:noAutofit/>
          </a:bodyPr>
          <a:lstStyle/>
          <a:p>
            <a:pPr marL="0" indent="0" algn="just">
              <a:buNone/>
            </a:pPr>
            <a:r>
              <a:rPr lang="en-US" b="1" i="1" dirty="0" smtClean="0">
                <a:latin typeface="Times New Roman" panose="02020603050405020304" pitchFamily="18" charset="0"/>
                <a:cs typeface="Times New Roman" panose="02020603050405020304" pitchFamily="18" charset="0"/>
              </a:rPr>
              <a:t>b. </a:t>
            </a:r>
            <a:r>
              <a:rPr lang="en-US" b="1" i="1" dirty="0" err="1" smtClean="0">
                <a:latin typeface="Times New Roman" panose="02020603050405020304" pitchFamily="18" charset="0"/>
                <a:cs typeface="Times New Roman" panose="02020603050405020304" pitchFamily="18" charset="0"/>
              </a:rPr>
              <a:t>Thơ</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văn</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thể</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hiện</a:t>
            </a:r>
            <a:r>
              <a:rPr lang="en-US" b="1" i="1" dirty="0" smtClean="0">
                <a:latin typeface="Times New Roman" panose="02020603050405020304" pitchFamily="18" charset="0"/>
                <a:cs typeface="Times New Roman" panose="02020603050405020304" pitchFamily="18" charset="0"/>
              </a:rPr>
              <a:t> long </a:t>
            </a:r>
            <a:r>
              <a:rPr lang="en-US" b="1" i="1" dirty="0" err="1" smtClean="0">
                <a:latin typeface="Times New Roman" panose="02020603050405020304" pitchFamily="18" charset="0"/>
                <a:cs typeface="Times New Roman" panose="02020603050405020304" pitchFamily="18" charset="0"/>
              </a:rPr>
              <a:t>yêu</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nước</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thương</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dân</a:t>
            </a:r>
            <a:endParaRPr lang="en-US" b="1" i="1"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Phản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thảm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nhà</a:t>
            </a:r>
            <a:r>
              <a:rPr lang="en-US" dirty="0" smtClean="0">
                <a:latin typeface="Times New Roman" panose="02020603050405020304" pitchFamily="18" charset="0"/>
                <a:cs typeface="Times New Roman" panose="02020603050405020304" pitchFamily="18" charset="0"/>
              </a:rPr>
              <a:t> tan</a:t>
            </a:r>
          </a:p>
          <a:p>
            <a:pPr algn="just">
              <a:buFontTx/>
              <a:buChar char="-"/>
            </a:pPr>
            <a:r>
              <a:rPr lang="en-US" dirty="0" err="1" smtClean="0">
                <a:latin typeface="Times New Roman" panose="02020603050405020304" pitchFamily="18" charset="0"/>
                <a:cs typeface="Times New Roman" panose="02020603050405020304" pitchFamily="18" charset="0"/>
              </a:rPr>
              <a:t>Tố</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cướp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endParaRPr lang="en-US" dirty="0" smtClean="0">
              <a:latin typeface="Times New Roman" panose="02020603050405020304" pitchFamily="18" charset="0"/>
              <a:cs typeface="Times New Roman" panose="02020603050405020304" pitchFamily="18" charset="0"/>
            </a:endParaRPr>
          </a:p>
          <a:p>
            <a:pPr algn="just">
              <a:buFontTx/>
              <a:buChar char="-"/>
            </a:pPr>
            <a:r>
              <a:rPr lang="en-US" dirty="0" smtClean="0">
                <a:latin typeface="Times New Roman" panose="02020603050405020304" pitchFamily="18" charset="0"/>
                <a:cs typeface="Times New Roman" panose="02020603050405020304" pitchFamily="18" charset="0"/>
              </a:rPr>
              <a:t>Ca </a:t>
            </a:r>
            <a:r>
              <a:rPr lang="en-US" dirty="0" err="1" smtClean="0">
                <a:latin typeface="Times New Roman" panose="02020603050405020304" pitchFamily="18" charset="0"/>
                <a:cs typeface="Times New Roman" panose="02020603050405020304" pitchFamily="18" charset="0"/>
              </a:rPr>
              <a:t>ngợi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a:t>
            </a:r>
            <a:r>
              <a:rPr lang="en-US" dirty="0" err="1" smtClean="0">
                <a:latin typeface="Times New Roman" panose="02020603050405020304" pitchFamily="18" charset="0"/>
                <a:cs typeface="Times New Roman" panose="02020603050405020304" pitchFamily="18" charset="0"/>
              </a:rPr>
              <a:t>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nghĩa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đã</a:t>
            </a:r>
            <a:r>
              <a:rPr lang="en-US" dirty="0" smtClean="0">
                <a:latin typeface="Times New Roman" panose="02020603050405020304" pitchFamily="18" charset="0"/>
                <a:cs typeface="Times New Roman" panose="02020603050405020304" pitchFamily="18" charset="0"/>
              </a:rPr>
              <a:t> hi </a:t>
            </a:r>
            <a:r>
              <a:rPr lang="en-US" dirty="0" err="1" smtClean="0">
                <a:latin typeface="Times New Roman" panose="02020603050405020304" pitchFamily="18" charset="0"/>
                <a:cs typeface="Times New Roman" panose="02020603050405020304" pitchFamily="18" charset="0"/>
              </a:rPr>
              <a:t>sinh</a:t>
            </a:r>
            <a:r>
              <a:rPr lang="en-US" dirty="0" smtClean="0">
                <a:latin typeface="Times New Roman" panose="02020603050405020304" pitchFamily="18" charset="0"/>
                <a:cs typeface="Times New Roman" panose="02020603050405020304" pitchFamily="18" charset="0"/>
              </a:rPr>
              <a:t> </a:t>
            </a:r>
          </a:p>
          <a:p>
            <a:pPr algn="just">
              <a:buFontTx/>
              <a:buChar char="-"/>
            </a:pPr>
            <a:r>
              <a:rPr lang="en-US" dirty="0" err="1" smtClean="0">
                <a:latin typeface="Times New Roman" panose="02020603050405020304" pitchFamily="18" charset="0"/>
                <a:cs typeface="Times New Roman" panose="02020603050405020304" pitchFamily="18" charset="0"/>
              </a:rPr>
              <a:t>Kêu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gọi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đấu</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828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fade">
                                      <p:cBhvr>
                                        <p:cTn id="16" dur="500"/>
                                        <p:tgtEl>
                                          <p:spTgt spid="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Effect transition="in" filter="fade">
                                      <p:cBhvr>
                                        <p:cTn id="37" dur="500"/>
                                        <p:tgtEl>
                                          <p:spTgt spid="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fade">
                                      <p:cBhvr>
                                        <p:cTn id="42" dur="500"/>
                                        <p:tgtEl>
                                          <p:spTgt spid="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Effect transition="in" filter="fade">
                                      <p:cBhvr>
                                        <p:cTn id="4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b="1" dirty="0" smtClean="0">
                <a:latin typeface="Times New Roman" panose="02020603050405020304" pitchFamily="18" charset="0"/>
                <a:cs typeface="Times New Roman" panose="02020603050405020304" pitchFamily="18" charset="0"/>
              </a:rPr>
              <a:t>4. </a:t>
            </a:r>
            <a:r>
              <a:rPr lang="en-US" sz="3600" b="1" dirty="0" err="1" smtClean="0">
                <a:latin typeface="Times New Roman" panose="02020603050405020304" pitchFamily="18" charset="0"/>
                <a:cs typeface="Times New Roman" panose="02020603050405020304" pitchFamily="18" charset="0"/>
              </a:rPr>
              <a:t>Nghệ</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thuật</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đặc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sắc</a:t>
            </a:r>
            <a:endParaRPr lang="en-US" sz="3600"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p:txBody>
          <a:bodyPr>
            <a:normAutofit/>
          </a:bodyPr>
          <a:lstStyle/>
          <a:p>
            <a:pPr>
              <a:buFontTx/>
              <a:buChar char="-"/>
            </a:pPr>
            <a:r>
              <a:rPr lang="en-US" sz="2800" dirty="0" err="1" smtClean="0">
                <a:latin typeface="Times New Roman" panose="02020603050405020304" pitchFamily="18" charset="0"/>
                <a:cs typeface="Times New Roman" panose="02020603050405020304" pitchFamily="18" charset="0"/>
              </a:rPr>
              <a:t>Trữ</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đức</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Mộc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gũi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Đậm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sắc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tộc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đặc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biệt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vùng</a:t>
            </a:r>
            <a:r>
              <a:rPr lang="en-US" sz="2800" dirty="0" smtClean="0">
                <a:latin typeface="Times New Roman" panose="02020603050405020304" pitchFamily="18" charset="0"/>
                <a:cs typeface="Times New Roman" panose="02020603050405020304" pitchFamily="18" charset="0"/>
              </a:rPr>
              <a:t> Nam </a:t>
            </a:r>
            <a:r>
              <a:rPr lang="en-US" sz="2800" dirty="0" err="1" smtClean="0">
                <a:latin typeface="Times New Roman" panose="02020603050405020304" pitchFamily="18" charset="0"/>
                <a:cs typeface="Times New Roman" panose="02020603050405020304" pitchFamily="18" charset="0"/>
              </a:rPr>
              <a:t>Bộ</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16064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9787" y="578521"/>
            <a:ext cx="3932237" cy="817808"/>
          </a:xfrm>
        </p:spPr>
        <p:txBody>
          <a:bodyPr>
            <a:normAutofit fontScale="90000"/>
          </a:bodyPr>
          <a:lstStyle/>
          <a:p>
            <a:r>
              <a:rPr lang="vi-VN" b="1" dirty="0" smtClean="0">
                <a:latin typeface="Times New Roman" panose="02020603050405020304" pitchFamily="18" charset="0"/>
                <a:cs typeface="Times New Roman" panose="02020603050405020304" pitchFamily="18" charset="0"/>
              </a:rPr>
              <a:t>1. HOÀN CẢNH LỊCH SỬ</a:t>
            </a:r>
            <a:endParaRPr lang="en-US" sz="2800" b="1" dirty="0">
              <a:latin typeface="Times New Roman" panose="02020603050405020304" pitchFamily="18" charset="0"/>
              <a:cs typeface="Times New Roman" panose="02020603050405020304" pitchFamily="18" charset="0"/>
            </a:endParaRPr>
          </a:p>
        </p:txBody>
      </p:sp>
      <p:sp>
        <p:nvSpPr>
          <p:cNvPr id="7" name="Text Placeholder 6"/>
          <p:cNvSpPr>
            <a:spLocks noGrp="1"/>
          </p:cNvSpPr>
          <p:nvPr>
            <p:ph type="body" sz="half" idx="2"/>
          </p:nvPr>
        </p:nvSpPr>
        <p:spPr>
          <a:xfrm>
            <a:off x="1198178" y="1396329"/>
            <a:ext cx="6180083" cy="4472659"/>
          </a:xfrm>
        </p:spPr>
        <p:txBody>
          <a:bodyPr>
            <a:noAutofit/>
          </a:bodyPr>
          <a:lstStyle/>
          <a:p>
            <a:pPr algn="just"/>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3434896" y="230188"/>
            <a:ext cx="5579797" cy="769441"/>
          </a:xfrm>
          <a:prstGeom prst="rect">
            <a:avLst/>
          </a:prstGeom>
          <a:noFill/>
        </p:spPr>
        <p:txBody>
          <a:bodyPr wrap="none" lIns="91440" tIns="45720" rIns="91440" bIns="45720">
            <a:spAutoFit/>
            <a:scene3d>
              <a:camera prst="obliqueTopRight"/>
              <a:lightRig rig="threePt" dir="t"/>
            </a:scene3d>
          </a:bodyPr>
          <a:lstStyle/>
          <a:p>
            <a:pPr algn="ctr"/>
            <a:r>
              <a:rPr lang="en-US" sz="4400" b="1"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PHẦN </a:t>
            </a:r>
            <a:r>
              <a:rPr lang="en-US" sz="4400" b="1"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2: </a:t>
            </a:r>
            <a:r>
              <a:rPr lang="en-US" sz="4400" b="1" dirty="0"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TÁC</a:t>
            </a:r>
            <a:r>
              <a:rPr lang="vi-VN" sz="4400" b="1" dirty="0"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PHẨM</a:t>
            </a:r>
            <a:endParaRPr lang="en-US" sz="4400" b="1" cap="none" spc="0" dirty="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878" r="1878"/>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D:\DAN\gia_dinh_400.png"/>
          <p:cNvPicPr>
            <a:picLocks noChangeAspect="1" noChangeArrowheads="1"/>
          </p:cNvPicPr>
          <p:nvPr/>
        </p:nvPicPr>
        <p:blipFill>
          <a:blip r:embed="rId3"/>
          <a:srcRect/>
          <a:stretch>
            <a:fillRect/>
          </a:stretch>
        </p:blipFill>
        <p:spPr bwMode="auto">
          <a:xfrm>
            <a:off x="675861" y="1406938"/>
            <a:ext cx="7182678" cy="4788452"/>
          </a:xfrm>
          <a:prstGeom prst="rect">
            <a:avLst/>
          </a:prstGeom>
          <a:noFill/>
        </p:spPr>
      </p:pic>
      <p:pic>
        <p:nvPicPr>
          <p:cNvPr id="10" name="Picture 2" descr="D:\DAN\van te nghia si can giuoc.jpg"/>
          <p:cNvPicPr>
            <a:picLocks noChangeAspect="1" noChangeArrowheads="1"/>
          </p:cNvPicPr>
          <p:nvPr/>
        </p:nvPicPr>
        <p:blipFill>
          <a:blip r:embed="rId4"/>
          <a:srcRect/>
          <a:stretch>
            <a:fillRect/>
          </a:stretch>
        </p:blipFill>
        <p:spPr bwMode="auto">
          <a:xfrm>
            <a:off x="675860" y="1406938"/>
            <a:ext cx="7315201" cy="4794838"/>
          </a:xfrm>
          <a:prstGeom prst="rect">
            <a:avLst/>
          </a:prstGeom>
          <a:noFill/>
        </p:spPr>
      </p:pic>
    </p:spTree>
    <p:extLst>
      <p:ext uri="{BB962C8B-B14F-4D97-AF65-F5344CB8AC3E}">
        <p14:creationId xmlns:p14="http://schemas.microsoft.com/office/powerpoint/2010/main" val="1276569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34" y="633256"/>
            <a:ext cx="6241816" cy="563532"/>
          </a:xfrm>
        </p:spPr>
        <p:txBody>
          <a:bodyPr>
            <a:normAutofit fontScale="90000"/>
          </a:bodyPr>
          <a:lstStyle/>
          <a:p>
            <a:r>
              <a:rPr lang="vi-VN" sz="4000" b="1" dirty="0" smtClean="0">
                <a:latin typeface="+mn-lt"/>
              </a:rPr>
              <a:t>2. THỂ LOẠI</a:t>
            </a:r>
            <a:r>
              <a:rPr lang="vi-VN" sz="4000" dirty="0" smtClean="0">
                <a:latin typeface="+mn-lt"/>
              </a:rPr>
              <a:t>:</a:t>
            </a:r>
            <a:endParaRPr lang="en-US" sz="4000" dirty="0">
              <a:latin typeface="+mn-lt"/>
            </a:endParaRPr>
          </a:p>
        </p:txBody>
      </p:sp>
      <p:sp>
        <p:nvSpPr>
          <p:cNvPr id="4" name="Text Placeholder 3"/>
          <p:cNvSpPr>
            <a:spLocks noGrp="1"/>
          </p:cNvSpPr>
          <p:nvPr>
            <p:ph type="body" sz="half" idx="2"/>
          </p:nvPr>
        </p:nvSpPr>
        <p:spPr>
          <a:xfrm>
            <a:off x="676834" y="1680882"/>
            <a:ext cx="6241816" cy="3751730"/>
          </a:xfrm>
        </p:spPr>
        <p:txBody>
          <a:bodyPr>
            <a:normAutofit fontScale="77500" lnSpcReduction="20000"/>
          </a:bodyPr>
          <a:lstStyle/>
          <a:p>
            <a:pPr algn="l"/>
            <a:r>
              <a:rPr lang="en-US" sz="5000" b="1" smtClean="0">
                <a:solidFill>
                  <a:srgbClr val="FF0000"/>
                </a:solidFill>
              </a:rPr>
              <a:t>					</a:t>
            </a:r>
            <a:r>
              <a:rPr lang="vi-VN" sz="5000" b="1" smtClean="0">
                <a:solidFill>
                  <a:srgbClr val="FF0000"/>
                </a:solidFill>
              </a:rPr>
              <a:t>Văn tế</a:t>
            </a:r>
            <a:endParaRPr lang="en-US" sz="5000" b="1" smtClean="0">
              <a:solidFill>
                <a:srgbClr val="FF0000"/>
              </a:solidFill>
            </a:endParaRPr>
          </a:p>
          <a:p>
            <a:pPr algn="l"/>
            <a:r>
              <a:rPr lang="en-US" altLang="en-US" sz="5400">
                <a:solidFill>
                  <a:srgbClr val="A50021"/>
                </a:solidFill>
                <a:latin typeface="Times New Roman" panose="02020603050405020304" pitchFamily="18" charset="0"/>
                <a:ea typeface="Tahoma" panose="020B0604030504040204" pitchFamily="34" charset="0"/>
                <a:cs typeface="Times New Roman" panose="02020603050405020304" pitchFamily="18" charset="0"/>
              </a:rPr>
              <a:t>Tế</a:t>
            </a:r>
            <a:r>
              <a:rPr lang="en-US" altLang="en-US" sz="5400">
                <a:latin typeface="Times New Roman" panose="02020603050405020304" pitchFamily="18" charset="0"/>
                <a:ea typeface="Tahoma" panose="020B0604030504040204" pitchFamily="34" charset="0"/>
                <a:cs typeface="Times New Roman" panose="02020603050405020304" pitchFamily="18" charset="0"/>
              </a:rPr>
              <a:t> là loại văn thời cổ có nguồn gốc từ Trung Quốc. Thể loại này được dùng vào nhiều mục đích trong đó có tế người đã khuất.</a:t>
            </a:r>
          </a:p>
          <a:p>
            <a:pPr algn="l"/>
            <a:endParaRPr lang="en-US" sz="5000" dirty="0"/>
          </a:p>
        </p:txBody>
      </p:sp>
      <p:pic>
        <p:nvPicPr>
          <p:cNvPr id="5"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878" r="1878"/>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31417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0860" y="1580417"/>
            <a:ext cx="3356114" cy="684510"/>
          </a:xfrm>
        </p:spPr>
        <p:txBody>
          <a:bodyPr>
            <a:noAutofit/>
          </a:bodyPr>
          <a:lstStyle/>
          <a:p>
            <a:r>
              <a:rPr lang="vi-VN" sz="4000" b="1" dirty="0" smtClean="0">
                <a:latin typeface="+mn-lt"/>
              </a:rPr>
              <a:t>3. BỐ CỤC</a:t>
            </a:r>
            <a:endParaRPr lang="en-US" sz="4000" b="1" dirty="0">
              <a:latin typeface="+mn-lt"/>
            </a:endParaRPr>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937589" y="2473555"/>
            <a:ext cx="7252254" cy="3012845"/>
          </a:xfrm>
        </p:spPr>
        <p:txBody>
          <a:bodyPr>
            <a:noAutofit/>
          </a:bodyPr>
          <a:lstStyle/>
          <a:p>
            <a:pPr algn="just"/>
            <a:r>
              <a:rPr lang="en-US" sz="3500" dirty="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vi-VN" sz="3500" dirty="0" smtClean="0">
                <a:latin typeface="Times New Roman" pitchFamily="18" charset="0"/>
                <a:cs typeface="Times New Roman" pitchFamily="18" charset="0"/>
              </a:rPr>
              <a:t> </a:t>
            </a:r>
            <a:r>
              <a:rPr lang="en-US" sz="3500" dirty="0" smtClean="0">
                <a:latin typeface="Times New Roman" pitchFamily="18" charset="0"/>
                <a:cs typeface="Times New Roman" pitchFamily="18" charset="0"/>
              </a:rPr>
              <a:t>1 </a:t>
            </a:r>
            <a:r>
              <a:rPr lang="en-US" sz="3500" dirty="0">
                <a:latin typeface="Times New Roman" pitchFamily="18" charset="0"/>
                <a:cs typeface="Times New Roman" pitchFamily="18" charset="0"/>
              </a:rPr>
              <a:t>: Lung </a:t>
            </a:r>
            <a:r>
              <a:rPr lang="en-US" sz="3500" dirty="0" err="1">
                <a:latin typeface="Times New Roman" pitchFamily="18" charset="0"/>
                <a:cs typeface="Times New Roman" pitchFamily="18" charset="0"/>
              </a:rPr>
              <a:t>khởi</a:t>
            </a:r>
            <a:r>
              <a:rPr lang="en-US" sz="3500" dirty="0">
                <a:latin typeface="Times New Roman" pitchFamily="18" charset="0"/>
                <a:cs typeface="Times New Roman" pitchFamily="18" charset="0"/>
              </a:rPr>
              <a:t> ( 2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đầu</a:t>
            </a:r>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p>
          <a:p>
            <a:pPr algn="just"/>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2 : </a:t>
            </a:r>
            <a:r>
              <a:rPr lang="en-US" sz="3500" dirty="0" err="1">
                <a:latin typeface="Times New Roman" pitchFamily="18" charset="0"/>
                <a:cs typeface="Times New Roman" pitchFamily="18" charset="0"/>
              </a:rPr>
              <a:t>Thích</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thực</a:t>
            </a:r>
            <a:r>
              <a:rPr lang="en-US" sz="3500" dirty="0">
                <a:latin typeface="Times New Roman" pitchFamily="18" charset="0"/>
                <a:cs typeface="Times New Roman" pitchFamily="18" charset="0"/>
              </a:rPr>
              <a:t> (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smtClean="0">
                <a:latin typeface="Times New Roman" pitchFamily="18" charset="0"/>
                <a:cs typeface="Times New Roman" pitchFamily="18" charset="0"/>
              </a:rPr>
              <a:t>3</a:t>
            </a:r>
            <a:r>
              <a:rPr lang="vi-VN" sz="3500" dirty="0" smtClean="0">
                <a:latin typeface="Times New Roman" pitchFamily="18" charset="0"/>
                <a:cs typeface="Times New Roman" pitchFamily="18" charset="0"/>
                <a:sym typeface="Wingdings" pitchFamily="2" charset="2"/>
              </a:rPr>
              <a:t></a:t>
            </a:r>
            <a:r>
              <a:rPr lang="en-US" sz="3500" dirty="0" smtClean="0">
                <a:latin typeface="Times New Roman" pitchFamily="18" charset="0"/>
                <a:cs typeface="Times New Roman" pitchFamily="18" charset="0"/>
              </a:rPr>
              <a:t>15)</a:t>
            </a:r>
            <a:endParaRPr lang="vi-VN" sz="3500" dirty="0" smtClean="0">
              <a:latin typeface="Times New Roman" pitchFamily="18" charset="0"/>
              <a:cs typeface="Times New Roman" pitchFamily="18" charset="0"/>
            </a:endParaRPr>
          </a:p>
          <a:p>
            <a:pPr algn="l"/>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3 : Ai </a:t>
            </a:r>
            <a:r>
              <a:rPr lang="en-US" sz="3500" dirty="0" err="1">
                <a:latin typeface="Times New Roman" pitchFamily="18" charset="0"/>
                <a:cs typeface="Times New Roman" pitchFamily="18" charset="0"/>
              </a:rPr>
              <a:t>điếu</a:t>
            </a:r>
            <a:r>
              <a:rPr lang="en-US" sz="3500" dirty="0">
                <a:latin typeface="Times New Roman" pitchFamily="18" charset="0"/>
                <a:cs typeface="Times New Roman" pitchFamily="18" charset="0"/>
              </a:rPr>
              <a:t> (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smtClean="0">
                <a:latin typeface="Times New Roman" pitchFamily="18" charset="0"/>
                <a:cs typeface="Times New Roman" pitchFamily="18" charset="0"/>
              </a:rPr>
              <a:t>16</a:t>
            </a:r>
            <a:r>
              <a:rPr lang="vi-VN" sz="3500" dirty="0" smtClean="0">
                <a:latin typeface="Times New Roman" pitchFamily="18" charset="0"/>
                <a:cs typeface="Times New Roman" pitchFamily="18" charset="0"/>
                <a:sym typeface="Wingdings" pitchFamily="2" charset="2"/>
              </a:rPr>
              <a:t></a:t>
            </a:r>
            <a:r>
              <a:rPr lang="en-US" sz="3500" dirty="0" err="1" smtClean="0">
                <a:latin typeface="Times New Roman" pitchFamily="18" charset="0"/>
                <a:cs typeface="Times New Roman" pitchFamily="18" charset="0"/>
              </a:rPr>
              <a:t>câu</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28</a:t>
            </a:r>
            <a:r>
              <a:rPr lang="en-US" sz="3500" dirty="0" smtClean="0">
                <a:latin typeface="Times New Roman" pitchFamily="18" charset="0"/>
                <a:cs typeface="Times New Roman" pitchFamily="18" charset="0"/>
              </a:rPr>
              <a:t>)</a:t>
            </a:r>
            <a:r>
              <a:rPr lang="vi-VN" sz="3500" dirty="0">
                <a:latin typeface="Times New Roman" pitchFamily="18" charset="0"/>
                <a:cs typeface="Times New Roman" pitchFamily="18" charset="0"/>
              </a:rPr>
              <a:t/>
            </a:r>
            <a:br>
              <a:rPr lang="vi-VN" sz="3500" dirty="0">
                <a:latin typeface="Times New Roman" pitchFamily="18" charset="0"/>
                <a:cs typeface="Times New Roman" pitchFamily="18" charset="0"/>
              </a:rPr>
            </a:br>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4 : Ai </a:t>
            </a:r>
            <a:r>
              <a:rPr lang="en-US" sz="3500" dirty="0" err="1">
                <a:latin typeface="Times New Roman" pitchFamily="18" charset="0"/>
                <a:cs typeface="Times New Roman" pitchFamily="18" charset="0"/>
              </a:rPr>
              <a:t>vãn</a:t>
            </a:r>
            <a:r>
              <a:rPr lang="en-US" sz="3500" dirty="0">
                <a:latin typeface="Times New Roman" pitchFamily="18" charset="0"/>
                <a:cs typeface="Times New Roman" pitchFamily="18" charset="0"/>
              </a:rPr>
              <a:t> (2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cuối</a:t>
            </a:r>
            <a:r>
              <a:rPr lang="en-US" sz="3500" dirty="0" smtClean="0">
                <a:latin typeface="Times New Roman" pitchFamily="18" charset="0"/>
                <a:cs typeface="Times New Roman" pitchFamily="18" charset="0"/>
              </a:rPr>
              <a:t>)</a:t>
            </a:r>
            <a:endParaRPr lang="en-US" sz="3500" dirty="0">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l="1878" r="1878"/>
          <a:stretch>
            <a:fillRect/>
          </a:stretch>
        </p:blipFill>
        <p:spPr bwMode="auto">
          <a:xfrm>
            <a:off x="8088204" y="1021522"/>
            <a:ext cx="3063347" cy="4775200"/>
          </a:xfrm>
          <a:prstGeom prst="rect">
            <a:avLst/>
          </a:prstGeom>
          <a:noFill/>
          <a:ln w="57150" cmpd="thickThin">
            <a:noFill/>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17166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body" idx="1"/>
          </p:nvPr>
        </p:nvSpPr>
        <p:spPr>
          <a:xfrm>
            <a:off x="1981200" y="304800"/>
            <a:ext cx="8382000" cy="6553200"/>
          </a:xfrm>
          <a:solidFill>
            <a:schemeClr val="bg1"/>
          </a:solidFill>
          <a:ln>
            <a:solidFill>
              <a:srgbClr val="5A21E7"/>
            </a:solidFill>
            <a:miter lim="800000"/>
            <a:headEnd/>
            <a:tailEnd/>
          </a:ln>
        </p:spPr>
        <p:txBody>
          <a:bodyPr/>
          <a:lstStyle/>
          <a:p>
            <a:pPr marL="0" indent="0">
              <a:lnSpc>
                <a:spcPct val="90000"/>
              </a:lnSpc>
              <a:buNone/>
            </a:pPr>
            <a:r>
              <a:rPr lang="en-US" altLang="en-US" sz="3400" b="1" i="1" u="sng" smtClean="0">
                <a:solidFill>
                  <a:schemeClr val="accent2"/>
                </a:solidFill>
                <a:latin typeface="Times New Roman (Body)"/>
              </a:rPr>
              <a:t>4. ĐỌC HIỂU</a:t>
            </a:r>
          </a:p>
          <a:p>
            <a:pPr marL="0" indent="0">
              <a:lnSpc>
                <a:spcPct val="90000"/>
              </a:lnSpc>
              <a:buNone/>
            </a:pPr>
            <a:r>
              <a:rPr lang="en-US" altLang="en-US" sz="3400" b="1" i="1" u="sng" smtClean="0">
                <a:solidFill>
                  <a:schemeClr val="accent2"/>
                </a:solidFill>
                <a:latin typeface="Times New Roman (Body)"/>
              </a:rPr>
              <a:t>a.Ph</a:t>
            </a:r>
            <a:r>
              <a:rPr lang="en-US" altLang="en-US" b="1" i="1" u="sng" smtClean="0">
                <a:solidFill>
                  <a:schemeClr val="accent2"/>
                </a:solidFill>
                <a:latin typeface="Times New Roman (Body)"/>
              </a:rPr>
              <a:t>ần </a:t>
            </a:r>
            <a:r>
              <a:rPr lang="en-US" altLang="en-US" b="1" i="1" u="sng">
                <a:solidFill>
                  <a:schemeClr val="accent2"/>
                </a:solidFill>
                <a:latin typeface="Times New Roman (Body)"/>
              </a:rPr>
              <a:t>lung </a:t>
            </a:r>
            <a:r>
              <a:rPr lang="en-US" altLang="en-US" b="1" i="1" u="sng">
                <a:solidFill>
                  <a:schemeClr val="accent2"/>
                </a:solidFill>
                <a:latin typeface="Times New Roman (Body)"/>
              </a:rPr>
              <a:t>khởi</a:t>
            </a:r>
            <a:r>
              <a:rPr lang="en-US" altLang="en-US" b="1" i="1" u="sng">
                <a:latin typeface="Times New Roman (Body)"/>
              </a:rPr>
              <a:t> </a:t>
            </a:r>
            <a:r>
              <a:rPr lang="en-US" altLang="en-US" b="1" i="1" u="sng" smtClean="0">
                <a:latin typeface="Times New Roman (Body)"/>
              </a:rPr>
              <a:t>: </a:t>
            </a:r>
            <a:r>
              <a:rPr lang="en-US" altLang="en-US" sz="3400" b="1" i="1" u="sng" smtClean="0">
                <a:solidFill>
                  <a:srgbClr val="008000"/>
                </a:solidFill>
                <a:latin typeface="Times New Roman (Body)"/>
              </a:rPr>
              <a:t>Ho</a:t>
            </a:r>
            <a:r>
              <a:rPr lang="en-US" altLang="en-US" b="1" i="1" u="sng" smtClean="0">
                <a:solidFill>
                  <a:srgbClr val="008000"/>
                </a:solidFill>
                <a:latin typeface="Times New Roman (Body)"/>
              </a:rPr>
              <a:t>àn </a:t>
            </a:r>
            <a:r>
              <a:rPr lang="en-US" altLang="en-US" b="1" i="1" u="sng">
                <a:solidFill>
                  <a:srgbClr val="008000"/>
                </a:solidFill>
                <a:latin typeface="Times New Roman (Body)"/>
              </a:rPr>
              <a:t>cảnh hy sinh của nghĩa quân</a:t>
            </a:r>
            <a:r>
              <a:rPr lang="en-US" altLang="en-US" b="1" i="1">
                <a:solidFill>
                  <a:srgbClr val="008000"/>
                </a:solidFill>
                <a:latin typeface="Times New Roman (Body)"/>
              </a:rPr>
              <a:t>: </a:t>
            </a:r>
          </a:p>
          <a:p>
            <a:pPr>
              <a:lnSpc>
                <a:spcPct val="90000"/>
              </a:lnSpc>
            </a:pPr>
            <a:r>
              <a:rPr lang="en-US" altLang="en-US" b="1">
                <a:solidFill>
                  <a:srgbClr val="A50021"/>
                </a:solidFill>
                <a:latin typeface="Times New Roman (Body)"/>
              </a:rPr>
              <a:t>- C</a:t>
            </a:r>
            <a:r>
              <a:rPr lang="en-US" altLang="en-US" b="1">
                <a:latin typeface="Times New Roman (Body)"/>
              </a:rPr>
              <a:t>âu 1:</a:t>
            </a:r>
          </a:p>
          <a:p>
            <a:pPr>
              <a:lnSpc>
                <a:spcPct val="90000"/>
              </a:lnSpc>
            </a:pPr>
            <a:r>
              <a:rPr lang="en-US" altLang="en-US" b="1">
                <a:latin typeface="Times New Roman (Body)"/>
              </a:rPr>
              <a:t>Súng giặc đất rền    </a:t>
            </a:r>
            <a:r>
              <a:rPr lang="en-US" altLang="en-US">
                <a:latin typeface="Times New Roman (Body)"/>
              </a:rPr>
              <a:t>&gt; &lt;</a:t>
            </a:r>
            <a:r>
              <a:rPr lang="en-US" altLang="en-US" b="1">
                <a:latin typeface="Times New Roman (Body)"/>
              </a:rPr>
              <a:t> </a:t>
            </a:r>
            <a:r>
              <a:rPr lang="en-US" altLang="en-US" b="1">
                <a:solidFill>
                  <a:srgbClr val="FF3300"/>
                </a:solidFill>
                <a:latin typeface="Times New Roman (Body)"/>
              </a:rPr>
              <a:t>lòng dân trời tỏ</a:t>
            </a:r>
            <a:endParaRPr lang="en-US" altLang="en-US" sz="3400">
              <a:solidFill>
                <a:srgbClr val="3333FF"/>
              </a:solidFill>
              <a:latin typeface="Times New Roman (Body)"/>
            </a:endParaRPr>
          </a:p>
        </p:txBody>
      </p:sp>
      <p:sp>
        <p:nvSpPr>
          <p:cNvPr id="67587" name="Line 3"/>
          <p:cNvSpPr>
            <a:spLocks noChangeShapeType="1"/>
          </p:cNvSpPr>
          <p:nvPr/>
        </p:nvSpPr>
        <p:spPr bwMode="auto">
          <a:xfrm>
            <a:off x="4114800" y="2667000"/>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88" name="Line 4"/>
          <p:cNvSpPr>
            <a:spLocks noChangeShapeType="1"/>
          </p:cNvSpPr>
          <p:nvPr/>
        </p:nvSpPr>
        <p:spPr bwMode="auto">
          <a:xfrm>
            <a:off x="7620000" y="2819400"/>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89" name="Rectangle 5"/>
          <p:cNvSpPr>
            <a:spLocks noGrp="1" noChangeArrowheads="1"/>
          </p:cNvSpPr>
          <p:nvPr>
            <p:ph type="title"/>
          </p:nvPr>
        </p:nvSpPr>
        <p:spPr>
          <a:xfrm>
            <a:off x="2209800" y="3276600"/>
            <a:ext cx="3581400" cy="1447800"/>
          </a:xfrm>
          <a:solidFill>
            <a:srgbClr val="9900FF"/>
          </a:solidFill>
          <a:ln>
            <a:solidFill>
              <a:srgbClr val="FF3300"/>
            </a:solidFill>
            <a:miter lim="800000"/>
            <a:headEnd/>
            <a:tailEnd/>
          </a:ln>
        </p:spPr>
        <p:txBody>
          <a:bodyPr anchor="b"/>
          <a:lstStyle/>
          <a:p>
            <a:r>
              <a:rPr lang="en-US" altLang="en-US" sz="2700" b="1">
                <a:solidFill>
                  <a:schemeClr val="bg1"/>
                </a:solidFill>
                <a:latin typeface="Times New Roman" panose="02020603050405020304" pitchFamily="18" charset="0"/>
              </a:rPr>
              <a:t>sự hiện diện của các thế lực vật chất xâm lược bạo tàn</a:t>
            </a:r>
          </a:p>
        </p:txBody>
      </p:sp>
      <p:sp>
        <p:nvSpPr>
          <p:cNvPr id="67590" name="Rectangle 6"/>
          <p:cNvSpPr>
            <a:spLocks noChangeArrowheads="1"/>
          </p:cNvSpPr>
          <p:nvPr/>
        </p:nvSpPr>
        <p:spPr bwMode="auto">
          <a:xfrm>
            <a:off x="6172200" y="3276600"/>
            <a:ext cx="3657600" cy="1371600"/>
          </a:xfrm>
          <a:prstGeom prst="rect">
            <a:avLst/>
          </a:prstGeom>
          <a:solidFill>
            <a:srgbClr val="23EBF5"/>
          </a:solidFill>
          <a:ln w="9525">
            <a:solidFill>
              <a:srgbClr val="5A21E7"/>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ctr">
              <a:defRPr sz="4400">
                <a:solidFill>
                  <a:schemeClr val="tx2"/>
                </a:solidFill>
                <a:latin typeface="Arial" panose="020B0604020202020204" pitchFamily="34" charset="0"/>
              </a:defRPr>
            </a:lvl1pPr>
            <a:lvl2pPr algn="ctr">
              <a:defRPr sz="4400">
                <a:solidFill>
                  <a:schemeClr val="tx2"/>
                </a:solidFill>
                <a:latin typeface="Arial" panose="020B0604020202020204" pitchFamily="34" charset="0"/>
              </a:defRPr>
            </a:lvl2pPr>
            <a:lvl3pPr algn="ctr">
              <a:defRPr sz="4400">
                <a:solidFill>
                  <a:schemeClr val="tx2"/>
                </a:solidFill>
                <a:latin typeface="Arial" panose="020B0604020202020204" pitchFamily="34" charset="0"/>
              </a:defRPr>
            </a:lvl3pPr>
            <a:lvl4pPr algn="ctr">
              <a:defRPr sz="4400">
                <a:solidFill>
                  <a:schemeClr val="tx2"/>
                </a:solidFill>
                <a:latin typeface="Arial" panose="020B0604020202020204" pitchFamily="34" charset="0"/>
              </a:defRPr>
            </a:lvl4pPr>
            <a:lvl5pPr algn="ctr">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r>
              <a:rPr lang="en-US" altLang="en-US" sz="2700" b="1">
                <a:solidFill>
                  <a:srgbClr val="FF3300"/>
                </a:solidFill>
                <a:latin typeface="Times New Roman" panose="02020603050405020304" pitchFamily="18" charset="0"/>
              </a:rPr>
              <a:t>Ý chí , nghị lực của lòng dân quyết tâm đánh giặc, cứu nước</a:t>
            </a:r>
          </a:p>
        </p:txBody>
      </p:sp>
      <p:sp>
        <p:nvSpPr>
          <p:cNvPr id="67591" name="Text Box 7"/>
          <p:cNvSpPr txBox="1">
            <a:spLocks noChangeArrowheads="1"/>
          </p:cNvSpPr>
          <p:nvPr/>
        </p:nvSpPr>
        <p:spPr bwMode="auto">
          <a:xfrm>
            <a:off x="2133600" y="4953000"/>
            <a:ext cx="7696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800">
                <a:latin typeface="Times New Roman (Body)"/>
              </a:rPr>
              <a:t> Kết hợp Việc sử dụng từ ngữ: động từ ( rền tỏ) đi kèm với yếu tố không gian(Đất, trời)</a:t>
            </a:r>
          </a:p>
        </p:txBody>
      </p:sp>
    </p:spTree>
    <p:extLst>
      <p:ext uri="{BB962C8B-B14F-4D97-AF65-F5344CB8AC3E}">
        <p14:creationId xmlns:p14="http://schemas.microsoft.com/office/powerpoint/2010/main" val="3760612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58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7586">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758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758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67587"/>
                                        </p:tgtEl>
                                        <p:attrNameLst>
                                          <p:attrName>style.visibility</p:attrName>
                                        </p:attrNameLst>
                                      </p:cBhvr>
                                      <p:to>
                                        <p:strVal val="visible"/>
                                      </p:to>
                                    </p:set>
                                    <p:animEffect transition="in" filter="circle(in)">
                                      <p:cBhvr>
                                        <p:cTn id="23" dur="2000"/>
                                        <p:tgtEl>
                                          <p:spTgt spid="6758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67589"/>
                                        </p:tgtEl>
                                        <p:attrNameLst>
                                          <p:attrName>style.visibility</p:attrName>
                                        </p:attrNameLst>
                                      </p:cBhvr>
                                      <p:to>
                                        <p:strVal val="visible"/>
                                      </p:to>
                                    </p:set>
                                    <p:animEffect transition="in" filter="diamond(in)">
                                      <p:cBhvr>
                                        <p:cTn id="28" dur="2000"/>
                                        <p:tgtEl>
                                          <p:spTgt spid="6758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7588"/>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67590"/>
                                        </p:tgtEl>
                                        <p:attrNameLst>
                                          <p:attrName>style.visibility</p:attrName>
                                        </p:attrNameLst>
                                      </p:cBhvr>
                                      <p:to>
                                        <p:strVal val="visible"/>
                                      </p:to>
                                    </p:set>
                                    <p:animEffect transition="in" filter="box(in)">
                                      <p:cBhvr>
                                        <p:cTn id="37" dur="500"/>
                                        <p:tgtEl>
                                          <p:spTgt spid="6759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67591"/>
                                        </p:tgtEl>
                                        <p:attrNameLst>
                                          <p:attrName>style.visibility</p:attrName>
                                        </p:attrNameLst>
                                      </p:cBhvr>
                                      <p:to>
                                        <p:strVal val="visible"/>
                                      </p:to>
                                    </p:set>
                                    <p:animEffect transition="in" filter="blinds(horizontal)">
                                      <p:cBhvr>
                                        <p:cTn id="42" dur="500"/>
                                        <p:tgtEl>
                                          <p:spTgt spid="67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animBg="1"/>
      <p:bldP spid="67588" grpId="0" animBg="1"/>
      <p:bldP spid="67589" grpId="0" animBg="1"/>
      <p:bldP spid="67590" grpId="0" animBg="1"/>
      <p:bldP spid="6759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4" name="Text Box 4"/>
          <p:cNvSpPr txBox="1">
            <a:spLocks noChangeArrowheads="1"/>
          </p:cNvSpPr>
          <p:nvPr/>
        </p:nvSpPr>
        <p:spPr bwMode="auto">
          <a:xfrm>
            <a:off x="2362199" y="682626"/>
            <a:ext cx="8422341" cy="239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90000"/>
              </a:lnSpc>
              <a:spcBef>
                <a:spcPct val="20000"/>
              </a:spcBef>
            </a:pPr>
            <a:r>
              <a:rPr lang="en-US" altLang="en-US" sz="2800" b="1">
                <a:sym typeface="Wingdings" panose="05000000000000000000" pitchFamily="2" charset="2"/>
              </a:rPr>
              <a:t>  </a:t>
            </a:r>
            <a:r>
              <a:rPr lang="en-US" altLang="en-US" sz="2800" b="1">
                <a:latin typeface="Times New Roman (Body)"/>
                <a:sym typeface="Wingdings" panose="05000000000000000000" pitchFamily="2" charset="2"/>
              </a:rPr>
              <a:t>Đã khái quát được </a:t>
            </a:r>
            <a:r>
              <a:rPr lang="en-US" altLang="en-US" sz="2800" b="1">
                <a:solidFill>
                  <a:srgbClr val="A50021"/>
                </a:solidFill>
                <a:latin typeface="Times New Roman (Body)"/>
                <a:sym typeface="Wingdings" panose="05000000000000000000" pitchFamily="2" charset="2"/>
              </a:rPr>
              <a:t>bối cảnh và tình thế căng thẳng của thời đại</a:t>
            </a:r>
            <a:r>
              <a:rPr lang="en-US" altLang="en-US" sz="2800" b="1">
                <a:latin typeface="Times New Roman (Body)"/>
                <a:sym typeface="Wingdings" panose="05000000000000000000" pitchFamily="2" charset="2"/>
              </a:rPr>
              <a:t>: </a:t>
            </a:r>
            <a:r>
              <a:rPr lang="en-US" altLang="en-US" sz="2800" b="1">
                <a:solidFill>
                  <a:srgbClr val="3333FF"/>
                </a:solidFill>
                <a:latin typeface="Times New Roman (Body)"/>
                <a:sym typeface="Wingdings" panose="05000000000000000000" pitchFamily="2" charset="2"/>
              </a:rPr>
              <a:t>Một cuộc đụng độ giữa giặc xâm lược tàn bạo và ý chí kiên cường, bất khuất của nhân dân ta.</a:t>
            </a:r>
            <a:r>
              <a:rPr lang="en-US" altLang="en-US" sz="2800" b="1">
                <a:latin typeface="Times New Roman (Body)"/>
                <a:sym typeface="Wingdings" panose="05000000000000000000" pitchFamily="2" charset="2"/>
              </a:rPr>
              <a:t> Đây là quan điểm nhìn nhậnthời cuộc khá sâu sắc và tiến bộ của Nguyễn Đình Chiểu</a:t>
            </a:r>
          </a:p>
        </p:txBody>
      </p:sp>
      <p:sp>
        <p:nvSpPr>
          <p:cNvPr id="92165" name="Text Box 5"/>
          <p:cNvSpPr txBox="1">
            <a:spLocks noChangeArrowheads="1"/>
          </p:cNvSpPr>
          <p:nvPr/>
        </p:nvSpPr>
        <p:spPr bwMode="auto">
          <a:xfrm>
            <a:off x="2133600" y="3124201"/>
            <a:ext cx="8077200"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400" b="1">
                <a:solidFill>
                  <a:srgbClr val="FF9900"/>
                </a:solidFill>
                <a:latin typeface="Times New Roman (Body)"/>
              </a:rPr>
              <a:t>Câu 2:</a:t>
            </a:r>
            <a:r>
              <a:rPr lang="en-US" altLang="en-US" sz="2400">
                <a:latin typeface="Times New Roman (Body)"/>
              </a:rPr>
              <a:t> </a:t>
            </a:r>
          </a:p>
          <a:p>
            <a:pPr>
              <a:spcBef>
                <a:spcPct val="50000"/>
              </a:spcBef>
            </a:pPr>
            <a:r>
              <a:rPr lang="en-US" altLang="en-US" sz="2400">
                <a:solidFill>
                  <a:srgbClr val="FF3300"/>
                </a:solidFill>
                <a:latin typeface="Times New Roman (Body)"/>
              </a:rPr>
              <a:t>Mười năm vỡ ruộng                     - Một trận nghĩa đánh tây</a:t>
            </a:r>
          </a:p>
          <a:p>
            <a:pPr>
              <a:spcBef>
                <a:spcPct val="50000"/>
              </a:spcBef>
            </a:pPr>
            <a:r>
              <a:rPr lang="en-US" altLang="en-US">
                <a:solidFill>
                  <a:srgbClr val="FF3300"/>
                </a:solidFill>
                <a:latin typeface="Times New Roman (Body)"/>
              </a:rPr>
              <a:t>Chưa chắc còn danh nổi tợ phao</a:t>
            </a:r>
            <a:r>
              <a:rPr lang="en-US" altLang="en-US" sz="2400">
                <a:solidFill>
                  <a:srgbClr val="FF3300"/>
                </a:solidFill>
                <a:latin typeface="Times New Roman (Body)"/>
              </a:rPr>
              <a:t>                    </a:t>
            </a:r>
            <a:r>
              <a:rPr lang="en-US" altLang="en-US">
                <a:solidFill>
                  <a:srgbClr val="FF3300"/>
                </a:solidFill>
                <a:latin typeface="Times New Roman (Body)"/>
              </a:rPr>
              <a:t>tiếng </a:t>
            </a:r>
            <a:r>
              <a:rPr lang="en-US" altLang="en-US" smtClean="0">
                <a:solidFill>
                  <a:srgbClr val="FF3300"/>
                </a:solidFill>
                <a:latin typeface="Times New Roman (Body)"/>
              </a:rPr>
              <a:t>vang </a:t>
            </a:r>
            <a:r>
              <a:rPr lang="en-US" altLang="en-US">
                <a:solidFill>
                  <a:srgbClr val="FF3300"/>
                </a:solidFill>
                <a:latin typeface="Times New Roman (Body)"/>
              </a:rPr>
              <a:t>như mõ</a:t>
            </a:r>
          </a:p>
          <a:p>
            <a:pPr>
              <a:spcBef>
                <a:spcPct val="50000"/>
              </a:spcBef>
            </a:pPr>
            <a:r>
              <a:rPr lang="en-US" altLang="en-US" sz="2800">
                <a:solidFill>
                  <a:srgbClr val="FF3300"/>
                </a:solidFill>
                <a:latin typeface="Times New Roman (Body)"/>
              </a:rPr>
              <a:t>(</a:t>
            </a:r>
            <a:r>
              <a:rPr lang="en-US" altLang="en-US">
                <a:solidFill>
                  <a:srgbClr val="FF3300"/>
                </a:solidFill>
                <a:latin typeface="Times New Roman (Body)"/>
              </a:rPr>
              <a:t>Không ai biết đến)                                             ( nhiều người biết đến)</a:t>
            </a:r>
          </a:p>
        </p:txBody>
      </p:sp>
      <p:sp>
        <p:nvSpPr>
          <p:cNvPr id="92182" name="Line 22"/>
          <p:cNvSpPr>
            <a:spLocks noChangeShapeType="1"/>
          </p:cNvSpPr>
          <p:nvPr/>
        </p:nvSpPr>
        <p:spPr bwMode="auto">
          <a:xfrm>
            <a:off x="5867400" y="3733800"/>
            <a:ext cx="304800" cy="68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3" name="Line 23"/>
          <p:cNvSpPr>
            <a:spLocks noChangeShapeType="1"/>
          </p:cNvSpPr>
          <p:nvPr/>
        </p:nvSpPr>
        <p:spPr bwMode="auto">
          <a:xfrm flipH="1">
            <a:off x="5715000" y="4419600"/>
            <a:ext cx="457200" cy="1066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4" name="Line 24"/>
          <p:cNvSpPr>
            <a:spLocks noChangeShapeType="1"/>
          </p:cNvSpPr>
          <p:nvPr/>
        </p:nvSpPr>
        <p:spPr bwMode="auto">
          <a:xfrm flipH="1">
            <a:off x="6324600" y="3733800"/>
            <a:ext cx="152400" cy="68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7" name="Line 27"/>
          <p:cNvSpPr>
            <a:spLocks noChangeShapeType="1"/>
          </p:cNvSpPr>
          <p:nvPr/>
        </p:nvSpPr>
        <p:spPr bwMode="auto">
          <a:xfrm>
            <a:off x="6324600" y="4419600"/>
            <a:ext cx="304800" cy="1143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8" name="AutoShape 28"/>
          <p:cNvSpPr>
            <a:spLocks/>
          </p:cNvSpPr>
          <p:nvPr/>
        </p:nvSpPr>
        <p:spPr bwMode="auto">
          <a:xfrm rot="5400000">
            <a:off x="6205538" y="2633663"/>
            <a:ext cx="228600" cy="5781675"/>
          </a:xfrm>
          <a:prstGeom prst="rightBrace">
            <a:avLst>
              <a:gd name="adj1" fmla="val 210764"/>
              <a:gd name="adj2" fmla="val 50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189" name="Text Box 29"/>
          <p:cNvSpPr txBox="1">
            <a:spLocks noChangeArrowheads="1"/>
          </p:cNvSpPr>
          <p:nvPr/>
        </p:nvSpPr>
        <p:spPr bwMode="auto">
          <a:xfrm>
            <a:off x="1905000" y="5484814"/>
            <a:ext cx="87630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Kết hợp với lối so sánh giản dị </a:t>
            </a:r>
            <a:r>
              <a:rPr lang="en-US" altLang="en-US" sz="2800">
                <a:solidFill>
                  <a:srgbClr val="0000FF"/>
                </a:solidFill>
              </a:rPr>
              <a:t>-&gt; phản ánh đước sự chuyển biến mau lẹ, sức vùng lên nhanh chóng của người nghĩa sĩ yêu nước</a:t>
            </a:r>
          </a:p>
        </p:txBody>
      </p:sp>
    </p:spTree>
    <p:extLst>
      <p:ext uri="{BB962C8B-B14F-4D97-AF65-F5344CB8AC3E}">
        <p14:creationId xmlns:p14="http://schemas.microsoft.com/office/powerpoint/2010/main" val="1202551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64"/>
                                        </p:tgtEl>
                                        <p:attrNameLst>
                                          <p:attrName>style.visibility</p:attrName>
                                        </p:attrNameLst>
                                      </p:cBhvr>
                                      <p:to>
                                        <p:strVal val="visible"/>
                                      </p:to>
                                    </p:set>
                                    <p:anim calcmode="lin" valueType="num">
                                      <p:cBhvr additive="base">
                                        <p:cTn id="7" dur="500" fill="hold"/>
                                        <p:tgtEl>
                                          <p:spTgt spid="92164"/>
                                        </p:tgtEl>
                                        <p:attrNameLst>
                                          <p:attrName>ppt_x</p:attrName>
                                        </p:attrNameLst>
                                      </p:cBhvr>
                                      <p:tavLst>
                                        <p:tav tm="0">
                                          <p:val>
                                            <p:strVal val="#ppt_x"/>
                                          </p:val>
                                        </p:tav>
                                        <p:tav tm="100000">
                                          <p:val>
                                            <p:strVal val="#ppt_x"/>
                                          </p:val>
                                        </p:tav>
                                      </p:tavLst>
                                    </p:anim>
                                    <p:anim calcmode="lin" valueType="num">
                                      <p:cBhvr additive="base">
                                        <p:cTn id="8" dur="500" fill="hold"/>
                                        <p:tgtEl>
                                          <p:spTgt spid="9216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92165">
                                            <p:txEl>
                                              <p:pRg st="0" end="0"/>
                                            </p:txEl>
                                          </p:spTgt>
                                        </p:tgtEl>
                                        <p:attrNameLst>
                                          <p:attrName>style.visibility</p:attrName>
                                        </p:attrNameLst>
                                      </p:cBhvr>
                                      <p:to>
                                        <p:strVal val="visible"/>
                                      </p:to>
                                    </p:set>
                                    <p:animEffect transition="in" filter="blinds(horizontal)">
                                      <p:cBhvr>
                                        <p:cTn id="13" dur="500"/>
                                        <p:tgtEl>
                                          <p:spTgt spid="9216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92165">
                                            <p:txEl>
                                              <p:pRg st="1" end="1"/>
                                            </p:txEl>
                                          </p:spTgt>
                                        </p:tgtEl>
                                        <p:attrNameLst>
                                          <p:attrName>style.visibility</p:attrName>
                                        </p:attrNameLst>
                                      </p:cBhvr>
                                      <p:to>
                                        <p:strVal val="visible"/>
                                      </p:to>
                                    </p:set>
                                    <p:animEffect transition="in" filter="blinds(horizontal)">
                                      <p:cBhvr>
                                        <p:cTn id="18" dur="500"/>
                                        <p:tgtEl>
                                          <p:spTgt spid="92165">
                                            <p:txEl>
                                              <p:pRg st="1" end="1"/>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92165">
                                            <p:txEl>
                                              <p:pRg st="2" end="2"/>
                                            </p:txEl>
                                          </p:spTgt>
                                        </p:tgtEl>
                                        <p:attrNameLst>
                                          <p:attrName>style.visibility</p:attrName>
                                        </p:attrNameLst>
                                      </p:cBhvr>
                                      <p:to>
                                        <p:strVal val="visible"/>
                                      </p:to>
                                    </p:set>
                                    <p:animEffect transition="in" filter="blinds(horizontal)">
                                      <p:cBhvr>
                                        <p:cTn id="21" dur="500"/>
                                        <p:tgtEl>
                                          <p:spTgt spid="92165">
                                            <p:txEl>
                                              <p:pRg st="2" end="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92165">
                                            <p:txEl>
                                              <p:pRg st="3" end="3"/>
                                            </p:txEl>
                                          </p:spTgt>
                                        </p:tgtEl>
                                        <p:attrNameLst>
                                          <p:attrName>style.visibility</p:attrName>
                                        </p:attrNameLst>
                                      </p:cBhvr>
                                      <p:to>
                                        <p:strVal val="visible"/>
                                      </p:to>
                                    </p:set>
                                    <p:animEffect transition="in" filter="blinds(horizontal)">
                                      <p:cBhvr>
                                        <p:cTn id="24" dur="500"/>
                                        <p:tgtEl>
                                          <p:spTgt spid="92165">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2182"/>
                                        </p:tgtEl>
                                        <p:attrNameLst>
                                          <p:attrName>style.visibility</p:attrName>
                                        </p:attrNameLst>
                                      </p:cBhvr>
                                      <p:to>
                                        <p:strVal val="visible"/>
                                      </p:to>
                                    </p:set>
                                    <p:animEffect transition="in" filter="blinds(horizontal)">
                                      <p:cBhvr>
                                        <p:cTn id="29" dur="500"/>
                                        <p:tgtEl>
                                          <p:spTgt spid="92182"/>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2183"/>
                                        </p:tgtEl>
                                        <p:attrNameLst>
                                          <p:attrName>style.visibility</p:attrName>
                                        </p:attrNameLst>
                                      </p:cBhvr>
                                      <p:to>
                                        <p:strVal val="visible"/>
                                      </p:to>
                                    </p:set>
                                    <p:animEffect transition="in" filter="blinds(horizontal)">
                                      <p:cBhvr>
                                        <p:cTn id="32" dur="500"/>
                                        <p:tgtEl>
                                          <p:spTgt spid="9218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184"/>
                                        </p:tgtEl>
                                        <p:attrNameLst>
                                          <p:attrName>style.visibility</p:attrName>
                                        </p:attrNameLst>
                                      </p:cBhvr>
                                      <p:to>
                                        <p:strVal val="visible"/>
                                      </p:to>
                                    </p:set>
                                    <p:animEffect transition="in" filter="blinds(horizontal)">
                                      <p:cBhvr>
                                        <p:cTn id="37" dur="500"/>
                                        <p:tgtEl>
                                          <p:spTgt spid="9218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2187"/>
                                        </p:tgtEl>
                                        <p:attrNameLst>
                                          <p:attrName>style.visibility</p:attrName>
                                        </p:attrNameLst>
                                      </p:cBhvr>
                                      <p:to>
                                        <p:strVal val="visible"/>
                                      </p:to>
                                    </p:set>
                                    <p:animEffect transition="in" filter="blinds(horizontal)">
                                      <p:cBhvr>
                                        <p:cTn id="40" dur="500"/>
                                        <p:tgtEl>
                                          <p:spTgt spid="9218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92188"/>
                                        </p:tgtEl>
                                        <p:attrNameLst>
                                          <p:attrName>style.visibility</p:attrName>
                                        </p:attrNameLst>
                                      </p:cBhvr>
                                      <p:to>
                                        <p:strVal val="visible"/>
                                      </p:to>
                                    </p:set>
                                    <p:animEffect transition="in" filter="blinds(horizontal)">
                                      <p:cBhvr>
                                        <p:cTn id="45" dur="500"/>
                                        <p:tgtEl>
                                          <p:spTgt spid="9218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92189"/>
                                        </p:tgtEl>
                                        <p:attrNameLst>
                                          <p:attrName>style.visibility</p:attrName>
                                        </p:attrNameLst>
                                      </p:cBhvr>
                                      <p:to>
                                        <p:strVal val="visible"/>
                                      </p:to>
                                    </p:set>
                                    <p:animEffect transition="in" filter="blinds(horizontal)">
                                      <p:cBhvr>
                                        <p:cTn id="50" dur="500"/>
                                        <p:tgtEl>
                                          <p:spTgt spid="921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p:bldP spid="92182" grpId="0" animBg="1"/>
      <p:bldP spid="92183" grpId="0" animBg="1"/>
      <p:bldP spid="92184" grpId="0" animBg="1"/>
      <p:bldP spid="92187" grpId="0" animBg="1"/>
      <p:bldP spid="92188" grpId="0" animBg="1"/>
      <p:bldP spid="9218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43" name="Text Box 11"/>
          <p:cNvSpPr txBox="1">
            <a:spLocks noChangeArrowheads="1"/>
          </p:cNvSpPr>
          <p:nvPr/>
        </p:nvSpPr>
        <p:spPr bwMode="auto">
          <a:xfrm>
            <a:off x="2133600" y="811307"/>
            <a:ext cx="8153400" cy="1384995"/>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FontTx/>
              <a:buChar char="•"/>
            </a:pPr>
            <a:r>
              <a:rPr lang="en-US" altLang="en-US" sz="2800">
                <a:solidFill>
                  <a:srgbClr val="0000FF"/>
                </a:solidFill>
                <a:latin typeface="Times New Roman (Body)"/>
              </a:rPr>
              <a:t> Đồng thời khái quát cái chết bất tử của người nông dân – nghĩa sĩ -&gt; Vẻ đẹp chân dung nghĩa sĩ Cần Giuộc</a:t>
            </a:r>
          </a:p>
        </p:txBody>
      </p:sp>
      <p:sp>
        <p:nvSpPr>
          <p:cNvPr id="69644" name="AutoShape 12"/>
          <p:cNvSpPr>
            <a:spLocks noChangeArrowheads="1"/>
          </p:cNvSpPr>
          <p:nvPr/>
        </p:nvSpPr>
        <p:spPr bwMode="auto">
          <a:xfrm>
            <a:off x="954741" y="2209800"/>
            <a:ext cx="1178859" cy="2819400"/>
          </a:xfrm>
          <a:prstGeom prst="right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645" name="Text Box 13"/>
          <p:cNvSpPr txBox="1">
            <a:spLocks noChangeArrowheads="1"/>
          </p:cNvSpPr>
          <p:nvPr/>
        </p:nvSpPr>
        <p:spPr bwMode="auto">
          <a:xfrm>
            <a:off x="2209800" y="2496115"/>
            <a:ext cx="8077200" cy="2246769"/>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990033"/>
                </a:solidFill>
                <a:latin typeface="Times New Roman (Body)"/>
              </a:rPr>
              <a:t>2 câu lung khởi đã khái quát bối cảnh lịch sử và nêu rõ thái độ ca ngợi cái chết vẻ vang, tinh thần bất diệt của của những người nông dân yêu nước đã hi sinh anh dũng trong trận đánh Cần Giuộc</a:t>
            </a:r>
          </a:p>
        </p:txBody>
      </p:sp>
    </p:spTree>
    <p:extLst>
      <p:ext uri="{BB962C8B-B14F-4D97-AF65-F5344CB8AC3E}">
        <p14:creationId xmlns:p14="http://schemas.microsoft.com/office/powerpoint/2010/main" val="2579937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43"/>
                                        </p:tgtEl>
                                        <p:attrNameLst>
                                          <p:attrName>style.visibility</p:attrName>
                                        </p:attrNameLst>
                                      </p:cBhvr>
                                      <p:to>
                                        <p:strVal val="visible"/>
                                      </p:to>
                                    </p:set>
                                    <p:animEffect transition="in" filter="checkerboard(across)">
                                      <p:cBhvr>
                                        <p:cTn id="7" dur="500"/>
                                        <p:tgtEl>
                                          <p:spTgt spid="696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9644"/>
                                        </p:tgtEl>
                                        <p:attrNameLst>
                                          <p:attrName>style.visibility</p:attrName>
                                        </p:attrNameLst>
                                      </p:cBhvr>
                                      <p:to>
                                        <p:strVal val="visible"/>
                                      </p:to>
                                    </p:set>
                                    <p:animEffect transition="in" filter="blinds(horizontal)">
                                      <p:cBhvr>
                                        <p:cTn id="12" dur="500"/>
                                        <p:tgtEl>
                                          <p:spTgt spid="6964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9645"/>
                                        </p:tgtEl>
                                        <p:attrNameLst>
                                          <p:attrName>style.visibility</p:attrName>
                                        </p:attrNameLst>
                                      </p:cBhvr>
                                      <p:to>
                                        <p:strVal val="visible"/>
                                      </p:to>
                                    </p:set>
                                    <p:animEffect transition="in" filter="checkerboard(across)">
                                      <p:cBhvr>
                                        <p:cTn id="17" dur="500"/>
                                        <p:tgtEl>
                                          <p:spTgt spid="696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43" grpId="0" animBg="1"/>
      <p:bldP spid="69644" grpId="0" animBg="1"/>
      <p:bldP spid="6964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2" name="Text Box 4"/>
          <p:cNvSpPr txBox="1">
            <a:spLocks noChangeArrowheads="1"/>
          </p:cNvSpPr>
          <p:nvPr/>
        </p:nvSpPr>
        <p:spPr bwMode="auto">
          <a:xfrm>
            <a:off x="2209800" y="685801"/>
            <a:ext cx="678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990033"/>
                </a:solidFill>
              </a:rPr>
              <a:t>b</a:t>
            </a:r>
            <a:r>
              <a:rPr lang="en-US" altLang="en-US" sz="2800" smtClean="0">
                <a:solidFill>
                  <a:srgbClr val="990033"/>
                </a:solidFill>
              </a:rPr>
              <a:t>. </a:t>
            </a:r>
            <a:r>
              <a:rPr lang="en-US" altLang="en-US" sz="2800">
                <a:solidFill>
                  <a:srgbClr val="990033"/>
                </a:solidFill>
              </a:rPr>
              <a:t>Thích thực.</a:t>
            </a:r>
          </a:p>
        </p:txBody>
      </p:sp>
      <p:sp>
        <p:nvSpPr>
          <p:cNvPr id="94214" name="AutoShape 6"/>
          <p:cNvSpPr>
            <a:spLocks noChangeArrowheads="1"/>
          </p:cNvSpPr>
          <p:nvPr/>
        </p:nvSpPr>
        <p:spPr bwMode="auto">
          <a:xfrm>
            <a:off x="5334000" y="228600"/>
            <a:ext cx="4953000" cy="3810000"/>
          </a:xfrm>
          <a:prstGeom prst="cloudCallout">
            <a:avLst>
              <a:gd name="adj1" fmla="val -45097"/>
              <a:gd name="adj2" fmla="val 6641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4215" name="Text Box 7"/>
          <p:cNvSpPr txBox="1">
            <a:spLocks noChangeArrowheads="1"/>
          </p:cNvSpPr>
          <p:nvPr/>
        </p:nvSpPr>
        <p:spPr bwMode="auto">
          <a:xfrm>
            <a:off x="6248400" y="1066800"/>
            <a:ext cx="29718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990033"/>
                </a:solidFill>
              </a:rPr>
              <a:t>Em cho biết nguồn gốc xuất thân của người nghĩa sĩ như thế nào?</a:t>
            </a:r>
          </a:p>
        </p:txBody>
      </p:sp>
      <p:sp>
        <p:nvSpPr>
          <p:cNvPr id="94216" name="Text Box 8"/>
          <p:cNvSpPr txBox="1">
            <a:spLocks noChangeArrowheads="1"/>
          </p:cNvSpPr>
          <p:nvPr/>
        </p:nvSpPr>
        <p:spPr bwMode="auto">
          <a:xfrm>
            <a:off x="2057400" y="1752601"/>
            <a:ext cx="8077200" cy="436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0000FF"/>
                </a:solidFill>
              </a:rPr>
              <a:t>- Nguồn gốc của những người nghĩa sĩ: Nghệ thuật liệt kê</a:t>
            </a:r>
          </a:p>
          <a:p>
            <a:pPr>
              <a:spcBef>
                <a:spcPct val="50000"/>
              </a:spcBef>
            </a:pPr>
            <a:r>
              <a:rPr lang="en-US" altLang="en-US" sz="2800">
                <a:solidFill>
                  <a:srgbClr val="0000FF"/>
                </a:solidFill>
              </a:rPr>
              <a:t>+ Suốt đời cui cút làm ăn mà vẫn nghèo khó</a:t>
            </a:r>
          </a:p>
          <a:p>
            <a:pPr>
              <a:spcBef>
                <a:spcPct val="50000"/>
              </a:spcBef>
            </a:pPr>
            <a:r>
              <a:rPr lang="en-US" altLang="en-US" sz="2800">
                <a:solidFill>
                  <a:srgbClr val="0000FF"/>
                </a:solidFill>
              </a:rPr>
              <a:t>+ Công việc quen làm; cuốc, cày, bừa, cấy với ruộng châu--&gt; không gian làng xã.</a:t>
            </a:r>
          </a:p>
          <a:p>
            <a:pPr>
              <a:spcBef>
                <a:spcPct val="50000"/>
              </a:spcBef>
            </a:pPr>
            <a:r>
              <a:rPr lang="en-US" altLang="en-US" sz="2800">
                <a:solidFill>
                  <a:srgbClr val="0000FF"/>
                </a:solidFill>
              </a:rPr>
              <a:t>+ Chưa biết binh đao, trận mạc; tập khiên, súng, mác, cờ chưa từng ngó</a:t>
            </a:r>
          </a:p>
          <a:p>
            <a:pPr>
              <a:spcBef>
                <a:spcPct val="50000"/>
              </a:spcBef>
            </a:pPr>
            <a:r>
              <a:rPr lang="en-US" altLang="en-US" sz="2800">
                <a:solidFill>
                  <a:srgbClr val="0000FF"/>
                </a:solidFill>
              </a:rPr>
              <a:t>=&gt; Họ là những người nông dân thực thụ</a:t>
            </a:r>
          </a:p>
        </p:txBody>
      </p:sp>
    </p:spTree>
    <p:extLst>
      <p:ext uri="{BB962C8B-B14F-4D97-AF65-F5344CB8AC3E}">
        <p14:creationId xmlns:p14="http://schemas.microsoft.com/office/powerpoint/2010/main" val="24771974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4212"/>
                                        </p:tgtEl>
                                        <p:attrNameLst>
                                          <p:attrName>style.visibility</p:attrName>
                                        </p:attrNameLst>
                                      </p:cBhvr>
                                      <p:to>
                                        <p:strVal val="visible"/>
                                      </p:to>
                                    </p:set>
                                    <p:animEffect transition="in" filter="checkerboard(across)">
                                      <p:cBhvr>
                                        <p:cTn id="7" dur="500"/>
                                        <p:tgtEl>
                                          <p:spTgt spid="942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4214"/>
                                        </p:tgtEl>
                                        <p:attrNameLst>
                                          <p:attrName>style.visibility</p:attrName>
                                        </p:attrNameLst>
                                      </p:cBhvr>
                                      <p:to>
                                        <p:strVal val="visible"/>
                                      </p:to>
                                    </p:set>
                                    <p:animEffect transition="in" filter="blinds(horizontal)">
                                      <p:cBhvr>
                                        <p:cTn id="12" dur="500"/>
                                        <p:tgtEl>
                                          <p:spTgt spid="94214"/>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94215"/>
                                        </p:tgtEl>
                                        <p:attrNameLst>
                                          <p:attrName>style.visibility</p:attrName>
                                        </p:attrNameLst>
                                      </p:cBhvr>
                                      <p:to>
                                        <p:strVal val="visible"/>
                                      </p:to>
                                    </p:set>
                                    <p:animEffect transition="in" filter="box(in)">
                                      <p:cBhvr>
                                        <p:cTn id="15" dur="500"/>
                                        <p:tgtEl>
                                          <p:spTgt spid="9421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xit" presetSubtype="16" fill="hold" grpId="1" nodeType="clickEffect">
                                  <p:stCondLst>
                                    <p:cond delay="0"/>
                                  </p:stCondLst>
                                  <p:childTnLst>
                                    <p:animEffect transition="out" filter="box(in)">
                                      <p:cBhvr>
                                        <p:cTn id="19" dur="500"/>
                                        <p:tgtEl>
                                          <p:spTgt spid="94214"/>
                                        </p:tgtEl>
                                      </p:cBhvr>
                                    </p:animEffect>
                                    <p:set>
                                      <p:cBhvr>
                                        <p:cTn id="20" dur="1" fill="hold">
                                          <p:stCondLst>
                                            <p:cond delay="499"/>
                                          </p:stCondLst>
                                        </p:cTn>
                                        <p:tgtEl>
                                          <p:spTgt spid="94214"/>
                                        </p:tgtEl>
                                        <p:attrNameLst>
                                          <p:attrName>style.visibility</p:attrName>
                                        </p:attrNameLst>
                                      </p:cBhvr>
                                      <p:to>
                                        <p:strVal val="hidden"/>
                                      </p:to>
                                    </p:set>
                                  </p:childTnLst>
                                </p:cTn>
                              </p:par>
                              <p:par>
                                <p:cTn id="21" presetID="4" presetClass="exit" presetSubtype="16" fill="hold" grpId="1" nodeType="withEffect">
                                  <p:stCondLst>
                                    <p:cond delay="0"/>
                                  </p:stCondLst>
                                  <p:childTnLst>
                                    <p:animEffect transition="out" filter="box(in)">
                                      <p:cBhvr>
                                        <p:cTn id="22" dur="500"/>
                                        <p:tgtEl>
                                          <p:spTgt spid="94215"/>
                                        </p:tgtEl>
                                      </p:cBhvr>
                                    </p:animEffect>
                                    <p:set>
                                      <p:cBhvr>
                                        <p:cTn id="23" dur="1" fill="hold">
                                          <p:stCondLst>
                                            <p:cond delay="499"/>
                                          </p:stCondLst>
                                        </p:cTn>
                                        <p:tgtEl>
                                          <p:spTgt spid="94215"/>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4216"/>
                                        </p:tgtEl>
                                        <p:attrNameLst>
                                          <p:attrName>style.visibility</p:attrName>
                                        </p:attrNameLst>
                                      </p:cBhvr>
                                      <p:to>
                                        <p:strVal val="visible"/>
                                      </p:to>
                                    </p:set>
                                    <p:anim calcmode="lin" valueType="num">
                                      <p:cBhvr additive="base">
                                        <p:cTn id="28" dur="500" fill="hold"/>
                                        <p:tgtEl>
                                          <p:spTgt spid="94216"/>
                                        </p:tgtEl>
                                        <p:attrNameLst>
                                          <p:attrName>ppt_x</p:attrName>
                                        </p:attrNameLst>
                                      </p:cBhvr>
                                      <p:tavLst>
                                        <p:tav tm="0">
                                          <p:val>
                                            <p:strVal val="#ppt_x"/>
                                          </p:val>
                                        </p:tav>
                                        <p:tav tm="100000">
                                          <p:val>
                                            <p:strVal val="#ppt_x"/>
                                          </p:val>
                                        </p:tav>
                                      </p:tavLst>
                                    </p:anim>
                                    <p:anim calcmode="lin" valueType="num">
                                      <p:cBhvr additive="base">
                                        <p:cTn id="29" dur="500" fill="hold"/>
                                        <p:tgtEl>
                                          <p:spTgt spid="942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p:bldP spid="94214" grpId="0" animBg="1"/>
      <p:bldP spid="94214" grpId="1" animBg="1"/>
      <p:bldP spid="94215" grpId="0"/>
      <p:bldP spid="94215" grpId="1"/>
      <p:bldP spid="942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5" name="AutoShape 5"/>
          <p:cNvSpPr>
            <a:spLocks noChangeArrowheads="1"/>
          </p:cNvSpPr>
          <p:nvPr/>
        </p:nvSpPr>
        <p:spPr bwMode="auto">
          <a:xfrm>
            <a:off x="5410200" y="304800"/>
            <a:ext cx="4648200" cy="3886200"/>
          </a:xfrm>
          <a:prstGeom prst="cloudCallout">
            <a:avLst>
              <a:gd name="adj1" fmla="val -43852"/>
              <a:gd name="adj2" fmla="val 34722"/>
            </a:avLst>
          </a:pr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7286" name="Text Box 6"/>
          <p:cNvSpPr txBox="1">
            <a:spLocks noChangeArrowheads="1"/>
          </p:cNvSpPr>
          <p:nvPr/>
        </p:nvSpPr>
        <p:spPr bwMode="auto">
          <a:xfrm>
            <a:off x="6248400" y="838200"/>
            <a:ext cx="33528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Cảm nhận của em về thái độ, tình cảm của tác giả khi nói vềnguồn gốc xuất thân của người nghĩa sĩ?</a:t>
            </a:r>
          </a:p>
        </p:txBody>
      </p:sp>
      <p:sp>
        <p:nvSpPr>
          <p:cNvPr id="97288" name="Text Box 8"/>
          <p:cNvSpPr txBox="1">
            <a:spLocks noChangeArrowheads="1"/>
          </p:cNvSpPr>
          <p:nvPr/>
        </p:nvSpPr>
        <p:spPr bwMode="auto">
          <a:xfrm>
            <a:off x="1905000" y="838201"/>
            <a:ext cx="8305800" cy="350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0000FF"/>
                </a:solidFill>
              </a:rPr>
              <a:t>-&gt; Thái độ tình cảm của tác giả: </a:t>
            </a:r>
          </a:p>
          <a:p>
            <a:pPr>
              <a:spcBef>
                <a:spcPct val="50000"/>
              </a:spcBef>
            </a:pPr>
            <a:r>
              <a:rPr lang="en-US" altLang="en-US" sz="2800">
                <a:solidFill>
                  <a:srgbClr val="0000FF"/>
                </a:solidFill>
              </a:rPr>
              <a:t>+ Xúc động cảm thông chia sẻ với cuộc đời nhỏ bé và thân phận “con sâu, cái kiến” của người nông dân nghĩa sĩ.</a:t>
            </a:r>
          </a:p>
          <a:p>
            <a:pPr>
              <a:spcBef>
                <a:spcPct val="50000"/>
              </a:spcBef>
            </a:pPr>
            <a:r>
              <a:rPr lang="en-US" altLang="en-US" sz="2800">
                <a:solidFill>
                  <a:srgbClr val="0000FF"/>
                </a:solidFill>
              </a:rPr>
              <a:t>+ Có thể nói bao nhiêu tình cảm yêu thương của nhà thơ giành cho người nông dân đánh giặc được nén ở 2 chữ ” cui cút” trong đoạn thơ</a:t>
            </a:r>
          </a:p>
        </p:txBody>
      </p:sp>
    </p:spTree>
    <p:extLst>
      <p:ext uri="{BB962C8B-B14F-4D97-AF65-F5344CB8AC3E}">
        <p14:creationId xmlns:p14="http://schemas.microsoft.com/office/powerpoint/2010/main" val="19781943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7285"/>
                                        </p:tgtEl>
                                        <p:attrNameLst>
                                          <p:attrName>style.visibility</p:attrName>
                                        </p:attrNameLst>
                                      </p:cBhvr>
                                      <p:to>
                                        <p:strVal val="visible"/>
                                      </p:to>
                                    </p:set>
                                    <p:animEffect transition="in" filter="box(in)">
                                      <p:cBhvr>
                                        <p:cTn id="7" dur="500"/>
                                        <p:tgtEl>
                                          <p:spTgt spid="9728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7286"/>
                                        </p:tgtEl>
                                        <p:attrNameLst>
                                          <p:attrName>style.visibility</p:attrName>
                                        </p:attrNameLst>
                                      </p:cBhvr>
                                      <p:to>
                                        <p:strVal val="visible"/>
                                      </p:to>
                                    </p:set>
                                    <p:animEffect transition="in" filter="blinds(horizontal)">
                                      <p:cBhvr>
                                        <p:cTn id="10" dur="500"/>
                                        <p:tgtEl>
                                          <p:spTgt spid="9728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97285"/>
                                        </p:tgtEl>
                                      </p:cBhvr>
                                    </p:animEffect>
                                    <p:set>
                                      <p:cBhvr>
                                        <p:cTn id="15" dur="1" fill="hold">
                                          <p:stCondLst>
                                            <p:cond delay="499"/>
                                          </p:stCondLst>
                                        </p:cTn>
                                        <p:tgtEl>
                                          <p:spTgt spid="97285"/>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97286"/>
                                        </p:tgtEl>
                                      </p:cBhvr>
                                    </p:animEffect>
                                    <p:set>
                                      <p:cBhvr>
                                        <p:cTn id="18" dur="1" fill="hold">
                                          <p:stCondLst>
                                            <p:cond delay="499"/>
                                          </p:stCondLst>
                                        </p:cTn>
                                        <p:tgtEl>
                                          <p:spTgt spid="97286"/>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7288"/>
                                        </p:tgtEl>
                                        <p:attrNameLst>
                                          <p:attrName>style.visibility</p:attrName>
                                        </p:attrNameLst>
                                      </p:cBhvr>
                                      <p:to>
                                        <p:strVal val="visible"/>
                                      </p:to>
                                    </p:set>
                                    <p:anim calcmode="lin" valueType="num">
                                      <p:cBhvr additive="base">
                                        <p:cTn id="23" dur="500" fill="hold"/>
                                        <p:tgtEl>
                                          <p:spTgt spid="97288"/>
                                        </p:tgtEl>
                                        <p:attrNameLst>
                                          <p:attrName>ppt_x</p:attrName>
                                        </p:attrNameLst>
                                      </p:cBhvr>
                                      <p:tavLst>
                                        <p:tav tm="0">
                                          <p:val>
                                            <p:strVal val="#ppt_x"/>
                                          </p:val>
                                        </p:tav>
                                        <p:tav tm="100000">
                                          <p:val>
                                            <p:strVal val="#ppt_x"/>
                                          </p:val>
                                        </p:tav>
                                      </p:tavLst>
                                    </p:anim>
                                    <p:anim calcmode="lin" valueType="num">
                                      <p:cBhvr additive="base">
                                        <p:cTn id="24" dur="500" fill="hold"/>
                                        <p:tgtEl>
                                          <p:spTgt spid="972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5" grpId="0" animBg="1"/>
      <p:bldP spid="97285" grpId="1" animBg="1"/>
      <p:bldP spid="97286" grpId="0"/>
      <p:bldP spid="97286" grpId="1"/>
      <p:bldP spid="9728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8" name="AutoShape 4"/>
          <p:cNvSpPr>
            <a:spLocks noChangeArrowheads="1"/>
          </p:cNvSpPr>
          <p:nvPr/>
        </p:nvSpPr>
        <p:spPr bwMode="auto">
          <a:xfrm>
            <a:off x="6553200" y="381000"/>
            <a:ext cx="3810000" cy="2895600"/>
          </a:xfrm>
          <a:prstGeom prst="cloudCallout">
            <a:avLst>
              <a:gd name="adj1" fmla="val -32833"/>
              <a:gd name="adj2" fmla="val 58222"/>
            </a:avLst>
          </a:prstGeom>
          <a:solidFill>
            <a:schemeClr val="accent1"/>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8309" name="Text Box 5"/>
          <p:cNvSpPr txBox="1">
            <a:spLocks noChangeArrowheads="1"/>
          </p:cNvSpPr>
          <p:nvPr/>
        </p:nvSpPr>
        <p:spPr bwMode="auto">
          <a:xfrm>
            <a:off x="7086600" y="1066800"/>
            <a:ext cx="24384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Từ câu 6 đến câu 9 cho ta biết điều gì?</a:t>
            </a:r>
          </a:p>
        </p:txBody>
      </p:sp>
      <p:sp>
        <p:nvSpPr>
          <p:cNvPr id="98310" name="Text Box 6"/>
          <p:cNvSpPr txBox="1">
            <a:spLocks noChangeArrowheads="1"/>
          </p:cNvSpPr>
          <p:nvPr/>
        </p:nvSpPr>
        <p:spPr bwMode="auto">
          <a:xfrm>
            <a:off x="1905000" y="457201"/>
            <a:ext cx="8382000" cy="2024063"/>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800">
                <a:solidFill>
                  <a:srgbClr val="0000FF"/>
                </a:solidFill>
              </a:rPr>
              <a:t>Người nghia sĩ đánh tây:</a:t>
            </a:r>
          </a:p>
          <a:p>
            <a:pPr>
              <a:spcBef>
                <a:spcPct val="50000"/>
              </a:spcBef>
            </a:pPr>
            <a:r>
              <a:rPr lang="en-US" altLang="en-US" sz="2800">
                <a:solidFill>
                  <a:srgbClr val="0000FF"/>
                </a:solidFill>
              </a:rPr>
              <a:t>+ Thái độ: Ghét( thói mọi như nhà nông ghét cỏ) -&gt; nâng lên thành hành động căm thù( muốn ăn gan, cắn cổ, tiêu diệt, chém)</a:t>
            </a:r>
          </a:p>
        </p:txBody>
      </p:sp>
      <p:sp>
        <p:nvSpPr>
          <p:cNvPr id="98312" name="AutoShape 8"/>
          <p:cNvSpPr>
            <a:spLocks noChangeArrowheads="1"/>
          </p:cNvSpPr>
          <p:nvPr/>
        </p:nvSpPr>
        <p:spPr bwMode="auto">
          <a:xfrm>
            <a:off x="4572000" y="3733800"/>
            <a:ext cx="6705600" cy="3124200"/>
          </a:xfrm>
          <a:prstGeom prst="cloudCallout">
            <a:avLst>
              <a:gd name="adj1" fmla="val -23579"/>
              <a:gd name="adj2" fmla="val 37806"/>
            </a:avLst>
          </a:prstGeom>
          <a:solidFill>
            <a:srgbClr val="FF99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8313" name="Text Box 9"/>
          <p:cNvSpPr txBox="1">
            <a:spLocks noChangeArrowheads="1"/>
          </p:cNvSpPr>
          <p:nvPr/>
        </p:nvSpPr>
        <p:spPr bwMode="auto">
          <a:xfrm>
            <a:off x="5562600" y="4038601"/>
            <a:ext cx="47244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Người nông dân đã cónhận thức như thế nào về vai trò trách nhiệm của mình đối với đất nước. Em có nhận xét gì về nhận thức của họ?</a:t>
            </a:r>
          </a:p>
        </p:txBody>
      </p:sp>
      <p:sp>
        <p:nvSpPr>
          <p:cNvPr id="98314" name="Text Box 10"/>
          <p:cNvSpPr txBox="1">
            <a:spLocks noChangeArrowheads="1"/>
          </p:cNvSpPr>
          <p:nvPr/>
        </p:nvSpPr>
        <p:spPr bwMode="auto">
          <a:xfrm>
            <a:off x="1905000" y="2743200"/>
            <a:ext cx="8458200" cy="3970318"/>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FF3300"/>
                </a:solidFill>
              </a:rPr>
              <a:t>+ Nhận thức vai trò trách nhiệm đối với đất nước; </a:t>
            </a:r>
          </a:p>
          <a:p>
            <a:pPr>
              <a:spcBef>
                <a:spcPct val="50000"/>
              </a:spcBef>
            </a:pPr>
            <a:r>
              <a:rPr lang="en-US" altLang="en-US" sz="2800">
                <a:solidFill>
                  <a:srgbClr val="FF3300"/>
                </a:solidFill>
              </a:rPr>
              <a:t>. Một mối xa thư( quốc gia: phải có</a:t>
            </a:r>
            <a:r>
              <a:rPr lang="en-US" altLang="en-US"/>
              <a:t> </a:t>
            </a:r>
            <a:r>
              <a:rPr lang="en-US" altLang="en-US" sz="2800">
                <a:solidFill>
                  <a:srgbClr val="FF3300"/>
                </a:solidFill>
              </a:rPr>
              <a:t> độc lập, có chủ quyền)</a:t>
            </a:r>
          </a:p>
          <a:p>
            <a:pPr>
              <a:spcBef>
                <a:spcPct val="50000"/>
              </a:spcBef>
            </a:pPr>
            <a:r>
              <a:rPr lang="en-US" altLang="en-US" sz="2800">
                <a:solidFill>
                  <a:srgbClr val="FF3300"/>
                </a:solidFill>
              </a:rPr>
              <a:t>. Há để ai chém rắn đuổi hươu( trách nhiệm của bản thân đối với quốc gia dân tộc)</a:t>
            </a:r>
          </a:p>
          <a:p>
            <a:pPr>
              <a:spcBef>
                <a:spcPct val="50000"/>
              </a:spcBef>
            </a:pPr>
            <a:r>
              <a:rPr lang="en-US" altLang="en-US" sz="2800">
                <a:solidFill>
                  <a:srgbClr val="FF3300"/>
                </a:solidFill>
              </a:rPr>
              <a:t>. Nào đợi ai đòi, ai bắt….chẳng thèm</a:t>
            </a:r>
            <a:r>
              <a:rPr lang="en-US" altLang="en-US"/>
              <a:t> </a:t>
            </a:r>
            <a:r>
              <a:rPr lang="en-US" altLang="en-US" sz="2800">
                <a:solidFill>
                  <a:srgbClr val="FF3300"/>
                </a:solidFill>
              </a:rPr>
              <a:t>trốn ngược trốn xuôi(  tự nguyện xung phong đánh giặc)</a:t>
            </a:r>
          </a:p>
          <a:p>
            <a:pPr>
              <a:spcBef>
                <a:spcPct val="50000"/>
              </a:spcBef>
            </a:pPr>
            <a:r>
              <a:rPr lang="en-US" altLang="en-US" sz="2800">
                <a:solidFill>
                  <a:srgbClr val="FF00FF"/>
                </a:solidFill>
              </a:rPr>
              <a:t>=&gt; Nhận thức đúng đắn</a:t>
            </a:r>
          </a:p>
        </p:txBody>
      </p:sp>
    </p:spTree>
    <p:extLst>
      <p:ext uri="{BB962C8B-B14F-4D97-AF65-F5344CB8AC3E}">
        <p14:creationId xmlns:p14="http://schemas.microsoft.com/office/powerpoint/2010/main" val="10148678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8308"/>
                                        </p:tgtEl>
                                        <p:attrNameLst>
                                          <p:attrName>style.visibility</p:attrName>
                                        </p:attrNameLst>
                                      </p:cBhvr>
                                      <p:to>
                                        <p:strVal val="visible"/>
                                      </p:to>
                                    </p:set>
                                    <p:animEffect transition="in" filter="blinds(horizontal)">
                                      <p:cBhvr>
                                        <p:cTn id="7" dur="500"/>
                                        <p:tgtEl>
                                          <p:spTgt spid="9830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8309"/>
                                        </p:tgtEl>
                                        <p:attrNameLst>
                                          <p:attrName>style.visibility</p:attrName>
                                        </p:attrNameLst>
                                      </p:cBhvr>
                                      <p:to>
                                        <p:strVal val="visible"/>
                                      </p:to>
                                    </p:set>
                                    <p:animEffect transition="in" filter="blinds(horizontal)">
                                      <p:cBhvr>
                                        <p:cTn id="10" dur="500"/>
                                        <p:tgtEl>
                                          <p:spTgt spid="9830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98309"/>
                                        </p:tgtEl>
                                      </p:cBhvr>
                                    </p:animEffect>
                                    <p:set>
                                      <p:cBhvr>
                                        <p:cTn id="15" dur="1" fill="hold">
                                          <p:stCondLst>
                                            <p:cond delay="499"/>
                                          </p:stCondLst>
                                        </p:cTn>
                                        <p:tgtEl>
                                          <p:spTgt spid="98309"/>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98308"/>
                                        </p:tgtEl>
                                      </p:cBhvr>
                                    </p:animEffect>
                                    <p:set>
                                      <p:cBhvr>
                                        <p:cTn id="18" dur="1" fill="hold">
                                          <p:stCondLst>
                                            <p:cond delay="499"/>
                                          </p:stCondLst>
                                        </p:cTn>
                                        <p:tgtEl>
                                          <p:spTgt spid="98308"/>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98310"/>
                                        </p:tgtEl>
                                        <p:attrNameLst>
                                          <p:attrName>style.visibility</p:attrName>
                                        </p:attrNameLst>
                                      </p:cBhvr>
                                      <p:to>
                                        <p:strVal val="visible"/>
                                      </p:to>
                                    </p:set>
                                    <p:animEffect transition="in" filter="box(in)">
                                      <p:cBhvr>
                                        <p:cTn id="23" dur="500"/>
                                        <p:tgtEl>
                                          <p:spTgt spid="9831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98312"/>
                                        </p:tgtEl>
                                        <p:attrNameLst>
                                          <p:attrName>style.visibility</p:attrName>
                                        </p:attrNameLst>
                                      </p:cBhvr>
                                      <p:to>
                                        <p:strVal val="visible"/>
                                      </p:to>
                                    </p:set>
                                    <p:animEffect transition="in" filter="blinds(horizontal)">
                                      <p:cBhvr>
                                        <p:cTn id="28" dur="500"/>
                                        <p:tgtEl>
                                          <p:spTgt spid="983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98313"/>
                                        </p:tgtEl>
                                        <p:attrNameLst>
                                          <p:attrName>style.visibility</p:attrName>
                                        </p:attrNameLst>
                                      </p:cBhvr>
                                      <p:to>
                                        <p:strVal val="visible"/>
                                      </p:to>
                                    </p:set>
                                    <p:animEffect transition="in" filter="blinds(horizontal)">
                                      <p:cBhvr>
                                        <p:cTn id="31" dur="500"/>
                                        <p:tgtEl>
                                          <p:spTgt spid="9831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xit" presetSubtype="10" fill="hold" grpId="1" nodeType="clickEffect">
                                  <p:stCondLst>
                                    <p:cond delay="0"/>
                                  </p:stCondLst>
                                  <p:childTnLst>
                                    <p:animEffect transition="out" filter="blinds(horizontal)">
                                      <p:cBhvr>
                                        <p:cTn id="35" dur="500"/>
                                        <p:tgtEl>
                                          <p:spTgt spid="98312"/>
                                        </p:tgtEl>
                                      </p:cBhvr>
                                    </p:animEffect>
                                    <p:set>
                                      <p:cBhvr>
                                        <p:cTn id="36" dur="1" fill="hold">
                                          <p:stCondLst>
                                            <p:cond delay="499"/>
                                          </p:stCondLst>
                                        </p:cTn>
                                        <p:tgtEl>
                                          <p:spTgt spid="98312"/>
                                        </p:tgtEl>
                                        <p:attrNameLst>
                                          <p:attrName>style.visibility</p:attrName>
                                        </p:attrNameLst>
                                      </p:cBhvr>
                                      <p:to>
                                        <p:strVal val="hidden"/>
                                      </p:to>
                                    </p:set>
                                  </p:childTnLst>
                                </p:cTn>
                              </p:par>
                              <p:par>
                                <p:cTn id="37" presetID="3" presetClass="exit" presetSubtype="10" fill="hold" grpId="1" nodeType="withEffect">
                                  <p:stCondLst>
                                    <p:cond delay="0"/>
                                  </p:stCondLst>
                                  <p:childTnLst>
                                    <p:animEffect transition="out" filter="blinds(horizontal)">
                                      <p:cBhvr>
                                        <p:cTn id="38" dur="500"/>
                                        <p:tgtEl>
                                          <p:spTgt spid="98313"/>
                                        </p:tgtEl>
                                      </p:cBhvr>
                                    </p:animEffect>
                                    <p:set>
                                      <p:cBhvr>
                                        <p:cTn id="39" dur="1" fill="hold">
                                          <p:stCondLst>
                                            <p:cond delay="499"/>
                                          </p:stCondLst>
                                        </p:cTn>
                                        <p:tgtEl>
                                          <p:spTgt spid="98313"/>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98314"/>
                                        </p:tgtEl>
                                        <p:attrNameLst>
                                          <p:attrName>style.visibility</p:attrName>
                                        </p:attrNameLst>
                                      </p:cBhvr>
                                      <p:to>
                                        <p:strVal val="visible"/>
                                      </p:to>
                                    </p:set>
                                    <p:animEffect transition="in" filter="checkerboard(across)">
                                      <p:cBhvr>
                                        <p:cTn id="44" dur="500"/>
                                        <p:tgtEl>
                                          <p:spTgt spid="98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8" grpId="0" animBg="1"/>
      <p:bldP spid="98308" grpId="1" animBg="1"/>
      <p:bldP spid="98309" grpId="0"/>
      <p:bldP spid="98309" grpId="1"/>
      <p:bldP spid="98310" grpId="0" animBg="1"/>
      <p:bldP spid="98312" grpId="0" animBg="1"/>
      <p:bldP spid="98312" grpId="1" animBg="1"/>
      <p:bldP spid="98313" grpId="0"/>
      <p:bldP spid="98313" grpId="1"/>
      <p:bldP spid="983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Text Box 4"/>
          <p:cNvSpPr txBox="1">
            <a:spLocks noChangeArrowheads="1"/>
          </p:cNvSpPr>
          <p:nvPr/>
        </p:nvSpPr>
        <p:spPr bwMode="auto">
          <a:xfrm>
            <a:off x="1905000" y="609601"/>
            <a:ext cx="8458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sp>
        <p:nvSpPr>
          <p:cNvPr id="99334" name="AutoShape 6"/>
          <p:cNvSpPr>
            <a:spLocks noChangeArrowheads="1"/>
          </p:cNvSpPr>
          <p:nvPr/>
        </p:nvSpPr>
        <p:spPr bwMode="auto">
          <a:xfrm rot="1094099">
            <a:off x="5105400" y="457200"/>
            <a:ext cx="5105400" cy="4495800"/>
          </a:xfrm>
          <a:prstGeom prst="cloudCallout">
            <a:avLst>
              <a:gd name="adj1" fmla="val -45523"/>
              <a:gd name="adj2" fmla="val 31356"/>
            </a:avLst>
          </a:prstGeom>
          <a:solidFill>
            <a:srgbClr val="FF00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9335" name="Text Box 7"/>
          <p:cNvSpPr txBox="1">
            <a:spLocks noChangeArrowheads="1"/>
          </p:cNvSpPr>
          <p:nvPr/>
        </p:nvSpPr>
        <p:spPr bwMode="auto">
          <a:xfrm>
            <a:off x="6019800" y="1371601"/>
            <a:ext cx="4191000"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Nghệ thuật đặc sắc được thể hiện trong đoạn văn như thế nào?</a:t>
            </a:r>
          </a:p>
          <a:p>
            <a:pPr>
              <a:spcBef>
                <a:spcPct val="50000"/>
              </a:spcBef>
            </a:pPr>
            <a:r>
              <a:rPr lang="en-US" altLang="en-US" sz="2800"/>
              <a:t>( câu 3 -&gt; câu 9). Tác dụng của chúng?</a:t>
            </a:r>
          </a:p>
        </p:txBody>
      </p:sp>
      <p:sp>
        <p:nvSpPr>
          <p:cNvPr id="99336" name="Text Box 8"/>
          <p:cNvSpPr txBox="1">
            <a:spLocks noChangeArrowheads="1"/>
          </p:cNvSpPr>
          <p:nvPr/>
        </p:nvSpPr>
        <p:spPr bwMode="auto">
          <a:xfrm>
            <a:off x="1828800" y="381001"/>
            <a:ext cx="8382000" cy="5870575"/>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800"/>
              <a:t>Nghệ thuật: </a:t>
            </a:r>
          </a:p>
          <a:p>
            <a:pPr>
              <a:spcBef>
                <a:spcPct val="50000"/>
              </a:spcBef>
            </a:pPr>
            <a:r>
              <a:rPr lang="en-US" altLang="en-US" sz="2800"/>
              <a:t>+ So sánh dân giã , gần gũi, dễ hiểu và gắn với công việc đồng áng của người nông dân( …như trời hạn trông mưa, …như nhà nông ghét cỏ)</a:t>
            </a:r>
          </a:p>
          <a:p>
            <a:pPr>
              <a:spcBef>
                <a:spcPct val="50000"/>
              </a:spcBef>
            </a:pPr>
            <a:r>
              <a:rPr lang="en-US" altLang="en-US" sz="2800"/>
              <a:t>+ Dùng một loạt động từ mạnh: ăn gan, cắn cổ</a:t>
            </a:r>
          </a:p>
          <a:p>
            <a:pPr>
              <a:spcBef>
                <a:spcPct val="50000"/>
              </a:spcBef>
            </a:pPr>
            <a:r>
              <a:rPr lang="en-US" altLang="en-US" sz="2800"/>
              <a:t>+ Dùng các điển tích, điển cố</a:t>
            </a:r>
          </a:p>
          <a:p>
            <a:pPr>
              <a:spcBef>
                <a:spcPct val="50000"/>
              </a:spcBef>
            </a:pPr>
            <a:r>
              <a:rPr lang="en-US" altLang="en-US" sz="2800">
                <a:solidFill>
                  <a:srgbClr val="FF3300"/>
                </a:solidFill>
              </a:rPr>
              <a:t>=&gt; Thể hiện lòng căm thù giặc cao độ, khẳng định ý thức độc lập dân tộc, tinh thần trách nhiệm của công dân đối với tổ quốc -&gt; đó là sự chuyển biến trong nhận thức của người nông dân</a:t>
            </a:r>
          </a:p>
          <a:p>
            <a:pPr>
              <a:spcBef>
                <a:spcPct val="50000"/>
              </a:spcBef>
            </a:pPr>
            <a:endParaRPr lang="en-US" altLang="en-US" sz="2800">
              <a:solidFill>
                <a:srgbClr val="FF3300"/>
              </a:solidFill>
            </a:endParaRPr>
          </a:p>
        </p:txBody>
      </p:sp>
    </p:spTree>
    <p:extLst>
      <p:ext uri="{BB962C8B-B14F-4D97-AF65-F5344CB8AC3E}">
        <p14:creationId xmlns:p14="http://schemas.microsoft.com/office/powerpoint/2010/main" val="30432416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9334"/>
                                        </p:tgtEl>
                                        <p:attrNameLst>
                                          <p:attrName>style.visibility</p:attrName>
                                        </p:attrNameLst>
                                      </p:cBhvr>
                                      <p:to>
                                        <p:strVal val="visible"/>
                                      </p:to>
                                    </p:set>
                                    <p:animEffect transition="in" filter="blinds(horizontal)">
                                      <p:cBhvr>
                                        <p:cTn id="7" dur="500"/>
                                        <p:tgtEl>
                                          <p:spTgt spid="99334"/>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9335"/>
                                        </p:tgtEl>
                                        <p:attrNameLst>
                                          <p:attrName>style.visibility</p:attrName>
                                        </p:attrNameLst>
                                      </p:cBhvr>
                                      <p:to>
                                        <p:strVal val="visible"/>
                                      </p:to>
                                    </p:set>
                                    <p:animEffect transition="in" filter="blinds(horizontal)">
                                      <p:cBhvr>
                                        <p:cTn id="10" dur="500"/>
                                        <p:tgtEl>
                                          <p:spTgt spid="9933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99334"/>
                                        </p:tgtEl>
                                      </p:cBhvr>
                                    </p:animEffect>
                                    <p:set>
                                      <p:cBhvr>
                                        <p:cTn id="15" dur="1" fill="hold">
                                          <p:stCondLst>
                                            <p:cond delay="499"/>
                                          </p:stCondLst>
                                        </p:cTn>
                                        <p:tgtEl>
                                          <p:spTgt spid="99334"/>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99335"/>
                                        </p:tgtEl>
                                      </p:cBhvr>
                                    </p:animEffect>
                                    <p:set>
                                      <p:cBhvr>
                                        <p:cTn id="18" dur="1" fill="hold">
                                          <p:stCondLst>
                                            <p:cond delay="499"/>
                                          </p:stCondLst>
                                        </p:cTn>
                                        <p:tgtEl>
                                          <p:spTgt spid="99335"/>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9336"/>
                                        </p:tgtEl>
                                        <p:attrNameLst>
                                          <p:attrName>style.visibility</p:attrName>
                                        </p:attrNameLst>
                                      </p:cBhvr>
                                      <p:to>
                                        <p:strVal val="visible"/>
                                      </p:to>
                                    </p:set>
                                    <p:anim calcmode="lin" valueType="num">
                                      <p:cBhvr additive="base">
                                        <p:cTn id="23" dur="500" fill="hold"/>
                                        <p:tgtEl>
                                          <p:spTgt spid="99336"/>
                                        </p:tgtEl>
                                        <p:attrNameLst>
                                          <p:attrName>ppt_x</p:attrName>
                                        </p:attrNameLst>
                                      </p:cBhvr>
                                      <p:tavLst>
                                        <p:tav tm="0">
                                          <p:val>
                                            <p:strVal val="#ppt_x"/>
                                          </p:val>
                                        </p:tav>
                                        <p:tav tm="100000">
                                          <p:val>
                                            <p:strVal val="#ppt_x"/>
                                          </p:val>
                                        </p:tav>
                                      </p:tavLst>
                                    </p:anim>
                                    <p:anim calcmode="lin" valueType="num">
                                      <p:cBhvr additive="base">
                                        <p:cTn id="24" dur="500" fill="hold"/>
                                        <p:tgtEl>
                                          <p:spTgt spid="993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4" grpId="0" animBg="1"/>
      <p:bldP spid="99334" grpId="1" animBg="1"/>
      <p:bldP spid="99335" grpId="0"/>
      <p:bldP spid="99335" grpId="1"/>
      <p:bldP spid="993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6" name="AutoShape 4"/>
          <p:cNvSpPr>
            <a:spLocks noChangeArrowheads="1"/>
          </p:cNvSpPr>
          <p:nvPr/>
        </p:nvSpPr>
        <p:spPr bwMode="auto">
          <a:xfrm>
            <a:off x="5486400" y="533400"/>
            <a:ext cx="4343400" cy="3810000"/>
          </a:xfrm>
          <a:prstGeom prst="cloudCallout">
            <a:avLst>
              <a:gd name="adj1" fmla="val -37171"/>
              <a:gd name="adj2" fmla="val 48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0357" name="Text Box 5"/>
          <p:cNvSpPr txBox="1">
            <a:spLocks noChangeArrowheads="1"/>
          </p:cNvSpPr>
          <p:nvPr/>
        </p:nvSpPr>
        <p:spPr bwMode="auto">
          <a:xfrm>
            <a:off x="6172200" y="1219200"/>
            <a:ext cx="35052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Người nông dân nghĩa sĩ đã được trang bị như thế nào? Tìm dẫn chứng minh hoạ?</a:t>
            </a:r>
          </a:p>
        </p:txBody>
      </p:sp>
      <p:sp>
        <p:nvSpPr>
          <p:cNvPr id="100358" name="Text Box 6"/>
          <p:cNvSpPr txBox="1">
            <a:spLocks noChangeArrowheads="1"/>
          </p:cNvSpPr>
          <p:nvPr/>
        </p:nvSpPr>
        <p:spPr bwMode="auto">
          <a:xfrm>
            <a:off x="1524000" y="838200"/>
            <a:ext cx="9144000" cy="3094038"/>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 </a:t>
            </a:r>
            <a:r>
              <a:rPr lang="en-US" altLang="en-US" sz="2800"/>
              <a:t>Trang bị: </a:t>
            </a:r>
          </a:p>
          <a:p>
            <a:pPr>
              <a:spcBef>
                <a:spcPct val="50000"/>
              </a:spcBef>
            </a:pPr>
            <a:r>
              <a:rPr lang="en-US" altLang="en-US" sz="2800"/>
              <a:t>+ Manh áo vải</a:t>
            </a:r>
          </a:p>
          <a:p>
            <a:pPr>
              <a:spcBef>
                <a:spcPct val="50000"/>
              </a:spcBef>
            </a:pPr>
            <a:r>
              <a:rPr lang="en-US" altLang="en-US" sz="2800"/>
              <a:t>+ Ngọn tầm vông</a:t>
            </a:r>
          </a:p>
          <a:p>
            <a:pPr>
              <a:spcBef>
                <a:spcPct val="50000"/>
              </a:spcBef>
            </a:pPr>
            <a:r>
              <a:rPr lang="en-US" altLang="en-US" sz="2800"/>
              <a:t>+ Rơm con cúi</a:t>
            </a:r>
          </a:p>
          <a:p>
            <a:pPr>
              <a:spcBef>
                <a:spcPct val="50000"/>
              </a:spcBef>
            </a:pPr>
            <a:r>
              <a:rPr lang="en-US" altLang="en-US" sz="2800"/>
              <a:t>+ Lưỡi dao phay</a:t>
            </a:r>
          </a:p>
        </p:txBody>
      </p:sp>
      <p:sp>
        <p:nvSpPr>
          <p:cNvPr id="100359" name="AutoShape 7"/>
          <p:cNvSpPr>
            <a:spLocks/>
          </p:cNvSpPr>
          <p:nvPr/>
        </p:nvSpPr>
        <p:spPr bwMode="auto">
          <a:xfrm>
            <a:off x="5029200" y="1143000"/>
            <a:ext cx="228600" cy="2514600"/>
          </a:xfrm>
          <a:prstGeom prst="rightBrace">
            <a:avLst>
              <a:gd name="adj1" fmla="val 91667"/>
              <a:gd name="adj2" fmla="val 51324"/>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0360" name="Text Box 8"/>
          <p:cNvSpPr txBox="1">
            <a:spLocks noChangeArrowheads="1"/>
          </p:cNvSpPr>
          <p:nvPr/>
        </p:nvSpPr>
        <p:spPr bwMode="auto">
          <a:xfrm>
            <a:off x="5334000" y="1524001"/>
            <a:ext cx="2667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a:solidFill>
                  <a:srgbClr val="990033"/>
                </a:solidFill>
              </a:rPr>
              <a:t>Nghệ thuật: liệt kê, chi tiết chân thực có sức gợi cao</a:t>
            </a:r>
          </a:p>
        </p:txBody>
      </p:sp>
      <p:sp>
        <p:nvSpPr>
          <p:cNvPr id="100361" name="AutoShape 9"/>
          <p:cNvSpPr>
            <a:spLocks/>
          </p:cNvSpPr>
          <p:nvPr/>
        </p:nvSpPr>
        <p:spPr bwMode="auto">
          <a:xfrm rot="16198460" flipH="1">
            <a:off x="2894013" y="3133725"/>
            <a:ext cx="762000" cy="2590800"/>
          </a:xfrm>
          <a:prstGeom prst="rightBrace">
            <a:avLst>
              <a:gd name="adj1" fmla="val 28333"/>
              <a:gd name="adj2" fmla="val 50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0364" name="Text Box 12"/>
          <p:cNvSpPr txBox="1">
            <a:spLocks noChangeArrowheads="1"/>
          </p:cNvSpPr>
          <p:nvPr/>
        </p:nvSpPr>
        <p:spPr bwMode="auto">
          <a:xfrm>
            <a:off x="2057400" y="4953000"/>
            <a:ext cx="86106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a:solidFill>
                  <a:srgbClr val="990033"/>
                </a:solidFill>
              </a:rPr>
              <a:t>Vật dụng</a:t>
            </a:r>
            <a:r>
              <a:rPr lang="en-US" altLang="en-US" sz="2800">
                <a:solidFill>
                  <a:srgbClr val="0000FF"/>
                </a:solidFill>
              </a:rPr>
              <a:t> : nghèo nàn, thô sơ trong cuộc sống lao động hàng ngày -&gt; bỗng trở thành vũ khí để nghĩa quân đánh giặc. Đối lập với kẻ thù ( súng)</a:t>
            </a:r>
          </a:p>
        </p:txBody>
      </p:sp>
    </p:spTree>
    <p:extLst>
      <p:ext uri="{BB962C8B-B14F-4D97-AF65-F5344CB8AC3E}">
        <p14:creationId xmlns:p14="http://schemas.microsoft.com/office/powerpoint/2010/main" val="18776415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0356"/>
                                        </p:tgtEl>
                                        <p:attrNameLst>
                                          <p:attrName>style.visibility</p:attrName>
                                        </p:attrNameLst>
                                      </p:cBhvr>
                                      <p:to>
                                        <p:strVal val="visible"/>
                                      </p:to>
                                    </p:set>
                                    <p:animEffect transition="in" filter="box(in)">
                                      <p:cBhvr>
                                        <p:cTn id="7" dur="500"/>
                                        <p:tgtEl>
                                          <p:spTgt spid="10035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0357"/>
                                        </p:tgtEl>
                                        <p:attrNameLst>
                                          <p:attrName>style.visibility</p:attrName>
                                        </p:attrNameLst>
                                      </p:cBhvr>
                                      <p:to>
                                        <p:strVal val="visible"/>
                                      </p:to>
                                    </p:set>
                                    <p:animEffect transition="in" filter="blinds(horizontal)">
                                      <p:cBhvr>
                                        <p:cTn id="10" dur="500"/>
                                        <p:tgtEl>
                                          <p:spTgt spid="10035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100356"/>
                                        </p:tgtEl>
                                      </p:cBhvr>
                                    </p:animEffect>
                                    <p:set>
                                      <p:cBhvr>
                                        <p:cTn id="15" dur="1" fill="hold">
                                          <p:stCondLst>
                                            <p:cond delay="499"/>
                                          </p:stCondLst>
                                        </p:cTn>
                                        <p:tgtEl>
                                          <p:spTgt spid="100356"/>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100357"/>
                                        </p:tgtEl>
                                      </p:cBhvr>
                                    </p:animEffect>
                                    <p:set>
                                      <p:cBhvr>
                                        <p:cTn id="18" dur="1" fill="hold">
                                          <p:stCondLst>
                                            <p:cond delay="499"/>
                                          </p:stCondLst>
                                        </p:cTn>
                                        <p:tgtEl>
                                          <p:spTgt spid="100357"/>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0358"/>
                                        </p:tgtEl>
                                        <p:attrNameLst>
                                          <p:attrName>style.visibility</p:attrName>
                                        </p:attrNameLst>
                                      </p:cBhvr>
                                      <p:to>
                                        <p:strVal val="visible"/>
                                      </p:to>
                                    </p:set>
                                    <p:animEffect transition="in" filter="blinds(horizontal)">
                                      <p:cBhvr>
                                        <p:cTn id="23" dur="500"/>
                                        <p:tgtEl>
                                          <p:spTgt spid="10035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100360"/>
                                        </p:tgtEl>
                                        <p:attrNameLst>
                                          <p:attrName>style.visibility</p:attrName>
                                        </p:attrNameLst>
                                      </p:cBhvr>
                                      <p:to>
                                        <p:strVal val="visible"/>
                                      </p:to>
                                    </p:set>
                                    <p:animEffect transition="in" filter="checkerboard(across)">
                                      <p:cBhvr>
                                        <p:cTn id="28" dur="500"/>
                                        <p:tgtEl>
                                          <p:spTgt spid="10036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0361"/>
                                        </p:tgtEl>
                                        <p:attrNameLst>
                                          <p:attrName>style.visibility</p:attrName>
                                        </p:attrNameLst>
                                      </p:cBhvr>
                                      <p:to>
                                        <p:strVal val="visible"/>
                                      </p:to>
                                    </p:set>
                                    <p:animEffect transition="in" filter="blinds(horizontal)">
                                      <p:cBhvr>
                                        <p:cTn id="33" dur="500"/>
                                        <p:tgtEl>
                                          <p:spTgt spid="10036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00364"/>
                                        </p:tgtEl>
                                        <p:attrNameLst>
                                          <p:attrName>style.visibility</p:attrName>
                                        </p:attrNameLst>
                                      </p:cBhvr>
                                      <p:to>
                                        <p:strVal val="visible"/>
                                      </p:to>
                                    </p:set>
                                    <p:animEffect transition="in" filter="blinds(horizontal)">
                                      <p:cBhvr>
                                        <p:cTn id="38" dur="500"/>
                                        <p:tgtEl>
                                          <p:spTgt spid="100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6" grpId="0" animBg="1"/>
      <p:bldP spid="100356" grpId="1" animBg="1"/>
      <p:bldP spid="100357" grpId="0"/>
      <p:bldP spid="100357" grpId="1"/>
      <p:bldP spid="100358" grpId="0" animBg="1"/>
      <p:bldP spid="100360" grpId="0"/>
      <p:bldP spid="100361" grpId="0" animBg="1"/>
      <p:bldP spid="10036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 Box 3"/>
          <p:cNvSpPr txBox="1">
            <a:spLocks noChangeArrowheads="1"/>
          </p:cNvSpPr>
          <p:nvPr/>
        </p:nvSpPr>
        <p:spPr bwMode="auto">
          <a:xfrm>
            <a:off x="2335306" y="1232647"/>
            <a:ext cx="3913094"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FontTx/>
              <a:buChar char="-"/>
            </a:pPr>
            <a:r>
              <a:rPr lang="en-US" altLang="en-US" sz="2800" b="1">
                <a:solidFill>
                  <a:srgbClr val="990033"/>
                </a:solidFill>
              </a:rPr>
              <a:t>Tinh thần chiến đấu:</a:t>
            </a:r>
            <a:r>
              <a:rPr lang="en-US" altLang="en-US" sz="2800"/>
              <a:t> </a:t>
            </a:r>
          </a:p>
          <a:p>
            <a:pPr>
              <a:spcBef>
                <a:spcPct val="50000"/>
              </a:spcBef>
            </a:pPr>
            <a:r>
              <a:rPr lang="en-US" altLang="en-US" sz="2800"/>
              <a:t>+ </a:t>
            </a:r>
            <a:r>
              <a:rPr lang="en-US" altLang="en-US" sz="2800" u="sng">
                <a:solidFill>
                  <a:srgbClr val="FF3300"/>
                </a:solidFill>
              </a:rPr>
              <a:t>Đạp</a:t>
            </a:r>
            <a:r>
              <a:rPr lang="en-US" altLang="en-US" sz="2800"/>
              <a:t> rào </a:t>
            </a:r>
            <a:r>
              <a:rPr lang="en-US" altLang="en-US" sz="2800" u="sng">
                <a:solidFill>
                  <a:srgbClr val="FF3300"/>
                </a:solidFill>
              </a:rPr>
              <a:t>lướ</a:t>
            </a:r>
            <a:r>
              <a:rPr lang="en-US" altLang="en-US" sz="2800"/>
              <a:t>t tới</a:t>
            </a:r>
          </a:p>
          <a:p>
            <a:pPr>
              <a:spcBef>
                <a:spcPct val="50000"/>
              </a:spcBef>
            </a:pPr>
            <a:r>
              <a:rPr lang="en-US" altLang="en-US" sz="2800"/>
              <a:t>+ </a:t>
            </a:r>
            <a:r>
              <a:rPr lang="en-US" altLang="en-US" sz="2800" u="sng">
                <a:solidFill>
                  <a:srgbClr val="FF3300"/>
                </a:solidFill>
              </a:rPr>
              <a:t>Xô</a:t>
            </a:r>
            <a:r>
              <a:rPr lang="en-US" altLang="en-US" sz="2800"/>
              <a:t> cửa </a:t>
            </a:r>
            <a:r>
              <a:rPr lang="en-US" altLang="en-US" sz="2800" u="sng">
                <a:solidFill>
                  <a:srgbClr val="FF3300"/>
                </a:solidFill>
              </a:rPr>
              <a:t>xông</a:t>
            </a:r>
            <a:r>
              <a:rPr lang="en-US" altLang="en-US" sz="2800"/>
              <a:t> vào</a:t>
            </a:r>
          </a:p>
          <a:p>
            <a:pPr>
              <a:spcBef>
                <a:spcPct val="50000"/>
              </a:spcBef>
            </a:pPr>
            <a:r>
              <a:rPr lang="en-US" altLang="en-US" sz="2800"/>
              <a:t>+ </a:t>
            </a:r>
            <a:r>
              <a:rPr lang="en-US" altLang="en-US" sz="2800" u="sng">
                <a:solidFill>
                  <a:srgbClr val="FF3300"/>
                </a:solidFill>
              </a:rPr>
              <a:t>Đâm ngang chém ngược</a:t>
            </a:r>
          </a:p>
        </p:txBody>
      </p:sp>
      <p:sp>
        <p:nvSpPr>
          <p:cNvPr id="36868" name="AutoShape 4"/>
          <p:cNvSpPr>
            <a:spLocks/>
          </p:cNvSpPr>
          <p:nvPr/>
        </p:nvSpPr>
        <p:spPr bwMode="auto">
          <a:xfrm>
            <a:off x="5943600" y="762000"/>
            <a:ext cx="609600" cy="4267200"/>
          </a:xfrm>
          <a:prstGeom prst="rightBrace">
            <a:avLst>
              <a:gd name="adj1" fmla="val 58333"/>
              <a:gd name="adj2" fmla="val 50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69" name="Text Box 5"/>
          <p:cNvSpPr txBox="1">
            <a:spLocks noChangeArrowheads="1"/>
          </p:cNvSpPr>
          <p:nvPr/>
        </p:nvSpPr>
        <p:spPr bwMode="auto">
          <a:xfrm>
            <a:off x="6705600" y="914401"/>
            <a:ext cx="3890682"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a:solidFill>
                  <a:srgbClr val="0070C0"/>
                </a:solidFill>
              </a:rPr>
              <a:t>Hàng loạt động từ mạnh, nhịp điệu dồn dập, nhanh mạnh dứt khoát =&gt; đặc tả được khí thế chiến đấu mạnh mẽ quyết liệt và làm nổi bật lên sự hi sinh quên mình của các nghĩa sĩ trong trận Cần Giuộc</a:t>
            </a:r>
          </a:p>
        </p:txBody>
      </p:sp>
    </p:spTree>
    <p:extLst>
      <p:ext uri="{BB962C8B-B14F-4D97-AF65-F5344CB8AC3E}">
        <p14:creationId xmlns:p14="http://schemas.microsoft.com/office/powerpoint/2010/main" val="199444002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p:tgtEl>
                                          <p:spTgt spid="368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6868"/>
                                        </p:tgtEl>
                                        <p:attrNameLst>
                                          <p:attrName>style.visibility</p:attrName>
                                        </p:attrNameLst>
                                      </p:cBhvr>
                                      <p:to>
                                        <p:strVal val="visible"/>
                                      </p:to>
                                    </p:set>
                                    <p:animEffect transition="in" filter="box(in)">
                                      <p:cBhvr>
                                        <p:cTn id="12" dur="500"/>
                                        <p:tgtEl>
                                          <p:spTgt spid="3686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869"/>
                                        </p:tgtEl>
                                        <p:attrNameLst>
                                          <p:attrName>style.visibility</p:attrName>
                                        </p:attrNameLst>
                                      </p:cBhvr>
                                      <p:to>
                                        <p:strVal val="visible"/>
                                      </p:to>
                                    </p:set>
                                    <p:animEffect transition="in" filter="blinds(horizontal)">
                                      <p:cBhvr>
                                        <p:cTn id="17"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P spid="3686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2747514" y="464389"/>
            <a:ext cx="6776049"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fr-FR" altLang="en-US" sz="3200" smtClean="0">
                <a:latin typeface=".VnTime" panose="020B7200000000000000" pitchFamily="34" charset="0"/>
              </a:rPr>
              <a:t>c. </a:t>
            </a:r>
            <a:r>
              <a:rPr lang="fr-FR" altLang="en-US" sz="3200">
                <a:latin typeface=".VnTime" panose="020B7200000000000000" pitchFamily="34" charset="0"/>
              </a:rPr>
              <a:t>PhÇn ai v·n.</a:t>
            </a:r>
          </a:p>
          <a:p>
            <a:r>
              <a:rPr lang="fr-FR" altLang="en-US" sz="3200">
                <a:latin typeface=".VnTime" panose="020B7200000000000000" pitchFamily="34" charset="0"/>
              </a:rPr>
              <a:t>- H×nh t­îng ng­êi n«ng d©n nghÜa sÜ hiÖn lªn tõ dßng n­íc m¾t cña §å ChiÓu, bao trïm toµn bé bµi v¨n tÕ lµ h×nh t­îng t¸c gi¶.</a:t>
            </a:r>
          </a:p>
          <a:p>
            <a:r>
              <a:rPr lang="fr-FR" altLang="en-US" sz="3200">
                <a:latin typeface=".VnTime" panose="020B7200000000000000" pitchFamily="34" charset="0"/>
              </a:rPr>
              <a:t>- TiÕng khãc §å ChiÓu hîp thµnh bëi 3 yÕu tè : N­íc, D©n, Trêi. §å ChiÓu nh©n danh vËn n­íc, nh©n danh lÞch sö mµ khãc cho nh÷ng ng­êi anh hïng x¶ th©n cho Tæ Quèc. TiÕng khãc Êy cã tÇm vãc sö thi, tÇm vãc thêi ®¹i.</a:t>
            </a:r>
            <a:endParaRPr lang="en-US" altLang="en-US" sz="3200">
              <a:latin typeface=".VnTime" panose="020B7200000000000000" pitchFamily="34" charset="0"/>
            </a:endParaRPr>
          </a:p>
        </p:txBody>
      </p:sp>
    </p:spTree>
    <p:extLst>
      <p:ext uri="{BB962C8B-B14F-4D97-AF65-F5344CB8AC3E}">
        <p14:creationId xmlns:p14="http://schemas.microsoft.com/office/powerpoint/2010/main" val="1145287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0722">
                                            <p:txEl>
                                              <p:pRg st="0" end="0"/>
                                            </p:txEl>
                                          </p:spTgt>
                                        </p:tgtEl>
                                        <p:attrNameLst>
                                          <p:attrName>style.visibility</p:attrName>
                                        </p:attrNameLst>
                                      </p:cBhvr>
                                      <p:to>
                                        <p:strVal val="visible"/>
                                      </p:to>
                                    </p:set>
                                    <p:anim calcmode="discrete" valueType="clr">
                                      <p:cBhvr override="childStyle">
                                        <p:cTn id="7" dur="80"/>
                                        <p:tgtEl>
                                          <p:spTgt spid="3072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072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0722">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0722">
                                            <p:txEl>
                                              <p:pRg st="1" end="1"/>
                                            </p:txEl>
                                          </p:spTgt>
                                        </p:tgtEl>
                                        <p:attrNameLst>
                                          <p:attrName>style.visibility</p:attrName>
                                        </p:attrNameLst>
                                      </p:cBhvr>
                                      <p:to>
                                        <p:strVal val="visible"/>
                                      </p:to>
                                    </p:set>
                                    <p:animEffect transition="in" filter="fade">
                                      <p:cBhvr>
                                        <p:cTn id="14" dur="1000"/>
                                        <p:tgtEl>
                                          <p:spTgt spid="30722">
                                            <p:txEl>
                                              <p:pRg st="1" end="1"/>
                                            </p:txEl>
                                          </p:spTgt>
                                        </p:tgtEl>
                                      </p:cBhvr>
                                    </p:animEffect>
                                    <p:anim calcmode="lin" valueType="num">
                                      <p:cBhvr>
                                        <p:cTn id="15" dur="1000" fill="hold"/>
                                        <p:tgtEl>
                                          <p:spTgt spid="30722">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07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0722">
                                            <p:txEl>
                                              <p:pRg st="2" end="2"/>
                                            </p:txEl>
                                          </p:spTgt>
                                        </p:tgtEl>
                                        <p:attrNameLst>
                                          <p:attrName>style.visibility</p:attrName>
                                        </p:attrNameLst>
                                      </p:cBhvr>
                                      <p:to>
                                        <p:strVal val="visible"/>
                                      </p:to>
                                    </p:set>
                                    <p:animEffect transition="in" filter="fade">
                                      <p:cBhvr>
                                        <p:cTn id="21" dur="1000"/>
                                        <p:tgtEl>
                                          <p:spTgt spid="30722">
                                            <p:txEl>
                                              <p:pRg st="2" end="2"/>
                                            </p:txEl>
                                          </p:spTgt>
                                        </p:tgtEl>
                                      </p:cBhvr>
                                    </p:animEffect>
                                    <p:anim calcmode="lin" valueType="num">
                                      <p:cBhvr>
                                        <p:cTn id="22" dur="1000" fill="hold"/>
                                        <p:tgtEl>
                                          <p:spTgt spid="30722">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072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501660" y="762001"/>
            <a:ext cx="721168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fr-FR" altLang="en-US" sz="3200">
                <a:latin typeface=".VnTime" panose="020B7200000000000000" pitchFamily="34" charset="0"/>
              </a:rPr>
              <a:t>- Giäng ®iÖu ®a thanh, giµu cung bËc t¹o nªn nh÷ng c©u v¨n thËt vËt v·, ®ín ®au.</a:t>
            </a:r>
          </a:p>
          <a:p>
            <a:r>
              <a:rPr lang="fr-FR" altLang="en-US" sz="3200">
                <a:latin typeface=".VnTime" panose="020B7200000000000000" pitchFamily="34" charset="0"/>
              </a:rPr>
              <a:t>- H×nh ¶nh gia ®×nh tang tãc, c« ®¬n, chia l×a, gîi kh«ng khÝ ®au th­¬ng, buån b· sau cuéc chiÕn.</a:t>
            </a:r>
          </a:p>
          <a:p>
            <a:r>
              <a:rPr lang="fr-FR" altLang="en-US" sz="3200">
                <a:latin typeface=".VnTime" panose="020B7200000000000000" pitchFamily="34" charset="0"/>
              </a:rPr>
              <a:t>- NhÞp c©u trÇm l¾ng, gîi kh«ng khÝ l¹nh lÏo, hiu h¾t sau c¸i chÕt cña nghÜa qu©n.</a:t>
            </a:r>
          </a:p>
          <a:p>
            <a:r>
              <a:rPr lang="fr-FR" altLang="en-US" sz="3200">
                <a:latin typeface=".VnTime" panose="020B7200000000000000" pitchFamily="34" charset="0"/>
              </a:rPr>
              <a:t>- T¸c gi¶ sö dông h×nh ¶nh ®Ñp biÓu hiÖn bÒ s©u c¸i chÕt cao quÝ cña nghÜa sÜ.</a:t>
            </a:r>
            <a:endParaRPr lang="en-US" altLang="en-US" sz="3200">
              <a:latin typeface=".VnTime" panose="020B7200000000000000" pitchFamily="34" charset="0"/>
            </a:endParaRPr>
          </a:p>
        </p:txBody>
      </p:sp>
    </p:spTree>
    <p:extLst>
      <p:ext uri="{BB962C8B-B14F-4D97-AF65-F5344CB8AC3E}">
        <p14:creationId xmlns:p14="http://schemas.microsoft.com/office/powerpoint/2010/main" val="21359456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8674">
                                            <p:txEl>
                                              <p:pRg st="0" end="0"/>
                                            </p:txEl>
                                          </p:spTgt>
                                        </p:tgtEl>
                                        <p:attrNameLst>
                                          <p:attrName>style.visibility</p:attrName>
                                        </p:attrNameLst>
                                      </p:cBhvr>
                                      <p:to>
                                        <p:strVal val="visible"/>
                                      </p:to>
                                    </p:set>
                                    <p:anim calcmode="discrete" valueType="clr">
                                      <p:cBhvr override="childStyle">
                                        <p:cTn id="7" dur="80"/>
                                        <p:tgtEl>
                                          <p:spTgt spid="2867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8674">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8674">
                                            <p:txEl>
                                              <p:pRg st="1" end="1"/>
                                            </p:txEl>
                                          </p:spTgt>
                                        </p:tgtEl>
                                        <p:attrNameLst>
                                          <p:attrName>style.visibility</p:attrName>
                                        </p:attrNameLst>
                                      </p:cBhvr>
                                      <p:to>
                                        <p:strVal val="visible"/>
                                      </p:to>
                                    </p:set>
                                    <p:anim calcmode="discrete" valueType="clr">
                                      <p:cBhvr override="childStyle">
                                        <p:cTn id="14" dur="80"/>
                                        <p:tgtEl>
                                          <p:spTgt spid="2867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8674">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28674">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28674">
                                            <p:txEl>
                                              <p:pRg st="2" end="2"/>
                                            </p:txEl>
                                          </p:spTgt>
                                        </p:tgtEl>
                                        <p:attrNameLst>
                                          <p:attrName>style.visibility</p:attrName>
                                        </p:attrNameLst>
                                      </p:cBhvr>
                                      <p:to>
                                        <p:strVal val="visible"/>
                                      </p:to>
                                    </p:set>
                                    <p:anim calcmode="discrete" valueType="clr">
                                      <p:cBhvr override="childStyle">
                                        <p:cTn id="21" dur="80"/>
                                        <p:tgtEl>
                                          <p:spTgt spid="28674">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8674">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28674">
                                            <p:txEl>
                                              <p:pRg st="2" end="2"/>
                                            </p:txEl>
                                          </p:spTgt>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28674">
                                            <p:txEl>
                                              <p:pRg st="3" end="3"/>
                                            </p:txEl>
                                          </p:spTgt>
                                        </p:tgtEl>
                                        <p:attrNameLst>
                                          <p:attrName>style.visibility</p:attrName>
                                        </p:attrNameLst>
                                      </p:cBhvr>
                                      <p:to>
                                        <p:strVal val="visible"/>
                                      </p:to>
                                    </p:set>
                                    <p:anim calcmode="discrete" valueType="clr">
                                      <p:cBhvr override="childStyle">
                                        <p:cTn id="28" dur="80"/>
                                        <p:tgtEl>
                                          <p:spTgt spid="28674">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8674">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8674">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2133600" y="1143001"/>
            <a:ext cx="81534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FR" altLang="en-US" sz="3200" smtClean="0">
                <a:latin typeface=".VnTime" panose="020B7200000000000000" pitchFamily="34" charset="0"/>
              </a:rPr>
              <a:t>d. </a:t>
            </a:r>
            <a:r>
              <a:rPr lang="fr-FR" altLang="en-US" sz="3200">
                <a:latin typeface=".VnTime" panose="020B7200000000000000" pitchFamily="34" charset="0"/>
              </a:rPr>
              <a:t>PhÇn khèc tËn ( kÕt ).</a:t>
            </a:r>
          </a:p>
          <a:p>
            <a:r>
              <a:rPr lang="fr-FR" altLang="en-US" sz="3200">
                <a:latin typeface=".VnTime" panose="020B7200000000000000" pitchFamily="34" charset="0"/>
              </a:rPr>
              <a:t>- T¸c gi¶ ®Ò cao quan niÖm : </a:t>
            </a:r>
            <a:r>
              <a:rPr lang="fr-FR" altLang="en-US" sz="3200" b="1" i="1">
                <a:solidFill>
                  <a:srgbClr val="0000FF"/>
                </a:solidFill>
                <a:latin typeface=".VnTime" panose="020B7200000000000000" pitchFamily="34" charset="0"/>
              </a:rPr>
              <a:t>ChÕt vinh cßn h¬n sèng nhôc</a:t>
            </a:r>
            <a:r>
              <a:rPr lang="fr-FR" altLang="en-US" sz="3200">
                <a:latin typeface=".VnTime" panose="020B7200000000000000" pitchFamily="34" charset="0"/>
              </a:rPr>
              <a:t>. Nªu cao tinh thÇn chiÕn ®Êu, x¶ th©n v× nghÜa lín cña nghÜa qu©n. Hä ra trËn kh«ng cÇn c«ng danh bæng léc mµ chØ v× mét ®iÒu rÊt gi¶n ®¬n lµ yªu n­íc.</a:t>
            </a:r>
          </a:p>
          <a:p>
            <a:r>
              <a:rPr lang="fr-FR" altLang="en-US" sz="3200">
                <a:latin typeface=".VnTime" panose="020B7200000000000000" pitchFamily="34" charset="0"/>
              </a:rPr>
              <a:t>- §©y lµ c¸i tang chung cña mäi ng­êi, cña c¶ thêi ®¹i, lµ khóc bi tr¸ng vÒ ng­êi anh hïng thÊt thÕ nh­ng hiªn ngang.</a:t>
            </a:r>
            <a:endParaRPr lang="en-US" altLang="en-US" sz="3200">
              <a:latin typeface=".VnTime" panose="020B7200000000000000" pitchFamily="34" charset="0"/>
            </a:endParaRPr>
          </a:p>
        </p:txBody>
      </p:sp>
    </p:spTree>
    <p:extLst>
      <p:ext uri="{BB962C8B-B14F-4D97-AF65-F5344CB8AC3E}">
        <p14:creationId xmlns:p14="http://schemas.microsoft.com/office/powerpoint/2010/main" val="10904625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25602">
                                            <p:txEl>
                                              <p:pRg st="0" end="0"/>
                                            </p:txEl>
                                          </p:spTgt>
                                        </p:tgtEl>
                                        <p:attrNameLst>
                                          <p:attrName>style.visibility</p:attrName>
                                        </p:attrNameLst>
                                      </p:cBhvr>
                                      <p:to>
                                        <p:strVal val="visible"/>
                                      </p:to>
                                    </p:set>
                                    <p:animEffect transition="in" filter="fade">
                                      <p:cBhvr>
                                        <p:cTn id="7" dur="2000"/>
                                        <p:tgtEl>
                                          <p:spTgt spid="25602">
                                            <p:txEl>
                                              <p:pRg st="0" end="0"/>
                                            </p:txEl>
                                          </p:spTgt>
                                        </p:tgtEl>
                                      </p:cBhvr>
                                    </p:animEffect>
                                    <p:anim calcmode="lin" valueType="num">
                                      <p:cBhvr>
                                        <p:cTn id="8" dur="2000" fill="hold"/>
                                        <p:tgtEl>
                                          <p:spTgt spid="2560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560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25602">
                                            <p:txEl>
                                              <p:pRg st="1" end="1"/>
                                            </p:txEl>
                                          </p:spTgt>
                                        </p:tgtEl>
                                        <p:attrNameLst>
                                          <p:attrName>style.visibility</p:attrName>
                                        </p:attrNameLst>
                                      </p:cBhvr>
                                      <p:to>
                                        <p:strVal val="visible"/>
                                      </p:to>
                                    </p:set>
                                    <p:animEffect transition="in" filter="fade">
                                      <p:cBhvr>
                                        <p:cTn id="14" dur="1000"/>
                                        <p:tgtEl>
                                          <p:spTgt spid="25602">
                                            <p:txEl>
                                              <p:pRg st="1" end="1"/>
                                            </p:txEl>
                                          </p:spTgt>
                                        </p:tgtEl>
                                      </p:cBhvr>
                                    </p:animEffect>
                                    <p:anim calcmode="lin" valueType="num">
                                      <p:cBhvr>
                                        <p:cTn id="15" dur="1000" fill="hold"/>
                                        <p:tgtEl>
                                          <p:spTgt spid="25602">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2560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25602">
                                            <p:txEl>
                                              <p:pRg st="2" end="2"/>
                                            </p:txEl>
                                          </p:spTgt>
                                        </p:tgtEl>
                                        <p:attrNameLst>
                                          <p:attrName>style.visibility</p:attrName>
                                        </p:attrNameLst>
                                      </p:cBhvr>
                                      <p:to>
                                        <p:strVal val="visible"/>
                                      </p:to>
                                    </p:set>
                                    <p:animEffect transition="in" filter="fade">
                                      <p:cBhvr>
                                        <p:cTn id="21" dur="1000"/>
                                        <p:tgtEl>
                                          <p:spTgt spid="25602">
                                            <p:txEl>
                                              <p:pRg st="2" end="2"/>
                                            </p:txEl>
                                          </p:spTgt>
                                        </p:tgtEl>
                                      </p:cBhvr>
                                    </p:animEffect>
                                    <p:anim calcmode="lin" valueType="num">
                                      <p:cBhvr>
                                        <p:cTn id="22" dur="1000" fill="hold"/>
                                        <p:tgtEl>
                                          <p:spTgt spid="25602">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2560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Text Box 4"/>
          <p:cNvSpPr txBox="1">
            <a:spLocks noChangeArrowheads="1"/>
          </p:cNvSpPr>
          <p:nvPr/>
        </p:nvSpPr>
        <p:spPr bwMode="auto">
          <a:xfrm>
            <a:off x="1981200" y="762000"/>
            <a:ext cx="868680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FR" altLang="en-US" sz="3200" b="1">
                <a:latin typeface=".VnTime" panose="020B7200000000000000" pitchFamily="34" charset="0"/>
              </a:rPr>
              <a:t>4. KÕt luËn.</a:t>
            </a:r>
            <a:endParaRPr lang="fr-FR" altLang="en-US" sz="3200">
              <a:latin typeface=".VnTime" panose="020B7200000000000000" pitchFamily="34" charset="0"/>
            </a:endParaRPr>
          </a:p>
          <a:p>
            <a:r>
              <a:rPr lang="fr-FR" altLang="en-US" sz="3200">
                <a:latin typeface=".VnTime" panose="020B7200000000000000" pitchFamily="34" charset="0"/>
              </a:rPr>
              <a:t>- Bµi v¨n tÕ lµ h×nh ¶nh ch©n thùc vÒ ng­êi n«ng d©n ViÖt Nam chèng Ph¸p víi lßng yªu n­íc vµ lßng c¨m thï giÆc s©u s¾c, tinh thÇn chiÕn ®Êu hi sinh anh dòng tuyÖt vêi cña ng­êi n«ng d©n Nam Bé trong phong trµo chèng Ph¸p cuèi XIX.</a:t>
            </a:r>
          </a:p>
          <a:p>
            <a:r>
              <a:rPr lang="fr-FR" altLang="en-US" sz="3200">
                <a:latin typeface=".VnTime" panose="020B7200000000000000" pitchFamily="34" charset="0"/>
              </a:rPr>
              <a:t>- Víi bµi v¨n tÕ nµy lÇn ®Çu tiªn trong lÞch sö VH d©n téc cã mét t­îng ®µi nghÖ thuËt sõng s÷ng vÒ ng­êi n«ng d©n t­¬ng xøng víi phÈm chÊt vèn cã ngoµi ®êi cña hä.</a:t>
            </a:r>
            <a:endParaRPr lang="en-US" altLang="en-US" sz="3200">
              <a:latin typeface=".VnTime" panose="020B7200000000000000" pitchFamily="34" charset="0"/>
            </a:endParaRPr>
          </a:p>
        </p:txBody>
      </p:sp>
    </p:spTree>
    <p:extLst>
      <p:ext uri="{BB962C8B-B14F-4D97-AF65-F5344CB8AC3E}">
        <p14:creationId xmlns:p14="http://schemas.microsoft.com/office/powerpoint/2010/main" val="8721434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8916">
                                            <p:txEl>
                                              <p:pRg st="0" end="0"/>
                                            </p:txEl>
                                          </p:spTgt>
                                        </p:tgtEl>
                                        <p:attrNameLst>
                                          <p:attrName>style.visibility</p:attrName>
                                        </p:attrNameLst>
                                      </p:cBhvr>
                                      <p:to>
                                        <p:strVal val="visible"/>
                                      </p:to>
                                    </p:set>
                                    <p:anim calcmode="discrete" valueType="clr">
                                      <p:cBhvr override="childStyle">
                                        <p:cTn id="7" dur="80"/>
                                        <p:tgtEl>
                                          <p:spTgt spid="3891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891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8916">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8916">
                                            <p:txEl>
                                              <p:pRg st="1" end="1"/>
                                            </p:txEl>
                                          </p:spTgt>
                                        </p:tgtEl>
                                        <p:attrNameLst>
                                          <p:attrName>style.visibility</p:attrName>
                                        </p:attrNameLst>
                                      </p:cBhvr>
                                      <p:to>
                                        <p:strVal val="visible"/>
                                      </p:to>
                                    </p:set>
                                    <p:anim calcmode="discrete" valueType="clr">
                                      <p:cBhvr override="childStyle">
                                        <p:cTn id="14" dur="80"/>
                                        <p:tgtEl>
                                          <p:spTgt spid="3891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8916">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38916">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38916">
                                            <p:txEl>
                                              <p:pRg st="2" end="2"/>
                                            </p:txEl>
                                          </p:spTgt>
                                        </p:tgtEl>
                                        <p:attrNameLst>
                                          <p:attrName>style.visibility</p:attrName>
                                        </p:attrNameLst>
                                      </p:cBhvr>
                                      <p:to>
                                        <p:strVal val="visible"/>
                                      </p:to>
                                    </p:set>
                                    <p:anim calcmode="discrete" valueType="clr">
                                      <p:cBhvr override="childStyle">
                                        <p:cTn id="21" dur="80"/>
                                        <p:tgtEl>
                                          <p:spTgt spid="3891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8916">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3891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8651" y="609598"/>
            <a:ext cx="6241816" cy="644769"/>
          </a:xfrm>
        </p:spPr>
        <p:txBody>
          <a:bodyPr>
            <a:normAutofit fontScale="90000"/>
          </a:bodyPr>
          <a:lstStyle/>
          <a:p>
            <a:r>
              <a:rPr lang="en-US" sz="4000" b="1" smtClean="0">
                <a:latin typeface="Times New Roman (Body)"/>
              </a:rPr>
              <a:t>5</a:t>
            </a:r>
            <a:r>
              <a:rPr lang="vi-VN" sz="4000" b="1" smtClean="0">
                <a:latin typeface="+mn-lt"/>
              </a:rPr>
              <a:t>. </a:t>
            </a:r>
            <a:r>
              <a:rPr lang="vi-VN" sz="4000" b="1" dirty="0" smtClean="0">
                <a:latin typeface="+mn-lt"/>
              </a:rPr>
              <a:t>NGHỆ THUẬT:</a:t>
            </a:r>
            <a:endParaRPr lang="en-US" sz="4000" b="1" dirty="0">
              <a:latin typeface="+mn-lt"/>
            </a:endParaRPr>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712303" y="1294126"/>
            <a:ext cx="7172740" cy="1828800"/>
          </a:xfrm>
        </p:spPr>
        <p:txBody>
          <a:bodyPr>
            <a:noAutofit/>
          </a:bodyPr>
          <a:lstStyle/>
          <a:p>
            <a:pPr algn="just"/>
            <a:r>
              <a:rPr lang="vi-VN"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Sự</a:t>
            </a: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kết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hợp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nhuần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nhuyễn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giữa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trữ</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tình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tính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hiện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thực</a:t>
            </a:r>
            <a:r>
              <a:rPr lang="en-US" sz="4000" dirty="0">
                <a:latin typeface="Times New Roman" pitchFamily="18" charset="0"/>
                <a:cs typeface="Times New Roman" pitchFamily="18" charset="0"/>
              </a:rPr>
              <a:t>.</a:t>
            </a:r>
          </a:p>
          <a:p>
            <a:pPr algn="just"/>
            <a:r>
              <a:rPr lang="vi-VN"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Giọng</a:t>
            </a: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văn</a:t>
            </a:r>
            <a:r>
              <a:rPr lang="en-US" sz="4000" dirty="0">
                <a:latin typeface="Times New Roman" pitchFamily="18" charset="0"/>
                <a:cs typeface="Times New Roman" pitchFamily="18" charset="0"/>
              </a:rPr>
              <a:t> bi </a:t>
            </a:r>
            <a:r>
              <a:rPr lang="en-US" sz="4000" dirty="0" err="1">
                <a:latin typeface="Times New Roman" pitchFamily="18" charset="0"/>
                <a:cs typeface="Times New Roman" pitchFamily="18" charset="0"/>
              </a:rPr>
              <a:t>tráng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thiết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ngôn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ngữ</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giản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dị</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dân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dã</a:t>
            </a:r>
            <a:r>
              <a:rPr lang="en-US" sz="4000" dirty="0">
                <a:latin typeface="Times New Roman" pitchFamily="18" charset="0"/>
                <a:cs typeface="Times New Roman" pitchFamily="18" charset="0"/>
              </a:rPr>
              <a:t>.</a:t>
            </a:r>
          </a:p>
          <a:p>
            <a:pPr algn="just"/>
            <a:r>
              <a:rPr lang="vi-VN"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Xây</a:t>
            </a: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dựng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hình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tượng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nhân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vật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chân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thực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sinh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động</a:t>
            </a:r>
            <a:r>
              <a:rPr lang="en-US" sz="4000" dirty="0">
                <a:latin typeface="Times New Roman" pitchFamily="18" charset="0"/>
                <a:cs typeface="Times New Roman" pitchFamily="18" charset="0"/>
              </a:rPr>
              <a:t>.</a:t>
            </a:r>
          </a:p>
          <a:p>
            <a:pPr algn="just"/>
            <a:endParaRPr lang="en-US" sz="4000"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l="1878" r="1878"/>
          <a:stretch>
            <a:fillRect/>
          </a:stretch>
        </p:blipFill>
        <p:spPr bwMode="auto">
          <a:xfrm>
            <a:off x="8088204" y="1021522"/>
            <a:ext cx="3063347" cy="4775200"/>
          </a:xfrm>
          <a:prstGeom prst="rect">
            <a:avLst/>
          </a:prstGeom>
          <a:noFill/>
          <a:ln w="57150" cmpd="thickThin">
            <a:noFill/>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77070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21635" y="1351721"/>
            <a:ext cx="10548730" cy="3554819"/>
          </a:xfrm>
          <a:prstGeom prst="rect">
            <a:avLst/>
          </a:prstGeom>
          <a:noFill/>
        </p:spPr>
        <p:txBody>
          <a:bodyPr wrap="square" rtlCol="0">
            <a:spAutoFit/>
          </a:bodyPr>
          <a:lstStyle/>
          <a:p>
            <a:pPr algn="ctr"/>
            <a:r>
              <a:rPr lang="vi-VN" sz="4500" b="1" dirty="0" smtClean="0"/>
              <a:t>CÁC EM NGHIÊN CỨU THÊM NHÉ!</a:t>
            </a:r>
          </a:p>
          <a:p>
            <a:pPr algn="ctr"/>
            <a:endParaRPr lang="vi-VN" sz="4500" b="1" dirty="0" smtClean="0"/>
          </a:p>
          <a:p>
            <a:pPr algn="ctr"/>
            <a:endParaRPr lang="vi-VN" sz="4500" b="1" dirty="0"/>
          </a:p>
          <a:p>
            <a:pPr algn="ctr"/>
            <a:r>
              <a:rPr lang="vi-VN" sz="4500" b="1" dirty="0" smtClean="0"/>
              <a:t>HẸN GẶP LẠI </a:t>
            </a:r>
          </a:p>
          <a:p>
            <a:pPr algn="ctr"/>
            <a:r>
              <a:rPr lang="vi-VN" sz="4500" b="1" dirty="0" smtClean="0"/>
              <a:t>Ở BUỔI HỌC TRỰC TUYẾN </a:t>
            </a:r>
            <a:endParaRPr lang="en-US" sz="4500" b="1" dirty="0"/>
          </a:p>
        </p:txBody>
      </p:sp>
    </p:spTree>
    <p:extLst>
      <p:ext uri="{BB962C8B-B14F-4D97-AF65-F5344CB8AC3E}">
        <p14:creationId xmlns:p14="http://schemas.microsoft.com/office/powerpoint/2010/main" val="18022496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421</TotalTime>
  <Words>1802</Words>
  <Application>Microsoft Office PowerPoint</Application>
  <PresentationFormat>Widescreen</PresentationFormat>
  <Paragraphs>131</Paragraphs>
  <Slides>25</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.VnTime</vt:lpstr>
      <vt:lpstr>Arial</vt:lpstr>
      <vt:lpstr>Calibri</vt:lpstr>
      <vt:lpstr>Garamond</vt:lpstr>
      <vt:lpstr>Tahoma</vt:lpstr>
      <vt:lpstr>Times New Roman</vt:lpstr>
      <vt:lpstr>Times New Roman (Body)</vt:lpstr>
      <vt:lpstr>Wingdings</vt:lpstr>
      <vt:lpstr>Organic</vt:lpstr>
      <vt:lpstr>PowerPoint Presentation</vt:lpstr>
      <vt:lpstr>I. CUỘC ĐỜI</vt:lpstr>
      <vt:lpstr>2. Con người</vt:lpstr>
      <vt:lpstr>II. SỰ NGHIỆP SÁNG TÁC 2. Các giai đoạn sáng tác: </vt:lpstr>
      <vt:lpstr>2. Quan điểm sáng tác</vt:lpstr>
      <vt:lpstr>3. Nội dung lớn trong sáng tác</vt:lpstr>
      <vt:lpstr>4. Nghệ thuật đặc sắc</vt:lpstr>
      <vt:lpstr>1. HOÀN CẢNH LỊCH SỬ</vt:lpstr>
      <vt:lpstr>2. THỂ LOẠI:</vt:lpstr>
      <vt:lpstr>3. BỐ CỤC</vt:lpstr>
      <vt:lpstr>sự hiện diện của các thế lực vật chất xâm lược bạo tàn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NGHỆ THUẬT:</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Admin</cp:lastModifiedBy>
  <cp:revision>43</cp:revision>
  <dcterms:created xsi:type="dcterms:W3CDTF">2019-09-21T02:26:55Z</dcterms:created>
  <dcterms:modified xsi:type="dcterms:W3CDTF">2021-03-12T13:28:19Z</dcterms:modified>
</cp:coreProperties>
</file>