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3" r:id="rId1"/>
  </p:sldMasterIdLst>
  <p:notesMasterIdLst>
    <p:notesMasterId r:id="rId22"/>
  </p:notesMasterIdLst>
  <p:sldIdLst>
    <p:sldId id="256" r:id="rId2"/>
    <p:sldId id="285" r:id="rId3"/>
    <p:sldId id="286" r:id="rId4"/>
    <p:sldId id="287" r:id="rId5"/>
    <p:sldId id="289" r:id="rId6"/>
    <p:sldId id="288" r:id="rId7"/>
    <p:sldId id="278" r:id="rId8"/>
    <p:sldId id="290" r:id="rId9"/>
    <p:sldId id="260" r:id="rId10"/>
    <p:sldId id="292" r:id="rId11"/>
    <p:sldId id="293" r:id="rId12"/>
    <p:sldId id="294" r:id="rId13"/>
    <p:sldId id="295" r:id="rId14"/>
    <p:sldId id="296" r:id="rId15"/>
    <p:sldId id="297" r:id="rId16"/>
    <p:sldId id="299" r:id="rId17"/>
    <p:sldId id="300" r:id="rId18"/>
    <p:sldId id="301" r:id="rId19"/>
    <p:sldId id="283" r:id="rId20"/>
    <p:sldId id="274" r:id="rId2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99"/>
    <a:srgbClr val="D60093"/>
    <a:srgbClr val="66FF33"/>
    <a:srgbClr val="FF0000"/>
    <a:srgbClr val="009900"/>
    <a:srgbClr val="00CC00"/>
    <a:srgbClr val="0000FF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3" autoAdjust="0"/>
    <p:restoredTop sz="94664" autoAdjust="0"/>
  </p:normalViewPr>
  <p:slideViewPr>
    <p:cSldViewPr>
      <p:cViewPr varScale="1">
        <p:scale>
          <a:sx n="67" d="100"/>
          <a:sy n="67" d="100"/>
        </p:scale>
        <p:origin x="1392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2078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2078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078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078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2078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fld id="{3F2F8E8E-0A31-4013-B67B-51278E4447B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677392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4674" name="Group 2"/>
          <p:cNvGrpSpPr>
            <a:grpSpLocks/>
          </p:cNvGrpSpPr>
          <p:nvPr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28467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kumimoji="1" lang="en-US" altLang="en-US" sz="2400"/>
            </a:p>
          </p:txBody>
        </p:sp>
        <p:sp>
          <p:nvSpPr>
            <p:cNvPr id="284676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kumimoji="1" lang="en-US" altLang="en-US" sz="2400"/>
            </a:p>
          </p:txBody>
        </p:sp>
      </p:grpSp>
      <p:grpSp>
        <p:nvGrpSpPr>
          <p:cNvPr id="284677" name="Group 5"/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284678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4679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84680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anose="05000000000000000000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284681" name="Rectangle 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284682" name="Rectangle 1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altLang="en-US"/>
          </a:p>
        </p:txBody>
      </p:sp>
      <p:sp>
        <p:nvSpPr>
          <p:cNvPr id="284683" name="Rectangle 1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6200" y="6248400"/>
            <a:ext cx="587375" cy="488950"/>
          </a:xfrm>
        </p:spPr>
        <p:txBody>
          <a:bodyPr anchorCtr="0"/>
          <a:lstStyle>
            <a:lvl1pPr>
              <a:defRPr/>
            </a:lvl1pPr>
          </a:lstStyle>
          <a:p>
            <a:fld id="{EA39F406-65A5-4BE6-9EC5-0F3D54715BBE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284684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B7EBE2-61AF-49E2-ACFE-B726ACAAB9A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26996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9027-7C6A-4501-A6A0-8893DAA2DE1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99987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8E1D1-EEE4-4E96-BCE2-928001DAB80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94185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82D242-5404-43C8-B8B0-CFB20C86B4E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29986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21E916-1A97-4878-94DB-F2CF709330A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57552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F827DC-CDB1-48B3-8ADC-E6B3B4A8931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0872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0890EA-667F-4F8E-894B-D4F32C5F860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56702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F7647F-3141-49F3-8DA6-DCDA9922778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75521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05640E-80DF-4E06-AF77-3FF08E75AD3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0172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54007A-7366-4E23-BB23-991BFD868B3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14012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3650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283651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283652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83653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>
                  <a:gd name="T0" fmla="*/ 1728 w 1728"/>
                  <a:gd name="T1" fmla="*/ 0 h 735"/>
                  <a:gd name="T2" fmla="*/ 1728 w 1728"/>
                  <a:gd name="T3" fmla="*/ 480 h 735"/>
                  <a:gd name="T4" fmla="*/ 380 w 1728"/>
                  <a:gd name="T5" fmla="*/ 482 h 735"/>
                  <a:gd name="T6" fmla="*/ 354 w 1728"/>
                  <a:gd name="T7" fmla="*/ 480 h 735"/>
                  <a:gd name="T8" fmla="*/ 308 w 1728"/>
                  <a:gd name="T9" fmla="*/ 489 h 735"/>
                  <a:gd name="T10" fmla="*/ 246 w 1728"/>
                  <a:gd name="T11" fmla="*/ 531 h 735"/>
                  <a:gd name="T12" fmla="*/ 206 w 1728"/>
                  <a:gd name="T13" fmla="*/ 597 h 735"/>
                  <a:gd name="T14" fmla="*/ 192 w 1728"/>
                  <a:gd name="T15" fmla="*/ 666 h 735"/>
                  <a:gd name="T16" fmla="*/ 192 w 1728"/>
                  <a:gd name="T17" fmla="*/ 735 h 735"/>
                  <a:gd name="T18" fmla="*/ 0 w 1728"/>
                  <a:gd name="T19" fmla="*/ 735 h 735"/>
                  <a:gd name="T20" fmla="*/ 0 w 1728"/>
                  <a:gd name="T21" fmla="*/ 480 h 735"/>
                  <a:gd name="T22" fmla="*/ 0 w 1728"/>
                  <a:gd name="T23" fmla="*/ 0 h 735"/>
                  <a:gd name="T24" fmla="*/ 1728 w 1728"/>
                  <a:gd name="T25" fmla="*/ 0 h 7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grpSp>
          <p:nvGrpSpPr>
            <p:cNvPr id="283654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283655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83656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283657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836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8365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+mn-lt"/>
              </a:defRPr>
            </a:lvl1pPr>
          </a:lstStyle>
          <a:p>
            <a:endParaRPr lang="en-US" altLang="en-US"/>
          </a:p>
        </p:txBody>
      </p:sp>
      <p:sp>
        <p:nvSpPr>
          <p:cNvPr id="28366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endParaRPr lang="en-US" altLang="en-US"/>
          </a:p>
        </p:txBody>
      </p:sp>
      <p:sp>
        <p:nvSpPr>
          <p:cNvPr id="28366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 eaLnBrk="1" hangingPunct="1">
              <a:defRPr sz="2600" b="1">
                <a:solidFill>
                  <a:schemeClr val="bg1"/>
                </a:solidFill>
                <a:latin typeface="+mn-lt"/>
              </a:defRPr>
            </a:lvl1pPr>
          </a:lstStyle>
          <a:p>
            <a:fld id="{3F4E81F2-0AE2-4F2B-ACC2-39278B6EA1B0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anose="020B060402020202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anose="020B060402020202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anose="020B060402020202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anose="020B06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anose="020B06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anose="020B06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anose="020B06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anose="05000000000000000000" pitchFamily="2" charset="2"/>
        <a:buChar char="l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anose="05000000000000000000" pitchFamily="2" charset="2"/>
        <a:buChar char="l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anose="05000000000000000000" pitchFamily="2" charset="2"/>
        <a:buChar char="l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0" y="-381000"/>
            <a:ext cx="9201150" cy="57150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4800" kern="10">
              <a:solidFill>
                <a:srgbClr val="FF0000"/>
              </a:soli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.VnTime" panose="020B7200000000000000" pitchFamily="34" charset="0"/>
            </a:endParaRPr>
          </a:p>
          <a:p>
            <a:pPr algn="ctr"/>
            <a:r>
              <a:rPr lang="en-US" sz="4800" kern="10"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.VnTime" panose="020B7200000000000000" pitchFamily="34" charset="0"/>
              </a:rPr>
              <a:t> ChuyÖn</a:t>
            </a:r>
          </a:p>
          <a:p>
            <a:pPr algn="ctr"/>
            <a:r>
              <a:rPr lang="en-US" sz="4800" kern="10"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.VnTime" panose="020B7200000000000000" pitchFamily="34" charset="0"/>
              </a:rPr>
              <a:t> chøc Ph¸n sù </a:t>
            </a:r>
          </a:p>
          <a:p>
            <a:pPr algn="ctr"/>
            <a:r>
              <a:rPr lang="en-US" sz="4800" kern="10"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.VnTime" panose="020B7200000000000000" pitchFamily="34" charset="0"/>
              </a:rPr>
              <a:t>®Òn T¶n Viªn.</a:t>
            </a:r>
          </a:p>
          <a:p>
            <a:pPr algn="ctr"/>
            <a:r>
              <a:rPr lang="en-US" sz="4800" kern="10"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.VnTime" panose="020B7200000000000000" pitchFamily="34" charset="0"/>
              </a:rPr>
              <a:t>                                  </a:t>
            </a:r>
          </a:p>
          <a:p>
            <a:pPr algn="ctr"/>
            <a:r>
              <a:rPr lang="en-US" sz="4800" kern="10"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.VnTime" panose="020B7200000000000000" pitchFamily="34" charset="0"/>
              </a:rPr>
              <a:t> 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5791200" y="3962400"/>
            <a:ext cx="2411413" cy="6508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600" b="1"/>
              <a:t>Nguyễn Dữ</a:t>
            </a:r>
          </a:p>
        </p:txBody>
      </p:sp>
      <p:pic>
        <p:nvPicPr>
          <p:cNvPr id="2059" name="Picture 11" descr="denv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6600"/>
            <a:ext cx="5334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700" name="Text Box 4"/>
          <p:cNvSpPr txBox="1">
            <a:spLocks noChangeArrowheads="1"/>
          </p:cNvSpPr>
          <p:nvPr/>
        </p:nvSpPr>
        <p:spPr bwMode="auto">
          <a:xfrm>
            <a:off x="381000" y="1219200"/>
            <a:ext cx="5410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3200" b="1" u="sng">
                <a:solidFill>
                  <a:srgbClr val="FF0000"/>
                </a:solidFill>
                <a:latin typeface="VNI-Times" pitchFamily="2" charset="0"/>
              </a:rPr>
              <a:t>I. TIEÅU DAÃN</a:t>
            </a:r>
          </a:p>
        </p:txBody>
      </p:sp>
      <p:sp>
        <p:nvSpPr>
          <p:cNvPr id="285701" name="Text Box 5"/>
          <p:cNvSpPr txBox="1">
            <a:spLocks noChangeArrowheads="1"/>
          </p:cNvSpPr>
          <p:nvPr/>
        </p:nvSpPr>
        <p:spPr bwMode="auto">
          <a:xfrm>
            <a:off x="685800" y="2133600"/>
            <a:ext cx="3657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4000" b="1" u="sng">
                <a:solidFill>
                  <a:srgbClr val="0000FF"/>
                </a:solidFill>
                <a:latin typeface="VNI-Times" pitchFamily="2" charset="0"/>
              </a:rPr>
              <a:t>1.Taùc giaû</a:t>
            </a:r>
          </a:p>
        </p:txBody>
      </p:sp>
      <p:sp>
        <p:nvSpPr>
          <p:cNvPr id="285702" name="Text Box 6"/>
          <p:cNvSpPr txBox="1">
            <a:spLocks noChangeArrowheads="1"/>
          </p:cNvSpPr>
          <p:nvPr/>
        </p:nvSpPr>
        <p:spPr bwMode="auto">
          <a:xfrm>
            <a:off x="685800" y="2705100"/>
            <a:ext cx="8458200" cy="415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eaLnBrk="1" hangingPunct="1">
              <a:spcBef>
                <a:spcPct val="50000"/>
              </a:spcBef>
              <a:buClr>
                <a:srgbClr val="990099"/>
              </a:buClr>
              <a:buFont typeface="Wingdings" panose="05000000000000000000" pitchFamily="2" charset="2"/>
              <a:buNone/>
            </a:pPr>
            <a:r>
              <a:rPr lang="en-US" altLang="en-US" sz="2800">
                <a:latin typeface="VNI-Times" pitchFamily="2" charset="0"/>
              </a:rPr>
              <a:t>- Nguyeãn Döõ (? - ?) soáng ôû theá kyû XVI.</a:t>
            </a:r>
          </a:p>
          <a:p>
            <a:pPr algn="just" eaLnBrk="1" hangingPunct="1">
              <a:spcBef>
                <a:spcPct val="50000"/>
              </a:spcBef>
              <a:buClr>
                <a:srgbClr val="990099"/>
              </a:buClr>
              <a:buFont typeface="Wingdings" panose="05000000000000000000" pitchFamily="2" charset="2"/>
              <a:buNone/>
            </a:pPr>
            <a:r>
              <a:rPr lang="en-US" altLang="en-US" sz="2800">
                <a:latin typeface="VNI-Times" pitchFamily="2" charset="0"/>
              </a:rPr>
              <a:t>- Queâ: xaõ Ñoã Tuøng, huyeän Tröôøng Taân (Thanh Mieän), Haûi Döông.</a:t>
            </a:r>
          </a:p>
          <a:p>
            <a:pPr algn="just" eaLnBrk="1" hangingPunct="1">
              <a:spcBef>
                <a:spcPct val="50000"/>
              </a:spcBef>
              <a:buClr>
                <a:srgbClr val="990099"/>
              </a:buClr>
              <a:buFont typeface="Wingdings" panose="05000000000000000000" pitchFamily="2" charset="2"/>
              <a:buNone/>
            </a:pPr>
            <a:r>
              <a:rPr lang="en-US" altLang="en-US" sz="2800">
                <a:latin typeface="VNI-Times" pitchFamily="2" charset="0"/>
              </a:rPr>
              <a:t>- Xuaát thaân trong moät gia ñình khoa baûng.</a:t>
            </a:r>
          </a:p>
          <a:p>
            <a:pPr algn="just" eaLnBrk="1" hangingPunct="1">
              <a:spcBef>
                <a:spcPct val="50000"/>
              </a:spcBef>
              <a:buClr>
                <a:srgbClr val="990099"/>
              </a:buClr>
              <a:buFont typeface="Wingdings" panose="05000000000000000000" pitchFamily="2" charset="2"/>
              <a:buNone/>
            </a:pPr>
            <a:r>
              <a:rPr lang="en-US" altLang="en-US" sz="2800">
                <a:latin typeface="VNI-Times" pitchFamily="2" charset="0"/>
              </a:rPr>
              <a:t>- Töøng ñi thi ñoã vaø laøm quan. Sau ñoù lui veà ôû aån.</a:t>
            </a:r>
          </a:p>
          <a:p>
            <a:pPr algn="just" eaLnBrk="1" hangingPunct="1">
              <a:spcBef>
                <a:spcPct val="50000"/>
              </a:spcBef>
              <a:buClr>
                <a:srgbClr val="990099"/>
              </a:buClr>
              <a:buFont typeface="Wingdings" panose="05000000000000000000" pitchFamily="2" charset="2"/>
              <a:buNone/>
            </a:pPr>
            <a:r>
              <a:rPr lang="en-US" altLang="en-US" sz="2800">
                <a:latin typeface="VNI-Times" pitchFamily="2" charset="0"/>
              </a:rPr>
              <a:t>- Laø hoïc troø gioûi cuûa Nguyeãn Bænh Khieâm.</a:t>
            </a:r>
          </a:p>
          <a:p>
            <a:pPr algn="just" eaLnBrk="1" hangingPunct="1">
              <a:spcBef>
                <a:spcPct val="50000"/>
              </a:spcBef>
              <a:buClr>
                <a:srgbClr val="990099"/>
              </a:buClr>
              <a:buFont typeface="Wingdings" panose="05000000000000000000" pitchFamily="2" charset="2"/>
              <a:buNone/>
            </a:pPr>
            <a:r>
              <a:rPr lang="en-US" altLang="en-US" sz="2800">
                <a:latin typeface="VNI-Times" pitchFamily="2" charset="0"/>
              </a:rPr>
              <a:t>- Taùc phaåm “Truyeàn kì maïn luïc”.</a:t>
            </a:r>
          </a:p>
        </p:txBody>
      </p:sp>
      <p:sp>
        <p:nvSpPr>
          <p:cNvPr id="285703" name="Text Box 7"/>
          <p:cNvSpPr txBox="1">
            <a:spLocks noChangeArrowheads="1"/>
          </p:cNvSpPr>
          <p:nvPr/>
        </p:nvSpPr>
        <p:spPr bwMode="auto">
          <a:xfrm>
            <a:off x="533400" y="45720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3200" b="1" u="sng">
                <a:solidFill>
                  <a:srgbClr val="660066"/>
                </a:solidFill>
                <a:latin typeface="VNI-Times" pitchFamily="2" charset="0"/>
              </a:rPr>
              <a:t>CHUYEÄN CHÖÙC PHAÙN SÖÏ ÑEÀN TAÛN VIEÂN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5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5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5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5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5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5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5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85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450"/>
                            </p:stCondLst>
                            <p:childTnLst>
                              <p:par>
                                <p:cTn id="2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57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57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2857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450"/>
                            </p:stCondLst>
                            <p:childTnLst>
                              <p:par>
                                <p:cTn id="2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57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57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2857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3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57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57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2857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4450"/>
                            </p:stCondLst>
                            <p:childTnLst>
                              <p:par>
                                <p:cTn id="3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857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857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2857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450"/>
                            </p:stCondLst>
                            <p:childTnLst>
                              <p:par>
                                <p:cTn id="4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857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857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2857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6450"/>
                            </p:stCondLst>
                            <p:childTnLst>
                              <p:par>
                                <p:cTn id="5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857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857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1000"/>
                                        <p:tgtEl>
                                          <p:spTgt spid="2857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6" name="Text Box 2"/>
          <p:cNvSpPr txBox="1">
            <a:spLocks noChangeArrowheads="1"/>
          </p:cNvSpPr>
          <p:nvPr/>
        </p:nvSpPr>
        <p:spPr bwMode="auto">
          <a:xfrm>
            <a:off x="381000" y="1219200"/>
            <a:ext cx="5410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3200" b="1" u="sng">
                <a:solidFill>
                  <a:srgbClr val="FF0000"/>
                </a:solidFill>
                <a:latin typeface="VNI-Times" pitchFamily="2" charset="0"/>
              </a:rPr>
              <a:t>I. TIEÅU DAÃN</a:t>
            </a:r>
          </a:p>
        </p:txBody>
      </p:sp>
      <p:sp>
        <p:nvSpPr>
          <p:cNvPr id="287749" name="Text Box 5"/>
          <p:cNvSpPr txBox="1">
            <a:spLocks noChangeArrowheads="1"/>
          </p:cNvSpPr>
          <p:nvPr/>
        </p:nvSpPr>
        <p:spPr bwMode="auto">
          <a:xfrm>
            <a:off x="762000" y="2286000"/>
            <a:ext cx="5181600" cy="128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3600" b="1" u="sng">
                <a:solidFill>
                  <a:srgbClr val="0000FF"/>
                </a:solidFill>
                <a:latin typeface="VNI-Times" pitchFamily="2" charset="0"/>
              </a:rPr>
              <a:t>2. Taùc phaåm</a:t>
            </a:r>
            <a:r>
              <a:rPr lang="en-US" altLang="en-US" sz="3600" b="1" u="sng">
                <a:solidFill>
                  <a:srgbClr val="6600CC"/>
                </a:solidFill>
                <a:latin typeface="VNI-Times" pitchFamily="2" charset="0"/>
              </a:rPr>
              <a:t>:</a:t>
            </a:r>
          </a:p>
          <a:p>
            <a:pPr eaLnBrk="1" hangingPunct="1">
              <a:spcBef>
                <a:spcPct val="50000"/>
              </a:spcBef>
              <a:buFontTx/>
              <a:buAutoNum type="alphaLcPeriod"/>
            </a:pPr>
            <a:r>
              <a:rPr lang="en-US" altLang="en-US" sz="2800" b="1" u="sng">
                <a:solidFill>
                  <a:schemeClr val="folHlink"/>
                </a:solidFill>
                <a:latin typeface="VNI-Times" pitchFamily="2" charset="0"/>
              </a:rPr>
              <a:t> Theå loaïi truyeàn kì</a:t>
            </a:r>
          </a:p>
        </p:txBody>
      </p:sp>
      <p:sp>
        <p:nvSpPr>
          <p:cNvPr id="287751" name="Text Box 7"/>
          <p:cNvSpPr txBox="1">
            <a:spLocks noChangeArrowheads="1"/>
          </p:cNvSpPr>
          <p:nvPr/>
        </p:nvSpPr>
        <p:spPr bwMode="auto">
          <a:xfrm>
            <a:off x="533400" y="45720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3200" b="1" u="sng">
                <a:solidFill>
                  <a:srgbClr val="660066"/>
                </a:solidFill>
                <a:latin typeface="VNI-Times" pitchFamily="2" charset="0"/>
              </a:rPr>
              <a:t>CHUYEÄN CHÖÙC PHAÙN SÖÏ ÑEÀN TAÛN VIEÂN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7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7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7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7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87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77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77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77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77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Text Box 2"/>
          <p:cNvSpPr txBox="1">
            <a:spLocks noChangeArrowheads="1"/>
          </p:cNvSpPr>
          <p:nvPr/>
        </p:nvSpPr>
        <p:spPr bwMode="auto">
          <a:xfrm>
            <a:off x="381000" y="1219200"/>
            <a:ext cx="5410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3200" b="1" u="sng">
                <a:solidFill>
                  <a:srgbClr val="FF0000"/>
                </a:solidFill>
                <a:latin typeface="VNI-Times" pitchFamily="2" charset="0"/>
              </a:rPr>
              <a:t>I. TIEÅU DAÃN</a:t>
            </a:r>
          </a:p>
        </p:txBody>
      </p:sp>
      <p:sp>
        <p:nvSpPr>
          <p:cNvPr id="288771" name="Text Box 3"/>
          <p:cNvSpPr txBox="1">
            <a:spLocks noChangeArrowheads="1"/>
          </p:cNvSpPr>
          <p:nvPr/>
        </p:nvSpPr>
        <p:spPr bwMode="auto">
          <a:xfrm>
            <a:off x="762000" y="2286000"/>
            <a:ext cx="5181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800" b="1" u="sng">
                <a:solidFill>
                  <a:srgbClr val="0000FF"/>
                </a:solidFill>
                <a:latin typeface="VNI-Times" pitchFamily="2" charset="0"/>
              </a:rPr>
              <a:t>2. Taùc phaåm</a:t>
            </a:r>
            <a:r>
              <a:rPr lang="en-US" altLang="en-US" sz="2800" b="1" u="sng">
                <a:solidFill>
                  <a:srgbClr val="6600CC"/>
                </a:solidFill>
                <a:latin typeface="VNI-Times" pitchFamily="2" charset="0"/>
              </a:rPr>
              <a:t>:</a:t>
            </a:r>
          </a:p>
        </p:txBody>
      </p:sp>
      <p:sp>
        <p:nvSpPr>
          <p:cNvPr id="288773" name="Text Box 5"/>
          <p:cNvSpPr txBox="1">
            <a:spLocks noChangeArrowheads="1"/>
          </p:cNvSpPr>
          <p:nvPr/>
        </p:nvSpPr>
        <p:spPr bwMode="auto">
          <a:xfrm>
            <a:off x="762000" y="3048000"/>
            <a:ext cx="8382000" cy="337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AutoNum type="alphaLcParenR" startAt="2"/>
            </a:pPr>
            <a:r>
              <a:rPr lang="en-US" altLang="en-US" sz="2400" b="1" u="sng">
                <a:solidFill>
                  <a:schemeClr val="folHlink"/>
                </a:solidFill>
                <a:latin typeface="VNI-Times" pitchFamily="2" charset="0"/>
              </a:rPr>
              <a:t> Truyeàn kì maïn luïc</a:t>
            </a:r>
            <a:r>
              <a:rPr lang="en-US" altLang="en-US" sz="2400" b="1">
                <a:solidFill>
                  <a:schemeClr val="folHlink"/>
                </a:solidFill>
                <a:latin typeface="VNI-Times" pitchFamily="2" charset="0"/>
              </a:rPr>
              <a:t>:</a:t>
            </a:r>
          </a:p>
          <a:p>
            <a:pPr eaLnBrk="1" hangingPunct="1">
              <a:spcBef>
                <a:spcPct val="50000"/>
              </a:spcBef>
              <a:buClr>
                <a:srgbClr val="0000FF"/>
              </a:buClr>
              <a:buFont typeface="Wingdings" panose="05000000000000000000" pitchFamily="2" charset="2"/>
              <a:buChar char="v"/>
            </a:pPr>
            <a:r>
              <a:rPr lang="en-US" altLang="en-US" sz="2400">
                <a:latin typeface="VNI-Times" pitchFamily="2" charset="0"/>
              </a:rPr>
              <a:t> </a:t>
            </a:r>
            <a:r>
              <a:rPr lang="en-US" altLang="en-US" sz="2400" b="1">
                <a:latin typeface="VNI-Times" pitchFamily="2" charset="0"/>
              </a:rPr>
              <a:t>Vieát baèng chöõ Haùn, goàm 20 truyeän.</a:t>
            </a:r>
          </a:p>
          <a:p>
            <a:pPr eaLnBrk="1" hangingPunct="1">
              <a:spcBef>
                <a:spcPct val="50000"/>
              </a:spcBef>
              <a:buClr>
                <a:srgbClr val="0000FF"/>
              </a:buClr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VNI-Times" pitchFamily="2" charset="0"/>
              </a:rPr>
              <a:t> Ra ñôøi vaøo nöûa ñaàu theá kyû XVI.</a:t>
            </a:r>
          </a:p>
          <a:p>
            <a:pPr eaLnBrk="1" hangingPunct="1">
              <a:spcBef>
                <a:spcPct val="50000"/>
              </a:spcBef>
              <a:buClr>
                <a:srgbClr val="0000FF"/>
              </a:buClr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VNI-Times" pitchFamily="2" charset="0"/>
              </a:rPr>
              <a:t> Haàu heát ôû thôøi Lyù, Traàn, Hoà, Leâ sô vaø ñeà coù yeáu toá hoang ñöôøng.</a:t>
            </a:r>
          </a:p>
          <a:p>
            <a:pPr eaLnBrk="1" hangingPunct="1">
              <a:spcBef>
                <a:spcPct val="50000"/>
              </a:spcBef>
              <a:buClr>
                <a:srgbClr val="0000FF"/>
              </a:buClr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VNI-Times" pitchFamily="2" charset="0"/>
              </a:rPr>
              <a:t>Theå hieän soá phaän baát haïnh cuûa ngöôøi phuï nöõ, ñeà cao tinh thaàn daân toäc, phaåm chaát cuûa ngöôøi trí thöùc.</a:t>
            </a:r>
          </a:p>
        </p:txBody>
      </p:sp>
      <p:pic>
        <p:nvPicPr>
          <p:cNvPr id="288774" name="Picture 6" descr="Picture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0"/>
            <a:ext cx="30353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8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8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8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8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88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288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288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1000"/>
                                        <p:tgtEl>
                                          <p:spTgt spid="288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2887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1000"/>
                                        <p:tgtEl>
                                          <p:spTgt spid="2887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0" dur="500"/>
                                        <p:tgtEl>
                                          <p:spTgt spid="288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8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3" dur="500"/>
                                        <p:tgtEl>
                                          <p:spTgt spid="288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8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6" dur="500"/>
                                        <p:tgtEl>
                                          <p:spTgt spid="288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8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9" dur="500"/>
                                        <p:tgtEl>
                                          <p:spTgt spid="2887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87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2" dur="500"/>
                                        <p:tgtEl>
                                          <p:spTgt spid="2887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87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88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88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8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290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290820" name="Picture 4" descr="van ban han truyen ki man lu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290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4" name="Text Box 2"/>
          <p:cNvSpPr txBox="1">
            <a:spLocks noChangeArrowheads="1"/>
          </p:cNvSpPr>
          <p:nvPr/>
        </p:nvSpPr>
        <p:spPr bwMode="auto">
          <a:xfrm>
            <a:off x="381000" y="1219200"/>
            <a:ext cx="5410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3200" b="1" u="sng">
                <a:solidFill>
                  <a:srgbClr val="FF0000"/>
                </a:solidFill>
                <a:latin typeface="VNI-Times" pitchFamily="2" charset="0"/>
              </a:rPr>
              <a:t>I. TIEÅU DAÃN</a:t>
            </a:r>
          </a:p>
        </p:txBody>
      </p:sp>
      <p:sp>
        <p:nvSpPr>
          <p:cNvPr id="289795" name="Text Box 3"/>
          <p:cNvSpPr txBox="1">
            <a:spLocks noChangeArrowheads="1"/>
          </p:cNvSpPr>
          <p:nvPr/>
        </p:nvSpPr>
        <p:spPr bwMode="auto">
          <a:xfrm>
            <a:off x="838200" y="1828800"/>
            <a:ext cx="5181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800" b="1" u="sng">
                <a:solidFill>
                  <a:schemeClr val="bg1"/>
                </a:solidFill>
                <a:latin typeface="VNI-Times" pitchFamily="2" charset="0"/>
              </a:rPr>
              <a:t>2. Taùc phaåm:</a:t>
            </a:r>
          </a:p>
        </p:txBody>
      </p:sp>
      <p:sp>
        <p:nvSpPr>
          <p:cNvPr id="289798" name="Text Box 6"/>
          <p:cNvSpPr txBox="1">
            <a:spLocks noChangeArrowheads="1"/>
          </p:cNvSpPr>
          <p:nvPr/>
        </p:nvSpPr>
        <p:spPr bwMode="auto">
          <a:xfrm>
            <a:off x="685800" y="2286000"/>
            <a:ext cx="7543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AutoNum type="alphaLcParenR" startAt="3"/>
            </a:pPr>
            <a:r>
              <a:rPr lang="en-US" altLang="en-US" sz="3200" u="sng">
                <a:solidFill>
                  <a:srgbClr val="6600CC"/>
                </a:solidFill>
                <a:latin typeface="VNI-Times" pitchFamily="2" charset="0"/>
              </a:rPr>
              <a:t>“Chuyện chức Phaùn söï ñeàn Taûn Vieân”:</a:t>
            </a:r>
          </a:p>
        </p:txBody>
      </p:sp>
      <p:sp>
        <p:nvSpPr>
          <p:cNvPr id="289799" name="Text Box 7"/>
          <p:cNvSpPr txBox="1">
            <a:spLocks noChangeArrowheads="1"/>
          </p:cNvSpPr>
          <p:nvPr/>
        </p:nvSpPr>
        <p:spPr bwMode="auto">
          <a:xfrm>
            <a:off x="914400" y="2895600"/>
            <a:ext cx="6781800" cy="111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3200">
                <a:latin typeface="VNI-Times" pitchFamily="2" charset="0"/>
              </a:rPr>
              <a:t>Xuaát xöù: trích “Truyeàn kì maïn luïc”.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3200">
                <a:latin typeface="VNI-Times" pitchFamily="2" charset="0"/>
              </a:rPr>
              <a:t>Toùm taét truyeän:</a:t>
            </a:r>
          </a:p>
        </p:txBody>
      </p:sp>
      <p:sp>
        <p:nvSpPr>
          <p:cNvPr id="289803" name="Text Box 11"/>
          <p:cNvSpPr txBox="1">
            <a:spLocks noChangeArrowheads="1"/>
          </p:cNvSpPr>
          <p:nvPr/>
        </p:nvSpPr>
        <p:spPr bwMode="auto">
          <a:xfrm>
            <a:off x="533400" y="45720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3200" b="1" u="sng">
                <a:solidFill>
                  <a:srgbClr val="660066"/>
                </a:solidFill>
                <a:latin typeface="VNI-Times" pitchFamily="2" charset="0"/>
              </a:rPr>
              <a:t>CHUYEÄN CHÖÙC PHAÙN SÖÏ ÑEÀN TAÛN VIEÂN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9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9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9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9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89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89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9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9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97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97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97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97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9799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1" name="Text Box 11"/>
          <p:cNvSpPr txBox="1">
            <a:spLocks noChangeArrowheads="1"/>
          </p:cNvSpPr>
          <p:nvPr/>
        </p:nvSpPr>
        <p:spPr bwMode="auto">
          <a:xfrm>
            <a:off x="0" y="381000"/>
            <a:ext cx="2438400" cy="579438"/>
          </a:xfrm>
          <a:prstGeom prst="rect">
            <a:avLst/>
          </a:prstGeom>
          <a:solidFill>
            <a:srgbClr val="00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3200" b="1">
                <a:solidFill>
                  <a:srgbClr val="FFFF00"/>
                </a:solidFill>
              </a:rPr>
              <a:t>Mở truyện</a:t>
            </a:r>
          </a:p>
        </p:txBody>
      </p:sp>
      <p:sp>
        <p:nvSpPr>
          <p:cNvPr id="215054" name="AutoShape 14"/>
          <p:cNvSpPr>
            <a:spLocks noChangeArrowheads="1"/>
          </p:cNvSpPr>
          <p:nvPr/>
        </p:nvSpPr>
        <p:spPr bwMode="auto">
          <a:xfrm>
            <a:off x="2514600" y="533400"/>
            <a:ext cx="609600" cy="228600"/>
          </a:xfrm>
          <a:prstGeom prst="rightArrow">
            <a:avLst>
              <a:gd name="adj1" fmla="val 50000"/>
              <a:gd name="adj2" fmla="val 6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055" name="Text Box 15"/>
          <p:cNvSpPr txBox="1">
            <a:spLocks noChangeArrowheads="1"/>
          </p:cNvSpPr>
          <p:nvPr/>
        </p:nvSpPr>
        <p:spPr bwMode="auto">
          <a:xfrm>
            <a:off x="3108325" y="295275"/>
            <a:ext cx="6035675" cy="946150"/>
          </a:xfrm>
          <a:prstGeom prst="rect">
            <a:avLst/>
          </a:prstGeom>
          <a:solidFill>
            <a:srgbClr val="66FF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800">
                <a:solidFill>
                  <a:srgbClr val="0000FF"/>
                </a:solidFill>
              </a:rPr>
              <a:t>Lai lịch và hành động đốt đền của Ngô</a:t>
            </a:r>
          </a:p>
          <a:p>
            <a:r>
              <a:rPr lang="en-US" altLang="en-US" sz="2800">
                <a:solidFill>
                  <a:srgbClr val="0000FF"/>
                </a:solidFill>
              </a:rPr>
              <a:t> Tử Văn</a:t>
            </a:r>
          </a:p>
        </p:txBody>
      </p:sp>
      <p:sp>
        <p:nvSpPr>
          <p:cNvPr id="215056" name="AutoShape 16"/>
          <p:cNvSpPr>
            <a:spLocks noChangeArrowheads="1"/>
          </p:cNvSpPr>
          <p:nvPr/>
        </p:nvSpPr>
        <p:spPr bwMode="auto">
          <a:xfrm>
            <a:off x="762000" y="1066800"/>
            <a:ext cx="304800" cy="838200"/>
          </a:xfrm>
          <a:prstGeom prst="downArrow">
            <a:avLst>
              <a:gd name="adj1" fmla="val 50000"/>
              <a:gd name="adj2" fmla="val 68750"/>
            </a:avLst>
          </a:prstGeom>
          <a:solidFill>
            <a:srgbClr val="6600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057" name="Text Box 17"/>
          <p:cNvSpPr txBox="1">
            <a:spLocks noChangeArrowheads="1"/>
          </p:cNvSpPr>
          <p:nvPr/>
        </p:nvSpPr>
        <p:spPr bwMode="auto">
          <a:xfrm>
            <a:off x="0" y="1905000"/>
            <a:ext cx="2362200" cy="57943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3200" b="1">
                <a:solidFill>
                  <a:srgbClr val="FFFF00"/>
                </a:solidFill>
              </a:rPr>
              <a:t>Thân truyện</a:t>
            </a:r>
          </a:p>
        </p:txBody>
      </p:sp>
      <p:sp>
        <p:nvSpPr>
          <p:cNvPr id="215058" name="AutoShape 18"/>
          <p:cNvSpPr>
            <a:spLocks noChangeArrowheads="1"/>
          </p:cNvSpPr>
          <p:nvPr/>
        </p:nvSpPr>
        <p:spPr bwMode="auto">
          <a:xfrm>
            <a:off x="2362200" y="2057400"/>
            <a:ext cx="609600" cy="228600"/>
          </a:xfrm>
          <a:prstGeom prst="rightArrow">
            <a:avLst>
              <a:gd name="adj1" fmla="val 50000"/>
              <a:gd name="adj2" fmla="val 6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059" name="Text Box 19"/>
          <p:cNvSpPr txBox="1">
            <a:spLocks noChangeArrowheads="1"/>
          </p:cNvSpPr>
          <p:nvPr/>
        </p:nvSpPr>
        <p:spPr bwMode="auto">
          <a:xfrm>
            <a:off x="3032125" y="1743075"/>
            <a:ext cx="6111875" cy="2654300"/>
          </a:xfrm>
          <a:prstGeom prst="rect">
            <a:avLst/>
          </a:prstGeom>
          <a:solidFill>
            <a:srgbClr val="00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en-US" altLang="en-US" sz="2800">
                <a:solidFill>
                  <a:srgbClr val="0000FF"/>
                </a:solidFill>
              </a:rPr>
              <a:t>Cuộc gặp gỡ với hồn ma tên tướng giặc.</a:t>
            </a:r>
          </a:p>
          <a:p>
            <a:pPr>
              <a:buFontTx/>
              <a:buChar char="-"/>
            </a:pPr>
            <a:r>
              <a:rPr lang="en-US" altLang="en-US" sz="2800">
                <a:solidFill>
                  <a:srgbClr val="0000FF"/>
                </a:solidFill>
              </a:rPr>
              <a:t>Gặp gỡ với Thổ thần</a:t>
            </a:r>
          </a:p>
          <a:p>
            <a:pPr>
              <a:buFontTx/>
              <a:buChar char="-"/>
            </a:pPr>
            <a:r>
              <a:rPr lang="en-US" altLang="en-US" sz="2800">
                <a:solidFill>
                  <a:srgbClr val="0000FF"/>
                </a:solidFill>
              </a:rPr>
              <a:t>Tử Văn bị bắt xuống Âm phủ và cuộc </a:t>
            </a:r>
          </a:p>
          <a:p>
            <a:r>
              <a:rPr lang="en-US" altLang="en-US" sz="2800">
                <a:solidFill>
                  <a:srgbClr val="0000FF"/>
                </a:solidFill>
              </a:rPr>
              <a:t>đối chất dưới Minh ti</a:t>
            </a:r>
          </a:p>
          <a:p>
            <a:pPr>
              <a:buFontTx/>
              <a:buChar char="-"/>
            </a:pPr>
            <a:r>
              <a:rPr lang="en-US" altLang="en-US" sz="2800">
                <a:solidFill>
                  <a:srgbClr val="0000FF"/>
                </a:solidFill>
              </a:rPr>
              <a:t>Thắng lợi trở về và nhậm chức Phán</a:t>
            </a:r>
            <a:r>
              <a:rPr lang="en-US" altLang="en-US">
                <a:solidFill>
                  <a:srgbClr val="0000FF"/>
                </a:solidFill>
              </a:rPr>
              <a:t> </a:t>
            </a:r>
            <a:r>
              <a:rPr lang="en-US" altLang="en-US" sz="2800">
                <a:solidFill>
                  <a:srgbClr val="0000FF"/>
                </a:solidFill>
              </a:rPr>
              <a:t>sự</a:t>
            </a:r>
          </a:p>
          <a:p>
            <a:endParaRPr lang="en-US" altLang="en-US" sz="2800"/>
          </a:p>
        </p:txBody>
      </p:sp>
      <p:sp>
        <p:nvSpPr>
          <p:cNvPr id="215060" name="AutoShape 20"/>
          <p:cNvSpPr>
            <a:spLocks noChangeArrowheads="1"/>
          </p:cNvSpPr>
          <p:nvPr/>
        </p:nvSpPr>
        <p:spPr bwMode="auto">
          <a:xfrm>
            <a:off x="762000" y="2514600"/>
            <a:ext cx="381000" cy="2133600"/>
          </a:xfrm>
          <a:prstGeom prst="downArrow">
            <a:avLst>
              <a:gd name="adj1" fmla="val 50000"/>
              <a:gd name="adj2" fmla="val 140000"/>
            </a:avLst>
          </a:prstGeom>
          <a:solidFill>
            <a:srgbClr val="6600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061" name="Text Box 21"/>
          <p:cNvSpPr txBox="1">
            <a:spLocks noChangeArrowheads="1"/>
          </p:cNvSpPr>
          <p:nvPr/>
        </p:nvSpPr>
        <p:spPr bwMode="auto">
          <a:xfrm>
            <a:off x="0" y="4648200"/>
            <a:ext cx="2286000" cy="57943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3200" b="1">
                <a:solidFill>
                  <a:srgbClr val="0000FF"/>
                </a:solidFill>
              </a:rPr>
              <a:t>Kết truyện</a:t>
            </a:r>
          </a:p>
        </p:txBody>
      </p:sp>
      <p:sp>
        <p:nvSpPr>
          <p:cNvPr id="215062" name="AutoShape 22"/>
          <p:cNvSpPr>
            <a:spLocks noChangeArrowheads="1"/>
          </p:cNvSpPr>
          <p:nvPr/>
        </p:nvSpPr>
        <p:spPr bwMode="auto">
          <a:xfrm flipV="1">
            <a:off x="2286000" y="4800600"/>
            <a:ext cx="609600" cy="304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063" name="Text Box 23"/>
          <p:cNvSpPr txBox="1">
            <a:spLocks noChangeArrowheads="1"/>
          </p:cNvSpPr>
          <p:nvPr/>
        </p:nvSpPr>
        <p:spPr bwMode="auto">
          <a:xfrm>
            <a:off x="2971800" y="4562475"/>
            <a:ext cx="6172200" cy="9461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800">
                <a:solidFill>
                  <a:srgbClr val="0000FF"/>
                </a:solidFill>
              </a:rPr>
              <a:t>Người quen cũ gặp xe quan Phán sự và</a:t>
            </a:r>
          </a:p>
          <a:p>
            <a:r>
              <a:rPr lang="en-US" altLang="en-US" sz="2800">
                <a:solidFill>
                  <a:srgbClr val="0000FF"/>
                </a:solidFill>
              </a:rPr>
              <a:t> lời bình của tác giả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15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1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2000"/>
                                        <p:tgtEl>
                                          <p:spTgt spid="21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5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2000"/>
                                        <p:tgtEl>
                                          <p:spTgt spid="215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1000"/>
                                        <p:tgtEl>
                                          <p:spTgt spid="21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21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215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15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215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51" grpId="0" animBg="1"/>
      <p:bldP spid="215054" grpId="0" animBg="1"/>
      <p:bldP spid="215055" grpId="0" animBg="1"/>
      <p:bldP spid="215056" grpId="0" animBg="1"/>
      <p:bldP spid="215057" grpId="0" animBg="1"/>
      <p:bldP spid="215058" grpId="0" animBg="1"/>
      <p:bldP spid="215059" grpId="0" animBg="1"/>
      <p:bldP spid="215060" grpId="0" animBg="1"/>
      <p:bldP spid="215061" grpId="0" animBg="1"/>
      <p:bldP spid="215062" grpId="0" animBg="1"/>
      <p:bldP spid="21506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4" name="Rectangle 4"/>
          <p:cNvSpPr>
            <a:spLocks noChangeArrowheads="1"/>
          </p:cNvSpPr>
          <p:nvPr/>
        </p:nvSpPr>
        <p:spPr bwMode="auto">
          <a:xfrm>
            <a:off x="609600" y="3352800"/>
            <a:ext cx="8534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u="sng">
                <a:latin typeface="VNI-Casca" pitchFamily="34" charset="0"/>
              </a:rPr>
              <a:t>Ñoaïn 1</a:t>
            </a:r>
            <a:r>
              <a:rPr lang="en-US" altLang="en-US" b="1">
                <a:latin typeface="VNI-Casca" pitchFamily="34" charset="0"/>
              </a:rPr>
              <a:t>: Töø ñaàu ñeán “… khoâng caàn gì caû”: Giôùi thieäu Töû Vaên vaø haønh ñoäng ñoát ñeàn.</a:t>
            </a:r>
          </a:p>
          <a:p>
            <a:pPr eaLnBrk="1" hangingPunct="1"/>
            <a:r>
              <a:rPr lang="en-US" altLang="en-US" b="1" u="sng">
                <a:latin typeface="VNI-Casca" pitchFamily="34" charset="0"/>
              </a:rPr>
              <a:t>Ñoaïn 2</a:t>
            </a:r>
            <a:r>
              <a:rPr lang="en-US" altLang="en-US" b="1">
                <a:latin typeface="VNI-Casca" pitchFamily="34" charset="0"/>
              </a:rPr>
              <a:t>: “Ñoát ñeàn xong… tan taønh nhö caùm vaäy”: Haønh ñoäng kieân quyeát vaïch maët boïn gian taø cuûa Töû Vaên.</a:t>
            </a:r>
          </a:p>
          <a:p>
            <a:pPr eaLnBrk="1" hangingPunct="1"/>
            <a:r>
              <a:rPr lang="en-US" altLang="en-US" b="1" u="sng">
                <a:latin typeface="VNI-Casca" pitchFamily="34" charset="0"/>
              </a:rPr>
              <a:t>Ñoaïn 3</a:t>
            </a:r>
            <a:r>
              <a:rPr lang="en-US" altLang="en-US" b="1">
                <a:latin typeface="VNI-Casca" pitchFamily="34" charset="0"/>
              </a:rPr>
              <a:t>: Ñoaïn coøn laïi: Töû Vaên nhaän chöùc phaùn söï vaø lôøi bình cuûa taùc giaû.</a:t>
            </a:r>
            <a:endParaRPr lang="en-US" altLang="en-US">
              <a:latin typeface="VNI-Casca" pitchFamily="34" charset="0"/>
            </a:endParaRPr>
          </a:p>
        </p:txBody>
      </p:sp>
      <p:sp>
        <p:nvSpPr>
          <p:cNvPr id="291845" name="Rectangle 5"/>
          <p:cNvSpPr>
            <a:spLocks noChangeArrowheads="1"/>
          </p:cNvSpPr>
          <p:nvPr/>
        </p:nvSpPr>
        <p:spPr bwMode="auto">
          <a:xfrm>
            <a:off x="762000" y="2819400"/>
            <a:ext cx="1809750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3600">
                <a:solidFill>
                  <a:srgbClr val="0000FF"/>
                </a:solidFill>
                <a:latin typeface="VNI-Casca" pitchFamily="34" charset="0"/>
              </a:rPr>
              <a:t>Boá cuïc:</a:t>
            </a:r>
          </a:p>
        </p:txBody>
      </p:sp>
      <p:sp>
        <p:nvSpPr>
          <p:cNvPr id="291846" name="Text Box 6"/>
          <p:cNvSpPr txBox="1">
            <a:spLocks noChangeArrowheads="1"/>
          </p:cNvSpPr>
          <p:nvPr/>
        </p:nvSpPr>
        <p:spPr bwMode="auto">
          <a:xfrm>
            <a:off x="533400" y="45720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3200" b="1" u="sng">
                <a:solidFill>
                  <a:srgbClr val="660066"/>
                </a:solidFill>
                <a:latin typeface="VNI-Times" pitchFamily="2" charset="0"/>
              </a:rPr>
              <a:t>CHUYEÄN CHÖÙC PHAÙN SÖÏ ÑEÀN TAÛN VIEÂN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1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1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1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1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1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1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18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18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18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184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250825" y="296863"/>
            <a:ext cx="184150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II</a:t>
            </a:r>
          </a:p>
          <a:p>
            <a:pPr>
              <a:spcBef>
                <a:spcPct val="50000"/>
              </a:spcBef>
            </a:pPr>
            <a:endParaRPr lang="en-US" altLang="en-US"/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0" y="1295400"/>
            <a:ext cx="7373938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600" b="1">
                <a:solidFill>
                  <a:srgbClr val="FF0000"/>
                </a:solidFill>
              </a:rPr>
              <a:t>      II/ Đọc hiểu </a:t>
            </a:r>
          </a:p>
          <a:p>
            <a:endParaRPr lang="en-US" altLang="en-US" sz="2800" b="1" i="1">
              <a:solidFill>
                <a:srgbClr val="0000FF"/>
              </a:solidFill>
            </a:endParaRPr>
          </a:p>
          <a:p>
            <a:r>
              <a:rPr lang="en-US" altLang="en-US" sz="2800" b="1" i="1">
                <a:solidFill>
                  <a:srgbClr val="0000FF"/>
                </a:solidFill>
              </a:rPr>
              <a:t>            1/ </a:t>
            </a:r>
            <a:r>
              <a:rPr lang="en-US" altLang="en-US" sz="3200" b="1" i="1">
                <a:solidFill>
                  <a:srgbClr val="0000FF"/>
                </a:solidFill>
              </a:rPr>
              <a:t>Hình tượng nhân vật Ngô Tử Văn</a:t>
            </a: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533400" y="3714750"/>
            <a:ext cx="8610600" cy="314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325" indent="2905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68375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539875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2111375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682875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31400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5972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40544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51167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>
                <a:latin typeface="VNI-Times" pitchFamily="2" charset="0"/>
              </a:rPr>
              <a:t>Ñöôïc giôùi thieäu theo phöông phaùp truyeàn thoáng cuûa vaên hoïc trung ñaïi.</a:t>
            </a:r>
            <a:endParaRPr lang="en-US" altLang="en-US" sz="2800" b="1">
              <a:latin typeface="VNI-Present" pitchFamily="2" charset="0"/>
            </a:endParaRPr>
          </a:p>
          <a:p>
            <a:pPr eaLnBrk="1" hangingPunct="1"/>
            <a:r>
              <a:rPr lang="en-US" altLang="en-US" sz="3600" b="1">
                <a:solidFill>
                  <a:srgbClr val="FF33CC"/>
                </a:solidFill>
                <a:latin typeface="VNI-Present" pitchFamily="2" charset="0"/>
              </a:rPr>
              <a:t>Teân</a:t>
            </a:r>
            <a:r>
              <a:rPr lang="en-US" altLang="en-US" sz="3600" b="1">
                <a:latin typeface="VNI-Present" pitchFamily="2" charset="0"/>
              </a:rPr>
              <a:t>: Soaïn</a:t>
            </a:r>
          </a:p>
          <a:p>
            <a:pPr eaLnBrk="1" hangingPunct="1"/>
            <a:r>
              <a:rPr lang="en-US" altLang="en-US" sz="3600" b="1">
                <a:solidFill>
                  <a:srgbClr val="FF33CC"/>
                </a:solidFill>
                <a:latin typeface="VNI-Present" pitchFamily="2" charset="0"/>
              </a:rPr>
              <a:t>Queâ quaùn</a:t>
            </a:r>
            <a:r>
              <a:rPr lang="en-US" altLang="en-US" sz="3600" b="1">
                <a:latin typeface="VNI-Present" pitchFamily="2" charset="0"/>
              </a:rPr>
              <a:t>: Yeân Duõng, Laïng Giang</a:t>
            </a:r>
          </a:p>
          <a:p>
            <a:pPr eaLnBrk="1" hangingPunct="1"/>
            <a:r>
              <a:rPr lang="en-US" altLang="en-US" sz="3600" b="1">
                <a:solidFill>
                  <a:srgbClr val="FF33CC"/>
                </a:solidFill>
                <a:latin typeface="VNI-Present" pitchFamily="2" charset="0"/>
              </a:rPr>
              <a:t>Tính tình</a:t>
            </a:r>
            <a:r>
              <a:rPr lang="en-US" altLang="en-US" sz="3600" b="1">
                <a:latin typeface="VNI-Present" pitchFamily="2" charset="0"/>
              </a:rPr>
              <a:t>: khaûng khaùi, noùng naûy, cöông tröïc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533400" y="45720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3200" b="1" u="sng">
                <a:solidFill>
                  <a:srgbClr val="660066"/>
                </a:solidFill>
                <a:latin typeface="VNI-Times" pitchFamily="2" charset="0"/>
              </a:rPr>
              <a:t>CHUYEÄN CHÖÙC PHAÙN SÖÏ ÑEÀN TAÛN VIEÂN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63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1000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1000"/>
                                        <p:tgtEl>
                                          <p:spTgt spid="16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1000"/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1000"/>
                                        <p:tgtEl>
                                          <p:spTgt spid="163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16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16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6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163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163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63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Text Box 2"/>
          <p:cNvSpPr txBox="1">
            <a:spLocks noChangeArrowheads="1"/>
          </p:cNvSpPr>
          <p:nvPr/>
        </p:nvSpPr>
        <p:spPr bwMode="auto">
          <a:xfrm>
            <a:off x="685800" y="2895600"/>
            <a:ext cx="6705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3600" b="1" i="1" u="sng">
                <a:solidFill>
                  <a:srgbClr val="0000FF"/>
                </a:solidFill>
                <a:latin typeface="VNI-Times" pitchFamily="2" charset="0"/>
              </a:rPr>
              <a:t>Haønh ñoäng ñoát ñeàn</a:t>
            </a:r>
          </a:p>
        </p:txBody>
      </p:sp>
      <p:sp>
        <p:nvSpPr>
          <p:cNvPr id="293891" name="Text Box 3"/>
          <p:cNvSpPr txBox="1">
            <a:spLocks noChangeArrowheads="1"/>
          </p:cNvSpPr>
          <p:nvPr/>
        </p:nvSpPr>
        <p:spPr bwMode="auto">
          <a:xfrm>
            <a:off x="685800" y="3657600"/>
            <a:ext cx="4800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DEFA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3600" b="1" u="sng">
                <a:latin typeface="VNI-Times" pitchFamily="2" charset="0"/>
              </a:rPr>
              <a:t>Tröôùc khi ñoát ñeàn:</a:t>
            </a:r>
          </a:p>
        </p:txBody>
      </p:sp>
      <p:sp>
        <p:nvSpPr>
          <p:cNvPr id="293892" name="Text Box 4"/>
          <p:cNvSpPr txBox="1">
            <a:spLocks noChangeArrowheads="1"/>
          </p:cNvSpPr>
          <p:nvPr/>
        </p:nvSpPr>
        <p:spPr bwMode="auto">
          <a:xfrm>
            <a:off x="838200" y="5486400"/>
            <a:ext cx="4800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DEFA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3600" b="1" u="sng">
                <a:latin typeface="VNI-Times" pitchFamily="2" charset="0"/>
              </a:rPr>
              <a:t>Khi ñoát ñeàn:</a:t>
            </a:r>
          </a:p>
        </p:txBody>
      </p:sp>
      <p:sp>
        <p:nvSpPr>
          <p:cNvPr id="293893" name="Text Box 5"/>
          <p:cNvSpPr txBox="1">
            <a:spLocks noChangeArrowheads="1"/>
          </p:cNvSpPr>
          <p:nvPr/>
        </p:nvSpPr>
        <p:spPr bwMode="auto">
          <a:xfrm>
            <a:off x="1676400" y="6216650"/>
            <a:ext cx="4800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DEFA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3600" b="1">
                <a:latin typeface="VNI-Times" pitchFamily="2" charset="0"/>
              </a:rPr>
              <a:t>Döùt khoaùt, maïnh me.õ</a:t>
            </a:r>
          </a:p>
        </p:txBody>
      </p:sp>
      <p:sp>
        <p:nvSpPr>
          <p:cNvPr id="293894" name="Text Box 6"/>
          <p:cNvSpPr txBox="1">
            <a:spLocks noChangeArrowheads="1"/>
          </p:cNvSpPr>
          <p:nvPr/>
        </p:nvSpPr>
        <p:spPr bwMode="auto">
          <a:xfrm>
            <a:off x="990600" y="4191000"/>
            <a:ext cx="64770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DEFA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3600" b="1">
                <a:latin typeface="VNI-Times" pitchFamily="2" charset="0"/>
              </a:rPr>
              <a:t>Caàu mong ñöôïc söï uûng hoä cuûa trôøi ñaát.</a:t>
            </a:r>
          </a:p>
        </p:txBody>
      </p:sp>
      <p:sp>
        <p:nvSpPr>
          <p:cNvPr id="293895" name="Text Box 7"/>
          <p:cNvSpPr txBox="1">
            <a:spLocks noChangeArrowheads="1"/>
          </p:cNvSpPr>
          <p:nvPr/>
        </p:nvSpPr>
        <p:spPr bwMode="auto">
          <a:xfrm>
            <a:off x="533400" y="45720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3200" b="1" u="sng">
                <a:solidFill>
                  <a:srgbClr val="660066"/>
                </a:solidFill>
                <a:latin typeface="VNI-Times" pitchFamily="2" charset="0"/>
              </a:rPr>
              <a:t>CHUYEÄN CHÖÙC PHAÙN SÖÏ ÑEÀN TAÛN VIEÂN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3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93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3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3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3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3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3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3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3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3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93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3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3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93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3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14" name="Text Box 2"/>
          <p:cNvSpPr txBox="1">
            <a:spLocks noChangeArrowheads="1"/>
          </p:cNvSpPr>
          <p:nvPr/>
        </p:nvSpPr>
        <p:spPr bwMode="auto">
          <a:xfrm>
            <a:off x="1066800" y="685800"/>
            <a:ext cx="9144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3600" b="1" i="1" u="sng">
                <a:solidFill>
                  <a:srgbClr val="0000FF"/>
                </a:solidFill>
                <a:latin typeface="VNI-Times" pitchFamily="2" charset="0"/>
              </a:rPr>
              <a:t>Haønh ñoäng ñoát ñeàn</a:t>
            </a:r>
          </a:p>
        </p:txBody>
      </p:sp>
      <p:sp>
        <p:nvSpPr>
          <p:cNvPr id="294915" name="Oval 3"/>
          <p:cNvSpPr>
            <a:spLocks noChangeArrowheads="1"/>
          </p:cNvSpPr>
          <p:nvPr/>
        </p:nvSpPr>
        <p:spPr bwMode="auto">
          <a:xfrm>
            <a:off x="304800" y="1905000"/>
            <a:ext cx="4267200" cy="2895600"/>
          </a:xfrm>
          <a:prstGeom prst="ellipse">
            <a:avLst/>
          </a:prstGeom>
          <a:solidFill>
            <a:srgbClr val="FFFF00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en-US" altLang="en-US" sz="3200" b="1" i="1">
                <a:solidFill>
                  <a:srgbClr val="FF0000"/>
                </a:solidFill>
                <a:latin typeface="VNI-Times" pitchFamily="2" charset="0"/>
              </a:rPr>
              <a:t>Ñeàn laø nôi thôø cuùng</a:t>
            </a:r>
          </a:p>
          <a:p>
            <a:pPr algn="ctr" eaLnBrk="1" hangingPunct="1"/>
            <a:r>
              <a:rPr lang="en-US" altLang="en-US" sz="3200" b="1" i="1">
                <a:solidFill>
                  <a:srgbClr val="FF0000"/>
                </a:solidFill>
                <a:latin typeface="VNI-Times" pitchFamily="2" charset="0"/>
              </a:rPr>
              <a:t>raát thieâng lieâng</a:t>
            </a:r>
          </a:p>
        </p:txBody>
      </p:sp>
      <p:sp>
        <p:nvSpPr>
          <p:cNvPr id="294916" name="Oval 4"/>
          <p:cNvSpPr>
            <a:spLocks noChangeArrowheads="1"/>
          </p:cNvSpPr>
          <p:nvPr/>
        </p:nvSpPr>
        <p:spPr bwMode="auto">
          <a:xfrm>
            <a:off x="4876800" y="2362200"/>
            <a:ext cx="4267200" cy="2895600"/>
          </a:xfrm>
          <a:prstGeom prst="ellipse">
            <a:avLst/>
          </a:prstGeom>
          <a:solidFill>
            <a:srgbClr val="0000FF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en-US" altLang="en-US" sz="3200" b="1" i="1">
                <a:solidFill>
                  <a:schemeClr val="bg1"/>
                </a:solidFill>
                <a:latin typeface="VNI-Times" pitchFamily="2" charset="0"/>
              </a:rPr>
              <a:t>Töû Vaên laø ngöôøi coù hoïc,</a:t>
            </a:r>
          </a:p>
          <a:p>
            <a:pPr algn="ctr" eaLnBrk="1" hangingPunct="1"/>
            <a:r>
              <a:rPr lang="en-US" altLang="en-US" sz="3200" b="1" i="1">
                <a:solidFill>
                  <a:schemeClr val="bg1"/>
                </a:solidFill>
                <a:latin typeface="VNI-Times" pitchFamily="2" charset="0"/>
              </a:rPr>
              <a:t>coù hieåu bieát</a:t>
            </a:r>
          </a:p>
        </p:txBody>
      </p:sp>
      <p:sp>
        <p:nvSpPr>
          <p:cNvPr id="294917" name="AutoShape 5"/>
          <p:cNvSpPr>
            <a:spLocks noChangeArrowheads="1"/>
          </p:cNvSpPr>
          <p:nvPr/>
        </p:nvSpPr>
        <p:spPr bwMode="auto">
          <a:xfrm>
            <a:off x="914400" y="1295400"/>
            <a:ext cx="2057400" cy="1447800"/>
          </a:xfrm>
          <a:prstGeom prst="flowChartAlternateProcess">
            <a:avLst/>
          </a:pr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en-US" altLang="en-US" sz="3600" b="1">
                <a:solidFill>
                  <a:srgbClr val="0000FF"/>
                </a:solidFill>
                <a:latin typeface="VNI-Times" pitchFamily="2" charset="0"/>
              </a:rPr>
              <a:t>ÑEÀN</a:t>
            </a:r>
          </a:p>
        </p:txBody>
      </p:sp>
      <p:sp>
        <p:nvSpPr>
          <p:cNvPr id="294918" name="AutoShape 6" descr="g4but01"/>
          <p:cNvSpPr>
            <a:spLocks noChangeArrowheads="1"/>
          </p:cNvSpPr>
          <p:nvPr/>
        </p:nvSpPr>
        <p:spPr bwMode="auto">
          <a:xfrm>
            <a:off x="7086600" y="5410200"/>
            <a:ext cx="2057400" cy="1447800"/>
          </a:xfrm>
          <a:prstGeom prst="flowChartAlternateProcess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en-US" altLang="en-US" sz="3600" b="1">
                <a:solidFill>
                  <a:schemeClr val="bg1"/>
                </a:solidFill>
                <a:latin typeface="VNI-Times" pitchFamily="2" charset="0"/>
              </a:rPr>
              <a:t>MIEÁU</a:t>
            </a:r>
          </a:p>
        </p:txBody>
      </p:sp>
      <p:sp>
        <p:nvSpPr>
          <p:cNvPr id="294919" name="AutoShape 7" descr="g4but06"/>
          <p:cNvSpPr>
            <a:spLocks noChangeArrowheads="1"/>
          </p:cNvSpPr>
          <p:nvPr/>
        </p:nvSpPr>
        <p:spPr bwMode="auto">
          <a:xfrm>
            <a:off x="838200" y="5410200"/>
            <a:ext cx="2057400" cy="1447800"/>
          </a:xfrm>
          <a:prstGeom prst="flowChartAlternateProcess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en-US" altLang="en-US" sz="3600" b="1">
                <a:solidFill>
                  <a:schemeClr val="bg1"/>
                </a:solidFill>
                <a:latin typeface="VNI-Times" pitchFamily="2" charset="0"/>
              </a:rPr>
              <a:t>CHUØA</a:t>
            </a:r>
          </a:p>
        </p:txBody>
      </p:sp>
      <p:sp>
        <p:nvSpPr>
          <p:cNvPr id="294920" name="AutoShape 8"/>
          <p:cNvSpPr>
            <a:spLocks noChangeArrowheads="1"/>
          </p:cNvSpPr>
          <p:nvPr/>
        </p:nvSpPr>
        <p:spPr bwMode="auto">
          <a:xfrm>
            <a:off x="5943600" y="1066800"/>
            <a:ext cx="2057400" cy="1447800"/>
          </a:xfrm>
          <a:prstGeom prst="flowChartAlternateProcess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en-US" altLang="en-US" sz="3600" b="1">
                <a:solidFill>
                  <a:srgbClr val="0000FF"/>
                </a:solidFill>
                <a:latin typeface="VNI-Times" pitchFamily="2" charset="0"/>
              </a:rPr>
              <a:t>ÑÌNH</a:t>
            </a:r>
          </a:p>
        </p:txBody>
      </p:sp>
      <p:pic>
        <p:nvPicPr>
          <p:cNvPr id="294921" name="Picture 9" descr="105519PM1152007Den%20ba%20chua%20kh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4151313"/>
            <a:ext cx="3306763" cy="2706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4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94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4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49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49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49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4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49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949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949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4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949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49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49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94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4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4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49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94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50" presetClass="exit" presetSubtype="0" accel="10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2949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2949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2949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4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2949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2949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2949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4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2949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2949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2949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4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294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294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2949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4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949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949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94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94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800" decel="100000"/>
                                        <p:tgtEl>
                                          <p:spTgt spid="2949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2949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00" decel="100000" fill="hold"/>
                                        <p:tgtEl>
                                          <p:spTgt spid="294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294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4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4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2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11111E-6 L 0.5 1.11111E-6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2949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00" y="0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333 0 L -0.425 0.02222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2949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17" y="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2949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294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294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4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42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1000"/>
                                        <p:tgtEl>
                                          <p:spTgt spid="2949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294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294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4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949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94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94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2949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294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294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4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4915" grpId="0" animBg="1"/>
      <p:bldP spid="294915" grpId="1" animBg="1"/>
      <p:bldP spid="294915" grpId="2" animBg="1"/>
      <p:bldP spid="294916" grpId="0" animBg="1"/>
      <p:bldP spid="294916" grpId="1" animBg="1"/>
      <p:bldP spid="294916" grpId="2" animBg="1"/>
      <p:bldP spid="294917" grpId="0" animBg="1"/>
      <p:bldP spid="294917" grpId="1" animBg="1"/>
      <p:bldP spid="294918" grpId="0" animBg="1"/>
      <p:bldP spid="294918" grpId="1" animBg="1"/>
      <p:bldP spid="294919" grpId="0" animBg="1"/>
      <p:bldP spid="294919" grpId="1" animBg="1"/>
      <p:bldP spid="294920" grpId="0" animBg="1"/>
      <p:bldP spid="294920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93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altLang="en-US" sz="3600">
              <a:solidFill>
                <a:srgbClr val="FFFF00"/>
              </a:solidFill>
              <a:latin typeface="VNI-Times" pitchFamily="2" charset="0"/>
            </a:endParaRPr>
          </a:p>
        </p:txBody>
      </p:sp>
      <p:sp>
        <p:nvSpPr>
          <p:cNvPr id="295939" name="Rectangle 3"/>
          <p:cNvSpPr>
            <a:spLocks noChangeArrowheads="1"/>
          </p:cNvSpPr>
          <p:nvPr/>
        </p:nvSpPr>
        <p:spPr bwMode="auto">
          <a:xfrm>
            <a:off x="762000" y="457200"/>
            <a:ext cx="6096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Font typeface="Wingdings" panose="05000000000000000000" pitchFamily="2" charset="2"/>
              <a:buChar char="v"/>
            </a:pPr>
            <a:r>
              <a:rPr lang="en-US" altLang="en-US" sz="3200" b="1" u="sng">
                <a:solidFill>
                  <a:srgbClr val="0000FF"/>
                </a:solidFill>
                <a:latin typeface="VNI-Times" pitchFamily="2" charset="0"/>
              </a:rPr>
              <a:t>Nguyeân nhaân ñoát ñeàn:</a:t>
            </a:r>
          </a:p>
        </p:txBody>
      </p:sp>
      <p:pic>
        <p:nvPicPr>
          <p:cNvPr id="295940" name="Picture 4" descr="105519PM1152007Den%20ba%20chua%20kh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295400"/>
            <a:ext cx="3306763" cy="270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5941" name="Rectangle 5"/>
          <p:cNvSpPr>
            <a:spLocks noChangeArrowheads="1"/>
          </p:cNvSpPr>
          <p:nvPr/>
        </p:nvSpPr>
        <p:spPr bwMode="auto">
          <a:xfrm>
            <a:off x="4191000" y="2057400"/>
            <a:ext cx="44196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r>
              <a:rPr lang="en-US" altLang="en-US" sz="2800" b="1" i="1">
                <a:latin typeface="VNI-Times" pitchFamily="2" charset="0"/>
              </a:rPr>
              <a:t>Trong laøng coù moät ngoâi ñeàn</a:t>
            </a:r>
          </a:p>
          <a:p>
            <a:pPr eaLnBrk="1" hangingPunct="1"/>
            <a:r>
              <a:rPr lang="en-US" altLang="en-US" sz="2800" b="1" i="1">
                <a:latin typeface="VNI-Times" pitchFamily="2" charset="0"/>
              </a:rPr>
              <a:t>raát linh thieâng</a:t>
            </a:r>
          </a:p>
        </p:txBody>
      </p:sp>
      <p:sp>
        <p:nvSpPr>
          <p:cNvPr id="295943" name="Rectangle 7"/>
          <p:cNvSpPr>
            <a:spLocks noChangeArrowheads="1"/>
          </p:cNvSpPr>
          <p:nvPr/>
        </p:nvSpPr>
        <p:spPr bwMode="auto">
          <a:xfrm>
            <a:off x="685800" y="4572000"/>
            <a:ext cx="35052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r>
              <a:rPr lang="en-US" altLang="en-US" sz="2800" b="1" i="1">
                <a:latin typeface="VNI-Times" pitchFamily="2" charset="0"/>
              </a:rPr>
              <a:t>Bò hoàn teân töôùng giaëc </a:t>
            </a:r>
          </a:p>
          <a:p>
            <a:pPr eaLnBrk="1" hangingPunct="1"/>
            <a:r>
              <a:rPr lang="en-US" altLang="en-US" sz="2800" b="1" i="1">
                <a:latin typeface="VNI-Times" pitchFamily="2" charset="0"/>
              </a:rPr>
              <a:t>Baéc trieàu chieám giöõ vaø</a:t>
            </a:r>
          </a:p>
          <a:p>
            <a:pPr eaLnBrk="1" hangingPunct="1"/>
            <a:r>
              <a:rPr lang="en-US" altLang="en-US" sz="2800" b="1" i="1">
                <a:latin typeface="VNI-Times" pitchFamily="2" charset="0"/>
              </a:rPr>
              <a:t>quaáy phaù daân laønh</a:t>
            </a:r>
          </a:p>
        </p:txBody>
      </p:sp>
      <p:sp>
        <p:nvSpPr>
          <p:cNvPr id="295945" name="Rectangle 9"/>
          <p:cNvSpPr>
            <a:spLocks noChangeArrowheads="1"/>
          </p:cNvSpPr>
          <p:nvPr/>
        </p:nvSpPr>
        <p:spPr bwMode="auto">
          <a:xfrm>
            <a:off x="4876800" y="2971800"/>
            <a:ext cx="38100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r>
              <a:rPr lang="en-US" altLang="en-US" sz="4400" b="1" i="1">
                <a:solidFill>
                  <a:srgbClr val="FF0000"/>
                </a:solidFill>
                <a:latin typeface="VNI-Times" pitchFamily="2" charset="0"/>
              </a:rPr>
              <a:t>Töû Vaên töùc giaän</a:t>
            </a:r>
          </a:p>
        </p:txBody>
      </p:sp>
      <p:sp>
        <p:nvSpPr>
          <p:cNvPr id="295946" name="WordArt 10"/>
          <p:cNvSpPr>
            <a:spLocks noChangeArrowheads="1" noChangeShapeType="1" noTextEdit="1"/>
          </p:cNvSpPr>
          <p:nvPr/>
        </p:nvSpPr>
        <p:spPr bwMode="auto">
          <a:xfrm>
            <a:off x="4114800" y="4038600"/>
            <a:ext cx="4400550" cy="20828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9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dist="117088" dir="4648272" algn="ctr" rotWithShape="0">
                    <a:srgbClr val="FFFF00"/>
                  </a:outerShdw>
                </a:effectLst>
                <a:latin typeface="VNI-Revue" pitchFamily="2" charset="0"/>
              </a:rPr>
              <a:t>ñoát ñeàn</a:t>
            </a:r>
          </a:p>
        </p:txBody>
      </p:sp>
      <p:pic>
        <p:nvPicPr>
          <p:cNvPr id="295949" name="Picture 13" descr="Chay` Den'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1219200"/>
            <a:ext cx="5410200" cy="563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95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95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95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59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5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5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959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5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5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2959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295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295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5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2959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295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295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5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59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59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59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95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47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2959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295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295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5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70" decel="100000"/>
                                        <p:tgtEl>
                                          <p:spTgt spid="2959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770" decel="100000"/>
                                        <p:tgtEl>
                                          <p:spTgt spid="29594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594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6" dur="770" fill="hold"/>
                                        <p:tgtEl>
                                          <p:spTgt spid="2959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59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8" dur="770" fill="hold"/>
                                        <p:tgtEl>
                                          <p:spTgt spid="2959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59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2959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95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500" decel="100000" fill="hold"/>
                                        <p:tgtEl>
                                          <p:spTgt spid="295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295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2959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2959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2959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5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2000" fill="hold"/>
                                        <p:tgtEl>
                                          <p:spTgt spid="2959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3000"/>
                                        <p:tgtEl>
                                          <p:spTgt spid="295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5941" grpId="0"/>
      <p:bldP spid="295941" grpId="1"/>
      <p:bldP spid="295943" grpId="0"/>
      <p:bldP spid="295943" grpId="1"/>
      <p:bldP spid="295945" grpId="0"/>
      <p:bldP spid="295945" grpId="1"/>
      <p:bldP spid="295946" grpId="0" animBg="1"/>
      <p:bldP spid="29594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62" name="Text Box 2"/>
          <p:cNvSpPr txBox="1">
            <a:spLocks noChangeArrowheads="1"/>
          </p:cNvSpPr>
          <p:nvPr/>
        </p:nvSpPr>
        <p:spPr bwMode="auto">
          <a:xfrm>
            <a:off x="7620000" y="2819400"/>
            <a:ext cx="76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altLang="en-US" sz="2400">
              <a:latin typeface="VNI-Times" pitchFamily="2" charset="0"/>
            </a:endParaRPr>
          </a:p>
        </p:txBody>
      </p:sp>
      <p:sp>
        <p:nvSpPr>
          <p:cNvPr id="296963" name="Text Box 3"/>
          <p:cNvSpPr txBox="1">
            <a:spLocks noChangeArrowheads="1"/>
          </p:cNvSpPr>
          <p:nvPr/>
        </p:nvSpPr>
        <p:spPr bwMode="auto">
          <a:xfrm>
            <a:off x="1143000" y="228600"/>
            <a:ext cx="7620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3600" u="sng">
                <a:solidFill>
                  <a:srgbClr val="0000FF"/>
                </a:solidFill>
                <a:latin typeface="VNI-Times" pitchFamily="2" charset="0"/>
              </a:rPr>
              <a:t>Thaùi ñoä cuûa Töû Vaên sau khi ñoát ñeàn:</a:t>
            </a:r>
          </a:p>
        </p:txBody>
      </p:sp>
      <p:sp>
        <p:nvSpPr>
          <p:cNvPr id="296964" name="Rectangle 4"/>
          <p:cNvSpPr>
            <a:spLocks noChangeArrowheads="1"/>
          </p:cNvSpPr>
          <p:nvPr/>
        </p:nvSpPr>
        <p:spPr bwMode="auto">
          <a:xfrm>
            <a:off x="152400" y="1066800"/>
            <a:ext cx="4114800" cy="8382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r>
              <a:rPr lang="en-US" altLang="en-US" sz="2600" b="1">
                <a:solidFill>
                  <a:schemeClr val="bg1"/>
                </a:solidFill>
                <a:latin typeface="VNI-Times" pitchFamily="2" charset="0"/>
              </a:rPr>
              <a:t>Vôùi hoàn ma teân töôùng giaëc</a:t>
            </a:r>
          </a:p>
        </p:txBody>
      </p:sp>
      <p:sp>
        <p:nvSpPr>
          <p:cNvPr id="296965" name="Rectangle 5"/>
          <p:cNvSpPr>
            <a:spLocks noChangeArrowheads="1"/>
          </p:cNvSpPr>
          <p:nvPr/>
        </p:nvSpPr>
        <p:spPr bwMode="auto">
          <a:xfrm>
            <a:off x="4267200" y="1066800"/>
            <a:ext cx="4724400" cy="8382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r>
              <a:rPr lang="en-US" altLang="en-US" sz="2800" b="1">
                <a:solidFill>
                  <a:schemeClr val="bg1"/>
                </a:solidFill>
                <a:latin typeface="VNI-Times" pitchFamily="2" charset="0"/>
              </a:rPr>
              <a:t>Vôùi thoå coâng</a:t>
            </a:r>
          </a:p>
        </p:txBody>
      </p:sp>
      <p:sp>
        <p:nvSpPr>
          <p:cNvPr id="296966" name="Oval 6"/>
          <p:cNvSpPr>
            <a:spLocks noChangeArrowheads="1"/>
          </p:cNvSpPr>
          <p:nvPr/>
        </p:nvSpPr>
        <p:spPr bwMode="auto">
          <a:xfrm>
            <a:off x="228600" y="2286000"/>
            <a:ext cx="3581400" cy="2286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en-US" altLang="en-US" sz="3200" b="1">
                <a:latin typeface="VNI-Times" pitchFamily="2" charset="0"/>
              </a:rPr>
              <a:t>Bình thaûn, </a:t>
            </a:r>
          </a:p>
          <a:p>
            <a:pPr algn="ctr" eaLnBrk="1" hangingPunct="1"/>
            <a:r>
              <a:rPr lang="en-US" altLang="en-US" sz="3200" b="1">
                <a:latin typeface="VNI-Times" pitchFamily="2" charset="0"/>
              </a:rPr>
              <a:t>khoâng xem ra gì</a:t>
            </a:r>
          </a:p>
        </p:txBody>
      </p:sp>
      <p:sp>
        <p:nvSpPr>
          <p:cNvPr id="296967" name="Oval 7"/>
          <p:cNvSpPr>
            <a:spLocks noChangeArrowheads="1"/>
          </p:cNvSpPr>
          <p:nvPr/>
        </p:nvSpPr>
        <p:spPr bwMode="auto">
          <a:xfrm>
            <a:off x="4800600" y="2209800"/>
            <a:ext cx="4038600" cy="2286000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en-US" altLang="en-US" sz="3000" b="1">
                <a:latin typeface="VNI-Times" pitchFamily="2" charset="0"/>
              </a:rPr>
              <a:t>Kinh ngaïc, toân troïng, </a:t>
            </a:r>
          </a:p>
          <a:p>
            <a:pPr algn="ctr" eaLnBrk="1" hangingPunct="1"/>
            <a:r>
              <a:rPr lang="en-US" altLang="en-US" sz="3000" b="1">
                <a:latin typeface="VNI-Times" pitchFamily="2" charset="0"/>
              </a:rPr>
              <a:t>caûm thoâng</a:t>
            </a:r>
          </a:p>
        </p:txBody>
      </p:sp>
      <p:sp>
        <p:nvSpPr>
          <p:cNvPr id="296968" name="Rectangle 8"/>
          <p:cNvSpPr>
            <a:spLocks noChangeArrowheads="1"/>
          </p:cNvSpPr>
          <p:nvPr/>
        </p:nvSpPr>
        <p:spPr bwMode="auto">
          <a:xfrm>
            <a:off x="609600" y="914400"/>
            <a:ext cx="8001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r>
              <a:rPr lang="en-US" altLang="en-US" sz="3600" b="1">
                <a:latin typeface="VNI-Times" pitchFamily="2" charset="0"/>
              </a:rPr>
              <a:t>Töû Vaên yù thöùc raát roõ vieäc mình laøm, </a:t>
            </a:r>
          </a:p>
          <a:p>
            <a:pPr eaLnBrk="1" hangingPunct="1"/>
            <a:r>
              <a:rPr lang="en-US" altLang="en-US" sz="3600" b="1">
                <a:latin typeface="VNI-Times" pitchFamily="2" charset="0"/>
              </a:rPr>
              <a:t>can ñaûm ñoái ñaàu vôùi keû aùc.</a:t>
            </a:r>
          </a:p>
        </p:txBody>
      </p:sp>
      <p:sp>
        <p:nvSpPr>
          <p:cNvPr id="296969" name="Text Box 9"/>
          <p:cNvSpPr txBox="1">
            <a:spLocks noChangeArrowheads="1"/>
          </p:cNvSpPr>
          <p:nvPr/>
        </p:nvSpPr>
        <p:spPr bwMode="auto">
          <a:xfrm>
            <a:off x="1143000" y="2590800"/>
            <a:ext cx="7239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3600" u="sng">
                <a:solidFill>
                  <a:srgbClr val="0000FF"/>
                </a:solidFill>
                <a:latin typeface="VNI-Times" pitchFamily="2" charset="0"/>
              </a:rPr>
              <a:t>Yùnghóa söï xuaát hieän cuûa thoå coâng:</a:t>
            </a:r>
          </a:p>
        </p:txBody>
      </p:sp>
      <p:sp>
        <p:nvSpPr>
          <p:cNvPr id="296970" name="Rectangle 10"/>
          <p:cNvSpPr>
            <a:spLocks noChangeArrowheads="1"/>
          </p:cNvSpPr>
          <p:nvPr/>
        </p:nvSpPr>
        <p:spPr bwMode="auto">
          <a:xfrm>
            <a:off x="533400" y="4114800"/>
            <a:ext cx="83058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en-US" sz="3200" b="1">
                <a:latin typeface="VNI-Times" pitchFamily="2" charset="0"/>
              </a:rPr>
              <a:t>Giaûi thích roõ söï vieäc, ñöa caâu chuyeän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3200" b="1">
                <a:latin typeface="VNI-Times" pitchFamily="2" charset="0"/>
              </a:rPr>
              <a:t>phaùt trieån cao hôn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en-US" sz="3200" b="1">
                <a:latin typeface="VNI-Times" pitchFamily="2" charset="0"/>
              </a:rPr>
              <a:t>Phaûn aùnh thöïc teá caùc ñeàn xung quanh ñeàu aên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3200" b="1">
                <a:latin typeface="VNI-Times" pitchFamily="2" charset="0"/>
              </a:rPr>
              <a:t>cuûa ñuùt, bao che keû aùc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en-US" sz="3200" b="1">
                <a:latin typeface="VNI-Times" pitchFamily="2" charset="0"/>
              </a:rPr>
              <a:t>Ngöôøi laøm vieäc toát seõ ñöôïc ñoàng tình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endParaRPr lang="en-US" altLang="en-US" sz="3200" b="1">
              <a:solidFill>
                <a:srgbClr val="FF0000"/>
              </a:solidFill>
              <a:latin typeface="VNI-Times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96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69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6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6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969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6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6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96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69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69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96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xit" presetSubtype="0" ac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296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2969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2969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969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6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2969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2969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2969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969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6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2969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2969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2969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969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6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2969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2969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2969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969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6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70" decel="100000"/>
                                        <p:tgtEl>
                                          <p:spTgt spid="2969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770" decel="100000"/>
                                        <p:tgtEl>
                                          <p:spTgt spid="2969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69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8" dur="770" fill="hold"/>
                                        <p:tgtEl>
                                          <p:spTgt spid="296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6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0" dur="770" fill="hold"/>
                                        <p:tgtEl>
                                          <p:spTgt spid="296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6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1000"/>
                                        <p:tgtEl>
                                          <p:spTgt spid="296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770" decel="100000"/>
                                        <p:tgtEl>
                                          <p:spTgt spid="2969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770" decel="100000"/>
                                        <p:tgtEl>
                                          <p:spTgt spid="29697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697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4" dur="770" fill="hold"/>
                                        <p:tgtEl>
                                          <p:spTgt spid="296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6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6" dur="770" fill="hold"/>
                                        <p:tgtEl>
                                          <p:spTgt spid="296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6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63" grpId="0"/>
      <p:bldP spid="296964" grpId="0" animBg="1"/>
      <p:bldP spid="296964" grpId="1" animBg="1"/>
      <p:bldP spid="296965" grpId="0" animBg="1"/>
      <p:bldP spid="296965" grpId="1" animBg="1"/>
      <p:bldP spid="296966" grpId="0" animBg="1"/>
      <p:bldP spid="296966" grpId="1" animBg="1"/>
      <p:bldP spid="296967" grpId="0" animBg="1"/>
      <p:bldP spid="296967" grpId="1" animBg="1"/>
      <p:bldP spid="296968" grpId="0"/>
      <p:bldP spid="296969" grpId="0"/>
      <p:bldP spid="2969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986" name="Text Box 2"/>
          <p:cNvSpPr txBox="1">
            <a:spLocks noChangeArrowheads="1"/>
          </p:cNvSpPr>
          <p:nvPr/>
        </p:nvSpPr>
        <p:spPr bwMode="auto">
          <a:xfrm>
            <a:off x="3581400" y="3429000"/>
            <a:ext cx="4800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altLang="en-US" sz="2400">
              <a:latin typeface="VNI-Times" pitchFamily="2" charset="0"/>
            </a:endParaRPr>
          </a:p>
        </p:txBody>
      </p:sp>
      <p:sp>
        <p:nvSpPr>
          <p:cNvPr id="297987" name="Text Box 3"/>
          <p:cNvSpPr txBox="1">
            <a:spLocks noChangeArrowheads="1"/>
          </p:cNvSpPr>
          <p:nvPr/>
        </p:nvSpPr>
        <p:spPr bwMode="auto">
          <a:xfrm>
            <a:off x="9051925" y="3387725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endParaRPr lang="en-US" altLang="en-US" sz="2400">
              <a:latin typeface="VNI-Times" pitchFamily="2" charset="0"/>
            </a:endParaRPr>
          </a:p>
        </p:txBody>
      </p:sp>
      <p:sp>
        <p:nvSpPr>
          <p:cNvPr id="297988" name="Rectangle 4" descr="Purple mesh"/>
          <p:cNvSpPr>
            <a:spLocks noChangeArrowheads="1"/>
          </p:cNvSpPr>
          <p:nvPr/>
        </p:nvSpPr>
        <p:spPr bwMode="auto">
          <a:xfrm>
            <a:off x="533400" y="990600"/>
            <a:ext cx="48768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1">
                  <a:blip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r>
              <a:rPr lang="en-US" altLang="en-US" sz="3200" b="1" u="sng">
                <a:solidFill>
                  <a:srgbClr val="0000FF"/>
                </a:solidFill>
                <a:latin typeface="VNI-Times" pitchFamily="2" charset="0"/>
              </a:rPr>
              <a:t> Töû Vaên trong buoåi xöû kieän</a:t>
            </a:r>
          </a:p>
        </p:txBody>
      </p:sp>
      <p:sp>
        <p:nvSpPr>
          <p:cNvPr id="297989" name="Rectangle 5"/>
          <p:cNvSpPr>
            <a:spLocks noChangeArrowheads="1"/>
          </p:cNvSpPr>
          <p:nvPr/>
        </p:nvSpPr>
        <p:spPr bwMode="auto">
          <a:xfrm>
            <a:off x="381000" y="2286000"/>
            <a:ext cx="33528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Font typeface="Wingdings" panose="05000000000000000000" pitchFamily="2" charset="2"/>
              <a:buChar char="v"/>
            </a:pPr>
            <a:r>
              <a:rPr lang="en-US" altLang="en-US" sz="3200" b="1" u="sng">
                <a:latin typeface="VNI-Times" pitchFamily="2" charset="0"/>
              </a:rPr>
              <a:t>Quang caûnh Minh ty:</a:t>
            </a:r>
            <a:r>
              <a:rPr lang="en-US" altLang="en-US" sz="2800" b="1">
                <a:solidFill>
                  <a:schemeClr val="bg1"/>
                </a:solidFill>
                <a:latin typeface="VNI-Times" pitchFamily="2" charset="0"/>
              </a:rPr>
              <a:t> </a:t>
            </a:r>
            <a:endParaRPr lang="en-US" altLang="en-US" sz="2800" b="1" u="sng">
              <a:solidFill>
                <a:schemeClr val="bg1"/>
              </a:solidFill>
              <a:latin typeface="VNI-Times" pitchFamily="2" charset="0"/>
            </a:endParaRPr>
          </a:p>
        </p:txBody>
      </p:sp>
      <p:sp>
        <p:nvSpPr>
          <p:cNvPr id="297990" name="Rectangle 6"/>
          <p:cNvSpPr>
            <a:spLocks noChangeArrowheads="1"/>
          </p:cNvSpPr>
          <p:nvPr/>
        </p:nvSpPr>
        <p:spPr bwMode="auto">
          <a:xfrm>
            <a:off x="4191000" y="2438400"/>
            <a:ext cx="4724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en-US" altLang="en-US" sz="4000" b="1">
                <a:latin typeface="VNI-Times" pitchFamily="2" charset="0"/>
              </a:rPr>
              <a:t>Aâm u, ruøng rôïn</a:t>
            </a:r>
          </a:p>
        </p:txBody>
      </p:sp>
      <p:sp>
        <p:nvSpPr>
          <p:cNvPr id="297991" name="Rectangle 7"/>
          <p:cNvSpPr>
            <a:spLocks noChangeArrowheads="1"/>
          </p:cNvSpPr>
          <p:nvPr/>
        </p:nvSpPr>
        <p:spPr bwMode="auto">
          <a:xfrm>
            <a:off x="609600" y="3124200"/>
            <a:ext cx="7010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lnSpc>
                <a:spcPct val="90000"/>
              </a:lnSpc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>
              <a:lnSpc>
                <a:spcPct val="90000"/>
              </a:lnSpc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>
              <a:lnSpc>
                <a:spcPct val="90000"/>
              </a:lnSpc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>
              <a:lnSpc>
                <a:spcPct val="90000"/>
              </a:lnSpc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>
              <a:lnSpc>
                <a:spcPct val="90000"/>
              </a:lnSpc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v"/>
            </a:pPr>
            <a:r>
              <a:rPr lang="en-US" altLang="en-US" b="0" u="sng">
                <a:solidFill>
                  <a:schemeClr val="tx1"/>
                </a:solidFill>
                <a:latin typeface="VNI-Casca" pitchFamily="34" charset="0"/>
              </a:rPr>
              <a:t>Thaùi ñoä ñoái xöû vôùi Töû Vaên cuûa boïn quæ ñòa nguïc vaø Dieâm Vöông</a:t>
            </a:r>
          </a:p>
        </p:txBody>
      </p:sp>
      <p:sp>
        <p:nvSpPr>
          <p:cNvPr id="297992" name="Rectangle 8"/>
          <p:cNvSpPr>
            <a:spLocks noChangeArrowheads="1"/>
          </p:cNvSpPr>
          <p:nvPr/>
        </p:nvSpPr>
        <p:spPr bwMode="auto">
          <a:xfrm>
            <a:off x="1219200" y="4343400"/>
            <a:ext cx="5715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en-US" altLang="en-US" sz="4000" b="1">
                <a:latin typeface="VNI-Times" pitchFamily="2" charset="0"/>
              </a:rPr>
              <a:t>Ñe doïa, vu caùo, sæ nhuïc</a:t>
            </a:r>
          </a:p>
        </p:txBody>
      </p:sp>
      <p:sp>
        <p:nvSpPr>
          <p:cNvPr id="297993" name="Rectangle 9"/>
          <p:cNvSpPr>
            <a:spLocks noChangeArrowheads="1"/>
          </p:cNvSpPr>
          <p:nvPr/>
        </p:nvSpPr>
        <p:spPr bwMode="auto">
          <a:xfrm>
            <a:off x="533400" y="4953000"/>
            <a:ext cx="5105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lnSpc>
                <a:spcPct val="90000"/>
              </a:lnSpc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>
              <a:lnSpc>
                <a:spcPct val="90000"/>
              </a:lnSpc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>
              <a:lnSpc>
                <a:spcPct val="90000"/>
              </a:lnSpc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>
              <a:lnSpc>
                <a:spcPct val="90000"/>
              </a:lnSpc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>
              <a:lnSpc>
                <a:spcPct val="90000"/>
              </a:lnSpc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v"/>
            </a:pPr>
            <a:r>
              <a:rPr lang="en-US" altLang="en-US" sz="3200" b="0" u="sng">
                <a:solidFill>
                  <a:schemeClr val="tx1"/>
                </a:solidFill>
                <a:latin typeface="VNI-Casca" pitchFamily="34" charset="0"/>
              </a:rPr>
              <a:t>Thaùi ñoä ñoái ñaùp cuûa Töû Vaên</a:t>
            </a:r>
          </a:p>
        </p:txBody>
      </p:sp>
      <p:sp>
        <p:nvSpPr>
          <p:cNvPr id="297994" name="Rectangle 10"/>
          <p:cNvSpPr>
            <a:spLocks noChangeArrowheads="1"/>
          </p:cNvSpPr>
          <p:nvPr/>
        </p:nvSpPr>
        <p:spPr bwMode="auto">
          <a:xfrm>
            <a:off x="762000" y="5410200"/>
            <a:ext cx="80772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r>
              <a:rPr lang="en-US" altLang="en-US" sz="3600" b="1">
                <a:latin typeface="VNI-Times" pitchFamily="2" charset="0"/>
              </a:rPr>
              <a:t>      </a:t>
            </a:r>
            <a:r>
              <a:rPr lang="en-US" altLang="en-US" sz="4000" b="1">
                <a:latin typeface="VNI-Times" pitchFamily="2" charset="0"/>
              </a:rPr>
              <a:t>Kieân quyeát, cöùng coûi, khoâng chòu </a:t>
            </a:r>
          </a:p>
          <a:p>
            <a:pPr eaLnBrk="1" hangingPunct="1"/>
            <a:r>
              <a:rPr lang="en-US" altLang="en-US" sz="4000" b="1">
                <a:latin typeface="VNI-Times" pitchFamily="2" charset="0"/>
              </a:rPr>
              <a:t>nhuùn nhöôøng</a:t>
            </a:r>
          </a:p>
        </p:txBody>
      </p:sp>
      <p:sp>
        <p:nvSpPr>
          <p:cNvPr id="297996" name="Text Box 12"/>
          <p:cNvSpPr txBox="1">
            <a:spLocks noChangeArrowheads="1"/>
          </p:cNvSpPr>
          <p:nvPr/>
        </p:nvSpPr>
        <p:spPr bwMode="auto">
          <a:xfrm>
            <a:off x="533400" y="45720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3200" b="1" u="sng">
                <a:solidFill>
                  <a:srgbClr val="660066"/>
                </a:solidFill>
                <a:latin typeface="VNI-Times" pitchFamily="2" charset="0"/>
              </a:rPr>
              <a:t>CHUYEÄN CHÖÙC PHAÙN SÖÏ ÑEÀN TAÛN VIEÂN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79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7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97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97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979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979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70" decel="100000"/>
                                        <p:tgtEl>
                                          <p:spTgt spid="2979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770" decel="100000"/>
                                        <p:tgtEl>
                                          <p:spTgt spid="29799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799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4" dur="770" fill="hold"/>
                                        <p:tgtEl>
                                          <p:spTgt spid="297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7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" dur="770" fill="hold"/>
                                        <p:tgtEl>
                                          <p:spTgt spid="297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7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7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7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97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979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7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7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97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97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97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979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97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97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4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9" dur="1"/>
                                        <p:tgtEl>
                                          <p:spTgt spid="2979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2" dur="1"/>
                                        <p:tgtEl>
                                          <p:spTgt spid="29799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5" dur="1"/>
                                        <p:tgtEl>
                                          <p:spTgt spid="29799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8" dur="1"/>
                                        <p:tgtEl>
                                          <p:spTgt spid="29799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71" dur="1"/>
                                        <p:tgtEl>
                                          <p:spTgt spid="29799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74" dur="1"/>
                                        <p:tgtEl>
                                          <p:spTgt spid="29799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989" grpId="0" build="allAtOnce"/>
      <p:bldP spid="297990" grpId="0"/>
      <p:bldP spid="297990" grpId="1"/>
      <p:bldP spid="297991" grpId="0"/>
      <p:bldP spid="297991" grpId="1"/>
      <p:bldP spid="297992" grpId="0"/>
      <p:bldP spid="297992" grpId="1"/>
      <p:bldP spid="297993" grpId="0"/>
      <p:bldP spid="297993" grpId="1"/>
      <p:bldP spid="297994" grpId="0"/>
      <p:bldP spid="29799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Rectangle 2"/>
          <p:cNvSpPr>
            <a:spLocks noChangeArrowheads="1"/>
          </p:cNvSpPr>
          <p:nvPr/>
        </p:nvSpPr>
        <p:spPr bwMode="auto">
          <a:xfrm>
            <a:off x="152400" y="3595688"/>
            <a:ext cx="8991600" cy="3262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en-US" sz="2800" b="1">
                <a:solidFill>
                  <a:srgbClr val="0000CC"/>
                </a:solidFill>
              </a:rPr>
              <a:t>              Chính </a:t>
            </a:r>
            <a:r>
              <a:rPr lang="en-US" altLang="en-US" sz="2800">
                <a:solidFill>
                  <a:srgbClr val="000099"/>
                </a:solidFill>
              </a:rPr>
              <a:t>(Thiện)</a:t>
            </a:r>
            <a:r>
              <a:rPr lang="en-US" altLang="en-US" sz="2800">
                <a:solidFill>
                  <a:srgbClr val="0000CC"/>
                </a:solidFill>
              </a:rPr>
              <a:t>                            </a:t>
            </a:r>
            <a:r>
              <a:rPr lang="en-US" altLang="en-US" sz="2800" b="1">
                <a:solidFill>
                  <a:srgbClr val="0000CC"/>
                </a:solidFill>
              </a:rPr>
              <a:t>Tà </a:t>
            </a:r>
            <a:r>
              <a:rPr lang="en-US" altLang="en-US" sz="2800">
                <a:solidFill>
                  <a:srgbClr val="000099"/>
                </a:solidFill>
              </a:rPr>
              <a:t>(ác)</a:t>
            </a:r>
          </a:p>
          <a:p>
            <a:pPr algn="ctr" eaLnBrk="1" hangingPunct="1"/>
            <a:r>
              <a:rPr lang="en-US" altLang="en-US" sz="2800">
                <a:solidFill>
                  <a:srgbClr val="0000CC"/>
                </a:solidFill>
              </a:rPr>
              <a:t>         </a:t>
            </a:r>
            <a:r>
              <a:rPr lang="en-US" altLang="en-US" sz="2800" b="1"/>
              <a:t>Tử Văn</a:t>
            </a:r>
            <a:r>
              <a:rPr lang="en-US" altLang="en-US" sz="2800"/>
              <a:t>                   -Tên giặc phương Bắc họ Thôi</a:t>
            </a:r>
          </a:p>
          <a:p>
            <a:pPr algn="ctr" eaLnBrk="1" hangingPunct="1"/>
            <a:r>
              <a:rPr lang="en-US" altLang="en-US" sz="2800"/>
              <a:t>             Thổ công</a:t>
            </a:r>
            <a:r>
              <a:rPr lang="en-US" altLang="en-US" sz="2800">
                <a:solidFill>
                  <a:srgbClr val="0000CC"/>
                </a:solidFill>
              </a:rPr>
              <a:t>                 </a:t>
            </a:r>
            <a:r>
              <a:rPr lang="en-US" altLang="en-US" sz="2800" b="1">
                <a:latin typeface=".VnTime" panose="020B7200000000000000" pitchFamily="34" charset="0"/>
              </a:rPr>
              <a:t>-</a:t>
            </a:r>
            <a:r>
              <a:rPr lang="en-US" altLang="en-US" sz="2800">
                <a:latin typeface=".VnTime" panose="020B7200000000000000" pitchFamily="34" charset="0"/>
              </a:rPr>
              <a:t>Sè ®«ng quan</a:t>
            </a:r>
            <a:r>
              <a:rPr lang="en-US" altLang="en-US" sz="2800"/>
              <a:t> lại đ</a:t>
            </a:r>
            <a:r>
              <a:rPr lang="en-US" altLang="en-US" sz="2800">
                <a:latin typeface=".VnTime" panose="020B7200000000000000" pitchFamily="34" charset="0"/>
              </a:rPr>
              <a:t>Ò</a:t>
            </a:r>
            <a:r>
              <a:rPr lang="en-US" altLang="en-US" sz="2800"/>
              <a:t>u ăn của đút.</a:t>
            </a:r>
          </a:p>
          <a:p>
            <a:pPr algn="ctr" eaLnBrk="1" hangingPunct="1"/>
            <a:endParaRPr lang="en-US" altLang="en-US" sz="2800" b="1">
              <a:solidFill>
                <a:srgbClr val="336600"/>
              </a:solidFill>
            </a:endParaRPr>
          </a:p>
          <a:p>
            <a:pPr algn="ctr" eaLnBrk="1" hangingPunct="1"/>
            <a:r>
              <a:rPr lang="en-US" altLang="en-US" sz="3200" b="1">
                <a:solidFill>
                  <a:srgbClr val="CC3300"/>
                </a:solidFill>
              </a:rPr>
              <a:t>Diêm Vương phán quyết (Mắng các phán quan, trị tà, tha Tử Văn) </a:t>
            </a:r>
            <a:endParaRPr lang="en-US" altLang="en-US" sz="3200" b="1">
              <a:solidFill>
                <a:srgbClr val="336600"/>
              </a:solidFill>
            </a:endParaRPr>
          </a:p>
          <a:p>
            <a:pPr algn="ctr" eaLnBrk="1" hangingPunct="1"/>
            <a:r>
              <a:rPr lang="en-US" altLang="en-US" sz="3200" b="1">
                <a:solidFill>
                  <a:srgbClr val="990000"/>
                </a:solidFill>
              </a:rPr>
              <a:t>Chính cuối cùng tất thắng tà.</a:t>
            </a:r>
          </a:p>
        </p:txBody>
      </p:sp>
      <p:sp>
        <p:nvSpPr>
          <p:cNvPr id="299011" name="Line 3"/>
          <p:cNvSpPr>
            <a:spLocks noChangeShapeType="1"/>
          </p:cNvSpPr>
          <p:nvPr/>
        </p:nvSpPr>
        <p:spPr bwMode="auto">
          <a:xfrm>
            <a:off x="3962400" y="3581400"/>
            <a:ext cx="0" cy="17526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9012" name="Rectangle 4"/>
          <p:cNvSpPr>
            <a:spLocks noChangeArrowheads="1"/>
          </p:cNvSpPr>
          <p:nvPr/>
        </p:nvSpPr>
        <p:spPr bwMode="auto">
          <a:xfrm>
            <a:off x="1219200" y="2514600"/>
            <a:ext cx="4800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en-US" sz="3600" b="1" u="sng">
                <a:solidFill>
                  <a:srgbClr val="0000FF"/>
                </a:solidFill>
              </a:rPr>
              <a:t>Tương quan chính - tà</a:t>
            </a:r>
          </a:p>
        </p:txBody>
      </p:sp>
      <p:sp>
        <p:nvSpPr>
          <p:cNvPr id="299013" name="Text Box 5"/>
          <p:cNvSpPr txBox="1">
            <a:spLocks noChangeArrowheads="1"/>
          </p:cNvSpPr>
          <p:nvPr/>
        </p:nvSpPr>
        <p:spPr bwMode="auto">
          <a:xfrm>
            <a:off x="533400" y="45720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3200" b="1" u="sng">
                <a:solidFill>
                  <a:srgbClr val="660066"/>
                </a:solidFill>
                <a:latin typeface="VNI-Times" pitchFamily="2" charset="0"/>
              </a:rPr>
              <a:t>CHUYEÄN CHÖÙC PHAÙN SÖÏ ÑEÀN TAÛN VIEÂN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9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90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90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99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9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9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9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9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9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9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0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90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90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9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9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9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99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9011" grpId="0" animBg="1"/>
      <p:bldP spid="2990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082" name="Text Box 2"/>
          <p:cNvSpPr txBox="1">
            <a:spLocks noChangeArrowheads="1"/>
          </p:cNvSpPr>
          <p:nvPr/>
        </p:nvSpPr>
        <p:spPr bwMode="auto">
          <a:xfrm>
            <a:off x="914400" y="2586038"/>
            <a:ext cx="8001000" cy="427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3200" b="1" i="1" u="sng">
                <a:solidFill>
                  <a:srgbClr val="FF0000"/>
                </a:solidFill>
                <a:latin typeface="VNI-Times" pitchFamily="2" charset="0"/>
              </a:rPr>
              <a:t>Yù nghóa vieäc Ngoâ Töû Vaên nhaän chöùc phaùn söï ñeàn Taûn Vieân:</a:t>
            </a:r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sz="2800" b="1">
                <a:solidFill>
                  <a:srgbClr val="0000CC"/>
                </a:solidFill>
                <a:latin typeface="VNI-Times" pitchFamily="2" charset="0"/>
              </a:rPr>
              <a:t>Söï thöôûng coâng xöùng ñaùng cho ngöôøi chính tröïc, duõng caûm.</a:t>
            </a:r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sz="2800" b="1">
                <a:solidFill>
                  <a:srgbClr val="0000CC"/>
                </a:solidFill>
                <a:latin typeface="VNI-Times" pitchFamily="2" charset="0"/>
              </a:rPr>
              <a:t>Khích leä moïi ngöôøi duõng caûm choáng laïi caùi xaáu, caùi aùc.</a:t>
            </a:r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sz="2800" b="1">
                <a:solidFill>
                  <a:srgbClr val="0000CC"/>
                </a:solidFill>
                <a:latin typeface="VNI-Times" pitchFamily="2" charset="0"/>
              </a:rPr>
              <a:t>Söï baát töû hoaù khaùt voïng chính nghóa, coâng lí cuûa con ngöôøi.</a:t>
            </a:r>
          </a:p>
        </p:txBody>
      </p:sp>
      <p:sp>
        <p:nvSpPr>
          <p:cNvPr id="302083" name="Text Box 3"/>
          <p:cNvSpPr txBox="1">
            <a:spLocks noChangeArrowheads="1"/>
          </p:cNvSpPr>
          <p:nvPr/>
        </p:nvSpPr>
        <p:spPr bwMode="auto">
          <a:xfrm>
            <a:off x="533400" y="45720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3200" b="1" u="sng">
                <a:solidFill>
                  <a:srgbClr val="660066"/>
                </a:solidFill>
                <a:latin typeface="VNI-Times" pitchFamily="2" charset="0"/>
              </a:rPr>
              <a:t>CHUYEÄN CHÖÙC PHAÙN SÖÏ ÑEÀN TAÛN VIEÂN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2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2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2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2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2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0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020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0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20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106" name="Text Box 2"/>
          <p:cNvSpPr txBox="1">
            <a:spLocks noChangeArrowheads="1"/>
          </p:cNvSpPr>
          <p:nvPr/>
        </p:nvSpPr>
        <p:spPr bwMode="auto">
          <a:xfrm>
            <a:off x="838200" y="3505200"/>
            <a:ext cx="8077200" cy="311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3600" b="1" i="1" u="sng">
                <a:solidFill>
                  <a:srgbClr val="FF0000"/>
                </a:solidFill>
                <a:latin typeface="VNI-Times" pitchFamily="2" charset="0"/>
              </a:rPr>
              <a:t>Lôøi bình cuûa truyeän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sz="3600">
                <a:latin typeface="VNI-Times" pitchFamily="2" charset="0"/>
              </a:rPr>
              <a:t>    Theå hieän quan nieäm cuûa taùc giaû veà keû só: cöùng coûi, cöông tröïc, coù duõng khí, phaûi choáng caùi xaáu, caùi aùc ñeå baûo veä coâng lí vaø seõ ñöôïc phaàn thöôûng xöùng ñaùng.</a:t>
            </a:r>
          </a:p>
        </p:txBody>
      </p:sp>
      <p:sp>
        <p:nvSpPr>
          <p:cNvPr id="303108" name="Text Box 4"/>
          <p:cNvSpPr txBox="1">
            <a:spLocks noChangeArrowheads="1"/>
          </p:cNvSpPr>
          <p:nvPr/>
        </p:nvSpPr>
        <p:spPr bwMode="auto">
          <a:xfrm>
            <a:off x="2819400" y="914400"/>
            <a:ext cx="3429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altLang="en-US" sz="2400">
              <a:latin typeface="VNI-Times" pitchFamily="2" charset="0"/>
            </a:endParaRPr>
          </a:p>
        </p:txBody>
      </p:sp>
      <p:sp>
        <p:nvSpPr>
          <p:cNvPr id="303110" name="Text Box 6"/>
          <p:cNvSpPr txBox="1">
            <a:spLocks noChangeArrowheads="1"/>
          </p:cNvSpPr>
          <p:nvPr/>
        </p:nvSpPr>
        <p:spPr bwMode="auto">
          <a:xfrm>
            <a:off x="533400" y="45720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3200" b="1" u="sng">
                <a:solidFill>
                  <a:srgbClr val="660066"/>
                </a:solidFill>
                <a:latin typeface="VNI-Times" pitchFamily="2" charset="0"/>
              </a:rPr>
              <a:t>CHUYEÄN CHÖÙC PHAÙN SÖÏ ÑEÀN TAÛN VIEÂN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3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3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3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3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3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3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3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130" name="AutoShape 2"/>
          <p:cNvSpPr>
            <a:spLocks noGrp="1" noChangeArrowheads="1"/>
          </p:cNvSpPr>
          <p:nvPr>
            <p:ph type="title"/>
          </p:nvPr>
        </p:nvSpPr>
        <p:spPr>
          <a:xfrm>
            <a:off x="0" y="914400"/>
            <a:ext cx="8229600" cy="1143000"/>
          </a:xfrm>
        </p:spPr>
        <p:txBody>
          <a:bodyPr/>
          <a:lstStyle/>
          <a:p>
            <a:r>
              <a:rPr lang="en-US" altLang="en-US" sz="4000" b="0" i="1">
                <a:solidFill>
                  <a:srgbClr val="FF0000"/>
                </a:solidFill>
                <a:latin typeface="VNI-Bodon-Poster" pitchFamily="2" charset="0"/>
              </a:rPr>
              <a:t>III.Toång keát</a:t>
            </a:r>
          </a:p>
        </p:txBody>
      </p:sp>
      <p:sp>
        <p:nvSpPr>
          <p:cNvPr id="304131" name="Text Box 3"/>
          <p:cNvSpPr txBox="1">
            <a:spLocks noChangeArrowheads="1"/>
          </p:cNvSpPr>
          <p:nvPr/>
        </p:nvSpPr>
        <p:spPr bwMode="auto">
          <a:xfrm>
            <a:off x="609600" y="2135188"/>
            <a:ext cx="8534400" cy="4722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eaLnBrk="1" hangingPunct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3200" b="1" u="sng">
                <a:solidFill>
                  <a:srgbClr val="FF0000"/>
                </a:solidFill>
                <a:latin typeface="VNI-Times" pitchFamily="2" charset="0"/>
              </a:rPr>
              <a:t>Noäi dung</a:t>
            </a:r>
            <a:r>
              <a:rPr lang="en-US" altLang="en-US" sz="3200" b="1">
                <a:solidFill>
                  <a:srgbClr val="FF0000"/>
                </a:solidFill>
                <a:latin typeface="VNI-Times" pitchFamily="2" charset="0"/>
              </a:rPr>
              <a:t>:</a:t>
            </a:r>
            <a:r>
              <a:rPr lang="en-US" altLang="en-US" sz="3200" b="1">
                <a:latin typeface="VNI-Times" pitchFamily="2" charset="0"/>
              </a:rPr>
              <a:t> Ñeà cao tinh thaàn khaûng khaùi, cöông tröïc, daùm ñaáu tranh choáng laïi caùi aùc, tröø haïi cho daân cuûa Ngoâ Töû Vaên – moät ngöôøi trí thöùc nöôùc Vieät. Ñoàng thôøi theå hieän nieàm tin</a:t>
            </a:r>
            <a:r>
              <a:rPr lang="en-US" altLang="en-US" sz="3200" b="1">
                <a:solidFill>
                  <a:schemeClr val="tx2"/>
                </a:solidFill>
                <a:latin typeface="VNI-Times" pitchFamily="2" charset="0"/>
              </a:rPr>
              <a:t> </a:t>
            </a:r>
            <a:r>
              <a:rPr lang="en-US" altLang="en-US" sz="3200" b="1" i="1">
                <a:solidFill>
                  <a:srgbClr val="0000FF"/>
                </a:solidFill>
                <a:latin typeface="VNI-Times" pitchFamily="2" charset="0"/>
              </a:rPr>
              <a:t>coâng lí, chính nghóa nhaát ñònh seõ chieán thaéng gian taø</a:t>
            </a:r>
            <a:r>
              <a:rPr lang="en-US" altLang="en-US" sz="3200" b="1" i="1">
                <a:solidFill>
                  <a:schemeClr val="tx2"/>
                </a:solidFill>
                <a:latin typeface="VNI-Times" pitchFamily="2" charset="0"/>
              </a:rPr>
              <a:t>.</a:t>
            </a:r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n-US" altLang="en-US" sz="3200" b="1" u="sng">
                <a:solidFill>
                  <a:srgbClr val="FF0000"/>
                </a:solidFill>
                <a:latin typeface="VNI-Times" pitchFamily="2" charset="0"/>
              </a:rPr>
              <a:t>Ngheä thuaät</a:t>
            </a:r>
            <a:r>
              <a:rPr lang="en-US" altLang="en-US" sz="3200" b="1">
                <a:solidFill>
                  <a:srgbClr val="FF0000"/>
                </a:solidFill>
                <a:latin typeface="VNI-Times" pitchFamily="2" charset="0"/>
              </a:rPr>
              <a:t>:</a:t>
            </a:r>
            <a:r>
              <a:rPr lang="en-US" altLang="en-US" sz="3200" b="1">
                <a:solidFill>
                  <a:schemeClr val="tx2"/>
                </a:solidFill>
                <a:latin typeface="VNI-Times" pitchFamily="2" charset="0"/>
              </a:rPr>
              <a:t> </a:t>
            </a:r>
            <a:r>
              <a:rPr lang="en-US" altLang="en-US" sz="3200" b="1">
                <a:latin typeface="VNI-Times" pitchFamily="2" charset="0"/>
              </a:rPr>
              <a:t>keå chuyeän loâi cuoán, giaøu kòch tính; xaây döïng nhaân vaät saéc neùt; söû duïng nhieàu yeáu toá kì aûo.</a:t>
            </a:r>
            <a:endParaRPr lang="en-US" altLang="en-US" sz="3200">
              <a:latin typeface="VNI-Times" pitchFamily="2" charset="0"/>
            </a:endParaRPr>
          </a:p>
        </p:txBody>
      </p:sp>
      <p:sp>
        <p:nvSpPr>
          <p:cNvPr id="304132" name="Text Box 4"/>
          <p:cNvSpPr txBox="1">
            <a:spLocks noChangeArrowheads="1"/>
          </p:cNvSpPr>
          <p:nvPr/>
        </p:nvSpPr>
        <p:spPr bwMode="auto">
          <a:xfrm>
            <a:off x="533400" y="45720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3200" b="1" u="sng">
                <a:solidFill>
                  <a:srgbClr val="660066"/>
                </a:solidFill>
                <a:latin typeface="VNI-Times" pitchFamily="2" charset="0"/>
              </a:rPr>
              <a:t>CHUYEÄN CHÖÙC PHAÙN SÖÏ ÑEÀN TAÛN VIEÂN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04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04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304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41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600" name="Picture 8" descr="1DSCF16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905000"/>
            <a:ext cx="8382000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8601" name="Rectangle 9"/>
          <p:cNvSpPr>
            <a:spLocks noChangeArrowheads="1"/>
          </p:cNvSpPr>
          <p:nvPr/>
        </p:nvSpPr>
        <p:spPr bwMode="auto">
          <a:xfrm>
            <a:off x="2057400" y="838200"/>
            <a:ext cx="55626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en-US" sz="8800">
                <a:latin typeface="VNI-Juni" pitchFamily="2" charset="0"/>
              </a:rPr>
              <a:t>NUÙI TAÛN VIEÂN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687" name="Picture 7" descr="denv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286000"/>
            <a:ext cx="83058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9688" name="Rectangle 8"/>
          <p:cNvSpPr>
            <a:spLocks noChangeArrowheads="1"/>
          </p:cNvSpPr>
          <p:nvPr/>
        </p:nvSpPr>
        <p:spPr bwMode="auto">
          <a:xfrm>
            <a:off x="3352800" y="838200"/>
            <a:ext cx="339407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4400">
                <a:latin typeface="VNI-Juni" pitchFamily="2" charset="0"/>
              </a:rPr>
              <a:t>ÑEÀN TAÛN VIEÂN</a:t>
            </a: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99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apsules">
  <a:themeElements>
    <a:clrScheme name="Capsules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Capsul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Capsules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1296</TotalTime>
  <Words>993</Words>
  <Application>Microsoft Office PowerPoint</Application>
  <PresentationFormat>On-screen Show (4:3)</PresentationFormat>
  <Paragraphs>128</Paragraphs>
  <Slides>20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0" baseType="lpstr">
      <vt:lpstr>Arial</vt:lpstr>
      <vt:lpstr>Wingdings</vt:lpstr>
      <vt:lpstr>Times New Roman</vt:lpstr>
      <vt:lpstr>VNI-Times</vt:lpstr>
      <vt:lpstr>VNI-Casca</vt:lpstr>
      <vt:lpstr>VNI-Present</vt:lpstr>
      <vt:lpstr>.VnTime</vt:lpstr>
      <vt:lpstr>VNI-Bodon-Poster</vt:lpstr>
      <vt:lpstr>VNI-Juni</vt:lpstr>
      <vt:lpstr>Capsules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III.Toång keát</vt:lpstr>
      <vt:lpstr>PowerPoint Presentation</vt:lpstr>
      <vt:lpstr>PowerPoint Presentation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Admin</cp:lastModifiedBy>
  <cp:revision>33</cp:revision>
  <dcterms:created xsi:type="dcterms:W3CDTF">2010-03-04T15:26:07Z</dcterms:created>
  <dcterms:modified xsi:type="dcterms:W3CDTF">2021-03-29T13:49:11Z</dcterms:modified>
</cp:coreProperties>
</file>