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2" r:id="rId4"/>
    <p:sldId id="286" r:id="rId5"/>
    <p:sldId id="287" r:id="rId6"/>
    <p:sldId id="288" r:id="rId7"/>
    <p:sldId id="289" r:id="rId8"/>
    <p:sldId id="290" r:id="rId9"/>
    <p:sldId id="291" r:id="rId10"/>
    <p:sldId id="292" r:id="rId11"/>
    <p:sldId id="293" r:id="rId12"/>
    <p:sldId id="294" r:id="rId13"/>
    <p:sldId id="276" r:id="rId14"/>
    <p:sldId id="277" r:id="rId15"/>
    <p:sldId id="296" r:id="rId16"/>
    <p:sldId id="278" r:id="rId17"/>
    <p:sldId id="297" r:id="rId18"/>
    <p:sldId id="298" r:id="rId19"/>
    <p:sldId id="299" r:id="rId20"/>
    <p:sldId id="302" r:id="rId21"/>
    <p:sldId id="303" r:id="rId22"/>
    <p:sldId id="304" r:id="rId23"/>
    <p:sldId id="301" r:id="rId24"/>
    <p:sldId id="311" r:id="rId25"/>
    <p:sldId id="312" r:id="rId26"/>
    <p:sldId id="305" r:id="rId27"/>
    <p:sldId id="306" r:id="rId28"/>
    <p:sldId id="595" r:id="rId29"/>
    <p:sldId id="582" r:id="rId30"/>
    <p:sldId id="596" r:id="rId31"/>
    <p:sldId id="597" r:id="rId32"/>
    <p:sldId id="307" r:id="rId33"/>
    <p:sldId id="313" r:id="rId34"/>
    <p:sldId id="314" r:id="rId35"/>
    <p:sldId id="315" r:id="rId36"/>
    <p:sldId id="308" r:id="rId37"/>
    <p:sldId id="316" r:id="rId38"/>
    <p:sldId id="309" r:id="rId39"/>
    <p:sldId id="310" r:id="rId40"/>
    <p:sldId id="300" r:id="rId41"/>
    <p:sldId id="317" r:id="rId42"/>
    <p:sldId id="318" r:id="rId43"/>
    <p:sldId id="319" r:id="rId44"/>
    <p:sldId id="320" r:id="rId45"/>
    <p:sldId id="321" r:id="rId46"/>
    <p:sldId id="322" r:id="rId47"/>
    <p:sldId id="323" r:id="rId48"/>
    <p:sldId id="324" r:id="rId49"/>
    <p:sldId id="584" r:id="rId50"/>
    <p:sldId id="585" r:id="rId51"/>
    <p:sldId id="586" r:id="rId52"/>
    <p:sldId id="587" r:id="rId53"/>
    <p:sldId id="588" r:id="rId54"/>
    <p:sldId id="589" r:id="rId55"/>
    <p:sldId id="590" r:id="rId56"/>
    <p:sldId id="591" r:id="rId57"/>
    <p:sldId id="594" r:id="rId58"/>
    <p:sldId id="325" r:id="rId59"/>
    <p:sldId id="326" r:id="rId60"/>
    <p:sldId id="327" r:id="rId61"/>
    <p:sldId id="328" r:id="rId62"/>
    <p:sldId id="329" r:id="rId63"/>
    <p:sldId id="330" r:id="rId64"/>
    <p:sldId id="331" r:id="rId65"/>
    <p:sldId id="332" r:id="rId66"/>
    <p:sldId id="333" r:id="rId67"/>
    <p:sldId id="334" r:id="rId68"/>
    <p:sldId id="335" r:id="rId69"/>
    <p:sldId id="336" r:id="rId70"/>
    <p:sldId id="337" r:id="rId71"/>
    <p:sldId id="338" r:id="rId72"/>
    <p:sldId id="339" r:id="rId73"/>
    <p:sldId id="346" r:id="rId74"/>
    <p:sldId id="357" r:id="rId75"/>
    <p:sldId id="341" r:id="rId76"/>
    <p:sldId id="342" r:id="rId77"/>
    <p:sldId id="343" r:id="rId78"/>
    <p:sldId id="344" r:id="rId79"/>
    <p:sldId id="347" r:id="rId80"/>
    <p:sldId id="348" r:id="rId81"/>
    <p:sldId id="349" r:id="rId82"/>
    <p:sldId id="345" r:id="rId83"/>
    <p:sldId id="350" r:id="rId84"/>
    <p:sldId id="351" r:id="rId85"/>
    <p:sldId id="353" r:id="rId86"/>
    <p:sldId id="354" r:id="rId87"/>
    <p:sldId id="355" r:id="rId88"/>
    <p:sldId id="356" r:id="rId89"/>
    <p:sldId id="358" r:id="rId90"/>
    <p:sldId id="359" r:id="rId91"/>
    <p:sldId id="360" r:id="rId92"/>
    <p:sldId id="361" r:id="rId93"/>
    <p:sldId id="362" r:id="rId94"/>
    <p:sldId id="363" r:id="rId95"/>
    <p:sldId id="366" r:id="rId96"/>
    <p:sldId id="365" r:id="rId97"/>
    <p:sldId id="367" r:id="rId98"/>
    <p:sldId id="364" r:id="rId99"/>
    <p:sldId id="387" r:id="rId100"/>
    <p:sldId id="395" r:id="rId101"/>
    <p:sldId id="396" r:id="rId102"/>
    <p:sldId id="397" r:id="rId103"/>
    <p:sldId id="368" r:id="rId104"/>
    <p:sldId id="369" r:id="rId105"/>
    <p:sldId id="370" r:id="rId106"/>
    <p:sldId id="371" r:id="rId107"/>
    <p:sldId id="372" r:id="rId108"/>
    <p:sldId id="373" r:id="rId109"/>
    <p:sldId id="374" r:id="rId110"/>
    <p:sldId id="375" r:id="rId111"/>
    <p:sldId id="376" r:id="rId112"/>
    <p:sldId id="377" r:id="rId113"/>
    <p:sldId id="378" r:id="rId114"/>
    <p:sldId id="379" r:id="rId115"/>
    <p:sldId id="380" r:id="rId116"/>
    <p:sldId id="381" r:id="rId117"/>
    <p:sldId id="382" r:id="rId118"/>
    <p:sldId id="383" r:id="rId119"/>
    <p:sldId id="384" r:id="rId120"/>
    <p:sldId id="385" r:id="rId121"/>
    <p:sldId id="386" r:id="rId122"/>
    <p:sldId id="388" r:id="rId123"/>
    <p:sldId id="389" r:id="rId124"/>
    <p:sldId id="390" r:id="rId125"/>
    <p:sldId id="391" r:id="rId126"/>
    <p:sldId id="392" r:id="rId127"/>
    <p:sldId id="393" r:id="rId128"/>
    <p:sldId id="394" r:id="rId129"/>
    <p:sldId id="398" r:id="rId130"/>
    <p:sldId id="399" r:id="rId131"/>
    <p:sldId id="401" r:id="rId132"/>
    <p:sldId id="402" r:id="rId133"/>
    <p:sldId id="403" r:id="rId134"/>
    <p:sldId id="404" r:id="rId135"/>
    <p:sldId id="405" r:id="rId136"/>
    <p:sldId id="406" r:id="rId137"/>
    <p:sldId id="407" r:id="rId138"/>
    <p:sldId id="408" r:id="rId139"/>
    <p:sldId id="409" r:id="rId140"/>
    <p:sldId id="410" r:id="rId141"/>
    <p:sldId id="411" r:id="rId142"/>
    <p:sldId id="415" r:id="rId143"/>
    <p:sldId id="416" r:id="rId144"/>
    <p:sldId id="417" r:id="rId145"/>
    <p:sldId id="418" r:id="rId146"/>
    <p:sldId id="419" r:id="rId147"/>
    <p:sldId id="420" r:id="rId148"/>
    <p:sldId id="412" r:id="rId149"/>
    <p:sldId id="413" r:id="rId150"/>
    <p:sldId id="414" r:id="rId151"/>
    <p:sldId id="421" r:id="rId152"/>
    <p:sldId id="428" r:id="rId153"/>
    <p:sldId id="429" r:id="rId154"/>
    <p:sldId id="430" r:id="rId155"/>
    <p:sldId id="431" r:id="rId156"/>
    <p:sldId id="432" r:id="rId157"/>
    <p:sldId id="422" r:id="rId158"/>
    <p:sldId id="423" r:id="rId159"/>
    <p:sldId id="424" r:id="rId160"/>
    <p:sldId id="433" r:id="rId161"/>
    <p:sldId id="434" r:id="rId162"/>
    <p:sldId id="435" r:id="rId163"/>
    <p:sldId id="436" r:id="rId164"/>
    <p:sldId id="438" r:id="rId165"/>
    <p:sldId id="425" r:id="rId166"/>
    <p:sldId id="426" r:id="rId167"/>
    <p:sldId id="427" r:id="rId168"/>
    <p:sldId id="437" r:id="rId169"/>
    <p:sldId id="439" r:id="rId170"/>
    <p:sldId id="440" r:id="rId171"/>
    <p:sldId id="441" r:id="rId172"/>
    <p:sldId id="442" r:id="rId173"/>
    <p:sldId id="443" r:id="rId174"/>
    <p:sldId id="444" r:id="rId175"/>
    <p:sldId id="445" r:id="rId176"/>
    <p:sldId id="446" r:id="rId177"/>
    <p:sldId id="447" r:id="rId178"/>
    <p:sldId id="448" r:id="rId179"/>
    <p:sldId id="451" r:id="rId180"/>
    <p:sldId id="452" r:id="rId181"/>
    <p:sldId id="453" r:id="rId182"/>
    <p:sldId id="454" r:id="rId183"/>
    <p:sldId id="455" r:id="rId184"/>
    <p:sldId id="456" r:id="rId185"/>
    <p:sldId id="457" r:id="rId186"/>
    <p:sldId id="473" r:id="rId187"/>
    <p:sldId id="458" r:id="rId188"/>
    <p:sldId id="459" r:id="rId189"/>
    <p:sldId id="449" r:id="rId190"/>
    <p:sldId id="460" r:id="rId191"/>
    <p:sldId id="461" r:id="rId192"/>
    <p:sldId id="450" r:id="rId193"/>
    <p:sldId id="468" r:id="rId194"/>
    <p:sldId id="469" r:id="rId195"/>
    <p:sldId id="470" r:id="rId196"/>
    <p:sldId id="471" r:id="rId197"/>
    <p:sldId id="462" r:id="rId198"/>
    <p:sldId id="463" r:id="rId199"/>
    <p:sldId id="472" r:id="rId200"/>
    <p:sldId id="464" r:id="rId201"/>
    <p:sldId id="465" r:id="rId202"/>
    <p:sldId id="466" r:id="rId203"/>
    <p:sldId id="467" r:id="rId204"/>
    <p:sldId id="474" r:id="rId205"/>
    <p:sldId id="492" r:id="rId206"/>
    <p:sldId id="493" r:id="rId207"/>
    <p:sldId id="494" r:id="rId208"/>
    <p:sldId id="476" r:id="rId209"/>
    <p:sldId id="495" r:id="rId210"/>
    <p:sldId id="477" r:id="rId211"/>
    <p:sldId id="498" r:id="rId212"/>
    <p:sldId id="496" r:id="rId213"/>
    <p:sldId id="499" r:id="rId214"/>
    <p:sldId id="497" r:id="rId215"/>
    <p:sldId id="478" r:id="rId216"/>
    <p:sldId id="479" r:id="rId217"/>
    <p:sldId id="500" r:id="rId218"/>
    <p:sldId id="501" r:id="rId219"/>
    <p:sldId id="480" r:id="rId220"/>
    <p:sldId id="502" r:id="rId221"/>
    <p:sldId id="481" r:id="rId222"/>
    <p:sldId id="503" r:id="rId223"/>
    <p:sldId id="504" r:id="rId224"/>
    <p:sldId id="482" r:id="rId225"/>
    <p:sldId id="505" r:id="rId226"/>
    <p:sldId id="506" r:id="rId227"/>
    <p:sldId id="507" r:id="rId228"/>
    <p:sldId id="508" r:id="rId229"/>
    <p:sldId id="509" r:id="rId230"/>
    <p:sldId id="510" r:id="rId231"/>
    <p:sldId id="511" r:id="rId232"/>
    <p:sldId id="512" r:id="rId233"/>
    <p:sldId id="513" r:id="rId234"/>
    <p:sldId id="483" r:id="rId235"/>
    <p:sldId id="484" r:id="rId236"/>
    <p:sldId id="485" r:id="rId237"/>
    <p:sldId id="486" r:id="rId238"/>
    <p:sldId id="487" r:id="rId239"/>
    <p:sldId id="488" r:id="rId240"/>
    <p:sldId id="516" r:id="rId241"/>
    <p:sldId id="514" r:id="rId242"/>
    <p:sldId id="489" r:id="rId243"/>
    <p:sldId id="490" r:id="rId244"/>
    <p:sldId id="491" r:id="rId245"/>
    <p:sldId id="517" r:id="rId246"/>
    <p:sldId id="527" r:id="rId247"/>
    <p:sldId id="531" r:id="rId248"/>
    <p:sldId id="532" r:id="rId249"/>
    <p:sldId id="533" r:id="rId250"/>
    <p:sldId id="534" r:id="rId251"/>
    <p:sldId id="518" r:id="rId252"/>
    <p:sldId id="536" r:id="rId253"/>
    <p:sldId id="537" r:id="rId254"/>
    <p:sldId id="526" r:id="rId255"/>
    <p:sldId id="520" r:id="rId256"/>
    <p:sldId id="521" r:id="rId257"/>
    <p:sldId id="522" r:id="rId258"/>
    <p:sldId id="523" r:id="rId259"/>
    <p:sldId id="538" r:id="rId260"/>
    <p:sldId id="539" r:id="rId261"/>
    <p:sldId id="540" r:id="rId262"/>
    <p:sldId id="541" r:id="rId263"/>
    <p:sldId id="542" r:id="rId264"/>
    <p:sldId id="543" r:id="rId265"/>
    <p:sldId id="544" r:id="rId266"/>
    <p:sldId id="524" r:id="rId267"/>
    <p:sldId id="545" r:id="rId268"/>
    <p:sldId id="525" r:id="rId269"/>
    <p:sldId id="546" r:id="rId270"/>
    <p:sldId id="560" r:id="rId271"/>
    <p:sldId id="547" r:id="rId272"/>
    <p:sldId id="553" r:id="rId273"/>
    <p:sldId id="554" r:id="rId274"/>
    <p:sldId id="557" r:id="rId275"/>
    <p:sldId id="558" r:id="rId276"/>
    <p:sldId id="559" r:id="rId277"/>
    <p:sldId id="555" r:id="rId278"/>
    <p:sldId id="556" r:id="rId279"/>
    <p:sldId id="562" r:id="rId280"/>
    <p:sldId id="552" r:id="rId281"/>
    <p:sldId id="561" r:id="rId282"/>
    <p:sldId id="563" r:id="rId283"/>
    <p:sldId id="564" r:id="rId284"/>
    <p:sldId id="565" r:id="rId285"/>
    <p:sldId id="566" r:id="rId286"/>
    <p:sldId id="548" r:id="rId287"/>
    <p:sldId id="567" r:id="rId288"/>
    <p:sldId id="568" r:id="rId289"/>
    <p:sldId id="569" r:id="rId290"/>
    <p:sldId id="570" r:id="rId291"/>
    <p:sldId id="571" r:id="rId292"/>
    <p:sldId id="572" r:id="rId293"/>
    <p:sldId id="573" r:id="rId294"/>
    <p:sldId id="574" r:id="rId295"/>
    <p:sldId id="575" r:id="rId296"/>
    <p:sldId id="576" r:id="rId297"/>
    <p:sldId id="577" r:id="rId298"/>
    <p:sldId id="578" r:id="rId299"/>
    <p:sldId id="579" r:id="rId300"/>
    <p:sldId id="580" r:id="rId301"/>
    <p:sldId id="581" r:id="rId302"/>
    <p:sldId id="549" r:id="rId303"/>
    <p:sldId id="550" r:id="rId304"/>
    <p:sldId id="551" r:id="rId30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4" autoAdjust="0"/>
    <p:restoredTop sz="94660"/>
  </p:normalViewPr>
  <p:slideViewPr>
    <p:cSldViewPr snapToGrid="0">
      <p:cViewPr varScale="1">
        <p:scale>
          <a:sx n="103" d="100"/>
          <a:sy n="103" d="100"/>
        </p:scale>
        <p:origin x="120" y="4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presProps" Target="presProp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viewProps" Target="viewProps.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theme" Target="theme/theme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s>
</file>

<file path=ppt/ink/ink1.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80.50314" units="1/cm"/>
          <inkml:channelProperty channel="Y" name="resolution" value="40.29851" units="1/cm"/>
          <inkml:channelProperty channel="T" name="resolution" value="1" units="1/dev"/>
        </inkml:channelProperties>
      </inkml:inkSource>
      <inkml:timestamp xml:id="ts0" timeString="2021-03-26T02:37:30.227"/>
    </inkml:context>
    <inkml:brush xml:id="br0">
      <inkml:brushProperty name="width" value="0.05292" units="cm"/>
      <inkml:brushProperty name="height" value="0.05292" units="cm"/>
      <inkml:brushProperty name="color" value="#FF0000"/>
    </inkml:brush>
  </inkml:definitions>
  <inkml:trace contextRef="#ctx0" brushRef="#br0">16298 8837 0,'89'-18'94,"52"-17"-79,0 35-15,53-35 16,35 0-16,18 17 15,-18 18 1,36 0-16,-36 0 16,1 0-16,-1-35 15,18 35-15,0 0 16,17 0-16,-17 0 16,-17 0-16,34-36 15,18 1-15,-52 0 16,-19 0-16,-34 17 15,-1 0-15,18 18 16,-35 0-16,-53 0 16,-71 0-16,53 0 15,53 0-15,-70 0 16,52 0-16,-34 0 16,34 0-16,-35 0 15,-35 0-15,18 0 16,-18 0-16,17 0 15,-17 0-15,18 0 16,-18 0-16,-1 0 16,1 0-16,18 0 15,-1 0-15,36 0 16,-35 0-16,-36 0 16,0 0-1,1 0-15,17 0 0,-18 0 16,0 0-1,-17 0-15,-1 0 16,19 0-16,-19 0 16,1 0-1,0 0-15,-1 0 16,19 18-16,-1 0 359,-35-1-343,17-17 0,19 0-1,-19 18 1,1-18-16,0 0 15,17 0-15,0 0 16,0 0-16,1 17 16,-1 1-16,18-18 15,0 0-15,0 18 16,17-18-16,-17 0 16,53 0-16,-53 0 15,0 0 1,18 0-16,-36 0 0,0 0 15,-17 0 1,-1 0-16,19 0 16,-1 0-16,-17 0 15,17 0-15,0 0 16,18 0-16,-18 0 16,18 0-16,0 0 15,-35 0-15,17 0 16,-17 0-16,17 0 15,-17 0 32,17 0-15,0 0 546,36 0-563,35 0-15,-1 0 16,36 0-16,54 0 16,34 0-16,-18 0 15,19 0-15,17 0 16,-36 17-16,19 1 15,-36-18-15,-36 0 16,-16 0-16,-19 0 16,18 0-16,-53 0 15,18 0-15,-18-18 16,1 1-16,-1 17 16,0 0-16,-35 0 15,0 0 1,-36 0-16,19 0 0,-19 0 15,1 0-15,0 0 32,-1 0-32,1 0 15,17 0 142,-17 0-142,17 0 1,0 0-16,-17 0 15,53 0-15,-1 0 16,18 0-16,-35 0 16,-35 0-16</inkml:trace>
  <inkml:trace contextRef="#ctx0" brushRef="#br0" timeOffset="5906.2247">16263 7408 0,'0'0'0,"-18"18"15,1 0 1,17-1-16,-18 1 15,0 35 1,1-36-16,17 1 16,-35 0-16,17 35 15,18-18-15,-35 0 16,35 0-16,-18 1 16,0-19-16,18 19 15,-17 17-15,17-18 16,0 0-16,-18 18 15,0-18-15,18 1 16,-17-1 0,17 0-16,-35 36 15,35-36-15,0 0 16,0 18-16,-18 18 16,18-18-16,0 0 15,0-36-15,0 1 16,0 35-16,0-18 15,0-17-15,18 17 16,-18 0-16,17-17 16,-17 0-16,18 17 15,-1-35-15,-17 35 16,36 0-16,-19-17 16,19 35-16,-19-18 15,19-17-15,-1 17 16,35-17-16,1 35 15,17-18-15,53 18 16,36-18-16,17 0 16,35 18-16,36 0 15,-18-17-15,-18 16 16,18-16 0,-71-19-16,18-17 0,0 0 15,-88 0-15,18 0 16,-19 0-16,-34 0 15,17 0-15,-17 0 16,-18 0 0,35-17-16,-35-1 15,17 18-15,-17-18 16,53-17-16,0 18 16,-18-19-16,0 19 15,0-19-15,71 1 16,-88 0-16,35 17 15,17 1-15,-17-19 16,-18 19-16,18-36 16,-36 35-16,89-17 15,-106 17-15,0-17 16,53 0-16,0 35 16,-18-53-16,18 0 15,0 17 1,-1 19-16,-52-18 15,0 17-15,0 0 0,18-17 16,-36 17 0,18-17-16,-18 0 0,0 35 15,18-36 1,-17 19-16,-1-1 16,18 1-16,-18 17 15,0-18-15,-17-17 16,0 17-16,17 0 15,-17 18-15,-18-17 16,35 17-16,-18-18 16,1 0-1,0 18-15,-18-35 16,35 0 0,-35 17-16,18 1 15,-18-1 1,17 0-16,1 1 15,0-19-15,-18 1 16,0 0-16,0 0 16,0-1-16,0 1 15,-36 0-15,19 0 16,-1 17-16,-17 0 16,-1-17-16,1 17 15,18-17-15,-19 17 16,-17 1-16,-17-19 15,17 1 1,-35 18-16,0-36 0,-36 17 16,1 1-16,-1 0 15,1 0 1,-36 17-16,71-17 16,-36 17-16,18 0 15,36 1-15,-36-1 16,35 18-16,-17-18 15,35 18-15,-35 0 16,0 0-16,0 0 16,0 0-16,52 0 15,1 0-15,-18 0 16,-35 0-16,17 0 16,1 0-16,-1 0 15,-52 0-15,-1 0 16,-34 0-16,16 0 15,1 0-15,-53 0 16,36 0-16,34 0 16,1 0-16,34 0 15,19 0-15,17 0 16,-18 0-16,1 0 16,-36 0-1,18 0-15,-53 0 16,-36 0-16,19 0 15,-1 0-15,-18 0 16,19 0-16,69 0 16,-16 0-16,34 0 15,1 0-15,-1 0 16,0 0-16,36 0 16,-18 0-16,-17 0 15,34 0-15,-17 0 16,1 0-16,-1 0 15,35 0-15,0 18 16,-17 0-16,0-18 16,-1 0-16,19 17 15,-1 1-15,1-18 16,-19 0 46,36 18-62,18-1 16,17-17-16</inkml:trace>
  <inkml:trace contextRef="#ctx0" brushRef="#br0" timeOffset="8942.5992">23336 7232 0,'-17'0'16,"-19"0"0,19 0-1,-1 0-15,0 0 16,1 0-1,-1 0 1,-52 0 0,52 0-16,-35 18 15,18-18-15,-18 17 16,18 18-16,-18-35 16,0 18-16,-18 17 15,18 1-15,0-1 16,18-17-16,0-1 15,35 1-15,-36 0 16,1-1-16,35 18 16,-17-17-16,17 0 15,-18 17 1,18-17-16,-18-1 16,1 1-16,17 0 15,-18 17-15,0-18 0,18 19 16,-17-1-1,17 0-15,0-17 0,0 17 16,-18 1-16,18-19 16,0 18-16,0 1 15,-18-1-15,18 18 16,0 17 0,0-34-1,0-1-15,0 0 16,0 1-16,0 16 15,53 1-15,-35-17 16,17-1-16,-17 0 16,17-17-16,-17 17 15,35-17-15,35 35 16,-35-18-16,53 0 16,0-17-16,-18 17 15,0-35-15,0 35 16,71-17-16,-71 17 15,18-17-15,0 0 16,0-18-16,35 0 16,-18 0-16,36 0 15,-18 0-15,35 0 16,1 0-16,34 0 16,19 0-16,34 0 15,-34 0-15,-1 0 16,18 0-16,-88 0 15,-1 0 1,-34 0-16,-1 0 0,-52-36 16,35 19-1,0-1-15,-18 0 16,35 18-16,18 0 16,0 0-16,18 0 15,18 0-15,-54 0 16,-17 0-16,17 0 15,-34 0-15,-36 0 16,35-17-16,-35-18 16,17 35-16,-17 0 15,18-18-15,17-17 16,18 17-16,17-17 16,1 17-16,-1 0 15,1 18-15,-1 0 16,-35 0-16,36 0 15,-54 0-15,-17 0 16,0-17-16,53-19 16,-36 19-16,-17-1 15,0 18-15,18 0 16,35 0-16,-18 0 16,18 0-1,-18 0-15,-18 0 16,-17 0-16,36-17 15,-54-1-15,0 18 16,0 0-16,-17 0 16,17 0-16,-35-18 15,53 18-15,-17 0 16,-19 0-16,54-35 16,-36 35-16,18-18 15,0 18-15,-18-17 16,-17-1-16,35 0 15,-18 18-15,-17 0 16,-1 0-16,1-17 16,-1-1-1,1 1-15,0-1 32,-1 18-17,1-18 1,-18 1-1,18 17 1,-1-36 0,-17 19 15,0-1-15,0-17-16,-17 17 15,-19-17 1,-34 17-16,-1 1 15,-17-1-15,35 18 16,-35-18-16,35-17 16,0 35-16,18 0 15,-36-18-15,-34 1 16,16 17-16,-69-18 16,16 1-16,1-1 15,-70 18 1,105 0-16,35 0 15,1 0-15,17 0 16,-18 0-16,1 0 16,-1 0-16,1 0 15,-36 0-15,18 0 16,-36 0-16,18 0 16,-17 0-16,17 0 15,0 0-15,0 0 16,18 0-16,-18 0 15,0 0-15,-17 0 16,-18 0-16,17 0 16,-17 0-16,-35 0 15,-1 0 1,19 0-16,-54 0 16,53 0-16,-35 0 15,-17 0-15,52-18 16,-53 18-16,1 0 15,52 0-15,-18 0 16,1 0-16,-18 0 16,0 0-16,35 0 15,71 0-15,-35 0 16,-1 0-16,1 0 16,52 0-16,18 0 15,-17 0-15,17 0 16,-18 0-16,18 0 15,-17 0-15,17 0 16,-18 0-16,1 0 16,-1 0-16,0 0 15,19 0-15,-37-17 16,19-1-16,-1 0 16,-17 1-1,70 17-15,-17 0 16,-18-18-16,18 18 15,17-18-15,1 18 0,-19 0 16,1-17 0,0 17-16,17 0 15,1-18-15,-1 18 63</inkml:trace>
  <inkml:trace contextRef="#ctx0" brushRef="#br0" timeOffset="13416.823">9631 10389 0,'0'18'125,"17"-18"-109,54 18-1,52-1-15,54 1 16,70 0 0,0-18-16,35 0 15,53 0-15,18 0 16,35 0-16,-18 0 15,89 35-15,-18-18 16,88-17-16,36 0 16,-72 0-16,-16 0 15,52 0-15,-106 0 16,18 0-16,-53 0 16,18-35-16,-89 0 15,-34 35-15,-19 0 16,-87 0-16,-19-18 15,-34 1-15,-54 17 16,-17-18-16,-35 18 16,0-18-16,-1 18 15,-17-17-15,36 17 16,-19 0-16,18 0 16,18 0-1,0 0-15,-17 0 16,-19 0-16,1 0 15,-1 0-15</inkml:trace>
  <inkml:trace contextRef="#ctx0" brushRef="#br0" timeOffset="15411.2119">27376 10442 0,'0'0'0,"35"18"16,-18-18-16,1 0 15,0 0-15,-1 0 16,36 0-16,0 0 15,18 0-15,35 0 16,35 0-16,53 0 16,0 0-16,17 0 15,-52 0-15,0 0 16,35 0-16,-53 0 16,-17 0-16,-19 0 15,37 0-15,-37 0 16,1 0-16,18 0 15,-54 0-15,-17 0 16,-18 0 0,-17 0-16,0 0 47</inkml:trace>
  <inkml:trace contextRef="#ctx0" brushRef="#br0" timeOffset="16690.9665">3845 11765 0,'18'0'109,"17"0"-109,36 0 16,52 0-16,36 0 15,0 0-15,52 0 16,-17 0 0,-88 0-16,18 0 0,-36 0 15,-35 0 1,-36 0-16</inkml:trace>
  <inkml:trace contextRef="#ctx0" brushRef="#br0" timeOffset="18220.07">11112 11977 0,'36'0'78,"52"0"-62,106 0-16,35 0 15,36 0-15,17 0 16,106 0-16,-106 0 16,71 0-16,-106 0 15,-35 0-15,-53 0 16,17 0-16,-88 0 15,-17 0-15,-36 0 16,18 0-16,-18 0 16,-17 0-16,17 0 15,-17 0-15,-1 0 16,1 0-16,0 0 16,-1 0-1</inkml:trace>
  <inkml:trace contextRef="#ctx0" brushRef="#br0" timeOffset="19498.4697">17374 11924 0,'18'0'94,"70"0"-79,89 0 1,105 0-16,71 0 16,17 0-1,124 0-15,-71 0 16,18 0-16,-53 0 16,-106 0-16,-17 0 15,-89 0-15,-35 0 16,-88 0-16,-17 0 15,-1 0-15</inkml:trace>
  <inkml:trace contextRef="#ctx0" brushRef="#br0" timeOffset="20215.8603">24518 11889 0,'18'0'94,"-1"0"-94,89 0 15,88 0-15,53 0 16,35 0-16,159 0 16,36 0-16,52 0 15,0 0-15,-53 0 16,53 0-16,-52 0 16,-36 0-16,-53 0 15,-194 0-15,0 0 16,-53 0-16,-88 0 15,-18 0-15</inkml:trace>
  <inkml:trace contextRef="#ctx0" brushRef="#br0" timeOffset="22359.5437">16016 13511 0,'18'0'109,"17"0"-93,88 0-1,107-17-15,34 17 16,89 0-16,123 0 15,107 0-15,-1 0 16,-18 0-16,-35 0 16,-88 0-16,-106 0 15,-105 0-15,-72 0 16,-52 0-16,-35-18 16,-36-17-16</inkml:trace>
  <inkml:trace contextRef="#ctx0" brushRef="#br0" timeOffset="24817.8964">26494 13688 0,'17'-18'63,"1"18"-63,0 0 15,34 0-15,54 0 16,35 0-1,71 0-15,35 0 16,35 0-16,18 0 16,53-35-16,-53 17 15,-53 18-15,53 0 16,-124 0-16,0 0 16,-70 0-16,-35 0 15</inkml:trace>
  <inkml:trace contextRef="#ctx0" brushRef="#br0" timeOffset="26284.1466">4586 15275 0,'0'0'0,"-18"0"15,-17 0 32,88-17-16,53 17-31,70 0 16,71 0-16,71 0 16,105 0-1,106 0-15,53 0 16,89 17-16,105-17 15,-159 0-15,-176 0 16,35 0-16,-193 0 16,-36 0-16,-71 0 15,-70 0-15,-53 0 16,0 0-16,-36 0 16,1 0-1</inkml:trace>
</inkml:ink>
</file>

<file path=ppt/ink/ink2.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80.50314" units="1/cm"/>
          <inkml:channelProperty channel="Y" name="resolution" value="40.29851" units="1/cm"/>
          <inkml:channelProperty channel="T" name="resolution" value="1" units="1/dev"/>
        </inkml:channelProperties>
      </inkml:inkSource>
      <inkml:timestamp xml:id="ts0" timeString="2021-03-26T02:55:13.645"/>
    </inkml:context>
    <inkml:brush xml:id="br0">
      <inkml:brushProperty name="width" value="0.05292" units="cm"/>
      <inkml:brushProperty name="height" value="0.05292" units="cm"/>
      <inkml:brushProperty name="color" value="#FF0000"/>
    </inkml:brush>
  </inkml:definitions>
  <inkml:trace contextRef="#ctx0" brushRef="#br0">27517 8061 0,'-18'0'94,"18"-18"-94,18 18 15,-1 0-15,19 0 0,52-17 16,0 17-1,-53 0-15,71 0 16,88 0-16,-35 0 16,-18 0-16,71 0 15,-18 0-15,0 0 16,-36 0-16,1 0 16,-35 0-16,17 0 15,-18 0-15,-35 0 16,36 0-16,-36 0 15,18 0-15,17 0 16,-17 0-16,0 0 16,-18 0-16,-35 0 15,-18 0-15,1 0 16,-1 0-16,-17-18 62</inkml:trace>
  <inkml:trace contextRef="#ctx0" brushRef="#br0" timeOffset="2357.1914">3298 9155 0,'18'0'141,"35"0"-141,35 0 15,53 0-15,36 0 16,34 0-16,72 0 16,-19 0-16,18 0 15,18 0-15,-17 0 16,-19 0-16,18 0 16,-52 0-16,-1 0 15,0 0-15,-17 0 16,52 0-16,-34 0 15,34 0-15,19 0 16,-54 0-16,35 0 16,-70 0-16,18 0 15,0-18-15,-18 0 16,-18 18-16,-17 0 16,-36 0-1,36 0-15,0 0 16,-36 0-16,19 0 15,-19 0-15,36 0 16,-18 0-16,0 0 16,18 0-16,-18 0 15,35 0-15,-17 0 16,0 0-16,17-17 16,-35 17-16,0 0 15,0 0-15,1 0 16,-1 0-16,0 0 15,0-18-15,-18-17 16,19 35-16,-37 0 16,1 0-16,0-18 15,0 0-15,35 18 16,-35 0-16,35 0 16,-18 0-16,18 0 15,-17 0-15,-1 0 16,-17 0-1,18 0-15,17 0 0,-71 0 16,54 0-16,-36 0 16,18 0-16,0 0 15,0 0-15,-18 0 16,53 0 0,-18 0-16,18 0 15,-17 0-15,17 0 16,-18 0-16,-17 0 15,18 0-15,-1 0 16,18 0-16,-70 0 16,0 0-16,-19 0 15,19 0-15,-36 0 16,1 0-16,-1-17 16,-18-1-16,1 18 296</inkml:trace>
</inkml:ink>
</file>

<file path=ppt/ink/ink3.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80.50314" units="1/cm"/>
          <inkml:channelProperty channel="Y" name="resolution" value="40.29851" units="1/cm"/>
          <inkml:channelProperty channel="T" name="resolution" value="1" units="1/dev"/>
        </inkml:channelProperties>
      </inkml:inkSource>
      <inkml:timestamp xml:id="ts0" timeString="2021-03-26T01:18:05.752"/>
    </inkml:context>
    <inkml:brush xml:id="br0">
      <inkml:brushProperty name="width" value="0.05292" units="cm"/>
      <inkml:brushProperty name="height" value="0.05292" units="cm"/>
      <inkml:brushProperty name="color" value="#FF0000"/>
    </inkml:brush>
  </inkml:definitions>
  <inkml:trace contextRef="#ctx0" brushRef="#br0">25347 12259 0,'18'0'62,"-1"0"-46,107 0-16,35 0 15,35 0-15,0 0 16,70 0-16,18 0 16,54 0-16,-37 0 15,1 0-15,-70 0 16,17 0-16,-71 0 16,-17 0-16,-18 0 15,-18 0-15,-17 0 16,-53 0-16,18 0 15,17 0 1,-53 0-16,-17 0 16,17 0-16,0 0 15,-17-18-15,0 1 16,-1 17-16,1 0 16,-1 0 62,1 0-78,0 0 15,-1 0 1,19 0-16,34 0 0,-17 0 16,0 0-16,-18 0 15,36 0-15,-53 0 16,17 0-1,-18 0 32,1 0-47,0 0 16,17 0 0,-17 0-16,-1-18 15,19 18-15,16 0 16,-34 0-1,0 0-15,-1 0 16,-34 0 109</inkml:trace>
  <inkml:trace contextRef="#ctx0" brushRef="#br0" timeOffset="1560.1324">2328 13705 0,'53'0'62,"35"18"-46,-17-18-16,70 0 15,0 0-15,89 0 16,69 18-16,54 35 16,0-36-16,-88 36 15,-1-53-15,-35 0 16,-105 0-16,-71 0 15</inkml:trace>
  <inkml:trace contextRef="#ctx0" brushRef="#br0" timeOffset="2687.2769">8290 13670 0,'0'18'63,"18"-18"-63,52 0 15,72 0-15,87 0 16,53 0-16,106 0 16,0 0-16,53 0 15,71 0-15,-54 35 16,19-17 0,-36-18-16,-53 0 0,-53 0 15,159 0 1,-283 0-1,-52 0-15,35 0 16,0-18-16,-35 0 16,35 18-16,-18 0 15,36 0-15,-18 0 16,18 0-16,-71 0 16,0 0-16,-71 0 15,-17 0-15,-35 0 16,0-17-1,-1 17 1,19-18 15</inkml:trace>
  <inkml:trace contextRef="#ctx0" brushRef="#br0" timeOffset="4123.4823">7938 15646 0,'0'17'15,"17"-17"-15,36 0 16,35 0 0,124 0-16,17 0 15,89 0 1,123 0-16,88 0 16,88 0-16,53 0 0,1 0 15,105 36 1,-53-36-16,-53 0 15,-105 0-15,-71 0 16,-247 0-16,-36 0 16,-17 0-16,-70-18 15,-36 18-15,18-35 16,0-1-16,-36 36 16,-17-17-16,18-1 15,17 1-15,0 17 16,-17 0-16,-1 0 15,-17 0-15</inkml:trace>
  <inkml:trace contextRef="#ctx0" brushRef="#br0" timeOffset="14089.4681">27287 10495 0,'36'0'78,"-1"-35"-47,0-18-31,53-35 16,-17 0-16,17 17 15,-17-35-15,-18 18 16,17 35-16,-17-18 15,-18 19-15,1 16 16,-19 1-16,19 17 16,-19 1-1,18-1-15,-17 18 0,-18 18 125,0-1-109,0 19-16,0 17 16,0-1-16,0 37 15,0 17-15,0 17 16,18 18-16,-18-17 15,0 17-15,0-18 16,0-35-16,0-35 16,0-17-16,0-1 15,0-18 79,17-17-78,-17-17 46,18-1-62</inkml:trace>
  <inkml:trace contextRef="#ctx0" brushRef="#br0" timeOffset="15820.7424">11818 12047 0,'0'-35'47,"0"17"-32,18 18 1,17-17 0,-17-1-16,-1 18 15,19 0-15,16 0 16,-16 0-16,34 0 16,1 0-1,-18 18-15,-36-1 16,-17 1-1,0 0 1,0-1-16,-17 36 16,-19 18-16,-34-36 15,17 36-15,-53-36 16,36 0-16,17 18 16,17-18-16,1-35 15,18 18-15,-1-18 16,0 18-1,1-18-15,-1 0 16,36 0 62,17 0-62,53 0-16,36 0 15,-36 0-15,18 0 16,-18 0-16,18 0 16,-36 0-16,1 0 15,-36 0 1,0 0-16,1 0 16,-1 0-16,-18 0 15,-17 17 79,-17-17-78</inkml:trace>
  <inkml:trace contextRef="#ctx0" brushRef="#br0" timeOffset="17432.4312">11624 15875 0,'35'0'47,"-17"-18"-47,35 1 16,0-1-16,53 18 16,-18-18-16,35 1 15,-35 17 1,18 0-16,18 0 15,-18 0-15,-1 17 16,1 19-16,-53-19 16,-35 1-16,-18 0 31,0 17-31,0-17 16,-18-1-16,18 1 15,-35 17-15,17 0 16,-35 1-16,0 17 15,-52-18-15,-19 0 16,-17 0-16,18-17 16,-1 0-16,54 17 15,17-35-15,70 0 110,1 0-95,17 0 1,0 0-16,1 0 16,-1 0-16,18 0 15,-18 35-15,-17 1 16,-18-19-1,17 1-15,1 17 16,-18-17-16,0 17 16,0 18-16,-35 0 15,0 17-15,-1-34 16,-52 17-16,-35 17 16,-36-17-16,35-35 15,-17 17-15,88-35 16,18 0-16,17 0 15,-17 0-15,18 0 16,-1 0 140</inkml:trace>
</inkml:ink>
</file>

<file path=ppt/ink/ink4.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80.50314" units="1/cm"/>
          <inkml:channelProperty channel="Y" name="resolution" value="40.29851" units="1/cm"/>
          <inkml:channelProperty channel="T" name="resolution" value="1" units="1/dev"/>
        </inkml:channelProperties>
      </inkml:inkSource>
      <inkml:timestamp xml:id="ts0" timeString="2021-03-26T00:43:39.352"/>
    </inkml:context>
    <inkml:brush xml:id="br0">
      <inkml:brushProperty name="width" value="0.05292" units="cm"/>
      <inkml:brushProperty name="height" value="0.05292" units="cm"/>
      <inkml:brushProperty name="color" value="#FF0000"/>
    </inkml:brush>
  </inkml:definitions>
  <inkml:trace contextRef="#ctx0" brushRef="#br0">1252 14429 0,'-17'0'79,"17"35"-64,0 18 1,0 35-16,0 0 15,0 36-15,0 34 16,0 19-16,-18 34 16,18-34-16,0 35 15,0-18-15,0-18 16,18 18-16,-18-18 16,0-35-16,0 18 15,0-18 1,0-17-16,0 17 0,0-71 15,0 1 1,0 0-16,0 17 0,0 0 16,0 0-16,0-35 15,0-18 1,0 18-16,0-17 16,0 16-16,-18 1 0,0 0 15,18-35-15,-17 17 16,17 36-16,0-36 15,-18 18-15,18-18 16,-17 1 0,17-19-16,-18 18 15,0 18-15,18-35 16,0 0-16,0 17 16,-17 0-16,17 0 15,-18-35-15,18 18 203,35-18-187,53 0 0,18 0-1,0 0-15,35 0 16,0 0-16,36 0 15,-36 0-15,-35 0 16,-1 0-16,-34 0 16,-18 0-16,-18 0 15,-17 0-15,35-18 16</inkml:trace>
  <inkml:trace contextRef="#ctx0" brushRef="#br0" timeOffset="9221.5551">22049 18591 0,'0'0'0,"17"-17"125,36-54-125,53-17 16,0 0-16,105-36 16,-52 19-16,0-19 15,0 53-15,-18 1 16,-18-18-16,-34 52 16,-72 1-16,18 35 15,-17-17 48,0 17-63,-1-18 15,19 18 1,-19-18-16,1 1 16,0 17-16,-1-36 15,1 36 1,-1 0 46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747645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4263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4D6A3D-FC9C-4CF8-99F4-A151E6B8F36C}"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079136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D6A3D-FC9C-4CF8-99F4-A151E6B8F36C}" type="datetimeFigureOut">
              <a:rPr lang="en-US" smtClean="0"/>
              <a:t>3/26/2021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577124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4D6A3D-FC9C-4CF8-99F4-A151E6B8F36C}" type="datetimeFigureOut">
              <a:rPr lang="en-US" smtClean="0"/>
              <a:t>3/26/2021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22636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4D6A3D-FC9C-4CF8-99F4-A151E6B8F36C}" type="datetimeFigureOut">
              <a:rPr lang="en-US" smtClean="0"/>
              <a:t>3/26/2021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091409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4D6A3D-FC9C-4CF8-99F4-A151E6B8F36C}" type="datetimeFigureOut">
              <a:rPr lang="en-US" smtClean="0"/>
              <a:t>3/26/2021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48290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3/26/2021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756241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3/26/2021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384019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979838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59614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0A4D6A3D-FC9C-4CF8-99F4-A151E6B8F36C}" type="datetimeFigureOut">
              <a:rPr lang="en-US" smtClean="0"/>
              <a:pPr/>
              <a:t>3/26/2021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a:solidFill>
                  <a:schemeClr val="tx1">
                    <a:tint val="75000"/>
                  </a:schemeClr>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7F67E921-D41E-4813-99C1-69EC99C0D320}" type="slidenum">
              <a:rPr lang="en-US" smtClean="0"/>
              <a:pPr/>
              <a:t>‹#›</a:t>
            </a:fld>
            <a:endParaRPr lang="en-US"/>
          </a:p>
        </p:txBody>
      </p:sp>
      <p:sp>
        <p:nvSpPr>
          <p:cNvPr id="7" name="Action Button: Home 6">
            <a:hlinkClick r:id="" action="ppaction://hlinkshowjump?jump=firstslide" highlightClick="1"/>
          </p:cNvPr>
          <p:cNvSpPr/>
          <p:nvPr userDrawn="1"/>
        </p:nvSpPr>
        <p:spPr>
          <a:xfrm>
            <a:off x="11722100" y="0"/>
            <a:ext cx="469900" cy="4953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Beginning 7">
            <a:hlinkClick r:id="" action="ppaction://hlinkshowjump?jump=previousslide" highlightClick="1"/>
          </p:cNvPr>
          <p:cNvSpPr/>
          <p:nvPr userDrawn="1"/>
        </p:nvSpPr>
        <p:spPr>
          <a:xfrm>
            <a:off x="11353800" y="6538912"/>
            <a:ext cx="342900" cy="319088"/>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End 8">
            <a:hlinkClick r:id="" action="ppaction://hlinkshowjump?jump=nextslide" highlightClick="1"/>
          </p:cNvPr>
          <p:cNvSpPr/>
          <p:nvPr userDrawn="1"/>
        </p:nvSpPr>
        <p:spPr>
          <a:xfrm>
            <a:off x="11849100" y="6538912"/>
            <a:ext cx="342900" cy="3190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9380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FF0000"/>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87.xml"/><Relationship Id="rId13" Type="http://schemas.openxmlformats.org/officeDocument/2006/relationships/slide" Target="slide146.xml"/><Relationship Id="rId18" Type="http://schemas.openxmlformats.org/officeDocument/2006/relationships/slide" Target="slide203.xml"/><Relationship Id="rId3" Type="http://schemas.openxmlformats.org/officeDocument/2006/relationships/slide" Target="slide3.xml"/><Relationship Id="rId7" Type="http://schemas.openxmlformats.org/officeDocument/2006/relationships/slide" Target="slide73.xml"/><Relationship Id="rId12" Type="http://schemas.openxmlformats.org/officeDocument/2006/relationships/slide" Target="slide131.xml"/><Relationship Id="rId17" Type="http://schemas.openxmlformats.org/officeDocument/2006/relationships/slide" Target="slide237.xml"/><Relationship Id="rId2" Type="http://schemas.openxmlformats.org/officeDocument/2006/relationships/slide" Target="slide19.xml"/><Relationship Id="rId16" Type="http://schemas.openxmlformats.org/officeDocument/2006/relationships/slide" Target="slide178.xml"/><Relationship Id="rId1" Type="http://schemas.openxmlformats.org/officeDocument/2006/relationships/slideLayout" Target="../slideLayouts/slideLayout4.xml"/><Relationship Id="rId6" Type="http://schemas.openxmlformats.org/officeDocument/2006/relationships/slide" Target="slide60.xml"/><Relationship Id="rId11" Type="http://schemas.openxmlformats.org/officeDocument/2006/relationships/slide" Target="slide127.xml"/><Relationship Id="rId5" Type="http://schemas.openxmlformats.org/officeDocument/2006/relationships/slide" Target="slide38.xml"/><Relationship Id="rId15" Type="http://schemas.openxmlformats.org/officeDocument/2006/relationships/slide" Target="slide177.xml"/><Relationship Id="rId10" Type="http://schemas.openxmlformats.org/officeDocument/2006/relationships/slide" Target="slide103.xml"/><Relationship Id="rId4" Type="http://schemas.openxmlformats.org/officeDocument/2006/relationships/slide" Target="slide26.xml"/><Relationship Id="rId9" Type="http://schemas.openxmlformats.org/officeDocument/2006/relationships/slide" Target="slide99.xml"/><Relationship Id="rId14" Type="http://schemas.openxmlformats.org/officeDocument/2006/relationships/slide" Target="slide170.xml"/></Relationships>
</file>

<file path=ppt/slides/_rels/slide2.xml.rels><?xml version="1.0" encoding="UTF-8" standalone="yes"?>
<Relationships xmlns="http://schemas.openxmlformats.org/package/2006/relationships"><Relationship Id="rId3" Type="http://schemas.openxmlformats.org/officeDocument/2006/relationships/slide" Target="slide270.xml"/><Relationship Id="rId2" Type="http://schemas.openxmlformats.org/officeDocument/2006/relationships/slide" Target="slide25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Vinaghost/Local%20Settings/Temp/Rar$DI25.072/hanh%20quan%20ra%20tran.FLV"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Vinaghost/Local%20Settings/Temp/Rar$DI25.072/ho%20keo%20phao.FLV"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20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20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20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20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497984" y="0"/>
            <a:ext cx="10855816" cy="695459"/>
          </a:xfrm>
        </p:spPr>
        <p:txBody>
          <a:bodyPr>
            <a:normAutofit/>
          </a:bodyPr>
          <a:lstStyle/>
          <a:p>
            <a:pPr algn="ctr"/>
            <a:r>
              <a:rPr lang="en-US" sz="4000" smtClean="0"/>
              <a:t>CHƯƠNG TRÌNH NGỮ VĂN 4</a:t>
            </a:r>
            <a:endParaRPr lang="en-US" sz="4000"/>
          </a:p>
        </p:txBody>
      </p:sp>
      <p:sp>
        <p:nvSpPr>
          <p:cNvPr id="12" name="Content Placeholder 11"/>
          <p:cNvSpPr>
            <a:spLocks noGrp="1"/>
          </p:cNvSpPr>
          <p:nvPr>
            <p:ph sz="half" idx="1"/>
          </p:nvPr>
        </p:nvSpPr>
        <p:spPr>
          <a:xfrm>
            <a:off x="244699" y="965915"/>
            <a:ext cx="5775101" cy="5525036"/>
          </a:xfrm>
        </p:spPr>
        <p:txBody>
          <a:bodyPr>
            <a:normAutofit fontScale="92500" lnSpcReduction="10000"/>
          </a:bodyPr>
          <a:lstStyle/>
          <a:p>
            <a:r>
              <a:rPr lang="en-US" sz="2800" dirty="0">
                <a:hlinkClick r:id="rId2" action="ppaction://hlinksldjump"/>
              </a:rPr>
              <a:t>BÀI 1 </a:t>
            </a:r>
            <a:r>
              <a:rPr lang="en-US" sz="2800" dirty="0" err="1">
                <a:hlinkClick r:id="rId2" action="ppaction://hlinksldjump"/>
              </a:rPr>
              <a:t>Nghị</a:t>
            </a:r>
            <a:r>
              <a:rPr lang="en-US" sz="2800" dirty="0">
                <a:hlinkClick r:id="rId2" action="ppaction://hlinksldjump"/>
              </a:rPr>
              <a:t> </a:t>
            </a:r>
            <a:r>
              <a:rPr lang="en-US" sz="2800" dirty="0" err="1">
                <a:hlinkClick r:id="rId2" action="ppaction://hlinksldjump"/>
              </a:rPr>
              <a:t>luận</a:t>
            </a:r>
            <a:r>
              <a:rPr lang="en-US" sz="2800" dirty="0">
                <a:hlinkClick r:id="rId2" action="ppaction://hlinksldjump"/>
              </a:rPr>
              <a:t> </a:t>
            </a:r>
            <a:r>
              <a:rPr lang="en-US" sz="2800" dirty="0" err="1">
                <a:hlinkClick r:id="rId2" action="ppaction://hlinksldjump"/>
              </a:rPr>
              <a:t>về</a:t>
            </a:r>
            <a:r>
              <a:rPr lang="en-US" sz="2800" dirty="0">
                <a:hlinkClick r:id="rId2" action="ppaction://hlinksldjump"/>
              </a:rPr>
              <a:t> </a:t>
            </a:r>
            <a:r>
              <a:rPr lang="en-US" sz="2800" dirty="0" err="1">
                <a:hlinkClick r:id="rId2" action="ppaction://hlinksldjump"/>
              </a:rPr>
              <a:t>một</a:t>
            </a:r>
            <a:r>
              <a:rPr lang="en-US" sz="2800" dirty="0">
                <a:hlinkClick r:id="rId2" action="ppaction://hlinksldjump"/>
              </a:rPr>
              <a:t> </a:t>
            </a:r>
            <a:r>
              <a:rPr lang="en-US" sz="2800" dirty="0" err="1">
                <a:hlinkClick r:id="rId2" action="ppaction://hlinksldjump"/>
              </a:rPr>
              <a:t>bài</a:t>
            </a:r>
            <a:r>
              <a:rPr lang="en-US" sz="2800" dirty="0">
                <a:hlinkClick r:id="rId2" action="ppaction://hlinksldjump"/>
              </a:rPr>
              <a:t> </a:t>
            </a:r>
            <a:r>
              <a:rPr lang="en-US" sz="2800" dirty="0" err="1" smtClean="0">
                <a:hlinkClick r:id="rId2" action="ppaction://hlinksldjump"/>
              </a:rPr>
              <a:t>thơ</a:t>
            </a:r>
            <a:r>
              <a:rPr lang="en-US" sz="2800" dirty="0" smtClean="0">
                <a:hlinkClick r:id="rId2" action="ppaction://hlinksldjump"/>
              </a:rPr>
              <a:t>, </a:t>
            </a:r>
            <a:r>
              <a:rPr lang="en-US" sz="2800" dirty="0" err="1" smtClean="0">
                <a:hlinkClick r:id="rId2" action="ppaction://hlinksldjump"/>
              </a:rPr>
              <a:t>đoạn</a:t>
            </a:r>
            <a:r>
              <a:rPr lang="en-US" sz="2800" dirty="0" smtClean="0">
                <a:hlinkClick r:id="rId2" action="ppaction://hlinksldjump"/>
              </a:rPr>
              <a:t> </a:t>
            </a:r>
            <a:r>
              <a:rPr lang="en-US" sz="2800" dirty="0" err="1" smtClean="0">
                <a:hlinkClick r:id="rId2" action="ppaction://hlinksldjump"/>
              </a:rPr>
              <a:t>thơ</a:t>
            </a:r>
            <a:r>
              <a:rPr lang="en-US" sz="2800" dirty="0" smtClean="0">
                <a:hlinkClick r:id="rId2" action="ppaction://hlinksldjump"/>
              </a:rPr>
              <a:t> </a:t>
            </a:r>
            <a:endParaRPr lang="en-US" sz="2800" dirty="0" smtClean="0"/>
          </a:p>
          <a:p>
            <a:r>
              <a:rPr lang="en-US" sz="2800" dirty="0" smtClean="0">
                <a:hlinkClick r:id="rId3" action="ppaction://hlinksldjump"/>
              </a:rPr>
              <a:t>BÀI </a:t>
            </a:r>
            <a:r>
              <a:rPr lang="en-US" sz="2800" dirty="0">
                <a:hlinkClick r:id="rId3" action="ppaction://hlinksldjump"/>
              </a:rPr>
              <a:t>2 </a:t>
            </a:r>
            <a:r>
              <a:rPr lang="en-US" sz="2800" dirty="0" err="1">
                <a:hlinkClick r:id="rId3" action="ppaction://hlinksldjump"/>
              </a:rPr>
              <a:t>Tây</a:t>
            </a:r>
            <a:r>
              <a:rPr lang="en-US" sz="2800" dirty="0">
                <a:hlinkClick r:id="rId3" action="ppaction://hlinksldjump"/>
              </a:rPr>
              <a:t> </a:t>
            </a:r>
            <a:r>
              <a:rPr lang="en-US" sz="2800" dirty="0" err="1" smtClean="0">
                <a:hlinkClick r:id="rId3" action="ppaction://hlinksldjump"/>
              </a:rPr>
              <a:t>Tiến</a:t>
            </a:r>
            <a:endParaRPr lang="en-US" sz="2800" dirty="0" smtClean="0"/>
          </a:p>
          <a:p>
            <a:r>
              <a:rPr lang="en-US" sz="2800" dirty="0">
                <a:hlinkClick r:id="rId4" action="ppaction://hlinksldjump"/>
              </a:rPr>
              <a:t>BÀI 3 </a:t>
            </a:r>
            <a:r>
              <a:rPr lang="en-US" sz="2800" dirty="0" err="1">
                <a:hlinkClick r:id="rId4" action="ppaction://hlinksldjump"/>
              </a:rPr>
              <a:t>Nghị</a:t>
            </a:r>
            <a:r>
              <a:rPr lang="en-US" sz="2800" dirty="0">
                <a:hlinkClick r:id="rId4" action="ppaction://hlinksldjump"/>
              </a:rPr>
              <a:t> </a:t>
            </a:r>
            <a:r>
              <a:rPr lang="en-US" sz="2800" dirty="0" err="1">
                <a:hlinkClick r:id="rId4" action="ppaction://hlinksldjump"/>
              </a:rPr>
              <a:t>luận</a:t>
            </a:r>
            <a:r>
              <a:rPr lang="en-US" sz="2800" dirty="0">
                <a:hlinkClick r:id="rId4" action="ppaction://hlinksldjump"/>
              </a:rPr>
              <a:t> </a:t>
            </a:r>
            <a:r>
              <a:rPr lang="en-US" sz="2800" dirty="0" err="1">
                <a:hlinkClick r:id="rId4" action="ppaction://hlinksldjump"/>
              </a:rPr>
              <a:t>về</a:t>
            </a:r>
            <a:r>
              <a:rPr lang="en-US" sz="2800" dirty="0">
                <a:hlinkClick r:id="rId4" action="ppaction://hlinksldjump"/>
              </a:rPr>
              <a:t> </a:t>
            </a:r>
            <a:r>
              <a:rPr lang="en-US" sz="2800" dirty="0" err="1">
                <a:hlinkClick r:id="rId4" action="ppaction://hlinksldjump"/>
              </a:rPr>
              <a:t>một</a:t>
            </a:r>
            <a:r>
              <a:rPr lang="en-US" sz="2800" dirty="0">
                <a:hlinkClick r:id="rId4" action="ppaction://hlinksldjump"/>
              </a:rPr>
              <a:t> ý </a:t>
            </a:r>
            <a:r>
              <a:rPr lang="en-US" sz="2800" dirty="0" err="1">
                <a:hlinkClick r:id="rId4" action="ppaction://hlinksldjump"/>
              </a:rPr>
              <a:t>kiến</a:t>
            </a:r>
            <a:r>
              <a:rPr lang="en-US" sz="2800" dirty="0">
                <a:hlinkClick r:id="rId4" action="ppaction://hlinksldjump"/>
              </a:rPr>
              <a:t> </a:t>
            </a:r>
            <a:r>
              <a:rPr lang="en-US" sz="2800" dirty="0" err="1">
                <a:hlinkClick r:id="rId4" action="ppaction://hlinksldjump"/>
              </a:rPr>
              <a:t>bàn</a:t>
            </a:r>
            <a:r>
              <a:rPr lang="en-US" sz="2800" dirty="0">
                <a:hlinkClick r:id="rId4" action="ppaction://hlinksldjump"/>
              </a:rPr>
              <a:t> </a:t>
            </a:r>
            <a:r>
              <a:rPr lang="en-US" sz="2800" dirty="0" err="1">
                <a:hlinkClick r:id="rId4" action="ppaction://hlinksldjump"/>
              </a:rPr>
              <a:t>về</a:t>
            </a:r>
            <a:r>
              <a:rPr lang="en-US" sz="2800" dirty="0">
                <a:hlinkClick r:id="rId4" action="ppaction://hlinksldjump"/>
              </a:rPr>
              <a:t> </a:t>
            </a:r>
            <a:r>
              <a:rPr lang="en-US" sz="2800" dirty="0" err="1">
                <a:hlinkClick r:id="rId4" action="ppaction://hlinksldjump"/>
              </a:rPr>
              <a:t>văn</a:t>
            </a:r>
            <a:r>
              <a:rPr lang="en-US" sz="2800" dirty="0">
                <a:hlinkClick r:id="rId4" action="ppaction://hlinksldjump"/>
              </a:rPr>
              <a:t> </a:t>
            </a:r>
            <a:r>
              <a:rPr lang="en-US" sz="2800" dirty="0" err="1" smtClean="0">
                <a:hlinkClick r:id="rId4" action="ppaction://hlinksldjump"/>
              </a:rPr>
              <a:t>học</a:t>
            </a:r>
            <a:endParaRPr lang="en-US" sz="2800" dirty="0"/>
          </a:p>
          <a:p>
            <a:r>
              <a:rPr lang="en-US" sz="2800" dirty="0">
                <a:hlinkClick r:id="rId5" action="ppaction://hlinksldjump"/>
              </a:rPr>
              <a:t>BÀI 4 </a:t>
            </a:r>
            <a:r>
              <a:rPr lang="en-US" sz="2800" dirty="0" err="1">
                <a:hlinkClick r:id="rId5" action="ppaction://hlinksldjump"/>
              </a:rPr>
              <a:t>Việt</a:t>
            </a:r>
            <a:r>
              <a:rPr lang="en-US" sz="2800" dirty="0">
                <a:hlinkClick r:id="rId5" action="ppaction://hlinksldjump"/>
              </a:rPr>
              <a:t> </a:t>
            </a:r>
            <a:r>
              <a:rPr lang="en-US" sz="2800" dirty="0" err="1" smtClean="0">
                <a:hlinkClick r:id="rId5" action="ppaction://hlinksldjump"/>
              </a:rPr>
              <a:t>Bắc</a:t>
            </a:r>
            <a:endParaRPr lang="en-US" sz="2800" dirty="0" smtClean="0"/>
          </a:p>
          <a:p>
            <a:r>
              <a:rPr lang="en-US" sz="2800" dirty="0">
                <a:hlinkClick r:id="rId6" action="ppaction://hlinksldjump"/>
              </a:rPr>
              <a:t>BÀI 5 </a:t>
            </a:r>
            <a:r>
              <a:rPr lang="en-US" sz="2800" dirty="0" err="1">
                <a:hlinkClick r:id="rId6" action="ppaction://hlinksldjump"/>
              </a:rPr>
              <a:t>Phát</a:t>
            </a:r>
            <a:r>
              <a:rPr lang="en-US" sz="2800" dirty="0">
                <a:hlinkClick r:id="rId6" action="ppaction://hlinksldjump"/>
              </a:rPr>
              <a:t> </a:t>
            </a:r>
            <a:r>
              <a:rPr lang="en-US" sz="2800" dirty="0" err="1">
                <a:hlinkClick r:id="rId6" action="ppaction://hlinksldjump"/>
              </a:rPr>
              <a:t>biểu</a:t>
            </a:r>
            <a:r>
              <a:rPr lang="en-US" sz="2800" dirty="0">
                <a:hlinkClick r:id="rId6" action="ppaction://hlinksldjump"/>
              </a:rPr>
              <a:t> </a:t>
            </a:r>
            <a:r>
              <a:rPr lang="en-US" sz="2800" dirty="0" err="1">
                <a:hlinkClick r:id="rId6" action="ppaction://hlinksldjump"/>
              </a:rPr>
              <a:t>theo</a:t>
            </a:r>
            <a:r>
              <a:rPr lang="en-US" sz="2800" dirty="0">
                <a:hlinkClick r:id="rId6" action="ppaction://hlinksldjump"/>
              </a:rPr>
              <a:t> </a:t>
            </a:r>
            <a:r>
              <a:rPr lang="en-US" sz="2800" dirty="0" err="1">
                <a:hlinkClick r:id="rId6" action="ppaction://hlinksldjump"/>
              </a:rPr>
              <a:t>chủ</a:t>
            </a:r>
            <a:r>
              <a:rPr lang="en-US" sz="2800" dirty="0">
                <a:hlinkClick r:id="rId6" action="ppaction://hlinksldjump"/>
              </a:rPr>
              <a:t> </a:t>
            </a:r>
            <a:r>
              <a:rPr lang="en-US" sz="2800" dirty="0" err="1" smtClean="0">
                <a:hlinkClick r:id="rId6" action="ppaction://hlinksldjump"/>
              </a:rPr>
              <a:t>đề</a:t>
            </a:r>
            <a:endParaRPr lang="en-US" sz="2800" dirty="0"/>
          </a:p>
          <a:p>
            <a:r>
              <a:rPr lang="en-US" sz="2800" dirty="0">
                <a:hlinkClick r:id="rId7" action="ppaction://hlinksldjump"/>
              </a:rPr>
              <a:t>BÀI 6 </a:t>
            </a:r>
            <a:r>
              <a:rPr lang="en-US" sz="2800" dirty="0" err="1">
                <a:hlinkClick r:id="rId7" action="ppaction://hlinksldjump"/>
              </a:rPr>
              <a:t>Thực</a:t>
            </a:r>
            <a:r>
              <a:rPr lang="en-US" sz="2800" dirty="0">
                <a:hlinkClick r:id="rId7" action="ppaction://hlinksldjump"/>
              </a:rPr>
              <a:t> </a:t>
            </a:r>
            <a:r>
              <a:rPr lang="en-US" sz="2800" dirty="0" err="1">
                <a:hlinkClick r:id="rId7" action="ppaction://hlinksldjump"/>
              </a:rPr>
              <a:t>hành</a:t>
            </a:r>
            <a:r>
              <a:rPr lang="en-US" sz="2800" dirty="0">
                <a:hlinkClick r:id="rId7" action="ppaction://hlinksldjump"/>
              </a:rPr>
              <a:t> </a:t>
            </a:r>
            <a:r>
              <a:rPr lang="en-US" sz="2800" dirty="0" err="1">
                <a:hlinkClick r:id="rId7" action="ppaction://hlinksldjump"/>
              </a:rPr>
              <a:t>một</a:t>
            </a:r>
            <a:r>
              <a:rPr lang="en-US" sz="2800" dirty="0">
                <a:hlinkClick r:id="rId7" action="ppaction://hlinksldjump"/>
              </a:rPr>
              <a:t> </a:t>
            </a:r>
            <a:r>
              <a:rPr lang="en-US" sz="2800" dirty="0" err="1">
                <a:hlinkClick r:id="rId7" action="ppaction://hlinksldjump"/>
              </a:rPr>
              <a:t>số</a:t>
            </a:r>
            <a:r>
              <a:rPr lang="en-US" sz="2800" dirty="0">
                <a:hlinkClick r:id="rId7" action="ppaction://hlinksldjump"/>
              </a:rPr>
              <a:t> </a:t>
            </a:r>
            <a:r>
              <a:rPr lang="en-US" sz="2800" dirty="0" err="1">
                <a:hlinkClick r:id="rId7" action="ppaction://hlinksldjump"/>
              </a:rPr>
              <a:t>phép</a:t>
            </a:r>
            <a:r>
              <a:rPr lang="en-US" sz="2800" dirty="0">
                <a:hlinkClick r:id="rId7" action="ppaction://hlinksldjump"/>
              </a:rPr>
              <a:t> </a:t>
            </a:r>
            <a:r>
              <a:rPr lang="en-US" sz="2800" dirty="0" err="1">
                <a:hlinkClick r:id="rId7" action="ppaction://hlinksldjump"/>
              </a:rPr>
              <a:t>tu</a:t>
            </a:r>
            <a:r>
              <a:rPr lang="en-US" sz="2800" dirty="0">
                <a:hlinkClick r:id="rId7" action="ppaction://hlinksldjump"/>
              </a:rPr>
              <a:t> </a:t>
            </a:r>
            <a:r>
              <a:rPr lang="en-US" sz="2800" dirty="0" err="1">
                <a:hlinkClick r:id="rId7" action="ppaction://hlinksldjump"/>
              </a:rPr>
              <a:t>từ</a:t>
            </a:r>
            <a:r>
              <a:rPr lang="en-US" sz="2800" dirty="0">
                <a:hlinkClick r:id="rId7" action="ppaction://hlinksldjump"/>
              </a:rPr>
              <a:t> </a:t>
            </a:r>
            <a:r>
              <a:rPr lang="en-US" sz="2800" dirty="0" err="1">
                <a:hlinkClick r:id="rId7" action="ppaction://hlinksldjump"/>
              </a:rPr>
              <a:t>ngữ</a:t>
            </a:r>
            <a:r>
              <a:rPr lang="en-US" sz="2800" dirty="0">
                <a:hlinkClick r:id="rId7" action="ppaction://hlinksldjump"/>
              </a:rPr>
              <a:t> </a:t>
            </a:r>
            <a:r>
              <a:rPr lang="en-US" sz="2800" dirty="0" err="1" smtClean="0">
                <a:hlinkClick r:id="rId7" action="ppaction://hlinksldjump"/>
              </a:rPr>
              <a:t>âm</a:t>
            </a:r>
            <a:endParaRPr lang="en-US" sz="2800" dirty="0" smtClean="0"/>
          </a:p>
          <a:p>
            <a:r>
              <a:rPr lang="en-US" sz="2800" dirty="0">
                <a:hlinkClick r:id="rId8" action="ppaction://hlinksldjump"/>
              </a:rPr>
              <a:t>BÀI 7 </a:t>
            </a:r>
            <a:r>
              <a:rPr lang="en-US" sz="2800" dirty="0" err="1">
                <a:hlinkClick r:id="rId8" action="ppaction://hlinksldjump"/>
              </a:rPr>
              <a:t>Thực</a:t>
            </a:r>
            <a:r>
              <a:rPr lang="en-US" sz="2800" dirty="0">
                <a:hlinkClick r:id="rId8" action="ppaction://hlinksldjump"/>
              </a:rPr>
              <a:t> </a:t>
            </a:r>
            <a:r>
              <a:rPr lang="en-US" sz="2800" dirty="0" err="1">
                <a:hlinkClick r:id="rId8" action="ppaction://hlinksldjump"/>
              </a:rPr>
              <a:t>hành</a:t>
            </a:r>
            <a:r>
              <a:rPr lang="en-US" sz="2800" dirty="0">
                <a:hlinkClick r:id="rId8" action="ppaction://hlinksldjump"/>
              </a:rPr>
              <a:t> </a:t>
            </a:r>
            <a:r>
              <a:rPr lang="en-US" sz="2800" dirty="0" err="1">
                <a:hlinkClick r:id="rId8" action="ppaction://hlinksldjump"/>
              </a:rPr>
              <a:t>một</a:t>
            </a:r>
            <a:r>
              <a:rPr lang="en-US" sz="2800" dirty="0">
                <a:hlinkClick r:id="rId8" action="ppaction://hlinksldjump"/>
              </a:rPr>
              <a:t> </a:t>
            </a:r>
            <a:r>
              <a:rPr lang="en-US" sz="2800" dirty="0" err="1">
                <a:hlinkClick r:id="rId8" action="ppaction://hlinksldjump"/>
              </a:rPr>
              <a:t>số</a:t>
            </a:r>
            <a:r>
              <a:rPr lang="en-US" sz="2800" dirty="0">
                <a:hlinkClick r:id="rId8" action="ppaction://hlinksldjump"/>
              </a:rPr>
              <a:t> </a:t>
            </a:r>
            <a:r>
              <a:rPr lang="en-US" sz="2800" dirty="0" err="1">
                <a:hlinkClick r:id="rId8" action="ppaction://hlinksldjump"/>
              </a:rPr>
              <a:t>phép</a:t>
            </a:r>
            <a:r>
              <a:rPr lang="en-US" sz="2800" dirty="0">
                <a:hlinkClick r:id="rId8" action="ppaction://hlinksldjump"/>
              </a:rPr>
              <a:t> </a:t>
            </a:r>
            <a:r>
              <a:rPr lang="en-US" sz="2800" dirty="0" err="1">
                <a:hlinkClick r:id="rId8" action="ppaction://hlinksldjump"/>
              </a:rPr>
              <a:t>tu</a:t>
            </a:r>
            <a:r>
              <a:rPr lang="en-US" sz="2800" dirty="0">
                <a:hlinkClick r:id="rId8" action="ppaction://hlinksldjump"/>
              </a:rPr>
              <a:t> </a:t>
            </a:r>
            <a:r>
              <a:rPr lang="en-US" sz="2800" dirty="0" err="1">
                <a:hlinkClick r:id="rId8" action="ppaction://hlinksldjump"/>
              </a:rPr>
              <a:t>từ</a:t>
            </a:r>
            <a:r>
              <a:rPr lang="en-US" sz="2800" dirty="0">
                <a:hlinkClick r:id="rId8" action="ppaction://hlinksldjump"/>
              </a:rPr>
              <a:t> </a:t>
            </a:r>
            <a:r>
              <a:rPr lang="en-US" sz="2800" dirty="0" err="1">
                <a:hlinkClick r:id="rId8" action="ppaction://hlinksldjump"/>
              </a:rPr>
              <a:t>cú</a:t>
            </a:r>
            <a:r>
              <a:rPr lang="en-US" sz="2800" dirty="0">
                <a:hlinkClick r:id="rId8" action="ppaction://hlinksldjump"/>
              </a:rPr>
              <a:t> </a:t>
            </a:r>
            <a:r>
              <a:rPr lang="en-US" sz="2800" dirty="0" err="1">
                <a:hlinkClick r:id="rId8" action="ppaction://hlinksldjump"/>
              </a:rPr>
              <a:t>pháp</a:t>
            </a:r>
            <a:r>
              <a:rPr lang="en-US" sz="2800" dirty="0">
                <a:hlinkClick r:id="rId8" action="ppaction://hlinksldjump"/>
              </a:rPr>
              <a:t> </a:t>
            </a:r>
            <a:endParaRPr lang="en-US" sz="2800" dirty="0" smtClean="0"/>
          </a:p>
          <a:p>
            <a:r>
              <a:rPr lang="en-US" sz="2800" b="1" dirty="0" err="1" smtClean="0">
                <a:solidFill>
                  <a:srgbClr val="FF0000"/>
                </a:solidFill>
                <a:hlinkClick r:id="rId9" action="ppaction://hlinksldjump"/>
              </a:rPr>
              <a:t>Kiểm</a:t>
            </a:r>
            <a:r>
              <a:rPr lang="en-US" sz="2800" b="1" dirty="0" smtClean="0">
                <a:solidFill>
                  <a:srgbClr val="FF0000"/>
                </a:solidFill>
                <a:hlinkClick r:id="rId9" action="ppaction://hlinksldjump"/>
              </a:rPr>
              <a:t> </a:t>
            </a:r>
            <a:r>
              <a:rPr lang="en-US" sz="2800" b="1" dirty="0" err="1">
                <a:solidFill>
                  <a:srgbClr val="FF0000"/>
                </a:solidFill>
                <a:hlinkClick r:id="rId9" action="ppaction://hlinksldjump"/>
              </a:rPr>
              <a:t>tra</a:t>
            </a:r>
            <a:r>
              <a:rPr lang="en-US" sz="2800" b="1" dirty="0">
                <a:solidFill>
                  <a:srgbClr val="FF0000"/>
                </a:solidFill>
                <a:hlinkClick r:id="rId9" action="ppaction://hlinksldjump"/>
              </a:rPr>
              <a:t> </a:t>
            </a:r>
            <a:r>
              <a:rPr lang="en-US" sz="2800" b="1" dirty="0" err="1">
                <a:solidFill>
                  <a:srgbClr val="FF0000"/>
                </a:solidFill>
                <a:hlinkClick r:id="rId9" action="ppaction://hlinksldjump"/>
              </a:rPr>
              <a:t>định</a:t>
            </a:r>
            <a:r>
              <a:rPr lang="en-US" sz="2800" b="1" dirty="0">
                <a:solidFill>
                  <a:srgbClr val="FF0000"/>
                </a:solidFill>
                <a:hlinkClick r:id="rId9" action="ppaction://hlinksldjump"/>
              </a:rPr>
              <a:t> </a:t>
            </a:r>
            <a:r>
              <a:rPr lang="en-US" sz="2800" b="1" dirty="0" err="1">
                <a:solidFill>
                  <a:srgbClr val="FF0000"/>
                </a:solidFill>
                <a:hlinkClick r:id="rId9" action="ppaction://hlinksldjump"/>
              </a:rPr>
              <a:t>kì</a:t>
            </a:r>
            <a:r>
              <a:rPr lang="en-US" sz="2800" b="1" dirty="0">
                <a:solidFill>
                  <a:srgbClr val="FF0000"/>
                </a:solidFill>
                <a:hlinkClick r:id="rId9" action="ppaction://hlinksldjump"/>
              </a:rPr>
              <a:t> </a:t>
            </a:r>
            <a:r>
              <a:rPr lang="en-US" sz="2800" b="1" dirty="0" err="1">
                <a:solidFill>
                  <a:srgbClr val="FF0000"/>
                </a:solidFill>
                <a:hlinkClick r:id="rId9" action="ppaction://hlinksldjump"/>
              </a:rPr>
              <a:t>lần</a:t>
            </a:r>
            <a:r>
              <a:rPr lang="en-US" sz="2800" b="1" dirty="0">
                <a:solidFill>
                  <a:srgbClr val="FF0000"/>
                </a:solidFill>
                <a:hlinkClick r:id="rId9" action="ppaction://hlinksldjump"/>
              </a:rPr>
              <a:t> </a:t>
            </a:r>
            <a:r>
              <a:rPr lang="en-US" sz="2800" b="1" dirty="0" smtClean="0">
                <a:solidFill>
                  <a:srgbClr val="FF0000"/>
                </a:solidFill>
                <a:hlinkClick r:id="rId9" action="ppaction://hlinksldjump"/>
              </a:rPr>
              <a:t>1</a:t>
            </a:r>
            <a:endParaRPr lang="en-US" sz="2800" dirty="0">
              <a:solidFill>
                <a:srgbClr val="FF0000"/>
              </a:solidFill>
            </a:endParaRPr>
          </a:p>
        </p:txBody>
      </p:sp>
      <p:sp>
        <p:nvSpPr>
          <p:cNvPr id="13" name="Content Placeholder 12"/>
          <p:cNvSpPr>
            <a:spLocks noGrp="1"/>
          </p:cNvSpPr>
          <p:nvPr>
            <p:ph sz="half" idx="2"/>
          </p:nvPr>
        </p:nvSpPr>
        <p:spPr>
          <a:xfrm>
            <a:off x="6172200" y="965915"/>
            <a:ext cx="5181600" cy="5525036"/>
          </a:xfrm>
        </p:spPr>
        <p:txBody>
          <a:bodyPr>
            <a:noAutofit/>
          </a:bodyPr>
          <a:lstStyle/>
          <a:p>
            <a:r>
              <a:rPr lang="en-US" sz="2400">
                <a:hlinkClick r:id="rId10" action="ppaction://hlinksldjump"/>
              </a:rPr>
              <a:t>BÀI 8 Sóng </a:t>
            </a:r>
            <a:endParaRPr lang="en-US" sz="2400" smtClean="0"/>
          </a:p>
          <a:p>
            <a:r>
              <a:rPr lang="en-US" sz="2400" smtClean="0">
                <a:hlinkClick r:id="rId11" action="ppaction://hlinksldjump"/>
              </a:rPr>
              <a:t>BÀI </a:t>
            </a:r>
            <a:r>
              <a:rPr lang="en-US" sz="2400">
                <a:hlinkClick r:id="rId11" action="ppaction://hlinksldjump"/>
              </a:rPr>
              <a:t>9 Luyện tập vận dụng kết hợp các phương thức biểu đạt trong bài văn nghị </a:t>
            </a:r>
            <a:r>
              <a:rPr lang="en-US" sz="2400" smtClean="0">
                <a:hlinkClick r:id="rId11" action="ppaction://hlinksldjump"/>
              </a:rPr>
              <a:t>luận</a:t>
            </a:r>
            <a:endParaRPr lang="en-US" sz="2400" smtClean="0"/>
          </a:p>
          <a:p>
            <a:r>
              <a:rPr lang="en-US" sz="2400">
                <a:hlinkClick r:id="rId12" action="ppaction://hlinksldjump"/>
              </a:rPr>
              <a:t>BÀI 10 Ai đã đặt tên cho dòng sông </a:t>
            </a:r>
            <a:endParaRPr lang="en-US" sz="2400" smtClean="0"/>
          </a:p>
          <a:p>
            <a:r>
              <a:rPr lang="en-US" sz="2400" smtClean="0">
                <a:hlinkClick r:id="rId13" action="ppaction://hlinksldjump"/>
              </a:rPr>
              <a:t>BÀI </a:t>
            </a:r>
            <a:r>
              <a:rPr lang="en-US" sz="2400">
                <a:hlinkClick r:id="rId13" action="ppaction://hlinksldjump"/>
              </a:rPr>
              <a:t>11 Vợ chồng A Phủ </a:t>
            </a:r>
            <a:endParaRPr lang="en-US" sz="2400" smtClean="0"/>
          </a:p>
          <a:p>
            <a:r>
              <a:rPr lang="en-US" sz="2400" smtClean="0">
                <a:hlinkClick r:id="rId14" action="ppaction://hlinksldjump"/>
              </a:rPr>
              <a:t>BÀI </a:t>
            </a:r>
            <a:r>
              <a:rPr lang="en-US" sz="2400">
                <a:hlinkClick r:id="rId14" action="ppaction://hlinksldjump"/>
              </a:rPr>
              <a:t>12 Nhân vật giao </a:t>
            </a:r>
            <a:r>
              <a:rPr lang="en-US" sz="2400" smtClean="0">
                <a:hlinkClick r:id="rId14" action="ppaction://hlinksldjump"/>
              </a:rPr>
              <a:t>tiếp</a:t>
            </a:r>
            <a:endParaRPr lang="en-US" sz="2400" smtClean="0"/>
          </a:p>
          <a:p>
            <a:r>
              <a:rPr lang="en-US" sz="2400" b="1" smtClean="0">
                <a:solidFill>
                  <a:srgbClr val="FF0000"/>
                </a:solidFill>
                <a:hlinkClick r:id="rId15" action="ppaction://hlinksldjump"/>
              </a:rPr>
              <a:t>Kiểm </a:t>
            </a:r>
            <a:r>
              <a:rPr lang="en-US" sz="2400" b="1">
                <a:solidFill>
                  <a:srgbClr val="FF0000"/>
                </a:solidFill>
                <a:hlinkClick r:id="rId15" action="ppaction://hlinksldjump"/>
              </a:rPr>
              <a:t>tra định kì lần 2 </a:t>
            </a:r>
            <a:endParaRPr lang="en-US" sz="2400" b="1" smtClean="0">
              <a:solidFill>
                <a:srgbClr val="FF0000"/>
              </a:solidFill>
            </a:endParaRPr>
          </a:p>
          <a:p>
            <a:r>
              <a:rPr lang="en-US" sz="2400" smtClean="0">
                <a:hlinkClick r:id="rId16" action="ppaction://hlinksldjump"/>
              </a:rPr>
              <a:t>BÀI </a:t>
            </a:r>
            <a:r>
              <a:rPr lang="en-US" sz="2400">
                <a:hlinkClick r:id="rId16" action="ppaction://hlinksldjump"/>
              </a:rPr>
              <a:t>13 Vợ </a:t>
            </a:r>
            <a:r>
              <a:rPr lang="en-US" sz="2400" smtClean="0">
                <a:hlinkClick r:id="rId16" action="ppaction://hlinksldjump"/>
              </a:rPr>
              <a:t>nhặt</a:t>
            </a:r>
            <a:endParaRPr lang="en-US" sz="2400" smtClean="0"/>
          </a:p>
          <a:p>
            <a:r>
              <a:rPr lang="en-US" sz="2400">
                <a:hlinkClick r:id="rId17" action="ppaction://hlinksldjump"/>
              </a:rPr>
              <a:t>BÀI 14 Nghị luận về một tác phẩm, một đoạn trích văn xuôi </a:t>
            </a:r>
            <a:endParaRPr lang="en-US" sz="2400" smtClean="0"/>
          </a:p>
          <a:p>
            <a:r>
              <a:rPr lang="en-US" sz="2400" smtClean="0">
                <a:hlinkClick r:id="rId18" action="ppaction://hlinksldjump"/>
              </a:rPr>
              <a:t>BÀI </a:t>
            </a:r>
            <a:r>
              <a:rPr lang="en-US" sz="2400">
                <a:hlinkClick r:id="rId18" action="ppaction://hlinksldjump"/>
              </a:rPr>
              <a:t>15 Rừng Xà </a:t>
            </a:r>
            <a:r>
              <a:rPr lang="en-US" sz="2400" smtClean="0">
                <a:hlinkClick r:id="rId18" action="ppaction://hlinksldjump"/>
              </a:rPr>
              <a:t>nu</a:t>
            </a:r>
            <a:endParaRPr lang="en-US" sz="2400">
              <a:solidFill>
                <a:srgbClr val="0070C0"/>
              </a:solidFill>
            </a:endParaRPr>
          </a:p>
        </p:txBody>
      </p:sp>
    </p:spTree>
    <p:extLst>
      <p:ext uri="{BB962C8B-B14F-4D97-AF65-F5344CB8AC3E}">
        <p14:creationId xmlns:p14="http://schemas.microsoft.com/office/powerpoint/2010/main" val="2096089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838200" y="631065"/>
            <a:ext cx="5181600" cy="5545898"/>
          </a:xfrm>
        </p:spPr>
        <p:txBody>
          <a:bodyPr>
            <a:normAutofit fontScale="92500"/>
          </a:bodyPr>
          <a:lstStyle/>
          <a:p>
            <a:pPr>
              <a:lnSpc>
                <a:spcPct val="120000"/>
              </a:lnSpc>
            </a:pPr>
            <a:r>
              <a:rPr lang="en-US" smtClean="0"/>
              <a:t>BÀI </a:t>
            </a:r>
            <a:r>
              <a:rPr lang="en-US"/>
              <a:t>16 Thực hành về hàm </a:t>
            </a:r>
            <a:r>
              <a:rPr lang="en-US" smtClean="0"/>
              <a:t>ý</a:t>
            </a:r>
          </a:p>
          <a:p>
            <a:r>
              <a:rPr lang="en-US">
                <a:hlinkClick r:id="rId2" action="ppaction://hlinksldjump"/>
              </a:rPr>
              <a:t>BÀI 17 Rèn Luyện kỹ năng mở bài, kết bài trong bài văn nghị luận </a:t>
            </a:r>
            <a:endParaRPr lang="en-US" smtClean="0"/>
          </a:p>
          <a:p>
            <a:r>
              <a:rPr lang="en-US" b="1" smtClean="0">
                <a:solidFill>
                  <a:srgbClr val="FF0000"/>
                </a:solidFill>
              </a:rPr>
              <a:t>Kiểm </a:t>
            </a:r>
            <a:r>
              <a:rPr lang="en-US" b="1">
                <a:solidFill>
                  <a:srgbClr val="FF0000"/>
                </a:solidFill>
              </a:rPr>
              <a:t>tra định kỳ lần </a:t>
            </a:r>
            <a:r>
              <a:rPr lang="en-US" b="1" smtClean="0">
                <a:solidFill>
                  <a:srgbClr val="FF0000"/>
                </a:solidFill>
              </a:rPr>
              <a:t>3</a:t>
            </a:r>
          </a:p>
          <a:p>
            <a:r>
              <a:rPr lang="en-US"/>
              <a:t>BÀI 18 Nhìn về vốn văn hóa dân tộc </a:t>
            </a:r>
          </a:p>
        </p:txBody>
      </p:sp>
      <p:sp>
        <p:nvSpPr>
          <p:cNvPr id="6" name="Content Placeholder 5"/>
          <p:cNvSpPr>
            <a:spLocks noGrp="1"/>
          </p:cNvSpPr>
          <p:nvPr>
            <p:ph sz="half" idx="2"/>
          </p:nvPr>
        </p:nvSpPr>
        <p:spPr>
          <a:xfrm>
            <a:off x="6262352" y="631065"/>
            <a:ext cx="5181600" cy="5545898"/>
          </a:xfrm>
        </p:spPr>
        <p:txBody>
          <a:bodyPr>
            <a:normAutofit fontScale="92500"/>
          </a:bodyPr>
          <a:lstStyle/>
          <a:p>
            <a:r>
              <a:rPr lang="en-US"/>
              <a:t>BÀI 19 Phát biểu tự do </a:t>
            </a:r>
          </a:p>
          <a:p>
            <a:r>
              <a:rPr lang="en-US"/>
              <a:t>BÀI 20 Phong cách ngôn ngữ hành chính </a:t>
            </a:r>
          </a:p>
          <a:p>
            <a:r>
              <a:rPr lang="en-US" smtClean="0"/>
              <a:t>BÀI </a:t>
            </a:r>
            <a:r>
              <a:rPr lang="en-US"/>
              <a:t>21 Văn bản tổng </a:t>
            </a:r>
            <a:r>
              <a:rPr lang="en-US" smtClean="0"/>
              <a:t>kết</a:t>
            </a:r>
          </a:p>
          <a:p>
            <a:r>
              <a:rPr lang="en-US" smtClean="0">
                <a:hlinkClick r:id="rId3" action="ppaction://hlinksldjump"/>
              </a:rPr>
              <a:t>BÀI </a:t>
            </a:r>
            <a:r>
              <a:rPr lang="en-US">
                <a:hlinkClick r:id="rId3" action="ppaction://hlinksldjump"/>
              </a:rPr>
              <a:t>22 Ôn </a:t>
            </a:r>
            <a:r>
              <a:rPr lang="en-US" smtClean="0">
                <a:hlinkClick r:id="rId3" action="ppaction://hlinksldjump"/>
              </a:rPr>
              <a:t>tập</a:t>
            </a:r>
            <a:endParaRPr lang="en-US">
              <a:solidFill>
                <a:srgbClr val="0070C0"/>
              </a:solidFill>
            </a:endParaRPr>
          </a:p>
        </p:txBody>
      </p:sp>
    </p:spTree>
    <p:extLst>
      <p:ext uri="{BB962C8B-B14F-4D97-AF65-F5344CB8AC3E}">
        <p14:creationId xmlns:p14="http://schemas.microsoft.com/office/powerpoint/2010/main" val="2777973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TÂY TIẾN</a:t>
            </a:r>
            <a:br>
              <a:rPr lang="en-US" smtClean="0"/>
            </a:br>
            <a:r>
              <a:rPr lang="en-US" smtClean="0"/>
              <a:t>			--- Quang Dũng ---</a:t>
            </a:r>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Tiểu dẫn</a:t>
            </a:r>
            <a:endParaRPr lang="en-US">
              <a:solidFill>
                <a:srgbClr val="FF0000"/>
              </a:solidFill>
            </a:endParaRPr>
          </a:p>
          <a:p>
            <a:pPr marL="0" indent="0">
              <a:buNone/>
            </a:pPr>
            <a:r>
              <a:rPr lang="en-US" b="1" i="1" smtClean="0">
                <a:solidFill>
                  <a:srgbClr val="FF0000"/>
                </a:solidFill>
              </a:rPr>
              <a:t>		a</a:t>
            </a:r>
            <a:r>
              <a:rPr lang="en-US" b="1" i="1">
                <a:solidFill>
                  <a:srgbClr val="FF0000"/>
                </a:solidFill>
              </a:rPr>
              <a:t>. Tác giả</a:t>
            </a:r>
            <a:r>
              <a:rPr lang="en-US" b="1" i="1" smtClean="0">
                <a:solidFill>
                  <a:srgbClr val="FF0000"/>
                </a:solidFill>
              </a:rPr>
              <a:t>:</a:t>
            </a:r>
          </a:p>
          <a:p>
            <a:pPr marL="0" indent="0">
              <a:buNone/>
            </a:pPr>
            <a:r>
              <a:rPr lang="en-US" i="1" smtClean="0">
                <a:solidFill>
                  <a:srgbClr val="FF0000"/>
                </a:solidFill>
              </a:rPr>
              <a:t>Về tác giả Quang </a:t>
            </a:r>
            <a:r>
              <a:rPr lang="en-US" i="1">
                <a:solidFill>
                  <a:srgbClr val="FF0000"/>
                </a:solidFill>
              </a:rPr>
              <a:t>Dũng, chúng ta ghi nhận những nét cơ bản </a:t>
            </a:r>
            <a:r>
              <a:rPr lang="en-US" i="1" smtClean="0">
                <a:solidFill>
                  <a:srgbClr val="FF0000"/>
                </a:solidFill>
              </a:rPr>
              <a:t>nào được đề cập trong tiểu dẫn?</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6803486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39448" y="457200"/>
            <a:ext cx="3248405" cy="5172460"/>
          </a:xfrm>
        </p:spPr>
      </p:pic>
      <p:sp>
        <p:nvSpPr>
          <p:cNvPr id="6" name="Text Placeholder 5"/>
          <p:cNvSpPr>
            <a:spLocks noGrp="1"/>
          </p:cNvSpPr>
          <p:nvPr>
            <p:ph type="body" sz="half" idx="2"/>
          </p:nvPr>
        </p:nvSpPr>
        <p:spPr>
          <a:xfrm>
            <a:off x="839788" y="457200"/>
            <a:ext cx="6964809" cy="5411788"/>
          </a:xfrm>
        </p:spPr>
        <p:txBody>
          <a:bodyPr>
            <a:normAutofit lnSpcReduction="10000"/>
          </a:bodyPr>
          <a:lstStyle/>
          <a:p>
            <a:pPr marL="457200" indent="-457200">
              <a:buFont typeface="Arial" panose="020B0604020202020204" pitchFamily="34" charset="0"/>
              <a:buChar char="•"/>
            </a:pPr>
            <a:r>
              <a:rPr lang="en-US" sz="3200"/>
              <a:t>Tên khai sinh: Bùi Đình Diệm. </a:t>
            </a:r>
          </a:p>
          <a:p>
            <a:pPr marL="457200" indent="-457200">
              <a:buFont typeface="Arial" panose="020B0604020202020204" pitchFamily="34" charset="0"/>
              <a:buChar char="•"/>
            </a:pPr>
            <a:r>
              <a:rPr lang="en-US" sz="3200" smtClean="0"/>
              <a:t>Bút </a:t>
            </a:r>
            <a:r>
              <a:rPr lang="en-US" sz="3200"/>
              <a:t>danh: Quang Dũng. </a:t>
            </a:r>
          </a:p>
          <a:p>
            <a:pPr marL="457200" indent="-457200">
              <a:buFont typeface="Arial" panose="020B0604020202020204" pitchFamily="34" charset="0"/>
              <a:buChar char="•"/>
            </a:pPr>
            <a:r>
              <a:rPr lang="en-US" sz="3200" smtClean="0"/>
              <a:t>Sinh </a:t>
            </a:r>
            <a:r>
              <a:rPr lang="en-US" sz="3200"/>
              <a:t>năm 1921và mất năm 1988.</a:t>
            </a:r>
          </a:p>
          <a:p>
            <a:pPr marL="457200" indent="-457200">
              <a:buFont typeface="Arial" panose="020B0604020202020204" pitchFamily="34" charset="0"/>
              <a:buChar char="•"/>
            </a:pPr>
            <a:r>
              <a:rPr lang="en-US" sz="3200" smtClean="0"/>
              <a:t>Quê</a:t>
            </a:r>
            <a:r>
              <a:rPr lang="en-US" sz="3200"/>
              <a:t>:  </a:t>
            </a:r>
            <a:r>
              <a:rPr lang="en-US" sz="3200" smtClean="0"/>
              <a:t>Phượng </a:t>
            </a:r>
            <a:r>
              <a:rPr lang="en-US" sz="3200"/>
              <a:t>Trì, Đan Phượng, Hà Tây.</a:t>
            </a:r>
          </a:p>
          <a:p>
            <a:pPr marL="457200" indent="-457200">
              <a:buFont typeface="Arial" panose="020B0604020202020204" pitchFamily="34" charset="0"/>
              <a:buChar char="•"/>
            </a:pPr>
            <a:r>
              <a:rPr lang="en-US" sz="3200" smtClean="0"/>
              <a:t>Xuất </a:t>
            </a:r>
            <a:r>
              <a:rPr lang="en-US" sz="3200"/>
              <a:t>thân trong một gia đình nho học. </a:t>
            </a:r>
          </a:p>
          <a:p>
            <a:pPr marL="457200" indent="-457200">
              <a:buFont typeface="Arial" panose="020B0604020202020204" pitchFamily="34" charset="0"/>
              <a:buChar char="•"/>
            </a:pPr>
            <a:r>
              <a:rPr lang="en-US" sz="3200" smtClean="0"/>
              <a:t>Là </a:t>
            </a:r>
            <a:r>
              <a:rPr lang="en-US" sz="3200"/>
              <a:t>một nghệ sĩ đa tài: làm thơ, viết văn, vẽ tranh soạn nhạc. </a:t>
            </a:r>
          </a:p>
          <a:p>
            <a:r>
              <a:rPr lang="en-US" sz="3200">
                <a:sym typeface="Symbol" panose="05050102010706020507" pitchFamily="18" charset="2"/>
              </a:rPr>
              <a:t></a:t>
            </a:r>
            <a:r>
              <a:rPr lang="en-US" sz="3200"/>
              <a:t>Một hồn thơ phóng khoáng, lãng mạn và tài hoa. Đặc biệt là khi ông viết về lính. </a:t>
            </a:r>
          </a:p>
          <a:p>
            <a:pPr marL="457200" indent="-457200">
              <a:buFont typeface="Arial" panose="020B0604020202020204" pitchFamily="34" charset="0"/>
              <a:buChar char="•"/>
            </a:pPr>
            <a:endParaRPr lang="en-US" sz="3200"/>
          </a:p>
        </p:txBody>
      </p:sp>
    </p:spTree>
    <p:extLst>
      <p:ext uri="{BB962C8B-B14F-4D97-AF65-F5344CB8AC3E}">
        <p14:creationId xmlns:p14="http://schemas.microsoft.com/office/powerpoint/2010/main" val="280397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en-US" b="1" i="1">
                <a:solidFill>
                  <a:srgbClr val="FF0000"/>
                </a:solidFill>
              </a:rPr>
              <a:t>b. Tác phẩm</a:t>
            </a:r>
            <a:r>
              <a:rPr lang="en-US" smtClean="0">
                <a:solidFill>
                  <a:srgbClr val="FF0000"/>
                </a:solidFill>
              </a:rPr>
              <a:t>:</a:t>
            </a:r>
          </a:p>
          <a:p>
            <a:r>
              <a:rPr lang="en-US" i="1" smtClean="0">
                <a:solidFill>
                  <a:srgbClr val="FF0000"/>
                </a:solidFill>
              </a:rPr>
              <a:t>Hoàn </a:t>
            </a:r>
            <a:r>
              <a:rPr lang="en-US" i="1">
                <a:solidFill>
                  <a:srgbClr val="FF0000"/>
                </a:solidFill>
              </a:rPr>
              <a:t>cảnh và mục đích sáng tác bài thơ?</a:t>
            </a:r>
            <a:endParaRPr lang="en-US">
              <a:solidFill>
                <a:srgbClr val="FF0000"/>
              </a:solidFill>
            </a:endParaRPr>
          </a:p>
          <a:p>
            <a:r>
              <a:rPr lang="en-US" i="1" smtClean="0">
                <a:solidFill>
                  <a:srgbClr val="FF0000"/>
                </a:solidFill>
              </a:rPr>
              <a:t>Cảm hứng của </a:t>
            </a:r>
            <a:r>
              <a:rPr lang="en-US" i="1">
                <a:solidFill>
                  <a:srgbClr val="FF0000"/>
                </a:solidFill>
              </a:rPr>
              <a:t>bài </a:t>
            </a:r>
            <a:r>
              <a:rPr lang="en-US" i="1" smtClean="0">
                <a:solidFill>
                  <a:srgbClr val="FF0000"/>
                </a:solidFill>
              </a:rPr>
              <a:t>thơ?</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8237247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a:bodyPr>
          <a:lstStyle/>
          <a:p>
            <a:r>
              <a:rPr lang="en-US" smtClean="0"/>
              <a:t>Năm </a:t>
            </a:r>
            <a:r>
              <a:rPr lang="en-US"/>
              <a:t>1948: Quang Dũng chuyển sang đơn vị khác </a:t>
            </a:r>
            <a:r>
              <a:rPr lang="en-US">
                <a:sym typeface="Symbol" panose="05050102010706020507" pitchFamily="18" charset="2"/>
              </a:rPr>
              <a:t></a:t>
            </a:r>
            <a:r>
              <a:rPr lang="en-US"/>
              <a:t> nhớ đồng đội cũ</a:t>
            </a:r>
            <a:r>
              <a:rPr lang="en-US">
                <a:sym typeface="Symbol" panose="05050102010706020507" pitchFamily="18" charset="2"/>
              </a:rPr>
              <a:t></a:t>
            </a:r>
            <a:r>
              <a:rPr lang="en-US"/>
              <a:t>Tại Phù Lưu Chanh ông viết bài thơ này. </a:t>
            </a:r>
          </a:p>
          <a:p>
            <a:r>
              <a:rPr lang="en-US" smtClean="0"/>
              <a:t>Mục </a:t>
            </a:r>
            <a:r>
              <a:rPr lang="en-US"/>
              <a:t>đích sáng tác: ghi lại những kỉ niệm một thời của những người lính Tây Tiến</a:t>
            </a:r>
            <a:r>
              <a:rPr lang="en-US" smtClean="0"/>
              <a:t>.</a:t>
            </a:r>
          </a:p>
          <a:p>
            <a:r>
              <a:rPr lang="vi-VN" smtClean="0"/>
              <a:t>Mạch </a:t>
            </a:r>
            <a:r>
              <a:rPr lang="vi-VN"/>
              <a:t>cảm xúc của bài </a:t>
            </a:r>
            <a:r>
              <a:rPr lang="vi-VN" smtClean="0"/>
              <a:t>thơ</a:t>
            </a:r>
            <a:r>
              <a:rPr lang="en-US" smtClean="0"/>
              <a:t> (bố cục)</a:t>
            </a:r>
            <a:r>
              <a:rPr lang="vi-VN" smtClean="0"/>
              <a:t>: </a:t>
            </a:r>
            <a:r>
              <a:rPr lang="vi-VN"/>
              <a:t>mở đầu là nỗi nhớ, tiếp theo là những kỉ niệm của nhà thơ về Tây Tiến và kết thúc là lời khẳng định sẽ mãi gắn bó lòng mình với Tây Tiến</a:t>
            </a:r>
            <a:r>
              <a:rPr lang="vi-VN" smtClean="0"/>
              <a:t>.</a:t>
            </a:r>
            <a:endParaRPr lang="vi-VN"/>
          </a:p>
        </p:txBody>
      </p:sp>
    </p:spTree>
    <p:extLst>
      <p:ext uri="{BB962C8B-B14F-4D97-AF65-F5344CB8AC3E}">
        <p14:creationId xmlns:p14="http://schemas.microsoft.com/office/powerpoint/2010/main" val="164073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a:solidFill>
                  <a:srgbClr val="FF0000"/>
                </a:solidFill>
              </a:rPr>
              <a:t>II. Đọc hiểu văn bản</a:t>
            </a:r>
            <a:r>
              <a:rPr lang="en-US">
                <a:solidFill>
                  <a:srgbClr val="FF0000"/>
                </a:solidFill>
              </a:rPr>
              <a:t>.</a:t>
            </a:r>
          </a:p>
          <a:p>
            <a:pPr marL="0" indent="0">
              <a:buNone/>
            </a:pPr>
            <a:r>
              <a:rPr lang="en-US" b="1" i="1" smtClean="0">
                <a:solidFill>
                  <a:srgbClr val="FF0000"/>
                </a:solidFill>
              </a:rPr>
              <a:t>    1</a:t>
            </a:r>
            <a:r>
              <a:rPr lang="en-US" b="1" i="1">
                <a:solidFill>
                  <a:srgbClr val="FF0000"/>
                </a:solidFill>
              </a:rPr>
              <a:t>. Nỗi nhớ Tây Tiế</a:t>
            </a:r>
            <a:r>
              <a:rPr lang="en-US">
                <a:solidFill>
                  <a:srgbClr val="FF0000"/>
                </a:solidFill>
              </a:rPr>
              <a:t>n</a:t>
            </a:r>
            <a:r>
              <a:rPr lang="en-US" smtClean="0">
                <a:solidFill>
                  <a:srgbClr val="FF0000"/>
                </a:solidFill>
              </a:rPr>
              <a:t>:</a:t>
            </a:r>
          </a:p>
          <a:p>
            <a:pPr marL="0" indent="0">
              <a:buNone/>
            </a:pPr>
            <a:r>
              <a:rPr lang="en-US" b="1" i="1"/>
              <a:t>"</a:t>
            </a:r>
            <a:r>
              <a:rPr lang="en-US" b="1" i="1">
                <a:solidFill>
                  <a:srgbClr val="FF0000"/>
                </a:solidFill>
              </a:rPr>
              <a:t>Sông Mã </a:t>
            </a:r>
            <a:r>
              <a:rPr lang="en-US" b="1" i="1"/>
              <a:t>xa rồi </a:t>
            </a:r>
            <a:r>
              <a:rPr lang="en-US" b="1" i="1">
                <a:solidFill>
                  <a:srgbClr val="FF0000"/>
                </a:solidFill>
              </a:rPr>
              <a:t>Tây Tiến </a:t>
            </a:r>
            <a:r>
              <a:rPr lang="en-US" b="1" i="1"/>
              <a:t>ơi !</a:t>
            </a:r>
            <a:endParaRPr lang="en-US" b="1"/>
          </a:p>
          <a:p>
            <a:pPr marL="0" indent="0">
              <a:buNone/>
            </a:pPr>
            <a:r>
              <a:rPr lang="en-US" b="1" i="1" smtClean="0"/>
              <a:t>Nhớ </a:t>
            </a:r>
            <a:r>
              <a:rPr lang="en-US" b="1" i="1"/>
              <a:t>về rừng núi </a:t>
            </a:r>
            <a:r>
              <a:rPr lang="en-US" b="1" i="1">
                <a:solidFill>
                  <a:srgbClr val="FF0000"/>
                </a:solidFill>
              </a:rPr>
              <a:t>nhớ chơi </a:t>
            </a:r>
            <a:r>
              <a:rPr lang="en-US" b="1" i="1" smtClean="0">
                <a:solidFill>
                  <a:srgbClr val="FF0000"/>
                </a:solidFill>
              </a:rPr>
              <a:t>vơi</a:t>
            </a:r>
            <a:r>
              <a:rPr lang="en-US" b="1" i="1" smtClean="0"/>
              <a:t>“</a:t>
            </a:r>
          </a:p>
          <a:p>
            <a:pPr marL="0" indent="0">
              <a:buNone/>
            </a:pPr>
            <a:r>
              <a:rPr lang="en-US" i="1" smtClean="0">
                <a:solidFill>
                  <a:srgbClr val="FF0000"/>
                </a:solidFill>
              </a:rPr>
              <a:t>Em hiểu như thế nào về nỗi nhớ trong hình ảnh thơ trên? </a:t>
            </a:r>
            <a:endParaRPr lang="en-US">
              <a:solidFill>
                <a:srgbClr val="FF0000"/>
              </a:solidFill>
            </a:endParaRPr>
          </a:p>
          <a:p>
            <a:pPr marL="0" indent="0">
              <a:buNone/>
            </a:pPr>
            <a:endParaRPr lang="en-US"/>
          </a:p>
          <a:p>
            <a:pPr marL="0" indent="0">
              <a:buNone/>
            </a:pPr>
            <a:endParaRPr lang="en-US"/>
          </a:p>
        </p:txBody>
      </p:sp>
    </p:spTree>
    <p:extLst>
      <p:ext uri="{BB962C8B-B14F-4D97-AF65-F5344CB8AC3E}">
        <p14:creationId xmlns:p14="http://schemas.microsoft.com/office/powerpoint/2010/main" val="1220092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r>
              <a:rPr lang="en-US" smtClean="0"/>
              <a:t>Hai </a:t>
            </a:r>
            <a:r>
              <a:rPr lang="en-US"/>
              <a:t>hình tượng song song kết động nỗi nhớ. Đó là miền Tây Bắc Bắc Bộ và người lính Tây Tiến. </a:t>
            </a:r>
          </a:p>
          <a:p>
            <a:r>
              <a:rPr lang="en-US" b="1" i="1" smtClean="0">
                <a:solidFill>
                  <a:srgbClr val="FF0000"/>
                </a:solidFill>
              </a:rPr>
              <a:t>"</a:t>
            </a:r>
            <a:r>
              <a:rPr lang="en-US" b="1" i="1">
                <a:solidFill>
                  <a:srgbClr val="FF0000"/>
                </a:solidFill>
              </a:rPr>
              <a:t>Nhớ chơi vơi"</a:t>
            </a:r>
            <a:r>
              <a:rPr lang="en-US" i="1">
                <a:sym typeface="Symbol" panose="05050102010706020507" pitchFamily="18" charset="2"/>
              </a:rPr>
              <a:t></a:t>
            </a:r>
            <a:r>
              <a:rPr lang="en-US"/>
              <a:t> tái hiện những kí ức trong nhân vật trữ tình những kỉ niệm đẹp đẽ, hào hùng của tuổi trẻ. Nỗi nhớ đã tạo nên cảm xúc mãnh liệt</a:t>
            </a:r>
            <a:r>
              <a:rPr lang="en-US" smtClean="0"/>
              <a:t>. Càng nhớ nhiều thì tác giả càng cô đơn, càng </a:t>
            </a:r>
            <a:r>
              <a:rPr lang="vi-VN"/>
              <a:t>trơ trọi giữa khoảng trống rộng, không biết bấu víu vào </a:t>
            </a:r>
            <a:r>
              <a:rPr lang="vi-VN" smtClean="0"/>
              <a:t>đâu</a:t>
            </a:r>
            <a:r>
              <a:rPr lang="en-US"/>
              <a:t> </a:t>
            </a:r>
            <a:r>
              <a:rPr lang="en-US" smtClean="0"/>
              <a:t>nên chỉ biết tìm về kỉ niệm xưa.</a:t>
            </a:r>
            <a:endParaRPr lang="en-US"/>
          </a:p>
          <a:p>
            <a:endParaRPr lang="en-US"/>
          </a:p>
        </p:txBody>
      </p:sp>
    </p:spTree>
    <p:extLst>
      <p:ext uri="{BB962C8B-B14F-4D97-AF65-F5344CB8AC3E}">
        <p14:creationId xmlns:p14="http://schemas.microsoft.com/office/powerpoint/2010/main" val="15818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i="1">
                <a:solidFill>
                  <a:srgbClr val="FF0000"/>
                </a:solidFill>
              </a:rPr>
              <a:t>2. Hình ảnh </a:t>
            </a:r>
            <a:r>
              <a:rPr lang="en-US" b="1" i="1" smtClean="0">
                <a:solidFill>
                  <a:srgbClr val="FF0000"/>
                </a:solidFill>
              </a:rPr>
              <a:t>người </a:t>
            </a:r>
            <a:r>
              <a:rPr lang="en-US" b="1" i="1">
                <a:solidFill>
                  <a:srgbClr val="FF0000"/>
                </a:solidFill>
              </a:rPr>
              <a:t>lính Tây </a:t>
            </a:r>
            <a:r>
              <a:rPr lang="en-US" b="1" i="1" smtClean="0">
                <a:solidFill>
                  <a:srgbClr val="FF0000"/>
                </a:solidFill>
              </a:rPr>
              <a:t>Tiến</a:t>
            </a:r>
          </a:p>
          <a:p>
            <a:pPr marL="0" indent="0">
              <a:buNone/>
            </a:pPr>
            <a:r>
              <a:rPr lang="en-US" smtClean="0">
                <a:solidFill>
                  <a:srgbClr val="FF0000"/>
                </a:solidFill>
              </a:rPr>
              <a:t>*Hiện lên giữa </a:t>
            </a:r>
            <a:r>
              <a:rPr lang="en-US">
                <a:solidFill>
                  <a:srgbClr val="FF0000"/>
                </a:solidFill>
              </a:rPr>
              <a:t>khung cảnh hùng vĩ, dữ </a:t>
            </a:r>
            <a:r>
              <a:rPr lang="en-US" smtClean="0">
                <a:solidFill>
                  <a:srgbClr val="FF0000"/>
                </a:solidFill>
              </a:rPr>
              <a:t>dội:</a:t>
            </a:r>
          </a:p>
          <a:p>
            <a:pPr marL="0" indent="0">
              <a:buNone/>
            </a:pPr>
            <a:r>
              <a:rPr lang="en-US" i="1"/>
              <a:t>"Sài Khao sương lấp đoàn quân mỏi </a:t>
            </a:r>
            <a:endParaRPr lang="en-US"/>
          </a:p>
          <a:p>
            <a:pPr marL="0" indent="0">
              <a:buNone/>
            </a:pPr>
            <a:r>
              <a:rPr lang="en-US" i="1" smtClean="0"/>
              <a:t>Mường </a:t>
            </a:r>
            <a:r>
              <a:rPr lang="en-US" i="1"/>
              <a:t>Lát hoa về  trong đêm hơi" </a:t>
            </a:r>
            <a:endParaRPr lang="en-US"/>
          </a:p>
          <a:p>
            <a:pPr marL="0" indent="0">
              <a:buNone/>
            </a:pPr>
            <a:r>
              <a:rPr lang="en-US"/>
              <a:t>=&gt; Mang vẻ hấp dẫn của xứ lạ huyền ảo. Người lính Tây Tiến hiện lên giữa thiên nhiên hùng vĩ. </a:t>
            </a:r>
          </a:p>
          <a:p>
            <a:pPr marL="0" indent="0">
              <a:buNone/>
            </a:pPr>
            <a:endParaRPr lang="en-US"/>
          </a:p>
          <a:p>
            <a:pPr marL="0" indent="0">
              <a:buNone/>
            </a:pPr>
            <a:endParaRPr lang="en-US" b="1" i="1">
              <a:solidFill>
                <a:srgbClr val="FF0000"/>
              </a:solidFill>
            </a:endParaRPr>
          </a:p>
        </p:txBody>
      </p:sp>
    </p:spTree>
    <p:extLst>
      <p:ext uri="{BB962C8B-B14F-4D97-AF65-F5344CB8AC3E}">
        <p14:creationId xmlns:p14="http://schemas.microsoft.com/office/powerpoint/2010/main" val="227384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85000" lnSpcReduction="10000"/>
          </a:bodyPr>
          <a:lstStyle/>
          <a:p>
            <a:pPr marL="0" indent="0">
              <a:buNone/>
            </a:pPr>
            <a:r>
              <a:rPr lang="en-US"/>
              <a:t>- Hành quân chiến đấu đầy gian khổ, thử thách và hi sinh:</a:t>
            </a:r>
          </a:p>
          <a:p>
            <a:pPr marL="0" indent="0">
              <a:buNone/>
            </a:pPr>
            <a:r>
              <a:rPr lang="en-US" i="1"/>
              <a:t>"Dốc lên khúc khuỷ, dốc thăm thẳm </a:t>
            </a:r>
            <a:endParaRPr lang="en-US"/>
          </a:p>
          <a:p>
            <a:pPr marL="0" indent="0">
              <a:buNone/>
            </a:pPr>
            <a:r>
              <a:rPr lang="en-US" i="1" smtClean="0"/>
              <a:t>Heo </a:t>
            </a:r>
            <a:r>
              <a:rPr lang="en-US" i="1"/>
              <a:t>hút cồn mây súng ngửi trời </a:t>
            </a:r>
            <a:endParaRPr lang="en-US"/>
          </a:p>
          <a:p>
            <a:pPr marL="0" indent="0">
              <a:buNone/>
            </a:pPr>
            <a:r>
              <a:rPr lang="en-US" i="1" smtClean="0"/>
              <a:t>…………… </a:t>
            </a:r>
            <a:r>
              <a:rPr lang="en-US" i="1"/>
              <a:t>mũ bỏ quên đời !</a:t>
            </a:r>
            <a:endParaRPr lang="en-US"/>
          </a:p>
          <a:p>
            <a:pPr marL="0" indent="0">
              <a:buNone/>
            </a:pPr>
            <a:r>
              <a:rPr lang="en-US" i="1" smtClean="0"/>
              <a:t>Chiều </a:t>
            </a:r>
            <a:r>
              <a:rPr lang="en-US" i="1"/>
              <a:t>chiều oai linh thác gầm thét </a:t>
            </a:r>
            <a:endParaRPr lang="en-US"/>
          </a:p>
          <a:p>
            <a:pPr marL="0" indent="0">
              <a:buNone/>
            </a:pPr>
            <a:r>
              <a:rPr lang="en-US" i="1" smtClean="0"/>
              <a:t>Đêm</a:t>
            </a:r>
            <a:r>
              <a:rPr lang="en-US" i="1"/>
              <a:t>……… cọp trêu người </a:t>
            </a:r>
            <a:endParaRPr lang="en-US"/>
          </a:p>
          <a:p>
            <a:pPr marL="0" indent="0">
              <a:buNone/>
            </a:pPr>
            <a:r>
              <a:rPr lang="en-US" i="1" smtClean="0"/>
              <a:t>Nhớ </a:t>
            </a:r>
            <a:r>
              <a:rPr lang="en-US" i="1"/>
              <a:t>ôi ! Tây Tiến cơm lên khói </a:t>
            </a:r>
            <a:endParaRPr lang="en-US"/>
          </a:p>
          <a:p>
            <a:pPr marL="0" indent="0">
              <a:buNone/>
            </a:pPr>
            <a:r>
              <a:rPr lang="en-US" i="1" smtClean="0"/>
              <a:t>Mai </a:t>
            </a:r>
            <a:r>
              <a:rPr lang="en-US" i="1"/>
              <a:t>Châu mùa em thơm nếp xôi"</a:t>
            </a:r>
            <a:endParaRPr lang="en-US"/>
          </a:p>
          <a:p>
            <a:pPr marL="0" indent="0">
              <a:buNone/>
            </a:pPr>
            <a:r>
              <a:rPr lang="en-US" smtClean="0"/>
              <a:t>Cuộc </a:t>
            </a:r>
            <a:r>
              <a:rPr lang="en-US"/>
              <a:t>hành quân đi qua núi cao, vực thẳm =&gt; giữa khó nhọc, gian khổ vẫn luôn thấy niềm vui tinh nghịch của người lính </a:t>
            </a:r>
            <a:r>
              <a:rPr lang="en-US" i="1"/>
              <a:t>"Súng ngửi trời".</a:t>
            </a:r>
            <a:endParaRPr lang="en-US"/>
          </a:p>
          <a:p>
            <a:endParaRPr lang="en-US"/>
          </a:p>
        </p:txBody>
      </p:sp>
    </p:spTree>
    <p:extLst>
      <p:ext uri="{BB962C8B-B14F-4D97-AF65-F5344CB8AC3E}">
        <p14:creationId xmlns:p14="http://schemas.microsoft.com/office/powerpoint/2010/main" val="21128535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lnSpcReduction="10000"/>
          </a:bodyPr>
          <a:lstStyle/>
          <a:p>
            <a:pPr marL="0" indent="0">
              <a:buNone/>
            </a:pPr>
            <a:r>
              <a:rPr lang="en-US">
                <a:solidFill>
                  <a:srgbClr val="FF0000"/>
                </a:solidFill>
              </a:rPr>
              <a:t>*Người lính Tây Tiến giữa khung cảnh núi rừng thơ mộng</a:t>
            </a:r>
            <a:r>
              <a:rPr lang="en-US" smtClean="0">
                <a:solidFill>
                  <a:srgbClr val="FF0000"/>
                </a:solidFill>
              </a:rPr>
              <a:t>:</a:t>
            </a:r>
          </a:p>
          <a:p>
            <a:pPr marL="0" indent="0">
              <a:buNone/>
            </a:pPr>
            <a:r>
              <a:rPr lang="en-US" i="1"/>
              <a:t>"Doanh </a:t>
            </a:r>
            <a:r>
              <a:rPr lang="en-US" i="1" smtClean="0"/>
              <a:t>trại bừng hội </a:t>
            </a:r>
            <a:r>
              <a:rPr lang="en-US" i="1"/>
              <a:t>đuốc hoa</a:t>
            </a:r>
            <a:endParaRPr lang="en-US"/>
          </a:p>
          <a:p>
            <a:pPr marL="0" indent="0">
              <a:buNone/>
            </a:pPr>
            <a:r>
              <a:rPr lang="en-US" i="1"/>
              <a:t>Kìa em xiêm áo tự bao giờ</a:t>
            </a:r>
            <a:endParaRPr lang="en-US"/>
          </a:p>
          <a:p>
            <a:pPr marL="0" indent="0">
              <a:buNone/>
            </a:pPr>
            <a:r>
              <a:rPr lang="en-US" i="1"/>
              <a:t>Khèn lên man điệu nàng e ấp</a:t>
            </a:r>
            <a:endParaRPr lang="en-US"/>
          </a:p>
          <a:p>
            <a:pPr marL="0" indent="0">
              <a:buNone/>
            </a:pPr>
            <a:r>
              <a:rPr lang="en-US" i="1"/>
              <a:t>Nhạc về Viên Chăn xây hồn thơ"</a:t>
            </a:r>
            <a:endParaRPr lang="en-US"/>
          </a:p>
          <a:p>
            <a:pPr marL="0" indent="0">
              <a:buNone/>
            </a:pPr>
            <a:r>
              <a:rPr lang="en-US">
                <a:sym typeface="Symbol" panose="05050102010706020507" pitchFamily="18" charset="2"/>
              </a:rPr>
              <a:t></a:t>
            </a:r>
            <a:r>
              <a:rPr lang="en-US"/>
              <a:t>Bút pháp lãng mạn tìm đến những liên tưởng giúp người đọc nhận ra niềm vui  tràn ngập, tình tứ qua từ ngữ (đuốc hoa, em, nàng e ấp).</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37543812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lnSpcReduction="10000"/>
          </a:bodyPr>
          <a:lstStyle/>
          <a:p>
            <a:pPr marL="0" indent="0">
              <a:buNone/>
            </a:pPr>
            <a:r>
              <a:rPr lang="en-US">
                <a:solidFill>
                  <a:srgbClr val="FF0000"/>
                </a:solidFill>
              </a:rPr>
              <a:t>*Người lính Tây </a:t>
            </a:r>
            <a:r>
              <a:rPr lang="en-US" smtClean="0">
                <a:solidFill>
                  <a:srgbClr val="FF0000"/>
                </a:solidFill>
              </a:rPr>
              <a:t>Tiến với </a:t>
            </a:r>
            <a:r>
              <a:rPr lang="en-US">
                <a:solidFill>
                  <a:srgbClr val="FF0000"/>
                </a:solidFill>
              </a:rPr>
              <a:t>Tâm hồn lãng mạn:</a:t>
            </a:r>
            <a:r>
              <a:rPr lang="en-US"/>
              <a:t> </a:t>
            </a:r>
            <a:endParaRPr lang="en-US" smtClean="0"/>
          </a:p>
          <a:p>
            <a:pPr marL="0" indent="0">
              <a:buNone/>
            </a:pPr>
            <a:r>
              <a:rPr lang="en-US" i="1" smtClean="0"/>
              <a:t>“Tây tiến đoàn binh không mọc tóc</a:t>
            </a:r>
          </a:p>
          <a:p>
            <a:pPr marL="0" indent="0">
              <a:buNone/>
            </a:pPr>
            <a:r>
              <a:rPr lang="en-US" b="1" i="1" smtClean="0">
                <a:solidFill>
                  <a:srgbClr val="FF0000"/>
                </a:solidFill>
              </a:rPr>
              <a:t>Quân xanh màu lá dữ oai hùm</a:t>
            </a:r>
          </a:p>
          <a:p>
            <a:pPr marL="0" indent="0">
              <a:buNone/>
            </a:pPr>
            <a:r>
              <a:rPr lang="en-US" i="1" smtClean="0"/>
              <a:t>Mắt trừng gửi mộng qua biên giới</a:t>
            </a:r>
          </a:p>
          <a:p>
            <a:pPr marL="0" indent="0">
              <a:buNone/>
            </a:pPr>
            <a:r>
              <a:rPr lang="en-US" i="1" smtClean="0"/>
              <a:t>Đêm mơ Hà Nội dáng kiều thơm”</a:t>
            </a:r>
          </a:p>
          <a:p>
            <a:pPr marL="0" indent="0">
              <a:buNone/>
            </a:pPr>
            <a:r>
              <a:rPr lang="en-US" smtClean="0"/>
              <a:t>=&gt; Dù hoàn cảnh gian khổ, cuộc chiến ác liệt nhưng những người lính Tây Tiến vẫn nhìn đời một cách lạc quan, lãng mạn.</a:t>
            </a:r>
            <a:r>
              <a:rPr lang="en-US"/>
              <a:t> Đó là nét vẻ hào hoa, lãng mạn đầy thơ mộng của những chàng trai Hà Nội. </a:t>
            </a:r>
          </a:p>
          <a:p>
            <a:pPr marL="0" indent="0">
              <a:buNone/>
            </a:pPr>
            <a:endParaRPr lang="en-US"/>
          </a:p>
        </p:txBody>
      </p:sp>
    </p:spTree>
    <p:extLst>
      <p:ext uri="{BB962C8B-B14F-4D97-AF65-F5344CB8AC3E}">
        <p14:creationId xmlns:p14="http://schemas.microsoft.com/office/powerpoint/2010/main" val="292955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898524"/>
          </a:xfrm>
        </p:spPr>
        <p:txBody>
          <a:bodyPr>
            <a:normAutofit lnSpcReduction="10000"/>
          </a:bodyPr>
          <a:lstStyle/>
          <a:p>
            <a:pPr marL="0" indent="0">
              <a:buNone/>
            </a:pPr>
            <a:r>
              <a:rPr lang="en-US" i="1">
                <a:solidFill>
                  <a:srgbClr val="FF0000"/>
                </a:solidFill>
              </a:rPr>
              <a:t>* Sự hy sinh thầm </a:t>
            </a:r>
            <a:r>
              <a:rPr lang="en-US" i="1" smtClean="0">
                <a:solidFill>
                  <a:srgbClr val="FF0000"/>
                </a:solidFill>
              </a:rPr>
              <a:t>lặng của </a:t>
            </a:r>
            <a:r>
              <a:rPr lang="en-US" i="1">
                <a:solidFill>
                  <a:srgbClr val="FF0000"/>
                </a:solidFill>
              </a:rPr>
              <a:t>Người lính Tây </a:t>
            </a:r>
            <a:r>
              <a:rPr lang="en-US" i="1" smtClean="0">
                <a:solidFill>
                  <a:srgbClr val="FF0000"/>
                </a:solidFill>
              </a:rPr>
              <a:t>Tiến:</a:t>
            </a:r>
            <a:endParaRPr lang="en-US" i="1">
              <a:solidFill>
                <a:srgbClr val="FF0000"/>
              </a:solidFill>
            </a:endParaRPr>
          </a:p>
          <a:p>
            <a:pPr marL="0" indent="0">
              <a:buNone/>
            </a:pPr>
            <a:r>
              <a:rPr lang="en-US" i="1"/>
              <a:t>"Rải rác biên cương mồ viễn xứ </a:t>
            </a:r>
            <a:endParaRPr lang="en-US"/>
          </a:p>
          <a:p>
            <a:pPr marL="0" indent="0">
              <a:buNone/>
            </a:pPr>
            <a:r>
              <a:rPr lang="en-US" i="1"/>
              <a:t>Chiến trường đi chẳng tiếc đời xanh</a:t>
            </a:r>
            <a:endParaRPr lang="en-US"/>
          </a:p>
          <a:p>
            <a:pPr marL="0" indent="0">
              <a:buNone/>
            </a:pPr>
            <a:r>
              <a:rPr lang="en-US" i="1" smtClean="0"/>
              <a:t>Áo bào thay chiếu anh </a:t>
            </a:r>
            <a:r>
              <a:rPr lang="en-US" i="1"/>
              <a:t>về đất</a:t>
            </a:r>
            <a:endParaRPr lang="en-US"/>
          </a:p>
          <a:p>
            <a:pPr marL="0" indent="0">
              <a:buNone/>
            </a:pPr>
            <a:r>
              <a:rPr lang="en-US" i="1"/>
              <a:t>Sông Mã gầm lên khúc độc hành" </a:t>
            </a:r>
            <a:endParaRPr lang="en-US" i="1" smtClean="0"/>
          </a:p>
          <a:p>
            <a:pPr marL="0" indent="0">
              <a:buNone/>
            </a:pPr>
            <a:r>
              <a:rPr lang="vi-VN"/>
              <a:t>Nếu ngày xưa có </a:t>
            </a:r>
            <a:r>
              <a:rPr lang="vi-VN" i="1"/>
              <a:t>“Hồn tử sĩ ù ù gió thổi” </a:t>
            </a:r>
            <a:r>
              <a:rPr lang="vi-VN"/>
              <a:t>thì ngày nay trong thơ Quang Dũng là</a:t>
            </a:r>
            <a:r>
              <a:rPr lang="vi-VN" i="1"/>
              <a:t>“Rải rác biên cương mồ viễn xứ”,</a:t>
            </a:r>
            <a:r>
              <a:rPr lang="vi-VN"/>
              <a:t> Ngày xưa</a:t>
            </a:r>
            <a:r>
              <a:rPr lang="vi-VN" i="1"/>
              <a:t> “Khi ra đi là không ước hẹn ngày về” </a:t>
            </a:r>
            <a:r>
              <a:rPr lang="vi-VN"/>
              <a:t>như trong trường ca Hòn Vọng Phu hay </a:t>
            </a:r>
            <a:r>
              <a:rPr lang="vi-VN" i="1"/>
              <a:t>“Nhẹ xem tính mệnh như mầu cỏ cây”</a:t>
            </a:r>
            <a:endParaRPr lang="en-US"/>
          </a:p>
          <a:p>
            <a:endParaRPr lang="en-US"/>
          </a:p>
        </p:txBody>
      </p:sp>
    </p:spTree>
    <p:extLst>
      <p:ext uri="{BB962C8B-B14F-4D97-AF65-F5344CB8AC3E}">
        <p14:creationId xmlns:p14="http://schemas.microsoft.com/office/powerpoint/2010/main" val="3165183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smtClean="0"/>
              <a:t>Cuộc chiến nào cũng mất mát đau thương, người lính Tây Tiến chấp nhận vì lí tưởng của mình.</a:t>
            </a:r>
            <a:endParaRPr lang="en-US"/>
          </a:p>
          <a:p>
            <a:endParaRPr lang="en-US"/>
          </a:p>
        </p:txBody>
      </p:sp>
    </p:spTree>
    <p:extLst>
      <p:ext uri="{BB962C8B-B14F-4D97-AF65-F5344CB8AC3E}">
        <p14:creationId xmlns:p14="http://schemas.microsoft.com/office/powerpoint/2010/main" val="15151922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5970901"/>
          </a:xfrm>
        </p:spPr>
        <p:txBody>
          <a:bodyPr>
            <a:normAutofit lnSpcReduction="10000"/>
          </a:bodyPr>
          <a:lstStyle/>
          <a:p>
            <a:endParaRPr lang="en-US" i="1" smtClean="0"/>
          </a:p>
          <a:p>
            <a:r>
              <a:rPr lang="en-US" i="1" smtClean="0">
                <a:solidFill>
                  <a:srgbClr val="FF0000"/>
                </a:solidFill>
              </a:rPr>
              <a:t>So sánh hai hình ảnh sự hi sinh:</a:t>
            </a:r>
          </a:p>
          <a:p>
            <a:pPr marL="0" indent="0">
              <a:buNone/>
            </a:pPr>
            <a:r>
              <a:rPr lang="en-US" i="1"/>
              <a:t>Áo bào thay chiếu anh về đất</a:t>
            </a:r>
            <a:endParaRPr lang="en-US"/>
          </a:p>
          <a:p>
            <a:pPr marL="0" indent="0">
              <a:buNone/>
            </a:pPr>
            <a:r>
              <a:rPr lang="en-US" i="1"/>
              <a:t>Sông Mã gầm lên khúc độc hành" </a:t>
            </a:r>
            <a:endParaRPr lang="en-US" i="1" smtClean="0"/>
          </a:p>
          <a:p>
            <a:pPr marL="0" indent="0">
              <a:buNone/>
            </a:pPr>
            <a:r>
              <a:rPr lang="en-US" i="1" smtClean="0">
                <a:solidFill>
                  <a:srgbClr val="FF0000"/>
                </a:solidFill>
              </a:rPr>
              <a:t>với</a:t>
            </a:r>
          </a:p>
          <a:p>
            <a:pPr marL="0" indent="0">
              <a:buNone/>
            </a:pPr>
            <a:r>
              <a:rPr lang="en-US" i="1" smtClean="0"/>
              <a:t>Non </a:t>
            </a:r>
            <a:r>
              <a:rPr lang="en-US" i="1"/>
              <a:t>Kỳ quạnh quẽ trăng treo</a:t>
            </a:r>
            <a:br>
              <a:rPr lang="en-US" i="1"/>
            </a:br>
            <a:r>
              <a:rPr lang="en-US" i="1"/>
              <a:t>Bến Phì gió thổi đìu hiu mấy </a:t>
            </a:r>
            <a:r>
              <a:rPr lang="en-US" i="1" smtClean="0"/>
              <a:t>gò </a:t>
            </a:r>
          </a:p>
          <a:p>
            <a:pPr marL="0" indent="0">
              <a:buNone/>
            </a:pPr>
            <a:r>
              <a:rPr lang="en-US" smtClean="0"/>
              <a:t>– Chinh phụ Ngâm</a:t>
            </a:r>
          </a:p>
          <a:p>
            <a:pPr marL="0" indent="0">
              <a:buNone/>
            </a:pPr>
            <a:r>
              <a:rPr lang="en-US" smtClean="0"/>
              <a:t>=&gt; </a:t>
            </a:r>
            <a:r>
              <a:rPr lang="vi-VN" smtClean="0"/>
              <a:t>Có </a:t>
            </a:r>
            <a:r>
              <a:rPr lang="vi-VN"/>
              <a:t>phải tiếng gầm sông Mã hùng dũng hơn tiếng gió thổi ở bến Phì?</a:t>
            </a:r>
            <a:endParaRPr lang="en-US"/>
          </a:p>
        </p:txBody>
      </p:sp>
    </p:spTree>
    <p:extLst>
      <p:ext uri="{BB962C8B-B14F-4D97-AF65-F5344CB8AC3E}">
        <p14:creationId xmlns:p14="http://schemas.microsoft.com/office/powerpoint/2010/main" val="326808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6375042"/>
          </a:xfrm>
        </p:spPr>
        <p:txBody>
          <a:bodyPr>
            <a:normAutofit/>
          </a:bodyPr>
          <a:lstStyle/>
          <a:p>
            <a:pPr marL="0" indent="0">
              <a:buNone/>
            </a:pPr>
            <a:r>
              <a:rPr lang="en-US" b="1">
                <a:solidFill>
                  <a:srgbClr val="FF0000"/>
                </a:solidFill>
              </a:rPr>
              <a:t>3. Khẳng định lí tưởng chiến đấu và tinh thần đồng đội</a:t>
            </a:r>
            <a:endParaRPr lang="en-US">
              <a:solidFill>
                <a:srgbClr val="FF0000"/>
              </a:solidFill>
            </a:endParaRPr>
          </a:p>
          <a:p>
            <a:pPr marL="0" indent="0">
              <a:buNone/>
            </a:pPr>
            <a:r>
              <a:rPr lang="en-US" i="1"/>
              <a:t>"Tây Tiến người đi </a:t>
            </a:r>
            <a:r>
              <a:rPr lang="en-US" i="1">
                <a:solidFill>
                  <a:srgbClr val="FF0000"/>
                </a:solidFill>
              </a:rPr>
              <a:t>không hẹn ước</a:t>
            </a:r>
            <a:endParaRPr lang="en-US">
              <a:solidFill>
                <a:srgbClr val="FF0000"/>
              </a:solidFill>
            </a:endParaRPr>
          </a:p>
          <a:p>
            <a:pPr marL="0" indent="0">
              <a:buNone/>
            </a:pPr>
            <a:r>
              <a:rPr lang="en-US" i="1"/>
              <a:t>Đường lên thăm thẳm </a:t>
            </a:r>
            <a:r>
              <a:rPr lang="en-US" i="1">
                <a:solidFill>
                  <a:srgbClr val="FF0000"/>
                </a:solidFill>
              </a:rPr>
              <a:t>một chia </a:t>
            </a:r>
            <a:r>
              <a:rPr lang="en-US" i="1" smtClean="0">
                <a:solidFill>
                  <a:srgbClr val="FF0000"/>
                </a:solidFill>
              </a:rPr>
              <a:t>phôi</a:t>
            </a:r>
            <a:endParaRPr lang="en-US">
              <a:solidFill>
                <a:srgbClr val="FF0000"/>
              </a:solidFill>
            </a:endParaRPr>
          </a:p>
          <a:p>
            <a:pPr marL="0" indent="0">
              <a:buNone/>
            </a:pPr>
            <a:r>
              <a:rPr lang="vi-VN">
                <a:solidFill>
                  <a:srgbClr val="FF0000"/>
                </a:solidFill>
              </a:rPr>
              <a:t>"Không hẹn ước" </a:t>
            </a:r>
            <a:r>
              <a:rPr lang="vi-VN"/>
              <a:t>rồi lại </a:t>
            </a:r>
            <a:r>
              <a:rPr lang="vi-VN">
                <a:solidFill>
                  <a:srgbClr val="FF0000"/>
                </a:solidFill>
              </a:rPr>
              <a:t>"thăm thẳm một chia phôi". </a:t>
            </a:r>
            <a:r>
              <a:rPr lang="vi-VN"/>
              <a:t>Quang Dũng khẳng định cái ý nhiệm </a:t>
            </a:r>
            <a:r>
              <a:rPr lang="vi-VN">
                <a:solidFill>
                  <a:srgbClr val="FF0000"/>
                </a:solidFill>
              </a:rPr>
              <a:t>"nhất khứ bất phục hoàn" </a:t>
            </a:r>
            <a:r>
              <a:rPr lang="vi-VN"/>
              <a:t>trong hình ảnh anh bộ đội Tây Tiến, cũng là cái ý niệm chung cả một thời kỳ, một thế hệ con người. </a:t>
            </a:r>
            <a:endParaRPr lang="en-US"/>
          </a:p>
        </p:txBody>
      </p:sp>
    </p:spTree>
    <p:extLst>
      <p:ext uri="{BB962C8B-B14F-4D97-AF65-F5344CB8AC3E}">
        <p14:creationId xmlns:p14="http://schemas.microsoft.com/office/powerpoint/2010/main" val="287440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i="1"/>
              <a:t>Ai lên Tây Tiến </a:t>
            </a:r>
            <a:r>
              <a:rPr lang="en-US" i="1">
                <a:solidFill>
                  <a:srgbClr val="FF0000"/>
                </a:solidFill>
              </a:rPr>
              <a:t>mùa xuân ấy</a:t>
            </a:r>
            <a:endParaRPr lang="en-US">
              <a:solidFill>
                <a:srgbClr val="FF0000"/>
              </a:solidFill>
            </a:endParaRPr>
          </a:p>
          <a:p>
            <a:pPr marL="0" indent="0">
              <a:buNone/>
            </a:pPr>
            <a:r>
              <a:rPr lang="en-US" i="1"/>
              <a:t>Hồn về Sầm Nứa chẳng về xuôi"</a:t>
            </a:r>
            <a:endParaRPr lang="en-US"/>
          </a:p>
          <a:p>
            <a:pPr marL="0" indent="0">
              <a:buNone/>
            </a:pPr>
            <a:r>
              <a:rPr lang="vi-VN"/>
              <a:t>"Tây Tiến mùa xuân ấy" đã trở thành cái thời điểm một đi không trở lại của lịch sử nước nhà. Sẽ không bao giờ còn có lại cái thuở gian khổ và thiếu thốn đến dường ấy nhưng cũng lãng mạn và hào hùng đến dường ấy. </a:t>
            </a:r>
            <a:endParaRPr lang="en-US"/>
          </a:p>
        </p:txBody>
      </p:sp>
    </p:spTree>
    <p:extLst>
      <p:ext uri="{BB962C8B-B14F-4D97-AF65-F5344CB8AC3E}">
        <p14:creationId xmlns:p14="http://schemas.microsoft.com/office/powerpoint/2010/main" val="15728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b="1"/>
              <a:t>III. Tổng kết</a:t>
            </a:r>
            <a:endParaRPr lang="en-US"/>
          </a:p>
          <a:p>
            <a:r>
              <a:rPr lang="en-US" smtClean="0"/>
              <a:t>Với </a:t>
            </a:r>
            <a:r>
              <a:rPr lang="en-US"/>
              <a:t>cảm hứng lãng mạn và ngòi bút tài hoa, Quang Dũng đã khắc họa thành công hình tượng người lính Tây Tiến trên cái nền cảnh thiên nhiên núi rừng miền Tây hùng vĩ, dữ dội và mĩ lệ. Hình tượng người lính Tây Tiến mang vẻ đẹp lãng mạn, đậm chất bi tráng sẽ còn có sức hấp dẫn lâu dài đối với người đọc.</a:t>
            </a:r>
          </a:p>
          <a:p>
            <a:endParaRPr lang="en-US"/>
          </a:p>
        </p:txBody>
      </p:sp>
    </p:spTree>
    <p:extLst>
      <p:ext uri="{BB962C8B-B14F-4D97-AF65-F5344CB8AC3E}">
        <p14:creationId xmlns:p14="http://schemas.microsoft.com/office/powerpoint/2010/main" val="4870161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NGHỊ LUẬN </a:t>
            </a:r>
            <a:br>
              <a:rPr lang="en-US" smtClean="0"/>
            </a:br>
            <a:r>
              <a:rPr lang="en-US" smtClean="0"/>
              <a:t>VỀ MỘT BÀI THƠ, ĐOẠN THƠ</a:t>
            </a:r>
            <a:endParaRPr lang="en-US"/>
          </a:p>
        </p:txBody>
      </p:sp>
      <p:sp>
        <p:nvSpPr>
          <p:cNvPr id="3" name="Content Placeholder 2"/>
          <p:cNvSpPr>
            <a:spLocks noGrp="1"/>
          </p:cNvSpPr>
          <p:nvPr>
            <p:ph idx="1"/>
          </p:nvPr>
        </p:nvSpPr>
        <p:spPr/>
        <p:txBody>
          <a:bodyPr>
            <a:normAutofit lnSpcReduction="10000"/>
          </a:bodyPr>
          <a:lstStyle/>
          <a:p>
            <a:pPr marL="857250" indent="-857250">
              <a:buAutoNum type="romanUcPeriod"/>
            </a:pPr>
            <a:r>
              <a:rPr lang="nl-NL" b="1" smtClean="0">
                <a:solidFill>
                  <a:srgbClr val="FF0000"/>
                </a:solidFill>
              </a:rPr>
              <a:t>Cách </a:t>
            </a:r>
            <a:r>
              <a:rPr lang="nl-NL" b="1">
                <a:solidFill>
                  <a:srgbClr val="FF0000"/>
                </a:solidFill>
              </a:rPr>
              <a:t>làm một bài nghị luận về một bài thơ, đoạn </a:t>
            </a:r>
            <a:r>
              <a:rPr lang="nl-NL" b="1" smtClean="0">
                <a:solidFill>
                  <a:srgbClr val="FF0000"/>
                </a:solidFill>
              </a:rPr>
              <a:t>thơ</a:t>
            </a:r>
          </a:p>
          <a:p>
            <a:pPr marL="0" indent="0">
              <a:buNone/>
            </a:pPr>
            <a:r>
              <a:rPr lang="nl-NL" b="1">
                <a:solidFill>
                  <a:srgbClr val="FF0000"/>
                </a:solidFill>
              </a:rPr>
              <a:t>	</a:t>
            </a:r>
            <a:r>
              <a:rPr lang="nl-NL" b="1" smtClean="0">
                <a:solidFill>
                  <a:srgbClr val="FF0000"/>
                </a:solidFill>
              </a:rPr>
              <a:t>1. Ôn tập các bước làm bài tập làm văn</a:t>
            </a:r>
          </a:p>
          <a:p>
            <a:r>
              <a:rPr lang="en-US" smtClean="0"/>
              <a:t>Tìm hiểu đề</a:t>
            </a:r>
          </a:p>
          <a:p>
            <a:r>
              <a:rPr lang="en-US" smtClean="0"/>
              <a:t>Tìm ý và lập dàn ý</a:t>
            </a:r>
          </a:p>
          <a:p>
            <a:r>
              <a:rPr lang="en-US" smtClean="0"/>
              <a:t>Viết bài</a:t>
            </a:r>
          </a:p>
          <a:p>
            <a:r>
              <a:rPr lang="en-US" smtClean="0"/>
              <a:t>Đọc lại và sửa chữa, hoàn thiện bài viết.</a:t>
            </a:r>
            <a:endParaRPr lang="en-US"/>
          </a:p>
          <a:p>
            <a:pPr marL="0" indent="0">
              <a:buNone/>
            </a:pPr>
            <a:endParaRPr lang="en-US"/>
          </a:p>
        </p:txBody>
      </p:sp>
    </p:spTree>
    <p:extLst>
      <p:ext uri="{BB962C8B-B14F-4D97-AF65-F5344CB8AC3E}">
        <p14:creationId xmlns:p14="http://schemas.microsoft.com/office/powerpoint/2010/main" val="25974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lstStyle/>
          <a:p>
            <a:pPr marL="0" indent="0">
              <a:buNone/>
            </a:pPr>
            <a:r>
              <a:rPr lang="nl-NL" b="1">
                <a:solidFill>
                  <a:srgbClr val="FF0000"/>
                </a:solidFill>
              </a:rPr>
              <a:t>2. </a:t>
            </a:r>
            <a:r>
              <a:rPr lang="nl-NL" b="1" i="1" smtClean="0">
                <a:solidFill>
                  <a:srgbClr val="FF0000"/>
                </a:solidFill>
              </a:rPr>
              <a:t>Đặc điểm, đối </a:t>
            </a:r>
            <a:r>
              <a:rPr lang="nl-NL" b="1" i="1">
                <a:solidFill>
                  <a:srgbClr val="FF0000"/>
                </a:solidFill>
              </a:rPr>
              <a:t>tượng và nội dung </a:t>
            </a:r>
            <a:r>
              <a:rPr lang="nl-NL" b="1">
                <a:solidFill>
                  <a:srgbClr val="FF0000"/>
                </a:solidFill>
              </a:rPr>
              <a:t>của bài nghị luận về một bài thơ, đoạn thơ:</a:t>
            </a:r>
            <a:endParaRPr lang="en-US" b="1">
              <a:solidFill>
                <a:srgbClr val="FF0000"/>
              </a:solidFill>
            </a:endParaRPr>
          </a:p>
          <a:p>
            <a:pPr marL="0" indent="0">
              <a:buNone/>
            </a:pPr>
            <a:r>
              <a:rPr lang="nl-NL" i="1" smtClean="0">
                <a:solidFill>
                  <a:srgbClr val="FF0000"/>
                </a:solidFill>
              </a:rPr>
              <a:t>Thế </a:t>
            </a:r>
            <a:r>
              <a:rPr lang="nl-NL" i="1">
                <a:solidFill>
                  <a:srgbClr val="FF0000"/>
                </a:solidFill>
              </a:rPr>
              <a:t>nào là nghị luận </a:t>
            </a:r>
            <a:r>
              <a:rPr lang="nl-NL" i="1" smtClean="0">
                <a:solidFill>
                  <a:srgbClr val="FF0000"/>
                </a:solidFill>
              </a:rPr>
              <a:t>về </a:t>
            </a:r>
            <a:r>
              <a:rPr lang="nl-NL" i="1">
                <a:solidFill>
                  <a:srgbClr val="FF0000"/>
                </a:solidFill>
              </a:rPr>
              <a:t>một bài thơ, đoạn </a:t>
            </a:r>
            <a:r>
              <a:rPr lang="nl-NL" i="1" smtClean="0">
                <a:solidFill>
                  <a:srgbClr val="FF0000"/>
                </a:solidFill>
              </a:rPr>
              <a:t>thơ hay nói các khác, nghị luận về một bài thơ, đoạn thơ có đặc điểm như thế nào ?</a:t>
            </a:r>
          </a:p>
          <a:p>
            <a:pPr marL="0" indent="0">
              <a:buNone/>
            </a:pPr>
            <a:r>
              <a:rPr lang="nl-NL" b="1"/>
              <a:t>Đặc điểm : </a:t>
            </a:r>
            <a:r>
              <a:rPr lang="nl-NL"/>
              <a:t>Nghị luận về một bài thơ, đoạn thơ là trình bày ý kiến, nhận xét, đánh giá về nội dung và nghệ thuật của bài thơ, đoạn thơ đó.</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108731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2"/>
            <a:ext cx="10515600" cy="5404231"/>
          </a:xfrm>
        </p:spPr>
        <p:txBody>
          <a:bodyPr/>
          <a:lstStyle/>
          <a:p>
            <a:pPr marL="0" indent="0">
              <a:buNone/>
            </a:pPr>
            <a:r>
              <a:rPr lang="nl-NL" i="1">
                <a:solidFill>
                  <a:srgbClr val="FF0000"/>
                </a:solidFill>
              </a:rPr>
              <a:t>Em có nhận xét gì về đối tượng nghị luận về thơ</a:t>
            </a:r>
            <a:r>
              <a:rPr lang="nl-NL" i="1" smtClean="0">
                <a:solidFill>
                  <a:srgbClr val="FF0000"/>
                </a:solidFill>
              </a:rPr>
              <a:t>?</a:t>
            </a:r>
          </a:p>
          <a:p>
            <a:pPr marL="0" indent="0">
              <a:buNone/>
            </a:pPr>
            <a:r>
              <a:rPr lang="nl-NL" b="1"/>
              <a:t>Đối tượng</a:t>
            </a:r>
            <a:r>
              <a:rPr lang="nl-NL"/>
              <a:t>: bài thơ, đoạn thơ, hình tượng thơ... </a:t>
            </a:r>
            <a:endParaRPr lang="nl-NL" smtClean="0"/>
          </a:p>
          <a:p>
            <a:pPr marL="0" indent="0">
              <a:buNone/>
            </a:pPr>
            <a:r>
              <a:rPr lang="nl-NL" i="1" smtClean="0">
                <a:solidFill>
                  <a:srgbClr val="FF0000"/>
                </a:solidFill>
              </a:rPr>
              <a:t>Chúng </a:t>
            </a:r>
            <a:r>
              <a:rPr lang="nl-NL" i="1">
                <a:solidFill>
                  <a:srgbClr val="FF0000"/>
                </a:solidFill>
              </a:rPr>
              <a:t>ta cần phải thao tác như thế nào khi nghị luận</a:t>
            </a:r>
            <a:r>
              <a:rPr lang="nl-NL" i="1" smtClean="0">
                <a:solidFill>
                  <a:srgbClr val="FF0000"/>
                </a:solidFill>
              </a:rPr>
              <a:t>?</a:t>
            </a:r>
          </a:p>
          <a:p>
            <a:pPr marL="0" indent="0">
              <a:buNone/>
            </a:pPr>
            <a:r>
              <a:rPr lang="nl-NL" b="1" smtClean="0"/>
              <a:t>Cách </a:t>
            </a:r>
            <a:r>
              <a:rPr lang="nl-NL" b="1"/>
              <a:t>làm: </a:t>
            </a:r>
            <a:r>
              <a:rPr lang="nl-NL"/>
              <a:t>cần tìm </a:t>
            </a:r>
            <a:r>
              <a:rPr lang="nl-NL" smtClean="0"/>
              <a:t>hiểu và chỉ ra sự nổi bật của </a:t>
            </a:r>
            <a:r>
              <a:rPr lang="nl-NL"/>
              <a:t>từ ngữ, hình ảnh, âm thanh, nhịp điệu, cấu </a:t>
            </a:r>
            <a:r>
              <a:rPr lang="nl-NL" smtClean="0"/>
              <a:t>tứ, các biện pháp nghệ thuật,... được sử dụng trong bài thơ, đoạn thơ.</a:t>
            </a:r>
            <a:endParaRPr lang="en-US" i="1">
              <a:solidFill>
                <a:srgbClr val="FF0000"/>
              </a:solidFill>
            </a:endParaRPr>
          </a:p>
        </p:txBody>
      </p:sp>
    </p:spTree>
    <p:extLst>
      <p:ext uri="{BB962C8B-B14F-4D97-AF65-F5344CB8AC3E}">
        <p14:creationId xmlns:p14="http://schemas.microsoft.com/office/powerpoint/2010/main" val="26516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l-NL" i="1">
                <a:solidFill>
                  <a:srgbClr val="FF0000"/>
                </a:solidFill>
              </a:rPr>
              <a:t>Nội dung cơ bản của một bài nghị luận về một bài thơ, đoạn thơ </a:t>
            </a:r>
            <a:r>
              <a:rPr lang="nl-NL" i="1" smtClean="0">
                <a:solidFill>
                  <a:srgbClr val="FF0000"/>
                </a:solidFill>
              </a:rPr>
              <a:t>?</a:t>
            </a:r>
          </a:p>
          <a:p>
            <a:r>
              <a:rPr lang="nl-NL" b="1" smtClean="0"/>
              <a:t> </a:t>
            </a:r>
            <a:r>
              <a:rPr lang="nl-NL" b="1"/>
              <a:t>Nội dung</a:t>
            </a:r>
            <a:r>
              <a:rPr lang="nl-NL"/>
              <a:t>: </a:t>
            </a:r>
            <a:endParaRPr lang="en-US"/>
          </a:p>
          <a:p>
            <a:pPr marL="0" indent="0">
              <a:buNone/>
            </a:pPr>
            <a:r>
              <a:rPr lang="nl-NL" smtClean="0"/>
              <a:t>  + </a:t>
            </a:r>
            <a:r>
              <a:rPr lang="nl-NL"/>
              <a:t>Giới thiệu khái quát bài thơ, đoạn </a:t>
            </a:r>
            <a:r>
              <a:rPr lang="nl-NL" smtClean="0"/>
              <a:t>thơ;</a:t>
            </a:r>
            <a:endParaRPr lang="en-US"/>
          </a:p>
          <a:p>
            <a:pPr marL="0" indent="0">
              <a:buNone/>
            </a:pPr>
            <a:r>
              <a:rPr lang="nl-NL" smtClean="0"/>
              <a:t>  + </a:t>
            </a:r>
            <a:r>
              <a:rPr lang="nl-NL"/>
              <a:t>Bàn </a:t>
            </a:r>
            <a:r>
              <a:rPr lang="nl-NL" smtClean="0"/>
              <a:t>luận, phân tích </a:t>
            </a:r>
            <a:r>
              <a:rPr lang="nl-NL"/>
              <a:t>về những giá trị nội dung và nghệ thuật của bài thơ, đoạn </a:t>
            </a:r>
            <a:r>
              <a:rPr lang="nl-NL" smtClean="0"/>
              <a:t>thơ;</a:t>
            </a:r>
            <a:endParaRPr lang="en-US"/>
          </a:p>
          <a:p>
            <a:pPr marL="0" indent="0">
              <a:buNone/>
            </a:pPr>
            <a:r>
              <a:rPr lang="nl-NL" smtClean="0"/>
              <a:t>  + </a:t>
            </a:r>
            <a:r>
              <a:rPr lang="nl-NL"/>
              <a:t>Đánh giá chung bài  thơ, đoạn </a:t>
            </a:r>
            <a:r>
              <a:rPr lang="nl-NL" smtClean="0"/>
              <a:t>thơ;</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40176495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pPr marL="0" indent="0">
              <a:buNone/>
            </a:pPr>
            <a:r>
              <a:rPr lang="en-US" b="1" smtClean="0">
                <a:solidFill>
                  <a:srgbClr val="FF0000"/>
                </a:solidFill>
              </a:rPr>
              <a:t>II. Luyện tập</a:t>
            </a:r>
          </a:p>
          <a:p>
            <a:pPr marL="0" indent="0">
              <a:buNone/>
            </a:pPr>
            <a:r>
              <a:rPr lang="en-US" smtClean="0"/>
              <a:t>Lập dàn ý cho đề bài sau:</a:t>
            </a:r>
          </a:p>
          <a:p>
            <a:pPr marL="0" indent="0">
              <a:buNone/>
            </a:pPr>
            <a:r>
              <a:rPr lang="en-US" smtClean="0"/>
              <a:t>Phân tích bài thơ cảnh khuya của Hồ Chí Minh.</a:t>
            </a:r>
          </a:p>
          <a:p>
            <a:pPr marL="0" indent="0">
              <a:buNone/>
            </a:pPr>
            <a:r>
              <a:rPr lang="vi-VN" i="1"/>
              <a:t>Tiếng suối trong như tiếng hát xa,</a:t>
            </a:r>
            <a:br>
              <a:rPr lang="vi-VN" i="1"/>
            </a:br>
            <a:r>
              <a:rPr lang="vi-VN" i="1"/>
              <a:t>Trăng lồng cổ thụ, bóng lồng hoa.</a:t>
            </a:r>
            <a:br>
              <a:rPr lang="vi-VN" i="1"/>
            </a:br>
            <a:r>
              <a:rPr lang="vi-VN" i="1"/>
              <a:t>Cảnh khuya như vẽ, người chưa ngủ,</a:t>
            </a:r>
            <a:br>
              <a:rPr lang="vi-VN" i="1"/>
            </a:br>
            <a:r>
              <a:rPr lang="vi-VN" i="1"/>
              <a:t>Chưa ngủ vì lo nỗi nước nhà</a:t>
            </a:r>
            <a:r>
              <a:rPr lang="vi-VN" i="1" smtClean="0"/>
              <a:t>.</a:t>
            </a:r>
            <a:endParaRPr lang="en-US" i="1" smtClean="0"/>
          </a:p>
          <a:p>
            <a:pPr marL="0" indent="0">
              <a:buNone/>
            </a:pPr>
            <a:r>
              <a:rPr lang="en-US" b="1" smtClean="0">
                <a:solidFill>
                  <a:srgbClr val="FF0000"/>
                </a:solidFill>
              </a:rPr>
              <a:t>  Nhóm tối đa không quá 8 hs</a:t>
            </a:r>
            <a:endParaRPr lang="en-US" b="1">
              <a:solidFill>
                <a:srgbClr val="FF0000"/>
              </a:solidFill>
            </a:endParaRPr>
          </a:p>
        </p:txBody>
      </p:sp>
    </p:spTree>
    <p:extLst>
      <p:ext uri="{BB962C8B-B14F-4D97-AF65-F5344CB8AC3E}">
        <p14:creationId xmlns:p14="http://schemas.microsoft.com/office/powerpoint/2010/main" val="29531294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lstStyle/>
          <a:p>
            <a:pPr marL="0" indent="0" algn="ctr">
              <a:buNone/>
            </a:pPr>
            <a:r>
              <a:rPr lang="en-US" b="1" smtClean="0">
                <a:solidFill>
                  <a:srgbClr val="FF0000"/>
                </a:solidFill>
              </a:rPr>
              <a:t>BÀI TẬP THỰC HÀNH NGHỊ </a:t>
            </a:r>
            <a:r>
              <a:rPr lang="en-US" b="1">
                <a:solidFill>
                  <a:srgbClr val="FF0000"/>
                </a:solidFill>
              </a:rPr>
              <a:t>LUẬN </a:t>
            </a:r>
            <a:r>
              <a:rPr lang="en-US" b="1" smtClean="0">
                <a:solidFill>
                  <a:srgbClr val="FF0000"/>
                </a:solidFill>
              </a:rPr>
              <a:t>VỀ </a:t>
            </a:r>
            <a:r>
              <a:rPr lang="en-US" b="1">
                <a:solidFill>
                  <a:srgbClr val="FF0000"/>
                </a:solidFill>
              </a:rPr>
              <a:t>MỘT BÀI THƠ, ĐOẠN </a:t>
            </a:r>
            <a:r>
              <a:rPr lang="en-US" b="1" smtClean="0">
                <a:solidFill>
                  <a:srgbClr val="FF0000"/>
                </a:solidFill>
              </a:rPr>
              <a:t>THƠ</a:t>
            </a:r>
          </a:p>
          <a:p>
            <a:pPr marL="0" indent="0" algn="ctr">
              <a:buNone/>
            </a:pPr>
            <a:r>
              <a:rPr lang="en-US" smtClean="0"/>
              <a:t>Thời gian: 45 phút</a:t>
            </a:r>
          </a:p>
          <a:p>
            <a:pPr marL="0" indent="0">
              <a:buNone/>
            </a:pPr>
            <a:r>
              <a:rPr lang="en-US" b="1" smtClean="0"/>
              <a:t>Đề: </a:t>
            </a:r>
            <a:r>
              <a:rPr lang="en-US" smtClean="0"/>
              <a:t>Phân tích </a:t>
            </a:r>
            <a:r>
              <a:rPr lang="en-US" b="1" smtClean="0"/>
              <a:t>giọng điệu</a:t>
            </a:r>
            <a:r>
              <a:rPr lang="en-US" smtClean="0"/>
              <a:t> bài thơ </a:t>
            </a:r>
            <a:r>
              <a:rPr lang="en-US" b="1" i="1" smtClean="0"/>
              <a:t>“Mời trầu” </a:t>
            </a:r>
            <a:r>
              <a:rPr lang="en-US" smtClean="0"/>
              <a:t>của Nữ sĩ Hồ Xuân Hương</a:t>
            </a:r>
          </a:p>
          <a:p>
            <a:pPr marL="0" indent="0">
              <a:buNone/>
            </a:pPr>
            <a:r>
              <a:rPr lang="en-US" i="1" smtClean="0"/>
              <a:t>		</a:t>
            </a:r>
            <a:r>
              <a:rPr lang="vi-VN" i="1" smtClean="0"/>
              <a:t>Quả </a:t>
            </a:r>
            <a:r>
              <a:rPr lang="vi-VN" i="1"/>
              <a:t>cau nho nhỏ miếng trầu hôi,</a:t>
            </a:r>
            <a:br>
              <a:rPr lang="vi-VN" i="1"/>
            </a:br>
            <a:r>
              <a:rPr lang="en-US" i="1" smtClean="0"/>
              <a:t>		</a:t>
            </a:r>
            <a:r>
              <a:rPr lang="vi-VN" i="1" smtClean="0"/>
              <a:t>Này </a:t>
            </a:r>
            <a:r>
              <a:rPr lang="vi-VN" i="1"/>
              <a:t>của Xuân Hương mới quệt rồi.</a:t>
            </a:r>
            <a:br>
              <a:rPr lang="vi-VN" i="1"/>
            </a:br>
            <a:r>
              <a:rPr lang="en-US" i="1" smtClean="0"/>
              <a:t>		</a:t>
            </a:r>
            <a:r>
              <a:rPr lang="vi-VN" i="1" smtClean="0"/>
              <a:t>Có </a:t>
            </a:r>
            <a:r>
              <a:rPr lang="vi-VN" i="1"/>
              <a:t>phải duyên nhau thì thắm lại,</a:t>
            </a:r>
            <a:br>
              <a:rPr lang="vi-VN" i="1"/>
            </a:br>
            <a:r>
              <a:rPr lang="en-US" i="1" smtClean="0"/>
              <a:t>		</a:t>
            </a:r>
            <a:r>
              <a:rPr lang="vi-VN" i="1" smtClean="0"/>
              <a:t>Đừng </a:t>
            </a:r>
            <a:r>
              <a:rPr lang="vi-VN" i="1"/>
              <a:t>xanh như lá, bạc như vôi.</a:t>
            </a:r>
            <a:endParaRPr lang="en-US" b="1" i="1">
              <a:solidFill>
                <a:srgbClr val="FF0000"/>
              </a:solidFill>
            </a:endParaRPr>
          </a:p>
        </p:txBody>
      </p:sp>
    </p:spTree>
    <p:extLst>
      <p:ext uri="{BB962C8B-B14F-4D97-AF65-F5344CB8AC3E}">
        <p14:creationId xmlns:p14="http://schemas.microsoft.com/office/powerpoint/2010/main" val="274864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1"/>
            <a:ext cx="10515600" cy="5404231"/>
          </a:xfrm>
        </p:spPr>
        <p:txBody>
          <a:bodyPr>
            <a:normAutofit/>
          </a:bodyPr>
          <a:lstStyle/>
          <a:p>
            <a:pPr marL="0" indent="0">
              <a:buNone/>
            </a:pPr>
            <a:r>
              <a:rPr lang="vi-VN" smtClean="0">
                <a:solidFill>
                  <a:srgbClr val="FF0000"/>
                </a:solidFill>
              </a:rPr>
              <a:t>Bốn </a:t>
            </a:r>
            <a:r>
              <a:rPr lang="vi-VN">
                <a:solidFill>
                  <a:srgbClr val="FF0000"/>
                </a:solidFill>
              </a:rPr>
              <a:t>câu, đọc lên thấy rõ hai nhịp, hai sắc thái tình cảm đối lập, sóng đôi : khi quá căng, lúc lại quá chùng; dường như mẫu thuẫn</a:t>
            </a:r>
            <a:r>
              <a:rPr lang="vi-VN" smtClean="0">
                <a:solidFill>
                  <a:srgbClr val="FF0000"/>
                </a:solidFill>
              </a:rPr>
              <a:t>.</a:t>
            </a:r>
            <a:r>
              <a:rPr lang="vi-VN"/>
              <a:t/>
            </a:r>
            <a:br>
              <a:rPr lang="vi-VN"/>
            </a:br>
            <a:r>
              <a:rPr lang="en-US" smtClean="0"/>
              <a:t>1. Chỉ ra giọng điệu trong từng câu thơ</a:t>
            </a:r>
          </a:p>
          <a:p>
            <a:pPr marL="0" indent="0">
              <a:buNone/>
            </a:pPr>
            <a:r>
              <a:rPr lang="en-US" smtClean="0"/>
              <a:t>2. Lý giải nguyên nhân của giọng điệu bài thơ</a:t>
            </a:r>
          </a:p>
          <a:p>
            <a:pPr marL="0" indent="0">
              <a:buNone/>
            </a:pPr>
            <a:r>
              <a:rPr lang="en-US" smtClean="0"/>
              <a:t>3. Bài thơ và cuộc đời tác giả</a:t>
            </a:r>
            <a:endParaRPr lang="en-US"/>
          </a:p>
        </p:txBody>
      </p:sp>
    </p:spTree>
    <p:extLst>
      <p:ext uri="{BB962C8B-B14F-4D97-AF65-F5344CB8AC3E}">
        <p14:creationId xmlns:p14="http://schemas.microsoft.com/office/powerpoint/2010/main" val="3401488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901556"/>
          </a:xfrm>
        </p:spPr>
        <p:txBody>
          <a:bodyPr>
            <a:normAutofit fontScale="90000"/>
          </a:bodyPr>
          <a:lstStyle/>
          <a:p>
            <a:pPr>
              <a:lnSpc>
                <a:spcPct val="150000"/>
              </a:lnSpc>
            </a:pPr>
            <a:r>
              <a:rPr lang="en-US" smtClean="0"/>
              <a:t>NGHỊ LUẬN</a:t>
            </a:r>
            <a:br>
              <a:rPr lang="en-US" smtClean="0"/>
            </a:br>
            <a:r>
              <a:rPr lang="en-US" smtClean="0"/>
              <a:t>VỀ MỘT Ý KIẾN BÀN VỀ VĂN HỌC</a:t>
            </a:r>
            <a:endParaRPr lang="en-US"/>
          </a:p>
        </p:txBody>
      </p:sp>
      <p:sp>
        <p:nvSpPr>
          <p:cNvPr id="3" name="Content Placeholder 2"/>
          <p:cNvSpPr>
            <a:spLocks noGrp="1"/>
          </p:cNvSpPr>
          <p:nvPr>
            <p:ph idx="1"/>
          </p:nvPr>
        </p:nvSpPr>
        <p:spPr>
          <a:xfrm>
            <a:off x="838200" y="2395471"/>
            <a:ext cx="10515600" cy="3781492"/>
          </a:xfrm>
        </p:spPr>
        <p:txBody>
          <a:bodyPr/>
          <a:lstStyle/>
          <a:p>
            <a:pPr marL="0" indent="0">
              <a:buNone/>
            </a:pPr>
            <a:r>
              <a:rPr lang="de-DE" b="1" dirty="0">
                <a:solidFill>
                  <a:srgbClr val="FF0000"/>
                </a:solidFill>
              </a:rPr>
              <a:t>I. Tìm hiểu khái niệm</a:t>
            </a:r>
            <a:endParaRPr lang="en-US" dirty="0">
              <a:solidFill>
                <a:srgbClr val="FF0000"/>
              </a:solidFill>
            </a:endParaRPr>
          </a:p>
          <a:p>
            <a:pPr marL="0" indent="0">
              <a:buNone/>
            </a:pPr>
            <a:r>
              <a:rPr lang="de-DE" b="1" dirty="0" smtClean="0">
                <a:solidFill>
                  <a:srgbClr val="FF0000"/>
                </a:solidFill>
              </a:rPr>
              <a:t>     1</a:t>
            </a:r>
            <a:r>
              <a:rPr lang="de-DE" b="1" dirty="0">
                <a:solidFill>
                  <a:srgbClr val="FF0000"/>
                </a:solidFill>
              </a:rPr>
              <a:t>. Khái </a:t>
            </a:r>
            <a:r>
              <a:rPr lang="de-DE" b="1" dirty="0" smtClean="0">
                <a:solidFill>
                  <a:srgbClr val="FF0000"/>
                </a:solidFill>
              </a:rPr>
              <a:t>niệm</a:t>
            </a:r>
            <a:endParaRPr lang="nb-NO" i="1" dirty="0" smtClean="0">
              <a:solidFill>
                <a:srgbClr val="FF0000"/>
              </a:solidFill>
            </a:endParaRPr>
          </a:p>
          <a:p>
            <a:pPr marL="0" indent="0">
              <a:buNone/>
            </a:pPr>
            <a:r>
              <a:rPr lang="nb-NO" i="1" dirty="0" smtClean="0"/>
              <a:t>Nghị </a:t>
            </a:r>
            <a:r>
              <a:rPr lang="nb-NO" i="1" dirty="0"/>
              <a:t>luận về một ý kiến bàn về văn học là </a:t>
            </a:r>
            <a:r>
              <a:rPr lang="nb-NO" i="1" dirty="0" smtClean="0"/>
              <a:t>gì?</a:t>
            </a:r>
            <a:endParaRPr lang="en-US" dirty="0"/>
          </a:p>
          <a:p>
            <a:endParaRPr lang="en-US" dirty="0"/>
          </a:p>
        </p:txBody>
      </p:sp>
    </p:spTree>
    <p:extLst>
      <p:ext uri="{BB962C8B-B14F-4D97-AF65-F5344CB8AC3E}">
        <p14:creationId xmlns:p14="http://schemas.microsoft.com/office/powerpoint/2010/main" val="40639001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7127"/>
            <a:ext cx="10515600" cy="5339836"/>
          </a:xfrm>
        </p:spPr>
        <p:txBody>
          <a:bodyPr/>
          <a:lstStyle/>
          <a:p>
            <a:pPr marL="0" indent="0">
              <a:buNone/>
            </a:pPr>
            <a:r>
              <a:rPr lang="de-DE" b="1" dirty="0">
                <a:solidFill>
                  <a:srgbClr val="FF0000"/>
                </a:solidFill>
              </a:rPr>
              <a:t>1. Khái niệm</a:t>
            </a:r>
            <a:endParaRPr lang="en-US" b="1" dirty="0">
              <a:solidFill>
                <a:srgbClr val="FF0000"/>
              </a:solidFill>
            </a:endParaRPr>
          </a:p>
          <a:p>
            <a:r>
              <a:rPr lang="vi-VN" dirty="0"/>
              <a:t>Nghị luận về một ý kiến bàn về văn học là một hình thức của bài nghị luận văn học mà nội dung là bình luận, phân tích một ý kiến bàn về văn học như những giá trị nội dung, những đặc sắc nghệ thuật, những quy luật, khám phá, chiêm nghiệm về đời sống toát lên từ tác phẩm, những nhận xét về các nhân vật,...</a:t>
            </a:r>
            <a:endParaRPr lang="en-US" dirty="0"/>
          </a:p>
        </p:txBody>
      </p:sp>
      <mc:AlternateContent xmlns:mc="http://schemas.openxmlformats.org/markup-compatibility/2006">
        <mc:Choice xmlns:p14="http://schemas.microsoft.com/office/powerpoint/2010/main" Requires="p14">
          <p:contentPart p14:bwMode="auto" r:id="rId2">
            <p14:nvContentPartPr>
              <p14:cNvPr id="4" name="Ink 3"/>
              <p14:cNvContentPartPr/>
              <p14:nvPr/>
            </p14:nvContentPartPr>
            <p14:xfrm>
              <a:off x="1384200" y="2603520"/>
              <a:ext cx="9969840" cy="2895840"/>
            </p14:xfrm>
          </p:contentPart>
        </mc:Choice>
        <mc:Fallback>
          <p:pic>
            <p:nvPicPr>
              <p:cNvPr id="4" name="Ink 3"/>
              <p:cNvPicPr/>
              <p:nvPr/>
            </p:nvPicPr>
            <p:blipFill>
              <a:blip r:embed="rId3"/>
              <a:stretch>
                <a:fillRect/>
              </a:stretch>
            </p:blipFill>
            <p:spPr>
              <a:xfrm>
                <a:off x="1374840" y="2594160"/>
                <a:ext cx="9988560" cy="2914560"/>
              </a:xfrm>
              <a:prstGeom prst="rect">
                <a:avLst/>
              </a:prstGeom>
            </p:spPr>
          </p:pic>
        </mc:Fallback>
      </mc:AlternateContent>
    </p:spTree>
    <p:extLst>
      <p:ext uri="{BB962C8B-B14F-4D97-AF65-F5344CB8AC3E}">
        <p14:creationId xmlns:p14="http://schemas.microsoft.com/office/powerpoint/2010/main" val="210220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91682"/>
            <a:ext cx="10515600" cy="5085281"/>
          </a:xfrm>
        </p:spPr>
        <p:txBody>
          <a:bodyPr>
            <a:normAutofit/>
          </a:bodyPr>
          <a:lstStyle/>
          <a:p>
            <a:pPr marL="0" indent="0">
              <a:buNone/>
            </a:pPr>
            <a:r>
              <a:rPr lang="en-US" dirty="0" smtClean="0">
                <a:solidFill>
                  <a:srgbClr val="FF0000"/>
                </a:solidFill>
              </a:rPr>
              <a:t>2. </a:t>
            </a:r>
            <a:r>
              <a:rPr lang="vi-VN" dirty="0" smtClean="0">
                <a:solidFill>
                  <a:srgbClr val="FF0000"/>
                </a:solidFill>
              </a:rPr>
              <a:t>Yêu </a:t>
            </a:r>
            <a:r>
              <a:rPr lang="vi-VN" dirty="0">
                <a:solidFill>
                  <a:srgbClr val="FF0000"/>
                </a:solidFill>
              </a:rPr>
              <a:t>cầu </a:t>
            </a:r>
            <a:endParaRPr lang="en-US" dirty="0" smtClean="0">
              <a:solidFill>
                <a:srgbClr val="FF0000"/>
              </a:solidFill>
            </a:endParaRPr>
          </a:p>
          <a:p>
            <a:r>
              <a:rPr lang="vi-VN" dirty="0" smtClean="0"/>
              <a:t>Nắm </a:t>
            </a:r>
            <a:r>
              <a:rPr lang="vi-VN" dirty="0"/>
              <a:t>rõ nhận định, nội dung của nhận định đề cập đến. </a:t>
            </a:r>
            <a:endParaRPr lang="en-US" dirty="0" smtClean="0"/>
          </a:p>
          <a:p>
            <a:r>
              <a:rPr lang="vi-VN" dirty="0" smtClean="0"/>
              <a:t>Nghị </a:t>
            </a:r>
            <a:r>
              <a:rPr lang="vi-VN" dirty="0"/>
              <a:t>luận cần có những hiểu biết về văn học. </a:t>
            </a:r>
            <a:endParaRPr lang="en-US" dirty="0" smtClean="0"/>
          </a:p>
          <a:p>
            <a:r>
              <a:rPr lang="vi-VN" dirty="0" smtClean="0"/>
              <a:t>Nắm </a:t>
            </a:r>
            <a:r>
              <a:rPr lang="vi-VN" dirty="0"/>
              <a:t>rõ tính hiện thực, tính nhân đạo, ngôn ngữ văn học. </a:t>
            </a:r>
            <a:endParaRPr lang="en-US" dirty="0" smtClean="0"/>
          </a:p>
          <a:p>
            <a:r>
              <a:rPr lang="vi-VN" dirty="0" smtClean="0"/>
              <a:t>Thành </a:t>
            </a:r>
            <a:r>
              <a:rPr lang="vi-VN" dirty="0"/>
              <a:t>thạo các thao tác nghị luận.</a:t>
            </a:r>
            <a:endParaRPr lang="en-US" dirty="0"/>
          </a:p>
        </p:txBody>
      </p:sp>
    </p:spTree>
    <p:extLst>
      <p:ext uri="{BB962C8B-B14F-4D97-AF65-F5344CB8AC3E}">
        <p14:creationId xmlns:p14="http://schemas.microsoft.com/office/powerpoint/2010/main" val="25425394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44843236"/>
              </p:ext>
            </p:extLst>
          </p:nvPr>
        </p:nvGraphicFramePr>
        <p:xfrm>
          <a:off x="2387239" y="0"/>
          <a:ext cx="9590157" cy="6772895"/>
        </p:xfrm>
        <a:graphic>
          <a:graphicData uri="http://schemas.openxmlformats.org/drawingml/2006/table">
            <a:tbl>
              <a:tblPr/>
              <a:tblGrid>
                <a:gridCol w="1860551"/>
                <a:gridCol w="6579998"/>
                <a:gridCol w="1149608"/>
              </a:tblGrid>
              <a:tr h="405084">
                <a:tc>
                  <a:txBody>
                    <a:bodyPr/>
                    <a:lstStyle/>
                    <a:p>
                      <a:r>
                        <a:rPr lang="en-US" sz="2400" b="1" dirty="0" err="1">
                          <a:solidFill>
                            <a:srgbClr val="0000FF"/>
                          </a:solidFill>
                          <a:effectLst/>
                          <a:latin typeface="Times New Roman" panose="02020603050405020304" pitchFamily="18" charset="0"/>
                          <a:cs typeface="Times New Roman" panose="02020603050405020304" pitchFamily="18" charset="0"/>
                        </a:rPr>
                        <a:t>Mở</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bài</a:t>
                      </a:r>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dirty="0" err="1">
                          <a:solidFill>
                            <a:srgbClr val="0000FF"/>
                          </a:solidFill>
                          <a:effectLst/>
                          <a:latin typeface="Times New Roman" panose="02020603050405020304" pitchFamily="18" charset="0"/>
                          <a:cs typeface="Times New Roman" panose="02020603050405020304" pitchFamily="18" charset="0"/>
                        </a:rPr>
                        <a:t>Nêu</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vấn</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đề</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dẫn</a:t>
                      </a:r>
                      <a:r>
                        <a:rPr lang="en-US" sz="2400" b="1" dirty="0">
                          <a:solidFill>
                            <a:srgbClr val="0000FF"/>
                          </a:solidFill>
                          <a:effectLst/>
                          <a:latin typeface="Times New Roman" panose="02020603050405020304" pitchFamily="18" charset="0"/>
                          <a:cs typeface="Times New Roman" panose="02020603050405020304" pitchFamily="18" charset="0"/>
                        </a:rPr>
                        <a:t> ý </a:t>
                      </a:r>
                      <a:r>
                        <a:rPr lang="en-US" sz="2400" b="1" dirty="0" err="1">
                          <a:solidFill>
                            <a:srgbClr val="0000FF"/>
                          </a:solidFill>
                          <a:effectLst/>
                          <a:latin typeface="Times New Roman" panose="02020603050405020304" pitchFamily="18" charset="0"/>
                          <a:cs typeface="Times New Roman" panose="02020603050405020304" pitchFamily="18" charset="0"/>
                        </a:rPr>
                        <a:t>kiến</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vào</a:t>
                      </a:r>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r>
              <a:tr h="7607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Thân bài</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vi-VN" sz="2400" b="1">
                          <a:solidFill>
                            <a:srgbClr val="0000FF"/>
                          </a:solidFill>
                          <a:effectLst/>
                          <a:latin typeface="Times New Roman" panose="02020603050405020304" pitchFamily="18" charset="0"/>
                          <a:cs typeface="Times New Roman" panose="02020603050405020304" pitchFamily="18" charset="0"/>
                        </a:rPr>
                        <a:t>1. Vài nét về tác giả, tác phẩm (hoặc đưa phần này lên mở bài)</a:t>
                      </a:r>
                      <a:endParaRPr lang="vi-VN"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r>
              <a:tr h="1472134">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pPr algn="just"/>
                      <a:r>
                        <a:rPr lang="vi-VN" sz="2400" b="1" dirty="0">
                          <a:solidFill>
                            <a:srgbClr val="0000FF"/>
                          </a:solidFill>
                          <a:effectLst/>
                          <a:latin typeface="Times New Roman" panose="02020603050405020304" pitchFamily="18" charset="0"/>
                          <a:cs typeface="Times New Roman" panose="02020603050405020304" pitchFamily="18" charset="0"/>
                        </a:rPr>
                        <a:t>2. Giải thích ý kiến: </a:t>
                      </a:r>
                      <a:r>
                        <a:rPr lang="vi-VN" sz="2400" dirty="0">
                          <a:solidFill>
                            <a:srgbClr val="0000FF"/>
                          </a:solidFill>
                          <a:effectLst/>
                          <a:latin typeface="Times New Roman" panose="02020603050405020304" pitchFamily="18" charset="0"/>
                          <a:cs typeface="Times New Roman" panose="02020603050405020304" pitchFamily="18" charset="0"/>
                        </a:rPr>
                        <a:t>(nếu có hai ý kiến thì giải thích lần lượt từng ý kiến một); nếu là 1 ý kiến thì giải thích từng vế (hoặc từ khoá)</a:t>
                      </a:r>
                      <a:endParaRPr lang="vi-VN"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r>
              <a:tr h="28948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pPr algn="just">
                        <a:buFont typeface="Arial" panose="020B0604020202020204" pitchFamily="34" charset="0"/>
                        <a:buNone/>
                      </a:pPr>
                      <a:r>
                        <a:rPr lang="en-US" sz="2400" b="1" dirty="0">
                          <a:solidFill>
                            <a:srgbClr val="0000FF"/>
                          </a:solidFill>
                          <a:effectLst/>
                          <a:latin typeface="Times New Roman" panose="02020603050405020304" pitchFamily="18" charset="0"/>
                          <a:cs typeface="Times New Roman" panose="02020603050405020304" pitchFamily="18" charset="0"/>
                        </a:rPr>
                        <a:t>3. </a:t>
                      </a:r>
                      <a:r>
                        <a:rPr lang="en-US" sz="2400" b="1" dirty="0" err="1">
                          <a:solidFill>
                            <a:srgbClr val="0000FF"/>
                          </a:solidFill>
                          <a:effectLst/>
                          <a:latin typeface="Times New Roman" panose="02020603050405020304" pitchFamily="18" charset="0"/>
                          <a:cs typeface="Times New Roman" panose="02020603050405020304" pitchFamily="18" charset="0"/>
                        </a:rPr>
                        <a:t>Nội</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dung</a:t>
                      </a:r>
                      <a:r>
                        <a:rPr lang="en-US" sz="2400" dirty="0" err="1">
                          <a:effectLst/>
                          <a:latin typeface="Times New Roman" panose="02020603050405020304" pitchFamily="18" charset="0"/>
                          <a:cs typeface="Times New Roman" panose="02020603050405020304" pitchFamily="18" charset="0"/>
                        </a:rPr>
                        <a:t>Xác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điểm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theo</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từng</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nếu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đề</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cho</a:t>
                      </a:r>
                      <a:r>
                        <a:rPr lang="en-US" sz="2400" dirty="0">
                          <a:effectLst/>
                          <a:latin typeface="Times New Roman" panose="02020603050405020304" pitchFamily="18" charset="0"/>
                          <a:cs typeface="Times New Roman" panose="02020603050405020304" pitchFamily="18" charset="0"/>
                        </a:rPr>
                        <a:t> 2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và</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xác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điểm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dựa</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trên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từ</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khoá</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hoặc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vế</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nếu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đề</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cho</a:t>
                      </a:r>
                      <a:r>
                        <a:rPr lang="en-US" sz="2400" dirty="0">
                          <a:effectLst/>
                          <a:latin typeface="Times New Roman" panose="02020603050405020304" pitchFamily="18" charset="0"/>
                          <a:cs typeface="Times New Roman" panose="02020603050405020304" pitchFamily="18" charset="0"/>
                        </a:rPr>
                        <a:t> 01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2400" dirty="0" err="1">
                          <a:effectLst/>
                          <a:latin typeface="Times New Roman" panose="02020603050405020304" pitchFamily="18" charset="0"/>
                          <a:cs typeface="Times New Roman" panose="02020603050405020304" pitchFamily="18" charset="0"/>
                        </a:rPr>
                        <a:t>Vận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dụng</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nhiều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thao</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so </a:t>
                      </a:r>
                      <a:r>
                        <a:rPr lang="en-US" sz="2400" dirty="0" err="1">
                          <a:effectLst/>
                          <a:latin typeface="Times New Roman" panose="02020603050405020304" pitchFamily="18" charset="0"/>
                          <a:cs typeface="Times New Roman" panose="02020603050405020304" pitchFamily="18" charset="0"/>
                        </a:rPr>
                        <a:t>sánh</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phân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tích</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chứng</a:t>
                      </a:r>
                      <a:r>
                        <a:rPr lang="en-US" sz="2400" dirty="0">
                          <a:effectLst/>
                          <a:latin typeface="Times New Roman" panose="02020603050405020304" pitchFamily="18" charset="0"/>
                          <a:cs typeface="Times New Roman" panose="02020603050405020304" pitchFamily="18" charset="0"/>
                        </a:rPr>
                        <a:t> minh, </a:t>
                      </a:r>
                      <a:r>
                        <a:rPr lang="en-US" sz="2400" dirty="0" err="1">
                          <a:effectLst/>
                          <a:latin typeface="Times New Roman" panose="02020603050405020304" pitchFamily="18" charset="0"/>
                          <a:cs typeface="Times New Roman" panose="02020603050405020304" pitchFamily="18" charset="0"/>
                        </a:rPr>
                        <a:t>bác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bỏ</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để</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làm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rõ</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2400" dirty="0" err="1">
                          <a:effectLst/>
                          <a:latin typeface="Times New Roman" panose="02020603050405020304" pitchFamily="18" charset="0"/>
                          <a:cs typeface="Times New Roman" panose="02020603050405020304" pitchFamily="18" charset="0"/>
                        </a:rPr>
                        <a:t>Chọn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lựa</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dẫn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chứng</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tiêu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biểu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hợp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lý</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để</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làm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nổi</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bật</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r>
              <a:tr h="7607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a:solidFill>
                            <a:srgbClr val="0000FF"/>
                          </a:solidFill>
                          <a:effectLst/>
                          <a:latin typeface="Times New Roman" panose="02020603050405020304" pitchFamily="18" charset="0"/>
                          <a:cs typeface="Times New Roman" panose="02020603050405020304" pitchFamily="18" charset="0"/>
                        </a:rPr>
                        <a:t>4. Bình luận ý kiến:– </a:t>
                      </a:r>
                      <a:r>
                        <a:rPr lang="en-US" sz="2400">
                          <a:solidFill>
                            <a:srgbClr val="0000FF"/>
                          </a:solidFill>
                          <a:effectLst/>
                          <a:latin typeface="Times New Roman" panose="02020603050405020304" pitchFamily="18" charset="0"/>
                          <a:cs typeface="Times New Roman" panose="02020603050405020304" pitchFamily="18" charset="0"/>
                        </a:rPr>
                        <a:t>Khẳng định ý kiến đúng hay sai. Vì sao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r>
              <a:tr h="474244">
                <a:tc>
                  <a:txBody>
                    <a:bodyPr/>
                    <a:lstStyle/>
                    <a:p>
                      <a:r>
                        <a:rPr lang="en-US" sz="2400" b="1">
                          <a:solidFill>
                            <a:srgbClr val="0000FF"/>
                          </a:solidFill>
                          <a:effectLst/>
                          <a:latin typeface="Times New Roman" panose="02020603050405020304" pitchFamily="18" charset="0"/>
                          <a:cs typeface="Times New Roman" panose="02020603050405020304" pitchFamily="18" charset="0"/>
                        </a:rPr>
                        <a:t>Kết bài</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a:solidFill>
                            <a:srgbClr val="0000FF"/>
                          </a:solidFill>
                          <a:effectLst/>
                          <a:latin typeface="Times New Roman" panose="02020603050405020304" pitchFamily="18" charset="0"/>
                          <a:cs typeface="Times New Roman" panose="02020603050405020304" pitchFamily="18" charset="0"/>
                        </a:rPr>
                        <a:t>Đánh giá chung về vấn đề</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latin typeface="Times New Roman" panose="02020603050405020304" pitchFamily="18" charset="0"/>
                        <a:cs typeface="Times New Roman" panose="02020603050405020304" pitchFamily="18" charset="0"/>
                      </a:endParaRPr>
                    </a:p>
                  </a:txBody>
                  <a:tcPr marL="76228" marR="76228" marT="38114" marB="38114">
                    <a:lnL w="9525" cap="flat" cmpd="sng" algn="ctr">
                      <a:solidFill>
                        <a:srgbClr val="EDEDED"/>
                      </a:solidFill>
                      <a:prstDash val="solid"/>
                      <a:round/>
                      <a:headEnd type="none" w="med" len="med"/>
                      <a:tailEnd type="none" w="med" len="med"/>
                    </a:lnL>
                    <a:lnT w="9525" cap="flat" cmpd="sng" algn="ctr">
                      <a:solidFill>
                        <a:srgbClr val="EDEDED"/>
                      </a:solidFill>
                      <a:prstDash val="solid"/>
                      <a:round/>
                      <a:headEnd type="none" w="med" len="med"/>
                      <a:tailEnd type="none" w="med" len="med"/>
                    </a:lnT>
                  </a:tcPr>
                </a:tc>
              </a:tr>
            </a:tbl>
          </a:graphicData>
        </a:graphic>
      </p:graphicFrame>
      <p:sp>
        <p:nvSpPr>
          <p:cNvPr id="5" name="Rectangle 4"/>
          <p:cNvSpPr/>
          <p:nvPr/>
        </p:nvSpPr>
        <p:spPr>
          <a:xfrm>
            <a:off x="110767" y="85104"/>
            <a:ext cx="1951297" cy="1938992"/>
          </a:xfrm>
          <a:prstGeom prst="rect">
            <a:avLst/>
          </a:prstGeom>
        </p:spPr>
        <p:txBody>
          <a:bodyPr wrap="square">
            <a:spAutoFit/>
          </a:bodyPr>
          <a:lstStyle/>
          <a:p>
            <a:r>
              <a:rPr lang="de-DE" sz="4000" b="1" dirty="0" smtClean="0">
                <a:solidFill>
                  <a:srgbClr val="FF0000"/>
                </a:solidFill>
                <a:latin typeface="Times New Roman" panose="02020603050405020304" pitchFamily="18" charset="0"/>
                <a:cs typeface="Times New Roman" panose="02020603050405020304" pitchFamily="18" charset="0"/>
              </a:rPr>
              <a:t>Nội dung bài viết</a:t>
            </a:r>
            <a:endParaRPr lang="en-US" sz="4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48817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2556"/>
            <a:ext cx="10515600" cy="6475444"/>
          </a:xfrm>
        </p:spPr>
        <p:txBody>
          <a:bodyPr>
            <a:normAutofit/>
          </a:bodyPr>
          <a:lstStyle/>
          <a:p>
            <a:pPr marL="0" indent="0">
              <a:buNone/>
            </a:pPr>
            <a:r>
              <a:rPr lang="vi-VN" sz="3200" b="1" dirty="0">
                <a:solidFill>
                  <a:srgbClr val="FF0000"/>
                </a:solidFill>
              </a:rPr>
              <a:t>​​Thân bài: </a:t>
            </a:r>
            <a:endParaRPr lang="en-US" sz="3200" b="1" dirty="0" smtClean="0">
              <a:solidFill>
                <a:srgbClr val="FF0000"/>
              </a:solidFill>
            </a:endParaRPr>
          </a:p>
          <a:p>
            <a:pPr marL="0" indent="0">
              <a:buNone/>
            </a:pPr>
            <a:r>
              <a:rPr lang="en-US" sz="3200" dirty="0" smtClean="0">
                <a:solidFill>
                  <a:srgbClr val="FF0000"/>
                </a:solidFill>
              </a:rPr>
              <a:t>a. </a:t>
            </a:r>
            <a:r>
              <a:rPr lang="vi-VN" sz="3200" dirty="0" smtClean="0">
                <a:solidFill>
                  <a:srgbClr val="FF0000"/>
                </a:solidFill>
              </a:rPr>
              <a:t>Giải </a:t>
            </a:r>
            <a:r>
              <a:rPr lang="vi-VN" sz="3200" dirty="0">
                <a:solidFill>
                  <a:srgbClr val="FF0000"/>
                </a:solidFill>
              </a:rPr>
              <a:t>thích, làm rõ vấn đề: </a:t>
            </a:r>
            <a:endParaRPr lang="en-US" sz="3200" dirty="0" smtClean="0">
              <a:solidFill>
                <a:srgbClr val="FF0000"/>
              </a:solidFill>
            </a:endParaRPr>
          </a:p>
          <a:p>
            <a:r>
              <a:rPr lang="vi-VN" sz="3200" dirty="0" smtClean="0"/>
              <a:t>Giải </a:t>
            </a:r>
            <a:r>
              <a:rPr lang="vi-VN" sz="3200" dirty="0"/>
              <a:t>thích, cắt nghĩa các từ, cụm từ có nghĩa khái quát hoặc hàm ẩn trong đề bài. Để tạo chất văn, gây hứng thú cho người viết, những đề văn thường có cách diễn đạt ấn tượng, làm lạ hóa những vấn đề quen thuộc. Nhiệm vụ của người làm bài là phải tường minh, cụ thể hóa những vấn đề ấy để từ đó triển khai bài viết. </a:t>
            </a:r>
            <a:endParaRPr lang="en-US" sz="3200" dirty="0" smtClean="0"/>
          </a:p>
          <a:p>
            <a:r>
              <a:rPr lang="vi-VN" sz="3200" dirty="0" smtClean="0"/>
              <a:t>Sau </a:t>
            </a:r>
            <a:r>
              <a:rPr lang="vi-VN" sz="3200" dirty="0"/>
              <a:t>khi cắt nghĩa các từ ngữ cần thiết cần phải giải thích, làm rõ nội dung của vấn đề cần bàn luận. Thường trả lời các câu hỏi: Ý kiến trên đề cập đến vấn đề gì? Câu nói </a:t>
            </a:r>
            <a:r>
              <a:rPr lang="vi-VN" sz="3200" dirty="0" smtClean="0"/>
              <a:t>ấ</a:t>
            </a:r>
            <a:r>
              <a:rPr lang="en-US" sz="3200" smtClean="0"/>
              <a:t>y</a:t>
            </a:r>
            <a:r>
              <a:rPr lang="vi-VN" sz="3200" smtClean="0"/>
              <a:t> </a:t>
            </a:r>
            <a:r>
              <a:rPr lang="vi-VN" sz="3200" dirty="0"/>
              <a:t>có ý nghĩa như thế nào?</a:t>
            </a:r>
            <a:endParaRPr lang="en-US" sz="3200" dirty="0"/>
          </a:p>
        </p:txBody>
      </p:sp>
      <mc:AlternateContent xmlns:mc="http://schemas.openxmlformats.org/markup-compatibility/2006">
        <mc:Choice xmlns:p14="http://schemas.microsoft.com/office/powerpoint/2010/main" Requires="p14">
          <p:contentPart p14:bwMode="auto" r:id="rId2">
            <p14:nvContentPartPr>
              <p14:cNvPr id="4" name="Ink 3"/>
              <p14:cNvContentPartPr/>
              <p14:nvPr/>
            </p14:nvContentPartPr>
            <p14:xfrm>
              <a:off x="1187280" y="2882880"/>
              <a:ext cx="9862200" cy="413280"/>
            </p14:xfrm>
          </p:contentPart>
        </mc:Choice>
        <mc:Fallback>
          <p:pic>
            <p:nvPicPr>
              <p:cNvPr id="4" name="Ink 3"/>
              <p:cNvPicPr/>
              <p:nvPr/>
            </p:nvPicPr>
            <p:blipFill>
              <a:blip r:embed="rId3"/>
              <a:stretch>
                <a:fillRect/>
              </a:stretch>
            </p:blipFill>
            <p:spPr>
              <a:xfrm>
                <a:off x="1177920" y="2873520"/>
                <a:ext cx="9880920" cy="432000"/>
              </a:xfrm>
              <a:prstGeom prst="rect">
                <a:avLst/>
              </a:prstGeom>
            </p:spPr>
          </p:pic>
        </mc:Fallback>
      </mc:AlternateContent>
    </p:spTree>
    <p:extLst>
      <p:ext uri="{BB962C8B-B14F-4D97-AF65-F5344CB8AC3E}">
        <p14:creationId xmlns:p14="http://schemas.microsoft.com/office/powerpoint/2010/main" val="2051436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4441"/>
            <a:ext cx="10515600" cy="5402522"/>
          </a:xfrm>
        </p:spPr>
        <p:txBody>
          <a:bodyPr>
            <a:normAutofit fontScale="92500" lnSpcReduction="10000"/>
          </a:bodyPr>
          <a:lstStyle/>
          <a:p>
            <a:pPr marL="0" indent="0">
              <a:buNone/>
            </a:pPr>
            <a:r>
              <a:rPr lang="en-US" dirty="0" smtClean="0">
                <a:solidFill>
                  <a:srgbClr val="FF0000"/>
                </a:solidFill>
              </a:rPr>
              <a:t>b. </a:t>
            </a:r>
            <a:r>
              <a:rPr lang="vi-VN" dirty="0" smtClean="0">
                <a:solidFill>
                  <a:srgbClr val="FF0000"/>
                </a:solidFill>
              </a:rPr>
              <a:t>Bàn </a:t>
            </a:r>
            <a:r>
              <a:rPr lang="vi-VN" dirty="0">
                <a:solidFill>
                  <a:srgbClr val="FF0000"/>
                </a:solidFill>
              </a:rPr>
              <a:t>bạc, khẳng định vấn đề: </a:t>
            </a:r>
            <a:endParaRPr lang="en-US" dirty="0" smtClean="0">
              <a:solidFill>
                <a:srgbClr val="FF0000"/>
              </a:solidFill>
            </a:endParaRPr>
          </a:p>
          <a:p>
            <a:r>
              <a:rPr lang="vi-VN" dirty="0" smtClean="0"/>
              <a:t>Khẳng </a:t>
            </a:r>
            <a:r>
              <a:rPr lang="vi-VN" dirty="0"/>
              <a:t>định ý kiến đó đúng hay sai? </a:t>
            </a:r>
            <a:endParaRPr lang="en-US" dirty="0" smtClean="0"/>
          </a:p>
          <a:p>
            <a:r>
              <a:rPr lang="vi-VN" dirty="0" smtClean="0"/>
              <a:t>Mức </a:t>
            </a:r>
            <a:r>
              <a:rPr lang="vi-VN" dirty="0"/>
              <a:t>độ đúng sai như thế nào? </a:t>
            </a:r>
            <a:endParaRPr lang="en-US" dirty="0" smtClean="0"/>
          </a:p>
          <a:p>
            <a:r>
              <a:rPr lang="vi-VN" dirty="0" smtClean="0"/>
              <a:t>Lí </a:t>
            </a:r>
            <a:r>
              <a:rPr lang="vi-VN" dirty="0"/>
              <a:t>giải tại sao lại nhận xét như thế? </a:t>
            </a:r>
            <a:endParaRPr lang="en-US" dirty="0" smtClean="0"/>
          </a:p>
          <a:p>
            <a:r>
              <a:rPr lang="vi-VN" dirty="0" smtClean="0"/>
              <a:t>Căn </a:t>
            </a:r>
            <a:r>
              <a:rPr lang="vi-VN" dirty="0"/>
              <a:t>cứ vào đâu để có thể khẳng định được như vậy? </a:t>
            </a:r>
            <a:endParaRPr lang="en-US" dirty="0" smtClean="0"/>
          </a:p>
          <a:p>
            <a:r>
              <a:rPr lang="vi-VN" dirty="0" smtClean="0"/>
              <a:t>Điều </a:t>
            </a:r>
            <a:r>
              <a:rPr lang="vi-VN" dirty="0"/>
              <a:t>đó được thể hiện cụ thể như thế nào trong tác phẩm, trong văn học và trong cuộc sống? </a:t>
            </a:r>
            <a:endParaRPr lang="en-US" dirty="0" smtClean="0"/>
          </a:p>
          <a:p>
            <a:pPr marL="0" indent="0">
              <a:buNone/>
            </a:pPr>
            <a:r>
              <a:rPr lang="en-US" dirty="0" smtClean="0">
                <a:solidFill>
                  <a:srgbClr val="FF0000"/>
                </a:solidFill>
              </a:rPr>
              <a:t>c. </a:t>
            </a:r>
            <a:r>
              <a:rPr lang="vi-VN" dirty="0" smtClean="0">
                <a:solidFill>
                  <a:srgbClr val="FF0000"/>
                </a:solidFill>
              </a:rPr>
              <a:t>Mở </a:t>
            </a:r>
            <a:r>
              <a:rPr lang="vi-VN" dirty="0">
                <a:solidFill>
                  <a:srgbClr val="FF0000"/>
                </a:solidFill>
              </a:rPr>
              <a:t>rộng, nâng cao, đánh giá ý nghĩa của vấn đề đó với cuộc sống, với văn học.</a:t>
            </a:r>
            <a:endParaRPr lang="en-US" dirty="0">
              <a:solidFill>
                <a:srgbClr val="FF0000"/>
              </a:solidFill>
            </a:endParaRPr>
          </a:p>
        </p:txBody>
      </p:sp>
    </p:spTree>
    <p:extLst>
      <p:ext uri="{BB962C8B-B14F-4D97-AF65-F5344CB8AC3E}">
        <p14:creationId xmlns:p14="http://schemas.microsoft.com/office/powerpoint/2010/main" val="22477725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1668"/>
            <a:ext cx="10515600" cy="6035295"/>
          </a:xfrm>
        </p:spPr>
        <p:txBody>
          <a:bodyPr>
            <a:normAutofit fontScale="92500" lnSpcReduction="10000"/>
          </a:bodyPr>
          <a:lstStyle/>
          <a:p>
            <a:pPr marL="0" indent="0">
              <a:buNone/>
            </a:pPr>
            <a:r>
              <a:rPr lang="en-US" b="1" dirty="0" smtClean="0">
                <a:solidFill>
                  <a:srgbClr val="FF0000"/>
                </a:solidFill>
              </a:rPr>
              <a:t>3. </a:t>
            </a:r>
            <a:r>
              <a:rPr lang="en-US" b="1" dirty="0" err="1">
                <a:solidFill>
                  <a:srgbClr val="FF0000"/>
                </a:solidFill>
              </a:rPr>
              <a:t>Ví</a:t>
            </a:r>
            <a:r>
              <a:rPr lang="en-US" b="1" dirty="0">
                <a:solidFill>
                  <a:srgbClr val="FF0000"/>
                </a:solidFill>
              </a:rPr>
              <a:t> </a:t>
            </a:r>
            <a:r>
              <a:rPr lang="en-US" b="1" dirty="0" err="1">
                <a:solidFill>
                  <a:srgbClr val="FF0000"/>
                </a:solidFill>
              </a:rPr>
              <a:t>dụ</a:t>
            </a:r>
            <a:endParaRPr lang="en-US" dirty="0">
              <a:solidFill>
                <a:srgbClr val="FF0000"/>
              </a:solidFill>
            </a:endParaRPr>
          </a:p>
          <a:p>
            <a:pPr marL="0" indent="0">
              <a:buNone/>
            </a:pPr>
            <a:r>
              <a:rPr lang="nb-NO" b="1" dirty="0"/>
              <a:t>a) Đề 1 </a:t>
            </a:r>
            <a:r>
              <a:rPr lang="nb-NO" dirty="0"/>
              <a:t>(Sgk): Nhà nghiên cứu Đặng Thai Mai cho rằng </a:t>
            </a:r>
            <a:r>
              <a:rPr lang="nb-NO" i="1" dirty="0" smtClean="0"/>
              <a:t>“Nhìn </a:t>
            </a:r>
            <a:r>
              <a:rPr lang="nb-NO" i="1" dirty="0"/>
              <a:t>chung văn học Việt Nam </a:t>
            </a:r>
            <a:r>
              <a:rPr lang="nb-NO" b="1" i="1" dirty="0"/>
              <a:t>phong phú đa dạng</a:t>
            </a:r>
            <a:r>
              <a:rPr lang="nb-NO" i="1" dirty="0"/>
              <a:t>, nhưng nếu cần xác định một </a:t>
            </a:r>
            <a:r>
              <a:rPr lang="nb-NO" b="1" i="1" dirty="0"/>
              <a:t>chủ lưu</a:t>
            </a:r>
            <a:r>
              <a:rPr lang="nb-NO" i="1" dirty="0"/>
              <a:t>, một dòng chính </a:t>
            </a:r>
            <a:r>
              <a:rPr lang="nb-NO" b="1" i="1" dirty="0"/>
              <a:t>quán thông kim cổ </a:t>
            </a:r>
            <a:r>
              <a:rPr lang="nb-NO" i="1" dirty="0"/>
              <a:t>thì đó là văn học yêu nước”.</a:t>
            </a:r>
            <a:r>
              <a:rPr lang="nb-NO" dirty="0"/>
              <a:t> (Trần Văn Giàu  tuyển tập – NXB Giáo dục – 2001)</a:t>
            </a:r>
            <a:endParaRPr lang="en-US" dirty="0"/>
          </a:p>
          <a:p>
            <a:pPr marL="0" indent="0">
              <a:buNone/>
            </a:pPr>
            <a:r>
              <a:rPr lang="nb-NO" dirty="0"/>
              <a:t>Em hãy trình bày suy nghĩ của mình đối với ý kiến trên.</a:t>
            </a:r>
            <a:endParaRPr lang="en-US" dirty="0"/>
          </a:p>
          <a:p>
            <a:pPr marL="0" indent="0">
              <a:buNone/>
            </a:pPr>
            <a:r>
              <a:rPr lang="nb-NO" i="1" dirty="0" smtClean="0">
                <a:solidFill>
                  <a:srgbClr val="FF0000"/>
                </a:solidFill>
              </a:rPr>
              <a:t>Đề </a:t>
            </a:r>
            <a:r>
              <a:rPr lang="nb-NO" i="1" dirty="0">
                <a:solidFill>
                  <a:srgbClr val="FF0000"/>
                </a:solidFill>
              </a:rPr>
              <a:t>này nêu lên vấn dề gì cần bình luận? Cần tham khảo những bài nào trong chương trình Ngữ văn </a:t>
            </a:r>
            <a:r>
              <a:rPr lang="nb-NO" i="1" dirty="0" smtClean="0">
                <a:solidFill>
                  <a:srgbClr val="FF0000"/>
                </a:solidFill>
              </a:rPr>
              <a:t>THPT?</a:t>
            </a:r>
            <a:endParaRPr lang="en-US" dirty="0">
              <a:solidFill>
                <a:srgbClr val="FF0000"/>
              </a:solidFill>
            </a:endParaRPr>
          </a:p>
          <a:p>
            <a:endParaRPr lang="en-US" dirty="0"/>
          </a:p>
        </p:txBody>
      </p:sp>
    </p:spTree>
    <p:extLst>
      <p:ext uri="{BB962C8B-B14F-4D97-AF65-F5344CB8AC3E}">
        <p14:creationId xmlns:p14="http://schemas.microsoft.com/office/powerpoint/2010/main" val="383184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lvl="0" indent="0">
              <a:buNone/>
            </a:pPr>
            <a:r>
              <a:rPr lang="nb-NO" b="1">
                <a:solidFill>
                  <a:srgbClr val="FF0000"/>
                </a:solidFill>
              </a:rPr>
              <a:t>Tìm hiểu đề </a:t>
            </a:r>
            <a:endParaRPr lang="en-US" b="1">
              <a:solidFill>
                <a:srgbClr val="FF0000"/>
              </a:solidFill>
            </a:endParaRPr>
          </a:p>
          <a:p>
            <a:pPr lvl="0"/>
            <a:r>
              <a:rPr lang="nb-NO"/>
              <a:t>Yêu cầu của đề: Bình luận ý kiến của Đặng Thai Mai cho rằng từ xưa đến nay trong cái phong phú đa dạng cảu văn học Việt Nam thì dòng văn học yêu nước là chủ lưu.</a:t>
            </a:r>
            <a:endParaRPr lang="en-US"/>
          </a:p>
          <a:p>
            <a:pPr lvl="0"/>
            <a:r>
              <a:rPr lang="nb-NO"/>
              <a:t>Các tác phẩm tiêu biểu có nội dung yêu nước của VHVN qua các thời kỳ.</a:t>
            </a:r>
            <a:endParaRPr lang="en-US"/>
          </a:p>
          <a:p>
            <a:pPr lvl="0"/>
            <a:r>
              <a:rPr lang="nb-NO" smtClean="0"/>
              <a:t>Sử </a:t>
            </a:r>
            <a:r>
              <a:rPr lang="nb-NO"/>
              <a:t>dụng các thao tác: giải thích, chứng minh, bình luận</a:t>
            </a:r>
            <a:endParaRPr lang="en-US"/>
          </a:p>
          <a:p>
            <a:pPr marL="0" indent="0">
              <a:buNone/>
            </a:pPr>
            <a:endParaRPr lang="en-US"/>
          </a:p>
        </p:txBody>
      </p:sp>
    </p:spTree>
    <p:extLst>
      <p:ext uri="{BB962C8B-B14F-4D97-AF65-F5344CB8AC3E}">
        <p14:creationId xmlns:p14="http://schemas.microsoft.com/office/powerpoint/2010/main" val="12384278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lvl="0" indent="0">
              <a:buNone/>
            </a:pPr>
            <a:r>
              <a:rPr lang="nb-NO">
                <a:solidFill>
                  <a:srgbClr val="FF0000"/>
                </a:solidFill>
              </a:rPr>
              <a:t>Lập dàn ý</a:t>
            </a:r>
            <a:endParaRPr lang="en-US">
              <a:solidFill>
                <a:srgbClr val="FF0000"/>
              </a:solidFill>
            </a:endParaRPr>
          </a:p>
          <a:p>
            <a:pPr lvl="0"/>
            <a:r>
              <a:rPr lang="nb-NO"/>
              <a:t>Mở bài : Giới thiệu câu nói của Đặng Thai </a:t>
            </a:r>
            <a:r>
              <a:rPr lang="nb-NO" smtClean="0"/>
              <a:t>Mai</a:t>
            </a:r>
          </a:p>
          <a:p>
            <a:pPr lvl="0"/>
            <a:r>
              <a:rPr lang="nb-NO"/>
              <a:t>Thân bài:</a:t>
            </a:r>
            <a:endParaRPr lang="en-US"/>
          </a:p>
          <a:p>
            <a:pPr marL="0" lvl="0" indent="0">
              <a:buNone/>
            </a:pPr>
            <a:r>
              <a:rPr lang="nb-NO" smtClean="0"/>
              <a:t>   - Giải </a:t>
            </a:r>
            <a:r>
              <a:rPr lang="nb-NO"/>
              <a:t>thích ý nghĩa của câu nói</a:t>
            </a:r>
            <a:endParaRPr lang="en-US"/>
          </a:p>
          <a:p>
            <a:pPr lvl="0"/>
            <a:endParaRPr lang="en-US"/>
          </a:p>
          <a:p>
            <a:endParaRPr lang="en-US"/>
          </a:p>
        </p:txBody>
      </p:sp>
    </p:spTree>
    <p:extLst>
      <p:ext uri="{BB962C8B-B14F-4D97-AF65-F5344CB8AC3E}">
        <p14:creationId xmlns:p14="http://schemas.microsoft.com/office/powerpoint/2010/main" val="31572493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lvl="0" indent="0">
              <a:buNone/>
            </a:pPr>
            <a:r>
              <a:rPr lang="nb-NO" smtClean="0"/>
              <a:t>- Bình </a:t>
            </a:r>
            <a:r>
              <a:rPr lang="nb-NO"/>
              <a:t>luận, chứng minh về ý nghĩa của câu nói:</a:t>
            </a:r>
            <a:endParaRPr lang="en-US"/>
          </a:p>
          <a:p>
            <a:pPr marL="0" indent="0">
              <a:buNone/>
            </a:pPr>
            <a:r>
              <a:rPr lang="nb-NO"/>
              <a:t> </a:t>
            </a:r>
            <a:r>
              <a:rPr lang="nb-NO" smtClean="0"/>
              <a:t> + </a:t>
            </a:r>
            <a:r>
              <a:rPr lang="nb-NO"/>
              <a:t>Đây là một ý kiến hoàn toàn đúng</a:t>
            </a:r>
            <a:endParaRPr lang="en-US"/>
          </a:p>
          <a:p>
            <a:pPr marL="0" indent="0">
              <a:buNone/>
            </a:pPr>
            <a:r>
              <a:rPr lang="nb-NO" smtClean="0"/>
              <a:t>  + Văn </a:t>
            </a:r>
            <a:r>
              <a:rPr lang="nb-NO"/>
              <a:t>học yêu nước là chủ lưu xuyên suốt lịch sử VH Việt Nam</a:t>
            </a:r>
            <a:endParaRPr lang="en-US"/>
          </a:p>
          <a:p>
            <a:pPr marL="0" indent="0">
              <a:buNone/>
            </a:pPr>
            <a:r>
              <a:rPr lang="nb-NO" smtClean="0"/>
              <a:t>  + Nguyên </a:t>
            </a:r>
            <a:r>
              <a:rPr lang="nb-NO"/>
              <a:t>nhân</a:t>
            </a:r>
            <a:endParaRPr lang="en-US"/>
          </a:p>
          <a:p>
            <a:pPr marL="0" indent="0">
              <a:buNone/>
            </a:pPr>
            <a:r>
              <a:rPr lang="nb-NO" smtClean="0"/>
              <a:t>  + </a:t>
            </a:r>
            <a:r>
              <a:rPr lang="nb-NO"/>
              <a:t>Nêu và phân tích một số dẫn chứng: </a:t>
            </a:r>
            <a:r>
              <a:rPr lang="nb-NO" i="1"/>
              <a:t>Nam quốc sơn hà, Đại cáo bình Ngô, Văn tế nghĩa sĩ Cần Giuộc, Tuyên ngôn độc lập</a:t>
            </a:r>
            <a:endParaRPr lang="en-US" i="1"/>
          </a:p>
          <a:p>
            <a:endParaRPr lang="en-US"/>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838080" y="3479760"/>
              <a:ext cx="9900000" cy="2622960"/>
            </p14:xfrm>
          </p:contentPart>
        </mc:Choice>
        <mc:Fallback>
          <p:pic>
            <p:nvPicPr>
              <p:cNvPr id="2" name="Ink 1"/>
              <p:cNvPicPr/>
              <p:nvPr/>
            </p:nvPicPr>
            <p:blipFill>
              <a:blip r:embed="rId3"/>
              <a:stretch>
                <a:fillRect/>
              </a:stretch>
            </p:blipFill>
            <p:spPr>
              <a:xfrm>
                <a:off x="828720" y="3470400"/>
                <a:ext cx="9918720" cy="2641680"/>
              </a:xfrm>
              <a:prstGeom prst="rect">
                <a:avLst/>
              </a:prstGeom>
            </p:spPr>
          </p:pic>
        </mc:Fallback>
      </mc:AlternateContent>
    </p:spTree>
    <p:extLst>
      <p:ext uri="{BB962C8B-B14F-4D97-AF65-F5344CB8AC3E}">
        <p14:creationId xmlns:p14="http://schemas.microsoft.com/office/powerpoint/2010/main" val="1693123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Kết bài: Khẳng định giá trị của ý kiến trên.</a:t>
            </a:r>
            <a:endParaRPr lang="en-US"/>
          </a:p>
          <a:p>
            <a:endParaRPr lang="en-US"/>
          </a:p>
        </p:txBody>
      </p:sp>
    </p:spTree>
    <p:extLst>
      <p:ext uri="{BB962C8B-B14F-4D97-AF65-F5344CB8AC3E}">
        <p14:creationId xmlns:p14="http://schemas.microsoft.com/office/powerpoint/2010/main" val="15209871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normAutofit/>
          </a:bodyPr>
          <a:lstStyle/>
          <a:p>
            <a:pPr marL="0" indent="0" algn="ctr">
              <a:buNone/>
            </a:pPr>
            <a:r>
              <a:rPr lang="en-US" b="1" smtClean="0">
                <a:solidFill>
                  <a:srgbClr val="FF0000"/>
                </a:solidFill>
              </a:rPr>
              <a:t>BÀI TẬP THỰC HÀNH </a:t>
            </a:r>
          </a:p>
          <a:p>
            <a:pPr marL="0" indent="0" algn="ctr">
              <a:buNone/>
            </a:pPr>
            <a:r>
              <a:rPr lang="en-US" b="1" smtClean="0">
                <a:solidFill>
                  <a:srgbClr val="FF0000"/>
                </a:solidFill>
              </a:rPr>
              <a:t>NGHỊ LUẬN </a:t>
            </a:r>
          </a:p>
          <a:p>
            <a:pPr marL="0" indent="0" algn="ctr">
              <a:buNone/>
            </a:pPr>
            <a:r>
              <a:rPr lang="en-US" b="1" smtClean="0">
                <a:solidFill>
                  <a:srgbClr val="FF0000"/>
                </a:solidFill>
              </a:rPr>
              <a:t>VỀ MỘT Ý KIẾNBÀN VỀ VĂN HỌC</a:t>
            </a:r>
          </a:p>
          <a:p>
            <a:pPr marL="0" indent="0" algn="ctr">
              <a:buNone/>
            </a:pPr>
            <a:r>
              <a:rPr lang="en-US" smtClean="0"/>
              <a:t>Thời gian: 45 phút</a:t>
            </a:r>
          </a:p>
          <a:p>
            <a:pPr marL="0" indent="0">
              <a:buNone/>
            </a:pPr>
            <a:r>
              <a:rPr lang="en-US" smtClean="0"/>
              <a:t>Đề: </a:t>
            </a:r>
            <a:r>
              <a:rPr lang="en-US"/>
              <a:t>Nhà văn M.Goóc-ki cho rằng: </a:t>
            </a:r>
            <a:r>
              <a:rPr lang="en-US" b="1" i="1"/>
              <a:t>"Văn học là nhân học". </a:t>
            </a:r>
            <a:r>
              <a:rPr lang="en-US"/>
              <a:t>Hãy trình bày ý kiến của anh (chị) về quan niệm trên</a:t>
            </a:r>
            <a:br>
              <a:rPr lang="en-US"/>
            </a:br>
            <a:r>
              <a:rPr lang="en-US"/>
              <a:t/>
            </a:r>
            <a:br>
              <a:rPr lang="en-US"/>
            </a:br>
            <a:endParaRPr lang="en-US" smtClean="0"/>
          </a:p>
        </p:txBody>
      </p:sp>
    </p:spTree>
    <p:extLst>
      <p:ext uri="{BB962C8B-B14F-4D97-AF65-F5344CB8AC3E}">
        <p14:creationId xmlns:p14="http://schemas.microsoft.com/office/powerpoint/2010/main" val="348666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VIỆT BẮC</a:t>
            </a:r>
            <a:br>
              <a:rPr lang="en-US" smtClean="0"/>
            </a:br>
            <a:r>
              <a:rPr lang="en-US" smtClean="0"/>
              <a:t>				-- Tố Hữu --</a:t>
            </a:r>
            <a:endParaRPr lang="en-US"/>
          </a:p>
        </p:txBody>
      </p:sp>
      <p:sp>
        <p:nvSpPr>
          <p:cNvPr id="3" name="Content Placeholder 2"/>
          <p:cNvSpPr>
            <a:spLocks noGrp="1"/>
          </p:cNvSpPr>
          <p:nvPr>
            <p:ph idx="1"/>
          </p:nvPr>
        </p:nvSpPr>
        <p:spPr/>
        <p:txBody>
          <a:bodyPr>
            <a:normAutofit fontScale="92500"/>
          </a:bodyPr>
          <a:lstStyle/>
          <a:p>
            <a:pPr marL="0" indent="0">
              <a:buNone/>
            </a:pPr>
            <a:r>
              <a:rPr lang="nb-NO" b="1">
                <a:solidFill>
                  <a:srgbClr val="FF0000"/>
                </a:solidFill>
              </a:rPr>
              <a:t>A. TÁC GIẢ</a:t>
            </a:r>
            <a:endParaRPr lang="en-US">
              <a:solidFill>
                <a:srgbClr val="FF0000"/>
              </a:solidFill>
            </a:endParaRPr>
          </a:p>
          <a:p>
            <a:pPr marL="0" indent="0">
              <a:buNone/>
            </a:pPr>
            <a:r>
              <a:rPr lang="nb-NO" b="1" smtClean="0">
                <a:solidFill>
                  <a:srgbClr val="FF0000"/>
                </a:solidFill>
              </a:rPr>
              <a:t>	I</a:t>
            </a:r>
            <a:r>
              <a:rPr lang="nb-NO" b="1">
                <a:solidFill>
                  <a:srgbClr val="FF0000"/>
                </a:solidFill>
              </a:rPr>
              <a:t>. Vài nét về tiểu sử</a:t>
            </a:r>
            <a:endParaRPr lang="en-US">
              <a:solidFill>
                <a:srgbClr val="FF0000"/>
              </a:solidFill>
            </a:endParaRPr>
          </a:p>
          <a:p>
            <a:r>
              <a:rPr lang="en-US" smtClean="0"/>
              <a:t>Tên </a:t>
            </a:r>
            <a:r>
              <a:rPr lang="en-US"/>
              <a:t>khai sinh: Nguyễn Kim Thành (1920-2002).</a:t>
            </a:r>
          </a:p>
          <a:p>
            <a:r>
              <a:rPr lang="en-US" smtClean="0"/>
              <a:t>Quê</a:t>
            </a:r>
            <a:r>
              <a:rPr lang="en-US"/>
              <a:t>: Thừa Thiên Huế. </a:t>
            </a:r>
            <a:endParaRPr lang="en-US" smtClean="0"/>
          </a:p>
          <a:p>
            <a:r>
              <a:rPr lang="en-US" smtClean="0"/>
              <a:t>Ông </a:t>
            </a:r>
            <a:r>
              <a:rPr lang="en-US"/>
              <a:t>sớm giác ngộ CM - vào Đảng khi mới 18 tuổi. </a:t>
            </a:r>
          </a:p>
          <a:p>
            <a:r>
              <a:rPr lang="en-US" smtClean="0"/>
              <a:t>Từng </a:t>
            </a:r>
            <a:r>
              <a:rPr lang="en-US"/>
              <a:t>giữ nhiều chức vụ quan trọng của Đảng và nhà nước.</a:t>
            </a:r>
          </a:p>
          <a:p>
            <a:pPr marL="0" indent="0">
              <a:buNone/>
            </a:pPr>
            <a:endParaRPr lang="en-US"/>
          </a:p>
        </p:txBody>
      </p:sp>
    </p:spTree>
    <p:extLst>
      <p:ext uri="{BB962C8B-B14F-4D97-AF65-F5344CB8AC3E}">
        <p14:creationId xmlns:p14="http://schemas.microsoft.com/office/powerpoint/2010/main" val="172300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7"/>
            <a:ext cx="10515600" cy="5700445"/>
          </a:xfrm>
        </p:spPr>
        <p:txBody>
          <a:bodyPr/>
          <a:lstStyle/>
          <a:p>
            <a:pPr marL="0" indent="0">
              <a:buNone/>
            </a:pPr>
            <a:r>
              <a:rPr lang="en-US" b="1">
                <a:solidFill>
                  <a:srgbClr val="FF0000"/>
                </a:solidFill>
              </a:rPr>
              <a:t>II. Sự nghiệp</a:t>
            </a:r>
            <a:endParaRPr lang="en-US">
              <a:solidFill>
                <a:srgbClr val="FF0000"/>
              </a:solidFill>
            </a:endParaRPr>
          </a:p>
          <a:p>
            <a:r>
              <a:rPr lang="en-US" smtClean="0"/>
              <a:t>Đối </a:t>
            </a:r>
            <a:r>
              <a:rPr lang="en-US"/>
              <a:t>với Tố Hữu, con đường CM và con đường thơ có sự thống nhất không thể tách rời. </a:t>
            </a:r>
          </a:p>
          <a:p>
            <a:r>
              <a:rPr lang="en-US" smtClean="0"/>
              <a:t>Mỗi </a:t>
            </a:r>
            <a:r>
              <a:rPr lang="en-US"/>
              <a:t>tập thơ của ông là một chặng đường Cách mạng: Từ ấy, Việt Bắc, Gió lộng, Ra trận, Việt Nam máu và hoa…</a:t>
            </a:r>
          </a:p>
          <a:p>
            <a:endParaRPr lang="en-US"/>
          </a:p>
        </p:txBody>
      </p:sp>
    </p:spTree>
    <p:extLst>
      <p:ext uri="{BB962C8B-B14F-4D97-AF65-F5344CB8AC3E}">
        <p14:creationId xmlns:p14="http://schemas.microsoft.com/office/powerpoint/2010/main" val="333433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20000"/>
          </a:bodyPr>
          <a:lstStyle/>
          <a:p>
            <a:pPr marL="0" indent="0">
              <a:buNone/>
            </a:pPr>
            <a:r>
              <a:rPr lang="en-US" b="1"/>
              <a:t>I</a:t>
            </a:r>
            <a:r>
              <a:rPr lang="en-US" b="1" smtClean="0"/>
              <a:t>II</a:t>
            </a:r>
            <a:r>
              <a:rPr lang="en-US" b="1"/>
              <a:t>. Phong cách nghệ thuật thơ Tố Hữu</a:t>
            </a:r>
            <a:endParaRPr lang="en-US"/>
          </a:p>
          <a:p>
            <a:pPr marL="0" indent="0">
              <a:buNone/>
            </a:pPr>
            <a:r>
              <a:rPr lang="en-US" b="1" smtClean="0"/>
              <a:t>	1</a:t>
            </a:r>
            <a:r>
              <a:rPr lang="en-US" b="1"/>
              <a:t>. Thơ Tố Hữu là thơ trữ tình - chính tr</a:t>
            </a:r>
            <a:r>
              <a:rPr lang="en-US"/>
              <a:t>ị</a:t>
            </a:r>
          </a:p>
          <a:p>
            <a:pPr marL="0" indent="0">
              <a:buNone/>
            </a:pPr>
            <a:r>
              <a:rPr lang="nb-NO" i="1" smtClean="0">
                <a:solidFill>
                  <a:srgbClr val="FF0000"/>
                </a:solidFill>
              </a:rPr>
              <a:t>Anh </a:t>
            </a:r>
            <a:r>
              <a:rPr lang="nb-NO" i="1">
                <a:solidFill>
                  <a:srgbClr val="FF0000"/>
                </a:solidFill>
              </a:rPr>
              <a:t>chị hiểu thế nào là thơ trữ tình-chính trị? </a:t>
            </a:r>
            <a:endParaRPr lang="nb-NO" i="1" smtClean="0">
              <a:solidFill>
                <a:srgbClr val="FF0000"/>
              </a:solidFill>
            </a:endParaRPr>
          </a:p>
          <a:p>
            <a:pPr marL="0" indent="0">
              <a:buNone/>
            </a:pPr>
            <a:r>
              <a:rPr lang="nb-NO" i="1" smtClean="0">
                <a:solidFill>
                  <a:srgbClr val="FF0000"/>
                </a:solidFill>
              </a:rPr>
              <a:t>Vì </a:t>
            </a:r>
            <a:r>
              <a:rPr lang="nb-NO" i="1">
                <a:solidFill>
                  <a:srgbClr val="FF0000"/>
                </a:solidFill>
              </a:rPr>
              <a:t>sao đây lại là đặc điểm nổi bật nhất trong thơ Tố Hữu? </a:t>
            </a:r>
            <a:r>
              <a:rPr lang="nb-NO" i="1" smtClean="0">
                <a:solidFill>
                  <a:srgbClr val="FF0000"/>
                </a:solidFill>
              </a:rPr>
              <a:t>Lấy </a:t>
            </a:r>
            <a:r>
              <a:rPr lang="nb-NO" i="1">
                <a:solidFill>
                  <a:srgbClr val="FF0000"/>
                </a:solidFill>
              </a:rPr>
              <a:t>ví dụ minh hoạ</a:t>
            </a:r>
            <a:endParaRPr lang="en-US">
              <a:solidFill>
                <a:srgbClr val="FF0000"/>
              </a:solidFill>
            </a:endParaRPr>
          </a:p>
          <a:p>
            <a:r>
              <a:rPr lang="en-US"/>
              <a:t> </a:t>
            </a:r>
            <a:r>
              <a:rPr lang="en-US" smtClean="0"/>
              <a:t>Tố </a:t>
            </a:r>
            <a:r>
              <a:rPr lang="en-US"/>
              <a:t>Hữu là một thi sĩ - chiến sĩ, thơ là sự thống nhất giữa cách mạng và cảm xúc trữ tình. </a:t>
            </a:r>
            <a:endParaRPr lang="en-US" smtClean="0"/>
          </a:p>
          <a:p>
            <a:r>
              <a:rPr lang="en-US"/>
              <a:t> </a:t>
            </a:r>
            <a:r>
              <a:rPr lang="en-US" smtClean="0"/>
              <a:t>Thơ </a:t>
            </a:r>
            <a:r>
              <a:rPr lang="en-US"/>
              <a:t>Tố Hữu khai thác cảm hứng từ đời sống chính trị của đất nước, từ hoạt động cách mạng và tình cảm chính trị của bản thân tác giả. </a:t>
            </a:r>
            <a:endParaRPr lang="en-US" smtClean="0"/>
          </a:p>
          <a:p>
            <a:r>
              <a:rPr lang="en-US"/>
              <a:t>Lí tưởng cách mạng là ngọn nguồn mọi cảm hứng của nghệ thuật thơ Tố Hữu. </a:t>
            </a:r>
          </a:p>
          <a:p>
            <a:endParaRPr lang="en-US"/>
          </a:p>
        </p:txBody>
      </p:sp>
    </p:spTree>
    <p:extLst>
      <p:ext uri="{BB962C8B-B14F-4D97-AF65-F5344CB8AC3E}">
        <p14:creationId xmlns:p14="http://schemas.microsoft.com/office/powerpoint/2010/main" val="16549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en-US" b="1"/>
              <a:t>2.Thơ Tố Hữu thiên về khuynh hướng sử thi và cảm hứng lãng mạn</a:t>
            </a:r>
            <a:endParaRPr lang="en-US"/>
          </a:p>
          <a:p>
            <a:r>
              <a:rPr lang="nb-NO" i="1">
                <a:solidFill>
                  <a:srgbClr val="FF0000"/>
                </a:solidFill>
              </a:rPr>
              <a:t>Tại sao khuynh hướng sử thi và cảm hứng lãng mạn lại trở thành nét phong cách trong thơ Tố Hữu?</a:t>
            </a:r>
            <a:endParaRPr lang="en-US">
              <a:solidFill>
                <a:srgbClr val="FF0000"/>
              </a:solidFill>
            </a:endParaRPr>
          </a:p>
          <a:p>
            <a:endParaRPr lang="en-US"/>
          </a:p>
        </p:txBody>
      </p:sp>
    </p:spTree>
    <p:extLst>
      <p:ext uri="{BB962C8B-B14F-4D97-AF65-F5344CB8AC3E}">
        <p14:creationId xmlns:p14="http://schemas.microsoft.com/office/powerpoint/2010/main" val="301049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81825"/>
            <a:ext cx="10515600" cy="5095138"/>
          </a:xfrm>
        </p:spPr>
        <p:txBody>
          <a:bodyPr/>
          <a:lstStyle/>
          <a:p>
            <a:pPr marL="0" indent="0">
              <a:buNone/>
            </a:pPr>
            <a:r>
              <a:rPr lang="en-US" b="1"/>
              <a:t>3. Thơ Tố Hữu có giọng tâm tình ngọt </a:t>
            </a:r>
            <a:r>
              <a:rPr lang="en-US" b="1" smtClean="0"/>
              <a:t>ngào</a:t>
            </a:r>
          </a:p>
          <a:p>
            <a:pPr marL="0" indent="0">
              <a:buNone/>
            </a:pPr>
            <a:r>
              <a:rPr lang="nb-NO" i="1">
                <a:solidFill>
                  <a:srgbClr val="FF0000"/>
                </a:solidFill>
              </a:rPr>
              <a:t>Giọng điệu trong thơ Tố Hữu có đặc điểm gì nối </a:t>
            </a:r>
            <a:r>
              <a:rPr lang="nb-NO" i="1" smtClean="0">
                <a:solidFill>
                  <a:srgbClr val="FF0000"/>
                </a:solidFill>
              </a:rPr>
              <a:t>bật?</a:t>
            </a:r>
            <a:endParaRPr lang="en-US">
              <a:solidFill>
                <a:srgbClr val="FF0000"/>
              </a:solidFill>
            </a:endParaRPr>
          </a:p>
          <a:p>
            <a:pPr marL="0" indent="0">
              <a:buNone/>
            </a:pPr>
            <a:r>
              <a:rPr lang="en-US"/>
              <a:t>Thơ TH  chọn cách xưng hô gần </a:t>
            </a:r>
            <a:r>
              <a:rPr lang="en-US" smtClean="0"/>
              <a:t>gũi thân </a:t>
            </a:r>
            <a:r>
              <a:rPr lang="en-US"/>
              <a:t>mật (bạn đời ơi, đồng bào ơi, em ơi, …).</a:t>
            </a:r>
          </a:p>
          <a:p>
            <a:endParaRPr lang="en-US"/>
          </a:p>
        </p:txBody>
      </p:sp>
    </p:spTree>
    <p:extLst>
      <p:ext uri="{BB962C8B-B14F-4D97-AF65-F5344CB8AC3E}">
        <p14:creationId xmlns:p14="http://schemas.microsoft.com/office/powerpoint/2010/main" val="192732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21217"/>
            <a:ext cx="10515600" cy="5455746"/>
          </a:xfrm>
        </p:spPr>
        <p:txBody>
          <a:bodyPr>
            <a:normAutofit lnSpcReduction="10000"/>
          </a:bodyPr>
          <a:lstStyle/>
          <a:p>
            <a:pPr marL="0" indent="0">
              <a:buNone/>
            </a:pPr>
            <a:r>
              <a:rPr lang="en-US" b="1"/>
              <a:t>4. Thơ Tố Hữu mang tính dân tộc đậm đà</a:t>
            </a:r>
            <a:endParaRPr lang="en-US"/>
          </a:p>
          <a:p>
            <a:r>
              <a:rPr lang="nb-NO" i="1">
                <a:solidFill>
                  <a:srgbClr val="FF0000"/>
                </a:solidFill>
              </a:rPr>
              <a:t>Vì sao nói thơ Tố Hữu mang tính dân tộc đậm đà</a:t>
            </a:r>
            <a:r>
              <a:rPr lang="nb-NO" i="1" smtClean="0">
                <a:solidFill>
                  <a:srgbClr val="FF0000"/>
                </a:solidFill>
              </a:rPr>
              <a:t>?</a:t>
            </a:r>
          </a:p>
          <a:p>
            <a:pPr algn="just" eaLnBrk="0" fontAlgn="base" hangingPunct="0">
              <a:lnSpc>
                <a:spcPct val="100000"/>
              </a:lnSpc>
              <a:spcBef>
                <a:spcPct val="0"/>
              </a:spcBef>
              <a:spcAft>
                <a:spcPct val="0"/>
              </a:spcAft>
            </a:pPr>
            <a:r>
              <a:rPr lang="nb-NO" i="1" smtClean="0"/>
              <a:t> </a:t>
            </a:r>
            <a:r>
              <a:rPr lang="en-US" altLang="en-US" b="1">
                <a:ea typeface="Times New Roman" panose="02020603050405020304" pitchFamily="18" charset="0"/>
              </a:rPr>
              <a:t>Về nội dung: </a:t>
            </a:r>
            <a:r>
              <a:rPr lang="en-US" altLang="en-US">
                <a:ea typeface="Times New Roman" panose="02020603050405020304" pitchFamily="18" charset="0"/>
              </a:rPr>
              <a:t>thơ TH phản ánh đậm nét con người Việt Nam.</a:t>
            </a:r>
            <a:endParaRPr lang="en-US" altLang="en-US" sz="3600"/>
          </a:p>
          <a:p>
            <a:pPr algn="just" eaLnBrk="0" fontAlgn="base" hangingPunct="0">
              <a:lnSpc>
                <a:spcPct val="100000"/>
              </a:lnSpc>
              <a:spcBef>
                <a:spcPct val="0"/>
              </a:spcBef>
              <a:spcAft>
                <a:spcPct val="0"/>
              </a:spcAft>
            </a:pPr>
            <a:r>
              <a:rPr lang="en-US" altLang="en-US" smtClean="0">
                <a:ea typeface="Times New Roman" panose="02020603050405020304" pitchFamily="18" charset="0"/>
              </a:rPr>
              <a:t> </a:t>
            </a:r>
            <a:r>
              <a:rPr lang="en-US" altLang="en-US" b="1" smtClean="0">
                <a:ea typeface="Times New Roman" panose="02020603050405020304" pitchFamily="18" charset="0"/>
              </a:rPr>
              <a:t>Về </a:t>
            </a:r>
            <a:r>
              <a:rPr lang="en-US" altLang="en-US" b="1">
                <a:ea typeface="Times New Roman" panose="02020603050405020304" pitchFamily="18" charset="0"/>
              </a:rPr>
              <a:t>nghệ thuật: </a:t>
            </a:r>
            <a:r>
              <a:rPr lang="en-US" altLang="en-US">
                <a:ea typeface="Times New Roman" panose="02020603050405020304" pitchFamily="18" charset="0"/>
              </a:rPr>
              <a:t>Tố Hữu sử dụng thành công các thể thơ thuần dân tộc (thơ lục bát, thơ bảy chữ) ngôn ngữ thơ gần với lối nói quen thuộc của dân tộc, giàu nhạc điệu.</a:t>
            </a:r>
            <a:endParaRPr lang="en-US" altLang="en-US" sz="5400"/>
          </a:p>
          <a:p>
            <a:endParaRPr lang="en-US" i="1">
              <a:solidFill>
                <a:srgbClr val="FF0000"/>
              </a:solidFill>
            </a:endParaRPr>
          </a:p>
        </p:txBody>
      </p:sp>
    </p:spTree>
    <p:extLst>
      <p:ext uri="{BB962C8B-B14F-4D97-AF65-F5344CB8AC3E}">
        <p14:creationId xmlns:p14="http://schemas.microsoft.com/office/powerpoint/2010/main" val="271406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nb-NO" b="1">
                <a:solidFill>
                  <a:srgbClr val="FF0000"/>
                </a:solidFill>
              </a:rPr>
              <a:t>B. TÁC PHẨM</a:t>
            </a:r>
            <a:endParaRPr lang="en-US">
              <a:solidFill>
                <a:srgbClr val="FF0000"/>
              </a:solidFill>
            </a:endParaRPr>
          </a:p>
          <a:p>
            <a:pPr marL="0" indent="0">
              <a:buNone/>
            </a:pPr>
            <a:r>
              <a:rPr lang="en-US" b="1" smtClean="0">
                <a:solidFill>
                  <a:srgbClr val="FF0000"/>
                </a:solidFill>
              </a:rPr>
              <a:t>  I</a:t>
            </a:r>
            <a:r>
              <a:rPr lang="en-US" b="1">
                <a:solidFill>
                  <a:srgbClr val="FF0000"/>
                </a:solidFill>
              </a:rPr>
              <a:t>. Vài nét chung</a:t>
            </a:r>
            <a:endParaRPr lang="en-US">
              <a:solidFill>
                <a:srgbClr val="FF0000"/>
              </a:solidFill>
            </a:endParaRPr>
          </a:p>
          <a:p>
            <a:pPr marL="0" indent="0">
              <a:buNone/>
            </a:pPr>
            <a:r>
              <a:rPr lang="en-US" b="1" smtClean="0">
                <a:solidFill>
                  <a:srgbClr val="FF0000"/>
                </a:solidFill>
              </a:rPr>
              <a:t>     1</a:t>
            </a:r>
            <a:r>
              <a:rPr lang="en-US" b="1">
                <a:solidFill>
                  <a:srgbClr val="FF0000"/>
                </a:solidFill>
              </a:rPr>
              <a:t>. Hoàn cảnh sáng tác (Sgk)</a:t>
            </a:r>
            <a:endParaRPr lang="en-US">
              <a:solidFill>
                <a:srgbClr val="FF0000"/>
              </a:solidFill>
            </a:endParaRPr>
          </a:p>
          <a:p>
            <a:pPr marL="0" indent="0">
              <a:buNone/>
            </a:pPr>
            <a:r>
              <a:rPr lang="en-US" b="1" smtClean="0">
                <a:solidFill>
                  <a:srgbClr val="FF0000"/>
                </a:solidFill>
              </a:rPr>
              <a:t>     2</a:t>
            </a:r>
            <a:r>
              <a:rPr lang="en-US" b="1">
                <a:solidFill>
                  <a:srgbClr val="FF0000"/>
                </a:solidFill>
              </a:rPr>
              <a:t>. Vị trí</a:t>
            </a:r>
            <a:r>
              <a:rPr lang="en-US">
                <a:solidFill>
                  <a:srgbClr val="FF0000"/>
                </a:solidFill>
              </a:rPr>
              <a:t>: </a:t>
            </a:r>
          </a:p>
          <a:p>
            <a:r>
              <a:rPr lang="en-US" smtClean="0"/>
              <a:t>Việt </a:t>
            </a:r>
            <a:r>
              <a:rPr lang="en-US"/>
              <a:t>Bắc là thành công xuất sắc của thơ Tố Hữu, là đỉnh cao </a:t>
            </a:r>
            <a:r>
              <a:rPr lang="en-US" smtClean="0"/>
              <a:t>của </a:t>
            </a:r>
            <a:r>
              <a:rPr lang="en-US"/>
              <a:t>thơ ca Việt Nam thời kỳ chống Pháp.</a:t>
            </a:r>
          </a:p>
          <a:p>
            <a:endParaRPr lang="en-US"/>
          </a:p>
        </p:txBody>
      </p:sp>
    </p:spTree>
    <p:extLst>
      <p:ext uri="{BB962C8B-B14F-4D97-AF65-F5344CB8AC3E}">
        <p14:creationId xmlns:p14="http://schemas.microsoft.com/office/powerpoint/2010/main" val="17455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smtClean="0">
                <a:solidFill>
                  <a:srgbClr val="FF0000"/>
                </a:solidFill>
              </a:rPr>
              <a:t>   1</a:t>
            </a:r>
            <a:r>
              <a:rPr lang="en-US" b="1">
                <a:solidFill>
                  <a:srgbClr val="FF0000"/>
                </a:solidFill>
              </a:rPr>
              <a:t>. Cảm nhận chung về đoạn thơ</a:t>
            </a:r>
            <a:endParaRPr lang="en-US">
              <a:solidFill>
                <a:srgbClr val="FF0000"/>
              </a:solidFill>
            </a:endParaRPr>
          </a:p>
          <a:p>
            <a:r>
              <a:rPr lang="en-US" smtClean="0"/>
              <a:t>Đoạn </a:t>
            </a:r>
            <a:r>
              <a:rPr lang="en-US"/>
              <a:t>thơ đã tái hiện được không khí của cuộc chia tay đầy lưu luyến bịn rịn sau 15 năm gắn bó ân </a:t>
            </a:r>
            <a:r>
              <a:rPr lang="en-US" smtClean="0"/>
              <a:t>tình </a:t>
            </a:r>
            <a:r>
              <a:rPr lang="en-US"/>
              <a:t>giữa kẻ đi người ở. Đó là không khí ân tình của hồi tưởng, hoài niệm của </a:t>
            </a:r>
            <a:r>
              <a:rPr lang="en-US" smtClean="0"/>
              <a:t>ước </a:t>
            </a:r>
            <a:r>
              <a:rPr lang="en-US"/>
              <a:t>vọng và tin tưởng.</a:t>
            </a:r>
          </a:p>
          <a:p>
            <a:r>
              <a:rPr lang="en-US" smtClean="0"/>
              <a:t>Kết </a:t>
            </a:r>
            <a:r>
              <a:rPr lang="en-US"/>
              <a:t>cấu: Theo lối đối đáp quen thuộc của ca dao dân ca. </a:t>
            </a:r>
            <a:endParaRPr lang="en-US" smtClean="0"/>
          </a:p>
          <a:p>
            <a:r>
              <a:rPr lang="en-US" smtClean="0"/>
              <a:t>Giọng </a:t>
            </a:r>
            <a:r>
              <a:rPr lang="en-US"/>
              <a:t>điệu: Ngọt ngào êm ái, giọng tâm tình.</a:t>
            </a:r>
          </a:p>
          <a:p>
            <a:endParaRPr lang="en-US"/>
          </a:p>
        </p:txBody>
      </p:sp>
    </p:spTree>
    <p:extLst>
      <p:ext uri="{BB962C8B-B14F-4D97-AF65-F5344CB8AC3E}">
        <p14:creationId xmlns:p14="http://schemas.microsoft.com/office/powerpoint/2010/main" val="1043561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065" y="231820"/>
            <a:ext cx="10722735" cy="5945143"/>
          </a:xfrm>
        </p:spPr>
        <p:txBody>
          <a:bodyPr>
            <a:normAutofit lnSpcReduction="10000"/>
          </a:bodyPr>
          <a:lstStyle/>
          <a:p>
            <a:pPr marL="0" indent="0">
              <a:buNone/>
            </a:pPr>
            <a:r>
              <a:rPr lang="en-US" b="1" dirty="0">
                <a:solidFill>
                  <a:srgbClr val="FF0000"/>
                </a:solidFill>
              </a:rPr>
              <a:t>2. </a:t>
            </a:r>
            <a:r>
              <a:rPr lang="en-US" b="1" dirty="0" err="1">
                <a:solidFill>
                  <a:srgbClr val="FF0000"/>
                </a:solidFill>
              </a:rPr>
              <a:t>Cuộc</a:t>
            </a:r>
            <a:r>
              <a:rPr lang="en-US" b="1" dirty="0">
                <a:solidFill>
                  <a:srgbClr val="FF0000"/>
                </a:solidFill>
              </a:rPr>
              <a:t> chia </a:t>
            </a:r>
            <a:r>
              <a:rPr lang="en-US" b="1" dirty="0" err="1">
                <a:solidFill>
                  <a:srgbClr val="FF0000"/>
                </a:solidFill>
              </a:rPr>
              <a:t>tay</a:t>
            </a:r>
            <a:r>
              <a:rPr lang="en-US" b="1" dirty="0">
                <a:solidFill>
                  <a:srgbClr val="FF0000"/>
                </a:solidFill>
              </a:rPr>
              <a:t> </a:t>
            </a:r>
            <a:r>
              <a:rPr lang="en-US" b="1" dirty="0" err="1">
                <a:solidFill>
                  <a:srgbClr val="FF0000"/>
                </a:solidFill>
              </a:rPr>
              <a:t>và</a:t>
            </a:r>
            <a:r>
              <a:rPr lang="en-US" b="1" dirty="0">
                <a:solidFill>
                  <a:srgbClr val="FF0000"/>
                </a:solidFill>
              </a:rPr>
              <a:t> </a:t>
            </a:r>
            <a:r>
              <a:rPr lang="en-US" b="1" dirty="0" err="1">
                <a:solidFill>
                  <a:srgbClr val="FF0000"/>
                </a:solidFill>
              </a:rPr>
              <a:t>tâm</a:t>
            </a:r>
            <a:r>
              <a:rPr lang="en-US" b="1" dirty="0">
                <a:solidFill>
                  <a:srgbClr val="FF0000"/>
                </a:solidFill>
              </a:rPr>
              <a:t> </a:t>
            </a:r>
            <a:r>
              <a:rPr lang="en-US" b="1" dirty="0" err="1">
                <a:solidFill>
                  <a:srgbClr val="FF0000"/>
                </a:solidFill>
              </a:rPr>
              <a:t>trạng</a:t>
            </a:r>
            <a:r>
              <a:rPr lang="en-US" b="1" dirty="0">
                <a:solidFill>
                  <a:srgbClr val="FF0000"/>
                </a:solidFill>
              </a:rPr>
              <a:t> </a:t>
            </a:r>
            <a:r>
              <a:rPr lang="en-US" b="1" dirty="0" err="1">
                <a:solidFill>
                  <a:srgbClr val="FF0000"/>
                </a:solidFill>
              </a:rPr>
              <a:t>của</a:t>
            </a:r>
            <a:r>
              <a:rPr lang="en-US" b="1" dirty="0">
                <a:solidFill>
                  <a:srgbClr val="FF0000"/>
                </a:solidFill>
              </a:rPr>
              <a:t> </a:t>
            </a:r>
            <a:r>
              <a:rPr lang="en-US" b="1" dirty="0" err="1">
                <a:solidFill>
                  <a:srgbClr val="FF0000"/>
                </a:solidFill>
              </a:rPr>
              <a:t>người</a:t>
            </a:r>
            <a:r>
              <a:rPr lang="en-US" b="1" dirty="0">
                <a:solidFill>
                  <a:srgbClr val="FF0000"/>
                </a:solidFill>
              </a:rPr>
              <a:t> </a:t>
            </a:r>
            <a:r>
              <a:rPr lang="en-US" b="1" dirty="0" err="1">
                <a:solidFill>
                  <a:srgbClr val="FF0000"/>
                </a:solidFill>
              </a:rPr>
              <a:t>đi</a:t>
            </a:r>
            <a:r>
              <a:rPr lang="en-US" b="1" dirty="0">
                <a:solidFill>
                  <a:srgbClr val="FF0000"/>
                </a:solidFill>
              </a:rPr>
              <a:t> </a:t>
            </a:r>
            <a:r>
              <a:rPr lang="en-US" b="1" dirty="0" err="1">
                <a:solidFill>
                  <a:srgbClr val="FF0000"/>
                </a:solidFill>
              </a:rPr>
              <a:t>kẻ</a:t>
            </a:r>
            <a:r>
              <a:rPr lang="en-US" b="1" dirty="0">
                <a:solidFill>
                  <a:srgbClr val="FF0000"/>
                </a:solidFill>
              </a:rPr>
              <a:t> ở</a:t>
            </a:r>
            <a:endParaRPr lang="en-US" dirty="0">
              <a:solidFill>
                <a:srgbClr val="FF0000"/>
              </a:solidFill>
            </a:endParaRPr>
          </a:p>
          <a:p>
            <a:pPr marL="0" indent="0">
              <a:buNone/>
            </a:pPr>
            <a:r>
              <a:rPr lang="en-US" b="1" i="1" dirty="0" smtClean="0">
                <a:solidFill>
                  <a:srgbClr val="FF0000"/>
                </a:solidFill>
              </a:rPr>
              <a:t>	a</a:t>
            </a:r>
            <a:r>
              <a:rPr lang="en-US" b="1" i="1" dirty="0">
                <a:solidFill>
                  <a:srgbClr val="FF0000"/>
                </a:solidFill>
              </a:rPr>
              <a:t>. </a:t>
            </a:r>
            <a:r>
              <a:rPr lang="en-US" b="1" i="1" dirty="0" err="1">
                <a:solidFill>
                  <a:srgbClr val="FF0000"/>
                </a:solidFill>
              </a:rPr>
              <a:t>Tâm</a:t>
            </a:r>
            <a:r>
              <a:rPr lang="en-US" b="1" i="1" dirty="0">
                <a:solidFill>
                  <a:srgbClr val="FF0000"/>
                </a:solidFill>
              </a:rPr>
              <a:t> </a:t>
            </a:r>
            <a:r>
              <a:rPr lang="en-US" b="1" i="1" dirty="0" err="1">
                <a:solidFill>
                  <a:srgbClr val="FF0000"/>
                </a:solidFill>
              </a:rPr>
              <a:t>trạng</a:t>
            </a:r>
            <a:r>
              <a:rPr lang="en-US" b="1" i="1" dirty="0">
                <a:solidFill>
                  <a:srgbClr val="FF0000"/>
                </a:solidFill>
              </a:rPr>
              <a:t> </a:t>
            </a:r>
            <a:r>
              <a:rPr lang="en-US" b="1" i="1" dirty="0" err="1">
                <a:solidFill>
                  <a:srgbClr val="FF0000"/>
                </a:solidFill>
              </a:rPr>
              <a:t>khi</a:t>
            </a:r>
            <a:r>
              <a:rPr lang="en-US" b="1" i="1" dirty="0">
                <a:solidFill>
                  <a:srgbClr val="FF0000"/>
                </a:solidFill>
              </a:rPr>
              <a:t> chia </a:t>
            </a:r>
            <a:r>
              <a:rPr lang="en-US" b="1" i="1" dirty="0" err="1" smtClean="0">
                <a:solidFill>
                  <a:srgbClr val="FF0000"/>
                </a:solidFill>
              </a:rPr>
              <a:t>tay</a:t>
            </a:r>
            <a:r>
              <a:rPr lang="en-US" b="1" i="1" dirty="0" smtClean="0">
                <a:solidFill>
                  <a:srgbClr val="FF0000"/>
                </a:solidFill>
              </a:rPr>
              <a:t>(20 </a:t>
            </a:r>
            <a:r>
              <a:rPr lang="en-US" b="1" i="1" dirty="0" err="1" smtClean="0">
                <a:solidFill>
                  <a:srgbClr val="FF0000"/>
                </a:solidFill>
              </a:rPr>
              <a:t>câu</a:t>
            </a:r>
            <a:r>
              <a:rPr lang="en-US" b="1" i="1" dirty="0" smtClean="0">
                <a:solidFill>
                  <a:srgbClr val="FF0000"/>
                </a:solidFill>
              </a:rPr>
              <a:t> </a:t>
            </a:r>
            <a:r>
              <a:rPr lang="en-US" b="1" i="1" dirty="0" err="1" smtClean="0">
                <a:solidFill>
                  <a:srgbClr val="FF0000"/>
                </a:solidFill>
              </a:rPr>
              <a:t>đầu</a:t>
            </a:r>
            <a:r>
              <a:rPr lang="en-US" b="1" i="1" dirty="0" smtClean="0">
                <a:solidFill>
                  <a:srgbClr val="FF0000"/>
                </a:solidFill>
              </a:rPr>
              <a:t>)</a:t>
            </a:r>
            <a:endParaRPr lang="en-US" dirty="0">
              <a:solidFill>
                <a:srgbClr val="FF0000"/>
              </a:solidFill>
            </a:endParaRPr>
          </a:p>
          <a:p>
            <a:pPr marL="0" indent="0">
              <a:buNone/>
            </a:pPr>
            <a:r>
              <a:rPr lang="en-US" i="1" dirty="0" smtClean="0"/>
              <a:t>		"</a:t>
            </a:r>
            <a:r>
              <a:rPr lang="en-US" i="1" dirty="0" err="1"/>
              <a:t>Mình</a:t>
            </a:r>
            <a:r>
              <a:rPr lang="en-US" i="1" dirty="0"/>
              <a:t> </a:t>
            </a:r>
            <a:r>
              <a:rPr lang="en-US" i="1" dirty="0" err="1"/>
              <a:t>về</a:t>
            </a:r>
            <a:r>
              <a:rPr lang="en-US" i="1" dirty="0"/>
              <a:t> </a:t>
            </a:r>
            <a:r>
              <a:rPr lang="en-US" i="1" dirty="0" err="1"/>
              <a:t>mình</a:t>
            </a:r>
            <a:r>
              <a:rPr lang="en-US" i="1" dirty="0"/>
              <a:t> </a:t>
            </a:r>
            <a:r>
              <a:rPr lang="en-US" i="1" dirty="0" err="1"/>
              <a:t>có</a:t>
            </a:r>
            <a:r>
              <a:rPr lang="en-US" i="1" dirty="0"/>
              <a:t> </a:t>
            </a:r>
            <a:r>
              <a:rPr lang="en-US" i="1" dirty="0" err="1"/>
              <a:t>nhớ</a:t>
            </a:r>
            <a:r>
              <a:rPr lang="en-US" i="1" dirty="0"/>
              <a:t> ta</a:t>
            </a:r>
            <a:endParaRPr lang="en-US" dirty="0"/>
          </a:p>
          <a:p>
            <a:pPr marL="0" indent="0">
              <a:buNone/>
            </a:pPr>
            <a:r>
              <a:rPr lang="en-US" i="1" dirty="0" smtClean="0"/>
              <a:t>	</a:t>
            </a:r>
            <a:r>
              <a:rPr lang="en-US" i="1" dirty="0" smtClean="0"/>
              <a:t>			… </a:t>
            </a:r>
            <a:r>
              <a:rPr lang="en-US" i="1" dirty="0" err="1" smtClean="0"/>
              <a:t>mái</a:t>
            </a:r>
            <a:r>
              <a:rPr lang="en-US" i="1" dirty="0" smtClean="0"/>
              <a:t> </a:t>
            </a:r>
            <a:r>
              <a:rPr lang="en-US" i="1" dirty="0" err="1" smtClean="0"/>
              <a:t>đình</a:t>
            </a:r>
            <a:r>
              <a:rPr lang="en-US" i="1" dirty="0" smtClean="0"/>
              <a:t>, </a:t>
            </a:r>
            <a:r>
              <a:rPr lang="en-US" i="1" dirty="0" err="1" smtClean="0"/>
              <a:t>cây</a:t>
            </a:r>
            <a:r>
              <a:rPr lang="en-US" i="1" dirty="0" smtClean="0"/>
              <a:t> </a:t>
            </a:r>
            <a:r>
              <a:rPr lang="en-US" i="1" dirty="0" err="1" smtClean="0"/>
              <a:t>đa</a:t>
            </a:r>
            <a:r>
              <a:rPr lang="en-US" i="1" dirty="0" smtClean="0"/>
              <a:t>”</a:t>
            </a:r>
          </a:p>
          <a:p>
            <a:r>
              <a:rPr lang="en-US" altLang="en-US" dirty="0" smtClean="0"/>
              <a:t>L</a:t>
            </a:r>
            <a:r>
              <a:rPr lang="vi-VN" altLang="en-US" dirty="0" smtClean="0"/>
              <a:t>à </a:t>
            </a:r>
            <a:r>
              <a:rPr lang="vi-VN" altLang="en-US" dirty="0"/>
              <a:t>cảm xúc dâng trào, diễn tả nỗi niềm day dứt khôn nguôi của người ở lại.</a:t>
            </a:r>
            <a:endParaRPr lang="vi-VN" altLang="en-US" i="1" dirty="0"/>
          </a:p>
          <a:p>
            <a:pPr algn="just"/>
            <a:r>
              <a:rPr lang="vi-VN" altLang="en-US" i="1" dirty="0" smtClean="0"/>
              <a:t>Tình </a:t>
            </a:r>
            <a:r>
              <a:rPr lang="vi-VN" altLang="en-US" i="1" dirty="0"/>
              <a:t>cảm chân thành, sâu sắc của đồng bào Việt Bắc</a:t>
            </a:r>
            <a:r>
              <a:rPr lang="vi-VN" altLang="en-US" i="1" dirty="0" smtClean="0"/>
              <a:t>.</a:t>
            </a:r>
            <a:endParaRPr lang="en-US" altLang="en-US" i="1" dirty="0" smtClean="0"/>
          </a:p>
          <a:p>
            <a:pPr algn="just"/>
            <a:r>
              <a:rPr lang="en-US" altLang="en-US" dirty="0" err="1" smtClean="0">
                <a:sym typeface="Wingdings" panose="05000000000000000000" pitchFamily="2" charset="2"/>
              </a:rPr>
              <a:t>Người</a:t>
            </a:r>
            <a:r>
              <a:rPr lang="en-US" altLang="en-US" dirty="0" smtClean="0">
                <a:sym typeface="Wingdings" panose="05000000000000000000" pitchFamily="2" charset="2"/>
              </a:rPr>
              <a:t> </a:t>
            </a:r>
            <a:r>
              <a:rPr lang="en-US" altLang="en-US" dirty="0" err="1">
                <a:sym typeface="Wingdings" panose="05000000000000000000" pitchFamily="2" charset="2"/>
              </a:rPr>
              <a:t>đi</a:t>
            </a:r>
            <a:r>
              <a:rPr lang="en-US" altLang="en-US" dirty="0">
                <a:sym typeface="Wingdings" panose="05000000000000000000" pitchFamily="2" charset="2"/>
              </a:rPr>
              <a:t> </a:t>
            </a:r>
            <a:r>
              <a:rPr lang="en-US" altLang="en-US" dirty="0" err="1">
                <a:sym typeface="Wingdings" panose="05000000000000000000" pitchFamily="2" charset="2"/>
              </a:rPr>
              <a:t>mang</a:t>
            </a:r>
            <a:r>
              <a:rPr lang="en-US" altLang="en-US" dirty="0">
                <a:sym typeface="Wingdings" panose="05000000000000000000" pitchFamily="2" charset="2"/>
              </a:rPr>
              <a:t> </a:t>
            </a:r>
            <a:r>
              <a:rPr lang="vi-VN" altLang="en-US" dirty="0"/>
              <a:t>nỗi niềm đầy xúc động, bâng khuâng nghẹn ngào không nói được thành lời.</a:t>
            </a:r>
            <a:endParaRPr lang="en-US" altLang="en-US" dirty="0"/>
          </a:p>
          <a:p>
            <a:pPr algn="just"/>
            <a:endParaRPr lang="en-US" altLang="en-US" b="1" i="1" dirty="0">
              <a:solidFill>
                <a:srgbClr val="FF0000"/>
              </a:solidFill>
            </a:endParaRPr>
          </a:p>
          <a:p>
            <a:pPr marL="0" indent="0">
              <a:buNone/>
            </a:pPr>
            <a:endParaRPr lang="en-US" dirty="0"/>
          </a:p>
        </p:txBody>
      </p:sp>
    </p:spTree>
    <p:extLst>
      <p:ext uri="{BB962C8B-B14F-4D97-AF65-F5344CB8AC3E}">
        <p14:creationId xmlns:p14="http://schemas.microsoft.com/office/powerpoint/2010/main" val="158713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lnSpcReduction="10000"/>
          </a:bodyPr>
          <a:lstStyle/>
          <a:p>
            <a:pPr marL="0" indent="0">
              <a:buNone/>
            </a:pPr>
            <a:r>
              <a:rPr lang="en-US" b="1" i="1">
                <a:solidFill>
                  <a:srgbClr val="FF0000"/>
                </a:solidFill>
              </a:rPr>
              <a:t>b. Nối nhớ da diết mênh mang với nhiều sắc thái và cung bậc khác nhau</a:t>
            </a:r>
            <a:endParaRPr lang="en-US">
              <a:solidFill>
                <a:srgbClr val="FF0000"/>
              </a:solidFill>
            </a:endParaRPr>
          </a:p>
          <a:p>
            <a:r>
              <a:rPr lang="en-US" i="1">
                <a:solidFill>
                  <a:srgbClr val="FF0000"/>
                </a:solidFill>
              </a:rPr>
              <a:t>Nỗi nhớ của người đi kẻ ở bộc lộ ở những phương diện </a:t>
            </a:r>
            <a:r>
              <a:rPr lang="en-US" i="1" smtClean="0">
                <a:solidFill>
                  <a:srgbClr val="FF0000"/>
                </a:solidFill>
              </a:rPr>
              <a:t>nào?</a:t>
            </a:r>
          </a:p>
          <a:p>
            <a:pPr marL="0" indent="0">
              <a:buNone/>
            </a:pPr>
            <a:r>
              <a:rPr lang="en-US"/>
              <a:t>Trong niềm </a:t>
            </a:r>
            <a:r>
              <a:rPr lang="en-US" smtClean="0"/>
              <a:t>hoài </a:t>
            </a:r>
            <a:r>
              <a:rPr lang="en-US"/>
              <a:t>niệm, nỗi nhớ có ba phương diện gắn bó không tách rời: </a:t>
            </a:r>
            <a:endParaRPr lang="en-US" smtClean="0"/>
          </a:p>
          <a:p>
            <a:r>
              <a:rPr lang="en-US" smtClean="0"/>
              <a:t>nhớ </a:t>
            </a:r>
            <a:r>
              <a:rPr lang="en-US"/>
              <a:t>cảnh, </a:t>
            </a:r>
            <a:endParaRPr lang="en-US" smtClean="0"/>
          </a:p>
          <a:p>
            <a:r>
              <a:rPr lang="en-US" smtClean="0"/>
              <a:t>nhớ </a:t>
            </a:r>
            <a:r>
              <a:rPr lang="en-US"/>
              <a:t>người </a:t>
            </a:r>
            <a:endParaRPr lang="en-US" smtClean="0"/>
          </a:p>
          <a:p>
            <a:r>
              <a:rPr lang="en-US" smtClean="0"/>
              <a:t>và </a:t>
            </a:r>
            <a:r>
              <a:rPr lang="en-US"/>
              <a:t>nhớ về những kỷ niệm kháng chiến.</a:t>
            </a:r>
          </a:p>
          <a:p>
            <a:endParaRPr lang="en-US"/>
          </a:p>
        </p:txBody>
      </p:sp>
    </p:spTree>
    <p:extLst>
      <p:ext uri="{BB962C8B-B14F-4D97-AF65-F5344CB8AC3E}">
        <p14:creationId xmlns:p14="http://schemas.microsoft.com/office/powerpoint/2010/main" val="252189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r>
              <a:rPr lang="en-US" i="1" smtClean="0">
                <a:solidFill>
                  <a:srgbClr val="FF0000"/>
                </a:solidFill>
              </a:rPr>
              <a:t>Thiên </a:t>
            </a:r>
            <a:r>
              <a:rPr lang="en-US" i="1">
                <a:solidFill>
                  <a:srgbClr val="FF0000"/>
                </a:solidFill>
              </a:rPr>
              <a:t>nhiên được miêu tả ở những thời điểm nào? Đặc điểm chung là </a:t>
            </a:r>
            <a:r>
              <a:rPr lang="en-US" i="1" smtClean="0">
                <a:solidFill>
                  <a:srgbClr val="FF0000"/>
                </a:solidFill>
              </a:rPr>
              <a:t>gì?</a:t>
            </a:r>
          </a:p>
          <a:p>
            <a:r>
              <a:rPr lang="en-US" i="1" smtClean="0">
                <a:solidFill>
                  <a:srgbClr val="FF0000"/>
                </a:solidFill>
              </a:rPr>
              <a:t>Cuộc </a:t>
            </a:r>
            <a:r>
              <a:rPr lang="en-US" i="1">
                <a:solidFill>
                  <a:srgbClr val="FF0000"/>
                </a:solidFill>
              </a:rPr>
              <a:t>sống và con người Việt Bắc thể hiện lên trong hoài niệm với những đặc điểm nào? Nét đáng quý của con người Việt Bắc là gì?</a:t>
            </a:r>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3221243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images52288_ChthangDBP13L"/>
          <p:cNvPicPr>
            <a:picLocks noChangeAspect="1" noChangeArrowheads="1"/>
          </p:cNvPicPr>
          <p:nvPr/>
        </p:nvPicPr>
        <p:blipFill>
          <a:blip r:embed="rId2">
            <a:lum bright="12000"/>
            <a:extLst>
              <a:ext uri="{28A0092B-C50C-407E-A947-70E740481C1C}">
                <a14:useLocalDpi xmlns:a14="http://schemas.microsoft.com/office/drawing/2010/main" val="0"/>
              </a:ext>
            </a:extLst>
          </a:blip>
          <a:srcRect r="20833"/>
          <a:stretch>
            <a:fillRect/>
          </a:stretch>
        </p:blipFill>
        <p:spPr bwMode="auto">
          <a:xfrm>
            <a:off x="1524000" y="0"/>
            <a:ext cx="9144000" cy="692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Rectangle 3"/>
          <p:cNvSpPr>
            <a:spLocks noChangeArrowheads="1"/>
          </p:cNvSpPr>
          <p:nvPr/>
        </p:nvSpPr>
        <p:spPr bwMode="auto">
          <a:xfrm>
            <a:off x="1828800" y="907444"/>
            <a:ext cx="853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3200" b="1" dirty="0" smtClean="0">
                <a:solidFill>
                  <a:srgbClr val="FF3300"/>
                </a:solidFill>
                <a:latin typeface="Arial" panose="020B0604020202020204" pitchFamily="34" charset="0"/>
              </a:rPr>
              <a:t>c</a:t>
            </a:r>
            <a:r>
              <a:rPr lang="vi-VN" altLang="en-US" sz="3200" b="1" dirty="0" smtClean="0">
                <a:solidFill>
                  <a:srgbClr val="FF3300"/>
                </a:solidFill>
                <a:latin typeface="Arial" panose="020B0604020202020204" pitchFamily="34" charset="0"/>
              </a:rPr>
              <a:t>. </a:t>
            </a:r>
            <a:r>
              <a:rPr lang="vi-VN" altLang="en-US" sz="3200" b="1" dirty="0">
                <a:solidFill>
                  <a:srgbClr val="FF3300"/>
                </a:solidFill>
                <a:latin typeface="Arial" panose="020B0604020202020204" pitchFamily="34" charset="0"/>
              </a:rPr>
              <a:t>Hồi tưởng của người ra đi về khung cảnh hùng tráng của Việt Bắc trong chiến </a:t>
            </a:r>
            <a:r>
              <a:rPr lang="vi-VN" altLang="en-US" sz="3200" b="1" dirty="0" smtClean="0">
                <a:solidFill>
                  <a:srgbClr val="FF3300"/>
                </a:solidFill>
                <a:latin typeface="Arial" panose="020B0604020202020204" pitchFamily="34" charset="0"/>
              </a:rPr>
              <a:t>đấu </a:t>
            </a:r>
            <a:endParaRPr lang="vi-VN" altLang="en-US" sz="3200" b="1" dirty="0">
              <a:solidFill>
                <a:srgbClr val="0000FF"/>
              </a:solidFill>
              <a:latin typeface="Arial" panose="020B0604020202020204" pitchFamily="34" charset="0"/>
            </a:endParaRPr>
          </a:p>
        </p:txBody>
      </p:sp>
      <p:sp>
        <p:nvSpPr>
          <p:cNvPr id="51204" name="AutoShape 4">
            <a:hlinkClick r:id="rId3" action="ppaction://hlinkfile" highlightClick="1"/>
          </p:cNvPr>
          <p:cNvSpPr>
            <a:spLocks noChangeArrowheads="1"/>
          </p:cNvSpPr>
          <p:nvPr/>
        </p:nvSpPr>
        <p:spPr bwMode="auto">
          <a:xfrm>
            <a:off x="10134600" y="6629400"/>
            <a:ext cx="457200" cy="304800"/>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eaLnBrk="1" hangingPunct="1"/>
            <a:endParaRPr lang="en-US" altLang="en-US"/>
          </a:p>
        </p:txBody>
      </p:sp>
    </p:spTree>
    <p:extLst>
      <p:ext uri="{BB962C8B-B14F-4D97-AF65-F5344CB8AC3E}">
        <p14:creationId xmlns:p14="http://schemas.microsoft.com/office/powerpoint/2010/main" val="4229372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linds(horizontal)">
                                      <p:cBhvr>
                                        <p:cTn id="7" dur="500"/>
                                        <p:tgtEl>
                                          <p:spTgt spid="522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2209800" y="122238"/>
            <a:ext cx="77724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latin typeface="Arial" panose="020B0604020202020204" pitchFamily="34" charset="0"/>
              </a:rPr>
              <a:t>- Việt Bắc từng khắc ghi những kỉ niệm về những cuộc hành quân ra trận thật hùng vĩ của bộ đội và nhân dân:</a:t>
            </a:r>
            <a:endParaRPr lang="en-US" altLang="en-US" sz="2800">
              <a:latin typeface="Arial" panose="020B0604020202020204" pitchFamily="34" charset="0"/>
            </a:endParaRPr>
          </a:p>
          <a:p>
            <a:pPr algn="just" eaLnBrk="1" hangingPunct="1"/>
            <a:r>
              <a:rPr lang="vi-VN" altLang="en-US" sz="2800">
                <a:latin typeface="Arial" panose="020B0604020202020204" pitchFamily="34" charset="0"/>
              </a:rPr>
              <a:t>		</a:t>
            </a:r>
            <a:r>
              <a:rPr lang="vi-VN" altLang="en-US" sz="2800" i="1">
                <a:latin typeface="Arial" panose="020B0604020202020204" pitchFamily="34" charset="0"/>
              </a:rPr>
              <a:t>“Những đường Việt Bắc của ta</a:t>
            </a:r>
          </a:p>
          <a:p>
            <a:pPr algn="ctr" eaLnBrk="1" hangingPunct="1"/>
            <a:r>
              <a:rPr lang="vi-VN" altLang="en-US" sz="2800" i="1">
                <a:latin typeface="Arial" panose="020B0604020202020204" pitchFamily="34" charset="0"/>
              </a:rPr>
              <a:t>…</a:t>
            </a:r>
          </a:p>
          <a:p>
            <a:pPr algn="ctr" eaLnBrk="1" hangingPunct="1"/>
            <a:r>
              <a:rPr lang="vi-VN" altLang="en-US" sz="2800" i="1">
                <a:latin typeface="Arial" panose="020B0604020202020204" pitchFamily="34" charset="0"/>
              </a:rPr>
              <a:t>Đèn pha bật sáng như ngày mai lên”.</a:t>
            </a:r>
          </a:p>
        </p:txBody>
      </p:sp>
      <p:sp>
        <p:nvSpPr>
          <p:cNvPr id="53252" name="Rectangle 4"/>
          <p:cNvSpPr>
            <a:spLocks noChangeArrowheads="1"/>
          </p:cNvSpPr>
          <p:nvPr/>
        </p:nvSpPr>
        <p:spPr bwMode="auto">
          <a:xfrm>
            <a:off x="2438400" y="3124200"/>
            <a:ext cx="78486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latin typeface="Arial" panose="020B0604020202020204" pitchFamily="34" charset="0"/>
              </a:rPr>
              <a:t>. </a:t>
            </a:r>
            <a:r>
              <a:rPr lang="vi-VN" altLang="en-US" sz="2800" b="1">
                <a:latin typeface="Arial" panose="020B0604020202020204" pitchFamily="34" charset="0"/>
              </a:rPr>
              <a:t>Từ láy tượng thanh </a:t>
            </a:r>
            <a:r>
              <a:rPr lang="vi-VN" altLang="en-US" sz="2800" b="1" i="1">
                <a:latin typeface="Arial" panose="020B0604020202020204" pitchFamily="34" charset="0"/>
              </a:rPr>
              <a:t>"rầm rập":</a:t>
            </a:r>
            <a:r>
              <a:rPr lang="vi-VN" altLang="en-US" sz="2800">
                <a:latin typeface="Arial" panose="020B0604020202020204" pitchFamily="34" charset="0"/>
              </a:rPr>
              <a:t> </a:t>
            </a:r>
            <a:endParaRPr lang="en-US" altLang="en-US" sz="2800">
              <a:latin typeface="Arial" panose="020B0604020202020204" pitchFamily="34" charset="0"/>
            </a:endParaRPr>
          </a:p>
          <a:p>
            <a:pPr algn="just" eaLnBrk="1" hangingPunct="1"/>
            <a:r>
              <a:rPr lang="en-US" altLang="en-US" sz="2800">
                <a:latin typeface="Arial" panose="020B0604020202020204" pitchFamily="34" charset="0"/>
                <a:sym typeface="Wingdings" panose="05000000000000000000" pitchFamily="2" charset="2"/>
              </a:rPr>
              <a:t> </a:t>
            </a:r>
            <a:r>
              <a:rPr lang="vi-VN" altLang="en-US" sz="2800">
                <a:latin typeface="Arial" panose="020B0604020202020204" pitchFamily="34" charset="0"/>
              </a:rPr>
              <a:t>diễn tả tiếng bước chân mạnh mẽ của cuộc hành quân, gợi lên nhịp độ khẩn trương, gấp gáp của số lượng người đông đảo cùng hành quân</a:t>
            </a:r>
            <a:r>
              <a:rPr lang="en-US" altLang="en-US" sz="2800">
                <a:latin typeface="Arial" panose="020B0604020202020204" pitchFamily="34" charset="0"/>
              </a:rPr>
              <a:t> </a:t>
            </a:r>
            <a:r>
              <a:rPr lang="en-US" altLang="en-US" sz="2800">
                <a:latin typeface="Arial" panose="020B0604020202020204" pitchFamily="34" charset="0"/>
                <a:sym typeface="Wingdings" panose="05000000000000000000" pitchFamily="2" charset="2"/>
              </a:rPr>
              <a:t></a:t>
            </a:r>
            <a:r>
              <a:rPr lang="vi-VN" altLang="en-US" sz="2800">
                <a:latin typeface="Arial" panose="020B0604020202020204" pitchFamily="34" charset="0"/>
              </a:rPr>
              <a:t> tạo thành một sức mạnh tổng hợp làm rung chuyển mặt đất.</a:t>
            </a:r>
          </a:p>
        </p:txBody>
      </p:sp>
    </p:spTree>
    <p:extLst>
      <p:ext uri="{BB962C8B-B14F-4D97-AF65-F5344CB8AC3E}">
        <p14:creationId xmlns:p14="http://schemas.microsoft.com/office/powerpoint/2010/main" val="33244192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blinds(horizontal)">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7" dur="500"/>
                                        <p:tgtEl>
                                          <p:spTgt spid="532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3251">
                                            <p:txEl>
                                              <p:pRg st="3" end="3"/>
                                            </p:txEl>
                                          </p:spTgt>
                                        </p:tgtEl>
                                        <p:attrNameLst>
                                          <p:attrName>style.visibility</p:attrName>
                                        </p:attrNameLst>
                                      </p:cBhvr>
                                      <p:to>
                                        <p:strVal val="visible"/>
                                      </p:to>
                                    </p:set>
                                    <p:animEffect transition="in" filter="blinds(horizontal)">
                                      <p:cBhvr>
                                        <p:cTn id="22" dur="500"/>
                                        <p:tgtEl>
                                          <p:spTgt spid="5325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3252">
                                            <p:txEl>
                                              <p:pRg st="0" end="0"/>
                                            </p:txEl>
                                          </p:spTgt>
                                        </p:tgtEl>
                                        <p:attrNameLst>
                                          <p:attrName>style.visibility</p:attrName>
                                        </p:attrNameLst>
                                      </p:cBhvr>
                                      <p:to>
                                        <p:strVal val="visible"/>
                                      </p:to>
                                    </p:set>
                                    <p:animEffect transition="in" filter="blinds(horizontal)">
                                      <p:cBhvr>
                                        <p:cTn id="27" dur="500"/>
                                        <p:tgtEl>
                                          <p:spTgt spid="53252">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3252">
                                            <p:txEl>
                                              <p:pRg st="1" end="1"/>
                                            </p:txEl>
                                          </p:spTgt>
                                        </p:tgtEl>
                                        <p:attrNameLst>
                                          <p:attrName>style.visibility</p:attrName>
                                        </p:attrNameLst>
                                      </p:cBhvr>
                                      <p:to>
                                        <p:strVal val="visible"/>
                                      </p:to>
                                    </p:set>
                                    <p:animEffect transition="in" filter="blinds(horizontal)">
                                      <p:cBhvr>
                                        <p:cTn id="32" dur="500"/>
                                        <p:tgtEl>
                                          <p:spTgt spid="5325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ChangeArrowheads="1"/>
          </p:cNvSpPr>
          <p:nvPr/>
        </p:nvSpPr>
        <p:spPr bwMode="auto">
          <a:xfrm>
            <a:off x="2209800" y="303213"/>
            <a:ext cx="7848600"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latin typeface="Arial" panose="020B0604020202020204" pitchFamily="34" charset="0"/>
              </a:rPr>
              <a:t>. Hình ảnh so sánh, cường điệu: </a:t>
            </a:r>
            <a:endParaRPr lang="en-US" altLang="en-US" sz="2800" dirty="0">
              <a:latin typeface="Arial" panose="020B0604020202020204" pitchFamily="34" charset="0"/>
            </a:endParaRPr>
          </a:p>
          <a:p>
            <a:pPr algn="ctr" eaLnBrk="1" hangingPunct="1"/>
            <a:r>
              <a:rPr lang="vi-VN" altLang="en-US" sz="2800" b="1" i="1" dirty="0">
                <a:latin typeface="Arial" panose="020B0604020202020204" pitchFamily="34" charset="0"/>
              </a:rPr>
              <a:t>"Đêm đêm rầm rập như là đất rung"</a:t>
            </a:r>
            <a:endParaRPr lang="en-US" altLang="en-US" sz="2800" b="1" i="1" dirty="0">
              <a:latin typeface="Arial" panose="020B0604020202020204" pitchFamily="34" charset="0"/>
            </a:endParaRPr>
          </a:p>
          <a:p>
            <a:pPr algn="just" eaLnBrk="1" hangingPunct="1"/>
            <a:r>
              <a:rPr lang="en-US" altLang="en-US" sz="2800" dirty="0">
                <a:latin typeface="Arial" panose="020B0604020202020204" pitchFamily="34" charset="0"/>
                <a:sym typeface="Wingdings" panose="05000000000000000000" pitchFamily="2" charset="2"/>
              </a:rPr>
              <a:t> </a:t>
            </a:r>
            <a:r>
              <a:rPr lang="vi-VN" altLang="en-US" sz="2800" dirty="0">
                <a:latin typeface="Arial" panose="020B0604020202020204" pitchFamily="34" charset="0"/>
              </a:rPr>
              <a:t>nêu bật sức mạnh đại đoàn kết của quân dân ta, chung sức chung lòng đưa cuộc kháng chiến đến thắng lợi..</a:t>
            </a:r>
          </a:p>
        </p:txBody>
      </p:sp>
      <p:sp>
        <p:nvSpPr>
          <p:cNvPr id="3" name="Rectangle 3"/>
          <p:cNvSpPr>
            <a:spLocks noChangeArrowheads="1"/>
          </p:cNvSpPr>
          <p:nvPr/>
        </p:nvSpPr>
        <p:spPr bwMode="auto">
          <a:xfrm>
            <a:off x="2209800" y="2978021"/>
            <a:ext cx="86106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a:solidFill>
                  <a:srgbClr val="000000"/>
                </a:solidFill>
                <a:latin typeface="Arial" panose="020B0604020202020204" pitchFamily="34" charset="0"/>
              </a:rPr>
              <a:t>+ Hình ảnh bộ đội ta hành quân ra trận:</a:t>
            </a:r>
            <a:endParaRPr lang="vi-VN" altLang="en-US" sz="2800">
              <a:solidFill>
                <a:srgbClr val="000000"/>
              </a:solidFill>
              <a:latin typeface="Arial" panose="020B0604020202020204" pitchFamily="34" charset="0"/>
            </a:endParaRPr>
          </a:p>
          <a:p>
            <a:pPr algn="just" eaLnBrk="1" hangingPunct="1"/>
            <a:r>
              <a:rPr lang="vi-VN" altLang="en-US" sz="2800">
                <a:solidFill>
                  <a:srgbClr val="000000"/>
                </a:solidFill>
                <a:latin typeface="Arial" panose="020B0604020202020204" pitchFamily="34" charset="0"/>
              </a:rPr>
              <a:t>        </a:t>
            </a:r>
            <a:r>
              <a:rPr lang="vi-VN" altLang="en-US" sz="2800">
                <a:solidFill>
                  <a:srgbClr val="0000FF"/>
                </a:solidFill>
                <a:latin typeface="Arial" panose="020B0604020202020204" pitchFamily="34" charset="0"/>
              </a:rPr>
              <a:t>"</a:t>
            </a:r>
            <a:r>
              <a:rPr lang="vi-VN" altLang="en-US" sz="2800" i="1">
                <a:solidFill>
                  <a:srgbClr val="0000FF"/>
                </a:solidFill>
                <a:latin typeface="Arial" panose="020B0604020202020204" pitchFamily="34" charset="0"/>
              </a:rPr>
              <a:t>Quân đi … … mũ nan"</a:t>
            </a:r>
          </a:p>
        </p:txBody>
      </p:sp>
      <p:sp>
        <p:nvSpPr>
          <p:cNvPr id="4" name="Rectangle 4"/>
          <p:cNvSpPr>
            <a:spLocks noChangeArrowheads="1"/>
          </p:cNvSpPr>
          <p:nvPr/>
        </p:nvSpPr>
        <p:spPr bwMode="auto">
          <a:xfrm>
            <a:off x="2209800" y="4038402"/>
            <a:ext cx="892317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solidFill>
                  <a:srgbClr val="000000"/>
                </a:solidFill>
                <a:latin typeface="Arial" panose="020B0604020202020204" pitchFamily="34" charset="0"/>
              </a:rPr>
              <a:t>. Từ láy </a:t>
            </a:r>
            <a:r>
              <a:rPr lang="vi-VN" altLang="en-US" sz="2800" i="1" dirty="0">
                <a:solidFill>
                  <a:srgbClr val="0000FF"/>
                </a:solidFill>
                <a:latin typeface="Arial" panose="020B0604020202020204" pitchFamily="34" charset="0"/>
              </a:rPr>
              <a:t>"điệp điệp trùng trùng": </a:t>
            </a:r>
            <a:endParaRPr lang="en-US" altLang="en-US" sz="2800" i="1" dirty="0">
              <a:solidFill>
                <a:srgbClr val="0000FF"/>
              </a:solidFill>
              <a:latin typeface="Arial" panose="020B0604020202020204" pitchFamily="34" charset="0"/>
            </a:endParaRP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khắc họa đoàn quân đông đảo bước đi mạnh mẽ như những đợt sóng dâng trào, tưởng chừng như kéo dài đến vô tận.</a:t>
            </a:r>
          </a:p>
        </p:txBody>
      </p:sp>
    </p:spTree>
    <p:extLst>
      <p:ext uri="{BB962C8B-B14F-4D97-AF65-F5344CB8AC3E}">
        <p14:creationId xmlns:p14="http://schemas.microsoft.com/office/powerpoint/2010/main" val="1328366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linds(horizontal)">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blinds(horizontal)">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blinds(horizontal)">
                                      <p:cBhvr>
                                        <p:cTn id="17" dur="500"/>
                                        <p:tgtEl>
                                          <p:spTgt spid="552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blinds(horizontal)">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blinds(horizontal)">
                                      <p:cBhvr>
                                        <p:cTn id="3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3" name="Rectangle 3"/>
          <p:cNvSpPr>
            <a:spLocks noChangeArrowheads="1"/>
          </p:cNvSpPr>
          <p:nvPr/>
        </p:nvSpPr>
        <p:spPr bwMode="auto">
          <a:xfrm>
            <a:off x="1744824" y="943947"/>
            <a:ext cx="86106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a:solidFill>
                  <a:srgbClr val="000000"/>
                </a:solidFill>
                <a:latin typeface="Arial" panose="020B0604020202020204" pitchFamily="34" charset="0"/>
              </a:rPr>
              <a:t>+ Hình ảnh bộ đội ta hành quân ra trận:</a:t>
            </a:r>
            <a:endParaRPr lang="vi-VN" altLang="en-US" sz="2800">
              <a:solidFill>
                <a:srgbClr val="000000"/>
              </a:solidFill>
              <a:latin typeface="Arial" panose="020B0604020202020204" pitchFamily="34" charset="0"/>
            </a:endParaRPr>
          </a:p>
          <a:p>
            <a:pPr algn="just" eaLnBrk="1" hangingPunct="1"/>
            <a:r>
              <a:rPr lang="vi-VN" altLang="en-US" sz="2800">
                <a:solidFill>
                  <a:srgbClr val="000000"/>
                </a:solidFill>
                <a:latin typeface="Arial" panose="020B0604020202020204" pitchFamily="34" charset="0"/>
              </a:rPr>
              <a:t>        </a:t>
            </a:r>
            <a:r>
              <a:rPr lang="vi-VN" altLang="en-US" sz="2800">
                <a:solidFill>
                  <a:srgbClr val="0000FF"/>
                </a:solidFill>
                <a:latin typeface="Arial" panose="020B0604020202020204" pitchFamily="34" charset="0"/>
              </a:rPr>
              <a:t>"</a:t>
            </a:r>
            <a:r>
              <a:rPr lang="vi-VN" altLang="en-US" sz="2800" i="1">
                <a:solidFill>
                  <a:srgbClr val="0000FF"/>
                </a:solidFill>
                <a:latin typeface="Arial" panose="020B0604020202020204" pitchFamily="34" charset="0"/>
              </a:rPr>
              <a:t>Quân đi … … mũ nan"</a:t>
            </a:r>
          </a:p>
        </p:txBody>
      </p:sp>
      <p:sp>
        <p:nvSpPr>
          <p:cNvPr id="56324" name="Rectangle 4"/>
          <p:cNvSpPr>
            <a:spLocks noChangeArrowheads="1"/>
          </p:cNvSpPr>
          <p:nvPr/>
        </p:nvSpPr>
        <p:spPr bwMode="auto">
          <a:xfrm>
            <a:off x="1744824" y="2004328"/>
            <a:ext cx="892317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solidFill>
                  <a:srgbClr val="000000"/>
                </a:solidFill>
                <a:latin typeface="Arial" panose="020B0604020202020204" pitchFamily="34" charset="0"/>
              </a:rPr>
              <a:t>. Từ láy </a:t>
            </a:r>
            <a:r>
              <a:rPr lang="vi-VN" altLang="en-US" sz="2800" i="1" dirty="0">
                <a:solidFill>
                  <a:srgbClr val="0000FF"/>
                </a:solidFill>
                <a:latin typeface="Arial" panose="020B0604020202020204" pitchFamily="34" charset="0"/>
              </a:rPr>
              <a:t>"điệp điệp trùng trùng": </a:t>
            </a:r>
            <a:endParaRPr lang="en-US" altLang="en-US" sz="2800" i="1" dirty="0">
              <a:solidFill>
                <a:srgbClr val="0000FF"/>
              </a:solidFill>
              <a:latin typeface="Arial" panose="020B0604020202020204" pitchFamily="34" charset="0"/>
            </a:endParaRP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khắc họa đoàn quân đông đảo bước đi mạnh mẽ như những đợt sóng dâng trào, tưởng chừng như kéo dài đến vô tận.</a:t>
            </a:r>
          </a:p>
        </p:txBody>
      </p:sp>
    </p:spTree>
    <p:extLst>
      <p:ext uri="{BB962C8B-B14F-4D97-AF65-F5344CB8AC3E}">
        <p14:creationId xmlns:p14="http://schemas.microsoft.com/office/powerpoint/2010/main" val="42028025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blinds(horizontal)">
                                      <p:cBhvr>
                                        <p:cTn id="7" dur="500"/>
                                        <p:tgtEl>
                                          <p:spTgt spid="563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6324">
                                            <p:txEl>
                                              <p:pRg st="0" end="0"/>
                                            </p:txEl>
                                          </p:spTgt>
                                        </p:tgtEl>
                                        <p:attrNameLst>
                                          <p:attrName>style.visibility</p:attrName>
                                        </p:attrNameLst>
                                      </p:cBhvr>
                                      <p:to>
                                        <p:strVal val="visible"/>
                                      </p:to>
                                    </p:set>
                                    <p:animEffect transition="in" filter="blinds(horizontal)">
                                      <p:cBhvr>
                                        <p:cTn id="12" dur="500"/>
                                        <p:tgtEl>
                                          <p:spTgt spid="5632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6324">
                                            <p:txEl>
                                              <p:pRg st="1" end="1"/>
                                            </p:txEl>
                                          </p:spTgt>
                                        </p:tgtEl>
                                        <p:attrNameLst>
                                          <p:attrName>style.visibility</p:attrName>
                                        </p:attrNameLst>
                                      </p:cBhvr>
                                      <p:to>
                                        <p:strVal val="visible"/>
                                      </p:to>
                                    </p:set>
                                    <p:animEffect transition="in" filter="blinds(horizontal)">
                                      <p:cBhvr>
                                        <p:cTn id="17" dur="500"/>
                                        <p:tgtEl>
                                          <p:spTgt spid="563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DuongDiB-001[1]"/>
          <p:cNvPicPr>
            <a:picLocks noChangeAspect="1" noChangeArrowheads="1"/>
          </p:cNvPicPr>
          <p:nvPr/>
        </p:nvPicPr>
        <p:blipFill>
          <a:blip r:embed="rId2">
            <a:lum bright="12000"/>
            <a:extLst>
              <a:ext uri="{28A0092B-C50C-407E-A947-70E740481C1C}">
                <a14:useLocalDpi xmlns:a14="http://schemas.microsoft.com/office/drawing/2010/main" val="0"/>
              </a:ext>
            </a:extLst>
          </a:blip>
          <a:srcRect t="14635" b="15854"/>
          <a:stretch>
            <a:fillRect/>
          </a:stretch>
        </p:blipFill>
        <p:spPr bwMode="auto">
          <a:xfrm>
            <a:off x="1524000" y="2514600"/>
            <a:ext cx="91440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Rectangle 3"/>
          <p:cNvSpPr>
            <a:spLocks noChangeArrowheads="1"/>
          </p:cNvSpPr>
          <p:nvPr/>
        </p:nvSpPr>
        <p:spPr bwMode="auto">
          <a:xfrm>
            <a:off x="1676400" y="136526"/>
            <a:ext cx="8686800" cy="23780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2500">
                <a:solidFill>
                  <a:srgbClr val="000000"/>
                </a:solidFill>
                <a:latin typeface="Arial" panose="020B0604020202020204" pitchFamily="34" charset="0"/>
              </a:rPr>
              <a:t>   </a:t>
            </a:r>
            <a:r>
              <a:rPr lang="vi-VN" altLang="en-US" sz="2500">
                <a:solidFill>
                  <a:srgbClr val="000000"/>
                </a:solidFill>
                <a:latin typeface="Arial" panose="020B0604020202020204" pitchFamily="34" charset="0"/>
              </a:rPr>
              <a:t>. Hình ảnh vừa hiện thực vừa ẩn dụ:</a:t>
            </a:r>
            <a:r>
              <a:rPr lang="en-US" altLang="en-US" sz="2500">
                <a:solidFill>
                  <a:srgbClr val="000000"/>
                </a:solidFill>
                <a:latin typeface="Arial" panose="020B0604020202020204" pitchFamily="34" charset="0"/>
              </a:rPr>
              <a:t> </a:t>
            </a:r>
            <a:r>
              <a:rPr lang="vi-VN" altLang="en-US" sz="2500" i="1">
                <a:solidFill>
                  <a:srgbClr val="0000FF"/>
                </a:solidFill>
                <a:latin typeface="Arial" panose="020B0604020202020204" pitchFamily="34" charset="0"/>
              </a:rPr>
              <a:t>"ánh sao đầu súng"</a:t>
            </a:r>
            <a:endParaRPr lang="en-US" altLang="en-US" sz="2500" i="1">
              <a:solidFill>
                <a:srgbClr val="0000FF"/>
              </a:solidFill>
              <a:latin typeface="Arial" panose="020B0604020202020204" pitchFamily="34" charset="0"/>
            </a:endParaRPr>
          </a:p>
          <a:p>
            <a:pPr algn="just" eaLnBrk="1" hangingPunct="1"/>
            <a:r>
              <a:rPr lang="en-US" altLang="en-US" sz="2500">
                <a:solidFill>
                  <a:srgbClr val="000000"/>
                </a:solidFill>
                <a:latin typeface="Arial" panose="020B0604020202020204" pitchFamily="34" charset="0"/>
                <a:sym typeface="Wingdings" panose="05000000000000000000" pitchFamily="2" charset="2"/>
              </a:rPr>
              <a:t> </a:t>
            </a:r>
            <a:r>
              <a:rPr lang="vi-VN" altLang="en-US" sz="2500">
                <a:solidFill>
                  <a:srgbClr val="000000"/>
                </a:solidFill>
                <a:latin typeface="Arial" panose="020B0604020202020204" pitchFamily="34" charset="0"/>
              </a:rPr>
              <a:t>ánh sao trong đêm tối sáng ngời đầu mũi súng, ánh sao của lí tưởng dẫn đường cho người chiến sĩ đánh đuổi kẻ thù xâm lược </a:t>
            </a:r>
            <a:endParaRPr lang="en-US" altLang="en-US" sz="2500">
              <a:solidFill>
                <a:srgbClr val="000000"/>
              </a:solidFill>
              <a:latin typeface="Arial" panose="020B0604020202020204" pitchFamily="34" charset="0"/>
            </a:endParaRPr>
          </a:p>
          <a:p>
            <a:pPr algn="just" eaLnBrk="1" hangingPunct="1"/>
            <a:r>
              <a:rPr lang="en-US" altLang="en-US" sz="2500">
                <a:solidFill>
                  <a:srgbClr val="000000"/>
                </a:solidFill>
                <a:latin typeface="Arial" panose="020B0604020202020204" pitchFamily="34" charset="0"/>
                <a:sym typeface="Wingdings" panose="05000000000000000000" pitchFamily="2" charset="2"/>
              </a:rPr>
              <a:t> </a:t>
            </a:r>
            <a:r>
              <a:rPr lang="vi-VN" altLang="en-US" sz="2500">
                <a:solidFill>
                  <a:srgbClr val="000000"/>
                </a:solidFill>
                <a:latin typeface="Arial" panose="020B0604020202020204" pitchFamily="34" charset="0"/>
              </a:rPr>
              <a:t>thể hiện niềm tin lạc quan chiến thắng trong tâm hồn người lính ra trận.</a:t>
            </a:r>
          </a:p>
        </p:txBody>
      </p:sp>
    </p:spTree>
    <p:extLst>
      <p:ext uri="{BB962C8B-B14F-4D97-AF65-F5344CB8AC3E}">
        <p14:creationId xmlns:p14="http://schemas.microsoft.com/office/powerpoint/2010/main" val="40822296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Effect transition="in" filter="blinds(horizontal)">
                                      <p:cBhvr>
                                        <p:cTn id="7" dur="500"/>
                                        <p:tgtEl>
                                          <p:spTgt spid="58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8371">
                                            <p:txEl>
                                              <p:pRg st="1" end="1"/>
                                            </p:txEl>
                                          </p:spTgt>
                                        </p:tgtEl>
                                        <p:attrNameLst>
                                          <p:attrName>style.visibility</p:attrName>
                                        </p:attrNameLst>
                                      </p:cBhvr>
                                      <p:to>
                                        <p:strVal val="visible"/>
                                      </p:to>
                                    </p:set>
                                    <p:animEffect transition="in" filter="blinds(horizontal)">
                                      <p:cBhvr>
                                        <p:cTn id="12" dur="500"/>
                                        <p:tgtEl>
                                          <p:spTgt spid="583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8371">
                                            <p:txEl>
                                              <p:pRg st="2" end="2"/>
                                            </p:txEl>
                                          </p:spTgt>
                                        </p:tgtEl>
                                        <p:attrNameLst>
                                          <p:attrName>style.visibility</p:attrName>
                                        </p:attrNameLst>
                                      </p:cBhvr>
                                      <p:to>
                                        <p:strVal val="visible"/>
                                      </p:to>
                                    </p:set>
                                    <p:animEffect transition="in" filter="blinds(horizontal)">
                                      <p:cBhvr>
                                        <p:cTn id="17" dur="500"/>
                                        <p:tgtEl>
                                          <p:spTgt spid="583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6322" name="Picture 2" descr="0502Fo22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27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Rectangle 3"/>
          <p:cNvSpPr>
            <a:spLocks noChangeArrowheads="1"/>
          </p:cNvSpPr>
          <p:nvPr/>
        </p:nvSpPr>
        <p:spPr bwMode="auto">
          <a:xfrm>
            <a:off x="1714500" y="5835650"/>
            <a:ext cx="87249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dirty="0">
                <a:solidFill>
                  <a:srgbClr val="000000"/>
                </a:solidFill>
                <a:latin typeface="Arial" panose="020B0604020202020204" pitchFamily="34" charset="0"/>
              </a:rPr>
              <a:t>+ Cùng hành quân với bộ đội là những đoàn dân công phục vụ chiến đấu:</a:t>
            </a:r>
            <a:r>
              <a:rPr lang="vi-VN" altLang="en-US" sz="2800" i="1" dirty="0">
                <a:solidFill>
                  <a:srgbClr val="000000"/>
                </a:solidFill>
                <a:latin typeface="Arial" panose="020B0604020202020204" pitchFamily="34" charset="0"/>
              </a:rPr>
              <a:t>   </a:t>
            </a:r>
            <a:r>
              <a:rPr lang="vi-VN" altLang="en-US" sz="2800" i="1" dirty="0">
                <a:solidFill>
                  <a:srgbClr val="0000FF"/>
                </a:solidFill>
                <a:latin typeface="Arial" panose="020B0604020202020204" pitchFamily="34" charset="0"/>
              </a:rPr>
              <a:t>"Dân công …lửa bay"</a:t>
            </a:r>
            <a:endParaRPr lang="en-US" altLang="en-US" sz="2800" i="1" dirty="0">
              <a:solidFill>
                <a:srgbClr val="0000FF"/>
              </a:solidFill>
              <a:latin typeface="Arial" panose="020B0604020202020204" pitchFamily="34" charset="0"/>
            </a:endParaRPr>
          </a:p>
        </p:txBody>
      </p:sp>
    </p:spTree>
    <p:extLst>
      <p:ext uri="{BB962C8B-B14F-4D97-AF65-F5344CB8AC3E}">
        <p14:creationId xmlns:p14="http://schemas.microsoft.com/office/powerpoint/2010/main" val="264394924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Effect transition="in" filter="blinds(horizontal)">
                                      <p:cBhvr>
                                        <p:cTn id="7" dur="500"/>
                                        <p:tgtEl>
                                          <p:spTgt spid="59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24000" y="1315482"/>
            <a:ext cx="9144000" cy="526297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solidFill>
                  <a:srgbClr val="FF3300"/>
                </a:solidFill>
                <a:latin typeface="Arial" panose="020B0604020202020204" pitchFamily="34" charset="0"/>
              </a:rPr>
              <a:t>. </a:t>
            </a:r>
            <a:r>
              <a:rPr lang="vi-VN" altLang="en-US" sz="2800" b="1">
                <a:solidFill>
                  <a:srgbClr val="FF3300"/>
                </a:solidFill>
                <a:latin typeface="Arial" panose="020B0604020202020204" pitchFamily="34" charset="0"/>
              </a:rPr>
              <a:t>Những bó đuốc đỏ rực soi đường:</a:t>
            </a:r>
            <a:r>
              <a:rPr lang="vi-VN" altLang="en-US" sz="2800">
                <a:solidFill>
                  <a:srgbClr val="FF3300"/>
                </a:solidFill>
                <a:latin typeface="Arial" panose="020B0604020202020204" pitchFamily="34" charset="0"/>
              </a:rPr>
              <a:t> </a:t>
            </a:r>
            <a:endParaRPr lang="en-US" altLang="en-US" sz="2800">
              <a:solidFill>
                <a:srgbClr val="FF33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 </a:t>
            </a:r>
            <a:r>
              <a:rPr lang="vi-VN" altLang="en-US" sz="2800">
                <a:solidFill>
                  <a:srgbClr val="000000"/>
                </a:solidFill>
                <a:latin typeface="Arial" panose="020B0604020202020204" pitchFamily="34" charset="0"/>
              </a:rPr>
              <a:t>làm sáng bừng </a:t>
            </a:r>
            <a:r>
              <a:rPr lang="vi-VN" altLang="en-US" sz="2800">
                <a:solidFill>
                  <a:srgbClr val="0000FF"/>
                </a:solidFill>
                <a:latin typeface="Arial" panose="020B0604020202020204" pitchFamily="34" charset="0"/>
              </a:rPr>
              <a:t>hình ảnh những đoàn dân công tiếp lương tải đạn.</a:t>
            </a:r>
            <a:r>
              <a:rPr lang="vi-VN" altLang="en-US" sz="2800">
                <a:solidFill>
                  <a:srgbClr val="000000"/>
                </a:solidFill>
                <a:latin typeface="Arial" panose="020B0604020202020204" pitchFamily="34" charset="0"/>
              </a:rPr>
              <a:t> Họ đến từ nhiều miền quê với đủ mọi phương tiện chuyên chở, </a:t>
            </a:r>
            <a:r>
              <a:rPr lang="vi-VN" altLang="en-US" sz="2800">
                <a:solidFill>
                  <a:srgbClr val="0000FF"/>
                </a:solidFill>
                <a:latin typeface="Arial" panose="020B0604020202020204" pitchFamily="34" charset="0"/>
              </a:rPr>
              <a:t>quyết tâm, kiên cường</a:t>
            </a:r>
            <a:r>
              <a:rPr lang="vi-VN" altLang="en-US" sz="2800">
                <a:solidFill>
                  <a:srgbClr val="000000"/>
                </a:solidFill>
                <a:latin typeface="Arial" panose="020B0604020202020204" pitchFamily="34" charset="0"/>
              </a:rPr>
              <a:t> vượt núi đèo để đảm bảo sức mạnh cho bộ đội chiến đấu và chiến thắng.</a:t>
            </a:r>
          </a:p>
          <a:p>
            <a:pPr algn="just" eaLnBrk="1" hangingPunct="1"/>
            <a:r>
              <a:rPr lang="vi-VN" altLang="en-US" sz="2800">
                <a:solidFill>
                  <a:srgbClr val="000000"/>
                </a:solidFill>
                <a:latin typeface="Arial" panose="020B0604020202020204" pitchFamily="34" charset="0"/>
              </a:rPr>
              <a:t>. </a:t>
            </a:r>
            <a:r>
              <a:rPr lang="vi-VN" altLang="en-US" sz="2800" b="1">
                <a:solidFill>
                  <a:srgbClr val="000000"/>
                </a:solidFill>
                <a:latin typeface="Arial" panose="020B0604020202020204" pitchFamily="34" charset="0"/>
              </a:rPr>
              <a:t>Hình ảnh cường điệu: </a:t>
            </a:r>
            <a:endParaRPr lang="en-US" altLang="en-US" sz="2800" b="1">
              <a:solidFill>
                <a:srgbClr val="000000"/>
              </a:solidFill>
              <a:latin typeface="Arial" panose="020B0604020202020204" pitchFamily="34" charset="0"/>
            </a:endParaRPr>
          </a:p>
          <a:p>
            <a:pPr algn="ctr" eaLnBrk="1" hangingPunct="1"/>
            <a:r>
              <a:rPr lang="vi-VN" altLang="en-US" sz="2800" b="1" i="1">
                <a:solidFill>
                  <a:srgbClr val="FF3300"/>
                </a:solidFill>
                <a:latin typeface="Arial" panose="020B0604020202020204" pitchFamily="34" charset="0"/>
              </a:rPr>
              <a:t>"bước chân nát đá" </a:t>
            </a:r>
            <a:endParaRPr lang="en-US" altLang="en-US" sz="2800" b="1" i="1">
              <a:solidFill>
                <a:srgbClr val="FF33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a:t>
            </a:r>
            <a:r>
              <a:rPr lang="vi-VN" altLang="en-US" sz="2800">
                <a:solidFill>
                  <a:srgbClr val="000000"/>
                </a:solidFill>
                <a:latin typeface="Arial" panose="020B0604020202020204" pitchFamily="34" charset="0"/>
              </a:rPr>
              <a:t> khẳng định </a:t>
            </a:r>
            <a:r>
              <a:rPr lang="vi-VN" altLang="en-US" sz="2800" b="1">
                <a:solidFill>
                  <a:srgbClr val="0000FF"/>
                </a:solidFill>
                <a:latin typeface="Arial" panose="020B0604020202020204" pitchFamily="34" charset="0"/>
              </a:rPr>
              <a:t>ý chí phi thường, sức mạnh to lớn</a:t>
            </a:r>
            <a:r>
              <a:rPr lang="vi-VN" altLang="en-US" sz="2800">
                <a:solidFill>
                  <a:srgbClr val="000000"/>
                </a:solidFill>
                <a:latin typeface="Arial" panose="020B0604020202020204" pitchFamily="34" charset="0"/>
              </a:rPr>
              <a:t> của nhân dân trong kháng chiến. </a:t>
            </a:r>
            <a:endParaRPr lang="en-US" altLang="en-US" sz="2800">
              <a:solidFill>
                <a:srgbClr val="0000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a:t>
            </a:r>
            <a:r>
              <a:rPr lang="vi-VN" altLang="en-US" sz="2800">
                <a:solidFill>
                  <a:srgbClr val="000000"/>
                </a:solidFill>
                <a:latin typeface="Arial" panose="020B0604020202020204" pitchFamily="34" charset="0"/>
              </a:rPr>
              <a:t> Đây là cuộc chiến đấu của cả dân tộc vì chính nghĩa, </a:t>
            </a:r>
            <a:r>
              <a:rPr lang="vi-VN" altLang="en-US" sz="2800">
                <a:solidFill>
                  <a:srgbClr val="0000FF"/>
                </a:solidFill>
                <a:latin typeface="Arial" panose="020B0604020202020204" pitchFamily="34" charset="0"/>
              </a:rPr>
              <a:t>vì thế ta nhất định thắng lợi.</a:t>
            </a:r>
            <a:endParaRPr lang="en-US" altLang="en-US" sz="2800">
              <a:solidFill>
                <a:srgbClr val="0000FF"/>
              </a:solidFill>
              <a:latin typeface="Arial" panose="020B0604020202020204" pitchFamily="34" charset="0"/>
            </a:endParaRPr>
          </a:p>
        </p:txBody>
      </p:sp>
      <p:sp>
        <p:nvSpPr>
          <p:cNvPr id="3" name="Rectangle 3"/>
          <p:cNvSpPr>
            <a:spLocks noChangeArrowheads="1"/>
          </p:cNvSpPr>
          <p:nvPr/>
        </p:nvSpPr>
        <p:spPr bwMode="auto">
          <a:xfrm>
            <a:off x="1524000" y="195943"/>
            <a:ext cx="87249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dirty="0">
                <a:solidFill>
                  <a:srgbClr val="000000"/>
                </a:solidFill>
                <a:latin typeface="Arial" panose="020B0604020202020204" pitchFamily="34" charset="0"/>
              </a:rPr>
              <a:t>+ Cùng hành quân với bộ đội là những đoàn dân công phục vụ chiến đấu:</a:t>
            </a:r>
            <a:r>
              <a:rPr lang="vi-VN" altLang="en-US" sz="2800" i="1" dirty="0">
                <a:solidFill>
                  <a:srgbClr val="000000"/>
                </a:solidFill>
                <a:latin typeface="Arial" panose="020B0604020202020204" pitchFamily="34" charset="0"/>
              </a:rPr>
              <a:t>   </a:t>
            </a:r>
            <a:r>
              <a:rPr lang="vi-VN" altLang="en-US" sz="2800" i="1" dirty="0">
                <a:solidFill>
                  <a:srgbClr val="0000FF"/>
                </a:solidFill>
                <a:latin typeface="Arial" panose="020B0604020202020204" pitchFamily="34" charset="0"/>
              </a:rPr>
              <a:t>"Dân công …lửa bay"</a:t>
            </a:r>
            <a:endParaRPr lang="en-US" altLang="en-US" sz="2800" i="1" dirty="0">
              <a:solidFill>
                <a:srgbClr val="0000FF"/>
              </a:solidFill>
              <a:latin typeface="Arial" panose="020B0604020202020204" pitchFamily="34" charset="0"/>
            </a:endParaRPr>
          </a:p>
        </p:txBody>
      </p:sp>
    </p:spTree>
    <p:extLst>
      <p:ext uri="{BB962C8B-B14F-4D97-AF65-F5344CB8AC3E}">
        <p14:creationId xmlns:p14="http://schemas.microsoft.com/office/powerpoint/2010/main" val="180156446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blinds(horizontal)">
                                      <p:cBhvr>
                                        <p:cTn id="7" dur="500"/>
                                        <p:tgtEl>
                                          <p:spTgt spid="6041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0418">
                                            <p:txEl>
                                              <p:pRg st="1" end="1"/>
                                            </p:txEl>
                                          </p:spTgt>
                                        </p:tgtEl>
                                        <p:attrNameLst>
                                          <p:attrName>style.visibility</p:attrName>
                                        </p:attrNameLst>
                                      </p:cBhvr>
                                      <p:to>
                                        <p:strVal val="visible"/>
                                      </p:to>
                                    </p:set>
                                    <p:animEffect transition="in" filter="blinds(horizontal)">
                                      <p:cBhvr>
                                        <p:cTn id="12" dur="500"/>
                                        <p:tgtEl>
                                          <p:spTgt spid="6041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0418">
                                            <p:txEl>
                                              <p:pRg st="2" end="2"/>
                                            </p:txEl>
                                          </p:spTgt>
                                        </p:tgtEl>
                                        <p:attrNameLst>
                                          <p:attrName>style.visibility</p:attrName>
                                        </p:attrNameLst>
                                      </p:cBhvr>
                                      <p:to>
                                        <p:strVal val="visible"/>
                                      </p:to>
                                    </p:set>
                                    <p:animEffect transition="in" filter="blinds(horizontal)">
                                      <p:cBhvr>
                                        <p:cTn id="17" dur="500"/>
                                        <p:tgtEl>
                                          <p:spTgt spid="6041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0418">
                                            <p:txEl>
                                              <p:pRg st="3" end="3"/>
                                            </p:txEl>
                                          </p:spTgt>
                                        </p:tgtEl>
                                        <p:attrNameLst>
                                          <p:attrName>style.visibility</p:attrName>
                                        </p:attrNameLst>
                                      </p:cBhvr>
                                      <p:to>
                                        <p:strVal val="visible"/>
                                      </p:to>
                                    </p:set>
                                    <p:animEffect transition="in" filter="blinds(horizontal)">
                                      <p:cBhvr>
                                        <p:cTn id="22" dur="500"/>
                                        <p:tgtEl>
                                          <p:spTgt spid="6041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0418">
                                            <p:txEl>
                                              <p:pRg st="4" end="4"/>
                                            </p:txEl>
                                          </p:spTgt>
                                        </p:tgtEl>
                                        <p:attrNameLst>
                                          <p:attrName>style.visibility</p:attrName>
                                        </p:attrNameLst>
                                      </p:cBhvr>
                                      <p:to>
                                        <p:strVal val="visible"/>
                                      </p:to>
                                    </p:set>
                                    <p:animEffect transition="in" filter="blinds(horizontal)">
                                      <p:cBhvr>
                                        <p:cTn id="27" dur="500"/>
                                        <p:tgtEl>
                                          <p:spTgt spid="6041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0418">
                                            <p:txEl>
                                              <p:pRg st="5" end="5"/>
                                            </p:txEl>
                                          </p:spTgt>
                                        </p:tgtEl>
                                        <p:attrNameLst>
                                          <p:attrName>style.visibility</p:attrName>
                                        </p:attrNameLst>
                                      </p:cBhvr>
                                      <p:to>
                                        <p:strVal val="visible"/>
                                      </p:to>
                                    </p:set>
                                    <p:animEffect transition="in" filter="blinds(horizontal)">
                                      <p:cBhvr>
                                        <p:cTn id="32" dur="500"/>
                                        <p:tgtEl>
                                          <p:spTgt spid="6041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905000" y="188914"/>
            <a:ext cx="8458200" cy="6497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solidFill>
                  <a:srgbClr val="000000"/>
                </a:solidFill>
                <a:latin typeface="Arial" panose="020B0604020202020204" pitchFamily="34" charset="0"/>
              </a:rPr>
              <a:t>+ Niềm lạc quan tin tưởng vững chắc:</a:t>
            </a:r>
          </a:p>
          <a:p>
            <a:pPr algn="just" eaLnBrk="1" hangingPunct="1"/>
            <a:r>
              <a:rPr lang="vi-VN" altLang="en-US" sz="2800">
                <a:solidFill>
                  <a:srgbClr val="000000"/>
                </a:solidFill>
                <a:latin typeface="Arial" panose="020B0604020202020204" pitchFamily="34" charset="0"/>
              </a:rPr>
              <a:t>             </a:t>
            </a:r>
            <a:r>
              <a:rPr lang="vi-VN" altLang="en-US" sz="2800" b="1" i="1">
                <a:solidFill>
                  <a:srgbClr val="0000FF"/>
                </a:solidFill>
                <a:latin typeface="Arial" panose="020B0604020202020204" pitchFamily="34" charset="0"/>
              </a:rPr>
              <a:t>"Nghìn đêm …… ngày mai lên"</a:t>
            </a:r>
          </a:p>
          <a:p>
            <a:pPr algn="just" eaLnBrk="1" hangingPunct="1"/>
            <a:r>
              <a:rPr lang="en-US" altLang="en-US" sz="2800">
                <a:solidFill>
                  <a:srgbClr val="0000FF"/>
                </a:solidFill>
                <a:latin typeface="Arial" panose="020B0604020202020204" pitchFamily="34" charset="0"/>
              </a:rPr>
              <a:t>   </a:t>
            </a:r>
            <a:r>
              <a:rPr lang="vi-VN" altLang="en-US" sz="2800">
                <a:solidFill>
                  <a:srgbClr val="0000FF"/>
                </a:solidFill>
                <a:latin typeface="Arial" panose="020B0604020202020204" pitchFamily="34" charset="0"/>
              </a:rPr>
              <a:t>. Tương quan đối lập giữa </a:t>
            </a:r>
            <a:r>
              <a:rPr lang="vi-VN" altLang="en-US" sz="2800" b="1">
                <a:solidFill>
                  <a:srgbClr val="FF3300"/>
                </a:solidFill>
                <a:latin typeface="Arial" panose="020B0604020202020204" pitchFamily="34" charset="0"/>
              </a:rPr>
              <a:t>bóng tối</a:t>
            </a:r>
            <a:r>
              <a:rPr lang="vi-VN" altLang="en-US" sz="2800">
                <a:solidFill>
                  <a:srgbClr val="0000FF"/>
                </a:solidFill>
                <a:latin typeface="Arial" panose="020B0604020202020204" pitchFamily="34" charset="0"/>
              </a:rPr>
              <a:t> và </a:t>
            </a:r>
            <a:r>
              <a:rPr lang="vi-VN" altLang="en-US" sz="2800" b="1">
                <a:solidFill>
                  <a:srgbClr val="0000FF"/>
                </a:solidFill>
                <a:latin typeface="Arial" panose="020B0604020202020204" pitchFamily="34" charset="0"/>
              </a:rPr>
              <a:t>ánh sáng:</a:t>
            </a:r>
            <a:r>
              <a:rPr lang="vi-VN" altLang="en-US" sz="2800">
                <a:solidFill>
                  <a:srgbClr val="0000FF"/>
                </a:solidFill>
                <a:latin typeface="Arial" panose="020B0604020202020204" pitchFamily="34" charset="0"/>
              </a:rPr>
              <a:t> </a:t>
            </a:r>
          </a:p>
          <a:p>
            <a:pPr algn="just" eaLnBrk="1" hangingPunct="1"/>
            <a:r>
              <a:rPr lang="en-US" altLang="en-US" sz="2800">
                <a:solidFill>
                  <a:srgbClr val="000000"/>
                </a:solidFill>
                <a:latin typeface="Arial" panose="020B0604020202020204" pitchFamily="34" charset="0"/>
                <a:sym typeface="Wingdings" panose="05000000000000000000" pitchFamily="2" charset="2"/>
              </a:rPr>
              <a:t> </a:t>
            </a:r>
            <a:r>
              <a:rPr lang="vi-VN" altLang="en-US" sz="2800">
                <a:solidFill>
                  <a:srgbClr val="000000"/>
                </a:solidFill>
                <a:latin typeface="Arial" panose="020B0604020202020204" pitchFamily="34" charset="0"/>
              </a:rPr>
              <a:t>Bóng đêm </a:t>
            </a:r>
            <a:r>
              <a:rPr lang="vi-VN" altLang="en-US" sz="2800" b="1">
                <a:solidFill>
                  <a:srgbClr val="000000"/>
                </a:solidFill>
                <a:latin typeface="Arial" panose="020B0604020202020204" pitchFamily="34" charset="0"/>
              </a:rPr>
              <a:t>đen tối</a:t>
            </a:r>
            <a:r>
              <a:rPr lang="vi-VN" altLang="en-US" sz="2800">
                <a:solidFill>
                  <a:srgbClr val="000000"/>
                </a:solidFill>
                <a:latin typeface="Arial" panose="020B0604020202020204" pitchFamily="34" charset="0"/>
              </a:rPr>
              <a:t> thăm thẳm (gợi kiếp sống nô lệ của dân tộc dưới ách đô hộ của kẻ thù)  &gt;&lt; </a:t>
            </a:r>
            <a:r>
              <a:rPr lang="vi-VN" altLang="en-US" sz="2800" b="1">
                <a:solidFill>
                  <a:srgbClr val="000000"/>
                </a:solidFill>
                <a:latin typeface="Arial" panose="020B0604020202020204" pitchFamily="34" charset="0"/>
              </a:rPr>
              <a:t>ánh sáng</a:t>
            </a:r>
            <a:r>
              <a:rPr lang="vi-VN" altLang="en-US" sz="2800">
                <a:solidFill>
                  <a:srgbClr val="000000"/>
                </a:solidFill>
                <a:latin typeface="Arial" panose="020B0604020202020204" pitchFamily="34" charset="0"/>
              </a:rPr>
              <a:t> của niềm tin vào ngày mai chiến thắng huy hoàng, tốt đẹp.</a:t>
            </a:r>
          </a:p>
          <a:p>
            <a:pPr algn="just" eaLnBrk="1" hangingPunct="1"/>
            <a:r>
              <a:rPr lang="en-US" altLang="en-US" sz="2800">
                <a:solidFill>
                  <a:srgbClr val="000000"/>
                </a:solidFill>
                <a:latin typeface="Arial" panose="020B0604020202020204" pitchFamily="34" charset="0"/>
              </a:rPr>
              <a:t>   </a:t>
            </a:r>
            <a:r>
              <a:rPr lang="vi-VN" altLang="en-US" sz="2800" b="1">
                <a:solidFill>
                  <a:srgbClr val="0000FF"/>
                </a:solidFill>
                <a:latin typeface="Arial" panose="020B0604020202020204" pitchFamily="34" charset="0"/>
              </a:rPr>
              <a:t>. Ánh sáng lấn át bóng tối:</a:t>
            </a:r>
            <a:r>
              <a:rPr lang="vi-VN" altLang="en-US" sz="2800">
                <a:solidFill>
                  <a:srgbClr val="000000"/>
                </a:solidFill>
                <a:latin typeface="Arial" panose="020B0604020202020204" pitchFamily="34" charset="0"/>
              </a:rPr>
              <a:t> </a:t>
            </a:r>
            <a:endParaRPr lang="en-US" altLang="en-US" sz="2800">
              <a:solidFill>
                <a:srgbClr val="0000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 </a:t>
            </a:r>
            <a:r>
              <a:rPr lang="vi-VN" altLang="en-US" sz="2800">
                <a:solidFill>
                  <a:srgbClr val="000000"/>
                </a:solidFill>
                <a:latin typeface="Arial" panose="020B0604020202020204" pitchFamily="34" charset="0"/>
              </a:rPr>
              <a:t>chiến thắng của dân tộc </a:t>
            </a:r>
            <a:r>
              <a:rPr lang="vi-VN" altLang="en-US" sz="2800" b="1">
                <a:solidFill>
                  <a:srgbClr val="000000"/>
                </a:solidFill>
                <a:latin typeface="Arial" panose="020B0604020202020204" pitchFamily="34" charset="0"/>
              </a:rPr>
              <a:t>là tất yếu trước</a:t>
            </a:r>
            <a:r>
              <a:rPr lang="vi-VN" altLang="en-US" sz="2800">
                <a:solidFill>
                  <a:srgbClr val="000000"/>
                </a:solidFill>
                <a:latin typeface="Arial" panose="020B0604020202020204" pitchFamily="34" charset="0"/>
              </a:rPr>
              <a:t> mọi kẻ thù hắc ám, ngày mai tươi sáng, hạnh phúc </a:t>
            </a:r>
            <a:r>
              <a:rPr lang="vi-VN" altLang="en-US" sz="2800" b="1">
                <a:solidFill>
                  <a:srgbClr val="000000"/>
                </a:solidFill>
                <a:latin typeface="Arial" panose="020B0604020202020204" pitchFamily="34" charset="0"/>
              </a:rPr>
              <a:t>nhất định sẽ đến</a:t>
            </a:r>
            <a:r>
              <a:rPr lang="vi-VN" altLang="en-US" sz="2800">
                <a:solidFill>
                  <a:srgbClr val="000000"/>
                </a:solidFill>
                <a:latin typeface="Arial" panose="020B0604020202020204" pitchFamily="34" charset="0"/>
              </a:rPr>
              <a:t> với dân tộc ta.</a:t>
            </a:r>
          </a:p>
          <a:p>
            <a:pPr algn="just" eaLnBrk="1" hangingPunct="1"/>
            <a:r>
              <a:rPr lang="vi-VN" altLang="en-US" sz="2800" b="1" i="1">
                <a:solidFill>
                  <a:srgbClr val="0000FF"/>
                </a:solidFill>
                <a:latin typeface="Arial" panose="020B0604020202020204" pitchFamily="34" charset="0"/>
              </a:rPr>
              <a:t>=&gt; Đoạn thơ vừa đậm chất sử thi vừa giàu tính lãng mạn</a:t>
            </a:r>
            <a:r>
              <a:rPr lang="en-US" altLang="en-US" sz="2800" b="1" i="1">
                <a:solidFill>
                  <a:srgbClr val="0000FF"/>
                </a:solidFill>
                <a:latin typeface="Arial" panose="020B0604020202020204" pitchFamily="34" charset="0"/>
              </a:rPr>
              <a:t> </a:t>
            </a:r>
            <a:r>
              <a:rPr lang="en-US" altLang="en-US" sz="2800" b="1" i="1">
                <a:solidFill>
                  <a:srgbClr val="0000FF"/>
                </a:solidFill>
                <a:latin typeface="Arial" panose="020B0604020202020204" pitchFamily="34" charset="0"/>
                <a:sym typeface="Wingdings" panose="05000000000000000000" pitchFamily="2" charset="2"/>
              </a:rPr>
              <a:t></a:t>
            </a:r>
            <a:r>
              <a:rPr lang="vi-VN" altLang="en-US" sz="2800" b="1" i="1">
                <a:solidFill>
                  <a:srgbClr val="0000FF"/>
                </a:solidFill>
                <a:latin typeface="Arial" panose="020B0604020202020204" pitchFamily="34" charset="0"/>
              </a:rPr>
              <a:t> khắc họa sâu sắc cuộc kháng chiến toàn dân, toàn diện, trường kì, đầy gian khổ hi sinh nhưng nhất định thắng lợi của dân tộc.</a:t>
            </a:r>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1911360" y="5194440"/>
              <a:ext cx="8115480" cy="1498680"/>
            </p14:xfrm>
          </p:contentPart>
        </mc:Choice>
        <mc:Fallback>
          <p:pic>
            <p:nvPicPr>
              <p:cNvPr id="2" name="Ink 1"/>
              <p:cNvPicPr/>
              <p:nvPr/>
            </p:nvPicPr>
            <p:blipFill>
              <a:blip r:embed="rId3"/>
              <a:stretch>
                <a:fillRect/>
              </a:stretch>
            </p:blipFill>
            <p:spPr>
              <a:xfrm>
                <a:off x="1902000" y="5185080"/>
                <a:ext cx="8134200" cy="1517400"/>
              </a:xfrm>
              <a:prstGeom prst="rect">
                <a:avLst/>
              </a:prstGeom>
            </p:spPr>
          </p:pic>
        </mc:Fallback>
      </mc:AlternateContent>
    </p:spTree>
    <p:extLst>
      <p:ext uri="{BB962C8B-B14F-4D97-AF65-F5344CB8AC3E}">
        <p14:creationId xmlns:p14="http://schemas.microsoft.com/office/powerpoint/2010/main" val="4011716723"/>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animEffect transition="in" filter="blinds(horizontal)">
                                      <p:cBhvr>
                                        <p:cTn id="7" dur="500"/>
                                        <p:tgtEl>
                                          <p:spTgt spid="6144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1442">
                                            <p:txEl>
                                              <p:pRg st="1" end="1"/>
                                            </p:txEl>
                                          </p:spTgt>
                                        </p:tgtEl>
                                        <p:attrNameLst>
                                          <p:attrName>style.visibility</p:attrName>
                                        </p:attrNameLst>
                                      </p:cBhvr>
                                      <p:to>
                                        <p:strVal val="visible"/>
                                      </p:to>
                                    </p:set>
                                    <p:animEffect transition="in" filter="blinds(horizontal)">
                                      <p:cBhvr>
                                        <p:cTn id="12" dur="500"/>
                                        <p:tgtEl>
                                          <p:spTgt spid="6144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1442">
                                            <p:txEl>
                                              <p:pRg st="2" end="2"/>
                                            </p:txEl>
                                          </p:spTgt>
                                        </p:tgtEl>
                                        <p:attrNameLst>
                                          <p:attrName>style.visibility</p:attrName>
                                        </p:attrNameLst>
                                      </p:cBhvr>
                                      <p:to>
                                        <p:strVal val="visible"/>
                                      </p:to>
                                    </p:set>
                                    <p:animEffect transition="in" filter="blinds(horizontal)">
                                      <p:cBhvr>
                                        <p:cTn id="17" dur="500"/>
                                        <p:tgtEl>
                                          <p:spTgt spid="6144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1442">
                                            <p:txEl>
                                              <p:pRg st="3" end="3"/>
                                            </p:txEl>
                                          </p:spTgt>
                                        </p:tgtEl>
                                        <p:attrNameLst>
                                          <p:attrName>style.visibility</p:attrName>
                                        </p:attrNameLst>
                                      </p:cBhvr>
                                      <p:to>
                                        <p:strVal val="visible"/>
                                      </p:to>
                                    </p:set>
                                    <p:animEffect transition="in" filter="blinds(horizontal)">
                                      <p:cBhvr>
                                        <p:cTn id="22" dur="500"/>
                                        <p:tgtEl>
                                          <p:spTgt spid="6144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1442">
                                            <p:txEl>
                                              <p:pRg st="4" end="4"/>
                                            </p:txEl>
                                          </p:spTgt>
                                        </p:tgtEl>
                                        <p:attrNameLst>
                                          <p:attrName>style.visibility</p:attrName>
                                        </p:attrNameLst>
                                      </p:cBhvr>
                                      <p:to>
                                        <p:strVal val="visible"/>
                                      </p:to>
                                    </p:set>
                                    <p:animEffect transition="in" filter="blinds(horizontal)">
                                      <p:cBhvr>
                                        <p:cTn id="27" dur="500"/>
                                        <p:tgtEl>
                                          <p:spTgt spid="6144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1442">
                                            <p:txEl>
                                              <p:pRg st="5" end="5"/>
                                            </p:txEl>
                                          </p:spTgt>
                                        </p:tgtEl>
                                        <p:attrNameLst>
                                          <p:attrName>style.visibility</p:attrName>
                                        </p:attrNameLst>
                                      </p:cBhvr>
                                      <p:to>
                                        <p:strVal val="visible"/>
                                      </p:to>
                                    </p:set>
                                    <p:animEffect transition="in" filter="blinds(horizontal)">
                                      <p:cBhvr>
                                        <p:cTn id="32" dur="500"/>
                                        <p:tgtEl>
                                          <p:spTgt spid="61442">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1442">
                                            <p:txEl>
                                              <p:pRg st="6" end="6"/>
                                            </p:txEl>
                                          </p:spTgt>
                                        </p:tgtEl>
                                        <p:attrNameLst>
                                          <p:attrName>style.visibility</p:attrName>
                                        </p:attrNameLst>
                                      </p:cBhvr>
                                      <p:to>
                                        <p:strVal val="visible"/>
                                      </p:to>
                                    </p:set>
                                    <p:animEffect transition="in" filter="blinds(horizontal)">
                                      <p:cBhvr>
                                        <p:cTn id="37" dur="500"/>
                                        <p:tgtEl>
                                          <p:spTgt spid="6144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hienThangDienBien"/>
          <p:cNvPicPr>
            <a:picLocks noChangeAspect="1" noChangeArrowheads="1"/>
          </p:cNvPicPr>
          <p:nvPr/>
        </p:nvPicPr>
        <p:blipFill>
          <a:blip r:embed="rId2">
            <a:lum bright="6000"/>
            <a:extLst>
              <a:ext uri="{28A0092B-C50C-407E-A947-70E740481C1C}">
                <a14:useLocalDpi xmlns:a14="http://schemas.microsoft.com/office/drawing/2010/main" val="0"/>
              </a:ext>
            </a:extLst>
          </a:blip>
          <a:srcRect l="7500" b="10001"/>
          <a:stretch>
            <a:fillRect/>
          </a:stretch>
        </p:blipFill>
        <p:spPr bwMode="auto">
          <a:xfrm>
            <a:off x="1524000" y="685800"/>
            <a:ext cx="91440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Rectangle 3"/>
          <p:cNvSpPr>
            <a:spLocks noChangeArrowheads="1"/>
          </p:cNvSpPr>
          <p:nvPr/>
        </p:nvSpPr>
        <p:spPr bwMode="auto">
          <a:xfrm>
            <a:off x="1524000" y="0"/>
            <a:ext cx="8534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solidFill>
                  <a:srgbClr val="000000"/>
                </a:solidFill>
                <a:latin typeface="Arial" panose="020B0604020202020204" pitchFamily="34" charset="0"/>
              </a:rPr>
              <a:t> - Dân tộc ấy vượt qua bao thiếu thốn, gian khổ, hi sinh để lập nên những kì tích, những chiến công:</a:t>
            </a:r>
            <a:endParaRPr lang="vi-VN" altLang="en-US" sz="2800" i="1">
              <a:solidFill>
                <a:srgbClr val="000000"/>
              </a:solidFill>
              <a:latin typeface="Arial" panose="020B0604020202020204" pitchFamily="34" charset="0"/>
            </a:endParaRPr>
          </a:p>
          <a:p>
            <a:pPr algn="just" eaLnBrk="1" hangingPunct="1"/>
            <a:r>
              <a:rPr lang="vi-VN" altLang="en-US" sz="2800" i="1">
                <a:solidFill>
                  <a:srgbClr val="000000"/>
                </a:solidFill>
                <a:latin typeface="Arial" panose="020B0604020202020204" pitchFamily="34" charset="0"/>
              </a:rPr>
              <a:t>    + </a:t>
            </a:r>
            <a:r>
              <a:rPr lang="vi-VN" altLang="en-US" sz="2800" b="1" i="1">
                <a:solidFill>
                  <a:srgbClr val="000000"/>
                </a:solidFill>
                <a:latin typeface="Arial" panose="020B0604020202020204" pitchFamily="34" charset="0"/>
              </a:rPr>
              <a:t>“Tin vui …</a:t>
            </a:r>
            <a:r>
              <a:rPr lang="en-US" altLang="en-US" sz="2800" b="1" i="1">
                <a:solidFill>
                  <a:srgbClr val="000000"/>
                </a:solidFill>
                <a:latin typeface="Arial" panose="020B0604020202020204" pitchFamily="34" charset="0"/>
              </a:rPr>
              <a:t>…</a:t>
            </a:r>
            <a:r>
              <a:rPr lang="vi-VN" altLang="en-US" sz="2800" b="1" i="1">
                <a:solidFill>
                  <a:srgbClr val="000000"/>
                </a:solidFill>
                <a:latin typeface="Arial" panose="020B0604020202020204" pitchFamily="34" charset="0"/>
              </a:rPr>
              <a:t> núi Hồng</a:t>
            </a:r>
            <a:r>
              <a:rPr lang="en-US" altLang="en-US" sz="2800" b="1" i="1">
                <a:solidFill>
                  <a:srgbClr val="000000"/>
                </a:solidFill>
                <a:latin typeface="Arial" panose="020B0604020202020204" pitchFamily="34" charset="0"/>
              </a:rPr>
              <a:t>”</a:t>
            </a:r>
          </a:p>
        </p:txBody>
      </p:sp>
      <p:sp>
        <p:nvSpPr>
          <p:cNvPr id="61444" name="AutoShape 4">
            <a:hlinkClick r:id="rId3" action="ppaction://hlinkfile" highlightClick="1"/>
          </p:cNvPr>
          <p:cNvSpPr>
            <a:spLocks noChangeArrowheads="1"/>
          </p:cNvSpPr>
          <p:nvPr/>
        </p:nvSpPr>
        <p:spPr bwMode="auto">
          <a:xfrm>
            <a:off x="9982200" y="6400800"/>
            <a:ext cx="533400" cy="304800"/>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eaLnBrk="1" hangingPunct="1"/>
            <a:endParaRPr lang="en-US" altLang="en-US"/>
          </a:p>
        </p:txBody>
      </p:sp>
      <p:sp>
        <p:nvSpPr>
          <p:cNvPr id="64517" name="Rectangle 5"/>
          <p:cNvSpPr>
            <a:spLocks noChangeArrowheads="1"/>
          </p:cNvSpPr>
          <p:nvPr/>
        </p:nvSpPr>
        <p:spPr bwMode="auto">
          <a:xfrm>
            <a:off x="1905000" y="1432431"/>
            <a:ext cx="8534400" cy="3046988"/>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3200">
                <a:solidFill>
                  <a:srgbClr val="000000"/>
                </a:solidFill>
                <a:latin typeface="Arial" panose="020B0604020202020204" pitchFamily="34" charset="0"/>
                <a:sym typeface="Wingdings" panose="05000000000000000000" pitchFamily="2" charset="2"/>
              </a:rPr>
              <a:t></a:t>
            </a:r>
            <a:r>
              <a:rPr lang="vi-VN" altLang="en-US" sz="3200">
                <a:solidFill>
                  <a:srgbClr val="000000"/>
                </a:solidFill>
                <a:latin typeface="Arial" panose="020B0604020202020204" pitchFamily="34" charset="0"/>
              </a:rPr>
              <a:t> nhịp điệu thơ dồn dập, náo nức, phấn khởi + liệt kê những địa danh trải dọc </a:t>
            </a:r>
            <a:r>
              <a:rPr lang="vi-VN" altLang="en-US" sz="3200" i="1">
                <a:solidFill>
                  <a:srgbClr val="000000"/>
                </a:solidFill>
                <a:latin typeface="Arial" panose="020B0604020202020204" pitchFamily="34" charset="0"/>
              </a:rPr>
              <a:t>“trăm miền”</a:t>
            </a:r>
            <a:r>
              <a:rPr lang="vi-VN" altLang="en-US" sz="3200">
                <a:solidFill>
                  <a:srgbClr val="000000"/>
                </a:solidFill>
                <a:latin typeface="Arial" panose="020B0604020202020204" pitchFamily="34" charset="0"/>
              </a:rPr>
              <a:t> đất nước gắn với tin vui chiến thắng </a:t>
            </a:r>
            <a:endParaRPr lang="en-US" altLang="en-US" sz="3200">
              <a:solidFill>
                <a:srgbClr val="000000"/>
              </a:solidFill>
              <a:latin typeface="Arial" panose="020B0604020202020204" pitchFamily="34" charset="0"/>
            </a:endParaRPr>
          </a:p>
          <a:p>
            <a:pPr algn="just" eaLnBrk="1" hangingPunct="1"/>
            <a:r>
              <a:rPr lang="en-US" altLang="en-US" sz="3200">
                <a:solidFill>
                  <a:srgbClr val="000000"/>
                </a:solidFill>
                <a:latin typeface="Arial" panose="020B0604020202020204" pitchFamily="34" charset="0"/>
                <a:sym typeface="Wingdings" panose="05000000000000000000" pitchFamily="2" charset="2"/>
              </a:rPr>
              <a:t></a:t>
            </a:r>
            <a:r>
              <a:rPr lang="vi-VN" altLang="en-US" sz="3200">
                <a:solidFill>
                  <a:srgbClr val="000000"/>
                </a:solidFill>
                <a:latin typeface="Arial" panose="020B0604020202020204" pitchFamily="34" charset="0"/>
              </a:rPr>
              <a:t> </a:t>
            </a:r>
            <a:r>
              <a:rPr lang="vi-VN" altLang="en-US" sz="3200" b="1">
                <a:solidFill>
                  <a:srgbClr val="000000"/>
                </a:solidFill>
                <a:latin typeface="Arial" panose="020B0604020202020204" pitchFamily="34" charset="0"/>
              </a:rPr>
              <a:t>cho thấy tốc độ thần kì của chiến thắng,</a:t>
            </a:r>
            <a:r>
              <a:rPr lang="vi-VN" altLang="en-US" sz="3200">
                <a:solidFill>
                  <a:srgbClr val="000000"/>
                </a:solidFill>
                <a:latin typeface="Arial" panose="020B0604020202020204" pitchFamily="34" charset="0"/>
              </a:rPr>
              <a:t> niềm vui như lan tỏa đi và từ khắp nơi bay về Việt Bắc.</a:t>
            </a:r>
            <a:endParaRPr lang="en-US" altLang="en-US" sz="3200">
              <a:solidFill>
                <a:srgbClr val="000000"/>
              </a:solidFill>
              <a:latin typeface="Arial" panose="020B0604020202020204" pitchFamily="34" charset="0"/>
            </a:endParaRPr>
          </a:p>
        </p:txBody>
      </p:sp>
    </p:spTree>
    <p:extLst>
      <p:ext uri="{BB962C8B-B14F-4D97-AF65-F5344CB8AC3E}">
        <p14:creationId xmlns:p14="http://schemas.microsoft.com/office/powerpoint/2010/main" val="242034343"/>
      </p:ext>
    </p:extLst>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blinds(horizontal)">
                                      <p:cBhvr>
                                        <p:cTn id="7" dur="500"/>
                                        <p:tgtEl>
                                          <p:spTgt spid="645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4515">
                                            <p:txEl>
                                              <p:pRg st="1" end="1"/>
                                            </p:txEl>
                                          </p:spTgt>
                                        </p:tgtEl>
                                        <p:attrNameLst>
                                          <p:attrName>style.visibility</p:attrName>
                                        </p:attrNameLst>
                                      </p:cBhvr>
                                      <p:to>
                                        <p:strVal val="visible"/>
                                      </p:to>
                                    </p:set>
                                    <p:animEffect transition="in" filter="blinds(horizontal)">
                                      <p:cBhvr>
                                        <p:cTn id="12" dur="500"/>
                                        <p:tgtEl>
                                          <p:spTgt spid="645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4517">
                                            <p:txEl>
                                              <p:pRg st="0" end="0"/>
                                            </p:txEl>
                                          </p:spTgt>
                                        </p:tgtEl>
                                        <p:attrNameLst>
                                          <p:attrName>style.visibility</p:attrName>
                                        </p:attrNameLst>
                                      </p:cBhvr>
                                      <p:to>
                                        <p:strVal val="visible"/>
                                      </p:to>
                                    </p:set>
                                    <p:animEffect transition="in" filter="blinds(horizontal)">
                                      <p:cBhvr>
                                        <p:cTn id="17" dur="500"/>
                                        <p:tgtEl>
                                          <p:spTgt spid="64517">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4517">
                                            <p:txEl>
                                              <p:pRg st="1" end="1"/>
                                            </p:txEl>
                                          </p:spTgt>
                                        </p:tgtEl>
                                        <p:attrNameLst>
                                          <p:attrName>style.visibility</p:attrName>
                                        </p:attrNameLst>
                                      </p:cBhvr>
                                      <p:to>
                                        <p:strVal val="visible"/>
                                      </p:to>
                                    </p:set>
                                    <p:animEffect transition="in" filter="blinds(horizontal)">
                                      <p:cBhvr>
                                        <p:cTn id="22" dur="500"/>
                                        <p:tgtEl>
                                          <p:spTgt spid="645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347730"/>
            <a:ext cx="10515600" cy="5829233"/>
          </a:xfrm>
        </p:spPr>
        <p:txBody>
          <a:bodyPr/>
          <a:lstStyle/>
          <a:p>
            <a:pPr marL="0" indent="0">
              <a:buNone/>
            </a:pPr>
            <a:r>
              <a:rPr lang="en-US" b="1">
                <a:solidFill>
                  <a:srgbClr val="FF0000"/>
                </a:solidFill>
              </a:rPr>
              <a:t>3. Những đặc sắc về nghệ thuật của đoạn thơ</a:t>
            </a:r>
            <a:endParaRPr lang="en-US">
              <a:solidFill>
                <a:srgbClr val="FF0000"/>
              </a:solidFill>
            </a:endParaRPr>
          </a:p>
          <a:p>
            <a:r>
              <a:rPr lang="en-US" smtClean="0"/>
              <a:t>Tính </a:t>
            </a:r>
            <a:r>
              <a:rPr lang="en-US"/>
              <a:t>trữ tình-chính trị: Việt Bắc là khúc hát ân tình thuỷ chung của những người cách mạng với lãnh tụ, với Đảng và cuộc kháng chiến.</a:t>
            </a:r>
          </a:p>
          <a:p>
            <a:r>
              <a:rPr lang="en-US" smtClean="0"/>
              <a:t>Giọng </a:t>
            </a:r>
            <a:r>
              <a:rPr lang="en-US"/>
              <a:t>thơ tâm tình ngọt ngào tha thiết.</a:t>
            </a:r>
          </a:p>
          <a:p>
            <a:r>
              <a:rPr lang="en-US" smtClean="0"/>
              <a:t>Nghệ </a:t>
            </a:r>
            <a:r>
              <a:rPr lang="en-US"/>
              <a:t>thuật biểu hiện giàu tính dân tộc: Thể hiện ở thể thơ lục bát, kết cấu đối đáp, nghệ thuật sử dụng hình ảnh và biện pháp so sánh ẩn dụ quen thuộc của ca dao.</a:t>
            </a:r>
          </a:p>
          <a:p>
            <a:endParaRPr lang="en-US"/>
          </a:p>
        </p:txBody>
      </p:sp>
    </p:spTree>
    <p:extLst>
      <p:ext uri="{BB962C8B-B14F-4D97-AF65-F5344CB8AC3E}">
        <p14:creationId xmlns:p14="http://schemas.microsoft.com/office/powerpoint/2010/main" val="36749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50006"/>
            <a:ext cx="10515600" cy="5326957"/>
          </a:xfrm>
        </p:spPr>
        <p:txBody>
          <a:bodyPr/>
          <a:lstStyle/>
          <a:p>
            <a:pPr marL="0" indent="0">
              <a:buNone/>
            </a:pPr>
            <a:r>
              <a:rPr lang="nb-NO" b="1">
                <a:solidFill>
                  <a:srgbClr val="FF0000"/>
                </a:solidFill>
              </a:rPr>
              <a:t>C. TỔNG KẾT</a:t>
            </a:r>
            <a:endParaRPr lang="en-US">
              <a:solidFill>
                <a:srgbClr val="FF0000"/>
              </a:solidFill>
            </a:endParaRPr>
          </a:p>
          <a:p>
            <a:r>
              <a:rPr lang="nb-NO" smtClean="0"/>
              <a:t>Nội </a:t>
            </a:r>
            <a:r>
              <a:rPr lang="nb-NO"/>
              <a:t>dung: Tố Hữu đã thành công khi kết hợp nhuần nhuyễn nội dung chính trị và cảm xúc trữ tình.</a:t>
            </a:r>
            <a:endParaRPr lang="en-US"/>
          </a:p>
          <a:p>
            <a:r>
              <a:rPr lang="nb-NO" smtClean="0"/>
              <a:t>Hình </a:t>
            </a:r>
            <a:r>
              <a:rPr lang="nb-NO"/>
              <a:t>thức nghệ thuật đậm đà tính dân tộc.</a:t>
            </a:r>
            <a:endParaRPr lang="en-US"/>
          </a:p>
          <a:p>
            <a:endParaRPr lang="en-US"/>
          </a:p>
        </p:txBody>
      </p:sp>
    </p:spTree>
    <p:extLst>
      <p:ext uri="{BB962C8B-B14F-4D97-AF65-F5344CB8AC3E}">
        <p14:creationId xmlns:p14="http://schemas.microsoft.com/office/powerpoint/2010/main" val="209430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PHÁT BIỂU THEO CHỦ ĐỀ</a:t>
            </a:r>
            <a:endParaRPr lang="en-US"/>
          </a:p>
        </p:txBody>
      </p:sp>
      <p:sp>
        <p:nvSpPr>
          <p:cNvPr id="3" name="Content Placeholder 2"/>
          <p:cNvSpPr>
            <a:spLocks noGrp="1"/>
          </p:cNvSpPr>
          <p:nvPr>
            <p:ph idx="1"/>
          </p:nvPr>
        </p:nvSpPr>
        <p:spPr/>
        <p:txBody>
          <a:bodyPr/>
          <a:lstStyle/>
          <a:p>
            <a:pPr marL="0" indent="0">
              <a:buNone/>
            </a:pPr>
            <a:r>
              <a:rPr lang="en-US" i="1" smtClean="0">
                <a:solidFill>
                  <a:srgbClr val="FF0000"/>
                </a:solidFill>
              </a:rPr>
              <a:t>Khi nào chúng ta cần phát biểu?</a:t>
            </a:r>
          </a:p>
          <a:p>
            <a:pPr marL="0" indent="0">
              <a:buNone/>
            </a:pPr>
            <a:r>
              <a:rPr lang="en-US" i="1" smtClean="0">
                <a:solidFill>
                  <a:srgbClr val="FF0000"/>
                </a:solidFill>
              </a:rPr>
              <a:t>Phát biểu theo chủ đề là gì?</a:t>
            </a:r>
            <a:endParaRPr lang="en-US" i="1">
              <a:solidFill>
                <a:srgbClr val="FF0000"/>
              </a:solidFill>
            </a:endParaRPr>
          </a:p>
        </p:txBody>
      </p:sp>
    </p:spTree>
    <p:extLst>
      <p:ext uri="{BB962C8B-B14F-4D97-AF65-F5344CB8AC3E}">
        <p14:creationId xmlns:p14="http://schemas.microsoft.com/office/powerpoint/2010/main" val="345739157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de-DE" b="1">
                <a:solidFill>
                  <a:srgbClr val="FF0000"/>
                </a:solidFill>
              </a:rPr>
              <a:t>I. Tìm hiểu chung</a:t>
            </a:r>
            <a:endParaRPr lang="en-US">
              <a:solidFill>
                <a:srgbClr val="FF0000"/>
              </a:solidFill>
            </a:endParaRPr>
          </a:p>
          <a:p>
            <a:pPr marL="0" indent="0">
              <a:buNone/>
            </a:pPr>
            <a:r>
              <a:rPr lang="de-DE" b="1" smtClean="0">
                <a:solidFill>
                  <a:srgbClr val="FF0000"/>
                </a:solidFill>
              </a:rPr>
              <a:t>	1</a:t>
            </a:r>
            <a:r>
              <a:rPr lang="de-DE" b="1">
                <a:solidFill>
                  <a:srgbClr val="FF0000"/>
                </a:solidFill>
              </a:rPr>
              <a:t>. Đề bài</a:t>
            </a:r>
            <a:r>
              <a:rPr lang="de-DE">
                <a:solidFill>
                  <a:srgbClr val="FF0000"/>
                </a:solidFill>
              </a:rPr>
              <a:t>:</a:t>
            </a:r>
            <a:endParaRPr lang="en-US">
              <a:solidFill>
                <a:srgbClr val="FF0000"/>
              </a:solidFill>
            </a:endParaRPr>
          </a:p>
          <a:p>
            <a:pPr marL="0" indent="0">
              <a:buNone/>
            </a:pPr>
            <a:r>
              <a:rPr lang="de-DE" smtClean="0"/>
              <a:t>Chi </a:t>
            </a:r>
            <a:r>
              <a:rPr lang="de-DE"/>
              <a:t>Đoàn tổ chức hội thảo với chủ đề: </a:t>
            </a:r>
            <a:endParaRPr lang="de-DE" smtClean="0"/>
          </a:p>
          <a:p>
            <a:pPr marL="0" indent="0">
              <a:buNone/>
            </a:pPr>
            <a:r>
              <a:rPr lang="de-DE" i="1" smtClean="0"/>
              <a:t>Thanh </a:t>
            </a:r>
            <a:r>
              <a:rPr lang="de-DE" i="1"/>
              <a:t>niên học sinh làm gì để góp phần giảm thiểu tai nạn giao thông. Anh (chị) hãy phát biểu ý kiến đóng góp cho hội thảo.</a:t>
            </a:r>
            <a:endParaRPr lang="en-US" i="1"/>
          </a:p>
          <a:p>
            <a:pPr marL="0" indent="0">
              <a:buNone/>
            </a:pPr>
            <a:r>
              <a:rPr lang="nb-NO" i="1">
                <a:solidFill>
                  <a:srgbClr val="FF0000"/>
                </a:solidFill>
              </a:rPr>
              <a:t>Theo em chủ đề cuộc hội thảo bao gồm những nội dung </a:t>
            </a:r>
            <a:r>
              <a:rPr lang="nb-NO" i="1" smtClean="0">
                <a:solidFill>
                  <a:srgbClr val="FF0000"/>
                </a:solidFill>
              </a:rPr>
              <a:t>nào?</a:t>
            </a:r>
          </a:p>
          <a:p>
            <a:pPr marL="0" indent="0">
              <a:buNone/>
            </a:pPr>
            <a:r>
              <a:rPr lang="nb-NO" i="1">
                <a:solidFill>
                  <a:srgbClr val="FF0000"/>
                </a:solidFill>
              </a:rPr>
              <a:t>Theo em nên tập trung phát biểu nội dung nào hơn? Vì sao?</a:t>
            </a:r>
            <a:endParaRPr lang="en-US">
              <a:solidFill>
                <a:srgbClr val="FF0000"/>
              </a:solidFill>
            </a:endParaRPr>
          </a:p>
        </p:txBody>
      </p:sp>
    </p:spTree>
    <p:extLst>
      <p:ext uri="{BB962C8B-B14F-4D97-AF65-F5344CB8AC3E}">
        <p14:creationId xmlns:p14="http://schemas.microsoft.com/office/powerpoint/2010/main" val="343152459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fontScale="92500" lnSpcReduction="10000"/>
          </a:bodyPr>
          <a:lstStyle/>
          <a:p>
            <a:pPr marL="0" indent="0">
              <a:buNone/>
            </a:pPr>
            <a:r>
              <a:rPr lang="de-DE" b="1">
                <a:solidFill>
                  <a:srgbClr val="FF0000"/>
                </a:solidFill>
              </a:rPr>
              <a:t>2. Các bước chuẩn bị phát biểu</a:t>
            </a:r>
            <a:r>
              <a:rPr lang="de-DE">
                <a:solidFill>
                  <a:srgbClr val="FF0000"/>
                </a:solidFill>
              </a:rPr>
              <a:t>:</a:t>
            </a:r>
            <a:endParaRPr lang="en-US">
              <a:solidFill>
                <a:srgbClr val="FF0000"/>
              </a:solidFill>
            </a:endParaRPr>
          </a:p>
          <a:p>
            <a:r>
              <a:rPr lang="de-DE" smtClean="0"/>
              <a:t>Xác </a:t>
            </a:r>
            <a:r>
              <a:rPr lang="de-DE"/>
              <a:t>định đúng nội dung cần phát biểu.</a:t>
            </a:r>
            <a:endParaRPr lang="en-US"/>
          </a:p>
          <a:p>
            <a:pPr marL="0" indent="0">
              <a:buNone/>
            </a:pPr>
            <a:r>
              <a:rPr lang="de-DE" smtClean="0"/>
              <a:t>	+ </a:t>
            </a:r>
            <a:r>
              <a:rPr lang="de-DE"/>
              <a:t>Chủ đề buổi hội thảo.</a:t>
            </a:r>
            <a:endParaRPr lang="en-US"/>
          </a:p>
          <a:p>
            <a:pPr marL="0" indent="0">
              <a:buNone/>
            </a:pPr>
            <a:r>
              <a:rPr lang="de-DE" smtClean="0"/>
              <a:t>	+ </a:t>
            </a:r>
            <a:r>
              <a:rPr lang="de-DE"/>
              <a:t>Những nội dung chính của chủ đề.</a:t>
            </a:r>
            <a:endParaRPr lang="en-US"/>
          </a:p>
          <a:p>
            <a:pPr marL="0" indent="0">
              <a:buNone/>
            </a:pPr>
            <a:r>
              <a:rPr lang="de-DE" smtClean="0"/>
              <a:t>	+ </a:t>
            </a:r>
            <a:r>
              <a:rPr lang="de-DE"/>
              <a:t>Lựa chọn nội dung cần phát biểu.</a:t>
            </a:r>
            <a:endParaRPr lang="en-US"/>
          </a:p>
          <a:p>
            <a:r>
              <a:rPr lang="de-DE" smtClean="0"/>
              <a:t>Dự </a:t>
            </a:r>
            <a:r>
              <a:rPr lang="de-DE"/>
              <a:t>kiến đề cương cần phát biểu:</a:t>
            </a:r>
            <a:endParaRPr lang="en-US"/>
          </a:p>
          <a:p>
            <a:pPr marL="0" indent="0">
              <a:buNone/>
            </a:pPr>
            <a:r>
              <a:rPr lang="de-DE" smtClean="0"/>
              <a:t>	+</a:t>
            </a:r>
            <a:r>
              <a:rPr lang="de-DE"/>
              <a:t>Mở đầu: Giới thiệu chủ đề phát biểu.</a:t>
            </a:r>
            <a:endParaRPr lang="en-US"/>
          </a:p>
          <a:p>
            <a:pPr marL="0" indent="0">
              <a:buNone/>
            </a:pPr>
            <a:r>
              <a:rPr lang="de-DE" smtClean="0"/>
              <a:t>	+ </a:t>
            </a:r>
            <a:r>
              <a:rPr lang="de-DE"/>
              <a:t>Nội dung phát biểu:</a:t>
            </a:r>
            <a:endParaRPr lang="en-US"/>
          </a:p>
          <a:p>
            <a:pPr marL="0" indent="0">
              <a:buNone/>
            </a:pPr>
            <a:r>
              <a:rPr lang="de-DE" smtClean="0"/>
              <a:t>	+ </a:t>
            </a:r>
            <a:r>
              <a:rPr lang="de-DE"/>
              <a:t>Kết thúc: khái quát lại nội dung đã phát biểu.</a:t>
            </a:r>
            <a:endParaRPr lang="en-US"/>
          </a:p>
          <a:p>
            <a:endParaRPr lang="en-US"/>
          </a:p>
        </p:txBody>
      </p:sp>
    </p:spTree>
    <p:extLst>
      <p:ext uri="{BB962C8B-B14F-4D97-AF65-F5344CB8AC3E}">
        <p14:creationId xmlns:p14="http://schemas.microsoft.com/office/powerpoint/2010/main" val="61557621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pPr marL="0" indent="0">
              <a:buNone/>
            </a:pPr>
            <a:r>
              <a:rPr lang="de-DE" b="1">
                <a:solidFill>
                  <a:srgbClr val="FF0000"/>
                </a:solidFill>
              </a:rPr>
              <a:t>3. </a:t>
            </a:r>
            <a:r>
              <a:rPr lang="de-DE" b="1" smtClean="0">
                <a:solidFill>
                  <a:srgbClr val="FF0000"/>
                </a:solidFill>
              </a:rPr>
              <a:t>Yêu cầu khi phát </a:t>
            </a:r>
            <a:r>
              <a:rPr lang="de-DE" b="1">
                <a:solidFill>
                  <a:srgbClr val="FF0000"/>
                </a:solidFill>
              </a:rPr>
              <a:t>biểu ý kiến</a:t>
            </a:r>
            <a:r>
              <a:rPr lang="de-DE" smtClean="0">
                <a:solidFill>
                  <a:srgbClr val="FF0000"/>
                </a:solidFill>
              </a:rPr>
              <a:t>:</a:t>
            </a:r>
          </a:p>
          <a:p>
            <a:r>
              <a:rPr lang="de-DE" smtClean="0"/>
              <a:t>Phát biểu hướng về người nghe, </a:t>
            </a:r>
            <a:r>
              <a:rPr lang="de-DE" b="1" smtClean="0">
                <a:solidFill>
                  <a:srgbClr val="FF0000"/>
                </a:solidFill>
              </a:rPr>
              <a:t>đưa ra ý mới</a:t>
            </a:r>
            <a:r>
              <a:rPr lang="de-DE" smtClean="0"/>
              <a:t>, hấp dẫn lôi cuốn.</a:t>
            </a:r>
          </a:p>
          <a:p>
            <a:r>
              <a:rPr lang="de-DE" smtClean="0"/>
              <a:t>Trình </a:t>
            </a:r>
            <a:r>
              <a:rPr lang="de-DE"/>
              <a:t>bày nội dung </a:t>
            </a:r>
            <a:r>
              <a:rPr lang="de-DE" b="1">
                <a:solidFill>
                  <a:srgbClr val="FF0000"/>
                </a:solidFill>
              </a:rPr>
              <a:t>phát biểu theo đề cương </a:t>
            </a:r>
            <a:r>
              <a:rPr lang="de-DE"/>
              <a:t>đã dự kiến, </a:t>
            </a:r>
            <a:r>
              <a:rPr lang="de-DE" b="1">
                <a:solidFill>
                  <a:srgbClr val="FF0000"/>
                </a:solidFill>
              </a:rPr>
              <a:t>tránh lan man xa đề, lạc đề</a:t>
            </a:r>
            <a:r>
              <a:rPr lang="de-DE" b="1" smtClean="0">
                <a:solidFill>
                  <a:srgbClr val="FF0000"/>
                </a:solidFill>
              </a:rPr>
              <a:t>.</a:t>
            </a:r>
          </a:p>
          <a:p>
            <a:r>
              <a:rPr lang="de-DE" smtClean="0"/>
              <a:t>Lời </a:t>
            </a:r>
            <a:r>
              <a:rPr lang="de-DE"/>
              <a:t>phát biểu cần </a:t>
            </a:r>
            <a:r>
              <a:rPr lang="de-DE" b="1">
                <a:solidFill>
                  <a:srgbClr val="FF0000"/>
                </a:solidFill>
              </a:rPr>
              <a:t>ngắn gọn, súc tích </a:t>
            </a:r>
            <a:r>
              <a:rPr lang="de-DE"/>
              <a:t>nhưng cần có những </a:t>
            </a:r>
            <a:r>
              <a:rPr lang="de-DE" b="1">
                <a:solidFill>
                  <a:srgbClr val="FF0000"/>
                </a:solidFill>
              </a:rPr>
              <a:t>ví dụ minh hoạ </a:t>
            </a:r>
            <a:r>
              <a:rPr lang="de-DE"/>
              <a:t>cần thiết.</a:t>
            </a:r>
            <a:endParaRPr lang="en-US"/>
          </a:p>
          <a:p>
            <a:r>
              <a:rPr lang="de-DE" smtClean="0"/>
              <a:t>Lưu </a:t>
            </a:r>
            <a:r>
              <a:rPr lang="de-DE"/>
              <a:t>ý điều khiển </a:t>
            </a:r>
            <a:r>
              <a:rPr lang="de-DE" b="1">
                <a:solidFill>
                  <a:srgbClr val="FF0000"/>
                </a:solidFill>
              </a:rPr>
              <a:t>thái </a:t>
            </a:r>
            <a:r>
              <a:rPr lang="de-DE" b="1" smtClean="0">
                <a:solidFill>
                  <a:srgbClr val="FF0000"/>
                </a:solidFill>
              </a:rPr>
              <a:t>độ,</a:t>
            </a:r>
            <a:r>
              <a:rPr lang="de-DE" smtClean="0"/>
              <a:t> </a:t>
            </a:r>
            <a:r>
              <a:rPr lang="de-DE" b="1">
                <a:solidFill>
                  <a:srgbClr val="FF0000"/>
                </a:solidFill>
              </a:rPr>
              <a:t>cử </a:t>
            </a:r>
            <a:r>
              <a:rPr lang="de-DE" b="1" smtClean="0">
                <a:solidFill>
                  <a:srgbClr val="FF0000"/>
                </a:solidFill>
              </a:rPr>
              <a:t>chỉ, </a:t>
            </a:r>
            <a:r>
              <a:rPr lang="de-DE" b="1">
                <a:solidFill>
                  <a:srgbClr val="FF0000"/>
                </a:solidFill>
              </a:rPr>
              <a:t>giọng nói </a:t>
            </a:r>
            <a:r>
              <a:rPr lang="de-DE"/>
              <a:t>theo phản ứng của người nghe.</a:t>
            </a:r>
            <a:endParaRPr lang="en-US"/>
          </a:p>
          <a:p>
            <a:endParaRPr lang="en-US"/>
          </a:p>
          <a:p>
            <a:endParaRPr lang="en-US"/>
          </a:p>
          <a:p>
            <a:endParaRPr lang="en-US"/>
          </a:p>
          <a:p>
            <a:endParaRPr lang="en-US"/>
          </a:p>
        </p:txBody>
      </p:sp>
    </p:spTree>
    <p:extLst>
      <p:ext uri="{BB962C8B-B14F-4D97-AF65-F5344CB8AC3E}">
        <p14:creationId xmlns:p14="http://schemas.microsoft.com/office/powerpoint/2010/main" val="66910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009140"/>
          </a:xfrm>
        </p:spPr>
        <p:txBody>
          <a:bodyPr/>
          <a:lstStyle/>
          <a:p>
            <a:pPr algn="ctr"/>
            <a:r>
              <a:rPr lang="en-US"/>
              <a:t>BÀI TẬP THỰC HÀNH </a:t>
            </a:r>
            <a:br>
              <a:rPr lang="en-US"/>
            </a:br>
            <a:r>
              <a:rPr lang="it-IT"/>
              <a:t>PHÁT BIỂU THEO CHỦ </a:t>
            </a:r>
            <a:r>
              <a:rPr lang="it-IT" smtClean="0"/>
              <a:t>ĐỀ</a:t>
            </a:r>
            <a:br>
              <a:rPr lang="it-IT" smtClean="0"/>
            </a:br>
            <a:r>
              <a:rPr lang="it-IT" smtClean="0">
                <a:solidFill>
                  <a:schemeClr val="tx1"/>
                </a:solidFill>
              </a:rPr>
              <a:t>lớp 18T4 -CMT1</a:t>
            </a:r>
            <a:br>
              <a:rPr lang="it-IT" smtClean="0">
                <a:solidFill>
                  <a:schemeClr val="tx1"/>
                </a:solidFill>
              </a:rPr>
            </a:br>
            <a:r>
              <a:rPr lang="it-IT" smtClean="0">
                <a:solidFill>
                  <a:schemeClr val="tx1"/>
                </a:solidFill>
              </a:rPr>
              <a:t>thời gian 90p</a:t>
            </a:r>
            <a:endParaRPr lang="en-US">
              <a:solidFill>
                <a:schemeClr val="tx1"/>
              </a:solidFill>
            </a:endParaRPr>
          </a:p>
        </p:txBody>
      </p:sp>
      <p:sp>
        <p:nvSpPr>
          <p:cNvPr id="3" name="Content Placeholder 2"/>
          <p:cNvSpPr>
            <a:spLocks noGrp="1"/>
          </p:cNvSpPr>
          <p:nvPr>
            <p:ph idx="1"/>
          </p:nvPr>
        </p:nvSpPr>
        <p:spPr>
          <a:xfrm>
            <a:off x="838200" y="3374265"/>
            <a:ext cx="10515600" cy="2802697"/>
          </a:xfrm>
        </p:spPr>
        <p:txBody>
          <a:bodyPr/>
          <a:lstStyle/>
          <a:p>
            <a:pPr marL="0" indent="0">
              <a:buNone/>
            </a:pPr>
            <a:r>
              <a:rPr lang="de-DE" smtClean="0"/>
              <a:t>Phát biểu ý kiến của anh/chị về theo đề tài</a:t>
            </a:r>
          </a:p>
          <a:p>
            <a:pPr marL="0" indent="0">
              <a:buNone/>
            </a:pPr>
            <a:r>
              <a:rPr lang="de-DE" b="1" smtClean="0">
                <a:solidFill>
                  <a:srgbClr val="FF0000"/>
                </a:solidFill>
              </a:rPr>
              <a:t>"Quan </a:t>
            </a:r>
            <a:r>
              <a:rPr lang="de-DE" b="1">
                <a:solidFill>
                  <a:srgbClr val="FF0000"/>
                </a:solidFill>
              </a:rPr>
              <a:t>niệm về hạnh phúc của tuổi trẻ trong thời đại ngày nay" </a:t>
            </a:r>
            <a:endParaRPr lang="en-US" b="1">
              <a:solidFill>
                <a:srgbClr val="FF0000"/>
              </a:solidFill>
            </a:endParaRPr>
          </a:p>
        </p:txBody>
      </p:sp>
    </p:spTree>
    <p:extLst>
      <p:ext uri="{BB962C8B-B14F-4D97-AF65-F5344CB8AC3E}">
        <p14:creationId xmlns:p14="http://schemas.microsoft.com/office/powerpoint/2010/main" val="101501620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094740"/>
          </a:xfrm>
        </p:spPr>
        <p:txBody>
          <a:bodyPr>
            <a:normAutofit fontScale="90000"/>
          </a:bodyPr>
          <a:lstStyle/>
          <a:p>
            <a:pPr algn="ctr"/>
            <a:r>
              <a:rPr lang="en-US"/>
              <a:t>BÀI TẬP THỰC HÀNH </a:t>
            </a:r>
            <a:br>
              <a:rPr lang="en-US"/>
            </a:br>
            <a:r>
              <a:rPr lang="it-IT"/>
              <a:t>PHÁT BIỂU THEO CHỦ ĐỀ</a:t>
            </a:r>
            <a:br>
              <a:rPr lang="it-IT"/>
            </a:br>
            <a:r>
              <a:rPr lang="it-IT">
                <a:solidFill>
                  <a:schemeClr val="tx1"/>
                </a:solidFill>
              </a:rPr>
              <a:t>lớp 18T4 </a:t>
            </a:r>
            <a:r>
              <a:rPr lang="it-IT" smtClean="0">
                <a:solidFill>
                  <a:schemeClr val="tx1"/>
                </a:solidFill>
              </a:rPr>
              <a:t>– ANM1</a:t>
            </a:r>
            <a:r>
              <a:rPr lang="it-IT">
                <a:solidFill>
                  <a:schemeClr val="tx1"/>
                </a:solidFill>
              </a:rPr>
              <a:t/>
            </a:r>
            <a:br>
              <a:rPr lang="it-IT">
                <a:solidFill>
                  <a:schemeClr val="tx1"/>
                </a:solidFill>
              </a:rPr>
            </a:br>
            <a:r>
              <a:rPr lang="it-IT">
                <a:solidFill>
                  <a:schemeClr val="tx1"/>
                </a:solidFill>
              </a:rPr>
              <a:t>thời gian 90p</a:t>
            </a:r>
            <a:endParaRPr lang="en-US"/>
          </a:p>
        </p:txBody>
      </p:sp>
      <p:sp>
        <p:nvSpPr>
          <p:cNvPr id="3" name="Content Placeholder 2"/>
          <p:cNvSpPr>
            <a:spLocks noGrp="1"/>
          </p:cNvSpPr>
          <p:nvPr>
            <p:ph idx="1"/>
          </p:nvPr>
        </p:nvSpPr>
        <p:spPr>
          <a:xfrm>
            <a:off x="838200" y="2949261"/>
            <a:ext cx="10515600" cy="3410596"/>
          </a:xfrm>
        </p:spPr>
        <p:txBody>
          <a:bodyPr/>
          <a:lstStyle/>
          <a:p>
            <a:pPr marL="0" indent="0">
              <a:buNone/>
            </a:pPr>
            <a:r>
              <a:rPr lang="de-DE"/>
              <a:t>Phát biểu ý kiến của anh/chị về theo đề </a:t>
            </a:r>
            <a:r>
              <a:rPr lang="de-DE" smtClean="0"/>
              <a:t>tài:</a:t>
            </a:r>
          </a:p>
          <a:p>
            <a:pPr marL="742950" indent="-742950">
              <a:buAutoNum type="arabicPeriod"/>
            </a:pPr>
            <a:r>
              <a:rPr lang="de-DE" smtClean="0"/>
              <a:t>Tuổi trẻ và tình yêu</a:t>
            </a:r>
          </a:p>
          <a:p>
            <a:pPr marL="742950" indent="-742950">
              <a:buAutoNum type="arabicPeriod"/>
            </a:pPr>
            <a:r>
              <a:rPr lang="de-DE" smtClean="0"/>
              <a:t>Xâm hại – Thực trạng và phòng chống</a:t>
            </a:r>
          </a:p>
          <a:p>
            <a:pPr marL="742950" indent="-742950">
              <a:buAutoNum type="arabicPeriod"/>
            </a:pPr>
            <a:r>
              <a:rPr lang="de-DE" smtClean="0"/>
              <a:t>Idol – đúng và sai</a:t>
            </a:r>
          </a:p>
          <a:p>
            <a:pPr marL="742950" indent="-742950">
              <a:buAutoNum type="arabicPeriod"/>
            </a:pPr>
            <a:r>
              <a:rPr lang="de-DE" smtClean="0"/>
              <a:t>Nghiện</a:t>
            </a:r>
            <a:endParaRPr lang="de-DE"/>
          </a:p>
          <a:p>
            <a:pPr marL="0" indent="0">
              <a:buNone/>
            </a:pPr>
            <a:endParaRPr lang="en-US"/>
          </a:p>
        </p:txBody>
      </p:sp>
    </p:spTree>
    <p:extLst>
      <p:ext uri="{BB962C8B-B14F-4D97-AF65-F5344CB8AC3E}">
        <p14:creationId xmlns:p14="http://schemas.microsoft.com/office/powerpoint/2010/main" val="158828033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THỰC HÀNH MỘT SỐ PHÉP TU TỪ</a:t>
            </a:r>
            <a:br>
              <a:rPr lang="en-US" smtClean="0"/>
            </a:br>
            <a:r>
              <a:rPr lang="en-US" smtClean="0"/>
              <a:t>NGỮ ÂM</a:t>
            </a:r>
            <a:endParaRPr lang="en-US"/>
          </a:p>
        </p:txBody>
      </p:sp>
      <p:sp>
        <p:nvSpPr>
          <p:cNvPr id="3" name="Content Placeholder 2"/>
          <p:cNvSpPr>
            <a:spLocks noGrp="1"/>
          </p:cNvSpPr>
          <p:nvPr>
            <p:ph idx="1"/>
          </p:nvPr>
        </p:nvSpPr>
        <p:spPr/>
        <p:txBody>
          <a:bodyPr/>
          <a:lstStyle/>
          <a:p>
            <a:pPr marL="857250" indent="-857250">
              <a:buAutoNum type="romanUcPeriod"/>
            </a:pPr>
            <a:r>
              <a:rPr lang="en-US" b="1" smtClean="0">
                <a:solidFill>
                  <a:srgbClr val="FF0000"/>
                </a:solidFill>
              </a:rPr>
              <a:t>Ôn tập kiến thức:</a:t>
            </a:r>
          </a:p>
          <a:p>
            <a:pPr marL="0" indent="0">
              <a:buNone/>
            </a:pPr>
            <a:r>
              <a:rPr lang="en-US" i="1" smtClean="0">
                <a:solidFill>
                  <a:srgbClr val="FF0000"/>
                </a:solidFill>
              </a:rPr>
              <a:t>Tu từ ngữ âm trong tiếng Việt được hiểu như thế nào?</a:t>
            </a:r>
          </a:p>
          <a:p>
            <a:pPr marL="0" indent="0">
              <a:buNone/>
            </a:pPr>
            <a:r>
              <a:rPr lang="vi-VN" b="1"/>
              <a:t>Phép tu từ ngữ âm </a:t>
            </a:r>
            <a:r>
              <a:rPr lang="vi-VN"/>
              <a:t>trong tiếng Việt chính là cách </a:t>
            </a:r>
            <a:r>
              <a:rPr lang="vi-VN" b="1"/>
              <a:t>biểu đạt ngôn ngữ một cách nghệ thuật </a:t>
            </a:r>
            <a:r>
              <a:rPr lang="vi-VN"/>
              <a:t>và </a:t>
            </a:r>
            <a:r>
              <a:rPr lang="vi-VN" b="1"/>
              <a:t>có giá trị biểu cảm hơn </a:t>
            </a:r>
            <a:r>
              <a:rPr lang="vi-VN"/>
              <a:t>so với những cách nói thông thường. </a:t>
            </a:r>
            <a:endParaRPr lang="en-US" i="1">
              <a:solidFill>
                <a:srgbClr val="FF0000"/>
              </a:solidFill>
            </a:endParaRPr>
          </a:p>
        </p:txBody>
      </p:sp>
    </p:spTree>
    <p:extLst>
      <p:ext uri="{BB962C8B-B14F-4D97-AF65-F5344CB8AC3E}">
        <p14:creationId xmlns:p14="http://schemas.microsoft.com/office/powerpoint/2010/main" val="277840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605307"/>
            <a:ext cx="10515600" cy="5571656"/>
          </a:xfrm>
        </p:spPr>
        <p:txBody>
          <a:bodyPr/>
          <a:lstStyle/>
          <a:p>
            <a:r>
              <a:rPr lang="en-US" i="1" smtClean="0">
                <a:solidFill>
                  <a:srgbClr val="FF0000"/>
                </a:solidFill>
              </a:rPr>
              <a:t>Tu từ ngữ âm có các yếu tố nào?</a:t>
            </a:r>
          </a:p>
          <a:p>
            <a:r>
              <a:rPr lang="vi-VN" smtClean="0"/>
              <a:t>Trong </a:t>
            </a:r>
            <a:r>
              <a:rPr lang="vi-VN"/>
              <a:t>một số phép tu từ ngữ âm của tiếng Việt thì không thể thiếu các yếu tố như: </a:t>
            </a:r>
            <a:endParaRPr lang="en-US" smtClean="0"/>
          </a:p>
          <a:p>
            <a:pPr marL="0" indent="0">
              <a:buNone/>
            </a:pPr>
            <a:r>
              <a:rPr lang="en-US" smtClean="0"/>
              <a:t> - </a:t>
            </a:r>
            <a:r>
              <a:rPr lang="vi-VN" smtClean="0"/>
              <a:t>Hệ </a:t>
            </a:r>
            <a:r>
              <a:rPr lang="vi-VN"/>
              <a:t>thống thanh điệu, </a:t>
            </a:r>
            <a:endParaRPr lang="en-US" smtClean="0"/>
          </a:p>
          <a:p>
            <a:pPr marL="0" indent="0">
              <a:buNone/>
            </a:pPr>
            <a:r>
              <a:rPr lang="en-US" smtClean="0"/>
              <a:t> - H</a:t>
            </a:r>
            <a:r>
              <a:rPr lang="vi-VN" smtClean="0"/>
              <a:t>ệ </a:t>
            </a:r>
            <a:r>
              <a:rPr lang="vi-VN"/>
              <a:t>thống nguyên âm, </a:t>
            </a:r>
            <a:endParaRPr lang="en-US" smtClean="0"/>
          </a:p>
          <a:p>
            <a:pPr marL="0" indent="0">
              <a:buNone/>
            </a:pPr>
            <a:r>
              <a:rPr lang="en-US" smtClean="0"/>
              <a:t> - </a:t>
            </a:r>
            <a:r>
              <a:rPr lang="en-US"/>
              <a:t>H</a:t>
            </a:r>
            <a:r>
              <a:rPr lang="vi-VN" smtClean="0"/>
              <a:t>ệ </a:t>
            </a:r>
            <a:r>
              <a:rPr lang="vi-VN"/>
              <a:t>thống phụ âm</a:t>
            </a:r>
            <a:r>
              <a:rPr lang="vi-VN" smtClean="0"/>
              <a:t>.</a:t>
            </a:r>
            <a:endParaRPr lang="en-US"/>
          </a:p>
        </p:txBody>
      </p:sp>
    </p:spTree>
    <p:extLst>
      <p:ext uri="{BB962C8B-B14F-4D97-AF65-F5344CB8AC3E}">
        <p14:creationId xmlns:p14="http://schemas.microsoft.com/office/powerpoint/2010/main" val="145694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calcmode="lin" valueType="num">
                                      <p:cBhvr additive="base">
                                        <p:cTn id="2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 calcmode="lin" valueType="num">
                                      <p:cBhvr additive="base">
                                        <p:cTn id="2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6091707"/>
          </a:xfrm>
        </p:spPr>
        <p:txBody>
          <a:bodyPr>
            <a:normAutofit lnSpcReduction="10000"/>
          </a:bodyPr>
          <a:lstStyle/>
          <a:p>
            <a:pPr marL="0" indent="0">
              <a:buNone/>
            </a:pPr>
            <a:r>
              <a:rPr lang="en-US" b="1" smtClean="0">
                <a:solidFill>
                  <a:srgbClr val="FF0000"/>
                </a:solidFill>
              </a:rPr>
              <a:t>Hệ </a:t>
            </a:r>
            <a:r>
              <a:rPr lang="en-US" b="1">
                <a:solidFill>
                  <a:srgbClr val="FF0000"/>
                </a:solidFill>
              </a:rPr>
              <a:t>thống thanh điệu</a:t>
            </a:r>
            <a:r>
              <a:rPr lang="en-US" b="1" smtClean="0">
                <a:solidFill>
                  <a:srgbClr val="FF0000"/>
                </a:solidFill>
              </a:rPr>
              <a:t>:</a:t>
            </a:r>
          </a:p>
          <a:p>
            <a:pPr marL="0" indent="0">
              <a:buNone/>
            </a:pPr>
            <a:r>
              <a:rPr lang="vi-VN"/>
              <a:t>Giá trị của độ cao thể hiện ở trên hai mặt đối lập: độ cao (âm vực) và âm điệu, có thể lấy một vài ví dụ như sau để làm rõ</a:t>
            </a:r>
          </a:p>
          <a:p>
            <a:pPr marL="0" indent="0">
              <a:buNone/>
            </a:pPr>
            <a:r>
              <a:rPr lang="vi-VN" b="1" i="1" smtClean="0"/>
              <a:t> </a:t>
            </a:r>
            <a:r>
              <a:rPr lang="vi-VN" b="1" i="1"/>
              <a:t>Về độ cao (âm vực):</a:t>
            </a:r>
          </a:p>
          <a:p>
            <a:r>
              <a:rPr lang="vi-VN" smtClean="0"/>
              <a:t>B</a:t>
            </a:r>
            <a:r>
              <a:rPr lang="en-US" smtClean="0"/>
              <a:t>ổ</a:t>
            </a:r>
            <a:r>
              <a:rPr lang="vi-VN" smtClean="0"/>
              <a:t>ng </a:t>
            </a:r>
            <a:r>
              <a:rPr lang="vi-VN"/>
              <a:t>= ngang – ngã – sắc</a:t>
            </a:r>
          </a:p>
          <a:p>
            <a:r>
              <a:rPr lang="vi-VN"/>
              <a:t>Trầm = huyền – hỏi – nặng</a:t>
            </a:r>
          </a:p>
          <a:p>
            <a:pPr marL="0" indent="0">
              <a:buNone/>
            </a:pPr>
            <a:r>
              <a:rPr lang="vi-VN" b="1" i="1" smtClean="0"/>
              <a:t>Về </a:t>
            </a:r>
            <a:r>
              <a:rPr lang="vi-VN" b="1" i="1"/>
              <a:t>âm điệu:</a:t>
            </a:r>
          </a:p>
          <a:p>
            <a:r>
              <a:rPr lang="vi-VN"/>
              <a:t>Bằng </a:t>
            </a:r>
            <a:r>
              <a:rPr lang="vi-VN" smtClean="0"/>
              <a:t>= </a:t>
            </a:r>
            <a:r>
              <a:rPr lang="vi-VN"/>
              <a:t>ngang – huyền</a:t>
            </a:r>
          </a:p>
          <a:p>
            <a:r>
              <a:rPr lang="vi-VN"/>
              <a:t>Trắc </a:t>
            </a:r>
            <a:r>
              <a:rPr lang="vi-VN" smtClean="0"/>
              <a:t>= </a:t>
            </a:r>
            <a:r>
              <a:rPr lang="vi-VN"/>
              <a:t>sắc – nặng – hỏi – ngã</a:t>
            </a:r>
          </a:p>
          <a:p>
            <a:endParaRPr lang="en-US" b="1">
              <a:solidFill>
                <a:srgbClr val="FF0000"/>
              </a:solidFill>
            </a:endParaRPr>
          </a:p>
        </p:txBody>
      </p:sp>
    </p:spTree>
    <p:extLst>
      <p:ext uri="{BB962C8B-B14F-4D97-AF65-F5344CB8AC3E}">
        <p14:creationId xmlns:p14="http://schemas.microsoft.com/office/powerpoint/2010/main" val="391000521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97735"/>
            <a:ext cx="10515600" cy="5108017"/>
          </a:xfrm>
        </p:spPr>
        <p:txBody>
          <a:bodyPr/>
          <a:lstStyle/>
          <a:p>
            <a:r>
              <a:rPr lang="vi-VN"/>
              <a:t>Sự đối lập giữa âm vực và âm điệu giữ một vai trò vô cùng quan trọng trong sáng tác thơ văn, có thể thấy, trong các thể thơ của Việt Nam, những sự đối lập nêu trên của thanh điệu đã chi phối ảnh hưởng và hầu như tất cả vào yếu tố vận luật.</a:t>
            </a:r>
          </a:p>
          <a:p>
            <a:endParaRPr lang="en-US"/>
          </a:p>
        </p:txBody>
      </p:sp>
    </p:spTree>
    <p:extLst>
      <p:ext uri="{BB962C8B-B14F-4D97-AF65-F5344CB8AC3E}">
        <p14:creationId xmlns:p14="http://schemas.microsoft.com/office/powerpoint/2010/main" val="422826502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lnSpcReduction="10000"/>
          </a:bodyPr>
          <a:lstStyle/>
          <a:p>
            <a:pPr marL="0" indent="0">
              <a:buNone/>
            </a:pPr>
            <a:r>
              <a:rPr lang="en-US" b="1" smtClean="0">
                <a:solidFill>
                  <a:srgbClr val="FF0000"/>
                </a:solidFill>
              </a:rPr>
              <a:t>Hệ </a:t>
            </a:r>
            <a:r>
              <a:rPr lang="en-US" b="1">
                <a:solidFill>
                  <a:srgbClr val="FF0000"/>
                </a:solidFill>
              </a:rPr>
              <a:t>thống nguyên âm</a:t>
            </a:r>
            <a:r>
              <a:rPr lang="en-US" b="1" smtClean="0">
                <a:solidFill>
                  <a:srgbClr val="FF0000"/>
                </a:solidFill>
              </a:rPr>
              <a:t>:</a:t>
            </a:r>
          </a:p>
          <a:p>
            <a:pPr marL="0" indent="0">
              <a:buNone/>
            </a:pPr>
            <a:r>
              <a:rPr lang="vi-VN" b="1" smtClean="0"/>
              <a:t> </a:t>
            </a:r>
            <a:r>
              <a:rPr lang="vi-VN" b="1"/>
              <a:t>Đối lập về âm vực</a:t>
            </a:r>
            <a:r>
              <a:rPr lang="vi-VN" b="1" smtClean="0"/>
              <a:t>:</a:t>
            </a:r>
            <a:endParaRPr lang="en-US" b="1" smtClean="0"/>
          </a:p>
          <a:p>
            <a:pPr marL="0" indent="0">
              <a:buNone/>
            </a:pPr>
            <a:r>
              <a:rPr lang="vi-VN"/>
              <a:t>Dựa theo </a:t>
            </a:r>
            <a:r>
              <a:rPr lang="en-US" b="1" smtClean="0"/>
              <a:t>khẩu hình </a:t>
            </a:r>
            <a:r>
              <a:rPr lang="vi-VN" smtClean="0"/>
              <a:t>dễ </a:t>
            </a:r>
            <a:r>
              <a:rPr lang="vi-VN"/>
              <a:t>dàng nhận thấy có hai mặt đối </a:t>
            </a:r>
            <a:r>
              <a:rPr lang="vi-VN" smtClean="0"/>
              <a:t>lập</a:t>
            </a:r>
            <a:endParaRPr lang="vi-VN" b="1"/>
          </a:p>
          <a:p>
            <a:r>
              <a:rPr lang="vi-VN" smtClean="0"/>
              <a:t>Loại </a:t>
            </a:r>
            <a:r>
              <a:rPr lang="vi-VN"/>
              <a:t>bổng: gồm các nguyên âm hàng trước không tròn môi khi đọc đó là: i, e, ê, iê</a:t>
            </a:r>
          </a:p>
          <a:p>
            <a:r>
              <a:rPr lang="vi-VN" smtClean="0"/>
              <a:t>Loại </a:t>
            </a:r>
            <a:r>
              <a:rPr lang="vi-VN"/>
              <a:t>trầm: Gồm các nguyên âm hàng sau tròn môi khi đọc là: u, ô, o, uô ( Các nguyên âm hàng giữa: ư, ơ, â, a, ă, ươ là loại trầm vừa hoặc tính trung hòa)</a:t>
            </a:r>
          </a:p>
          <a:p>
            <a:endParaRPr lang="en-US"/>
          </a:p>
        </p:txBody>
      </p:sp>
    </p:spTree>
    <p:extLst>
      <p:ext uri="{BB962C8B-B14F-4D97-AF65-F5344CB8AC3E}">
        <p14:creationId xmlns:p14="http://schemas.microsoft.com/office/powerpoint/2010/main" val="154771463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a:bodyPr>
          <a:lstStyle/>
          <a:p>
            <a:pPr marL="0" indent="0">
              <a:buNone/>
            </a:pPr>
            <a:r>
              <a:rPr lang="vi-VN" b="1" smtClean="0"/>
              <a:t>Đối </a:t>
            </a:r>
            <a:r>
              <a:rPr lang="vi-VN" b="1"/>
              <a:t>lập về âm lượng:</a:t>
            </a:r>
          </a:p>
          <a:p>
            <a:pPr marL="0" indent="0">
              <a:buNone/>
            </a:pPr>
            <a:r>
              <a:rPr lang="vi-VN"/>
              <a:t>Dựa theo </a:t>
            </a:r>
            <a:r>
              <a:rPr lang="vi-VN" b="1"/>
              <a:t>độ mở của miệng </a:t>
            </a:r>
            <a:r>
              <a:rPr lang="vi-VN"/>
              <a:t>dễ dàng nhận thấy có hai mặt đối lập</a:t>
            </a:r>
          </a:p>
          <a:p>
            <a:r>
              <a:rPr lang="vi-VN" smtClean="0"/>
              <a:t>Bậc </a:t>
            </a:r>
            <a:r>
              <a:rPr lang="vi-VN"/>
              <a:t>lớn (sáng) gồm nguyên âm rộng, hơi rộng là: e, a, ă, o.</a:t>
            </a:r>
          </a:p>
          <a:p>
            <a:r>
              <a:rPr lang="vi-VN" smtClean="0"/>
              <a:t>Bậc </a:t>
            </a:r>
            <a:r>
              <a:rPr lang="vi-VN"/>
              <a:t>nhỏ (tối) gồm các nguyên âm hẹp là: </a:t>
            </a:r>
            <a:r>
              <a:rPr lang="en-US" smtClean="0"/>
              <a:t>i</a:t>
            </a:r>
            <a:r>
              <a:rPr lang="vi-VN" smtClean="0"/>
              <a:t>, </a:t>
            </a:r>
            <a:r>
              <a:rPr lang="vi-VN"/>
              <a:t>ư, u</a:t>
            </a:r>
          </a:p>
          <a:p>
            <a:pPr marL="0" indent="0">
              <a:buNone/>
            </a:pPr>
            <a:r>
              <a:rPr lang="vi-VN"/>
              <a:t>(Các nguyên âm hơi hẹp là những nguyên âm trung hòa về lượng)</a:t>
            </a:r>
          </a:p>
          <a:p>
            <a:endParaRPr lang="en-US"/>
          </a:p>
        </p:txBody>
      </p:sp>
    </p:spTree>
    <p:extLst>
      <p:ext uri="{BB962C8B-B14F-4D97-AF65-F5344CB8AC3E}">
        <p14:creationId xmlns:p14="http://schemas.microsoft.com/office/powerpoint/2010/main" val="141631368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43189"/>
            <a:ext cx="10515600" cy="5133774"/>
          </a:xfrm>
        </p:spPr>
        <p:txBody>
          <a:bodyPr/>
          <a:lstStyle/>
          <a:p>
            <a:pPr marL="0" indent="0">
              <a:buNone/>
            </a:pPr>
            <a:r>
              <a:rPr lang="vi-VN" b="1" smtClean="0">
                <a:solidFill>
                  <a:srgbClr val="FF0000"/>
                </a:solidFill>
              </a:rPr>
              <a:t> </a:t>
            </a:r>
            <a:r>
              <a:rPr lang="vi-VN" b="1">
                <a:solidFill>
                  <a:srgbClr val="FF0000"/>
                </a:solidFill>
              </a:rPr>
              <a:t>Hệ thống phụ âm:</a:t>
            </a:r>
          </a:p>
          <a:p>
            <a:r>
              <a:rPr lang="vi-VN"/>
              <a:t>Các phụ âm tiếng việt không làm thành một hệ thống có những thể đối lập rõ rệt như hệ thống nguyên âm. Tuy vậy, nó cùng với phần vần tạo nên một sức gợi tả nhất định, các nhà thơ thường dùng biện pháp phụ âm đầu để tạo nên biểu tượng về một sức mạnh.</a:t>
            </a:r>
          </a:p>
          <a:p>
            <a:endParaRPr lang="en-US"/>
          </a:p>
        </p:txBody>
      </p:sp>
    </p:spTree>
    <p:extLst>
      <p:ext uri="{BB962C8B-B14F-4D97-AF65-F5344CB8AC3E}">
        <p14:creationId xmlns:p14="http://schemas.microsoft.com/office/powerpoint/2010/main" val="146020055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THỰC HÀNH MỘT SỐ PHÉP TU TỪ</a:t>
            </a:r>
            <a:br>
              <a:rPr lang="en-US" smtClean="0"/>
            </a:br>
            <a:r>
              <a:rPr lang="en-US" smtClean="0"/>
              <a:t>NGỮ ÂM</a:t>
            </a:r>
            <a:endParaRPr lang="en-US"/>
          </a:p>
        </p:txBody>
      </p:sp>
      <p:sp>
        <p:nvSpPr>
          <p:cNvPr id="3" name="Content Placeholder 2"/>
          <p:cNvSpPr>
            <a:spLocks noGrp="1"/>
          </p:cNvSpPr>
          <p:nvPr>
            <p:ph idx="1"/>
          </p:nvPr>
        </p:nvSpPr>
        <p:spPr/>
        <p:txBody>
          <a:bodyPr>
            <a:normAutofit/>
          </a:bodyPr>
          <a:lstStyle/>
          <a:p>
            <a:pPr marL="857250" indent="-857250">
              <a:buAutoNum type="romanUcPeriod"/>
            </a:pPr>
            <a:r>
              <a:rPr lang="en-US" b="1" smtClean="0">
                <a:solidFill>
                  <a:srgbClr val="FF0000"/>
                </a:solidFill>
              </a:rPr>
              <a:t>Ôn tập kiến thức:</a:t>
            </a:r>
          </a:p>
          <a:p>
            <a:pPr marL="0" indent="0">
              <a:buNone/>
            </a:pPr>
            <a:r>
              <a:rPr lang="en-US" b="1" smtClean="0"/>
              <a:t>    1</a:t>
            </a:r>
            <a:r>
              <a:rPr lang="en-US" b="1"/>
              <a:t>. Khái </a:t>
            </a:r>
            <a:r>
              <a:rPr lang="en-US" b="1" smtClean="0"/>
              <a:t>niệm</a:t>
            </a:r>
            <a:endParaRPr lang="en-US" b="1" smtClean="0">
              <a:solidFill>
                <a:srgbClr val="FF0000"/>
              </a:solidFill>
            </a:endParaRPr>
          </a:p>
          <a:p>
            <a:pPr marL="0" indent="0">
              <a:buNone/>
            </a:pPr>
            <a:r>
              <a:rPr lang="en-US" i="1" smtClean="0">
                <a:solidFill>
                  <a:srgbClr val="FF0000"/>
                </a:solidFill>
              </a:rPr>
              <a:t>Biện pháp tu từ ngữ âm trong tiếng Việt được hiểu như thế nào?</a:t>
            </a:r>
          </a:p>
          <a:p>
            <a:pPr marL="0" indent="0">
              <a:buNone/>
            </a:pPr>
            <a:r>
              <a:rPr lang="en-US" smtClean="0"/>
              <a:t>Biện pháp tu từ ngữ âm là cách phối hợp, sử dụng khéo léo các </a:t>
            </a:r>
            <a:r>
              <a:rPr lang="en-US" b="1" smtClean="0"/>
              <a:t>âm, thanh, vần, điệu </a:t>
            </a:r>
            <a:r>
              <a:rPr lang="en-US" smtClean="0"/>
              <a:t>nhằm đến những màu sắc biểu cảm khác nhau cho văn bản</a:t>
            </a:r>
            <a:endParaRPr lang="en-US" i="1">
              <a:solidFill>
                <a:srgbClr val="FF0000"/>
              </a:solidFill>
            </a:endParaRPr>
          </a:p>
        </p:txBody>
      </p:sp>
    </p:spTree>
    <p:extLst>
      <p:ext uri="{BB962C8B-B14F-4D97-AF65-F5344CB8AC3E}">
        <p14:creationId xmlns:p14="http://schemas.microsoft.com/office/powerpoint/2010/main" val="325833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2. Một số biện pháp tu từ ngữ âm thường gặp</a:t>
            </a:r>
          </a:p>
          <a:p>
            <a:pPr marL="0" indent="0">
              <a:buNone/>
            </a:pPr>
            <a:r>
              <a:rPr lang="en-US" i="1" smtClean="0">
                <a:solidFill>
                  <a:srgbClr val="FF0000"/>
                </a:solidFill>
              </a:rPr>
              <a:t>Có những biện pháp tu từ ngữ âm nào thường gặp?</a:t>
            </a:r>
            <a:endParaRPr lang="en-US" i="1">
              <a:solidFill>
                <a:srgbClr val="FF0000"/>
              </a:solidFill>
            </a:endParaRPr>
          </a:p>
        </p:txBody>
      </p:sp>
    </p:spTree>
    <p:extLst>
      <p:ext uri="{BB962C8B-B14F-4D97-AF65-F5344CB8AC3E}">
        <p14:creationId xmlns:p14="http://schemas.microsoft.com/office/powerpoint/2010/main" val="366788086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6836" y="682580"/>
            <a:ext cx="10515600" cy="5507262"/>
          </a:xfrm>
        </p:spPr>
        <p:txBody>
          <a:bodyPr/>
          <a:lstStyle/>
          <a:p>
            <a:pPr marL="0" indent="0">
              <a:buNone/>
            </a:pPr>
            <a:r>
              <a:rPr lang="en-US" b="1" smtClean="0">
                <a:solidFill>
                  <a:srgbClr val="FF0000"/>
                </a:solidFill>
              </a:rPr>
              <a:t>2. Một số biện pháp tu từ ngữ âm thường gặp</a:t>
            </a:r>
            <a:endParaRPr lang="en-US" b="1">
              <a:solidFill>
                <a:srgbClr val="FF0000"/>
              </a:solidFill>
            </a:endParaRPr>
          </a:p>
          <a:p>
            <a:pPr marL="0" indent="0">
              <a:buNone/>
            </a:pPr>
            <a:r>
              <a:rPr lang="en-US" smtClean="0">
                <a:solidFill>
                  <a:srgbClr val="FF0000"/>
                </a:solidFill>
              </a:rPr>
              <a:t>    a. Biện pháp điệp âm</a:t>
            </a:r>
          </a:p>
          <a:p>
            <a:pPr marL="0" indent="0">
              <a:buNone/>
            </a:pPr>
            <a:r>
              <a:rPr lang="en-US" i="1" smtClean="0">
                <a:solidFill>
                  <a:srgbClr val="FF0000"/>
                </a:solidFill>
              </a:rPr>
              <a:t>Biện pháp điệp âm là gì?</a:t>
            </a:r>
          </a:p>
          <a:p>
            <a:pPr marL="0" indent="0">
              <a:buNone/>
            </a:pPr>
            <a:r>
              <a:rPr lang="en-US" b="1" smtClean="0"/>
              <a:t>Khái niệm: </a:t>
            </a:r>
            <a:r>
              <a:rPr lang="vi-VN" smtClean="0"/>
              <a:t>Điệp </a:t>
            </a:r>
            <a:r>
              <a:rPr lang="vi-VN"/>
              <a:t>âm là biện pháp </a:t>
            </a:r>
            <a:r>
              <a:rPr lang="vi-VN" b="1"/>
              <a:t>cố ý lặp lại một số yếu tố ngữ âm </a:t>
            </a:r>
            <a:r>
              <a:rPr lang="vi-VN"/>
              <a:t>nào đó (phụ âm đầu, vần hoặc thanh) để tạo ra sự cộng hưởng ý nghĩa, có tác dụng tô đậm thêm hình tượng hoặc xúc cảm, gợi liên tưởng, đồng thời giúp cho lời văn, lời thơ thêm nhạc tính.</a:t>
            </a:r>
            <a:endParaRPr lang="en-US"/>
          </a:p>
          <a:p>
            <a:endParaRPr lang="en-US"/>
          </a:p>
        </p:txBody>
      </p:sp>
    </p:spTree>
    <p:extLst>
      <p:ext uri="{BB962C8B-B14F-4D97-AF65-F5344CB8AC3E}">
        <p14:creationId xmlns:p14="http://schemas.microsoft.com/office/powerpoint/2010/main" val="176066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a:bodyPr>
          <a:lstStyle/>
          <a:p>
            <a:pPr marL="0" indent="0">
              <a:buNone/>
            </a:pPr>
            <a:r>
              <a:rPr lang="en-US" b="1" smtClean="0"/>
              <a:t>Phân loại</a:t>
            </a:r>
          </a:p>
          <a:p>
            <a:pPr marL="0" indent="0">
              <a:buNone/>
            </a:pPr>
            <a:r>
              <a:rPr lang="en-US" i="1" smtClean="0">
                <a:solidFill>
                  <a:srgbClr val="FF0000"/>
                </a:solidFill>
              </a:rPr>
              <a:t>Có những biện pháp điệp âm nào?</a:t>
            </a:r>
          </a:p>
          <a:p>
            <a:r>
              <a:rPr lang="vi-VN" b="1"/>
              <a:t>Điệp phụ âm đầu: </a:t>
            </a:r>
            <a:r>
              <a:rPr lang="vi-VN"/>
              <a:t>Là sự lặp lại phụ âm đầu để tạo ra sự trùng điệp về âm hưởng, tăng tính tạo hình và diễn cảm cho câu thơ. Tuỳ theo đặc điểm của phụ âm đầu được chọn làm phương tiện mà nó có thể gợi những liên tưởng tinh tế khác nhau. </a:t>
            </a:r>
            <a:endParaRPr lang="en-US" smtClean="0"/>
          </a:p>
        </p:txBody>
      </p:sp>
    </p:spTree>
    <p:extLst>
      <p:ext uri="{BB962C8B-B14F-4D97-AF65-F5344CB8AC3E}">
        <p14:creationId xmlns:p14="http://schemas.microsoft.com/office/powerpoint/2010/main" val="8343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vi-VN" b="1"/>
              <a:t>Điệp vần: </a:t>
            </a:r>
            <a:r>
              <a:rPr lang="vi-VN"/>
              <a:t>Là sự cố ý tạo ra sự trùng điệp về âm hưởng bằng cách lặp lại những âm tiết có phần giống nhau, nhằm mục đích tăng sức biểu cảm, tăng nhạc tính cho câu thơ. </a:t>
            </a:r>
            <a:endParaRPr lang="en-US"/>
          </a:p>
          <a:p>
            <a:r>
              <a:rPr lang="vi-VN" b="1"/>
              <a:t>Điệp thanh: </a:t>
            </a:r>
            <a:r>
              <a:rPr lang="vi-VN"/>
              <a:t>Sử dụng lặp lại các thanh điệu cùng nhóm (bằng/trắc) để tạo ra sự cộng hưởng về ý nghĩa, tăng tính nhạc cho câu thơ.</a:t>
            </a:r>
            <a:endParaRPr lang="en-US"/>
          </a:p>
          <a:p>
            <a:endParaRPr lang="en-US"/>
          </a:p>
        </p:txBody>
      </p:sp>
    </p:spTree>
    <p:extLst>
      <p:ext uri="{BB962C8B-B14F-4D97-AF65-F5344CB8AC3E}">
        <p14:creationId xmlns:p14="http://schemas.microsoft.com/office/powerpoint/2010/main" val="75014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vi-VN">
                <a:solidFill>
                  <a:srgbClr val="FF0000"/>
                </a:solidFill>
              </a:rPr>
              <a:t>b. Biện pháp tạo nhịp điệu </a:t>
            </a:r>
            <a:endParaRPr lang="en-US" smtClean="0">
              <a:solidFill>
                <a:srgbClr val="FF0000"/>
              </a:solidFill>
            </a:endParaRPr>
          </a:p>
          <a:p>
            <a:r>
              <a:rPr lang="vi-VN" smtClean="0"/>
              <a:t>Là </a:t>
            </a:r>
            <a:r>
              <a:rPr lang="vi-VN"/>
              <a:t>biện pháp tu từ ngữ âm trong đó người ta cốt tạo nên </a:t>
            </a:r>
            <a:r>
              <a:rPr lang="vi-VN" b="1"/>
              <a:t>một âm hưởng hấp dẫn </a:t>
            </a:r>
            <a:r>
              <a:rPr lang="vi-VN"/>
              <a:t>bằng những hình thức cân đối, nhịp nhàng của lời văn, nhằm làm cho lí luận có sức thuyết phục mạnh mẽ. </a:t>
            </a:r>
            <a:endParaRPr lang="en-US" smtClean="0"/>
          </a:p>
          <a:p>
            <a:r>
              <a:rPr lang="vi-VN" smtClean="0"/>
              <a:t>Được </a:t>
            </a:r>
            <a:r>
              <a:rPr lang="vi-VN"/>
              <a:t>dùng chủ yếu trong văn xuôi chính luận.</a:t>
            </a:r>
            <a:endParaRPr lang="en-US"/>
          </a:p>
        </p:txBody>
      </p:sp>
    </p:spTree>
    <p:extLst>
      <p:ext uri="{BB962C8B-B14F-4D97-AF65-F5344CB8AC3E}">
        <p14:creationId xmlns:p14="http://schemas.microsoft.com/office/powerpoint/2010/main" val="357348432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r>
              <a:rPr lang="vi-VN">
                <a:solidFill>
                  <a:srgbClr val="FF0000"/>
                </a:solidFill>
              </a:rPr>
              <a:t>c. Biện pháp tạo âm hưởng </a:t>
            </a:r>
            <a:endParaRPr lang="en-US" smtClean="0">
              <a:solidFill>
                <a:srgbClr val="FF0000"/>
              </a:solidFill>
            </a:endParaRPr>
          </a:p>
          <a:p>
            <a:r>
              <a:rPr lang="vi-VN" smtClean="0"/>
              <a:t>Là </a:t>
            </a:r>
            <a:r>
              <a:rPr lang="vi-VN"/>
              <a:t>biện pháp tu từ ngữ âm trong đó người ta phối hợp âm thanh, nhịp điệu của câu văn không phải chỉ cốt tạo ra một sự cân </a:t>
            </a:r>
            <a:r>
              <a:rPr lang="en-US"/>
              <a:t>đ</a:t>
            </a:r>
            <a:r>
              <a:rPr lang="vi-VN" smtClean="0"/>
              <a:t>ối</a:t>
            </a:r>
            <a:r>
              <a:rPr lang="vi-VN"/>
              <a:t>, nhịp nhàng, uyển chuyển, êm ái, du dương, mà cao hơn thế, phải tạo ra </a:t>
            </a:r>
            <a:r>
              <a:rPr lang="vi-VN" b="1"/>
              <a:t>một âm hưởng hoà quyện với nội dung hình tượng </a:t>
            </a:r>
            <a:r>
              <a:rPr lang="vi-VN"/>
              <a:t>của câu văn. </a:t>
            </a:r>
            <a:endParaRPr lang="en-US" smtClean="0"/>
          </a:p>
          <a:p>
            <a:r>
              <a:rPr lang="vi-VN" smtClean="0"/>
              <a:t>Được </a:t>
            </a:r>
            <a:r>
              <a:rPr lang="vi-VN"/>
              <a:t>dùng chủ yếu trong </a:t>
            </a:r>
            <a:r>
              <a:rPr lang="vi-VN" b="1"/>
              <a:t>văn xuôi nghệ thuật</a:t>
            </a:r>
            <a:r>
              <a:rPr lang="vi-VN"/>
              <a:t>.</a:t>
            </a:r>
            <a:endParaRPr lang="en-US"/>
          </a:p>
        </p:txBody>
      </p:sp>
    </p:spTree>
    <p:extLst>
      <p:ext uri="{BB962C8B-B14F-4D97-AF65-F5344CB8AC3E}">
        <p14:creationId xmlns:p14="http://schemas.microsoft.com/office/powerpoint/2010/main" val="272457049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92500" lnSpcReduction="10000"/>
          </a:bodyPr>
          <a:lstStyle/>
          <a:p>
            <a:pPr marL="0" indent="0">
              <a:buNone/>
            </a:pPr>
            <a:r>
              <a:rPr lang="en-US" b="1" smtClean="0">
                <a:solidFill>
                  <a:srgbClr val="FF0000"/>
                </a:solidFill>
              </a:rPr>
              <a:t>II. Thực hành</a:t>
            </a:r>
          </a:p>
          <a:p>
            <a:pPr marL="0" indent="0">
              <a:buNone/>
            </a:pPr>
            <a:r>
              <a:rPr lang="en-US" i="1">
                <a:solidFill>
                  <a:srgbClr val="FF0000"/>
                </a:solidFill>
              </a:rPr>
              <a:t>Chỉ ra biện pháp tu từ được sử dụng và tác dụng của nó</a:t>
            </a:r>
            <a:r>
              <a:rPr lang="en-US" i="1" smtClean="0">
                <a:solidFill>
                  <a:srgbClr val="FF0000"/>
                </a:solidFill>
              </a:rPr>
              <a:t>?</a:t>
            </a:r>
            <a:endParaRPr lang="en-US" b="1" smtClean="0">
              <a:solidFill>
                <a:srgbClr val="FF0000"/>
              </a:solidFill>
            </a:endParaRPr>
          </a:p>
          <a:p>
            <a:pPr marL="0" indent="0">
              <a:buNone/>
            </a:pPr>
            <a:r>
              <a:rPr lang="en-US" b="1" smtClean="0">
                <a:solidFill>
                  <a:srgbClr val="FF0000"/>
                </a:solidFill>
              </a:rPr>
              <a:t>Bài tập 1</a:t>
            </a:r>
          </a:p>
          <a:p>
            <a:pPr marL="0" indent="0">
              <a:buNone/>
            </a:pPr>
            <a:r>
              <a:rPr lang="vi-VN" i="1"/>
              <a:t>“</a:t>
            </a:r>
            <a:r>
              <a:rPr lang="vi-VN" i="1" smtClean="0"/>
              <a:t>D</a:t>
            </a:r>
            <a:r>
              <a:rPr lang="en-US" i="1" smtClean="0"/>
              <a:t>ưới</a:t>
            </a:r>
            <a:r>
              <a:rPr lang="vi-VN" i="1" smtClean="0"/>
              <a:t> </a:t>
            </a:r>
            <a:r>
              <a:rPr lang="vi-VN" i="1"/>
              <a:t>trăng quyên đã gọi hè </a:t>
            </a:r>
            <a:endParaRPr lang="en-US" i="1" smtClean="0"/>
          </a:p>
          <a:p>
            <a:pPr marL="0" indent="0">
              <a:buNone/>
            </a:pPr>
            <a:r>
              <a:rPr lang="vi-VN" i="1" smtClean="0"/>
              <a:t>Đầu </a:t>
            </a:r>
            <a:r>
              <a:rPr lang="vi-VN" i="1"/>
              <a:t>tường lửa lựu lập lòe đơm bông</a:t>
            </a:r>
            <a:r>
              <a:rPr lang="vi-VN" i="1" smtClean="0"/>
              <a:t>”</a:t>
            </a:r>
            <a:endParaRPr lang="en-US" i="1" smtClean="0"/>
          </a:p>
          <a:p>
            <a:pPr marL="0" indent="0">
              <a:buNone/>
            </a:pPr>
            <a:r>
              <a:rPr lang="vi-VN" i="1" smtClean="0"/>
              <a:t> </a:t>
            </a:r>
            <a:r>
              <a:rPr lang="vi-VN" i="1"/>
              <a:t>(Truyện Kiều – Nguyễn Du) </a:t>
            </a:r>
            <a:endParaRPr lang="en-US" i="1" smtClean="0"/>
          </a:p>
          <a:p>
            <a:pPr marL="0" indent="0">
              <a:buNone/>
            </a:pPr>
            <a:r>
              <a:rPr lang="en-US" smtClean="0">
                <a:sym typeface="Wingdings" panose="05000000000000000000" pitchFamily="2" charset="2"/>
              </a:rPr>
              <a:t> </a:t>
            </a:r>
            <a:r>
              <a:rPr lang="vi-VN" smtClean="0"/>
              <a:t>Các </a:t>
            </a:r>
            <a:r>
              <a:rPr lang="vi-VN"/>
              <a:t>phụ âm -l - được lặp lại liên tiếp trong câu thơ thứ hai thể hiện trạng thái ẩn hiện của những bông lựu đỏ và gợi một không gian rộng.</a:t>
            </a:r>
            <a:endParaRPr lang="en-US"/>
          </a:p>
        </p:txBody>
      </p:sp>
    </p:spTree>
    <p:extLst>
      <p:ext uri="{BB962C8B-B14F-4D97-AF65-F5344CB8AC3E}">
        <p14:creationId xmlns:p14="http://schemas.microsoft.com/office/powerpoint/2010/main" val="313635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699"/>
            <a:ext cx="10515600" cy="5932264"/>
          </a:xfrm>
        </p:spPr>
        <p:txBody>
          <a:bodyPr>
            <a:normAutofit/>
          </a:bodyPr>
          <a:lstStyle/>
          <a:p>
            <a:pPr marL="0" indent="0">
              <a:buNone/>
            </a:pPr>
            <a:r>
              <a:rPr lang="en-US" b="1">
                <a:solidFill>
                  <a:srgbClr val="FF0000"/>
                </a:solidFill>
              </a:rPr>
              <a:t>Bài tập </a:t>
            </a:r>
            <a:r>
              <a:rPr lang="en-US" b="1" smtClean="0">
                <a:solidFill>
                  <a:srgbClr val="FF0000"/>
                </a:solidFill>
              </a:rPr>
              <a:t>2</a:t>
            </a:r>
            <a:endParaRPr lang="en-US" i="1" smtClean="0"/>
          </a:p>
          <a:p>
            <a:pPr marL="0" indent="0">
              <a:buNone/>
            </a:pPr>
            <a:r>
              <a:rPr lang="vi-VN" i="1" smtClean="0"/>
              <a:t>Bất </a:t>
            </a:r>
            <a:r>
              <a:rPr lang="vi-VN" i="1"/>
              <a:t>kì đàn ông, đàn bà, người già, người trẻ, không phân biệt tôn giáo, đảng phái, dân tộc, hễ là người Việt Nam thì phải đứng lên đánh thực dân Pháp, cứu tổ quốc. Ai có súng dùng súng, ai có gươm dùng gươm, không có gươm thì dùng cuốc, thuổng, gậy, gộc, ai cũng phải ra sức chống thực dân cứu nước</a:t>
            </a:r>
            <a:r>
              <a:rPr lang="vi-VN" i="1" smtClean="0"/>
              <a:t>.</a:t>
            </a:r>
            <a:endParaRPr lang="en-US" i="1" smtClean="0"/>
          </a:p>
          <a:p>
            <a:pPr marL="0" indent="0">
              <a:buNone/>
            </a:pPr>
            <a:r>
              <a:rPr lang="en-US" smtClean="0"/>
              <a:t>(trích – Lời kêu gọi toàn quốc kháng chiến)</a:t>
            </a:r>
            <a:endParaRPr lang="en-US"/>
          </a:p>
        </p:txBody>
      </p:sp>
    </p:spTree>
    <p:extLst>
      <p:ext uri="{BB962C8B-B14F-4D97-AF65-F5344CB8AC3E}">
        <p14:creationId xmlns:p14="http://schemas.microsoft.com/office/powerpoint/2010/main" val="281083775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2"/>
            <a:ext cx="10515600" cy="6207617"/>
          </a:xfrm>
        </p:spPr>
        <p:txBody>
          <a:bodyPr>
            <a:normAutofit lnSpcReduction="10000"/>
          </a:bodyPr>
          <a:lstStyle/>
          <a:p>
            <a:pPr marL="0" indent="0">
              <a:buNone/>
            </a:pPr>
            <a:r>
              <a:rPr lang="en-US" b="1">
                <a:solidFill>
                  <a:srgbClr val="FF0000"/>
                </a:solidFill>
              </a:rPr>
              <a:t>Bài tập </a:t>
            </a:r>
            <a:r>
              <a:rPr lang="en-US" b="1" smtClean="0">
                <a:solidFill>
                  <a:srgbClr val="FF0000"/>
                </a:solidFill>
              </a:rPr>
              <a:t>3</a:t>
            </a:r>
          </a:p>
          <a:p>
            <a:pPr marL="0" indent="0">
              <a:buNone/>
            </a:pPr>
            <a:r>
              <a:rPr lang="vi-VN" i="1"/>
              <a:t>Mục đích thi đua ái quốc là gì ? </a:t>
            </a:r>
            <a:endParaRPr lang="en-US" i="1" smtClean="0"/>
          </a:p>
          <a:p>
            <a:pPr marL="0" indent="0">
              <a:buNone/>
            </a:pPr>
            <a:r>
              <a:rPr lang="vi-VN" i="1" smtClean="0"/>
              <a:t>Diệt </a:t>
            </a:r>
            <a:r>
              <a:rPr lang="vi-VN" i="1"/>
              <a:t>giặc đói khổ, </a:t>
            </a:r>
            <a:endParaRPr lang="en-US" i="1" smtClean="0"/>
          </a:p>
          <a:p>
            <a:pPr marL="0" indent="0">
              <a:buNone/>
            </a:pPr>
            <a:r>
              <a:rPr lang="vi-VN" i="1" smtClean="0"/>
              <a:t>Diệt </a:t>
            </a:r>
            <a:r>
              <a:rPr lang="vi-VN" i="1"/>
              <a:t>giặc dốt nát, </a:t>
            </a:r>
            <a:endParaRPr lang="en-US" i="1" smtClean="0"/>
          </a:p>
          <a:p>
            <a:pPr marL="0" indent="0">
              <a:buNone/>
            </a:pPr>
            <a:r>
              <a:rPr lang="vi-VN" i="1" smtClean="0"/>
              <a:t>Diệt </a:t>
            </a:r>
            <a:r>
              <a:rPr lang="vi-VN" i="1"/>
              <a:t>giặc ngoại xâm </a:t>
            </a:r>
            <a:endParaRPr lang="en-US" i="1" smtClean="0"/>
          </a:p>
          <a:p>
            <a:pPr marL="0" indent="0">
              <a:buNone/>
            </a:pPr>
            <a:r>
              <a:rPr lang="en-US" smtClean="0">
                <a:sym typeface="Wingdings" panose="05000000000000000000" pitchFamily="2" charset="2"/>
              </a:rPr>
              <a:t> </a:t>
            </a:r>
            <a:r>
              <a:rPr lang="vi-VN" smtClean="0"/>
              <a:t>Sự </a:t>
            </a:r>
            <a:r>
              <a:rPr lang="vi-VN" b="1"/>
              <a:t>xuất hiện liên tục các thanh trắc </a:t>
            </a:r>
            <a:r>
              <a:rPr lang="vi-VN"/>
              <a:t>trong một ngữ đoạn lớn: </a:t>
            </a:r>
            <a:r>
              <a:rPr lang="vi-VN" i="1"/>
              <a:t>Diệt giặc đói khổ/Diệt giặc dốt nát/Diệt giặc ngoại xâm, </a:t>
            </a:r>
            <a:r>
              <a:rPr lang="vi-VN"/>
              <a:t>đã tạo ra hơi văn đặc biệt, góp phần nhấn mạnh mục đích của việc “thi đua ái quốc” </a:t>
            </a:r>
            <a:r>
              <a:rPr lang="en-US"/>
              <a:t>đ</a:t>
            </a:r>
            <a:r>
              <a:rPr lang="vi-VN" smtClean="0"/>
              <a:t>ặt </a:t>
            </a:r>
            <a:r>
              <a:rPr lang="vi-VN"/>
              <a:t>ra đồng thời thể hiện ý chí mạnh mẽ của người phát ngôn.</a:t>
            </a:r>
            <a:endParaRPr lang="en-US"/>
          </a:p>
        </p:txBody>
      </p:sp>
    </p:spTree>
    <p:extLst>
      <p:ext uri="{BB962C8B-B14F-4D97-AF65-F5344CB8AC3E}">
        <p14:creationId xmlns:p14="http://schemas.microsoft.com/office/powerpoint/2010/main" val="32375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en-US" b="1">
                <a:solidFill>
                  <a:srgbClr val="FF0000"/>
                </a:solidFill>
              </a:rPr>
              <a:t>Bài tập </a:t>
            </a:r>
            <a:r>
              <a:rPr lang="en-US" b="1" smtClean="0">
                <a:solidFill>
                  <a:srgbClr val="FF0000"/>
                </a:solidFill>
              </a:rPr>
              <a:t>4</a:t>
            </a:r>
          </a:p>
          <a:p>
            <a:pPr marL="0" indent="0">
              <a:buNone/>
            </a:pPr>
            <a:r>
              <a:rPr lang="vi-VN" i="1"/>
              <a:t>“Lá bàng đang đỏ ngọn cây </a:t>
            </a:r>
            <a:endParaRPr lang="en-US" i="1" smtClean="0"/>
          </a:p>
          <a:p>
            <a:pPr marL="0" indent="0">
              <a:buNone/>
            </a:pPr>
            <a:r>
              <a:rPr lang="vi-VN" i="1" smtClean="0"/>
              <a:t>Sến </a:t>
            </a:r>
            <a:r>
              <a:rPr lang="vi-VN" i="1"/>
              <a:t>giang mang lạnh đang bay ngang trời” </a:t>
            </a:r>
            <a:endParaRPr lang="en-US" i="1" smtClean="0"/>
          </a:p>
          <a:p>
            <a:pPr marL="0" indent="0">
              <a:buNone/>
            </a:pPr>
            <a:r>
              <a:rPr lang="vi-VN" i="1" smtClean="0"/>
              <a:t>(</a:t>
            </a:r>
            <a:r>
              <a:rPr lang="vi-VN" i="1"/>
              <a:t>Tố Hữu ) </a:t>
            </a:r>
            <a:endParaRPr lang="en-US" i="1" smtClean="0"/>
          </a:p>
          <a:p>
            <a:pPr marL="0" indent="0">
              <a:buNone/>
            </a:pPr>
            <a:r>
              <a:rPr lang="en-US" smtClean="0">
                <a:sym typeface="Wingdings" panose="05000000000000000000" pitchFamily="2" charset="2"/>
              </a:rPr>
              <a:t></a:t>
            </a:r>
            <a:r>
              <a:rPr lang="vi-VN" smtClean="0"/>
              <a:t>Vần </a:t>
            </a:r>
            <a:r>
              <a:rPr lang="vi-VN"/>
              <a:t>“ang” được lặp lại diễn tả sự dàn trải, mênh mông</a:t>
            </a:r>
            <a:endParaRPr lang="en-US"/>
          </a:p>
        </p:txBody>
      </p:sp>
    </p:spTree>
    <p:extLst>
      <p:ext uri="{BB962C8B-B14F-4D97-AF65-F5344CB8AC3E}">
        <p14:creationId xmlns:p14="http://schemas.microsoft.com/office/powerpoint/2010/main" val="146265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buNone/>
            </a:pPr>
            <a:r>
              <a:rPr lang="en-US" b="1">
                <a:solidFill>
                  <a:srgbClr val="FF0000"/>
                </a:solidFill>
              </a:rPr>
              <a:t>Bài tập 5</a:t>
            </a:r>
            <a:endParaRPr lang="en-US" i="1" smtClean="0"/>
          </a:p>
          <a:p>
            <a:pPr marL="0" indent="0">
              <a:buNone/>
            </a:pPr>
            <a:r>
              <a:rPr lang="vi-VN" i="1" smtClean="0"/>
              <a:t>“</a:t>
            </a:r>
            <a:r>
              <a:rPr lang="vi-VN" i="1"/>
              <a:t>Nỗi niềm chi rứa Huế ơi </a:t>
            </a:r>
            <a:endParaRPr lang="en-US" i="1" smtClean="0"/>
          </a:p>
          <a:p>
            <a:pPr marL="0" indent="0">
              <a:buNone/>
            </a:pPr>
            <a:r>
              <a:rPr lang="vi-VN" i="1" smtClean="0"/>
              <a:t>Mà </a:t>
            </a:r>
            <a:r>
              <a:rPr lang="vi-VN" i="1"/>
              <a:t>mưa xối xả trắng trời Thừa Thiên” </a:t>
            </a:r>
            <a:endParaRPr lang="en-US" i="1" smtClean="0"/>
          </a:p>
          <a:p>
            <a:pPr marL="0" indent="0">
              <a:buNone/>
            </a:pPr>
            <a:r>
              <a:rPr lang="en-US" smtClean="0">
                <a:sym typeface="Wingdings" panose="05000000000000000000" pitchFamily="2" charset="2"/>
              </a:rPr>
              <a:t> </a:t>
            </a:r>
            <a:r>
              <a:rPr lang="vi-VN" smtClean="0"/>
              <a:t>Sự </a:t>
            </a:r>
            <a:r>
              <a:rPr lang="vi-VN"/>
              <a:t>lặp lại các cặp phụ âm đầu n-n (nỗi niềm), m-m(mà mưa), x-x (xối xả), tr-tr (trắng trời), th – th (Thừa Thiên) một cách liên tiếp, gối đầu lên nhau tạo nên ấn tượng mạnh mẽ về những cơn mưa triền miên, dai dẳng, khắc sâu thêm tâm trạng đau đáu của tác giả về Huế.</a:t>
            </a:r>
            <a:endParaRPr lang="en-US"/>
          </a:p>
        </p:txBody>
      </p:sp>
    </p:spTree>
    <p:extLst>
      <p:ext uri="{BB962C8B-B14F-4D97-AF65-F5344CB8AC3E}">
        <p14:creationId xmlns:p14="http://schemas.microsoft.com/office/powerpoint/2010/main" val="389659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0"/>
            <a:ext cx="10515600" cy="6246254"/>
          </a:xfrm>
        </p:spPr>
        <p:txBody>
          <a:bodyPr>
            <a:normAutofit fontScale="92500"/>
          </a:bodyPr>
          <a:lstStyle/>
          <a:p>
            <a:pPr marL="0" indent="0">
              <a:buNone/>
            </a:pPr>
            <a:r>
              <a:rPr lang="en-US" b="1">
                <a:solidFill>
                  <a:srgbClr val="FF0000"/>
                </a:solidFill>
              </a:rPr>
              <a:t>Bài tập 6</a:t>
            </a:r>
            <a:endParaRPr lang="en-US" smtClean="0"/>
          </a:p>
          <a:p>
            <a:pPr marL="0" indent="0">
              <a:buNone/>
            </a:pPr>
            <a:r>
              <a:rPr lang="vi-VN" i="1" smtClean="0"/>
              <a:t>"</a:t>
            </a:r>
            <a:r>
              <a:rPr lang="vi-VN" i="1"/>
              <a:t>Gậy tre, chông tre chống lại sắt thép của quân thù. Tre xung phong vào xa tăng, đại bác. Tre giữ làng, giữ nước, giữ mái nhà tranh, giữ đồng lúa chín. Tre hi sinh để bảo vệ con người. Tre anh hùng trong lao động! Tre anh hùng trong chiến </a:t>
            </a:r>
            <a:r>
              <a:rPr lang="vi-VN" i="1" smtClean="0"/>
              <a:t>đấu</a:t>
            </a:r>
            <a:r>
              <a:rPr lang="vi-VN" i="1"/>
              <a:t>!" </a:t>
            </a:r>
            <a:r>
              <a:rPr lang="vi-VN"/>
              <a:t>(Thép Mới, Cây tre Việt Nam</a:t>
            </a:r>
            <a:r>
              <a:rPr lang="vi-VN" smtClean="0"/>
              <a:t>)</a:t>
            </a:r>
            <a:endParaRPr lang="en-US" smtClean="0"/>
          </a:p>
          <a:p>
            <a:r>
              <a:rPr lang="vi-VN"/>
              <a:t>Ngắt nhịp (dấu phẩy ở hai câu đầu) khi cần liệt kê. </a:t>
            </a:r>
            <a:endParaRPr lang="en-US" smtClean="0"/>
          </a:p>
          <a:p>
            <a:r>
              <a:rPr lang="vi-VN" smtClean="0"/>
              <a:t>Câu </a:t>
            </a:r>
            <a:r>
              <a:rPr lang="vi-VN"/>
              <a:t>3: Ngắt nhịp liên tiếp → như lời kể về từng chiến công của tre. </a:t>
            </a:r>
            <a:endParaRPr lang="en-US" smtClean="0"/>
          </a:p>
          <a:p>
            <a:r>
              <a:rPr lang="vi-VN" smtClean="0"/>
              <a:t>Hai </a:t>
            </a:r>
            <a:r>
              <a:rPr lang="vi-VN"/>
              <a:t>câu cuối: ngắt nhịp giữa CN và VN </a:t>
            </a:r>
            <a:endParaRPr lang="en-US" smtClean="0"/>
          </a:p>
        </p:txBody>
      </p:sp>
    </p:spTree>
    <p:extLst>
      <p:ext uri="{BB962C8B-B14F-4D97-AF65-F5344CB8AC3E}">
        <p14:creationId xmlns:p14="http://schemas.microsoft.com/office/powerpoint/2010/main" val="288597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mtClean="0">
                <a:sym typeface="Wingdings" panose="05000000000000000000" pitchFamily="2" charset="2"/>
              </a:rPr>
              <a:t></a:t>
            </a:r>
            <a:r>
              <a:rPr lang="vi-VN" smtClean="0"/>
              <a:t> </a:t>
            </a:r>
            <a:r>
              <a:rPr lang="vi-VN"/>
              <a:t>Tạo âm hưởng mạnh mẽ, dứt khoát cho lời tuyên dương công trạng, khẳng định ý chí kiên cường và chiến công vẻ vang của tre.</a:t>
            </a:r>
            <a:endParaRPr lang="en-US"/>
          </a:p>
          <a:p>
            <a:endParaRPr lang="en-US"/>
          </a:p>
        </p:txBody>
      </p:sp>
    </p:spTree>
    <p:extLst>
      <p:ext uri="{BB962C8B-B14F-4D97-AF65-F5344CB8AC3E}">
        <p14:creationId xmlns:p14="http://schemas.microsoft.com/office/powerpoint/2010/main" val="386346322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t>THỰC HÀNH MỘT SỐ PHÉP TU TỪ</a:t>
            </a:r>
            <a:br>
              <a:rPr lang="en-US"/>
            </a:br>
            <a:r>
              <a:rPr lang="en-US" smtClean="0"/>
              <a:t>CÚ PHÁP</a:t>
            </a:r>
            <a:endParaRPr lang="en-US"/>
          </a:p>
        </p:txBody>
      </p:sp>
      <p:sp>
        <p:nvSpPr>
          <p:cNvPr id="3" name="Content Placeholder 2"/>
          <p:cNvSpPr>
            <a:spLocks noGrp="1"/>
          </p:cNvSpPr>
          <p:nvPr>
            <p:ph idx="1"/>
          </p:nvPr>
        </p:nvSpPr>
        <p:spPr/>
        <p:txBody>
          <a:bodyPr>
            <a:normAutofit lnSpcReduction="10000"/>
          </a:bodyPr>
          <a:lstStyle/>
          <a:p>
            <a:pPr marL="857250" indent="-857250">
              <a:buAutoNum type="romanUcPeriod"/>
            </a:pPr>
            <a:r>
              <a:rPr lang="en-US" b="1" smtClean="0">
                <a:solidFill>
                  <a:srgbClr val="FF0000"/>
                </a:solidFill>
              </a:rPr>
              <a:t>Ôn tập kiến thức</a:t>
            </a:r>
          </a:p>
          <a:p>
            <a:pPr marL="0" indent="0">
              <a:buNone/>
            </a:pPr>
            <a:r>
              <a:rPr lang="vi-VN"/>
              <a:t>Các biện pháp tu từ cú pháp thường gặp: </a:t>
            </a:r>
            <a:endParaRPr lang="en-US" smtClean="0"/>
          </a:p>
          <a:p>
            <a:r>
              <a:rPr lang="en-US" smtClean="0"/>
              <a:t>Đ</a:t>
            </a:r>
            <a:r>
              <a:rPr lang="vi-VN" smtClean="0"/>
              <a:t>ảo </a:t>
            </a:r>
            <a:r>
              <a:rPr lang="vi-VN"/>
              <a:t>ngữ, </a:t>
            </a:r>
            <a:endParaRPr lang="en-US" smtClean="0"/>
          </a:p>
          <a:p>
            <a:r>
              <a:rPr lang="en-US"/>
              <a:t>L</a:t>
            </a:r>
            <a:r>
              <a:rPr lang="vi-VN" smtClean="0"/>
              <a:t>ặp </a:t>
            </a:r>
            <a:r>
              <a:rPr lang="vi-VN"/>
              <a:t>cấu trúc, </a:t>
            </a:r>
            <a:endParaRPr lang="en-US" smtClean="0"/>
          </a:p>
          <a:p>
            <a:r>
              <a:rPr lang="en-US"/>
              <a:t>C</a:t>
            </a:r>
            <a:r>
              <a:rPr lang="vi-VN" smtClean="0"/>
              <a:t>hêm </a:t>
            </a:r>
            <a:r>
              <a:rPr lang="vi-VN"/>
              <a:t>xen, </a:t>
            </a:r>
            <a:endParaRPr lang="en-US" smtClean="0"/>
          </a:p>
          <a:p>
            <a:r>
              <a:rPr lang="en-US" smtClean="0"/>
              <a:t>Liệt kê (kết hợp lặp cấu trúc)</a:t>
            </a:r>
          </a:p>
          <a:p>
            <a:r>
              <a:rPr lang="en-US" smtClean="0"/>
              <a:t>C</a:t>
            </a:r>
            <a:r>
              <a:rPr lang="vi-VN" smtClean="0"/>
              <a:t>âu </a:t>
            </a:r>
            <a:r>
              <a:rPr lang="vi-VN"/>
              <a:t>hỏi tu từ, </a:t>
            </a:r>
            <a:endParaRPr lang="en-US" smtClean="0"/>
          </a:p>
        </p:txBody>
      </p:sp>
    </p:spTree>
    <p:extLst>
      <p:ext uri="{BB962C8B-B14F-4D97-AF65-F5344CB8AC3E}">
        <p14:creationId xmlns:p14="http://schemas.microsoft.com/office/powerpoint/2010/main" val="245233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fontScale="77500" lnSpcReduction="20000"/>
          </a:bodyPr>
          <a:lstStyle/>
          <a:p>
            <a:pPr marL="0" indent="0">
              <a:lnSpc>
                <a:spcPct val="120000"/>
              </a:lnSpc>
              <a:buNone/>
            </a:pPr>
            <a:r>
              <a:rPr lang="en-US" b="1" smtClean="0">
                <a:solidFill>
                  <a:srgbClr val="FF0000"/>
                </a:solidFill>
              </a:rPr>
              <a:t>1.</a:t>
            </a:r>
            <a:r>
              <a:rPr lang="vi-VN" b="1" smtClean="0">
                <a:solidFill>
                  <a:srgbClr val="FF0000"/>
                </a:solidFill>
              </a:rPr>
              <a:t> </a:t>
            </a:r>
            <a:r>
              <a:rPr lang="en-US" b="1" smtClean="0">
                <a:solidFill>
                  <a:srgbClr val="FF0000"/>
                </a:solidFill>
              </a:rPr>
              <a:t>Đảo ngữ</a:t>
            </a:r>
            <a:r>
              <a:rPr lang="vi-VN" b="1" smtClean="0">
                <a:solidFill>
                  <a:srgbClr val="FF0000"/>
                </a:solidFill>
              </a:rPr>
              <a:t>:</a:t>
            </a:r>
            <a:endParaRPr lang="vi-VN" b="1">
              <a:solidFill>
                <a:srgbClr val="FF0000"/>
              </a:solidFill>
            </a:endParaRPr>
          </a:p>
          <a:p>
            <a:pPr marL="0" indent="0">
              <a:lnSpc>
                <a:spcPct val="120000"/>
              </a:lnSpc>
              <a:buNone/>
            </a:pPr>
            <a:r>
              <a:rPr lang="vi-VN" smtClean="0"/>
              <a:t>Đảo </a:t>
            </a:r>
            <a:r>
              <a:rPr lang="vi-VN"/>
              <a:t>ngữ là biện </a:t>
            </a:r>
            <a:r>
              <a:rPr lang="vi-VN" smtClean="0"/>
              <a:t>ph</a:t>
            </a:r>
            <a:r>
              <a:rPr lang="en-US"/>
              <a:t>á</a:t>
            </a:r>
            <a:r>
              <a:rPr lang="vi-VN" smtClean="0"/>
              <a:t>p </a:t>
            </a:r>
            <a:r>
              <a:rPr lang="vi-VN"/>
              <a:t>tu từ </a:t>
            </a:r>
            <a:r>
              <a:rPr lang="vi-VN" b="1"/>
              <a:t>thay đổi trật tự cấu tạo ngữ pháp thông thường của câu</a:t>
            </a:r>
            <a:r>
              <a:rPr lang="vi-VN"/>
              <a:t>, nhằm nhấn mạnh ý, nhấn mạnh đặc điểm của đối tượng và làm câu thơ, câu văn thêm sinh động, gợi cảm, hài hòa về âm thanh,…</a:t>
            </a:r>
          </a:p>
          <a:p>
            <a:pPr marL="0" indent="0">
              <a:lnSpc>
                <a:spcPct val="120000"/>
              </a:lnSpc>
              <a:buNone/>
            </a:pPr>
            <a:r>
              <a:rPr lang="vi-VN" smtClean="0"/>
              <a:t>Ví </a:t>
            </a:r>
            <a:r>
              <a:rPr lang="vi-VN"/>
              <a:t>dụ:</a:t>
            </a:r>
          </a:p>
          <a:p>
            <a:pPr marL="0" indent="0">
              <a:lnSpc>
                <a:spcPct val="120000"/>
              </a:lnSpc>
              <a:buNone/>
            </a:pPr>
            <a:r>
              <a:rPr lang="vi-VN" smtClean="0"/>
              <a:t> </a:t>
            </a:r>
            <a:r>
              <a:rPr lang="vi-VN"/>
              <a:t>           </a:t>
            </a:r>
            <a:r>
              <a:rPr lang="vi-VN" smtClean="0"/>
              <a:t> </a:t>
            </a:r>
            <a:r>
              <a:rPr lang="vi-VN" i="1" smtClean="0"/>
              <a:t>“</a:t>
            </a:r>
            <a:r>
              <a:rPr lang="vi-VN" i="1"/>
              <a:t>Lom khom dưới núi: tiều vài chú</a:t>
            </a:r>
            <a:endParaRPr lang="vi-VN"/>
          </a:p>
          <a:p>
            <a:pPr marL="0" indent="0">
              <a:lnSpc>
                <a:spcPct val="120000"/>
              </a:lnSpc>
              <a:buNone/>
            </a:pPr>
            <a:r>
              <a:rPr lang="vi-VN" i="1"/>
              <a:t>              </a:t>
            </a:r>
            <a:r>
              <a:rPr lang="en-US" i="1" smtClean="0"/>
              <a:t> </a:t>
            </a:r>
            <a:r>
              <a:rPr lang="vi-VN" i="1" smtClean="0"/>
              <a:t>Lác </a:t>
            </a:r>
            <a:r>
              <a:rPr lang="vi-VN" i="1"/>
              <a:t>đác bên sông: chợ mấy nhà”</a:t>
            </a:r>
            <a:endParaRPr lang="vi-VN"/>
          </a:p>
          <a:p>
            <a:pPr marL="0" indent="0">
              <a:lnSpc>
                <a:spcPct val="120000"/>
              </a:lnSpc>
              <a:buNone/>
            </a:pPr>
            <a:r>
              <a:rPr lang="vi-VN" smtClean="0"/>
              <a:t> </a:t>
            </a:r>
            <a:r>
              <a:rPr lang="vi-VN"/>
              <a:t>                                         </a:t>
            </a:r>
            <a:r>
              <a:rPr lang="en-US" smtClean="0"/>
              <a:t>(</a:t>
            </a:r>
            <a:r>
              <a:rPr lang="vi-VN" smtClean="0"/>
              <a:t>Qua </a:t>
            </a:r>
            <a:r>
              <a:rPr lang="vi-VN"/>
              <a:t>Đèo </a:t>
            </a:r>
            <a:r>
              <a:rPr lang="vi-VN" smtClean="0"/>
              <a:t>Ngang</a:t>
            </a:r>
            <a:r>
              <a:rPr lang="en-US" smtClean="0"/>
              <a:t>)</a:t>
            </a:r>
          </a:p>
          <a:p>
            <a:pPr marL="0" indent="0">
              <a:lnSpc>
                <a:spcPct val="120000"/>
              </a:lnSpc>
              <a:buNone/>
            </a:pPr>
            <a:r>
              <a:rPr lang="vi-VN" smtClean="0"/>
              <a:t>=&gt; </a:t>
            </a:r>
            <a:r>
              <a:rPr lang="vi-VN"/>
              <a:t>Tô đậm cảm giác hoang vắng, cô liêu</a:t>
            </a:r>
            <a:r>
              <a:rPr lang="vi-VN" smtClean="0"/>
              <a:t>...</a:t>
            </a:r>
            <a:endParaRPr lang="vi-VN"/>
          </a:p>
        </p:txBody>
      </p:sp>
    </p:spTree>
    <p:extLst>
      <p:ext uri="{BB962C8B-B14F-4D97-AF65-F5344CB8AC3E}">
        <p14:creationId xmlns:p14="http://schemas.microsoft.com/office/powerpoint/2010/main" val="409598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buNone/>
            </a:pPr>
            <a:r>
              <a:rPr lang="en-US" b="1" smtClean="0">
                <a:solidFill>
                  <a:srgbClr val="FF0000"/>
                </a:solidFill>
              </a:rPr>
              <a:t>2. Lặp cấu trúc:</a:t>
            </a:r>
            <a:endParaRPr lang="en-US">
              <a:solidFill>
                <a:srgbClr val="FF0000"/>
              </a:solidFill>
            </a:endParaRPr>
          </a:p>
          <a:p>
            <a:pPr marL="0" indent="0">
              <a:buNone/>
            </a:pPr>
            <a:r>
              <a:rPr lang="en-US" smtClean="0"/>
              <a:t>Là </a:t>
            </a:r>
            <a:r>
              <a:rPr lang="en-US"/>
              <a:t>biện pháp tu từ tạo ra những </a:t>
            </a:r>
            <a:r>
              <a:rPr lang="en-US" b="1"/>
              <a:t>câu văn đi liền nhau trong văn bản với cùng một kết cấu </a:t>
            </a:r>
            <a:r>
              <a:rPr lang="en-US"/>
              <a:t>nhằm nhấn mạnh ý và tạo sự nhịp nhàng, cân đối cho văn </a:t>
            </a:r>
            <a:r>
              <a:rPr lang="en-US" smtClean="0"/>
              <a:t>bản</a:t>
            </a:r>
          </a:p>
          <a:p>
            <a:pPr marL="0" indent="0">
              <a:buNone/>
            </a:pPr>
            <a:r>
              <a:rPr lang="en-US" smtClean="0"/>
              <a:t>Ví dụ: </a:t>
            </a:r>
            <a:r>
              <a:rPr lang="en-US" i="1" smtClean="0">
                <a:solidFill>
                  <a:srgbClr val="FF0000"/>
                </a:solidFill>
              </a:rPr>
              <a:t>HS tìm ví dụ minh họa?</a:t>
            </a:r>
            <a:endParaRPr lang="en-US" i="1">
              <a:solidFill>
                <a:srgbClr val="FF0000"/>
              </a:solidFill>
            </a:endParaRPr>
          </a:p>
        </p:txBody>
      </p:sp>
    </p:spTree>
    <p:extLst>
      <p:ext uri="{BB962C8B-B14F-4D97-AF65-F5344CB8AC3E}">
        <p14:creationId xmlns:p14="http://schemas.microsoft.com/office/powerpoint/2010/main" val="99163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lnSpc>
                <a:spcPct val="100000"/>
              </a:lnSpc>
              <a:buNone/>
            </a:pPr>
            <a:r>
              <a:rPr lang="en-US" b="1" smtClean="0">
                <a:solidFill>
                  <a:srgbClr val="FF0000"/>
                </a:solidFill>
              </a:rPr>
              <a:t>3. Chêm xen</a:t>
            </a:r>
          </a:p>
          <a:p>
            <a:pPr marL="0" indent="0">
              <a:lnSpc>
                <a:spcPct val="100000"/>
              </a:lnSpc>
              <a:buNone/>
            </a:pPr>
            <a:r>
              <a:rPr lang="vi-VN" smtClean="0"/>
              <a:t>Là </a:t>
            </a:r>
            <a:r>
              <a:rPr lang="vi-VN"/>
              <a:t>chêm vào câu một cụm từ không trực tiếp có quan hệ đến quan hệ ngữ pháp trong câu, nhưng có tác dụng rõ rệt để bổ sung thông tin cần thiết hay bộc lộ cảm xúc. Thường đứng sau </a:t>
            </a:r>
            <a:r>
              <a:rPr lang="vi-VN" smtClean="0"/>
              <a:t>dấ</a:t>
            </a:r>
            <a:r>
              <a:rPr lang="en-US" smtClean="0"/>
              <a:t>u phẩy, dấu</a:t>
            </a:r>
            <a:r>
              <a:rPr lang="vi-VN" smtClean="0"/>
              <a:t> </a:t>
            </a:r>
            <a:r>
              <a:rPr lang="vi-VN"/>
              <a:t>gạch nối hoặc trong ngoặc đơn.</a:t>
            </a:r>
            <a:br>
              <a:rPr lang="vi-VN"/>
            </a:br>
            <a:r>
              <a:rPr lang="en-US"/>
              <a:t>Ví dụ: </a:t>
            </a:r>
            <a:r>
              <a:rPr lang="en-US" i="1">
                <a:solidFill>
                  <a:srgbClr val="FF0000"/>
                </a:solidFill>
              </a:rPr>
              <a:t>HS tìm ví dụ minh họa?</a:t>
            </a:r>
          </a:p>
          <a:p>
            <a:pPr marL="0" indent="0">
              <a:lnSpc>
                <a:spcPct val="100000"/>
              </a:lnSpc>
              <a:buNone/>
            </a:pPr>
            <a:r>
              <a:rPr lang="vi-VN"/>
              <a:t/>
            </a:r>
            <a:br>
              <a:rPr lang="vi-VN"/>
            </a:br>
            <a:endParaRPr lang="en-US"/>
          </a:p>
        </p:txBody>
      </p:sp>
    </p:spTree>
    <p:extLst>
      <p:ext uri="{BB962C8B-B14F-4D97-AF65-F5344CB8AC3E}">
        <p14:creationId xmlns:p14="http://schemas.microsoft.com/office/powerpoint/2010/main" val="46549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i="1" smtClean="0"/>
              <a:t>Thị Nở xích lại. Đặt bàn tay lên ngực hắn (</a:t>
            </a:r>
            <a:r>
              <a:rPr lang="en-US" b="1" i="1" smtClean="0"/>
              <a:t>thị suy nghĩ đến bây giờ mới xong</a:t>
            </a:r>
            <a:r>
              <a:rPr lang="en-US" i="1" smtClean="0"/>
              <a:t>), thị hỏi hắn:</a:t>
            </a:r>
          </a:p>
          <a:p>
            <a:pPr>
              <a:buFontTx/>
              <a:buChar char="-"/>
            </a:pPr>
            <a:r>
              <a:rPr lang="en-US" i="1" smtClean="0"/>
              <a:t>Vừa thổ hả?</a:t>
            </a:r>
          </a:p>
          <a:p>
            <a:r>
              <a:rPr lang="en-US" i="1" smtClean="0"/>
              <a:t>Chí Phèo hình như đã trông trước tuổi già của hắn, đói rét và ốm đau, và cô độc, </a:t>
            </a:r>
            <a:r>
              <a:rPr lang="en-US" b="1" i="1" smtClean="0"/>
              <a:t>cái này còn đáng sợ hơn đói rét và ốm đau</a:t>
            </a:r>
            <a:r>
              <a:rPr lang="en-US" i="1" smtClean="0"/>
              <a:t>.</a:t>
            </a:r>
            <a:endParaRPr lang="en-US" i="1"/>
          </a:p>
        </p:txBody>
      </p:sp>
    </p:spTree>
    <p:extLst>
      <p:ext uri="{BB962C8B-B14F-4D97-AF65-F5344CB8AC3E}">
        <p14:creationId xmlns:p14="http://schemas.microsoft.com/office/powerpoint/2010/main" val="373232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i="1"/>
              <a:t>“Cô bé nhà bên (</a:t>
            </a:r>
            <a:r>
              <a:rPr lang="vi-VN" b="1" i="1"/>
              <a:t>có ai ngờ</a:t>
            </a:r>
            <a:r>
              <a:rPr lang="vi-VN" i="1"/>
              <a:t>)</a:t>
            </a:r>
            <a:endParaRPr lang="vi-VN"/>
          </a:p>
          <a:p>
            <a:pPr marL="0" indent="0">
              <a:buNone/>
            </a:pPr>
            <a:r>
              <a:rPr lang="vi-VN" i="1" smtClean="0"/>
              <a:t>Cũng </a:t>
            </a:r>
            <a:r>
              <a:rPr lang="vi-VN" i="1"/>
              <a:t>vào du kích!</a:t>
            </a:r>
            <a:endParaRPr lang="vi-VN"/>
          </a:p>
          <a:p>
            <a:pPr marL="0" indent="0">
              <a:buNone/>
            </a:pPr>
            <a:r>
              <a:rPr lang="vi-VN" i="1" smtClean="0"/>
              <a:t>Hôm </a:t>
            </a:r>
            <a:r>
              <a:rPr lang="vi-VN" i="1"/>
              <a:t>gặp tôi vẫn cười khúc khích</a:t>
            </a:r>
            <a:endParaRPr lang="vi-VN"/>
          </a:p>
          <a:p>
            <a:pPr marL="0" indent="0">
              <a:buNone/>
            </a:pPr>
            <a:r>
              <a:rPr lang="vi-VN" i="1" smtClean="0"/>
              <a:t>Mắt </a:t>
            </a:r>
            <a:r>
              <a:rPr lang="vi-VN" i="1"/>
              <a:t>đen tròn (</a:t>
            </a:r>
            <a:r>
              <a:rPr lang="vi-VN" b="1" i="1"/>
              <a:t>thương thương quá đi thôi</a:t>
            </a:r>
            <a:r>
              <a:rPr lang="vi-VN" i="1"/>
              <a:t>)”</a:t>
            </a:r>
            <a:endParaRPr lang="vi-VN"/>
          </a:p>
          <a:p>
            <a:pPr marL="0" indent="0">
              <a:buNone/>
            </a:pPr>
            <a:r>
              <a:rPr lang="vi-VN" smtClean="0"/>
              <a:t>Quê </a:t>
            </a:r>
            <a:r>
              <a:rPr lang="vi-VN"/>
              <a:t>hương – Giang </a:t>
            </a:r>
            <a:r>
              <a:rPr lang="vi-VN" smtClean="0"/>
              <a:t>Nam</a:t>
            </a:r>
            <a:endParaRPr lang="vi-VN"/>
          </a:p>
        </p:txBody>
      </p:sp>
    </p:spTree>
    <p:extLst>
      <p:ext uri="{BB962C8B-B14F-4D97-AF65-F5344CB8AC3E}">
        <p14:creationId xmlns:p14="http://schemas.microsoft.com/office/powerpoint/2010/main" val="212773794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988676"/>
          </a:xfrm>
        </p:spPr>
        <p:txBody>
          <a:bodyPr>
            <a:normAutofit fontScale="92500" lnSpcReduction="20000"/>
          </a:bodyPr>
          <a:lstStyle/>
          <a:p>
            <a:pPr marL="0" indent="0">
              <a:lnSpc>
                <a:spcPct val="110000"/>
              </a:lnSpc>
              <a:buNone/>
            </a:pPr>
            <a:r>
              <a:rPr lang="en-US" b="1" smtClean="0">
                <a:solidFill>
                  <a:srgbClr val="FF0000"/>
                </a:solidFill>
              </a:rPr>
              <a:t>4. Phép liệt kê ( kết hợp lặp cú pháp)</a:t>
            </a:r>
          </a:p>
          <a:p>
            <a:pPr marL="0" indent="0">
              <a:lnSpc>
                <a:spcPct val="110000"/>
              </a:lnSpc>
              <a:buNone/>
            </a:pPr>
            <a:r>
              <a:rPr lang="en-US" smtClean="0"/>
              <a:t>Ví dụ: Chỉ ra biện pháp tu từ cú pháp và tác dụng của nó trong các đoạn sau:</a:t>
            </a:r>
            <a:r>
              <a:rPr lang="vi-VN"/>
              <a:t/>
            </a:r>
            <a:br>
              <a:rPr lang="vi-VN"/>
            </a:br>
            <a:r>
              <a:rPr lang="vi-VN" i="1"/>
              <a:t>a. Các ngươi ở cùng ta coi giữ binh quyền, cũng đã lâu ngày, không có áo thì ta cho áo, không có ăn thì ta cho ăn, quan còn nhỏ thì ta thăng thưởng, lương có ít thì ta tăng cấp, đi thủy thì ta cho thuyền, đi bộ thì ta cho ngựa, lúc hoạn-nạn thì cùng nhau sống chết, lúc </a:t>
            </a:r>
            <a:r>
              <a:rPr lang="vi-VN" i="1" smtClean="0"/>
              <a:t>nhàn</a:t>
            </a:r>
            <a:r>
              <a:rPr lang="en-US" i="1" smtClean="0"/>
              <a:t> </a:t>
            </a:r>
            <a:r>
              <a:rPr lang="vi-VN" i="1" smtClean="0"/>
              <a:t>hạ </a:t>
            </a:r>
            <a:r>
              <a:rPr lang="vi-VN" i="1"/>
              <a:t>thì cùng nhau vui cười, những cách </a:t>
            </a:r>
            <a:r>
              <a:rPr lang="vi-VN" i="1" smtClean="0"/>
              <a:t>cư</a:t>
            </a:r>
            <a:r>
              <a:rPr lang="en-US" i="1" smtClean="0"/>
              <a:t> </a:t>
            </a:r>
            <a:r>
              <a:rPr lang="vi-VN" i="1" smtClean="0"/>
              <a:t>xử </a:t>
            </a:r>
            <a:r>
              <a:rPr lang="vi-VN" i="1"/>
              <a:t>so với Vương Công Kiên, Đường Ngột Ngại ngày xưa cũng chẳng kém gì.</a:t>
            </a:r>
            <a:endParaRPr lang="en-US" b="1" i="1">
              <a:solidFill>
                <a:srgbClr val="FF0000"/>
              </a:solidFill>
            </a:endParaRPr>
          </a:p>
        </p:txBody>
      </p:sp>
    </p:spTree>
    <p:extLst>
      <p:ext uri="{BB962C8B-B14F-4D97-AF65-F5344CB8AC3E}">
        <p14:creationId xmlns:p14="http://schemas.microsoft.com/office/powerpoint/2010/main" val="1588944634"/>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0456" y="115910"/>
            <a:ext cx="11083344" cy="6375042"/>
          </a:xfrm>
        </p:spPr>
        <p:txBody>
          <a:bodyPr>
            <a:noAutofit/>
          </a:bodyPr>
          <a:lstStyle/>
          <a:p>
            <a:pPr>
              <a:lnSpc>
                <a:spcPct val="120000"/>
              </a:lnSpc>
            </a:pPr>
            <a:r>
              <a:rPr lang="vi-VN" sz="3200" i="1"/>
              <a:t>b. Về chính trị, chúng tuyệt đối không cho nhân dân ta một chút tự do dân chủ nào.</a:t>
            </a:r>
            <a:br>
              <a:rPr lang="vi-VN" sz="3200" i="1"/>
            </a:br>
            <a:r>
              <a:rPr lang="en-US" sz="3200" i="1" smtClean="0"/>
              <a:t>	</a:t>
            </a:r>
            <a:r>
              <a:rPr lang="vi-VN" sz="3200" i="1" smtClean="0"/>
              <a:t>Chúng </a:t>
            </a:r>
            <a:r>
              <a:rPr lang="vi-VN" sz="3200" i="1"/>
              <a:t>thi hành những luật pháp dã man. Chúng lập ba chế độ khác nhau Trung, Nam, Bắc để ngăn cản việc thống nhất nước nhà của ta, để ngăn cản dân tộc ta đoàn kết.</a:t>
            </a:r>
            <a:br>
              <a:rPr lang="vi-VN" sz="3200" i="1"/>
            </a:br>
            <a:r>
              <a:rPr lang="en-US" sz="3200" i="1" smtClean="0"/>
              <a:t>	</a:t>
            </a:r>
            <a:r>
              <a:rPr lang="vi-VN" sz="3200" i="1" smtClean="0"/>
              <a:t>Chúng </a:t>
            </a:r>
            <a:r>
              <a:rPr lang="vi-VN" sz="3200" i="1"/>
              <a:t>lập ra nhà tù nhiều hơn trường học. Chúng thẳng tay chém giết những người yêu nước thương nòi của ta. Chúng tắm các cuộc khởi nghĩa của ta trong những bể máu.</a:t>
            </a:r>
            <a:br>
              <a:rPr lang="vi-VN" sz="3200" i="1"/>
            </a:br>
            <a:r>
              <a:rPr lang="en-US" sz="3200" i="1" smtClean="0"/>
              <a:t>	</a:t>
            </a:r>
            <a:r>
              <a:rPr lang="vi-VN" sz="3200" i="1" smtClean="0"/>
              <a:t>Chúng </a:t>
            </a:r>
            <a:r>
              <a:rPr lang="vi-VN" sz="3200" i="1"/>
              <a:t>ràng buộc dư luận, thi hành chính sách ngu dân.</a:t>
            </a:r>
            <a:br>
              <a:rPr lang="vi-VN" sz="3200" i="1"/>
            </a:br>
            <a:r>
              <a:rPr lang="en-US" sz="3200" i="1" smtClean="0"/>
              <a:t>	</a:t>
            </a:r>
            <a:r>
              <a:rPr lang="vi-VN" sz="3200" i="1" smtClean="0"/>
              <a:t>Chúng </a:t>
            </a:r>
            <a:r>
              <a:rPr lang="vi-VN" sz="3200" i="1"/>
              <a:t>dùng thuốc phiện, rượu cồn để làm cho nòi giống ta suy nhược.</a:t>
            </a:r>
            <a:endParaRPr lang="en-US" sz="3200" i="1"/>
          </a:p>
        </p:txBody>
      </p:sp>
    </p:spTree>
    <p:extLst>
      <p:ext uri="{BB962C8B-B14F-4D97-AF65-F5344CB8AC3E}">
        <p14:creationId xmlns:p14="http://schemas.microsoft.com/office/powerpoint/2010/main" val="684859178"/>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92500" lnSpcReduction="10000"/>
          </a:bodyPr>
          <a:lstStyle/>
          <a:p>
            <a:pPr marL="0" indent="0">
              <a:buNone/>
            </a:pPr>
            <a:r>
              <a:rPr lang="en-US" b="1" smtClean="0">
                <a:solidFill>
                  <a:srgbClr val="FF0000"/>
                </a:solidFill>
              </a:rPr>
              <a:t>5. Câu hỏi tu từ</a:t>
            </a:r>
          </a:p>
          <a:p>
            <a:r>
              <a:rPr lang="vi-VN" smtClean="0"/>
              <a:t>Là </a:t>
            </a:r>
            <a:r>
              <a:rPr lang="vi-VN"/>
              <a:t>đặt câu hỏi nhưng không đòi hỏi câu trả lời mà nhằm nhấn mạnh một ý nghĩa khác.</a:t>
            </a:r>
          </a:p>
          <a:p>
            <a:pPr marL="0" indent="0">
              <a:buNone/>
            </a:pPr>
            <a:r>
              <a:rPr lang="vi-VN" i="1" smtClean="0"/>
              <a:t>“</a:t>
            </a:r>
            <a:r>
              <a:rPr lang="vi-VN" i="1"/>
              <a:t>Mẹ con đàn lợn âm dương</a:t>
            </a:r>
            <a:endParaRPr lang="vi-VN"/>
          </a:p>
          <a:p>
            <a:pPr marL="0" indent="0">
              <a:buNone/>
            </a:pPr>
            <a:r>
              <a:rPr lang="vi-VN" i="1" smtClean="0"/>
              <a:t>Chia </a:t>
            </a:r>
            <a:r>
              <a:rPr lang="vi-VN" i="1"/>
              <a:t>lìa đôi ngả</a:t>
            </a:r>
            <a:endParaRPr lang="vi-VN"/>
          </a:p>
          <a:p>
            <a:pPr marL="0" indent="0">
              <a:buNone/>
            </a:pPr>
            <a:r>
              <a:rPr lang="vi-VN" i="1" smtClean="0"/>
              <a:t>Đám </a:t>
            </a:r>
            <a:r>
              <a:rPr lang="vi-VN" i="1"/>
              <a:t>cưới chuột đang tưng bừng rộn rã</a:t>
            </a:r>
            <a:endParaRPr lang="vi-VN"/>
          </a:p>
          <a:p>
            <a:pPr marL="0" indent="0">
              <a:buNone/>
            </a:pPr>
            <a:r>
              <a:rPr lang="vi-VN" i="1" smtClean="0"/>
              <a:t>Bây </a:t>
            </a:r>
            <a:r>
              <a:rPr lang="vi-VN" i="1"/>
              <a:t>giờ tan tác về đâu?”</a:t>
            </a:r>
            <a:endParaRPr lang="vi-VN"/>
          </a:p>
          <a:p>
            <a:pPr marL="0" indent="0">
              <a:buNone/>
            </a:pPr>
            <a:r>
              <a:rPr lang="en-US"/>
              <a:t>(</a:t>
            </a:r>
            <a:r>
              <a:rPr lang="vi-VN" smtClean="0"/>
              <a:t>Bên </a:t>
            </a:r>
            <a:r>
              <a:rPr lang="vi-VN"/>
              <a:t>kia sông Đuống – Hoàng </a:t>
            </a:r>
            <a:r>
              <a:rPr lang="vi-VN" smtClean="0"/>
              <a:t>Cầm</a:t>
            </a:r>
            <a:r>
              <a:rPr lang="en-US" smtClean="0"/>
              <a:t>)</a:t>
            </a:r>
            <a:endParaRPr lang="vi-VN"/>
          </a:p>
          <a:p>
            <a:pPr marL="0" indent="0">
              <a:buNone/>
            </a:pPr>
            <a:r>
              <a:rPr lang="vi-VN"/>
              <a:t>=&gt; Nhấn mạnh cảnh ngộ mất mát, chia lìa, hoang tàn của quê hương trong chiến tranh</a:t>
            </a:r>
            <a:r>
              <a:rPr lang="vi-VN" smtClean="0"/>
              <a:t>.</a:t>
            </a:r>
            <a:endParaRPr lang="vi-VN"/>
          </a:p>
        </p:txBody>
      </p:sp>
    </p:spTree>
    <p:extLst>
      <p:ext uri="{BB962C8B-B14F-4D97-AF65-F5344CB8AC3E}">
        <p14:creationId xmlns:p14="http://schemas.microsoft.com/office/powerpoint/2010/main" val="178791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1"/>
            <a:ext cx="10515600" cy="5842112"/>
          </a:xfrm>
        </p:spPr>
        <p:txBody>
          <a:bodyPr>
            <a:normAutofit fontScale="92500" lnSpcReduction="20000"/>
          </a:bodyPr>
          <a:lstStyle/>
          <a:p>
            <a:pPr marL="0" indent="0">
              <a:buNone/>
            </a:pPr>
            <a:r>
              <a:rPr lang="en-US" b="1" smtClean="0">
                <a:solidFill>
                  <a:srgbClr val="FF0000"/>
                </a:solidFill>
              </a:rPr>
              <a:t>II. Thực hành</a:t>
            </a:r>
          </a:p>
          <a:p>
            <a:pPr marL="0" indent="0">
              <a:buNone/>
            </a:pPr>
            <a:r>
              <a:rPr lang="en-US" i="1">
                <a:solidFill>
                  <a:srgbClr val="FF0000"/>
                </a:solidFill>
              </a:rPr>
              <a:t>Chỉ ra biện pháp tu </a:t>
            </a:r>
            <a:r>
              <a:rPr lang="en-US" i="1" smtClean="0">
                <a:solidFill>
                  <a:srgbClr val="FF0000"/>
                </a:solidFill>
              </a:rPr>
              <a:t>cú pháp từ </a:t>
            </a:r>
            <a:r>
              <a:rPr lang="en-US" i="1">
                <a:solidFill>
                  <a:srgbClr val="FF0000"/>
                </a:solidFill>
              </a:rPr>
              <a:t>được sử dụng và tác dụng của </a:t>
            </a:r>
            <a:r>
              <a:rPr lang="en-US" i="1" smtClean="0">
                <a:solidFill>
                  <a:srgbClr val="FF0000"/>
                </a:solidFill>
              </a:rPr>
              <a:t>biện pháp ấy?</a:t>
            </a:r>
            <a:endParaRPr lang="en-US" b="1" smtClean="0">
              <a:solidFill>
                <a:srgbClr val="FF0000"/>
              </a:solidFill>
            </a:endParaRPr>
          </a:p>
          <a:p>
            <a:pPr marL="0" indent="0">
              <a:buNone/>
            </a:pPr>
            <a:r>
              <a:rPr lang="en-US" b="1" smtClean="0">
                <a:solidFill>
                  <a:srgbClr val="FF0000"/>
                </a:solidFill>
              </a:rPr>
              <a:t>Bài tập 1:</a:t>
            </a:r>
            <a:endParaRPr lang="en-US" b="1">
              <a:solidFill>
                <a:srgbClr val="FF0000"/>
              </a:solidFill>
            </a:endParaRPr>
          </a:p>
          <a:p>
            <a:pPr marL="0" indent="0">
              <a:buNone/>
            </a:pPr>
            <a:r>
              <a:rPr lang="vi-VN" i="1"/>
              <a:t>“Của ong bướm này đây tuần tháng mật; </a:t>
            </a:r>
            <a:endParaRPr lang="en-US" i="1" smtClean="0"/>
          </a:p>
          <a:p>
            <a:pPr marL="0" indent="0">
              <a:buNone/>
            </a:pPr>
            <a:r>
              <a:rPr lang="vi-VN" i="1" smtClean="0"/>
              <a:t>Này </a:t>
            </a:r>
            <a:r>
              <a:rPr lang="vi-VN" i="1"/>
              <a:t>đây hoa của đồng nội xanh rì; </a:t>
            </a:r>
            <a:endParaRPr lang="en-US" i="1" smtClean="0"/>
          </a:p>
          <a:p>
            <a:pPr marL="0" indent="0">
              <a:buNone/>
            </a:pPr>
            <a:r>
              <a:rPr lang="vi-VN" i="1" smtClean="0"/>
              <a:t>Này </a:t>
            </a:r>
            <a:r>
              <a:rPr lang="vi-VN" i="1"/>
              <a:t>đây lá của cành tơ phơ phất; </a:t>
            </a:r>
            <a:endParaRPr lang="en-US" i="1" smtClean="0"/>
          </a:p>
          <a:p>
            <a:pPr marL="0" indent="0">
              <a:buNone/>
            </a:pPr>
            <a:r>
              <a:rPr lang="vi-VN" i="1" smtClean="0"/>
              <a:t>Của </a:t>
            </a:r>
            <a:r>
              <a:rPr lang="vi-VN" i="1"/>
              <a:t>yến anh này đây khúc tình si;” </a:t>
            </a:r>
            <a:endParaRPr lang="en-US" i="1" smtClean="0"/>
          </a:p>
          <a:p>
            <a:pPr marL="0" indent="0">
              <a:buNone/>
            </a:pPr>
            <a:r>
              <a:rPr lang="vi-VN" smtClean="0"/>
              <a:t>(</a:t>
            </a:r>
            <a:r>
              <a:rPr lang="vi-VN"/>
              <a:t>Vội vàng – Xuân Diệu)</a:t>
            </a:r>
            <a:br>
              <a:rPr lang="vi-VN"/>
            </a:br>
            <a:r>
              <a:rPr lang="vi-VN"/>
              <a:t/>
            </a:r>
            <a:br>
              <a:rPr lang="vi-VN"/>
            </a:br>
            <a:endParaRPr lang="en-US" b="1">
              <a:solidFill>
                <a:srgbClr val="FF0000"/>
              </a:solidFill>
            </a:endParaRPr>
          </a:p>
        </p:txBody>
      </p:sp>
    </p:spTree>
    <p:extLst>
      <p:ext uri="{BB962C8B-B14F-4D97-AF65-F5344CB8AC3E}">
        <p14:creationId xmlns:p14="http://schemas.microsoft.com/office/powerpoint/2010/main" val="234941560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95459"/>
            <a:ext cx="10515600" cy="5481504"/>
          </a:xfrm>
        </p:spPr>
        <p:txBody>
          <a:bodyPr/>
          <a:lstStyle/>
          <a:p>
            <a:pPr marL="0" indent="0">
              <a:buNone/>
            </a:pPr>
            <a:r>
              <a:rPr lang="en-US" b="1" smtClean="0">
                <a:solidFill>
                  <a:srgbClr val="FF0000"/>
                </a:solidFill>
              </a:rPr>
              <a:t>Bài tập 2:</a:t>
            </a:r>
          </a:p>
          <a:p>
            <a:pPr marL="0" indent="0">
              <a:buNone/>
            </a:pPr>
            <a:r>
              <a:rPr lang="vi-VN" i="1"/>
              <a:t>Sóng gợn tràng giang buồn điệp điệp</a:t>
            </a:r>
            <a:br>
              <a:rPr lang="vi-VN" i="1"/>
            </a:br>
            <a:r>
              <a:rPr lang="vi-VN" i="1"/>
              <a:t>Con thuyền xuôi mái nước song song,</a:t>
            </a:r>
            <a:br>
              <a:rPr lang="vi-VN" i="1"/>
            </a:br>
            <a:r>
              <a:rPr lang="vi-VN" i="1"/>
              <a:t>Thuyền về nước lại, sầu trăm ngả;</a:t>
            </a:r>
            <a:br>
              <a:rPr lang="vi-VN" i="1"/>
            </a:br>
            <a:r>
              <a:rPr lang="vi-VN" i="1"/>
              <a:t>Củi một cành khô lạc mấy giòng</a:t>
            </a:r>
            <a:r>
              <a:rPr lang="vi-VN" i="1" smtClean="0"/>
              <a:t>.</a:t>
            </a:r>
            <a:endParaRPr lang="en-US" i="1" smtClean="0"/>
          </a:p>
          <a:p>
            <a:pPr marL="0" indent="0">
              <a:buNone/>
            </a:pPr>
            <a:r>
              <a:rPr lang="en-US" smtClean="0"/>
              <a:t>(Tràng giang – Huy Cận)</a:t>
            </a:r>
          </a:p>
        </p:txBody>
      </p:sp>
    </p:spTree>
    <p:extLst>
      <p:ext uri="{BB962C8B-B14F-4D97-AF65-F5344CB8AC3E}">
        <p14:creationId xmlns:p14="http://schemas.microsoft.com/office/powerpoint/2010/main" val="2458611656"/>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smtClean="0">
                <a:solidFill>
                  <a:srgbClr val="FF0000"/>
                </a:solidFill>
              </a:rPr>
              <a:t>Bài tập 3:</a:t>
            </a:r>
          </a:p>
          <a:p>
            <a:pPr marL="0" indent="0">
              <a:buNone/>
            </a:pPr>
            <a:r>
              <a:rPr lang="en-US" smtClean="0"/>
              <a:t>Viết một đoạn ngắn có </a:t>
            </a:r>
            <a:r>
              <a:rPr lang="en-US" b="1" smtClean="0"/>
              <a:t>sử dụng ít nhất 2 lần </a:t>
            </a:r>
            <a:r>
              <a:rPr lang="en-US" smtClean="0"/>
              <a:t>biện pháp tu từ cú pháp </a:t>
            </a:r>
            <a:r>
              <a:rPr lang="en-US" b="1" smtClean="0"/>
              <a:t>Chêm xen</a:t>
            </a:r>
            <a:r>
              <a:rPr lang="en-US" smtClean="0"/>
              <a:t>, đề tài tự do, và chỉ ra tác dụng của biện pháp ấy.</a:t>
            </a:r>
          </a:p>
        </p:txBody>
      </p:sp>
    </p:spTree>
    <p:extLst>
      <p:ext uri="{BB962C8B-B14F-4D97-AF65-F5344CB8AC3E}">
        <p14:creationId xmlns:p14="http://schemas.microsoft.com/office/powerpoint/2010/main" val="41209638"/>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708338"/>
          </a:xfrm>
        </p:spPr>
        <p:txBody>
          <a:bodyPr>
            <a:normAutofit/>
          </a:bodyPr>
          <a:lstStyle/>
          <a:p>
            <a:pPr algn="ctr"/>
            <a:r>
              <a:rPr lang="en-US" sz="3500" smtClean="0"/>
              <a:t>ÔN TẬP ĐỌC HIỂU VĂN BẢN</a:t>
            </a:r>
            <a:endParaRPr lang="en-US" sz="3500"/>
          </a:p>
        </p:txBody>
      </p:sp>
      <p:sp>
        <p:nvSpPr>
          <p:cNvPr id="3" name="Content Placeholder 2"/>
          <p:cNvSpPr>
            <a:spLocks noGrp="1"/>
          </p:cNvSpPr>
          <p:nvPr>
            <p:ph idx="1"/>
          </p:nvPr>
        </p:nvSpPr>
        <p:spPr>
          <a:xfrm>
            <a:off x="231820" y="708339"/>
            <a:ext cx="11960180" cy="6149661"/>
          </a:xfrm>
        </p:spPr>
        <p:txBody>
          <a:bodyPr>
            <a:noAutofit/>
          </a:bodyPr>
          <a:lstStyle/>
          <a:p>
            <a:pPr marL="0" indent="0">
              <a:buNone/>
            </a:pPr>
            <a:r>
              <a:rPr lang="en-US" sz="3300" b="1" smtClean="0"/>
              <a:t>I. Đọc hiểu (4đ): </a:t>
            </a:r>
            <a:r>
              <a:rPr lang="en-US" sz="3300" smtClean="0"/>
              <a:t>Đọc đoạn thơ và trả lời câu hỏi:</a:t>
            </a:r>
          </a:p>
          <a:p>
            <a:pPr marL="0" indent="0">
              <a:buNone/>
            </a:pPr>
            <a:r>
              <a:rPr lang="vi-VN" sz="3300" b="1" i="1" smtClean="0"/>
              <a:t>Những </a:t>
            </a:r>
            <a:r>
              <a:rPr lang="vi-VN" sz="3300" b="1" i="1"/>
              <a:t>chiếc giỏ xe chở đầy hoa phượng</a:t>
            </a:r>
            <a:br>
              <a:rPr lang="vi-VN" sz="3300" b="1" i="1"/>
            </a:br>
            <a:r>
              <a:rPr lang="vi-VN" sz="3300" b="1" i="1"/>
              <a:t>Em chở mùa hè của tôi đi đâu?</a:t>
            </a:r>
            <a:br>
              <a:rPr lang="vi-VN" sz="3300" b="1" i="1"/>
            </a:br>
            <a:r>
              <a:rPr lang="vi-VN" sz="3300" b="1" i="1"/>
              <a:t>Chùm phượng vĩ em cầm là tuổi tôi mười tám</a:t>
            </a:r>
            <a:br>
              <a:rPr lang="vi-VN" sz="3300" b="1" i="1"/>
            </a:br>
            <a:r>
              <a:rPr lang="vi-VN" sz="3300" b="1" i="1"/>
              <a:t>Thuở chẳng ai hay thầm lặng - mối tình </a:t>
            </a:r>
            <a:r>
              <a:rPr lang="vi-VN" sz="3300" b="1" i="1" smtClean="0"/>
              <a:t>đầu</a:t>
            </a:r>
            <a:endParaRPr lang="en-US" sz="3300" b="1" i="1" smtClean="0"/>
          </a:p>
          <a:p>
            <a:pPr marL="0" indent="0">
              <a:buNone/>
            </a:pPr>
            <a:r>
              <a:rPr lang="en-US" sz="3300" smtClean="0"/>
              <a:t>(trích </a:t>
            </a:r>
            <a:r>
              <a:rPr lang="en-US" sz="3300" b="1" i="1" smtClean="0"/>
              <a:t>Chút tình đầu</a:t>
            </a:r>
            <a:r>
              <a:rPr lang="en-US" sz="3300" b="1" smtClean="0"/>
              <a:t> </a:t>
            </a:r>
            <a:r>
              <a:rPr lang="en-US" sz="3300" smtClean="0"/>
              <a:t>– Đỗ Trung Quân)</a:t>
            </a:r>
          </a:p>
          <a:p>
            <a:pPr marL="0" indent="0">
              <a:buNone/>
            </a:pPr>
            <a:r>
              <a:rPr lang="en-US" sz="3300" b="1" smtClean="0"/>
              <a:t>Câu 1 (1đ): </a:t>
            </a:r>
            <a:r>
              <a:rPr lang="en-US" sz="3300" smtClean="0"/>
              <a:t>Chỉ ra biện pháp tu từ được sử dụng trong đoạn thơ trên?</a:t>
            </a:r>
          </a:p>
          <a:p>
            <a:pPr marL="0" indent="0">
              <a:buNone/>
            </a:pPr>
            <a:r>
              <a:rPr lang="en-US" sz="3300" b="1" smtClean="0"/>
              <a:t>Câu 2 (1đ): </a:t>
            </a:r>
            <a:r>
              <a:rPr lang="en-US" sz="3300" smtClean="0"/>
              <a:t>Cho biết thể thơ và phương thức biểu đạt của đoạn thơ?</a:t>
            </a:r>
          </a:p>
          <a:p>
            <a:pPr marL="0" indent="0">
              <a:buNone/>
            </a:pPr>
            <a:r>
              <a:rPr lang="en-US" sz="3300" b="1" smtClean="0"/>
              <a:t>Câu 3 (2đ): </a:t>
            </a:r>
            <a:r>
              <a:rPr lang="en-US" sz="3300" smtClean="0"/>
              <a:t>Nội dung chính của đoạn thơ là gì? Viết một đoạn văn ngắn trình bày suy nghĩ của anh/chị về nội dung của đoạn thơ.</a:t>
            </a:r>
          </a:p>
        </p:txBody>
      </p:sp>
    </p:spTree>
    <p:extLst>
      <p:ext uri="{BB962C8B-B14F-4D97-AF65-F5344CB8AC3E}">
        <p14:creationId xmlns:p14="http://schemas.microsoft.com/office/powerpoint/2010/main" val="46021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10000"/>
          </a:bodyPr>
          <a:lstStyle/>
          <a:p>
            <a:pPr marL="0" indent="0">
              <a:buNone/>
            </a:pPr>
            <a:r>
              <a:rPr lang="en-US" b="1" smtClean="0">
                <a:solidFill>
                  <a:srgbClr val="FF0000"/>
                </a:solidFill>
              </a:rPr>
              <a:t>ĐÁP ÁN</a:t>
            </a:r>
          </a:p>
          <a:p>
            <a:pPr marL="0" indent="0">
              <a:buNone/>
            </a:pPr>
            <a:r>
              <a:rPr lang="en-US" b="1" smtClean="0"/>
              <a:t>I. Đọc hiểu</a:t>
            </a:r>
          </a:p>
          <a:p>
            <a:pPr marL="0" indent="0">
              <a:buNone/>
            </a:pPr>
            <a:r>
              <a:rPr lang="en-US" b="1" smtClean="0"/>
              <a:t>Câu 1:</a:t>
            </a:r>
          </a:p>
          <a:p>
            <a:r>
              <a:rPr lang="en-US" smtClean="0"/>
              <a:t>Câu hỏi tu từ: </a:t>
            </a:r>
            <a:r>
              <a:rPr lang="vi-VN" i="1"/>
              <a:t>Em chở mùa hè của tôi đi đâu?</a:t>
            </a:r>
            <a:r>
              <a:rPr lang="en-US" smtClean="0"/>
              <a:t> </a:t>
            </a:r>
          </a:p>
          <a:p>
            <a:r>
              <a:rPr lang="en-US" smtClean="0"/>
              <a:t>So sánh: </a:t>
            </a:r>
            <a:r>
              <a:rPr lang="en-US" i="1" smtClean="0"/>
              <a:t>chùm phượng vĩ em cầm </a:t>
            </a:r>
            <a:r>
              <a:rPr lang="en-US" smtClean="0"/>
              <a:t>với </a:t>
            </a:r>
            <a:r>
              <a:rPr lang="en-US" i="1" smtClean="0"/>
              <a:t>tuổi tôi mười tám</a:t>
            </a:r>
            <a:r>
              <a:rPr lang="en-US" smtClean="0"/>
              <a:t> thông qua từ so sánh </a:t>
            </a:r>
            <a:r>
              <a:rPr lang="en-US" b="1" smtClean="0"/>
              <a:t>“là”.</a:t>
            </a:r>
          </a:p>
          <a:p>
            <a:r>
              <a:rPr lang="en-US" smtClean="0"/>
              <a:t>Hoán dụ: Hoa phượng – mùa hè</a:t>
            </a:r>
          </a:p>
          <a:p>
            <a:r>
              <a:rPr lang="en-US" smtClean="0"/>
              <a:t>Chêm xen: </a:t>
            </a:r>
            <a:r>
              <a:rPr lang="en-US" i="1" smtClean="0"/>
              <a:t>mối tình đầu </a:t>
            </a:r>
            <a:r>
              <a:rPr lang="en-US" smtClean="0"/>
              <a:t>giải thích cho </a:t>
            </a:r>
            <a:r>
              <a:rPr lang="en-US" i="1" smtClean="0"/>
              <a:t>thưở chẳng ai hay</a:t>
            </a:r>
          </a:p>
          <a:p>
            <a:pPr marL="0" indent="0">
              <a:buNone/>
            </a:pPr>
            <a:r>
              <a:rPr lang="en-US" b="1" smtClean="0"/>
              <a:t>Câu 2: </a:t>
            </a:r>
            <a:r>
              <a:rPr lang="en-US" smtClean="0"/>
              <a:t>Thể thơ tự do – phương thức biểu cảm</a:t>
            </a:r>
            <a:endParaRPr lang="en-US"/>
          </a:p>
        </p:txBody>
      </p:sp>
    </p:spTree>
    <p:extLst>
      <p:ext uri="{BB962C8B-B14F-4D97-AF65-F5344CB8AC3E}">
        <p14:creationId xmlns:p14="http://schemas.microsoft.com/office/powerpoint/2010/main" val="4038101196"/>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fontScale="92500" lnSpcReduction="10000"/>
          </a:bodyPr>
          <a:lstStyle/>
          <a:p>
            <a:pPr marL="0" indent="0">
              <a:buNone/>
            </a:pPr>
            <a:r>
              <a:rPr lang="en-US" b="1" smtClean="0"/>
              <a:t>Câu 3: </a:t>
            </a:r>
          </a:p>
          <a:p>
            <a:pPr marL="0" indent="0">
              <a:buNone/>
            </a:pPr>
            <a:r>
              <a:rPr lang="en-US" smtClean="0"/>
              <a:t>Nêu được một trong các nội dung sau được 1 điểm:</a:t>
            </a:r>
          </a:p>
          <a:p>
            <a:pPr marL="0" indent="0">
              <a:buNone/>
            </a:pPr>
            <a:r>
              <a:rPr lang="en-US" smtClean="0"/>
              <a:t>- Kỉ niệm tuổi học trò;</a:t>
            </a:r>
          </a:p>
          <a:p>
            <a:pPr marL="0" indent="0">
              <a:buNone/>
            </a:pPr>
            <a:r>
              <a:rPr lang="en-US" smtClean="0"/>
              <a:t>- Tình yêu tuổi học trò;</a:t>
            </a:r>
          </a:p>
          <a:p>
            <a:pPr marL="0" indent="0">
              <a:buNone/>
            </a:pPr>
            <a:r>
              <a:rPr lang="en-US" smtClean="0"/>
              <a:t>- Hoa phượng trong kí ức tuổi học trò;</a:t>
            </a:r>
          </a:p>
          <a:p>
            <a:pPr marL="0" indent="0">
              <a:buNone/>
            </a:pPr>
            <a:r>
              <a:rPr lang="en-US" smtClean="0"/>
              <a:t>- Mối tình đầu</a:t>
            </a:r>
          </a:p>
          <a:p>
            <a:pPr marL="0" indent="0">
              <a:buNone/>
            </a:pPr>
            <a:r>
              <a:rPr lang="en-US" smtClean="0"/>
              <a:t>Đoạn văn 1 điểm:</a:t>
            </a:r>
          </a:p>
          <a:p>
            <a:pPr>
              <a:buFontTx/>
              <a:buChar char="-"/>
            </a:pPr>
            <a:r>
              <a:rPr lang="en-US" smtClean="0"/>
              <a:t>Cấu trúc đủ: Mở đoạn, thân đoạn, kết đoạn – 0.5đ</a:t>
            </a:r>
          </a:p>
          <a:p>
            <a:pPr>
              <a:buFontTx/>
              <a:buChar char="-"/>
            </a:pPr>
            <a:r>
              <a:rPr lang="en-US" smtClean="0"/>
              <a:t>Đúng nội dung 0.5đ</a:t>
            </a:r>
          </a:p>
        </p:txBody>
      </p:sp>
    </p:spTree>
    <p:extLst>
      <p:ext uri="{BB962C8B-B14F-4D97-AF65-F5344CB8AC3E}">
        <p14:creationId xmlns:p14="http://schemas.microsoft.com/office/powerpoint/2010/main" val="3870831525"/>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450761"/>
            <a:ext cx="10967434" cy="5726202"/>
          </a:xfrm>
        </p:spPr>
        <p:txBody>
          <a:bodyPr/>
          <a:lstStyle/>
          <a:p>
            <a:pPr marL="0" indent="0">
              <a:buNone/>
            </a:pPr>
            <a:r>
              <a:rPr lang="en-US" b="1" smtClean="0"/>
              <a:t>II. Làm văn:</a:t>
            </a:r>
          </a:p>
          <a:p>
            <a:r>
              <a:rPr lang="en-US" smtClean="0"/>
              <a:t>Cấu trúc đủ 3 phần mở bài – thân bài – kết bài -  </a:t>
            </a:r>
            <a:r>
              <a:rPr lang="en-US" b="1" smtClean="0"/>
              <a:t>1đ</a:t>
            </a:r>
          </a:p>
          <a:p>
            <a:r>
              <a:rPr lang="en-US" smtClean="0"/>
              <a:t>Thân bài chứng minh được </a:t>
            </a:r>
            <a:r>
              <a:rPr lang="en-US" b="1" smtClean="0"/>
              <a:t>4 nét lớn phong cách thơ Tố Hữu đều thể hiện trong bài Việt Bắc</a:t>
            </a:r>
            <a:r>
              <a:rPr lang="en-US" smtClean="0"/>
              <a:t> </a:t>
            </a:r>
            <a:r>
              <a:rPr lang="en-US" b="1" smtClean="0"/>
              <a:t>– 4đ</a:t>
            </a:r>
          </a:p>
          <a:p>
            <a:r>
              <a:rPr lang="en-US" smtClean="0"/>
              <a:t>Bài viết mạch lạc, ít lỗi chính tả, lỗi cú pháp, lỗi diễn đạt,… </a:t>
            </a:r>
            <a:r>
              <a:rPr lang="en-US" b="1" smtClean="0"/>
              <a:t>- 1đ</a:t>
            </a:r>
            <a:endParaRPr lang="en-US" b="1"/>
          </a:p>
        </p:txBody>
      </p:sp>
    </p:spTree>
    <p:extLst>
      <p:ext uri="{BB962C8B-B14F-4D97-AF65-F5344CB8AC3E}">
        <p14:creationId xmlns:p14="http://schemas.microsoft.com/office/powerpoint/2010/main" val="1698945480"/>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t/>
            </a:r>
            <a:br>
              <a:rPr lang="en-US" smtClean="0"/>
            </a:br>
            <a:r>
              <a:rPr lang="en-US" sz="7300" smtClean="0"/>
              <a:t>SÓNG</a:t>
            </a:r>
            <a:r>
              <a:rPr lang="en-US" smtClean="0"/>
              <a:t/>
            </a:r>
            <a:br>
              <a:rPr lang="en-US" smtClean="0"/>
            </a:br>
            <a:r>
              <a:rPr lang="en-US" smtClean="0"/>
              <a:t>                                  --- Xuân Quỳnh</a:t>
            </a:r>
            <a:endParaRPr lang="en-US"/>
          </a:p>
        </p:txBody>
      </p:sp>
      <p:sp>
        <p:nvSpPr>
          <p:cNvPr id="3" name="Content Placeholder 2"/>
          <p:cNvSpPr>
            <a:spLocks noGrp="1"/>
          </p:cNvSpPr>
          <p:nvPr>
            <p:ph idx="1"/>
          </p:nvPr>
        </p:nvSpPr>
        <p:spPr>
          <a:xfrm>
            <a:off x="838200" y="2266681"/>
            <a:ext cx="10515600" cy="3910281"/>
          </a:xfrm>
        </p:spPr>
        <p:txBody>
          <a:bodyPr/>
          <a:lstStyle/>
          <a:p>
            <a:pPr marL="0" indent="0">
              <a:buNone/>
            </a:pPr>
            <a:r>
              <a:rPr lang="en-US" b="1">
                <a:solidFill>
                  <a:srgbClr val="FF0000"/>
                </a:solidFill>
              </a:rPr>
              <a:t>I. </a:t>
            </a:r>
            <a:r>
              <a:rPr lang="en-US" b="1" smtClean="0">
                <a:solidFill>
                  <a:srgbClr val="FF0000"/>
                </a:solidFill>
              </a:rPr>
              <a:t>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Tác </a:t>
            </a:r>
            <a:r>
              <a:rPr lang="en-US" b="1" smtClean="0">
                <a:solidFill>
                  <a:srgbClr val="FF0000"/>
                </a:solidFill>
              </a:rPr>
              <a:t>giả</a:t>
            </a:r>
          </a:p>
          <a:p>
            <a:pPr marL="0" indent="0">
              <a:buNone/>
            </a:pPr>
            <a:r>
              <a:rPr lang="en-US" i="1" smtClean="0">
                <a:solidFill>
                  <a:srgbClr val="FF0000"/>
                </a:solidFill>
              </a:rPr>
              <a:t>Giới </a:t>
            </a:r>
            <a:r>
              <a:rPr lang="en-US" i="1">
                <a:solidFill>
                  <a:srgbClr val="FF0000"/>
                </a:solidFill>
              </a:rPr>
              <a:t>thiệu vài nét về tác </a:t>
            </a:r>
            <a:r>
              <a:rPr lang="en-US" i="1" smtClean="0">
                <a:solidFill>
                  <a:srgbClr val="FF0000"/>
                </a:solidFill>
              </a:rPr>
              <a:t>giả?</a:t>
            </a:r>
            <a:endParaRPr lang="en-US" i="1">
              <a:solidFill>
                <a:srgbClr val="FF0000"/>
              </a:solidFill>
            </a:endParaRPr>
          </a:p>
          <a:p>
            <a:pPr marL="0" indent="0">
              <a:buNone/>
            </a:pPr>
            <a:endParaRPr lang="en-US">
              <a:solidFill>
                <a:srgbClr val="FF0000"/>
              </a:solidFill>
            </a:endParaRPr>
          </a:p>
          <a:p>
            <a:endParaRPr lang="en-US"/>
          </a:p>
        </p:txBody>
      </p:sp>
    </p:spTree>
    <p:extLst>
      <p:ext uri="{BB962C8B-B14F-4D97-AF65-F5344CB8AC3E}">
        <p14:creationId xmlns:p14="http://schemas.microsoft.com/office/powerpoint/2010/main" val="316420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lnSpc>
                <a:spcPct val="100000"/>
              </a:lnSpc>
              <a:buNone/>
            </a:pPr>
            <a:r>
              <a:rPr lang="en-US" b="1">
                <a:solidFill>
                  <a:srgbClr val="FF0000"/>
                </a:solidFill>
              </a:rPr>
              <a:t>1. Tác giả</a:t>
            </a:r>
            <a:endParaRPr lang="en-US">
              <a:solidFill>
                <a:srgbClr val="FF0000"/>
              </a:solidFill>
            </a:endParaRPr>
          </a:p>
          <a:p>
            <a:pPr>
              <a:lnSpc>
                <a:spcPct val="100000"/>
              </a:lnSpc>
            </a:pPr>
            <a:r>
              <a:rPr lang="en-US" smtClean="0"/>
              <a:t>Nguyễn </a:t>
            </a:r>
            <a:r>
              <a:rPr lang="en-US"/>
              <a:t>Thị Xuân Quỳnh (1942- 1988).</a:t>
            </a:r>
          </a:p>
          <a:p>
            <a:pPr>
              <a:lnSpc>
                <a:spcPct val="100000"/>
              </a:lnSpc>
            </a:pPr>
            <a:r>
              <a:rPr lang="en-US" smtClean="0"/>
              <a:t>Một </a:t>
            </a:r>
            <a:r>
              <a:rPr lang="en-US"/>
              <a:t>người phụ nữ tài năng và giàu nghị lực …</a:t>
            </a:r>
          </a:p>
          <a:p>
            <a:pPr>
              <a:lnSpc>
                <a:spcPct val="100000"/>
              </a:lnSpc>
            </a:pPr>
            <a:r>
              <a:rPr lang="en-US" smtClean="0"/>
              <a:t>Một </a:t>
            </a:r>
            <a:r>
              <a:rPr lang="en-US"/>
              <a:t>hồn thơ nữ đằm </a:t>
            </a:r>
            <a:r>
              <a:rPr lang="en-US" smtClean="0"/>
              <a:t>thắm, </a:t>
            </a:r>
            <a:r>
              <a:rPr lang="en-US"/>
              <a:t>chân thành mà sôi nổi trẻ trung trong những </a:t>
            </a:r>
            <a:r>
              <a:rPr lang="en-US" b="1"/>
              <a:t>khát vọng mãnh liệt về tình yêu và </a:t>
            </a:r>
            <a:r>
              <a:rPr lang="en-US" b="1" smtClean="0"/>
              <a:t>hạnh phúc. </a:t>
            </a:r>
            <a:endParaRPr lang="en-US" b="1"/>
          </a:p>
          <a:p>
            <a:pPr>
              <a:lnSpc>
                <a:spcPct val="100000"/>
              </a:lnSpc>
            </a:pPr>
            <a:r>
              <a:rPr lang="en-US" smtClean="0"/>
              <a:t>Phong </a:t>
            </a:r>
            <a:r>
              <a:rPr lang="en-US"/>
              <a:t>cách thơ: Dung dị hồn nhiên chân </a:t>
            </a:r>
            <a:r>
              <a:rPr lang="en-US" smtClean="0"/>
              <a:t>thật.</a:t>
            </a:r>
            <a:endParaRPr lang="en-US"/>
          </a:p>
        </p:txBody>
      </p:sp>
    </p:spTree>
    <p:extLst>
      <p:ext uri="{BB962C8B-B14F-4D97-AF65-F5344CB8AC3E}">
        <p14:creationId xmlns:p14="http://schemas.microsoft.com/office/powerpoint/2010/main" val="75110340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pPr marL="0" indent="0">
              <a:buNone/>
            </a:pPr>
            <a:r>
              <a:rPr lang="en-US" b="1">
                <a:solidFill>
                  <a:srgbClr val="FF0000"/>
                </a:solidFill>
              </a:rPr>
              <a:t>2. Tác phẩm</a:t>
            </a:r>
            <a:endParaRPr lang="en-US">
              <a:solidFill>
                <a:srgbClr val="FF0000"/>
              </a:solidFill>
            </a:endParaRPr>
          </a:p>
          <a:p>
            <a:pPr marL="0" indent="0">
              <a:buNone/>
            </a:pPr>
            <a:r>
              <a:rPr lang="en-US" b="1" smtClean="0">
                <a:solidFill>
                  <a:srgbClr val="FF0000"/>
                </a:solidFill>
              </a:rPr>
              <a:t>    </a:t>
            </a:r>
            <a:r>
              <a:rPr lang="en-US" b="1" i="1" smtClean="0">
                <a:solidFill>
                  <a:srgbClr val="FF0000"/>
                </a:solidFill>
              </a:rPr>
              <a:t>a</a:t>
            </a:r>
            <a:r>
              <a:rPr lang="en-US" b="1" i="1">
                <a:solidFill>
                  <a:srgbClr val="FF0000"/>
                </a:solidFill>
              </a:rPr>
              <a:t>. Hoàn cảnh sáng tác:</a:t>
            </a:r>
            <a:endParaRPr lang="en-US" i="1">
              <a:solidFill>
                <a:srgbClr val="FF0000"/>
              </a:solidFill>
            </a:endParaRPr>
          </a:p>
          <a:p>
            <a:r>
              <a:rPr lang="en-US" smtClean="0"/>
              <a:t>Sáng </a:t>
            </a:r>
            <a:r>
              <a:rPr lang="en-US"/>
              <a:t>tác năm 1967 trong chuyến đi thực tế ở vùng biển Diêm Điền (Thái Bình). </a:t>
            </a:r>
          </a:p>
          <a:p>
            <a:r>
              <a:rPr lang="en-US" smtClean="0"/>
              <a:t>Là </a:t>
            </a:r>
            <a:r>
              <a:rPr lang="en-US"/>
              <a:t>một bài thơ đặc sắc viết về tình yêu, rất tiêu biểu cho phong cách thơ Xuân Quỳnh.</a:t>
            </a:r>
          </a:p>
          <a:p>
            <a:r>
              <a:rPr lang="en-US" smtClean="0"/>
              <a:t>In </a:t>
            </a:r>
            <a:r>
              <a:rPr lang="en-US"/>
              <a:t>trong tập Hoa dọc chiến hào (1968).</a:t>
            </a:r>
          </a:p>
          <a:p>
            <a:endParaRPr lang="en-US"/>
          </a:p>
        </p:txBody>
      </p:sp>
    </p:spTree>
    <p:extLst>
      <p:ext uri="{BB962C8B-B14F-4D97-AF65-F5344CB8AC3E}">
        <p14:creationId xmlns:p14="http://schemas.microsoft.com/office/powerpoint/2010/main" val="20117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en-US" b="1" i="1">
                <a:solidFill>
                  <a:srgbClr val="FF0000"/>
                </a:solidFill>
              </a:rPr>
              <a:t>b. Bố cục</a:t>
            </a:r>
            <a:r>
              <a:rPr lang="en-US" i="1">
                <a:solidFill>
                  <a:srgbClr val="FF0000"/>
                </a:solidFill>
              </a:rPr>
              <a:t>:   </a:t>
            </a:r>
          </a:p>
          <a:p>
            <a:r>
              <a:rPr lang="en-US" b="1" smtClean="0"/>
              <a:t>Đoạn </a:t>
            </a:r>
            <a:r>
              <a:rPr lang="en-US" b="1"/>
              <a:t>1: </a:t>
            </a:r>
            <a:r>
              <a:rPr lang="en-US"/>
              <a:t>2 khổ đầu: Những cảm xúc, suy nghĩ về sóng biển và tình yêu.</a:t>
            </a:r>
          </a:p>
          <a:p>
            <a:r>
              <a:rPr lang="en-US" b="1" smtClean="0"/>
              <a:t>Đoạn </a:t>
            </a:r>
            <a:r>
              <a:rPr lang="en-US" b="1"/>
              <a:t>2: </a:t>
            </a:r>
            <a:r>
              <a:rPr lang="en-US" smtClean="0"/>
              <a:t>khổ </a:t>
            </a:r>
            <a:r>
              <a:rPr lang="en-US"/>
              <a:t>3, 4: Nghĩ về sóng và cội nguồn của tình yêu đôi lứa.</a:t>
            </a:r>
          </a:p>
          <a:p>
            <a:r>
              <a:rPr lang="en-US" b="1" smtClean="0"/>
              <a:t>Đoạn </a:t>
            </a:r>
            <a:r>
              <a:rPr lang="en-US" b="1"/>
              <a:t>3: </a:t>
            </a:r>
            <a:r>
              <a:rPr lang="en-US" smtClean="0"/>
              <a:t>khổ </a:t>
            </a:r>
            <a:r>
              <a:rPr lang="en-US"/>
              <a:t>5, 6, 7: Nghĩ về sóng và nỗi  nhớ, lòng chung thuỷ của người con gái.</a:t>
            </a:r>
          </a:p>
          <a:p>
            <a:r>
              <a:rPr lang="en-US" b="1" smtClean="0"/>
              <a:t>Đoạn </a:t>
            </a:r>
            <a:r>
              <a:rPr lang="en-US" b="1"/>
              <a:t>4: </a:t>
            </a:r>
            <a:r>
              <a:rPr lang="en-US"/>
              <a:t>2 khổ cuối: Nghĩ về sóng và khát vọng tình yêu.</a:t>
            </a:r>
          </a:p>
          <a:p>
            <a:endParaRPr lang="en-US"/>
          </a:p>
        </p:txBody>
      </p:sp>
    </p:spTree>
    <p:extLst>
      <p:ext uri="{BB962C8B-B14F-4D97-AF65-F5344CB8AC3E}">
        <p14:creationId xmlns:p14="http://schemas.microsoft.com/office/powerpoint/2010/main" val="37974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6"/>
            <a:ext cx="10515600" cy="6181858"/>
          </a:xfrm>
        </p:spPr>
        <p:txBody>
          <a:bodyPr>
            <a:normAutofit fontScale="77500" lnSpcReduction="20000"/>
          </a:bodyPr>
          <a:lstStyle/>
          <a:p>
            <a:pPr marL="0" indent="0">
              <a:lnSpc>
                <a:spcPct val="120000"/>
              </a:lnSpc>
              <a:buNone/>
            </a:pPr>
            <a:r>
              <a:rPr lang="en-US" b="1" i="1">
                <a:solidFill>
                  <a:srgbClr val="FF0000"/>
                </a:solidFill>
              </a:rPr>
              <a:t>c. Hình tượng sóng:</a:t>
            </a:r>
            <a:endParaRPr lang="en-US" i="1">
              <a:solidFill>
                <a:srgbClr val="FF0000"/>
              </a:solidFill>
            </a:endParaRPr>
          </a:p>
          <a:p>
            <a:pPr>
              <a:lnSpc>
                <a:spcPct val="120000"/>
              </a:lnSpc>
            </a:pPr>
            <a:r>
              <a:rPr lang="en-US" b="1" i="1" smtClean="0"/>
              <a:t>Sóng bao </a:t>
            </a:r>
            <a:r>
              <a:rPr lang="en-US" b="1" i="1"/>
              <a:t>trùm và xuyên suốt toàn bộ bài thơ.</a:t>
            </a:r>
          </a:p>
          <a:p>
            <a:pPr marL="0" indent="0">
              <a:lnSpc>
                <a:spcPct val="120000"/>
              </a:lnSpc>
              <a:buNone/>
            </a:pPr>
            <a:r>
              <a:rPr lang="en-US" smtClean="0"/>
              <a:t>	+ </a:t>
            </a:r>
            <a:r>
              <a:rPr lang="en-US"/>
              <a:t>Nghĩa thực: con sóng với nhiều trạng thái mâu thuẫn trái ngược nhau.</a:t>
            </a:r>
          </a:p>
          <a:p>
            <a:pPr marL="0" indent="0">
              <a:lnSpc>
                <a:spcPct val="120000"/>
              </a:lnSpc>
              <a:buNone/>
            </a:pPr>
            <a:r>
              <a:rPr lang="en-US" smtClean="0"/>
              <a:t>	+ </a:t>
            </a:r>
            <a:r>
              <a:rPr lang="en-US"/>
              <a:t>Nghĩa biểu tượng: sóng như có hồn, có tính cách, tâm trạng, biết diễn tả những cung bậc tình cảm trong tâm hồn của người phụ nữ đang </a:t>
            </a:r>
            <a:r>
              <a:rPr lang="en-US" smtClean="0"/>
              <a:t>yêu. </a:t>
            </a:r>
            <a:endParaRPr lang="en-US"/>
          </a:p>
          <a:p>
            <a:pPr marL="0" indent="0">
              <a:lnSpc>
                <a:spcPct val="120000"/>
              </a:lnSpc>
              <a:buNone/>
            </a:pPr>
            <a:r>
              <a:rPr lang="en-US"/>
              <a:t>→ là hình tượng ẩn dụ, sự hoá thân của nhân vật trữ tình “em”</a:t>
            </a:r>
          </a:p>
          <a:p>
            <a:pPr>
              <a:lnSpc>
                <a:spcPct val="120000"/>
              </a:lnSpc>
            </a:pPr>
            <a:r>
              <a:rPr lang="en-US" b="1" i="1" smtClean="0"/>
              <a:t>Sóng </a:t>
            </a:r>
            <a:r>
              <a:rPr lang="en-US" b="1" i="1"/>
              <a:t>và em: </a:t>
            </a:r>
            <a:r>
              <a:rPr lang="en-US"/>
              <a:t>song hành, khi tách rời, khi hoà nhập</a:t>
            </a:r>
          </a:p>
          <a:p>
            <a:pPr marL="0" indent="0">
              <a:lnSpc>
                <a:spcPct val="120000"/>
              </a:lnSpc>
              <a:buNone/>
            </a:pPr>
            <a:r>
              <a:rPr lang="en-US"/>
              <a:t>→ nét độc đáo trong cấu trúc hình tượng, diễn tả sâu sắc, sinh động, mãnh liệt khát vọng của Xuân Quỳnh trong tình yêu.</a:t>
            </a:r>
          </a:p>
          <a:p>
            <a:pPr marL="0" indent="0">
              <a:lnSpc>
                <a:spcPct val="120000"/>
              </a:lnSpc>
              <a:buNone/>
            </a:pPr>
            <a:endParaRPr lang="en-US"/>
          </a:p>
        </p:txBody>
      </p:sp>
    </p:spTree>
    <p:extLst>
      <p:ext uri="{BB962C8B-B14F-4D97-AF65-F5344CB8AC3E}">
        <p14:creationId xmlns:p14="http://schemas.microsoft.com/office/powerpoint/2010/main" val="7995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56823"/>
            <a:ext cx="10515600" cy="6053070"/>
          </a:xfrm>
        </p:spPr>
        <p:txBody>
          <a:bodyPr>
            <a:normAutofit lnSpcReduction="10000"/>
          </a:bodyPr>
          <a:lstStyle/>
          <a:p>
            <a:pPr marL="0" indent="0">
              <a:buNone/>
            </a:pPr>
            <a:r>
              <a:rPr lang="nb-NO" b="1">
                <a:solidFill>
                  <a:srgbClr val="FF0000"/>
                </a:solidFill>
              </a:rPr>
              <a:t>II. Đọc - hiểu văn bản</a:t>
            </a:r>
            <a:endParaRPr lang="en-US">
              <a:solidFill>
                <a:srgbClr val="FF0000"/>
              </a:solidFill>
            </a:endParaRPr>
          </a:p>
          <a:p>
            <a:pPr marL="0" indent="0">
              <a:buNone/>
            </a:pPr>
            <a:r>
              <a:rPr lang="nb-NO" b="1" smtClean="0">
                <a:solidFill>
                  <a:srgbClr val="FF0000"/>
                </a:solidFill>
              </a:rPr>
              <a:t>     1</a:t>
            </a:r>
            <a:r>
              <a:rPr lang="nb-NO" b="1">
                <a:solidFill>
                  <a:srgbClr val="FF0000"/>
                </a:solidFill>
              </a:rPr>
              <a:t>. Những cảm xúc, suy nghĩ về sóng biển và tình yêu</a:t>
            </a:r>
            <a:endParaRPr lang="en-US">
              <a:solidFill>
                <a:srgbClr val="FF0000"/>
              </a:solidFill>
            </a:endParaRPr>
          </a:p>
          <a:p>
            <a:pPr marL="0" indent="0">
              <a:buNone/>
            </a:pPr>
            <a:r>
              <a:rPr lang="nb-NO" smtClean="0"/>
              <a:t>Khổ </a:t>
            </a:r>
            <a:r>
              <a:rPr lang="nb-NO"/>
              <a:t>1:</a:t>
            </a:r>
            <a:endParaRPr lang="en-US"/>
          </a:p>
          <a:p>
            <a:pPr marL="0" indent="0">
              <a:buNone/>
            </a:pPr>
            <a:r>
              <a:rPr lang="en-US" i="1"/>
              <a:t>Dữ dội và dịu êm</a:t>
            </a:r>
            <a:br>
              <a:rPr lang="en-US" i="1"/>
            </a:br>
            <a:r>
              <a:rPr lang="en-US" i="1"/>
              <a:t>Ồn ào và lặng lẽ</a:t>
            </a:r>
            <a:br>
              <a:rPr lang="en-US" i="1"/>
            </a:br>
            <a:r>
              <a:rPr lang="en-US" i="1"/>
              <a:t>Sông không hiểu nổi mình</a:t>
            </a:r>
            <a:br>
              <a:rPr lang="en-US" i="1"/>
            </a:br>
            <a:r>
              <a:rPr lang="en-US" i="1"/>
              <a:t>Sóng tìm ra tận </a:t>
            </a:r>
            <a:r>
              <a:rPr lang="en-US" i="1" smtClean="0"/>
              <a:t>bể.</a:t>
            </a:r>
          </a:p>
          <a:p>
            <a:pPr marL="0" indent="0">
              <a:buNone/>
            </a:pPr>
            <a:r>
              <a:rPr lang="nb-NO" i="1">
                <a:solidFill>
                  <a:srgbClr val="FF0000"/>
                </a:solidFill>
              </a:rPr>
              <a:t>- </a:t>
            </a:r>
            <a:r>
              <a:rPr lang="nb-NO" i="1" smtClean="0">
                <a:solidFill>
                  <a:srgbClr val="FF0000"/>
                </a:solidFill>
              </a:rPr>
              <a:t>Hình </a:t>
            </a:r>
            <a:r>
              <a:rPr lang="nb-NO" i="1">
                <a:solidFill>
                  <a:srgbClr val="FF0000"/>
                </a:solidFill>
              </a:rPr>
              <a:t>tượng sóng được tác giả miêu tả như thế 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950360419"/>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nb-NO"/>
              <a:t> </a:t>
            </a:r>
            <a:r>
              <a:rPr lang="nb-NO" smtClean="0"/>
              <a:t>Tiểu </a:t>
            </a:r>
            <a:r>
              <a:rPr lang="nb-NO"/>
              <a:t>đối: </a:t>
            </a:r>
            <a:r>
              <a:rPr lang="nb-NO" b="1" i="1"/>
              <a:t>Dữ dội - dịu êm; ồn ào - lặng lẽ</a:t>
            </a:r>
            <a:endParaRPr lang="en-US" b="1" i="1"/>
          </a:p>
          <a:p>
            <a:pPr marL="0" indent="0">
              <a:buNone/>
            </a:pPr>
            <a:r>
              <a:rPr lang="en-US"/>
              <a:t>→</a:t>
            </a:r>
            <a:r>
              <a:rPr lang="nb-NO"/>
              <a:t> mở đầu bằng 4 tính từ: Miêu tả trạng thái đối lập của sóng và liên tưởng đến tâm lí phức tạp của người phụ nữ khi yêu (khi sôi nổi, mãnh liệt khi dịu dàng, sâu lắng</a:t>
            </a:r>
            <a:r>
              <a:rPr lang="nb-NO" smtClean="0"/>
              <a:t>).</a:t>
            </a:r>
          </a:p>
          <a:p>
            <a:pPr marL="0" indent="0">
              <a:buNone/>
            </a:pPr>
            <a:r>
              <a:rPr lang="nb-NO" i="1" smtClean="0">
                <a:solidFill>
                  <a:srgbClr val="FF0000"/>
                </a:solidFill>
              </a:rPr>
              <a:t>Em </a:t>
            </a:r>
            <a:r>
              <a:rPr lang="nb-NO" i="1">
                <a:solidFill>
                  <a:srgbClr val="FF0000"/>
                </a:solidFill>
              </a:rPr>
              <a:t>hiểu 2 câu thơ “Sông không hiểu ….tận bể” như thế ntn ? </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230613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130343"/>
          </a:xfrm>
        </p:spPr>
        <p:txBody>
          <a:bodyPr>
            <a:normAutofit fontScale="85000" lnSpcReduction="10000"/>
          </a:bodyPr>
          <a:lstStyle/>
          <a:p>
            <a:pPr>
              <a:lnSpc>
                <a:spcPct val="110000"/>
              </a:lnSpc>
            </a:pPr>
            <a:r>
              <a:rPr lang="nb-NO"/>
              <a:t> </a:t>
            </a:r>
            <a:r>
              <a:rPr lang="nb-NO" smtClean="0"/>
              <a:t>Phép </a:t>
            </a:r>
            <a:r>
              <a:rPr lang="nb-NO"/>
              <a:t>nhân hoá:</a:t>
            </a:r>
            <a:endParaRPr lang="en-US"/>
          </a:p>
          <a:p>
            <a:pPr marL="0" indent="0">
              <a:lnSpc>
                <a:spcPct val="110000"/>
              </a:lnSpc>
              <a:buNone/>
            </a:pPr>
            <a:r>
              <a:rPr lang="nb-NO"/>
              <a:t> </a:t>
            </a:r>
            <a:r>
              <a:rPr lang="nb-NO" b="1" i="1"/>
              <a:t>“Sông - không hiểu mình”</a:t>
            </a:r>
            <a:endParaRPr lang="en-US" b="1" i="1"/>
          </a:p>
          <a:p>
            <a:pPr marL="0" indent="0">
              <a:lnSpc>
                <a:spcPct val="110000"/>
              </a:lnSpc>
              <a:buNone/>
            </a:pPr>
            <a:r>
              <a:rPr lang="nb-NO" b="1" i="1"/>
              <a:t>“Sóng - tìm ra bể”</a:t>
            </a:r>
            <a:endParaRPr lang="en-US" b="1" i="1"/>
          </a:p>
          <a:p>
            <a:pPr marL="0" indent="0">
              <a:lnSpc>
                <a:spcPct val="110000"/>
              </a:lnSpc>
              <a:buNone/>
            </a:pPr>
            <a:r>
              <a:rPr lang="en-US"/>
              <a:t>→</a:t>
            </a:r>
            <a:r>
              <a:rPr lang="nb-NO"/>
              <a:t> Con sóng mang </a:t>
            </a:r>
            <a:r>
              <a:rPr lang="nb-NO" b="1"/>
              <a:t>khát vọng lớn lao</a:t>
            </a:r>
            <a:r>
              <a:rPr lang="nb-NO"/>
              <a:t>: Nếu “sông không hiểu nổi mình” thì sóng dứt khoát từ bỏ nơi chật hẹp để “tìm ra tận bể”, tìm đến nơi cao rộng, bao dung.</a:t>
            </a:r>
            <a:endParaRPr lang="en-US"/>
          </a:p>
          <a:p>
            <a:pPr marL="0" indent="0">
              <a:lnSpc>
                <a:spcPct val="110000"/>
              </a:lnSpc>
              <a:buNone/>
            </a:pPr>
            <a:r>
              <a:rPr lang="nb-NO"/>
              <a:t>=&gt; </a:t>
            </a:r>
            <a:r>
              <a:rPr lang="nb-NO" b="1" i="1"/>
              <a:t>Hành trình “tìm ra tận bể” của sóng </a:t>
            </a:r>
            <a:r>
              <a:rPr lang="nb-NO" b="1" i="1" smtClean="0"/>
              <a:t>cũng </a:t>
            </a:r>
            <a:r>
              <a:rPr lang="nb-NO" b="1" i="1"/>
              <a:t>chính là quá trình tự khám phá, tự nhận thức, chính bản thân, khát khao sự đồng cảm, đồng điệu trong tình yêu</a:t>
            </a:r>
            <a:r>
              <a:rPr lang="nb-NO" b="1" i="1" smtClean="0"/>
              <a:t>.</a:t>
            </a:r>
            <a:endParaRPr lang="en-US" b="1" i="1"/>
          </a:p>
          <a:p>
            <a:pPr>
              <a:lnSpc>
                <a:spcPct val="110000"/>
              </a:lnSpc>
            </a:pPr>
            <a:endParaRPr lang="en-US"/>
          </a:p>
        </p:txBody>
      </p:sp>
    </p:spTree>
    <p:extLst>
      <p:ext uri="{BB962C8B-B14F-4D97-AF65-F5344CB8AC3E}">
        <p14:creationId xmlns:p14="http://schemas.microsoft.com/office/powerpoint/2010/main" val="50400443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69" y="370312"/>
            <a:ext cx="10515600" cy="5824426"/>
          </a:xfrm>
        </p:spPr>
        <p:txBody>
          <a:bodyPr>
            <a:normAutofit fontScale="92500"/>
          </a:bodyPr>
          <a:lstStyle/>
          <a:p>
            <a:r>
              <a:rPr lang="en-US" i="1" smtClean="0"/>
              <a:t>Khổ 2:</a:t>
            </a:r>
          </a:p>
          <a:p>
            <a:pPr marL="0" indent="0">
              <a:buNone/>
            </a:pPr>
            <a:r>
              <a:rPr lang="vi-VN" i="1"/>
              <a:t>Ôi con sóng ngày xưa</a:t>
            </a:r>
            <a:br>
              <a:rPr lang="vi-VN" i="1"/>
            </a:br>
            <a:r>
              <a:rPr lang="vi-VN" i="1"/>
              <a:t>Và ngày sau vẫn thế</a:t>
            </a:r>
            <a:br>
              <a:rPr lang="vi-VN" i="1"/>
            </a:br>
            <a:r>
              <a:rPr lang="vi-VN" i="1"/>
              <a:t>Nỗi khát vọng tình yêu</a:t>
            </a:r>
            <a:br>
              <a:rPr lang="vi-VN" i="1"/>
            </a:br>
            <a:r>
              <a:rPr lang="vi-VN" i="1"/>
              <a:t>Bồi hồi trong ngực </a:t>
            </a:r>
            <a:r>
              <a:rPr lang="vi-VN" i="1" smtClean="0"/>
              <a:t>trẻ</a:t>
            </a:r>
            <a:endParaRPr lang="en-US" i="1" smtClean="0"/>
          </a:p>
          <a:p>
            <a:pPr marL="0" indent="0">
              <a:buNone/>
            </a:pPr>
            <a:r>
              <a:rPr lang="nb-NO" i="1">
                <a:solidFill>
                  <a:srgbClr val="FF0000"/>
                </a:solidFill>
              </a:rPr>
              <a:t>Nhà thơ đã phát hiện ra điểm nào tương đồng giữa sóng và tình yêu ?</a:t>
            </a:r>
            <a:endParaRPr lang="en-US" i="1">
              <a:solidFill>
                <a:srgbClr val="FF0000"/>
              </a:solidFill>
            </a:endParaRPr>
          </a:p>
          <a:p>
            <a:pPr marL="0" indent="0">
              <a:buNone/>
            </a:pPr>
            <a:r>
              <a:rPr lang="nb-NO"/>
              <a:t>=&gt; Xuân Quỳnh đã liên hệ tình yêu tuổi trẻ với con sóng đại dương. Cũng như sóng, con người đã đến và mãi mãi đến với tình yêu. Đó là quy luật muôn đời.</a:t>
            </a:r>
            <a:endParaRPr lang="en-US"/>
          </a:p>
          <a:p>
            <a:pPr marL="0" indent="0">
              <a:buNone/>
            </a:pPr>
            <a:endParaRPr lang="en-US" i="1"/>
          </a:p>
        </p:txBody>
      </p:sp>
    </p:spTree>
    <p:extLst>
      <p:ext uri="{BB962C8B-B14F-4D97-AF65-F5344CB8AC3E}">
        <p14:creationId xmlns:p14="http://schemas.microsoft.com/office/powerpoint/2010/main" val="298778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lnSpc>
                <a:spcPct val="120000"/>
              </a:lnSpc>
              <a:buNone/>
            </a:pPr>
            <a:r>
              <a:rPr lang="nb-NO" b="1">
                <a:solidFill>
                  <a:srgbClr val="FF0000"/>
                </a:solidFill>
              </a:rPr>
              <a:t>2. Sóng và cội nguồn </a:t>
            </a:r>
            <a:r>
              <a:rPr lang="nb-NO" b="1" smtClean="0">
                <a:solidFill>
                  <a:srgbClr val="FF0000"/>
                </a:solidFill>
              </a:rPr>
              <a:t>của </a:t>
            </a:r>
            <a:r>
              <a:rPr lang="nb-NO" b="1">
                <a:solidFill>
                  <a:srgbClr val="FF0000"/>
                </a:solidFill>
              </a:rPr>
              <a:t>tình yêu đôi lứa</a:t>
            </a:r>
            <a:endParaRPr lang="en-US">
              <a:solidFill>
                <a:srgbClr val="FF0000"/>
              </a:solidFill>
            </a:endParaRPr>
          </a:p>
          <a:p>
            <a:pPr marL="0" indent="0">
              <a:lnSpc>
                <a:spcPct val="120000"/>
              </a:lnSpc>
              <a:buNone/>
            </a:pPr>
            <a:r>
              <a:rPr lang="nb-NO" sz="3200" smtClean="0"/>
              <a:t>Khổ 3 &amp; 4:</a:t>
            </a:r>
            <a:endParaRPr lang="en-US" sz="3200"/>
          </a:p>
          <a:p>
            <a:pPr marL="0" indent="0">
              <a:lnSpc>
                <a:spcPct val="120000"/>
              </a:lnSpc>
              <a:buNone/>
            </a:pPr>
            <a:r>
              <a:rPr lang="vi-VN" sz="3200" i="1"/>
              <a:t>Trước muôn trùng sóng </a:t>
            </a:r>
            <a:r>
              <a:rPr lang="vi-VN" sz="3200" i="1" smtClean="0"/>
              <a:t>bể</a:t>
            </a:r>
            <a:r>
              <a:rPr lang="en-US" sz="3200" i="1" smtClean="0"/>
              <a:t>                Sóng </a:t>
            </a:r>
            <a:r>
              <a:rPr lang="en-US" sz="3200" i="1"/>
              <a:t>bắt đầu từ gió</a:t>
            </a:r>
            <a:r>
              <a:rPr lang="vi-VN" sz="3200" i="1"/>
              <a:t/>
            </a:r>
            <a:br>
              <a:rPr lang="vi-VN" sz="3200" i="1"/>
            </a:br>
            <a:r>
              <a:rPr lang="vi-VN" sz="3200" i="1"/>
              <a:t>Em nghĩ về anh, </a:t>
            </a:r>
            <a:r>
              <a:rPr lang="vi-VN" sz="3200" i="1" smtClean="0"/>
              <a:t>em</a:t>
            </a:r>
            <a:r>
              <a:rPr lang="en-US" sz="3200" i="1" smtClean="0"/>
              <a:t>                           Gió </a:t>
            </a:r>
            <a:r>
              <a:rPr lang="en-US" sz="3200" i="1"/>
              <a:t>bắt đầu từ đâu?</a:t>
            </a:r>
            <a:r>
              <a:rPr lang="vi-VN" sz="3200" i="1"/>
              <a:t/>
            </a:r>
            <a:br>
              <a:rPr lang="vi-VN" sz="3200" i="1"/>
            </a:br>
            <a:r>
              <a:rPr lang="vi-VN" sz="3200" i="1"/>
              <a:t>Em nghĩ về biển </a:t>
            </a:r>
            <a:r>
              <a:rPr lang="vi-VN" sz="3200" i="1" smtClean="0"/>
              <a:t>lớn</a:t>
            </a:r>
            <a:r>
              <a:rPr lang="en-US" sz="3200" i="1"/>
              <a:t> </a:t>
            </a:r>
            <a:r>
              <a:rPr lang="en-US" sz="3200" i="1" smtClean="0"/>
              <a:t>                         Em </a:t>
            </a:r>
            <a:r>
              <a:rPr lang="en-US" sz="3200" i="1"/>
              <a:t>cũng không biết nữa</a:t>
            </a:r>
            <a:r>
              <a:rPr lang="vi-VN" sz="3200" i="1"/>
              <a:t/>
            </a:r>
            <a:br>
              <a:rPr lang="vi-VN" sz="3200" i="1"/>
            </a:br>
            <a:r>
              <a:rPr lang="vi-VN" sz="3200" i="1"/>
              <a:t>Từ nơi nào sóng lên</a:t>
            </a:r>
            <a:r>
              <a:rPr lang="vi-VN" sz="3200" i="1" smtClean="0"/>
              <a:t>?</a:t>
            </a:r>
            <a:r>
              <a:rPr lang="en-US" sz="3200" i="1" smtClean="0"/>
              <a:t>                        Khi </a:t>
            </a:r>
            <a:r>
              <a:rPr lang="en-US" sz="3200" i="1"/>
              <a:t>nào ta yêu nhau</a:t>
            </a:r>
            <a:r>
              <a:rPr lang="en-US" sz="3200" i="1" smtClean="0"/>
              <a:t>?</a:t>
            </a:r>
            <a:r>
              <a:rPr lang="en-US" sz="3200" i="1"/>
              <a:t/>
            </a:r>
            <a:br>
              <a:rPr lang="en-US" sz="3200" i="1"/>
            </a:br>
            <a:r>
              <a:rPr lang="nb-NO" sz="3200" i="1" smtClean="0">
                <a:solidFill>
                  <a:srgbClr val="FF0000"/>
                </a:solidFill>
              </a:rPr>
              <a:t>Chỉ </a:t>
            </a:r>
            <a:r>
              <a:rPr lang="nb-NO" sz="3200" i="1">
                <a:solidFill>
                  <a:srgbClr val="FF0000"/>
                </a:solidFill>
              </a:rPr>
              <a:t>ra các biện pháp tu từ được sử dụng trong hai khổ thơ? Nêu giá trị biểu đạt của chúng?</a:t>
            </a:r>
            <a:endParaRPr lang="en-US" sz="3200" i="1">
              <a:solidFill>
                <a:srgbClr val="FF0000"/>
              </a:solidFill>
            </a:endParaRPr>
          </a:p>
        </p:txBody>
      </p:sp>
    </p:spTree>
    <p:extLst>
      <p:ext uri="{BB962C8B-B14F-4D97-AF65-F5344CB8AC3E}">
        <p14:creationId xmlns:p14="http://schemas.microsoft.com/office/powerpoint/2010/main" val="191281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normAutofit fontScale="77500" lnSpcReduction="20000"/>
          </a:bodyPr>
          <a:lstStyle/>
          <a:p>
            <a:pPr marL="0" indent="0">
              <a:buNone/>
            </a:pPr>
            <a:r>
              <a:rPr lang="nb-NO" smtClean="0"/>
              <a:t>Khổ </a:t>
            </a:r>
            <a:r>
              <a:rPr lang="nb-NO"/>
              <a:t>3:</a:t>
            </a:r>
            <a:endParaRPr lang="en-US"/>
          </a:p>
          <a:p>
            <a:r>
              <a:rPr lang="nb-NO"/>
              <a:t>Điệp từ: </a:t>
            </a:r>
            <a:r>
              <a:rPr lang="nb-NO" i="1"/>
              <a:t>“em nghĩ” </a:t>
            </a:r>
            <a:r>
              <a:rPr lang="nb-NO"/>
              <a:t>và câu hỏi: </a:t>
            </a:r>
            <a:r>
              <a:rPr lang="nb-NO" i="1"/>
              <a:t>“Từ nơi nào sóng lên</a:t>
            </a:r>
            <a:r>
              <a:rPr lang="nb-NO" i="1" smtClean="0"/>
              <a:t>?”</a:t>
            </a:r>
            <a:endParaRPr lang="en-US" i="1" smtClean="0"/>
          </a:p>
          <a:p>
            <a:pPr marL="0" indent="0">
              <a:buNone/>
            </a:pPr>
            <a:r>
              <a:rPr lang="en-US" smtClean="0"/>
              <a:t>→</a:t>
            </a:r>
            <a:r>
              <a:rPr lang="nb-NO" smtClean="0"/>
              <a:t> quay về lòng mình, nhu cầu tìm hiểu, phân tích, khám phá tình yêu </a:t>
            </a:r>
            <a:endParaRPr lang="en-US" smtClean="0"/>
          </a:p>
          <a:p>
            <a:pPr marL="0" indent="0">
              <a:buNone/>
            </a:pPr>
            <a:r>
              <a:rPr lang="nb-NO" smtClean="0"/>
              <a:t>Khổ </a:t>
            </a:r>
            <a:r>
              <a:rPr lang="nb-NO"/>
              <a:t>4:</a:t>
            </a:r>
            <a:endParaRPr lang="en-US"/>
          </a:p>
          <a:p>
            <a:r>
              <a:rPr lang="nb-NO"/>
              <a:t>Câu hỏi tu từ:</a:t>
            </a:r>
            <a:endParaRPr lang="en-US"/>
          </a:p>
          <a:p>
            <a:pPr marL="0" indent="0">
              <a:buNone/>
            </a:pPr>
            <a:r>
              <a:rPr lang="nb-NO" i="1"/>
              <a:t>Gió bắt đầu từ đâu? </a:t>
            </a:r>
            <a:endParaRPr lang="en-US" i="1"/>
          </a:p>
          <a:p>
            <a:pPr marL="0" indent="0">
              <a:buNone/>
            </a:pPr>
            <a:r>
              <a:rPr lang="nb-NO" i="1"/>
              <a:t>Khi nào ta yêu nhau? </a:t>
            </a:r>
            <a:endParaRPr lang="en-US" i="1"/>
          </a:p>
          <a:p>
            <a:pPr marL="0" indent="0">
              <a:buNone/>
            </a:pPr>
            <a:r>
              <a:rPr lang="en-US"/>
              <a:t>→</a:t>
            </a:r>
            <a:r>
              <a:rPr lang="nb-NO"/>
              <a:t> XQ dựa vào quy luật tự nhiên để truy tìm khởi nguồn của tình yêu nhưng nguồn gốc của sóng cũng như tình yêu đều bất ngờ, đầy bí ẩn, không thể lí giải.</a:t>
            </a:r>
            <a:endParaRPr lang="en-US"/>
          </a:p>
          <a:p>
            <a:pPr marL="0" indent="0">
              <a:buNone/>
            </a:pPr>
            <a:r>
              <a:rPr lang="nb-NO"/>
              <a:t>=&gt; Đây là cách cắt nghĩa tình yêu  rất chân thành và  đầy nữ tính.</a:t>
            </a:r>
            <a:endParaRPr lang="en-US"/>
          </a:p>
          <a:p>
            <a:endParaRPr lang="en-US"/>
          </a:p>
        </p:txBody>
      </p:sp>
    </p:spTree>
    <p:extLst>
      <p:ext uri="{BB962C8B-B14F-4D97-AF65-F5344CB8AC3E}">
        <p14:creationId xmlns:p14="http://schemas.microsoft.com/office/powerpoint/2010/main" val="351328389"/>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b-NO" b="1">
                <a:solidFill>
                  <a:srgbClr val="FF0000"/>
                </a:solidFill>
              </a:rPr>
              <a:t>3. Sóng – nỗi nhớ, lòng thủy chung của người con </a:t>
            </a:r>
            <a:r>
              <a:rPr lang="nb-NO" b="1" smtClean="0">
                <a:solidFill>
                  <a:srgbClr val="FF0000"/>
                </a:solidFill>
              </a:rPr>
              <a:t>gái</a:t>
            </a:r>
          </a:p>
          <a:p>
            <a:pPr marL="0" indent="0">
              <a:buNone/>
            </a:pPr>
            <a:r>
              <a:rPr lang="nb-NO"/>
              <a:t>Khổ 5: </a:t>
            </a:r>
            <a:endParaRPr lang="nb-NO" smtClean="0"/>
          </a:p>
          <a:p>
            <a:pPr marL="0" indent="0">
              <a:buNone/>
            </a:pPr>
            <a:r>
              <a:rPr lang="vi-VN" i="1" smtClean="0"/>
              <a:t>Con </a:t>
            </a:r>
            <a:r>
              <a:rPr lang="vi-VN" i="1"/>
              <a:t>sóng dưới lòng sâu</a:t>
            </a:r>
            <a:br>
              <a:rPr lang="vi-VN" i="1"/>
            </a:br>
            <a:r>
              <a:rPr lang="vi-VN" i="1"/>
              <a:t>Con sóng trên mặt nước</a:t>
            </a:r>
            <a:br>
              <a:rPr lang="vi-VN" i="1"/>
            </a:br>
            <a:r>
              <a:rPr lang="vi-VN" i="1"/>
              <a:t>Ôi con sóng nhớ bờ</a:t>
            </a:r>
            <a:br>
              <a:rPr lang="vi-VN" i="1"/>
            </a:br>
            <a:r>
              <a:rPr lang="vi-VN" i="1"/>
              <a:t>Ngày đêm không ngủ được</a:t>
            </a:r>
            <a:br>
              <a:rPr lang="vi-VN" i="1"/>
            </a:br>
            <a:r>
              <a:rPr lang="vi-VN" i="1"/>
              <a:t>Lòng em nhớ đến anh</a:t>
            </a:r>
            <a:br>
              <a:rPr lang="vi-VN" i="1"/>
            </a:br>
            <a:r>
              <a:rPr lang="vi-VN" i="1"/>
              <a:t>Cả trong mơ còn </a:t>
            </a:r>
            <a:r>
              <a:rPr lang="vi-VN" i="1" smtClean="0"/>
              <a:t>thức</a:t>
            </a:r>
            <a:r>
              <a:rPr lang="en-US" i="1" smtClean="0"/>
              <a:t>.</a:t>
            </a:r>
            <a:endParaRPr lang="en-US" i="1"/>
          </a:p>
        </p:txBody>
      </p:sp>
    </p:spTree>
    <p:extLst>
      <p:ext uri="{BB962C8B-B14F-4D97-AF65-F5344CB8AC3E}">
        <p14:creationId xmlns:p14="http://schemas.microsoft.com/office/powerpoint/2010/main" val="3680370829"/>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normAutofit lnSpcReduction="10000"/>
          </a:bodyPr>
          <a:lstStyle/>
          <a:p>
            <a:pPr marL="0" indent="0">
              <a:buNone/>
            </a:pPr>
            <a:r>
              <a:rPr lang="nb-NO"/>
              <a:t>Khổ 5: Nỗi nhớ</a:t>
            </a:r>
            <a:endParaRPr lang="en-US"/>
          </a:p>
          <a:p>
            <a:r>
              <a:rPr lang="nb-NO" smtClean="0"/>
              <a:t>Bao </a:t>
            </a:r>
            <a:r>
              <a:rPr lang="nb-NO"/>
              <a:t>trùm cả không gian :</a:t>
            </a:r>
            <a:endParaRPr lang="en-US"/>
          </a:p>
          <a:p>
            <a:pPr marL="0" indent="0">
              <a:buNone/>
            </a:pPr>
            <a:r>
              <a:rPr lang="nb-NO" i="1"/>
              <a:t>“sóng dưới lòng sâu, </a:t>
            </a:r>
            <a:endParaRPr lang="nb-NO" i="1" smtClean="0"/>
          </a:p>
          <a:p>
            <a:pPr marL="0" indent="0">
              <a:buNone/>
            </a:pPr>
            <a:r>
              <a:rPr lang="nb-NO" i="1" smtClean="0"/>
              <a:t>sóng </a:t>
            </a:r>
            <a:r>
              <a:rPr lang="nb-NO" i="1"/>
              <a:t>trên mặt nước”</a:t>
            </a:r>
            <a:endParaRPr lang="en-US" i="1"/>
          </a:p>
          <a:p>
            <a:r>
              <a:rPr lang="nb-NO" smtClean="0"/>
              <a:t>Thao </a:t>
            </a:r>
            <a:r>
              <a:rPr lang="nb-NO"/>
              <a:t>thức trong mọi thời gian :</a:t>
            </a:r>
            <a:endParaRPr lang="en-US"/>
          </a:p>
          <a:p>
            <a:pPr marL="0" indent="0">
              <a:buNone/>
            </a:pPr>
            <a:r>
              <a:rPr lang="nb-NO" i="1"/>
              <a:t>“ngày đêm không ngủ được”</a:t>
            </a:r>
            <a:endParaRPr lang="en-US" i="1"/>
          </a:p>
          <a:p>
            <a:pPr marL="0" indent="0">
              <a:buNone/>
            </a:pPr>
            <a:r>
              <a:rPr lang="en-US"/>
              <a:t>→</a:t>
            </a:r>
            <a:r>
              <a:rPr lang="nb-NO"/>
              <a:t> Phép đối, giọng thơ dào dạt, náo nức, mãnh liệt: diễn tả nỗi nhớ da diết, không thể nào nguôi, cứ cuồn cuộn, dào dạt như sóng biển triền miên.</a:t>
            </a:r>
            <a:endParaRPr lang="en-US"/>
          </a:p>
          <a:p>
            <a:endParaRPr lang="en-US"/>
          </a:p>
        </p:txBody>
      </p:sp>
    </p:spTree>
    <p:extLst>
      <p:ext uri="{BB962C8B-B14F-4D97-AF65-F5344CB8AC3E}">
        <p14:creationId xmlns:p14="http://schemas.microsoft.com/office/powerpoint/2010/main" val="3106882647"/>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a:bodyPr>
          <a:lstStyle/>
          <a:p>
            <a:r>
              <a:rPr lang="nb-NO"/>
              <a:t>Sóng nhớ bờ mãnh liệt, tha thiết, còn em nhớ anh đắm say hơn bội phần:</a:t>
            </a:r>
            <a:endParaRPr lang="en-US"/>
          </a:p>
          <a:p>
            <a:pPr marL="0" indent="0">
              <a:buNone/>
            </a:pPr>
            <a:r>
              <a:rPr lang="nb-NO" i="1"/>
              <a:t>“Lòng em nhớ đến anh</a:t>
            </a:r>
            <a:endParaRPr lang="en-US" i="1"/>
          </a:p>
          <a:p>
            <a:pPr marL="0" indent="0">
              <a:buNone/>
            </a:pPr>
            <a:r>
              <a:rPr lang="nb-NO" i="1"/>
              <a:t>Cả trong mơ còn thức”</a:t>
            </a:r>
            <a:endParaRPr lang="en-US" i="1"/>
          </a:p>
          <a:p>
            <a:pPr marL="0" indent="0">
              <a:buNone/>
            </a:pPr>
            <a:r>
              <a:rPr lang="en-US"/>
              <a:t>→</a:t>
            </a:r>
            <a:r>
              <a:rPr lang="nb-NO"/>
              <a:t> Cách nói cường điệu nhưng hợp lí: nhằm tô đậm nỗi nhớ (choáng ngợp cõi lòng không chỉ trong ý thức mà thấm sâu vào trong tiềm thức).</a:t>
            </a:r>
            <a:endParaRPr lang="en-US"/>
          </a:p>
          <a:p>
            <a:pPr marL="0" indent="0">
              <a:buNone/>
            </a:pPr>
            <a:r>
              <a:rPr lang="nb-NO"/>
              <a:t>=&gt; Bày tỏ tình yêu một cách chân thành, tha thiết mà mạnh dạn, mãnh liệt.</a:t>
            </a:r>
            <a:endParaRPr lang="en-US"/>
          </a:p>
          <a:p>
            <a:endParaRPr lang="en-US"/>
          </a:p>
        </p:txBody>
      </p:sp>
    </p:spTree>
    <p:extLst>
      <p:ext uri="{BB962C8B-B14F-4D97-AF65-F5344CB8AC3E}">
        <p14:creationId xmlns:p14="http://schemas.microsoft.com/office/powerpoint/2010/main" val="221889852"/>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450761"/>
            <a:ext cx="10515600" cy="5726202"/>
          </a:xfrm>
        </p:spPr>
        <p:txBody>
          <a:bodyPr/>
          <a:lstStyle/>
          <a:p>
            <a:pPr marL="0" indent="0">
              <a:buNone/>
            </a:pPr>
            <a:r>
              <a:rPr lang="nb-NO"/>
              <a:t>Khổ 6: </a:t>
            </a:r>
            <a:endParaRPr lang="nb-NO" smtClean="0"/>
          </a:p>
          <a:p>
            <a:pPr marL="0" indent="0">
              <a:buNone/>
            </a:pPr>
            <a:r>
              <a:rPr lang="vi-VN" i="1" smtClean="0"/>
              <a:t>Dẫu </a:t>
            </a:r>
            <a:r>
              <a:rPr lang="vi-VN" i="1"/>
              <a:t>xuôi về phương bắc</a:t>
            </a:r>
            <a:br>
              <a:rPr lang="vi-VN" i="1"/>
            </a:br>
            <a:r>
              <a:rPr lang="vi-VN" i="1"/>
              <a:t>Dẫu ngược về phương nam</a:t>
            </a:r>
            <a:br>
              <a:rPr lang="vi-VN" i="1"/>
            </a:br>
            <a:r>
              <a:rPr lang="vi-VN" i="1"/>
              <a:t>Nơi nào em cũng nghĩ</a:t>
            </a:r>
            <a:br>
              <a:rPr lang="vi-VN" i="1"/>
            </a:br>
            <a:r>
              <a:rPr lang="vi-VN" i="1"/>
              <a:t>Hướng về anh - một phương</a:t>
            </a:r>
            <a:endParaRPr lang="en-US" i="1"/>
          </a:p>
        </p:txBody>
      </p:sp>
    </p:spTree>
    <p:extLst>
      <p:ext uri="{BB962C8B-B14F-4D97-AF65-F5344CB8AC3E}">
        <p14:creationId xmlns:p14="http://schemas.microsoft.com/office/powerpoint/2010/main" val="170078770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nb-NO"/>
              <a:t>Khổ 6: Lòng chung thuỷ</a:t>
            </a:r>
            <a:endParaRPr lang="en-US"/>
          </a:p>
          <a:p>
            <a:r>
              <a:rPr lang="nb-NO" smtClean="0"/>
              <a:t>Cách </a:t>
            </a:r>
            <a:r>
              <a:rPr lang="nb-NO"/>
              <a:t>nói khẳng định : </a:t>
            </a:r>
            <a:endParaRPr lang="en-US"/>
          </a:p>
          <a:p>
            <a:pPr marL="0" indent="0">
              <a:buNone/>
            </a:pPr>
            <a:r>
              <a:rPr lang="nb-NO" b="1"/>
              <a:t>em: </a:t>
            </a:r>
            <a:r>
              <a:rPr lang="nb-NO"/>
              <a:t>dẫu</a:t>
            </a:r>
            <a:r>
              <a:rPr lang="nb-NO" i="1"/>
              <a:t> </a:t>
            </a:r>
            <a:r>
              <a:rPr lang="nb-NO" b="1" i="1"/>
              <a:t>xuôi</a:t>
            </a:r>
            <a:r>
              <a:rPr lang="nb-NO" i="1"/>
              <a:t> </a:t>
            </a:r>
            <a:r>
              <a:rPr lang="nb-NO"/>
              <a:t>- phương </a:t>
            </a:r>
            <a:r>
              <a:rPr lang="nb-NO" b="1" i="1"/>
              <a:t>bắc</a:t>
            </a:r>
            <a:r>
              <a:rPr lang="nb-NO"/>
              <a:t>; dẫu</a:t>
            </a:r>
            <a:r>
              <a:rPr lang="nb-NO" i="1"/>
              <a:t> </a:t>
            </a:r>
            <a:r>
              <a:rPr lang="nb-NO" b="1" i="1"/>
              <a:t>ngược</a:t>
            </a:r>
            <a:r>
              <a:rPr lang="nb-NO" i="1"/>
              <a:t> </a:t>
            </a:r>
            <a:r>
              <a:rPr lang="nb-NO"/>
              <a:t>- phương </a:t>
            </a:r>
            <a:r>
              <a:rPr lang="nb-NO" b="1" i="1"/>
              <a:t>nam</a:t>
            </a:r>
            <a:r>
              <a:rPr lang="nb-NO"/>
              <a:t>,  em: vẫn </a:t>
            </a:r>
            <a:r>
              <a:rPr lang="nb-NO" b="1" i="1"/>
              <a:t>“Hướng về anh một phương”</a:t>
            </a:r>
            <a:endParaRPr lang="en-US" b="1" i="1"/>
          </a:p>
          <a:p>
            <a:pPr marL="0" indent="0">
              <a:buNone/>
            </a:pPr>
            <a:r>
              <a:rPr lang="nb-NO"/>
              <a:t>→ Lời thề  thủy chung tuyệt đối trong tình yêu : </a:t>
            </a:r>
            <a:r>
              <a:rPr lang="nb-NO" b="1" i="1"/>
              <a:t>dù đi đâu về đâu vẫn hướng về người mình đang thương nhớ đợi chờ.</a:t>
            </a:r>
            <a:endParaRPr lang="en-US" b="1" i="1"/>
          </a:p>
          <a:p>
            <a:endParaRPr lang="en-US"/>
          </a:p>
        </p:txBody>
      </p:sp>
    </p:spTree>
    <p:extLst>
      <p:ext uri="{BB962C8B-B14F-4D97-AF65-F5344CB8AC3E}">
        <p14:creationId xmlns:p14="http://schemas.microsoft.com/office/powerpoint/2010/main" val="64522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nb-NO"/>
              <a:t>Các </a:t>
            </a:r>
            <a:r>
              <a:rPr lang="nb-NO" b="1"/>
              <a:t>điệp ngữ</a:t>
            </a:r>
            <a:r>
              <a:rPr lang="nb-NO"/>
              <a:t>: “dẫu xuôi về, dẫu ngược về” + </a:t>
            </a:r>
            <a:r>
              <a:rPr lang="nb-NO" b="1"/>
              <a:t>điệp từ</a:t>
            </a:r>
            <a:r>
              <a:rPr lang="nb-NO"/>
              <a:t>  “phương” + </a:t>
            </a:r>
            <a:r>
              <a:rPr lang="nb-NO" smtClean="0"/>
              <a:t>cụm </a:t>
            </a:r>
            <a:r>
              <a:rPr lang="nb-NO"/>
              <a:t>từ “em cũng nghĩ, hướng về anh”</a:t>
            </a:r>
            <a:endParaRPr lang="en-US"/>
          </a:p>
          <a:p>
            <a:pPr marL="0" indent="0">
              <a:buNone/>
            </a:pPr>
            <a:r>
              <a:rPr lang="en-US"/>
              <a:t>→</a:t>
            </a:r>
            <a:r>
              <a:rPr lang="nb-NO"/>
              <a:t> Khẳng định niềm tin đợi chờ trong tình yêu.</a:t>
            </a:r>
            <a:endParaRPr lang="en-US"/>
          </a:p>
          <a:p>
            <a:endParaRPr lang="en-US"/>
          </a:p>
        </p:txBody>
      </p:sp>
    </p:spTree>
    <p:extLst>
      <p:ext uri="{BB962C8B-B14F-4D97-AF65-F5344CB8AC3E}">
        <p14:creationId xmlns:p14="http://schemas.microsoft.com/office/powerpoint/2010/main" val="3950125596"/>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lstStyle/>
          <a:p>
            <a:pPr marL="0" indent="0">
              <a:buNone/>
            </a:pPr>
            <a:r>
              <a:rPr lang="en-US" smtClean="0"/>
              <a:t>Khổ 7:</a:t>
            </a:r>
          </a:p>
          <a:p>
            <a:pPr marL="0" indent="0">
              <a:buNone/>
            </a:pPr>
            <a:r>
              <a:rPr lang="vi-VN" i="1"/>
              <a:t>Ở ngoài kia đại dương</a:t>
            </a:r>
            <a:br>
              <a:rPr lang="vi-VN" i="1"/>
            </a:br>
            <a:r>
              <a:rPr lang="vi-VN" i="1"/>
              <a:t>Trăm nghìn con sóng đó</a:t>
            </a:r>
            <a:br>
              <a:rPr lang="vi-VN" i="1"/>
            </a:br>
            <a:r>
              <a:rPr lang="vi-VN" i="1"/>
              <a:t>Con nào chẳng tới bờ</a:t>
            </a:r>
            <a:br>
              <a:rPr lang="vi-VN" i="1"/>
            </a:br>
            <a:r>
              <a:rPr lang="vi-VN" i="1"/>
              <a:t>Dù muôn vời cách </a:t>
            </a:r>
            <a:r>
              <a:rPr lang="vi-VN" i="1" smtClean="0"/>
              <a:t>trở</a:t>
            </a:r>
            <a:r>
              <a:rPr lang="en-US" i="1" smtClean="0"/>
              <a:t>.</a:t>
            </a:r>
            <a:endParaRPr lang="en-US" i="1"/>
          </a:p>
        </p:txBody>
      </p:sp>
    </p:spTree>
    <p:extLst>
      <p:ext uri="{BB962C8B-B14F-4D97-AF65-F5344CB8AC3E}">
        <p14:creationId xmlns:p14="http://schemas.microsoft.com/office/powerpoint/2010/main" val="3132785729"/>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nb-NO"/>
              <a:t>Khổ 7 : Bến bờ hạnh phúc .</a:t>
            </a:r>
            <a:endParaRPr lang="en-US"/>
          </a:p>
          <a:p>
            <a:r>
              <a:rPr lang="nb-NO" smtClean="0"/>
              <a:t>Mượn </a:t>
            </a:r>
            <a:r>
              <a:rPr lang="nb-NO"/>
              <a:t>hình ảnh của sóng :</a:t>
            </a:r>
            <a:endParaRPr lang="en-US"/>
          </a:p>
          <a:p>
            <a:pPr marL="0" indent="0">
              <a:buNone/>
            </a:pPr>
            <a:r>
              <a:rPr lang="nb-NO" smtClean="0"/>
              <a:t>“</a:t>
            </a:r>
            <a:r>
              <a:rPr lang="nb-NO"/>
              <a:t>Sóng ngoài đại dương” -  “Con nào chẳng tới bờ”</a:t>
            </a:r>
            <a:endParaRPr lang="en-US"/>
          </a:p>
          <a:p>
            <a:pPr marL="0" indent="0">
              <a:buNone/>
            </a:pPr>
            <a:r>
              <a:rPr lang="en-US"/>
              <a:t>→</a:t>
            </a:r>
            <a:r>
              <a:rPr lang="nb-NO"/>
              <a:t> Quy luật tất yếu.</a:t>
            </a:r>
            <a:endParaRPr lang="en-US"/>
          </a:p>
          <a:p>
            <a:r>
              <a:rPr lang="nb-NO"/>
              <a:t>Sóng tới bờ dù cách </a:t>
            </a:r>
            <a:r>
              <a:rPr lang="nb-NO" smtClean="0"/>
              <a:t>trở thì tình yêu cũng thế: </a:t>
            </a:r>
            <a:r>
              <a:rPr lang="nb-NO"/>
              <a:t>Tình yêu là sức mạnh giúp em và anh vượt qua gian lao, thử thách để đạt đến bến bờ hạnh phúc.</a:t>
            </a:r>
            <a:endParaRPr lang="en-US"/>
          </a:p>
          <a:p>
            <a:pPr marL="0" indent="0">
              <a:buNone/>
            </a:pPr>
            <a:r>
              <a:rPr lang="nb-NO"/>
              <a:t>=&gt; XQ thể hiện cái tôi của một con người luôn có niềm tin mãnh liệt vào tình yêu.</a:t>
            </a:r>
            <a:endParaRPr lang="en-US"/>
          </a:p>
          <a:p>
            <a:endParaRPr lang="en-US"/>
          </a:p>
        </p:txBody>
      </p:sp>
    </p:spTree>
    <p:extLst>
      <p:ext uri="{BB962C8B-B14F-4D97-AF65-F5344CB8AC3E}">
        <p14:creationId xmlns:p14="http://schemas.microsoft.com/office/powerpoint/2010/main" val="311575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pPr marL="0" indent="0">
              <a:buNone/>
            </a:pPr>
            <a:r>
              <a:rPr lang="nb-NO" b="1">
                <a:solidFill>
                  <a:srgbClr val="FF0000"/>
                </a:solidFill>
              </a:rPr>
              <a:t>4. Sóng và khát khao tình yêu vĩnh cửu</a:t>
            </a:r>
            <a:endParaRPr lang="en-US">
              <a:solidFill>
                <a:srgbClr val="FF0000"/>
              </a:solidFill>
            </a:endParaRPr>
          </a:p>
          <a:p>
            <a:pPr marL="0" indent="0">
              <a:buNone/>
            </a:pPr>
            <a:r>
              <a:rPr lang="en-US" smtClean="0"/>
              <a:t>Khổ 8</a:t>
            </a:r>
          </a:p>
          <a:p>
            <a:pPr marL="0" indent="0">
              <a:buNone/>
            </a:pPr>
            <a:r>
              <a:rPr lang="vi-VN" i="1" smtClean="0"/>
              <a:t>Cuộc </a:t>
            </a:r>
            <a:r>
              <a:rPr lang="vi-VN" i="1"/>
              <a:t>đời tuy dài thế</a:t>
            </a:r>
            <a:br>
              <a:rPr lang="vi-VN" i="1"/>
            </a:br>
            <a:r>
              <a:rPr lang="vi-VN" i="1"/>
              <a:t>Năm tháng vẫn đi qua</a:t>
            </a:r>
            <a:br>
              <a:rPr lang="vi-VN" i="1"/>
            </a:br>
            <a:r>
              <a:rPr lang="vi-VN" i="1"/>
              <a:t>Như biển kia dẫu rộng</a:t>
            </a:r>
            <a:br>
              <a:rPr lang="vi-VN" i="1"/>
            </a:br>
            <a:r>
              <a:rPr lang="vi-VN" i="1"/>
              <a:t>Mây </a:t>
            </a:r>
            <a:r>
              <a:rPr lang="vi-VN" i="1" smtClean="0"/>
              <a:t>vẫn </a:t>
            </a:r>
            <a:r>
              <a:rPr lang="vi-VN" i="1"/>
              <a:t>bay về </a:t>
            </a:r>
            <a:r>
              <a:rPr lang="vi-VN" i="1" smtClean="0"/>
              <a:t>xa</a:t>
            </a:r>
            <a:r>
              <a:rPr lang="en-US" i="1" smtClean="0"/>
              <a:t>.</a:t>
            </a:r>
          </a:p>
          <a:p>
            <a:pPr marL="0" indent="0">
              <a:buNone/>
            </a:pPr>
            <a:r>
              <a:rPr lang="nb-NO" i="1">
                <a:solidFill>
                  <a:srgbClr val="FF0000"/>
                </a:solidFill>
              </a:rPr>
              <a:t>Hãy tìm hiểu giá trị biểu đạt của </a:t>
            </a:r>
            <a:r>
              <a:rPr lang="nb-NO" b="1" i="1">
                <a:solidFill>
                  <a:srgbClr val="FF0000"/>
                </a:solidFill>
              </a:rPr>
              <a:t>các quan hệ từ </a:t>
            </a:r>
            <a:r>
              <a:rPr lang="nb-NO" i="1">
                <a:solidFill>
                  <a:srgbClr val="FF0000"/>
                </a:solidFill>
              </a:rPr>
              <a:t>trong các câu thơ 1&amp;2, 3&amp;4 trong khổ thơ</a:t>
            </a:r>
            <a:endParaRPr lang="en-US" i="1">
              <a:solidFill>
                <a:srgbClr val="FF0000"/>
              </a:solidFill>
            </a:endParaRPr>
          </a:p>
        </p:txBody>
      </p:sp>
    </p:spTree>
    <p:extLst>
      <p:ext uri="{BB962C8B-B14F-4D97-AF65-F5344CB8AC3E}">
        <p14:creationId xmlns:p14="http://schemas.microsoft.com/office/powerpoint/2010/main" val="337485037"/>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r>
              <a:rPr lang="nb-NO"/>
              <a:t>Khổ 8 : Những từ ngữ diễn tả quan hệ đối lập : </a:t>
            </a:r>
            <a:endParaRPr lang="en-US"/>
          </a:p>
          <a:p>
            <a:pPr marL="0" indent="0">
              <a:buNone/>
            </a:pPr>
            <a:r>
              <a:rPr lang="nb-NO" i="1"/>
              <a:t>“... tuy  ...  (nhưng) ...”</a:t>
            </a:r>
            <a:endParaRPr lang="en-US" i="1"/>
          </a:p>
          <a:p>
            <a:pPr marL="0" indent="0">
              <a:buNone/>
            </a:pPr>
            <a:r>
              <a:rPr lang="nb-NO" i="1"/>
              <a:t>“... dẫu  ...  (nhưng) ...”</a:t>
            </a:r>
            <a:endParaRPr lang="en-US" i="1"/>
          </a:p>
          <a:p>
            <a:pPr marL="0" indent="0">
              <a:buNone/>
            </a:pPr>
            <a:r>
              <a:rPr lang="nb-NO"/>
              <a:t>Cuộc đời - dài &gt;&lt;  Năm tháng - đi qua</a:t>
            </a:r>
            <a:endParaRPr lang="en-US"/>
          </a:p>
          <a:p>
            <a:pPr marL="0" indent="0">
              <a:buNone/>
            </a:pPr>
            <a:r>
              <a:rPr lang="en-US"/>
              <a:t>→</a:t>
            </a:r>
            <a:r>
              <a:rPr lang="nb-NO"/>
              <a:t> Sự nhạy cảm và âu lo, phấp phỏng về sự hữu hạn của đời người và sự mong manh của hạnh </a:t>
            </a:r>
            <a:r>
              <a:rPr lang="nb-NO" smtClean="0"/>
              <a:t>phúc, đời người tuy có dài nhưng so với năm tháng chẳng qua chỉ là một khoản nhỏ nhoi... </a:t>
            </a:r>
            <a:endParaRPr lang="en-US"/>
          </a:p>
          <a:p>
            <a:endParaRPr lang="en-US"/>
          </a:p>
        </p:txBody>
      </p:sp>
    </p:spTree>
    <p:extLst>
      <p:ext uri="{BB962C8B-B14F-4D97-AF65-F5344CB8AC3E}">
        <p14:creationId xmlns:p14="http://schemas.microsoft.com/office/powerpoint/2010/main" val="962799194"/>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lstStyle/>
          <a:p>
            <a:pPr marL="0" indent="0">
              <a:buNone/>
            </a:pPr>
            <a:r>
              <a:rPr lang="nb-NO"/>
              <a:t>Khổ </a:t>
            </a:r>
            <a:r>
              <a:rPr lang="nb-NO" smtClean="0"/>
              <a:t>9:</a:t>
            </a:r>
          </a:p>
          <a:p>
            <a:pPr marL="0" indent="0">
              <a:buNone/>
            </a:pPr>
            <a:r>
              <a:rPr lang="vi-VN" i="1"/>
              <a:t>Làm sao được tan ra</a:t>
            </a:r>
            <a:br>
              <a:rPr lang="vi-VN" i="1"/>
            </a:br>
            <a:r>
              <a:rPr lang="vi-VN" i="1"/>
              <a:t>Thành trăm con sóng nhỏ</a:t>
            </a:r>
            <a:br>
              <a:rPr lang="vi-VN" i="1"/>
            </a:br>
            <a:r>
              <a:rPr lang="vi-VN" i="1"/>
              <a:t>Giữa biển lớn tình yêu</a:t>
            </a:r>
            <a:br>
              <a:rPr lang="vi-VN" i="1"/>
            </a:br>
            <a:r>
              <a:rPr lang="vi-VN" i="1"/>
              <a:t>Để ngàn năm còn </a:t>
            </a:r>
            <a:r>
              <a:rPr lang="vi-VN" i="1" smtClean="0"/>
              <a:t>vỗ</a:t>
            </a:r>
            <a:r>
              <a:rPr lang="en-US" i="1" smtClean="0"/>
              <a:t>.</a:t>
            </a:r>
          </a:p>
          <a:p>
            <a:pPr marL="0" indent="0">
              <a:buNone/>
            </a:pPr>
            <a:r>
              <a:rPr lang="nb-NO" i="1">
                <a:solidFill>
                  <a:srgbClr val="FF0000"/>
                </a:solidFill>
              </a:rPr>
              <a:t>Hãy phân tích giá trị biểu đạt của từ </a:t>
            </a:r>
            <a:r>
              <a:rPr lang="nb-NO" i="1" smtClean="0">
                <a:solidFill>
                  <a:srgbClr val="FF0000"/>
                </a:solidFill>
              </a:rPr>
              <a:t>ngữ chỉ số lượng </a:t>
            </a:r>
            <a:r>
              <a:rPr lang="nb-NO" i="1">
                <a:solidFill>
                  <a:srgbClr val="FF0000"/>
                </a:solidFill>
              </a:rPr>
              <a:t>ở khổ cuối?</a:t>
            </a:r>
            <a:endParaRPr lang="en-US" i="1">
              <a:solidFill>
                <a:srgbClr val="FF0000"/>
              </a:solidFill>
            </a:endParaRPr>
          </a:p>
        </p:txBody>
      </p:sp>
    </p:spTree>
    <p:extLst>
      <p:ext uri="{BB962C8B-B14F-4D97-AF65-F5344CB8AC3E}">
        <p14:creationId xmlns:p14="http://schemas.microsoft.com/office/powerpoint/2010/main" val="4215080223"/>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r>
              <a:rPr lang="nb-NO"/>
              <a:t>Dùng từ chỉ số lượng lớn : </a:t>
            </a:r>
            <a:r>
              <a:rPr lang="nb-NO" i="1"/>
              <a:t>Làm sao tan ra → trăm con sóng → ngàn năm còn </a:t>
            </a:r>
            <a:r>
              <a:rPr lang="nb-NO" i="1" smtClean="0"/>
              <a:t>vỗ </a:t>
            </a:r>
            <a:r>
              <a:rPr lang="nb-NO" smtClean="0"/>
              <a:t>thể hiện:</a:t>
            </a:r>
            <a:endParaRPr lang="en-US"/>
          </a:p>
          <a:p>
            <a:pPr marL="0" indent="0">
              <a:buNone/>
            </a:pPr>
            <a:r>
              <a:rPr lang="nb-NO"/>
              <a:t>+ Khao khát được sẻ chia, hoà nhập vào cuộc đời.</a:t>
            </a:r>
            <a:endParaRPr lang="en-US"/>
          </a:p>
          <a:p>
            <a:pPr marL="0" indent="0">
              <a:buNone/>
            </a:pPr>
            <a:r>
              <a:rPr lang="nb-NO"/>
              <a:t>+ Khát vọng được sống hết mình trong biển lớn tình yêu, muốn hoá thân vĩnh viễn thành tình yêu muôn thuở.</a:t>
            </a:r>
            <a:endParaRPr lang="en-US"/>
          </a:p>
          <a:p>
            <a:pPr marL="0" indent="0">
              <a:buNone/>
            </a:pPr>
            <a:r>
              <a:rPr lang="nb-NO"/>
              <a:t>=&gt; Khát vọng khôn cùng về tình yêu bất diệt.</a:t>
            </a:r>
            <a:endParaRPr lang="en-US"/>
          </a:p>
          <a:p>
            <a:endParaRPr lang="en-US"/>
          </a:p>
        </p:txBody>
      </p:sp>
    </p:spTree>
    <p:extLst>
      <p:ext uri="{BB962C8B-B14F-4D97-AF65-F5344CB8AC3E}">
        <p14:creationId xmlns:p14="http://schemas.microsoft.com/office/powerpoint/2010/main" val="3305657165"/>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normAutofit fontScale="92500" lnSpcReduction="10000"/>
          </a:bodyPr>
          <a:lstStyle/>
          <a:p>
            <a:pPr marL="0" indent="0">
              <a:buNone/>
            </a:pPr>
            <a:r>
              <a:rPr lang="nb-NO" b="1">
                <a:solidFill>
                  <a:srgbClr val="FF0000"/>
                </a:solidFill>
              </a:rPr>
              <a:t>III. Tổng kết</a:t>
            </a:r>
            <a:endParaRPr lang="en-US">
              <a:solidFill>
                <a:srgbClr val="FF0000"/>
              </a:solidFill>
            </a:endParaRPr>
          </a:p>
          <a:p>
            <a:pPr marL="0" indent="0">
              <a:buNone/>
            </a:pPr>
            <a:r>
              <a:rPr lang="nb-NO" b="1" smtClean="0">
                <a:solidFill>
                  <a:srgbClr val="FF0000"/>
                </a:solidFill>
              </a:rPr>
              <a:t>    1</a:t>
            </a:r>
            <a:r>
              <a:rPr lang="nb-NO" b="1">
                <a:solidFill>
                  <a:srgbClr val="FF0000"/>
                </a:solidFill>
              </a:rPr>
              <a:t>. Nghệ thuật </a:t>
            </a:r>
            <a:endParaRPr lang="en-US">
              <a:solidFill>
                <a:srgbClr val="FF0000"/>
              </a:solidFill>
            </a:endParaRPr>
          </a:p>
          <a:p>
            <a:r>
              <a:rPr lang="nb-NO" smtClean="0"/>
              <a:t>Kết </a:t>
            </a:r>
            <a:r>
              <a:rPr lang="nb-NO"/>
              <a:t>cấu tương đồng, hòa hợp giữa sóng và em.</a:t>
            </a:r>
            <a:endParaRPr lang="en-US"/>
          </a:p>
          <a:p>
            <a:r>
              <a:rPr lang="nb-NO" smtClean="0"/>
              <a:t>Nhịp </a:t>
            </a:r>
            <a:r>
              <a:rPr lang="nb-NO"/>
              <a:t>điệu tự nhiên, linh hoạt</a:t>
            </a:r>
            <a:endParaRPr lang="en-US"/>
          </a:p>
          <a:p>
            <a:r>
              <a:rPr lang="nb-NO" smtClean="0"/>
              <a:t>Ngôn </a:t>
            </a:r>
            <a:r>
              <a:rPr lang="nb-NO"/>
              <a:t>từ, hình ảnh trong sáng, giản dị</a:t>
            </a:r>
            <a:endParaRPr lang="en-US"/>
          </a:p>
          <a:p>
            <a:pPr marL="0" indent="0">
              <a:buNone/>
            </a:pPr>
            <a:r>
              <a:rPr lang="en-US"/>
              <a:t>→</a:t>
            </a:r>
            <a:r>
              <a:rPr lang="nb-NO"/>
              <a:t> hội tụ nhiều nét tiêu biểu trong phong cách thơ XQ</a:t>
            </a:r>
            <a:endParaRPr lang="en-US"/>
          </a:p>
          <a:p>
            <a:pPr marL="0" indent="0">
              <a:buNone/>
            </a:pPr>
            <a:r>
              <a:rPr lang="nb-NO" b="1" smtClean="0">
                <a:solidFill>
                  <a:srgbClr val="FF0000"/>
                </a:solidFill>
              </a:rPr>
              <a:t>    2</a:t>
            </a:r>
            <a:r>
              <a:rPr lang="nb-NO" b="1">
                <a:solidFill>
                  <a:srgbClr val="FF0000"/>
                </a:solidFill>
              </a:rPr>
              <a:t>. Nội dung</a:t>
            </a:r>
            <a:endParaRPr lang="en-US">
              <a:solidFill>
                <a:srgbClr val="FF0000"/>
              </a:solidFill>
            </a:endParaRPr>
          </a:p>
          <a:p>
            <a:r>
              <a:rPr lang="nb-NO"/>
              <a:t>Là một bài thơ hay, thể hiện vẻ đẹp tâm hồn của người phụ nữ đang </a:t>
            </a:r>
            <a:r>
              <a:rPr lang="nb-NO" smtClean="0"/>
              <a:t>yêu.</a:t>
            </a:r>
            <a:endParaRPr lang="en-US"/>
          </a:p>
          <a:p>
            <a:r>
              <a:rPr lang="nb-NO"/>
              <a:t>SGK – ghi nhớ</a:t>
            </a:r>
            <a:endParaRPr lang="en-US"/>
          </a:p>
          <a:p>
            <a:endParaRPr lang="en-US"/>
          </a:p>
        </p:txBody>
      </p:sp>
    </p:spTree>
    <p:extLst>
      <p:ext uri="{BB962C8B-B14F-4D97-AF65-F5344CB8AC3E}">
        <p14:creationId xmlns:p14="http://schemas.microsoft.com/office/powerpoint/2010/main" val="2781969398"/>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2332999"/>
          </a:xfrm>
        </p:spPr>
        <p:txBody>
          <a:bodyPr>
            <a:normAutofit/>
          </a:bodyPr>
          <a:lstStyle/>
          <a:p>
            <a:pPr>
              <a:lnSpc>
                <a:spcPct val="100000"/>
              </a:lnSpc>
            </a:pPr>
            <a:r>
              <a:rPr lang="it-IT"/>
              <a:t>LUYỆN TẬP VẬN DỤNG KẾT HỢP CÁC       PHƯƠNG THỨC BIỂU ĐẠT </a:t>
            </a:r>
            <a:r>
              <a:rPr lang="it-IT" smtClean="0"/>
              <a:t/>
            </a:r>
            <a:br>
              <a:rPr lang="it-IT" smtClean="0"/>
            </a:br>
            <a:r>
              <a:rPr lang="it-IT" smtClean="0"/>
              <a:t>TRONG </a:t>
            </a:r>
            <a:r>
              <a:rPr lang="it-IT"/>
              <a:t>BÀI VĂN NGHỊ LUẬN</a:t>
            </a:r>
            <a:endParaRPr lang="en-US"/>
          </a:p>
        </p:txBody>
      </p:sp>
      <p:sp>
        <p:nvSpPr>
          <p:cNvPr id="3" name="Content Placeholder 2"/>
          <p:cNvSpPr>
            <a:spLocks noGrp="1"/>
          </p:cNvSpPr>
          <p:nvPr>
            <p:ph idx="1"/>
          </p:nvPr>
        </p:nvSpPr>
        <p:spPr>
          <a:xfrm>
            <a:off x="838200" y="2698124"/>
            <a:ext cx="10515600" cy="4159876"/>
          </a:xfrm>
        </p:spPr>
        <p:txBody>
          <a:bodyPr>
            <a:normAutofit lnSpcReduction="10000"/>
          </a:bodyPr>
          <a:lstStyle/>
          <a:p>
            <a:pPr marL="0" indent="0">
              <a:buNone/>
            </a:pPr>
            <a:r>
              <a:rPr lang="nb-NO" b="1">
                <a:solidFill>
                  <a:srgbClr val="FF0000"/>
                </a:solidFill>
              </a:rPr>
              <a:t>I. Yêu cầu về việc vận dụng kết hợp các phương thức biểu đạt</a:t>
            </a:r>
            <a:endParaRPr lang="en-US" b="1">
              <a:solidFill>
                <a:srgbClr val="FF0000"/>
              </a:solidFill>
            </a:endParaRPr>
          </a:p>
          <a:p>
            <a:pPr marL="0" indent="0">
              <a:buNone/>
            </a:pPr>
            <a:r>
              <a:rPr lang="en-US" i="1" smtClean="0">
                <a:solidFill>
                  <a:srgbClr val="FF0000"/>
                </a:solidFill>
              </a:rPr>
              <a:t>Hãy nêu các phương thức biểu đạt được sử dụng trong văn bản?</a:t>
            </a:r>
          </a:p>
          <a:p>
            <a:pPr marL="0" indent="0">
              <a:buNone/>
            </a:pPr>
            <a:r>
              <a:rPr lang="vi-VN"/>
              <a:t>Có 6 phương thức biểu đạt: tự sự, miêu tả, biểu cảm, thuyết minh, nghị luận, hành chính - công vụ</a:t>
            </a:r>
            <a:r>
              <a:rPr lang="vi-VN" smtClean="0"/>
              <a:t>.</a:t>
            </a:r>
            <a:endParaRPr lang="en-US" smtClean="0"/>
          </a:p>
        </p:txBody>
      </p:sp>
    </p:spTree>
    <p:extLst>
      <p:ext uri="{BB962C8B-B14F-4D97-AF65-F5344CB8AC3E}">
        <p14:creationId xmlns:p14="http://schemas.microsoft.com/office/powerpoint/2010/main" val="3765513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nb-NO" b="1">
                <a:solidFill>
                  <a:srgbClr val="FF0000"/>
                </a:solidFill>
              </a:rPr>
              <a:t>1. Yêu cầu về cách thức vận dụng</a:t>
            </a:r>
            <a:endParaRPr lang="en-US">
              <a:solidFill>
                <a:srgbClr val="FF0000"/>
              </a:solidFill>
            </a:endParaRPr>
          </a:p>
          <a:p>
            <a:pPr marL="0" indent="0">
              <a:buNone/>
            </a:pPr>
            <a:r>
              <a:rPr lang="en-US" i="1">
                <a:solidFill>
                  <a:srgbClr val="FF0000"/>
                </a:solidFill>
              </a:rPr>
              <a:t>Vì sao trong một bài văn có những lúc chúng ta phải vận dụng các phương thức biểu đạt: tự sự, miêu tả, biểu </a:t>
            </a:r>
            <a:r>
              <a:rPr lang="en-US" i="1" smtClean="0">
                <a:solidFill>
                  <a:srgbClr val="FF0000"/>
                </a:solidFill>
              </a:rPr>
              <a:t>cảm?</a:t>
            </a:r>
            <a:endParaRPr lang="en-US" i="1">
              <a:solidFill>
                <a:srgbClr val="FF0000"/>
              </a:solidFill>
            </a:endParaRPr>
          </a:p>
          <a:p>
            <a:r>
              <a:rPr lang="nb-NO"/>
              <a:t>Trong các bài nghị luận ta cần đưa các yếu tố biểu cảm, tự sự, miêu tả,... để giúp cho các luận điểm, luận cứ của mình thêm phần cụ thể, sắc nhọn và thuyết phục hơn. </a:t>
            </a:r>
            <a:endParaRPr lang="nb-NO" smtClean="0"/>
          </a:p>
          <a:p>
            <a:r>
              <a:rPr lang="nb-NO"/>
              <a:t>Sự kết hợp này phải phù hợp với nội dung.</a:t>
            </a:r>
            <a:endParaRPr lang="en-US"/>
          </a:p>
        </p:txBody>
      </p:sp>
    </p:spTree>
    <p:extLst>
      <p:ext uri="{BB962C8B-B14F-4D97-AF65-F5344CB8AC3E}">
        <p14:creationId xmlns:p14="http://schemas.microsoft.com/office/powerpoint/2010/main" val="18276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81859"/>
          </a:xfrm>
        </p:spPr>
        <p:txBody>
          <a:bodyPr>
            <a:normAutofit lnSpcReduction="10000"/>
          </a:bodyPr>
          <a:lstStyle/>
          <a:p>
            <a:pPr marL="0" indent="0">
              <a:buNone/>
            </a:pPr>
            <a:r>
              <a:rPr lang="nb-NO" b="1">
                <a:solidFill>
                  <a:srgbClr val="FF0000"/>
                </a:solidFill>
              </a:rPr>
              <a:t>2. Yêu cầu về mức độ vận dụng</a:t>
            </a:r>
            <a:endParaRPr lang="en-US">
              <a:solidFill>
                <a:srgbClr val="FF0000"/>
              </a:solidFill>
            </a:endParaRPr>
          </a:p>
          <a:p>
            <a:pPr marL="0" indent="0">
              <a:buNone/>
            </a:pPr>
            <a:r>
              <a:rPr lang="en-US" i="1" smtClean="0">
                <a:solidFill>
                  <a:srgbClr val="FF0000"/>
                </a:solidFill>
              </a:rPr>
              <a:t>Theo em, việc kết </a:t>
            </a:r>
            <a:r>
              <a:rPr lang="en-US" i="1">
                <a:solidFill>
                  <a:srgbClr val="FF0000"/>
                </a:solidFill>
              </a:rPr>
              <a:t>hợp các phương thức biểu </a:t>
            </a:r>
            <a:r>
              <a:rPr lang="en-US" i="1" smtClean="0">
                <a:solidFill>
                  <a:srgbClr val="FF0000"/>
                </a:solidFill>
              </a:rPr>
              <a:t>đạt trong văn bản nghị luận cần tuân theo các yêu cầu nào?</a:t>
            </a:r>
          </a:p>
          <a:p>
            <a:r>
              <a:rPr lang="nb-NO" smtClean="0"/>
              <a:t>Phải xuất </a:t>
            </a:r>
            <a:r>
              <a:rPr lang="nb-NO"/>
              <a:t>phát từ đòi hỏi của mục đích và nội dung nghị </a:t>
            </a:r>
            <a:r>
              <a:rPr lang="nb-NO" smtClean="0"/>
              <a:t>luận.</a:t>
            </a:r>
          </a:p>
          <a:p>
            <a:r>
              <a:rPr lang="nb-NO"/>
              <a:t>Kể, tả, biểu cảm chỉ là những yếu tố kết hợp, những yếu tố này </a:t>
            </a:r>
            <a:r>
              <a:rPr lang="nb-NO" b="1"/>
              <a:t>không được làm mờ đi đặc trưng của bài </a:t>
            </a:r>
            <a:r>
              <a:rPr lang="nb-NO" b="1" smtClean="0"/>
              <a:t>văn nghị luận.</a:t>
            </a:r>
            <a:r>
              <a:rPr lang="nb-NO" smtClean="0"/>
              <a:t> </a:t>
            </a:r>
            <a:r>
              <a:rPr lang="nb-NO"/>
              <a:t>Các yếu tố này khi tham gia vào nghị luận phải </a:t>
            </a:r>
            <a:r>
              <a:rPr lang="nb-NO" b="1"/>
              <a:t>chịu sự chi phối và phục vụ quá trình nghị </a:t>
            </a:r>
            <a:r>
              <a:rPr lang="nb-NO" b="1" smtClean="0"/>
              <a:t>luận.</a:t>
            </a:r>
            <a:endParaRPr lang="en-US" b="1"/>
          </a:p>
          <a:p>
            <a:pPr marL="0" indent="0">
              <a:buNone/>
            </a:pPr>
            <a:endParaRPr lang="en-US" i="1">
              <a:solidFill>
                <a:srgbClr val="FF0000"/>
              </a:solidFill>
            </a:endParaRPr>
          </a:p>
        </p:txBody>
      </p:sp>
    </p:spTree>
    <p:extLst>
      <p:ext uri="{BB962C8B-B14F-4D97-AF65-F5344CB8AC3E}">
        <p14:creationId xmlns:p14="http://schemas.microsoft.com/office/powerpoint/2010/main" val="72664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endParaRPr lang="en-US"/>
          </a:p>
          <a:p>
            <a:pPr marL="0" indent="0">
              <a:buNone/>
            </a:pPr>
            <a:r>
              <a:rPr lang="en-US" smtClean="0"/>
              <a:t>Viết một bài văn ngắn để phát biểu ý kiến về chủ đề: “Tuổi trẻ và thời đại 4.0”. </a:t>
            </a:r>
            <a:r>
              <a:rPr lang="en-US" b="1" smtClean="0"/>
              <a:t>Yêu cầu kết hợp các phương thức biểu đạt trong văn bản.</a:t>
            </a:r>
            <a:endParaRPr lang="en-US" smtClean="0"/>
          </a:p>
          <a:p>
            <a:pPr marL="0" indent="0">
              <a:buNone/>
            </a:pPr>
            <a:endParaRPr lang="en-US" smtClean="0"/>
          </a:p>
          <a:p>
            <a:pPr marL="0" indent="0">
              <a:buNone/>
            </a:pPr>
            <a:endParaRPr lang="en-US"/>
          </a:p>
        </p:txBody>
      </p:sp>
    </p:spTree>
    <p:extLst>
      <p:ext uri="{BB962C8B-B14F-4D97-AF65-F5344CB8AC3E}">
        <p14:creationId xmlns:p14="http://schemas.microsoft.com/office/powerpoint/2010/main" val="1841728817"/>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t-IT"/>
              <a:t>AI ĐÃ ĐẶT TÊN CHO DÒNG </a:t>
            </a:r>
            <a:r>
              <a:rPr lang="it-IT" smtClean="0"/>
              <a:t>SÔNG</a:t>
            </a:r>
            <a:br>
              <a:rPr lang="it-IT" smtClean="0"/>
            </a:br>
            <a:r>
              <a:rPr lang="it-IT"/>
              <a:t> </a:t>
            </a:r>
            <a:r>
              <a:rPr lang="it-IT" smtClean="0"/>
              <a:t>                     --- Hoàng Phủ Ngọc Tường ---</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a:t>
            </a:r>
            <a:r>
              <a:rPr lang="en-US" b="1" u="sng">
                <a:solidFill>
                  <a:srgbClr val="FF0000"/>
                </a:solidFill>
              </a:rPr>
              <a:t>Tác giả</a:t>
            </a:r>
            <a:r>
              <a:rPr lang="en-US" b="1">
                <a:solidFill>
                  <a:srgbClr val="FF0000"/>
                </a:solidFill>
              </a:rPr>
              <a:t>:</a:t>
            </a:r>
            <a:endParaRPr lang="en-US">
              <a:solidFill>
                <a:srgbClr val="FF0000"/>
              </a:solidFill>
            </a:endParaRPr>
          </a:p>
          <a:p>
            <a:r>
              <a:rPr lang="en-US" smtClean="0"/>
              <a:t>HPNT </a:t>
            </a:r>
            <a:r>
              <a:rPr lang="en-US"/>
              <a:t>quê ở Quảng Trị, nhưng sinh ra và lớn lên tại Huế.</a:t>
            </a:r>
          </a:p>
          <a:p>
            <a:r>
              <a:rPr lang="en-US" smtClean="0"/>
              <a:t>Trước </a:t>
            </a:r>
            <a:r>
              <a:rPr lang="en-US"/>
              <a:t>năm 1975 ông vừa dạy học, vừa tham gia Cách mạng tại quê nhà.</a:t>
            </a:r>
          </a:p>
          <a:p>
            <a:r>
              <a:rPr lang="en-US" smtClean="0"/>
              <a:t>Sau </a:t>
            </a:r>
            <a:r>
              <a:rPr lang="en-US"/>
              <a:t>khi nước nhà thống nhất ông công tác tại Hội văn nghệ Huế.</a:t>
            </a:r>
          </a:p>
          <a:p>
            <a:endParaRPr lang="en-US"/>
          </a:p>
        </p:txBody>
      </p:sp>
    </p:spTree>
    <p:extLst>
      <p:ext uri="{BB962C8B-B14F-4D97-AF65-F5344CB8AC3E}">
        <p14:creationId xmlns:p14="http://schemas.microsoft.com/office/powerpoint/2010/main" val="83888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911403"/>
          </a:xfrm>
        </p:spPr>
        <p:txBody>
          <a:bodyPr>
            <a:normAutofit fontScale="77500" lnSpcReduction="20000"/>
          </a:bodyPr>
          <a:lstStyle/>
          <a:p>
            <a:pPr marL="0" indent="0">
              <a:buNone/>
            </a:pPr>
            <a:r>
              <a:rPr lang="fr-FR" b="1">
                <a:solidFill>
                  <a:srgbClr val="FF0000"/>
                </a:solidFill>
              </a:rPr>
              <a:t>2. </a:t>
            </a:r>
            <a:r>
              <a:rPr lang="fr-FR" b="1" u="sng">
                <a:solidFill>
                  <a:srgbClr val="FF0000"/>
                </a:solidFill>
              </a:rPr>
              <a:t>Sự nghiệp</a:t>
            </a:r>
            <a:r>
              <a:rPr lang="fr-FR" b="1">
                <a:solidFill>
                  <a:srgbClr val="FF0000"/>
                </a:solidFill>
              </a:rPr>
              <a:t>:</a:t>
            </a:r>
            <a:endParaRPr lang="en-US">
              <a:solidFill>
                <a:srgbClr val="FF0000"/>
              </a:solidFill>
            </a:endParaRPr>
          </a:p>
          <a:p>
            <a:pPr marL="0" indent="0">
              <a:buNone/>
            </a:pPr>
            <a:r>
              <a:rPr lang="fr-FR" i="1">
                <a:solidFill>
                  <a:srgbClr val="FF0000"/>
                </a:solidFill>
              </a:rPr>
              <a:t>a. Các tác phẩm tiêu biểu</a:t>
            </a:r>
            <a:r>
              <a:rPr lang="fr-FR">
                <a:solidFill>
                  <a:srgbClr val="FF0000"/>
                </a:solidFill>
              </a:rPr>
              <a:t>: (sgk)</a:t>
            </a:r>
            <a:endParaRPr lang="en-US">
              <a:solidFill>
                <a:srgbClr val="FF0000"/>
              </a:solidFill>
            </a:endParaRPr>
          </a:p>
          <a:p>
            <a:pPr marL="0" indent="0">
              <a:buNone/>
            </a:pPr>
            <a:r>
              <a:rPr lang="en-US" i="1">
                <a:solidFill>
                  <a:srgbClr val="FF0000"/>
                </a:solidFill>
              </a:rPr>
              <a:t>b. Phong cách nghệ thuật</a:t>
            </a:r>
            <a:r>
              <a:rPr lang="en-US">
                <a:solidFill>
                  <a:srgbClr val="FF0000"/>
                </a:solidFill>
              </a:rPr>
              <a:t>:</a:t>
            </a:r>
          </a:p>
          <a:p>
            <a:pPr>
              <a:lnSpc>
                <a:spcPct val="120000"/>
              </a:lnSpc>
            </a:pPr>
            <a:r>
              <a:rPr lang="en-US" smtClean="0"/>
              <a:t>HPNT </a:t>
            </a:r>
            <a:r>
              <a:rPr lang="en-US"/>
              <a:t>là cây bút trưởng thành trong những năm tháng kháng chiến chống Mỹ.</a:t>
            </a:r>
          </a:p>
          <a:p>
            <a:pPr>
              <a:lnSpc>
                <a:spcPct val="120000"/>
              </a:lnSpc>
            </a:pPr>
            <a:r>
              <a:rPr lang="en-US" smtClean="0"/>
              <a:t>Ông </a:t>
            </a:r>
            <a:r>
              <a:rPr lang="en-US"/>
              <a:t>là nhà văn có phong cách độc đáo với sở trường là thể loại tùy bút và bút kí:</a:t>
            </a:r>
          </a:p>
          <a:p>
            <a:pPr marL="0" indent="0">
              <a:lnSpc>
                <a:spcPct val="120000"/>
              </a:lnSpc>
              <a:buNone/>
            </a:pPr>
            <a:r>
              <a:rPr lang="en-US"/>
              <a:t>+ Giàu chất trí tuệ, đậm chất </a:t>
            </a:r>
            <a:r>
              <a:rPr lang="en-US" smtClean="0"/>
              <a:t>thơ;</a:t>
            </a:r>
            <a:endParaRPr lang="en-US"/>
          </a:p>
          <a:p>
            <a:pPr marL="0" indent="0">
              <a:lnSpc>
                <a:spcPct val="120000"/>
              </a:lnSpc>
              <a:buNone/>
            </a:pPr>
            <a:r>
              <a:rPr lang="en-US"/>
              <a:t>+ Nghị luận sắc bén, tư duy đa </a:t>
            </a:r>
            <a:r>
              <a:rPr lang="en-US" smtClean="0"/>
              <a:t>chiều;</a:t>
            </a:r>
            <a:endParaRPr lang="en-US"/>
          </a:p>
          <a:p>
            <a:pPr marL="0" indent="0">
              <a:lnSpc>
                <a:spcPct val="120000"/>
              </a:lnSpc>
              <a:buNone/>
            </a:pPr>
            <a:r>
              <a:rPr lang="en-US"/>
              <a:t>+ Có chiều sâu văn hóa và cảm hứng nhân </a:t>
            </a:r>
            <a:r>
              <a:rPr lang="en-US" smtClean="0"/>
              <a:t>văn;</a:t>
            </a:r>
            <a:endParaRPr lang="en-US"/>
          </a:p>
          <a:p>
            <a:pPr marL="0" indent="0">
              <a:lnSpc>
                <a:spcPct val="120000"/>
              </a:lnSpc>
              <a:buNone/>
            </a:pPr>
            <a:r>
              <a:rPr lang="en-US"/>
              <a:t>+ Hướng nội, súc tích mê đắm.</a:t>
            </a:r>
          </a:p>
          <a:p>
            <a:pPr marL="0" indent="0">
              <a:buNone/>
            </a:pPr>
            <a:endParaRPr lang="en-US"/>
          </a:p>
        </p:txBody>
      </p:sp>
    </p:spTree>
    <p:extLst>
      <p:ext uri="{BB962C8B-B14F-4D97-AF65-F5344CB8AC3E}">
        <p14:creationId xmlns:p14="http://schemas.microsoft.com/office/powerpoint/2010/main" val="2130976386"/>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fr-FR" b="1">
                <a:solidFill>
                  <a:srgbClr val="FF0000"/>
                </a:solidFill>
              </a:rPr>
              <a:t>3. Tác phẩm :</a:t>
            </a:r>
            <a:endParaRPr lang="en-US">
              <a:solidFill>
                <a:srgbClr val="FF0000"/>
              </a:solidFill>
            </a:endParaRPr>
          </a:p>
          <a:p>
            <a:pPr marL="0" indent="0">
              <a:buNone/>
            </a:pPr>
            <a:r>
              <a:rPr lang="fr-FR" i="1">
                <a:solidFill>
                  <a:srgbClr val="FF0000"/>
                </a:solidFill>
              </a:rPr>
              <a:t>a. Xuất xứ</a:t>
            </a:r>
            <a:r>
              <a:rPr lang="fr-FR">
                <a:solidFill>
                  <a:srgbClr val="FF0000"/>
                </a:solidFill>
              </a:rPr>
              <a:t>:</a:t>
            </a:r>
            <a:endParaRPr lang="en-US">
              <a:solidFill>
                <a:srgbClr val="FF0000"/>
              </a:solidFill>
            </a:endParaRPr>
          </a:p>
          <a:p>
            <a:r>
              <a:rPr lang="fr-FR" smtClean="0"/>
              <a:t>Tác </a:t>
            </a:r>
            <a:r>
              <a:rPr lang="fr-FR"/>
              <a:t>phẩm viết năm 1981, in trong tập sách cùng tên.</a:t>
            </a:r>
            <a:endParaRPr lang="en-US"/>
          </a:p>
          <a:p>
            <a:r>
              <a:rPr lang="fr-FR" smtClean="0"/>
              <a:t>Đoạn </a:t>
            </a:r>
            <a:r>
              <a:rPr lang="fr-FR"/>
              <a:t>trích là phần thứ nhất của tác </a:t>
            </a:r>
            <a:r>
              <a:rPr lang="fr-FR" smtClean="0"/>
              <a:t>phẩm</a:t>
            </a:r>
            <a:endParaRPr lang="en-US"/>
          </a:p>
          <a:p>
            <a:pPr marL="0" indent="0">
              <a:buNone/>
            </a:pPr>
            <a:r>
              <a:rPr lang="fr-FR" i="1">
                <a:solidFill>
                  <a:srgbClr val="FF0000"/>
                </a:solidFill>
              </a:rPr>
              <a:t>b. Thể loại:</a:t>
            </a:r>
            <a:endParaRPr lang="en-US">
              <a:solidFill>
                <a:srgbClr val="FF0000"/>
              </a:solidFill>
            </a:endParaRPr>
          </a:p>
          <a:p>
            <a:r>
              <a:rPr lang="fr-FR" smtClean="0"/>
              <a:t>Thể </a:t>
            </a:r>
            <a:r>
              <a:rPr lang="fr-FR"/>
              <a:t>bút kí: thường dùng ghi chép, kể tả những cảnh vật mắt thấy tai nghe,...</a:t>
            </a:r>
            <a:endParaRPr lang="en-US"/>
          </a:p>
          <a:p>
            <a:pPr marL="0" indent="0">
              <a:buNone/>
            </a:pPr>
            <a:endParaRPr lang="en-US"/>
          </a:p>
        </p:txBody>
      </p:sp>
    </p:spTree>
    <p:extLst>
      <p:ext uri="{BB962C8B-B14F-4D97-AF65-F5344CB8AC3E}">
        <p14:creationId xmlns:p14="http://schemas.microsoft.com/office/powerpoint/2010/main" val="288761506"/>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684" y="447586"/>
            <a:ext cx="10515600" cy="6313822"/>
          </a:xfrm>
        </p:spPr>
        <p:txBody>
          <a:bodyPr>
            <a:normAutofit fontScale="92500" lnSpcReduction="10000"/>
          </a:bodyPr>
          <a:lstStyle/>
          <a:p>
            <a:pPr marL="0" indent="0">
              <a:buNone/>
            </a:pPr>
            <a:r>
              <a:rPr lang="nl-NL" b="1">
                <a:solidFill>
                  <a:srgbClr val="FF0000"/>
                </a:solidFill>
              </a:rPr>
              <a:t>II. ĐỌC - HIỂU VĂN BẢN: </a:t>
            </a:r>
            <a:endParaRPr lang="en-US">
              <a:solidFill>
                <a:srgbClr val="FF0000"/>
              </a:solidFill>
            </a:endParaRPr>
          </a:p>
          <a:p>
            <a:pPr marL="0" indent="0">
              <a:buNone/>
            </a:pPr>
            <a:r>
              <a:rPr lang="nl-NL" b="1" smtClean="0">
                <a:solidFill>
                  <a:srgbClr val="FF0000"/>
                </a:solidFill>
              </a:rPr>
              <a:t>   1</a:t>
            </a:r>
            <a:r>
              <a:rPr lang="nl-NL" b="1">
                <a:solidFill>
                  <a:srgbClr val="FF0000"/>
                </a:solidFill>
              </a:rPr>
              <a:t>. Đọc văn bản:</a:t>
            </a:r>
            <a:endParaRPr lang="en-US">
              <a:solidFill>
                <a:srgbClr val="FF0000"/>
              </a:solidFill>
            </a:endParaRPr>
          </a:p>
          <a:p>
            <a:pPr marL="0" indent="0">
              <a:buNone/>
            </a:pPr>
            <a:r>
              <a:rPr lang="nl-NL" b="1" smtClean="0">
                <a:solidFill>
                  <a:srgbClr val="FF0000"/>
                </a:solidFill>
              </a:rPr>
              <a:t>   2</a:t>
            </a:r>
            <a:r>
              <a:rPr lang="nl-NL" b="1">
                <a:solidFill>
                  <a:srgbClr val="FF0000"/>
                </a:solidFill>
              </a:rPr>
              <a:t>. Bố cục: </a:t>
            </a:r>
            <a:r>
              <a:rPr lang="nl-NL"/>
              <a:t>Kết cấu đoạn trích gồm hai phần :</a:t>
            </a:r>
            <a:endParaRPr lang="en-US"/>
          </a:p>
          <a:p>
            <a:r>
              <a:rPr lang="nl-NL" smtClean="0"/>
              <a:t>Phần </a:t>
            </a:r>
            <a:r>
              <a:rPr lang="nl-NL"/>
              <a:t>một: Thủy trình </a:t>
            </a:r>
            <a:r>
              <a:rPr lang="nl-NL" smtClean="0"/>
              <a:t>sông Hương </a:t>
            </a:r>
            <a:r>
              <a:rPr lang="nl-NL"/>
              <a:t>và vẻ đẹp của nó:</a:t>
            </a:r>
            <a:endParaRPr lang="en-US"/>
          </a:p>
          <a:p>
            <a:pPr marL="0" indent="0">
              <a:buNone/>
            </a:pPr>
            <a:r>
              <a:rPr lang="nl-NL"/>
              <a:t>+ Chặng 1 (từ đầu …</a:t>
            </a:r>
            <a:r>
              <a:rPr lang="nl-NL" i="1"/>
              <a:t>chân núi Kim Phụng</a:t>
            </a:r>
            <a:r>
              <a:rPr lang="nl-NL"/>
              <a:t>): Sông Hương ở thượng nguồn</a:t>
            </a:r>
            <a:endParaRPr lang="en-US"/>
          </a:p>
          <a:p>
            <a:pPr marL="0" indent="0">
              <a:buNone/>
            </a:pPr>
            <a:r>
              <a:rPr lang="fr-FR"/>
              <a:t>+ Chặng 2(tiếp đó </a:t>
            </a:r>
            <a:r>
              <a:rPr lang="fr-FR" smtClean="0"/>
              <a:t>… </a:t>
            </a:r>
            <a:r>
              <a:rPr lang="fr-FR" i="1"/>
              <a:t>bát ngát tiếng gà</a:t>
            </a:r>
            <a:r>
              <a:rPr lang="fr-FR"/>
              <a:t>): Sông Hương ở ngoại vi thành phố Huế</a:t>
            </a:r>
            <a:endParaRPr lang="en-US"/>
          </a:p>
          <a:p>
            <a:pPr marL="0" indent="0">
              <a:buNone/>
            </a:pPr>
            <a:r>
              <a:rPr lang="fr-FR"/>
              <a:t>+ Chặng 3(tiếp đó .</a:t>
            </a:r>
            <a:r>
              <a:rPr lang="fr-FR" smtClean="0"/>
              <a:t>.. </a:t>
            </a:r>
            <a:r>
              <a:rPr lang="fr-FR" i="1"/>
              <a:t>quê hương xứ sở</a:t>
            </a:r>
            <a:r>
              <a:rPr lang="fr-FR"/>
              <a:t>): Sông Hương giữa lòng thành phố Huế. </a:t>
            </a:r>
            <a:endParaRPr lang="en-US"/>
          </a:p>
          <a:p>
            <a:r>
              <a:rPr lang="fr-FR" smtClean="0"/>
              <a:t>Phần </a:t>
            </a:r>
            <a:r>
              <a:rPr lang="fr-FR"/>
              <a:t>hai  (đoạn còn lại) : Dòng sông lịch sử và thi ca.</a:t>
            </a:r>
            <a:endParaRPr lang="en-US"/>
          </a:p>
          <a:p>
            <a:endParaRPr lang="en-US"/>
          </a:p>
        </p:txBody>
      </p:sp>
    </p:spTree>
    <p:extLst>
      <p:ext uri="{BB962C8B-B14F-4D97-AF65-F5344CB8AC3E}">
        <p14:creationId xmlns:p14="http://schemas.microsoft.com/office/powerpoint/2010/main" val="424349568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fr-FR" b="1">
                <a:solidFill>
                  <a:srgbClr val="FF0000"/>
                </a:solidFill>
              </a:rPr>
              <a:t>3. Tìm hiểu văn bản:</a:t>
            </a:r>
            <a:endParaRPr lang="en-US">
              <a:solidFill>
                <a:srgbClr val="FF0000"/>
              </a:solidFill>
            </a:endParaRPr>
          </a:p>
          <a:p>
            <a:pPr marL="0" indent="0">
              <a:buNone/>
            </a:pPr>
            <a:r>
              <a:rPr lang="fr-FR" b="1" smtClean="0">
                <a:solidFill>
                  <a:srgbClr val="FF0000"/>
                </a:solidFill>
              </a:rPr>
              <a:t>	3.1</a:t>
            </a:r>
            <a:r>
              <a:rPr lang="fr-FR" b="1">
                <a:solidFill>
                  <a:srgbClr val="FF0000"/>
                </a:solidFill>
              </a:rPr>
              <a:t>. Vẻ đẹp thiên nhiên Sông </a:t>
            </a:r>
            <a:r>
              <a:rPr lang="fr-FR" b="1" smtClean="0">
                <a:solidFill>
                  <a:srgbClr val="FF0000"/>
                </a:solidFill>
              </a:rPr>
              <a:t>Hương</a:t>
            </a:r>
            <a:endParaRPr lang="en-US">
              <a:solidFill>
                <a:srgbClr val="FF0000"/>
              </a:solidFill>
            </a:endParaRPr>
          </a:p>
          <a:p>
            <a:pPr marL="0" indent="0">
              <a:buNone/>
            </a:pPr>
            <a:r>
              <a:rPr lang="nl-NL" b="1" smtClean="0">
                <a:solidFill>
                  <a:srgbClr val="FF0000"/>
                </a:solidFill>
              </a:rPr>
              <a:t>	3</a:t>
            </a:r>
            <a:r>
              <a:rPr lang="nl-NL" b="1">
                <a:solidFill>
                  <a:srgbClr val="FF0000"/>
                </a:solidFill>
              </a:rPr>
              <a:t>. 2. Vẻ đẹp sông Hương được khám phá dưới góc độ văn </a:t>
            </a:r>
            <a:r>
              <a:rPr lang="nl-NL" b="1" smtClean="0">
                <a:solidFill>
                  <a:srgbClr val="FF0000"/>
                </a:solidFill>
              </a:rPr>
              <a:t>hóa</a:t>
            </a:r>
          </a:p>
          <a:p>
            <a:pPr marL="0" indent="0">
              <a:buNone/>
            </a:pPr>
            <a:r>
              <a:rPr lang="nl-NL" b="1" smtClean="0">
                <a:solidFill>
                  <a:srgbClr val="FF0000"/>
                </a:solidFill>
              </a:rPr>
              <a:t>	3.3 </a:t>
            </a:r>
            <a:r>
              <a:rPr lang="nl-NL" b="1">
                <a:solidFill>
                  <a:srgbClr val="FF0000"/>
                </a:solidFill>
              </a:rPr>
              <a:t>.Vẻ đẹp sông Hương gắn liền với những sự kiện lịch </a:t>
            </a:r>
            <a:r>
              <a:rPr lang="nl-NL" b="1" smtClean="0">
                <a:solidFill>
                  <a:srgbClr val="FF0000"/>
                </a:solidFill>
              </a:rPr>
              <a:t>sử</a:t>
            </a:r>
          </a:p>
          <a:p>
            <a:pPr marL="0" indent="0">
              <a:buNone/>
            </a:pPr>
            <a:r>
              <a:rPr lang="nl-NL" b="1" smtClean="0">
                <a:solidFill>
                  <a:srgbClr val="FF0000"/>
                </a:solidFill>
              </a:rPr>
              <a:t>	3</a:t>
            </a:r>
            <a:r>
              <a:rPr lang="nl-NL" b="1">
                <a:solidFill>
                  <a:srgbClr val="FF0000"/>
                </a:solidFill>
              </a:rPr>
              <a:t>. 4. </a:t>
            </a:r>
            <a:r>
              <a:rPr lang="nl-NL" b="1" smtClean="0">
                <a:solidFill>
                  <a:srgbClr val="FF0000"/>
                </a:solidFill>
              </a:rPr>
              <a:t>Ý nghĩa </a:t>
            </a:r>
            <a:r>
              <a:rPr lang="nl-NL" b="1">
                <a:solidFill>
                  <a:srgbClr val="FF0000"/>
                </a:solidFill>
              </a:rPr>
              <a:t>n</a:t>
            </a:r>
            <a:r>
              <a:rPr lang="nl-NL" b="1" smtClean="0">
                <a:solidFill>
                  <a:srgbClr val="FF0000"/>
                </a:solidFill>
              </a:rPr>
              <a:t>han </a:t>
            </a:r>
            <a:r>
              <a:rPr lang="nl-NL" b="1">
                <a:solidFill>
                  <a:srgbClr val="FF0000"/>
                </a:solidFill>
              </a:rPr>
              <a:t>đề</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493491918"/>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323527"/>
          </a:xfrm>
        </p:spPr>
        <p:txBody>
          <a:bodyPr>
            <a:normAutofit fontScale="92500" lnSpcReduction="10000"/>
          </a:bodyPr>
          <a:lstStyle/>
          <a:p>
            <a:pPr marL="0" indent="0">
              <a:buNone/>
            </a:pPr>
            <a:r>
              <a:rPr lang="fr-FR" b="1">
                <a:solidFill>
                  <a:srgbClr val="FF0000"/>
                </a:solidFill>
              </a:rPr>
              <a:t>3.1. Vẻ đẹp thiên nhiên Sông Hương:</a:t>
            </a:r>
            <a:endParaRPr lang="en-US">
              <a:solidFill>
                <a:srgbClr val="FF0000"/>
              </a:solidFill>
            </a:endParaRPr>
          </a:p>
          <a:p>
            <a:pPr marL="0" indent="0">
              <a:buNone/>
            </a:pPr>
            <a:r>
              <a:rPr lang="fr-FR" b="1" smtClean="0">
                <a:solidFill>
                  <a:srgbClr val="FF0000"/>
                </a:solidFill>
              </a:rPr>
              <a:t>	</a:t>
            </a:r>
            <a:r>
              <a:rPr lang="fr-FR" b="1" i="1" smtClean="0">
                <a:solidFill>
                  <a:srgbClr val="FF0000"/>
                </a:solidFill>
              </a:rPr>
              <a:t>a</a:t>
            </a:r>
            <a:r>
              <a:rPr lang="fr-FR" b="1" i="1">
                <a:solidFill>
                  <a:srgbClr val="FF0000"/>
                </a:solidFill>
              </a:rPr>
              <a:t>. Vẻ đẹp của sông Hương ở thượng nguồn:</a:t>
            </a:r>
            <a:endParaRPr lang="en-US" i="1">
              <a:solidFill>
                <a:srgbClr val="FF0000"/>
              </a:solidFill>
            </a:endParaRPr>
          </a:p>
          <a:p>
            <a:r>
              <a:rPr lang="fr-FR" smtClean="0"/>
              <a:t>Sông </a:t>
            </a:r>
            <a:r>
              <a:rPr lang="fr-FR"/>
              <a:t>Hương như một bản </a:t>
            </a:r>
            <a:r>
              <a:rPr lang="fr-FR" b="1"/>
              <a:t>“</a:t>
            </a:r>
            <a:r>
              <a:rPr lang="fr-FR" b="1" i="1"/>
              <a:t>trường ca</a:t>
            </a:r>
            <a:r>
              <a:rPr lang="fr-FR" b="1"/>
              <a:t> </a:t>
            </a:r>
            <a:r>
              <a:rPr lang="fr-FR" b="1" i="1"/>
              <a:t> của rừng già”</a:t>
            </a:r>
            <a:endParaRPr lang="en-US"/>
          </a:p>
          <a:p>
            <a:r>
              <a:rPr lang="fr-FR"/>
              <a:t>Từ ngữ tạo hình, gợi tả chính xác đặc điểm của sông Hương ở thượng lưu với vẻ đẹp vừa hùng vĩ, man dại, vừa trữ tình say đắm lòng người. </a:t>
            </a:r>
            <a:endParaRPr lang="fr-FR" smtClean="0"/>
          </a:p>
          <a:p>
            <a:r>
              <a:rPr lang="fr-FR" smtClean="0"/>
              <a:t>Nhà </a:t>
            </a:r>
            <a:r>
              <a:rPr lang="fr-FR"/>
              <a:t>văn đã khéo léo so sánh sông Hương như một </a:t>
            </a:r>
            <a:r>
              <a:rPr lang="fr-FR" i="1"/>
              <a:t>“</a:t>
            </a:r>
            <a:r>
              <a:rPr lang="fr-FR" b="1" i="1"/>
              <a:t>cô gái di – gan</a:t>
            </a:r>
            <a:r>
              <a:rPr lang="fr-FR" i="1"/>
              <a:t> phóng khoáng và man dại”</a:t>
            </a:r>
            <a:r>
              <a:rPr lang="fr-FR"/>
              <a:t>, đã nhân hóa sông Hương thành một sinh thể sống động.</a:t>
            </a:r>
            <a:endParaRPr lang="en-US"/>
          </a:p>
          <a:p>
            <a:r>
              <a:rPr lang="fr-FR"/>
              <a:t>Sông Hương là </a:t>
            </a:r>
            <a:r>
              <a:rPr lang="fr-FR" b="1" i="1"/>
              <a:t>“người mẹ phù sa của văn hóa xứ sở”</a:t>
            </a:r>
            <a:endParaRPr lang="en-US"/>
          </a:p>
          <a:p>
            <a:endParaRPr lang="en-US"/>
          </a:p>
        </p:txBody>
      </p:sp>
    </p:spTree>
    <p:extLst>
      <p:ext uri="{BB962C8B-B14F-4D97-AF65-F5344CB8AC3E}">
        <p14:creationId xmlns:p14="http://schemas.microsoft.com/office/powerpoint/2010/main" val="1249120633"/>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fontScale="92500" lnSpcReduction="10000"/>
          </a:bodyPr>
          <a:lstStyle/>
          <a:p>
            <a:pPr marL="0" indent="0">
              <a:buNone/>
            </a:pPr>
            <a:r>
              <a:rPr lang="nl-NL" b="1" i="1">
                <a:solidFill>
                  <a:srgbClr val="FF0000"/>
                </a:solidFill>
              </a:rPr>
              <a:t>b</a:t>
            </a:r>
            <a:r>
              <a:rPr lang="nl-NL" i="1">
                <a:solidFill>
                  <a:srgbClr val="FF0000"/>
                </a:solidFill>
              </a:rPr>
              <a:t>. </a:t>
            </a:r>
            <a:r>
              <a:rPr lang="nl-NL" b="1" i="1">
                <a:solidFill>
                  <a:srgbClr val="FF0000"/>
                </a:solidFill>
              </a:rPr>
              <a:t> Sông Hương ở ngoại vi thành phố:</a:t>
            </a:r>
            <a:endParaRPr lang="en-US" i="1">
              <a:solidFill>
                <a:srgbClr val="FF0000"/>
              </a:solidFill>
            </a:endParaRPr>
          </a:p>
          <a:p>
            <a:r>
              <a:rPr lang="nl-NL"/>
              <a:t>Sông Hương thay đổi tính cách: </a:t>
            </a:r>
            <a:r>
              <a:rPr lang="nl-NL" smtClean="0"/>
              <a:t>từ hình ảnh </a:t>
            </a:r>
            <a:r>
              <a:rPr lang="fr-FR" i="1"/>
              <a:t>“</a:t>
            </a:r>
            <a:r>
              <a:rPr lang="fr-FR" b="1" i="1"/>
              <a:t>cô gái di – gan</a:t>
            </a:r>
            <a:r>
              <a:rPr lang="fr-FR" i="1"/>
              <a:t> phóng khoáng và man dại</a:t>
            </a:r>
            <a:r>
              <a:rPr lang="fr-FR" i="1" smtClean="0"/>
              <a:t>” </a:t>
            </a:r>
            <a:r>
              <a:rPr lang="fr-FR" smtClean="0"/>
              <a:t>trở thành </a:t>
            </a:r>
            <a:r>
              <a:rPr lang="nl-NL" b="1" i="1" smtClean="0"/>
              <a:t>“người </a:t>
            </a:r>
            <a:r>
              <a:rPr lang="nl-NL" b="1" i="1"/>
              <a:t>gái đẹp ngủ mơ màng</a:t>
            </a:r>
            <a:r>
              <a:rPr lang="nl-NL" i="1"/>
              <a:t> giữa cánh đồng Châu Hóa đầy hoa </a:t>
            </a:r>
            <a:r>
              <a:rPr lang="nl-NL" i="1" smtClean="0"/>
              <a:t>dại”</a:t>
            </a:r>
          </a:p>
          <a:p>
            <a:r>
              <a:rPr lang="nl-NL"/>
              <a:t>Sông Hương được miêu tả tỉ mỉ với những nét mềm </a:t>
            </a:r>
            <a:r>
              <a:rPr lang="nl-NL" smtClean="0"/>
              <a:t>mại.</a:t>
            </a:r>
          </a:p>
          <a:p>
            <a:r>
              <a:rPr lang="nl-NL"/>
              <a:t>Sông Hương - bức tranh có hình khối: </a:t>
            </a:r>
            <a:r>
              <a:rPr lang="nl-NL" i="1"/>
              <a:t>“Nó trôi đi giữa hai dãy đồi sừng sững như thành quách, với những điểm cao đột ngột như Vọng Cảnh, Tam Thai, Lựu Bảo”</a:t>
            </a:r>
            <a:endParaRPr lang="en-US"/>
          </a:p>
          <a:p>
            <a:endParaRPr lang="en-US"/>
          </a:p>
        </p:txBody>
      </p:sp>
    </p:spTree>
    <p:extLst>
      <p:ext uri="{BB962C8B-B14F-4D97-AF65-F5344CB8AC3E}">
        <p14:creationId xmlns:p14="http://schemas.microsoft.com/office/powerpoint/2010/main" val="4003203341"/>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4"/>
            <a:ext cx="10515600" cy="6091707"/>
          </a:xfrm>
        </p:spPr>
        <p:txBody>
          <a:bodyPr>
            <a:normAutofit fontScale="92500" lnSpcReduction="10000"/>
          </a:bodyPr>
          <a:lstStyle/>
          <a:p>
            <a:pPr lvl="0"/>
            <a:r>
              <a:rPr lang="nl-NL"/>
              <a:t>Vẻ đẹp đa màu mà biến ảo: </a:t>
            </a:r>
            <a:r>
              <a:rPr lang="nl-NL" i="1"/>
              <a:t>phản quang màu sắc của nền trời Tây Nam thành phố: “</a:t>
            </a:r>
            <a:r>
              <a:rPr lang="nl-NL" b="1" i="1"/>
              <a:t>sớm xanh , trưa vàng, chiều tím”.</a:t>
            </a:r>
            <a:endParaRPr lang="en-US"/>
          </a:p>
          <a:p>
            <a:pPr lvl="0"/>
            <a:r>
              <a:rPr lang="nl-NL"/>
              <a:t> Vẻ đẹp trầm mặc: </a:t>
            </a:r>
            <a:r>
              <a:rPr lang="nl-NL" i="1"/>
              <a:t>những rừng thông u tịch và niềm kiêu hãnh âm u của những lăng tẩm đồ sộ…như triết lí, cổ thi</a:t>
            </a:r>
            <a:endParaRPr lang="en-US"/>
          </a:p>
          <a:p>
            <a:pPr lvl="0"/>
            <a:r>
              <a:rPr lang="nl-NL"/>
              <a:t> Sông Hương đi trong âm hưởng ngân nga của </a:t>
            </a:r>
            <a:r>
              <a:rPr lang="nl-NL" i="1"/>
              <a:t>tiếng chuông chùa Thiên Mụ</a:t>
            </a:r>
            <a:endParaRPr lang="en-US"/>
          </a:p>
          <a:p>
            <a:pPr lvl="0"/>
            <a:r>
              <a:rPr lang="nl-NL"/>
              <a:t> Có vẻ đẹp “vui tươi”: khi đi qua </a:t>
            </a:r>
            <a:r>
              <a:rPr lang="nl-NL" i="1"/>
              <a:t>những biền bãi  xanh biếc vùng ngoại ô Kim Long</a:t>
            </a:r>
            <a:endParaRPr lang="en-US"/>
          </a:p>
          <a:p>
            <a:pPr marL="0" indent="0">
              <a:buNone/>
            </a:pPr>
            <a:r>
              <a:rPr lang="nl-NL"/>
              <a:t>=&gt;</a:t>
            </a:r>
            <a:r>
              <a:rPr lang="nl-NL" smtClean="0"/>
              <a:t>Sông Hương </a:t>
            </a:r>
            <a:r>
              <a:rPr lang="nl-NL"/>
              <a:t>được miêu tả trong vẻ đẹp đa dạng, biến ảo</a:t>
            </a:r>
            <a:endParaRPr lang="en-US"/>
          </a:p>
          <a:p>
            <a:endParaRPr lang="en-US"/>
          </a:p>
        </p:txBody>
      </p:sp>
    </p:spTree>
    <p:extLst>
      <p:ext uri="{BB962C8B-B14F-4D97-AF65-F5344CB8AC3E}">
        <p14:creationId xmlns:p14="http://schemas.microsoft.com/office/powerpoint/2010/main" val="2428035013"/>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nl-NL" b="1" i="1">
                <a:solidFill>
                  <a:srgbClr val="FF0000"/>
                </a:solidFill>
              </a:rPr>
              <a:t>c</a:t>
            </a:r>
            <a:r>
              <a:rPr lang="nl-NL" i="1">
                <a:solidFill>
                  <a:srgbClr val="FF0000"/>
                </a:solidFill>
              </a:rPr>
              <a:t>. </a:t>
            </a:r>
            <a:r>
              <a:rPr lang="nl-NL" b="1" i="1">
                <a:solidFill>
                  <a:srgbClr val="FF0000"/>
                </a:solidFill>
              </a:rPr>
              <a:t>Sông Hương khi đi qua thành </a:t>
            </a:r>
            <a:r>
              <a:rPr lang="nl-NL" b="1" i="1" smtClean="0">
                <a:solidFill>
                  <a:srgbClr val="FF0000"/>
                </a:solidFill>
              </a:rPr>
              <a:t>phố</a:t>
            </a:r>
          </a:p>
          <a:p>
            <a:r>
              <a:rPr lang="nl-NL"/>
              <a:t>SH nhìn thấy chiếc cầu: </a:t>
            </a:r>
            <a:r>
              <a:rPr lang="nl-NL" i="1"/>
              <a:t>“Chiếc cầu trắng in ngấn trên nền trời, nhỏ nhắn như những vành trăng non”</a:t>
            </a:r>
            <a:r>
              <a:rPr lang="nl-NL"/>
              <a:t>-&gt;Hình ảnh so sánh </a:t>
            </a:r>
            <a:r>
              <a:rPr lang="nl-NL" smtClean="0"/>
              <a:t>đẹp</a:t>
            </a:r>
          </a:p>
          <a:p>
            <a:r>
              <a:rPr lang="nl-NL"/>
              <a:t>Dòng sông với điệu chảy lững </a:t>
            </a:r>
            <a:r>
              <a:rPr lang="nl-NL" smtClean="0"/>
              <a:t>lờ.</a:t>
            </a:r>
          </a:p>
          <a:p>
            <a:r>
              <a:rPr lang="nl-NL"/>
              <a:t>Có vẻ đẹp “mơ màng trong sương khói”</a:t>
            </a:r>
            <a:r>
              <a:rPr lang="nl-NL" i="1"/>
              <a:t>:…để lưu luyến ra đi …ngoại ô Vĩ Dạ</a:t>
            </a:r>
            <a:r>
              <a:rPr lang="nl-NL" i="1" smtClean="0"/>
              <a:t>.</a:t>
            </a:r>
          </a:p>
          <a:p>
            <a:r>
              <a:rPr lang="nl-NL"/>
              <a:t>Sông Hương không muốn xa thành </a:t>
            </a:r>
            <a:r>
              <a:rPr lang="nl-NL" smtClean="0"/>
              <a:t>phố,</a:t>
            </a:r>
            <a:r>
              <a:rPr lang="nl-NL"/>
              <a:t> SH được ví như nàng Kiều trở lại tìm Kim Trọng </a:t>
            </a:r>
            <a:r>
              <a:rPr lang="nl-NL" smtClean="0"/>
              <a:t>“</a:t>
            </a:r>
            <a:r>
              <a:rPr lang="nl-NL" i="1" smtClean="0"/>
              <a:t>để </a:t>
            </a:r>
            <a:r>
              <a:rPr lang="nl-NL" i="1"/>
              <a:t>nói </a:t>
            </a:r>
            <a:r>
              <a:rPr lang="nl-NL" i="1" smtClean="0"/>
              <a:t>một </a:t>
            </a:r>
            <a:r>
              <a:rPr lang="nl-NL" i="1"/>
              <a:t>lời thề trước khi về biển </a:t>
            </a:r>
            <a:r>
              <a:rPr lang="nl-NL" i="1" smtClean="0"/>
              <a:t>cả”</a:t>
            </a:r>
            <a:endParaRPr lang="en-US"/>
          </a:p>
          <a:p>
            <a:pPr marL="0" indent="0">
              <a:buNone/>
            </a:pPr>
            <a:endParaRPr lang="en-US"/>
          </a:p>
        </p:txBody>
      </p:sp>
    </p:spTree>
    <p:extLst>
      <p:ext uri="{BB962C8B-B14F-4D97-AF65-F5344CB8AC3E}">
        <p14:creationId xmlns:p14="http://schemas.microsoft.com/office/powerpoint/2010/main" val="546568451"/>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6194738"/>
          </a:xfrm>
        </p:spPr>
        <p:txBody>
          <a:bodyPr>
            <a:normAutofit fontScale="92500" lnSpcReduction="10000"/>
          </a:bodyPr>
          <a:lstStyle/>
          <a:p>
            <a:pPr marL="0" indent="0">
              <a:lnSpc>
                <a:spcPct val="110000"/>
              </a:lnSpc>
              <a:buNone/>
            </a:pPr>
            <a:r>
              <a:rPr lang="nl-NL" i="1" smtClean="0">
                <a:solidFill>
                  <a:srgbClr val="FF0000"/>
                </a:solidFill>
              </a:rPr>
              <a:t>Hãy nêu nhận xét về cuộc gặp gỡ của sông Hương và Huế?</a:t>
            </a:r>
          </a:p>
          <a:p>
            <a:pPr marL="0" indent="0">
              <a:lnSpc>
                <a:spcPct val="110000"/>
              </a:lnSpc>
              <a:buNone/>
            </a:pPr>
            <a:r>
              <a:rPr lang="nl-NL" smtClean="0"/>
              <a:t>Cuộc </a:t>
            </a:r>
            <a:r>
              <a:rPr lang="nl-NL"/>
              <a:t>gặp gỡ của Huế và Sông Hương được  cảm nhận như cuộc hội ngộ của tình yêu. Sông Hương được HPNT khám phá, phát hiện từ góc độ tâm trạng: Sông Hương gặp thành phố như đến với điểm hẹn của tình yêu sau </a:t>
            </a:r>
            <a:r>
              <a:rPr lang="nl-NL" smtClean="0"/>
              <a:t>một </a:t>
            </a:r>
            <a:r>
              <a:rPr lang="nl-NL"/>
              <a:t>hành trình dài trở nên vui tươi và mềm mại. Sông Hương qua </a:t>
            </a:r>
            <a:r>
              <a:rPr lang="nl-NL" smtClean="0"/>
              <a:t>nghệ thuật </a:t>
            </a:r>
            <a:r>
              <a:rPr lang="nl-NL"/>
              <a:t>so sánh đầy mới lạ, bất ngờ trở nên có linh hồn, sự sống như </a:t>
            </a:r>
            <a:r>
              <a:rPr lang="nl-NL" smtClean="0"/>
              <a:t>một </a:t>
            </a:r>
            <a:r>
              <a:rPr lang="nl-NL"/>
              <a:t>cô gái si tình đang say đắm trong tình yêu.</a:t>
            </a:r>
            <a:endParaRPr lang="en-US"/>
          </a:p>
          <a:p>
            <a:pPr>
              <a:lnSpc>
                <a:spcPct val="110000"/>
              </a:lnSpc>
            </a:pPr>
            <a:endParaRPr lang="en-US"/>
          </a:p>
        </p:txBody>
      </p:sp>
    </p:spTree>
    <p:extLst>
      <p:ext uri="{BB962C8B-B14F-4D97-AF65-F5344CB8AC3E}">
        <p14:creationId xmlns:p14="http://schemas.microsoft.com/office/powerpoint/2010/main" val="28370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3. 2. </a:t>
            </a:r>
            <a:r>
              <a:rPr lang="nl-NL" u="sng"/>
              <a:t>Vẻ đẹp sông Hương được khám phá dưới góc độ văn hóa:</a:t>
            </a:r>
            <a:endParaRPr lang="en-US"/>
          </a:p>
        </p:txBody>
      </p:sp>
      <p:sp>
        <p:nvSpPr>
          <p:cNvPr id="3" name="Content Placeholder 2"/>
          <p:cNvSpPr>
            <a:spLocks noGrp="1"/>
          </p:cNvSpPr>
          <p:nvPr>
            <p:ph idx="1"/>
          </p:nvPr>
        </p:nvSpPr>
        <p:spPr/>
        <p:txBody>
          <a:bodyPr>
            <a:normAutofit fontScale="92500" lnSpcReduction="20000"/>
          </a:bodyPr>
          <a:lstStyle/>
          <a:p>
            <a:r>
              <a:rPr lang="nl-NL"/>
              <a:t>Tác giả cho rằng có một dòng thi ca về sông Hương. Đó là dòng thơ không lặp lại mình:</a:t>
            </a:r>
            <a:endParaRPr lang="en-US"/>
          </a:p>
          <a:p>
            <a:pPr marL="0" indent="0">
              <a:buNone/>
            </a:pPr>
            <a:r>
              <a:rPr lang="nl-NL"/>
              <a:t>+ “</a:t>
            </a:r>
            <a:r>
              <a:rPr lang="nl-NL" i="1"/>
              <a:t>Dòng sông trắng - lá cây xanh”</a:t>
            </a:r>
            <a:endParaRPr lang="en-US"/>
          </a:p>
          <a:p>
            <a:pPr marL="0" indent="0">
              <a:buNone/>
            </a:pPr>
            <a:r>
              <a:rPr lang="nl-NL"/>
              <a:t>                           (</a:t>
            </a:r>
            <a:r>
              <a:rPr lang="nl-NL" i="1"/>
              <a:t>Chơi xuân</a:t>
            </a:r>
            <a:r>
              <a:rPr lang="nl-NL"/>
              <a:t>-Tản Đà)</a:t>
            </a:r>
            <a:endParaRPr lang="en-US"/>
          </a:p>
          <a:p>
            <a:pPr marL="0" indent="0">
              <a:buNone/>
            </a:pPr>
            <a:r>
              <a:rPr lang="nl-NL" i="1"/>
              <a:t>+ Trường giang như kiếm lập thanh thiên.</a:t>
            </a:r>
            <a:r>
              <a:rPr lang="nl-NL"/>
              <a:t>  (Cao Bá Quát).</a:t>
            </a:r>
            <a:endParaRPr lang="en-US"/>
          </a:p>
          <a:p>
            <a:pPr marL="0" indent="0">
              <a:buNone/>
            </a:pPr>
            <a:r>
              <a:rPr lang="nl-NL" i="1"/>
              <a:t>+ “Con sông dùng dằng, con sông không chảy</a:t>
            </a:r>
            <a:endParaRPr lang="en-US"/>
          </a:p>
          <a:p>
            <a:pPr marL="0" indent="0">
              <a:buNone/>
            </a:pPr>
            <a:r>
              <a:rPr lang="nl-NL" i="1"/>
              <a:t>       Sông chảy vào lòng nên Huế rất sâu”</a:t>
            </a:r>
            <a:r>
              <a:rPr lang="nl-NL"/>
              <a:t>   ( Thu Bồn)</a:t>
            </a:r>
            <a:endParaRPr lang="en-US"/>
          </a:p>
        </p:txBody>
      </p:sp>
    </p:spTree>
    <p:extLst>
      <p:ext uri="{BB962C8B-B14F-4D97-AF65-F5344CB8AC3E}">
        <p14:creationId xmlns:p14="http://schemas.microsoft.com/office/powerpoint/2010/main" val="325049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4096"/>
            <a:ext cx="10515600" cy="5442867"/>
          </a:xfrm>
        </p:spPr>
        <p:txBody>
          <a:bodyPr>
            <a:normAutofit fontScale="92500"/>
          </a:bodyPr>
          <a:lstStyle/>
          <a:p>
            <a:r>
              <a:rPr lang="nl-NL"/>
              <a:t>Tác giả gắn sông Hương với âm nhạc cổ điển Huế: </a:t>
            </a:r>
            <a:r>
              <a:rPr lang="nl-NL" smtClean="0"/>
              <a:t>“</a:t>
            </a:r>
            <a:r>
              <a:rPr lang="nl-NL" i="1"/>
              <a:t>Sông Hương đã trở thành một người tài nữ đánh đàn lúc đêm khuya… Quả đúng vậy, toàn bộ nền âm nhạc cổ điển Huế đã được hình thành trên mặt nước của dòng sông này</a:t>
            </a:r>
            <a:r>
              <a:rPr lang="nl-NL"/>
              <a:t>”.</a:t>
            </a:r>
            <a:endParaRPr lang="en-US"/>
          </a:p>
          <a:p>
            <a:r>
              <a:rPr lang="nl-NL" smtClean="0"/>
              <a:t>Tác </a:t>
            </a:r>
            <a:r>
              <a:rPr lang="nl-NL"/>
              <a:t>giả tưởng tượng: </a:t>
            </a:r>
            <a:r>
              <a:rPr lang="nl-NL" i="1"/>
              <a:t>“trong một khoang thuyền nào đó, giữa tiếng nước rơi bán âm của những mái chèo khuya”</a:t>
            </a:r>
            <a:r>
              <a:rPr lang="nl-NL"/>
              <a:t>.</a:t>
            </a:r>
            <a:endParaRPr lang="en-US"/>
          </a:p>
          <a:p>
            <a:pPr marL="0" indent="0">
              <a:buNone/>
            </a:pPr>
            <a:r>
              <a:rPr lang="en-US">
                <a:sym typeface="Wingdings" panose="05000000000000000000" pitchFamily="2" charset="2"/>
              </a:rPr>
              <a:t></a:t>
            </a:r>
            <a:r>
              <a:rPr lang="fr-FR"/>
              <a:t> Phải có độ nhạy cảm về thẩm âm, hiểu biết về âm nhạc của xứ Huế, tác giả mới có sự liên tưởng này.</a:t>
            </a:r>
            <a:endParaRPr lang="en-US"/>
          </a:p>
        </p:txBody>
      </p:sp>
    </p:spTree>
    <p:extLst>
      <p:ext uri="{BB962C8B-B14F-4D97-AF65-F5344CB8AC3E}">
        <p14:creationId xmlns:p14="http://schemas.microsoft.com/office/powerpoint/2010/main" val="3203969319"/>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fr-FR"/>
              <a:t>Với ngòi bút tài hoa cộng với sự rung cảm mạnh mẽ, HPNT nhớ tới Nguyễn Du: </a:t>
            </a:r>
            <a:r>
              <a:rPr lang="fr-FR" i="1" smtClean="0"/>
              <a:t>“</a:t>
            </a:r>
            <a:r>
              <a:rPr lang="fr-FR" i="1"/>
              <a:t>Nguyễn Du đã bao năm lênh đênh trên quãng sông này với một phiến trăng sầu.Và từ đó, những bản đàn đã đi suốt đời Kiều”.</a:t>
            </a:r>
            <a:endParaRPr lang="en-US"/>
          </a:p>
        </p:txBody>
      </p:sp>
    </p:spTree>
    <p:extLst>
      <p:ext uri="{BB962C8B-B14F-4D97-AF65-F5344CB8AC3E}">
        <p14:creationId xmlns:p14="http://schemas.microsoft.com/office/powerpoint/2010/main" val="2555470972"/>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3.3 </a:t>
            </a:r>
            <a:r>
              <a:rPr lang="nl-NL" u="sng"/>
              <a:t>.Vẻ đẹp sông Hương gắn liền với những sự kiện lịch sử</a:t>
            </a:r>
            <a:r>
              <a:rPr lang="nl-NL"/>
              <a:t>:</a:t>
            </a:r>
            <a:endParaRPr lang="en-US"/>
          </a:p>
        </p:txBody>
      </p:sp>
      <p:sp>
        <p:nvSpPr>
          <p:cNvPr id="3" name="Content Placeholder 2"/>
          <p:cNvSpPr>
            <a:spLocks noGrp="1"/>
          </p:cNvSpPr>
          <p:nvPr>
            <p:ph idx="1"/>
          </p:nvPr>
        </p:nvSpPr>
        <p:spPr/>
        <p:txBody>
          <a:bodyPr/>
          <a:lstStyle/>
          <a:p>
            <a:r>
              <a:rPr lang="nl-NL" i="1">
                <a:solidFill>
                  <a:srgbClr val="FF0000"/>
                </a:solidFill>
              </a:rPr>
              <a:t>Những chi tiết nào cho thấy tác giả miêu tả sông Hương gắn với những sự kiện lịch </a:t>
            </a:r>
            <a:r>
              <a:rPr lang="nl-NL" i="1" smtClean="0">
                <a:solidFill>
                  <a:srgbClr val="FF0000"/>
                </a:solidFill>
              </a:rPr>
              <a:t>sử?</a:t>
            </a:r>
            <a:endParaRPr lang="en-US" i="1">
              <a:solidFill>
                <a:srgbClr val="FF0000"/>
              </a:solidFill>
            </a:endParaRPr>
          </a:p>
        </p:txBody>
      </p:sp>
    </p:spTree>
    <p:extLst>
      <p:ext uri="{BB962C8B-B14F-4D97-AF65-F5344CB8AC3E}">
        <p14:creationId xmlns:p14="http://schemas.microsoft.com/office/powerpoint/2010/main" val="1109993281"/>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3.4 Ý nghĩa </a:t>
            </a:r>
            <a:r>
              <a:rPr lang="nl-NL" u="sng"/>
              <a:t>Nhan đề</a:t>
            </a:r>
            <a:r>
              <a:rPr lang="nl-NL"/>
              <a:t>: </a:t>
            </a:r>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030978715"/>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VỢ CHỒNG A PHỦ</a:t>
            </a:r>
            <a:br>
              <a:rPr lang="en-US" smtClean="0"/>
            </a:br>
            <a:r>
              <a:rPr lang="en-US" smtClean="0"/>
              <a:t>                       --- Tô Hoài ---</a:t>
            </a:r>
            <a:endParaRPr lang="en-US"/>
          </a:p>
        </p:txBody>
      </p:sp>
      <p:sp>
        <p:nvSpPr>
          <p:cNvPr id="3" name="Content Placeholder 2"/>
          <p:cNvSpPr>
            <a:spLocks noGrp="1"/>
          </p:cNvSpPr>
          <p:nvPr>
            <p:ph idx="1"/>
          </p:nvPr>
        </p:nvSpPr>
        <p:spPr/>
        <p:txBody>
          <a:bodyPr>
            <a:normAutofit/>
          </a:bodyPr>
          <a:lstStyle/>
          <a:p>
            <a:pPr marL="0" indent="0">
              <a:buNone/>
            </a:pPr>
            <a:r>
              <a:rPr lang="de-DE" b="1" smtClean="0">
                <a:solidFill>
                  <a:srgbClr val="FF0000"/>
                </a:solidFill>
              </a:rPr>
              <a:t>I</a:t>
            </a:r>
            <a:r>
              <a:rPr lang="de-DE" b="1">
                <a:solidFill>
                  <a:srgbClr val="FF0000"/>
                </a:solidFill>
              </a:rPr>
              <a:t>. Tìm hiểu chung:</a:t>
            </a:r>
            <a:endParaRPr lang="en-US">
              <a:solidFill>
                <a:srgbClr val="FF0000"/>
              </a:solidFill>
            </a:endParaRPr>
          </a:p>
          <a:p>
            <a:pPr marL="0" indent="0">
              <a:buNone/>
            </a:pPr>
            <a:r>
              <a:rPr lang="de-DE" b="1" smtClean="0">
                <a:solidFill>
                  <a:srgbClr val="FF0000"/>
                </a:solidFill>
              </a:rPr>
              <a:t>  1</a:t>
            </a:r>
            <a:r>
              <a:rPr lang="de-DE" b="1">
                <a:solidFill>
                  <a:srgbClr val="FF0000"/>
                </a:solidFill>
              </a:rPr>
              <a:t>. Tác </a:t>
            </a:r>
            <a:r>
              <a:rPr lang="de-DE" b="1" smtClean="0">
                <a:solidFill>
                  <a:srgbClr val="FF0000"/>
                </a:solidFill>
              </a:rPr>
              <a:t>giả</a:t>
            </a:r>
          </a:p>
          <a:p>
            <a:pPr marL="0" indent="0">
              <a:buNone/>
            </a:pPr>
            <a:r>
              <a:rPr lang="de-DE"/>
              <a:t>Ông là nhà văn lớn, có số lượng tác phẩm đạt kỉ lục trong nền văn học Việt Nam hiện đại bằng con đường tự học</a:t>
            </a:r>
            <a:r>
              <a:rPr lang="de-DE" smtClean="0"/>
              <a:t>.</a:t>
            </a:r>
            <a:endParaRPr lang="de-DE" b="1" smtClean="0">
              <a:solidFill>
                <a:srgbClr val="FF0000"/>
              </a:solidFill>
            </a:endParaRPr>
          </a:p>
          <a:p>
            <a:pPr marL="0" indent="0">
              <a:buNone/>
            </a:pPr>
            <a:r>
              <a:rPr lang="de-DE" b="1" smtClean="0">
                <a:solidFill>
                  <a:srgbClr val="FF0000"/>
                </a:solidFill>
              </a:rPr>
              <a:t>  </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1461434535"/>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5945143"/>
          </a:xfrm>
        </p:spPr>
        <p:txBody>
          <a:bodyPr>
            <a:normAutofit lnSpcReduction="10000"/>
          </a:bodyPr>
          <a:lstStyle/>
          <a:p>
            <a:pPr marL="0" indent="0">
              <a:buNone/>
            </a:pPr>
            <a:r>
              <a:rPr lang="de-DE" b="1">
                <a:solidFill>
                  <a:srgbClr val="FF0000"/>
                </a:solidFill>
              </a:rPr>
              <a:t>2.Tác phẩm</a:t>
            </a:r>
          </a:p>
          <a:p>
            <a:r>
              <a:rPr lang="en-US" b="1">
                <a:solidFill>
                  <a:srgbClr val="FF0000"/>
                </a:solidFill>
              </a:rPr>
              <a:t>Nội dung: </a:t>
            </a:r>
            <a:r>
              <a:rPr lang="en-US"/>
              <a:t>Cuộc sống của người dân miền núi dưới ách thống trị của chế độ phong kiến  và sự thức tỉnh của họ trong cuộc đấu tranh để tự giải phóng và góp phần giải phóng quê hương.</a:t>
            </a:r>
          </a:p>
          <a:p>
            <a:r>
              <a:rPr lang="en-US" b="1" smtClean="0">
                <a:solidFill>
                  <a:srgbClr val="FF0000"/>
                </a:solidFill>
              </a:rPr>
              <a:t>Kết </a:t>
            </a:r>
            <a:r>
              <a:rPr lang="en-US" b="1">
                <a:solidFill>
                  <a:srgbClr val="FF0000"/>
                </a:solidFill>
              </a:rPr>
              <a:t>cấu: </a:t>
            </a:r>
            <a:r>
              <a:rPr lang="en-US"/>
              <a:t>có 3 phần</a:t>
            </a:r>
          </a:p>
          <a:p>
            <a:pPr marL="0" indent="0">
              <a:buNone/>
            </a:pPr>
            <a:r>
              <a:rPr lang="en-US" smtClean="0"/>
              <a:t>  + </a:t>
            </a:r>
            <a:r>
              <a:rPr lang="en-US"/>
              <a:t>Phần 1: Kể về Mị và cảnh sống của Mị</a:t>
            </a:r>
          </a:p>
          <a:p>
            <a:pPr marL="0" indent="0">
              <a:buNone/>
            </a:pPr>
            <a:r>
              <a:rPr lang="en-US" smtClean="0"/>
              <a:t>  + </a:t>
            </a:r>
            <a:r>
              <a:rPr lang="en-US"/>
              <a:t>Phần 2: Kể về A Phủ ( đánh A Sử, xử kiện )</a:t>
            </a:r>
          </a:p>
          <a:p>
            <a:pPr marL="0" indent="0">
              <a:buNone/>
            </a:pPr>
            <a:r>
              <a:rPr lang="en-US" smtClean="0"/>
              <a:t>  + </a:t>
            </a:r>
            <a:r>
              <a:rPr lang="en-US"/>
              <a:t>Phần 3: Mị cứu A Phủ, cùng chạy trốn đến Phiềng Sa.</a:t>
            </a:r>
          </a:p>
        </p:txBody>
      </p:sp>
    </p:spTree>
    <p:extLst>
      <p:ext uri="{BB962C8B-B14F-4D97-AF65-F5344CB8AC3E}">
        <p14:creationId xmlns:p14="http://schemas.microsoft.com/office/powerpoint/2010/main" val="2078819582"/>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smtClean="0">
                <a:solidFill>
                  <a:srgbClr val="FF0000"/>
                </a:solidFill>
              </a:rPr>
              <a:t>   1</a:t>
            </a:r>
            <a:r>
              <a:rPr lang="en-US" b="1">
                <a:solidFill>
                  <a:srgbClr val="FF0000"/>
                </a:solidFill>
              </a:rPr>
              <a:t>. Nhân vật </a:t>
            </a:r>
            <a:r>
              <a:rPr lang="en-US" b="1" smtClean="0">
                <a:solidFill>
                  <a:srgbClr val="FF0000"/>
                </a:solidFill>
              </a:rPr>
              <a:t>Mị</a:t>
            </a:r>
          </a:p>
          <a:p>
            <a:pPr marL="0" indent="0">
              <a:buNone/>
            </a:pPr>
            <a:r>
              <a:rPr lang="nb-NO" i="1">
                <a:solidFill>
                  <a:srgbClr val="FF0000"/>
                </a:solidFill>
              </a:rPr>
              <a:t>Cách giới thiệu nhân vật Mị có gì đặc </a:t>
            </a:r>
            <a:r>
              <a:rPr lang="nb-NO" i="1" smtClean="0">
                <a:solidFill>
                  <a:srgbClr val="FF0000"/>
                </a:solidFill>
              </a:rPr>
              <a:t>biệt?</a:t>
            </a:r>
          </a:p>
          <a:p>
            <a:pPr marL="0" indent="0">
              <a:buNone/>
            </a:pPr>
            <a:r>
              <a:rPr lang="en-US" smtClean="0"/>
              <a:t>Với thủ </a:t>
            </a:r>
            <a:r>
              <a:rPr lang="en-US"/>
              <a:t>pháp tạo tình huống "có vấn đề" trong lối kể chuyện truyền thống, giúp tác giả mở lối người đọc cùng tham gia hành trình tìm hiểu những bí ẩn của số phận nhân </a:t>
            </a:r>
            <a:r>
              <a:rPr lang="en-US" smtClean="0"/>
              <a:t>vật: </a:t>
            </a:r>
            <a:r>
              <a:rPr lang="en-US"/>
              <a:t>Cô ấy là con dâu của một gia đình quyền thế, giàu có </a:t>
            </a:r>
            <a:r>
              <a:rPr lang="en-US" smtClean="0"/>
              <a:t>nhưng vì sao lúc nào  </a:t>
            </a:r>
            <a:r>
              <a:rPr lang="en-US" i="1" smtClean="0"/>
              <a:t>“cô ấy cũng cúi mặt, mặt </a:t>
            </a:r>
            <a:r>
              <a:rPr lang="en-US" i="1"/>
              <a:t>buồn rười </a:t>
            </a:r>
            <a:r>
              <a:rPr lang="en-US" i="1" smtClean="0"/>
              <a:t>rượi”?</a:t>
            </a:r>
            <a:endParaRPr lang="en-US" i="1"/>
          </a:p>
          <a:p>
            <a:pPr marL="0" indent="0">
              <a:buNone/>
            </a:pPr>
            <a:endParaRPr lang="en-US"/>
          </a:p>
          <a:p>
            <a:pPr marL="0" indent="0">
              <a:buNone/>
            </a:pPr>
            <a:endParaRPr lang="en-US" i="1">
              <a:solidFill>
                <a:srgbClr val="FF0000"/>
              </a:solidFill>
            </a:endParaRPr>
          </a:p>
          <a:p>
            <a:endParaRPr lang="en-US"/>
          </a:p>
        </p:txBody>
      </p:sp>
    </p:spTree>
    <p:extLst>
      <p:ext uri="{BB962C8B-B14F-4D97-AF65-F5344CB8AC3E}">
        <p14:creationId xmlns:p14="http://schemas.microsoft.com/office/powerpoint/2010/main" val="198486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a:bodyPr>
          <a:lstStyle/>
          <a:p>
            <a:pPr marL="0" indent="0">
              <a:buNone/>
            </a:pPr>
            <a:r>
              <a:rPr lang="en-US" b="1" i="1">
                <a:solidFill>
                  <a:srgbClr val="FF0000"/>
                </a:solidFill>
              </a:rPr>
              <a:t>a. Trước khi về làm dâu nhà thống lí  Pá Tra</a:t>
            </a:r>
            <a:endParaRPr lang="en-US" i="1">
              <a:solidFill>
                <a:srgbClr val="FF0000"/>
              </a:solidFill>
            </a:endParaRPr>
          </a:p>
          <a:p>
            <a:pPr marL="0" indent="0">
              <a:buNone/>
            </a:pPr>
            <a:r>
              <a:rPr lang="nb-NO" i="1" smtClean="0">
                <a:solidFill>
                  <a:srgbClr val="FF0000"/>
                </a:solidFill>
              </a:rPr>
              <a:t>Trước </a:t>
            </a:r>
            <a:r>
              <a:rPr lang="nb-NO" i="1">
                <a:solidFill>
                  <a:srgbClr val="FF0000"/>
                </a:solidFill>
              </a:rPr>
              <a:t>khi bị bắt về làm dâu nhà Pá Tra, Mị là cô gái như thế nào </a:t>
            </a:r>
            <a:r>
              <a:rPr lang="nb-NO" i="1" smtClean="0">
                <a:solidFill>
                  <a:srgbClr val="FF0000"/>
                </a:solidFill>
              </a:rPr>
              <a:t>?</a:t>
            </a:r>
            <a:r>
              <a:rPr lang="en-US"/>
              <a:t> </a:t>
            </a:r>
            <a:endParaRPr lang="en-US" smtClean="0"/>
          </a:p>
          <a:p>
            <a:r>
              <a:rPr lang="en-US" smtClean="0"/>
              <a:t>Mị </a:t>
            </a:r>
            <a:r>
              <a:rPr lang="en-US"/>
              <a:t>là cô gái xinh đẹp, yêu đời, chăm chỉ, tự trọng, hiếu thảo, có tài thổi sáo hay, nhiều người theo đuổi.</a:t>
            </a:r>
          </a:p>
          <a:p>
            <a:pPr marL="0" indent="0">
              <a:buNone/>
            </a:pPr>
            <a:r>
              <a:rPr lang="nb-NO" i="1">
                <a:solidFill>
                  <a:srgbClr val="FF0000"/>
                </a:solidFill>
              </a:rPr>
              <a:t>Khi có nguy cơ trở thành món hàng bị trao đổi, Mị đã nói với bố điều gì, em hiểu gì về Mị qua câu nói ấy? </a:t>
            </a:r>
          </a:p>
          <a:p>
            <a:endParaRPr lang="en-US"/>
          </a:p>
        </p:txBody>
      </p:sp>
    </p:spTree>
    <p:extLst>
      <p:ext uri="{BB962C8B-B14F-4D97-AF65-F5344CB8AC3E}">
        <p14:creationId xmlns:p14="http://schemas.microsoft.com/office/powerpoint/2010/main" val="20223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r>
              <a:rPr lang="en-US"/>
              <a:t>Có khát vọng sống mãnh liệt: khao khát hạnh phúc do mình lựa chọn, từ chối làm dâu nhà giàu.</a:t>
            </a:r>
            <a:endParaRPr lang="en-US" i="1">
              <a:solidFill>
                <a:srgbClr val="FF0000"/>
              </a:solidFill>
            </a:endParaRPr>
          </a:p>
          <a:p>
            <a:pPr marL="0" indent="0">
              <a:buNone/>
            </a:pPr>
            <a:r>
              <a:rPr lang="nb-NO" i="1" smtClean="0">
                <a:solidFill>
                  <a:srgbClr val="FF0000"/>
                </a:solidFill>
              </a:rPr>
              <a:t>Nhận </a:t>
            </a:r>
            <a:r>
              <a:rPr lang="nb-NO" i="1">
                <a:solidFill>
                  <a:srgbClr val="FF0000"/>
                </a:solidFill>
              </a:rPr>
              <a:t>xét gì về cuộc đời của Mị trước khi làm dâu nhà thống lí Pá Tra?</a:t>
            </a:r>
            <a:endParaRPr lang="en-US" i="1">
              <a:solidFill>
                <a:srgbClr val="FF0000"/>
              </a:solidFill>
            </a:endParaRPr>
          </a:p>
          <a:p>
            <a:r>
              <a:rPr lang="en-US"/>
              <a:t>Lẽ ra Mị phải được hạnh </a:t>
            </a:r>
            <a:r>
              <a:rPr lang="en-US" smtClean="0"/>
              <a:t>phúc</a:t>
            </a:r>
            <a:r>
              <a:rPr lang="en-US"/>
              <a:t> </a:t>
            </a:r>
            <a:r>
              <a:rPr lang="en-US" smtClean="0"/>
              <a:t>nhưng vì món nợ truyền kiếp, hay cụ thể là do bọn áp bức bóc lột mà cuộc đời Mị rẽ sang một hướng khác. Mị phải sống cuộc sống Mị không được chọn.</a:t>
            </a:r>
            <a:endParaRPr lang="en-US"/>
          </a:p>
        </p:txBody>
      </p:sp>
    </p:spTree>
    <p:extLst>
      <p:ext uri="{BB962C8B-B14F-4D97-AF65-F5344CB8AC3E}">
        <p14:creationId xmlns:p14="http://schemas.microsoft.com/office/powerpoint/2010/main" val="64637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lstStyle/>
          <a:p>
            <a:pPr marL="0" indent="0">
              <a:buNone/>
            </a:pPr>
            <a:r>
              <a:rPr lang="en-US" b="1" i="1">
                <a:solidFill>
                  <a:srgbClr val="FF0000"/>
                </a:solidFill>
              </a:rPr>
              <a:t>b. Từ khi bị bắt về nhà thống lí Pá Tra</a:t>
            </a:r>
            <a:r>
              <a:rPr lang="en-US" b="1" i="1" smtClean="0">
                <a:solidFill>
                  <a:srgbClr val="FF0000"/>
                </a:solidFill>
              </a:rPr>
              <a:t>:</a:t>
            </a:r>
          </a:p>
          <a:p>
            <a:pPr marL="0" indent="0">
              <a:buNone/>
            </a:pPr>
            <a:r>
              <a:rPr lang="en-US"/>
              <a:t>Con dâu gạt nợ: con dâu + con nợ =&gt; con nợ chung thân</a:t>
            </a:r>
            <a:r>
              <a:rPr lang="en-US" smtClean="0"/>
              <a:t>.</a:t>
            </a:r>
            <a:endParaRPr lang="en-US" b="1" i="1" smtClean="0">
              <a:solidFill>
                <a:srgbClr val="FF0000"/>
              </a:solidFill>
            </a:endParaRPr>
          </a:p>
          <a:p>
            <a:pPr marL="0" indent="0">
              <a:buNone/>
            </a:pPr>
            <a:r>
              <a:rPr lang="en-US"/>
              <a:t>* </a:t>
            </a:r>
            <a:r>
              <a:rPr lang="en-US" b="1" i="1"/>
              <a:t>Thể xác</a:t>
            </a:r>
            <a:r>
              <a:rPr lang="en-US"/>
              <a:t>:</a:t>
            </a:r>
          </a:p>
          <a:p>
            <a:pPr marL="0" indent="0">
              <a:buNone/>
            </a:pPr>
            <a:r>
              <a:rPr lang="en-US"/>
              <a:t>* </a:t>
            </a:r>
            <a:r>
              <a:rPr lang="en-US" b="1" i="1" smtClean="0"/>
              <a:t>Tinh </a:t>
            </a:r>
            <a:r>
              <a:rPr lang="en-US" b="1" i="1"/>
              <a:t>thần:</a:t>
            </a:r>
            <a:r>
              <a:rPr lang="en-US"/>
              <a:t> </a:t>
            </a:r>
            <a:endParaRPr lang="en-US" smtClean="0"/>
          </a:p>
          <a:p>
            <a:pPr marL="0" indent="0">
              <a:buNone/>
            </a:pPr>
            <a:r>
              <a:rPr lang="en-US" smtClean="0"/>
              <a:t>* </a:t>
            </a:r>
            <a:r>
              <a:rPr lang="en-US" b="1" i="1" smtClean="0"/>
              <a:t>Cuộc </a:t>
            </a:r>
            <a:r>
              <a:rPr lang="en-US" b="1" i="1"/>
              <a:t>sống</a:t>
            </a:r>
            <a:r>
              <a:rPr lang="en-US" b="1" i="1" smtClean="0"/>
              <a:t>:</a:t>
            </a:r>
          </a:p>
          <a:p>
            <a:pPr marL="0" indent="0">
              <a:buNone/>
            </a:pPr>
            <a:r>
              <a:rPr lang="en-US" b="1" i="1"/>
              <a:t>* Thái độ của Mị:</a:t>
            </a:r>
            <a:endParaRPr lang="en-US"/>
          </a:p>
          <a:p>
            <a:pPr marL="0" indent="0">
              <a:buNone/>
            </a:pPr>
            <a:endParaRPr lang="en-US"/>
          </a:p>
          <a:p>
            <a:endParaRPr lang="en-US"/>
          </a:p>
          <a:p>
            <a:endParaRPr lang="en-US"/>
          </a:p>
        </p:txBody>
      </p:sp>
    </p:spTree>
    <p:extLst>
      <p:ext uri="{BB962C8B-B14F-4D97-AF65-F5344CB8AC3E}">
        <p14:creationId xmlns:p14="http://schemas.microsoft.com/office/powerpoint/2010/main" val="21159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62885"/>
            <a:ext cx="10515600" cy="5314078"/>
          </a:xfrm>
        </p:spPr>
        <p:txBody>
          <a:bodyPr>
            <a:normAutofit lnSpcReduction="10000"/>
          </a:bodyPr>
          <a:lstStyle/>
          <a:p>
            <a:pPr marL="0" indent="0">
              <a:buNone/>
            </a:pPr>
            <a:r>
              <a:rPr lang="en-US"/>
              <a:t>* </a:t>
            </a:r>
            <a:r>
              <a:rPr lang="en-US" b="1" i="1" u="sng"/>
              <a:t>Thể xác</a:t>
            </a:r>
            <a:r>
              <a:rPr lang="en-US"/>
              <a:t>:</a:t>
            </a:r>
          </a:p>
          <a:p>
            <a:r>
              <a:rPr lang="en-US" smtClean="0"/>
              <a:t>Công </a:t>
            </a:r>
            <a:r>
              <a:rPr lang="en-US"/>
              <a:t>việc; làm việc cả ngày lẫn đêm, khổ hơn trâu ngựa (so sánh).</a:t>
            </a:r>
          </a:p>
          <a:p>
            <a:r>
              <a:rPr lang="en-US" smtClean="0"/>
              <a:t>Suy nghĩ: </a:t>
            </a:r>
            <a:r>
              <a:rPr lang="en-US"/>
              <a:t>cúi mặt, nghĩ ngợi, nhớ đi nhớ lại những công việc như nhau, suốt năm suốt đời cũng thế =&gt; làm theo quán tính, thói quen bào mòn ý thức của Mị, biến Mị trở thành cái xác không hồn.</a:t>
            </a:r>
          </a:p>
          <a:p>
            <a:r>
              <a:rPr lang="en-US" smtClean="0"/>
              <a:t>Mị </a:t>
            </a:r>
            <a:r>
              <a:rPr lang="en-US"/>
              <a:t>bị đánh đập hành hạ.</a:t>
            </a:r>
          </a:p>
          <a:p>
            <a:endParaRPr lang="en-US"/>
          </a:p>
        </p:txBody>
      </p:sp>
    </p:spTree>
    <p:extLst>
      <p:ext uri="{BB962C8B-B14F-4D97-AF65-F5344CB8AC3E}">
        <p14:creationId xmlns:p14="http://schemas.microsoft.com/office/powerpoint/2010/main" val="41957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a:t>* </a:t>
            </a:r>
            <a:r>
              <a:rPr lang="en-US" b="1" i="1" u="sng"/>
              <a:t>Tinh thần:</a:t>
            </a:r>
            <a:r>
              <a:rPr lang="en-US"/>
              <a:t> Mị là nạn nhân của chế độ:</a:t>
            </a:r>
          </a:p>
          <a:p>
            <a:r>
              <a:rPr lang="en-US" smtClean="0"/>
              <a:t>Cường </a:t>
            </a:r>
            <a:r>
              <a:rPr lang="en-US"/>
              <a:t>quyền: cha con thống lí Pá Tra bắt Mị về làm con dâu gạt nợ, không cần biết đến khát khao của Mị.</a:t>
            </a:r>
          </a:p>
          <a:p>
            <a:r>
              <a:rPr lang="en-US" smtClean="0"/>
              <a:t>Nam </a:t>
            </a:r>
            <a:r>
              <a:rPr lang="en-US"/>
              <a:t>quyền: chưa bao giờ </a:t>
            </a:r>
            <a:r>
              <a:rPr lang="en-US" smtClean="0"/>
              <a:t>được </a:t>
            </a:r>
            <a:r>
              <a:rPr lang="en-US"/>
              <a:t>hưởng hạnh phúc lứa đôi, chỉ là vật sử dụng.</a:t>
            </a:r>
          </a:p>
          <a:p>
            <a:r>
              <a:rPr lang="en-US" smtClean="0"/>
              <a:t>Thần </a:t>
            </a:r>
            <a:r>
              <a:rPr lang="en-US"/>
              <a:t>quyền: tục lệ cúng trình ma làm Mị không dám trốn.</a:t>
            </a:r>
          </a:p>
          <a:p>
            <a:endParaRPr lang="en-US"/>
          </a:p>
        </p:txBody>
      </p:sp>
    </p:spTree>
    <p:extLst>
      <p:ext uri="{BB962C8B-B14F-4D97-AF65-F5344CB8AC3E}">
        <p14:creationId xmlns:p14="http://schemas.microsoft.com/office/powerpoint/2010/main" val="149272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85000" lnSpcReduction="10000"/>
          </a:bodyPr>
          <a:lstStyle/>
          <a:p>
            <a:pPr marL="0" indent="0">
              <a:buNone/>
            </a:pPr>
            <a:r>
              <a:rPr lang="en-US"/>
              <a:t>* </a:t>
            </a:r>
            <a:r>
              <a:rPr lang="en-US" b="1" i="1" u="sng"/>
              <a:t>Cuộc sống:</a:t>
            </a:r>
            <a:endParaRPr lang="en-US"/>
          </a:p>
          <a:p>
            <a:r>
              <a:rPr lang="en-US" smtClean="0"/>
              <a:t>Không </a:t>
            </a:r>
            <a:r>
              <a:rPr lang="en-US"/>
              <a:t>gian: Căn buồng Mị là một ẩn dụ độc đáo, gây ám ảnh ngột ngạt, bức bối về nhà tù rùng rợn, địa ngục chốn trần gian- giam hãm tâm hồn và cuộc đời của Mị.</a:t>
            </a:r>
          </a:p>
          <a:p>
            <a:r>
              <a:rPr lang="en-US" smtClean="0"/>
              <a:t>Thời </a:t>
            </a:r>
            <a:r>
              <a:rPr lang="en-US"/>
              <a:t>gian: không biết mùa nào đã về, con chim nào bay qua cửa sổ, không phân biệt được thời gian giữa sáng và chiều.</a:t>
            </a:r>
          </a:p>
          <a:p>
            <a:pPr marL="0" indent="0">
              <a:buNone/>
            </a:pPr>
            <a:r>
              <a:rPr lang="en-US"/>
              <a:t>=&gt; Không có ý niệm về không gian và thời gian, nghĩa là Mị không có ý niệm về sự tồn tại của mình nữa.</a:t>
            </a:r>
          </a:p>
          <a:p>
            <a:r>
              <a:rPr lang="en-US" smtClean="0"/>
              <a:t>Mối </a:t>
            </a:r>
            <a:r>
              <a:rPr lang="en-US"/>
              <a:t>quan hệ: không người tri âm tri kỉ, chỉ ra vào lặng lẽ trong những đếm dài và buồn, làm bạn với ngọn lửa.</a:t>
            </a:r>
          </a:p>
          <a:p>
            <a:endParaRPr lang="en-US"/>
          </a:p>
        </p:txBody>
      </p:sp>
    </p:spTree>
    <p:extLst>
      <p:ext uri="{BB962C8B-B14F-4D97-AF65-F5344CB8AC3E}">
        <p14:creationId xmlns:p14="http://schemas.microsoft.com/office/powerpoint/2010/main" val="174560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normAutofit/>
          </a:bodyPr>
          <a:lstStyle/>
          <a:p>
            <a:pPr marL="0" indent="0">
              <a:buNone/>
            </a:pPr>
            <a:r>
              <a:rPr lang="en-US" b="1" i="1"/>
              <a:t>* </a:t>
            </a:r>
            <a:r>
              <a:rPr lang="en-US" b="1" i="1" u="sng"/>
              <a:t>Thái độ của Mị:</a:t>
            </a:r>
            <a:endParaRPr lang="en-US"/>
          </a:p>
          <a:p>
            <a:r>
              <a:rPr lang="en-US" smtClean="0"/>
              <a:t>Ban </a:t>
            </a:r>
            <a:r>
              <a:rPr lang="en-US"/>
              <a:t>đầu: phản kháng quyết liệt, định ăn lá ngón tự tử.</a:t>
            </a:r>
          </a:p>
          <a:p>
            <a:r>
              <a:rPr lang="en-US" smtClean="0"/>
              <a:t>Sau </a:t>
            </a:r>
            <a:r>
              <a:rPr lang="en-US"/>
              <a:t>đó: bố chết, món nợ và lòng hiếu thảo không ràng buộc nhưng Mị không nghĩ đến cái chết vì </a:t>
            </a:r>
            <a:r>
              <a:rPr lang="en-US" b="1" i="1"/>
              <a:t>"Mị quen khổ rồi" </a:t>
            </a:r>
            <a:r>
              <a:rPr lang="en-US">
                <a:sym typeface="Symbol" panose="05050102010706020507" pitchFamily="18" charset="2"/>
              </a:rPr>
              <a:t></a:t>
            </a:r>
            <a:r>
              <a:rPr lang="en-US"/>
              <a:t> sự áp bức quá lâu của cường quyền và thần quyền đã làm tê liệt tinh thần phản kháng, bị tâm lí nô lệ đầu độc.</a:t>
            </a:r>
          </a:p>
          <a:p>
            <a:endParaRPr lang="en-US"/>
          </a:p>
        </p:txBody>
      </p:sp>
    </p:spTree>
    <p:extLst>
      <p:ext uri="{BB962C8B-B14F-4D97-AF65-F5344CB8AC3E}">
        <p14:creationId xmlns:p14="http://schemas.microsoft.com/office/powerpoint/2010/main" val="306707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958" y="1506828"/>
            <a:ext cx="10515600" cy="4438315"/>
          </a:xfrm>
        </p:spPr>
        <p:txBody>
          <a:bodyPr/>
          <a:lstStyle/>
          <a:p>
            <a:pPr marL="0" indent="0">
              <a:buNone/>
            </a:pPr>
            <a:r>
              <a:rPr lang="en-US" b="1" smtClean="0"/>
              <a:t>Tóm lại: </a:t>
            </a:r>
            <a:r>
              <a:rPr lang="en-US" smtClean="0"/>
              <a:t>Những </a:t>
            </a:r>
            <a:r>
              <a:rPr lang="en-US"/>
              <a:t>đau khổ và cực nhọc đã cướp đi tuổi thanh xuân của Mị và biến Mị thành con người nhẫn </a:t>
            </a:r>
            <a:r>
              <a:rPr lang="en-US" smtClean="0"/>
              <a:t>nhục, một xác sống đích thực - </a:t>
            </a:r>
            <a:r>
              <a:rPr lang="en-US"/>
              <a:t>tiêu biểu cho số </a:t>
            </a:r>
            <a:r>
              <a:rPr lang="en-US" smtClean="0"/>
              <a:t>phận con người, đặc biệt là </a:t>
            </a:r>
            <a:r>
              <a:rPr lang="en-US"/>
              <a:t>người phụ </a:t>
            </a:r>
            <a:r>
              <a:rPr lang="en-US" smtClean="0"/>
              <a:t>nữ dưới </a:t>
            </a:r>
            <a:r>
              <a:rPr lang="en-US"/>
              <a:t>ách thống trị của phong kiến miền núi.</a:t>
            </a:r>
          </a:p>
        </p:txBody>
      </p:sp>
    </p:spTree>
    <p:extLst>
      <p:ext uri="{BB962C8B-B14F-4D97-AF65-F5344CB8AC3E}">
        <p14:creationId xmlns:p14="http://schemas.microsoft.com/office/powerpoint/2010/main" val="3976095613"/>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i="1">
                <a:solidFill>
                  <a:srgbClr val="FF0000"/>
                </a:solidFill>
              </a:rPr>
              <a:t>c. Sức sống </a:t>
            </a:r>
            <a:r>
              <a:rPr lang="en-US" b="1" i="1" smtClean="0">
                <a:solidFill>
                  <a:srgbClr val="FF0000"/>
                </a:solidFill>
              </a:rPr>
              <a:t>tiềm </a:t>
            </a:r>
            <a:r>
              <a:rPr lang="en-US" b="1" i="1">
                <a:solidFill>
                  <a:srgbClr val="FF0000"/>
                </a:solidFill>
              </a:rPr>
              <a:t>tàng của Mị</a:t>
            </a:r>
            <a:r>
              <a:rPr lang="en-US" b="1" i="1" smtClean="0">
                <a:solidFill>
                  <a:srgbClr val="FF0000"/>
                </a:solidFill>
              </a:rPr>
              <a:t>:</a:t>
            </a:r>
          </a:p>
          <a:p>
            <a:pPr marL="0" indent="0">
              <a:buNone/>
            </a:pPr>
            <a:r>
              <a:rPr lang="en-US" i="1" smtClean="0">
                <a:solidFill>
                  <a:srgbClr val="FF0000"/>
                </a:solidFill>
              </a:rPr>
              <a:t>Ngoại </a:t>
            </a:r>
            <a:r>
              <a:rPr lang="en-US" i="1">
                <a:solidFill>
                  <a:srgbClr val="FF0000"/>
                </a:solidFill>
              </a:rPr>
              <a:t>cảnh </a:t>
            </a:r>
            <a:r>
              <a:rPr lang="en-US" i="1" smtClean="0">
                <a:solidFill>
                  <a:srgbClr val="FF0000"/>
                </a:solidFill>
              </a:rPr>
              <a:t>cảnh nào tác động đến Mị trong đêm mùa xuân?</a:t>
            </a:r>
          </a:p>
          <a:p>
            <a:pPr marL="0" indent="0">
              <a:buNone/>
            </a:pPr>
            <a:r>
              <a:rPr lang="nb-NO" i="1" smtClean="0">
                <a:solidFill>
                  <a:srgbClr val="FF0000"/>
                </a:solidFill>
              </a:rPr>
              <a:t>Diễn </a:t>
            </a:r>
            <a:r>
              <a:rPr lang="nb-NO" i="1">
                <a:solidFill>
                  <a:srgbClr val="FF0000"/>
                </a:solidFill>
              </a:rPr>
              <a:t>biến tâm trạng và hành động của Mị trong đêm mùa xuân về như thế </a:t>
            </a:r>
            <a:r>
              <a:rPr lang="nb-NO" i="1" smtClean="0">
                <a:solidFill>
                  <a:srgbClr val="FF0000"/>
                </a:solidFill>
              </a:rPr>
              <a:t>nào?</a:t>
            </a:r>
            <a:endParaRPr lang="en-US" i="1">
              <a:solidFill>
                <a:srgbClr val="FF0000"/>
              </a:solidFill>
            </a:endParaRPr>
          </a:p>
        </p:txBody>
      </p:sp>
    </p:spTree>
    <p:extLst>
      <p:ext uri="{BB962C8B-B14F-4D97-AF65-F5344CB8AC3E}">
        <p14:creationId xmlns:p14="http://schemas.microsoft.com/office/powerpoint/2010/main" val="319306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smtClean="0"/>
              <a:t> </a:t>
            </a:r>
            <a:r>
              <a:rPr lang="en-US"/>
              <a:t>Khi xuân về: </a:t>
            </a:r>
            <a:endParaRPr lang="en-US" smtClean="0"/>
          </a:p>
          <a:p>
            <a:pPr marL="0" indent="0">
              <a:buNone/>
            </a:pPr>
            <a:r>
              <a:rPr lang="en-US"/>
              <a:t> +</a:t>
            </a:r>
            <a:r>
              <a:rPr lang="en-US" smtClean="0"/>
              <a:t>Mị nhớ thời con gái</a:t>
            </a:r>
            <a:endParaRPr lang="en-US"/>
          </a:p>
          <a:p>
            <a:pPr marL="0" indent="0">
              <a:buNone/>
            </a:pPr>
            <a:r>
              <a:rPr lang="en-US" smtClean="0"/>
              <a:t> +</a:t>
            </a:r>
            <a:r>
              <a:rPr lang="en-US"/>
              <a:t>Nghe - nhẩm thầm-hát.</a:t>
            </a:r>
          </a:p>
          <a:p>
            <a:pPr marL="0" indent="0">
              <a:buNone/>
            </a:pPr>
            <a:r>
              <a:rPr lang="en-US" smtClean="0"/>
              <a:t> + </a:t>
            </a:r>
            <a:r>
              <a:rPr lang="en-US"/>
              <a:t>Lén uống rượu-lòng sống về ngày trước.</a:t>
            </a:r>
          </a:p>
          <a:p>
            <a:pPr marL="0" indent="0">
              <a:buNone/>
            </a:pPr>
            <a:r>
              <a:rPr lang="en-US"/>
              <a:t> </a:t>
            </a:r>
            <a:r>
              <a:rPr lang="en-US" smtClean="0"/>
              <a:t>+ </a:t>
            </a:r>
            <a:r>
              <a:rPr lang="en-US"/>
              <a:t>Thấy phơi phới - đột nhiên vui sướng.</a:t>
            </a:r>
          </a:p>
          <a:p>
            <a:pPr marL="0" indent="0">
              <a:buNone/>
            </a:pPr>
            <a:r>
              <a:rPr lang="en-US"/>
              <a:t> </a:t>
            </a:r>
            <a:r>
              <a:rPr lang="en-US" smtClean="0"/>
              <a:t>+ </a:t>
            </a:r>
            <a:r>
              <a:rPr lang="en-US"/>
              <a:t>Muốn đi chơi (nhắc 3 lần).</a:t>
            </a:r>
          </a:p>
          <a:p>
            <a:pPr marL="0" indent="0">
              <a:buNone/>
            </a:pPr>
            <a:r>
              <a:rPr lang="en-US" b="1">
                <a:sym typeface="Symbol" panose="05050102010706020507" pitchFamily="18" charset="2"/>
              </a:rPr>
              <a:t></a:t>
            </a:r>
            <a:r>
              <a:rPr lang="en-US" b="1"/>
              <a:t>Khát vọng sống trỗi dậy</a:t>
            </a:r>
          </a:p>
          <a:p>
            <a:endParaRPr lang="en-US"/>
          </a:p>
        </p:txBody>
      </p:sp>
    </p:spTree>
    <p:extLst>
      <p:ext uri="{BB962C8B-B14F-4D97-AF65-F5344CB8AC3E}">
        <p14:creationId xmlns:p14="http://schemas.microsoft.com/office/powerpoint/2010/main" val="601405557"/>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Bị A Sử trói đứng:</a:t>
            </a:r>
          </a:p>
          <a:p>
            <a:pPr marL="0" indent="0">
              <a:buNone/>
            </a:pPr>
            <a:r>
              <a:rPr lang="en-US" smtClean="0"/>
              <a:t> + </a:t>
            </a:r>
            <a:r>
              <a:rPr lang="en-US"/>
              <a:t>Như không biết mình bị trói.</a:t>
            </a:r>
          </a:p>
          <a:p>
            <a:pPr marL="0" indent="0">
              <a:buNone/>
            </a:pPr>
            <a:r>
              <a:rPr lang="en-US" smtClean="0"/>
              <a:t> + </a:t>
            </a:r>
            <a:r>
              <a:rPr lang="en-US"/>
              <a:t>Vẫn nghe tiếng sáo …</a:t>
            </a:r>
          </a:p>
          <a:p>
            <a:pPr marL="0" indent="0">
              <a:buNone/>
            </a:pPr>
            <a:r>
              <a:rPr lang="en-US" smtClean="0"/>
              <a:t> + Vùng </a:t>
            </a:r>
            <a:r>
              <a:rPr lang="en-US"/>
              <a:t>đi - sợ chết.</a:t>
            </a:r>
          </a:p>
          <a:p>
            <a:pPr marL="0" indent="0">
              <a:buNone/>
            </a:pPr>
            <a:r>
              <a:rPr lang="en-US" b="1">
                <a:sym typeface="Symbol" panose="05050102010706020507" pitchFamily="18" charset="2"/>
              </a:rPr>
              <a:t></a:t>
            </a:r>
            <a:r>
              <a:rPr lang="en-US" b="1"/>
              <a:t>Khát vọng sống vô cùng mãnh liệt.</a:t>
            </a:r>
          </a:p>
        </p:txBody>
      </p:sp>
    </p:spTree>
    <p:extLst>
      <p:ext uri="{BB962C8B-B14F-4D97-AF65-F5344CB8AC3E}">
        <p14:creationId xmlns:p14="http://schemas.microsoft.com/office/powerpoint/2010/main" val="965326719"/>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563" y="347729"/>
            <a:ext cx="10515600" cy="6297770"/>
          </a:xfrm>
        </p:spPr>
        <p:txBody>
          <a:bodyPr>
            <a:normAutofit fontScale="92500"/>
          </a:bodyPr>
          <a:lstStyle/>
          <a:p>
            <a:pPr marL="0" indent="0">
              <a:lnSpc>
                <a:spcPct val="110000"/>
              </a:lnSpc>
              <a:buNone/>
            </a:pPr>
            <a:r>
              <a:rPr lang="nb-NO" b="1">
                <a:solidFill>
                  <a:srgbClr val="FF0000"/>
                </a:solidFill>
              </a:rPr>
              <a:t>2. Nhân vật A Phủ: </a:t>
            </a:r>
            <a:endParaRPr lang="en-US">
              <a:solidFill>
                <a:srgbClr val="FF0000"/>
              </a:solidFill>
            </a:endParaRPr>
          </a:p>
          <a:p>
            <a:pPr marL="0" indent="0">
              <a:lnSpc>
                <a:spcPct val="110000"/>
              </a:lnSpc>
              <a:buNone/>
            </a:pPr>
            <a:r>
              <a:rPr lang="nb-NO" b="1" smtClean="0">
                <a:solidFill>
                  <a:srgbClr val="FF0000"/>
                </a:solidFill>
              </a:rPr>
              <a:t>   a</a:t>
            </a:r>
            <a:r>
              <a:rPr lang="nb-NO" b="1">
                <a:solidFill>
                  <a:srgbClr val="FF0000"/>
                </a:solidFill>
              </a:rPr>
              <a:t>. A Phủ với số phận đặc biệt:</a:t>
            </a:r>
            <a:endParaRPr lang="en-US">
              <a:solidFill>
                <a:srgbClr val="FF0000"/>
              </a:solidFill>
            </a:endParaRPr>
          </a:p>
          <a:p>
            <a:pPr>
              <a:lnSpc>
                <a:spcPct val="110000"/>
              </a:lnSpc>
            </a:pPr>
            <a:r>
              <a:rPr lang="nb-NO"/>
              <a:t>Chàng trai miền núi nghèo, mồ côi cha mẹ từ nhỏ, sống tự do giữa núi rừng.</a:t>
            </a:r>
            <a:endParaRPr lang="en-US"/>
          </a:p>
          <a:p>
            <a:pPr>
              <a:lnSpc>
                <a:spcPct val="110000"/>
              </a:lnSpc>
            </a:pPr>
            <a:r>
              <a:rPr lang="nb-NO" smtClean="0"/>
              <a:t>Là </a:t>
            </a:r>
            <a:r>
              <a:rPr lang="nb-NO"/>
              <a:t>một mầm sống khoẻ mạnh, vượt qua được sự sàng lọc nghiệt ngã của tự nhiên.</a:t>
            </a:r>
            <a:endParaRPr lang="en-US"/>
          </a:p>
          <a:p>
            <a:pPr>
              <a:lnSpc>
                <a:spcPct val="110000"/>
              </a:lnSpc>
            </a:pPr>
            <a:r>
              <a:rPr lang="nb-NO" smtClean="0"/>
              <a:t>Lớn </a:t>
            </a:r>
            <a:r>
              <a:rPr lang="nb-NO"/>
              <a:t>lên giữa núi rừng, A Phủ trở thành chàng </a:t>
            </a:r>
            <a:r>
              <a:rPr lang="nb-NO" smtClean="0"/>
              <a:t>trai khoẻ </a:t>
            </a:r>
            <a:r>
              <a:rPr lang="nb-NO"/>
              <a:t>mạnh </a:t>
            </a:r>
            <a:r>
              <a:rPr lang="nb-NO" i="1"/>
              <a:t>"chạy nhanh như ngựa", "biết đúc lưỡi cày, biết đục cuốc, lại cày giỏi và săn bò tót rất bạo".</a:t>
            </a:r>
            <a:endParaRPr lang="en-US" i="1"/>
          </a:p>
          <a:p>
            <a:pPr marL="0" indent="0">
              <a:lnSpc>
                <a:spcPct val="110000"/>
              </a:lnSpc>
              <a:buNone/>
            </a:pPr>
            <a:endParaRPr lang="en-US"/>
          </a:p>
        </p:txBody>
      </p:sp>
    </p:spTree>
    <p:extLst>
      <p:ext uri="{BB962C8B-B14F-4D97-AF65-F5344CB8AC3E}">
        <p14:creationId xmlns:p14="http://schemas.microsoft.com/office/powerpoint/2010/main" val="98496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5474" y="1400623"/>
            <a:ext cx="10515600" cy="4351338"/>
          </a:xfrm>
        </p:spPr>
        <p:txBody>
          <a:bodyPr/>
          <a:lstStyle/>
          <a:p>
            <a:pPr marL="0" indent="0">
              <a:buNone/>
            </a:pPr>
            <a:r>
              <a:rPr lang="nb-NO" b="1">
                <a:solidFill>
                  <a:srgbClr val="FF0000"/>
                </a:solidFill>
              </a:rPr>
              <a:t>b. A Phủ với cá tính đặc biệt:  </a:t>
            </a:r>
            <a:endParaRPr lang="en-US">
              <a:solidFill>
                <a:srgbClr val="FF0000"/>
              </a:solidFill>
            </a:endParaRPr>
          </a:p>
          <a:p>
            <a:pPr marL="0" indent="0">
              <a:buNone/>
            </a:pPr>
            <a:r>
              <a:rPr lang="nb-NO" smtClean="0"/>
              <a:t>    Tính </a:t>
            </a:r>
            <a:r>
              <a:rPr lang="nb-NO"/>
              <a:t>cách gan góc được bộc lộ từ năm lên mười. Cá tính ấy được cuộc sống hoang dã nơi núi rừng cùng hoàn cảnh ở đợ, làm thuê nhiều cực nhọc, vất vả hun đúc để trở thành một chàng trai có tính cách mạnh mẽ, táo </a:t>
            </a:r>
            <a:r>
              <a:rPr lang="nb-NO" smtClean="0"/>
              <a:t>bạo.</a:t>
            </a:r>
            <a:endParaRPr lang="en-US"/>
          </a:p>
          <a:p>
            <a:endParaRPr lang="en-US"/>
          </a:p>
        </p:txBody>
      </p:sp>
    </p:spTree>
    <p:extLst>
      <p:ext uri="{BB962C8B-B14F-4D97-AF65-F5344CB8AC3E}">
        <p14:creationId xmlns:p14="http://schemas.microsoft.com/office/powerpoint/2010/main" val="3907989244"/>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6220"/>
            <a:ext cx="10515600" cy="5030743"/>
          </a:xfrm>
        </p:spPr>
        <p:txBody>
          <a:bodyPr>
            <a:normAutofit/>
          </a:bodyPr>
          <a:lstStyle/>
          <a:p>
            <a:r>
              <a:rPr lang="nb-NO"/>
              <a:t>Dám đánh con quan (một thứ con trời) không quan tâm đến hậu quả. Động từ: </a:t>
            </a:r>
            <a:r>
              <a:rPr lang="nb-NO" i="1"/>
              <a:t>chạy vụt ra, </a:t>
            </a:r>
            <a:r>
              <a:rPr lang="nb-NO" i="1" smtClean="0"/>
              <a:t>ném con quay, </a:t>
            </a:r>
            <a:r>
              <a:rPr lang="nb-NO" i="1"/>
              <a:t>xộc tới, nắm cái vòng cổ, kéo đạp đầu xuống, xé vai áo, đánh tới tấp</a:t>
            </a:r>
            <a:r>
              <a:rPr lang="nb-NO" i="1" smtClean="0"/>
              <a:t>,... </a:t>
            </a:r>
            <a:r>
              <a:rPr lang="nb-NO" smtClean="0"/>
              <a:t>diễn tả hành </a:t>
            </a:r>
            <a:r>
              <a:rPr lang="nb-NO"/>
              <a:t>động </a:t>
            </a:r>
            <a:r>
              <a:rPr lang="nb-NO" smtClean="0"/>
              <a:t>nhanh, </a:t>
            </a:r>
            <a:r>
              <a:rPr lang="nb-NO"/>
              <a:t>gấp cho thấy sức mạnh và tính cách của A Phủ</a:t>
            </a:r>
            <a:r>
              <a:rPr lang="nb-NO" smtClean="0"/>
              <a:t>.</a:t>
            </a:r>
          </a:p>
          <a:p>
            <a:pPr marL="0" indent="0">
              <a:buNone/>
            </a:pPr>
            <a:endParaRPr lang="en-US"/>
          </a:p>
          <a:p>
            <a:endParaRPr lang="en-US"/>
          </a:p>
        </p:txBody>
      </p:sp>
    </p:spTree>
    <p:extLst>
      <p:ext uri="{BB962C8B-B14F-4D97-AF65-F5344CB8AC3E}">
        <p14:creationId xmlns:p14="http://schemas.microsoft.com/office/powerpoint/2010/main" val="3268973099"/>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Công việc "đốt rừng, cày nương...chăn ngựa", "bôn ba rong ruổi ngoài gò ngoài rừng". Thân phận của một kẻ ở đợ trừ nợ nhưng A Phủ vẫn là một chàng trai tự do: mải mê bẫy nhím =&gt; tâm hồn phóng khoáng, hồn nhiên không bị tiêu diệt hẳn.</a:t>
            </a:r>
            <a:endParaRPr lang="en-US"/>
          </a:p>
          <a:p>
            <a:endParaRPr lang="en-US"/>
          </a:p>
        </p:txBody>
      </p:sp>
    </p:spTree>
    <p:extLst>
      <p:ext uri="{BB962C8B-B14F-4D97-AF65-F5344CB8AC3E}">
        <p14:creationId xmlns:p14="http://schemas.microsoft.com/office/powerpoint/2010/main" val="3212838932"/>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r>
              <a:rPr lang="nb-NO" smtClean="0"/>
              <a:t>Để hổ </a:t>
            </a:r>
            <a:r>
              <a:rPr lang="nb-NO"/>
              <a:t>vồ mất con bò nhưng vẫn thản nhiên không sợ cái uy của bất cứ ai =&gt; gan góc, không sợ chết.</a:t>
            </a:r>
            <a:endParaRPr lang="en-US"/>
          </a:p>
          <a:p>
            <a:r>
              <a:rPr lang="nb-NO" smtClean="0"/>
              <a:t>Khi </a:t>
            </a:r>
            <a:r>
              <a:rPr lang="nb-NO"/>
              <a:t>bị trói, nhai đứt hai vòng dây =&gt; vẫy vùng nhưng không thoát </a:t>
            </a:r>
            <a:r>
              <a:rPr lang="nb-NO" smtClean="0"/>
              <a:t>được.</a:t>
            </a:r>
          </a:p>
          <a:p>
            <a:r>
              <a:rPr lang="nb-NO" smtClean="0"/>
              <a:t>A Phủ biết không thoát được, chàng đã khóc, giọt nước mắt đắng cay trong sự tuyệt vọng.</a:t>
            </a:r>
            <a:endParaRPr lang="en-US"/>
          </a:p>
        </p:txBody>
      </p:sp>
    </p:spTree>
    <p:extLst>
      <p:ext uri="{BB962C8B-B14F-4D97-AF65-F5344CB8AC3E}">
        <p14:creationId xmlns:p14="http://schemas.microsoft.com/office/powerpoint/2010/main" val="79978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en-US" b="1" smtClean="0">
                <a:solidFill>
                  <a:srgbClr val="FF0000"/>
                </a:solidFill>
              </a:rPr>
              <a:t>3. Hành động Mị cởi trói cho A Phủ và cùng nhau bỏ trốn</a:t>
            </a:r>
            <a:endParaRPr lang="en-US">
              <a:solidFill>
                <a:srgbClr val="FF0000"/>
              </a:solidFill>
            </a:endParaRPr>
          </a:p>
          <a:p>
            <a:pPr marL="0" indent="0">
              <a:buNone/>
            </a:pPr>
            <a:r>
              <a:rPr lang="nb-NO" i="1">
                <a:solidFill>
                  <a:srgbClr val="FF0000"/>
                </a:solidFill>
              </a:rPr>
              <a:t>Diễn biến tâm lí của Mị khi cởi trói cho A </a:t>
            </a:r>
            <a:r>
              <a:rPr lang="nb-NO" i="1" smtClean="0">
                <a:solidFill>
                  <a:srgbClr val="FF0000"/>
                </a:solidFill>
              </a:rPr>
              <a:t>Phủ như thế nào?</a:t>
            </a:r>
          </a:p>
          <a:p>
            <a:pPr marL="0" indent="0">
              <a:buNone/>
            </a:pPr>
            <a:r>
              <a:rPr lang="en-US" b="1"/>
              <a:t>Lúc </a:t>
            </a:r>
            <a:r>
              <a:rPr lang="en-US" b="1" smtClean="0"/>
              <a:t>đầu: </a:t>
            </a:r>
            <a:r>
              <a:rPr lang="en-US"/>
              <a:t>Mị thản nhiên, lạnh lùng, vô cảm vì đã tê dại chai lì, quá đau khổ và quen với cảnh tàn bạo của nhà thống lí.</a:t>
            </a:r>
          </a:p>
          <a:p>
            <a:pPr marL="0" indent="0">
              <a:buNone/>
            </a:pPr>
            <a:endParaRPr lang="en-US" i="1">
              <a:solidFill>
                <a:srgbClr val="FF0000"/>
              </a:solidFill>
            </a:endParaRPr>
          </a:p>
        </p:txBody>
      </p:sp>
    </p:spTree>
    <p:extLst>
      <p:ext uri="{BB962C8B-B14F-4D97-AF65-F5344CB8AC3E}">
        <p14:creationId xmlns:p14="http://schemas.microsoft.com/office/powerpoint/2010/main" val="351850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en-US" b="1" smtClean="0"/>
              <a:t>Về sau: </a:t>
            </a:r>
            <a:r>
              <a:rPr lang="en-US" smtClean="0"/>
              <a:t>Khi thấy giọt nước mắt của A Phủ - </a:t>
            </a:r>
            <a:r>
              <a:rPr lang="en-US"/>
              <a:t>giọt nước mắt cơ cực, bất lực, tuyệt vọng đã đánh thức nỗi đau lắng chìm trong Mị </a:t>
            </a:r>
            <a:r>
              <a:rPr lang="en-US">
                <a:sym typeface="Symbol" panose="05050102010706020507" pitchFamily="18" charset="2"/>
              </a:rPr>
              <a:t></a:t>
            </a:r>
            <a:r>
              <a:rPr lang="en-US"/>
              <a:t> Mị xúc động, đồng cảm + tình thương </a:t>
            </a:r>
            <a:r>
              <a:rPr lang="en-US">
                <a:sym typeface="Symbol" panose="05050102010706020507" pitchFamily="18" charset="2"/>
              </a:rPr>
              <a:t></a:t>
            </a:r>
            <a:r>
              <a:rPr lang="en-US"/>
              <a:t> hành động quyết liệt, liều lĩnh: cởi trói cho A Phủ và chạy- lúc ấy niềm </a:t>
            </a:r>
            <a:r>
              <a:rPr lang="en-US" smtClean="0"/>
              <a:t>khao </a:t>
            </a:r>
            <a:r>
              <a:rPr lang="en-US"/>
              <a:t>khát sống bùng cháy trong Mị</a:t>
            </a:r>
            <a:r>
              <a:rPr lang="en-US" smtClean="0"/>
              <a:t>.</a:t>
            </a:r>
          </a:p>
          <a:p>
            <a:pPr marL="0" indent="0">
              <a:buNone/>
            </a:pPr>
            <a:r>
              <a:rPr lang="en-US" i="1" smtClean="0">
                <a:solidFill>
                  <a:srgbClr val="FF0000"/>
                </a:solidFill>
              </a:rPr>
              <a:t>Nêu nhận xét về hành động cởi trói và bỏ trốn cùng A Phủ của Mị?</a:t>
            </a:r>
            <a:endParaRPr lang="en-US" i="1">
              <a:solidFill>
                <a:srgbClr val="FF0000"/>
              </a:solidFill>
            </a:endParaRPr>
          </a:p>
        </p:txBody>
      </p:sp>
    </p:spTree>
    <p:extLst>
      <p:ext uri="{BB962C8B-B14F-4D97-AF65-F5344CB8AC3E}">
        <p14:creationId xmlns:p14="http://schemas.microsoft.com/office/powerpoint/2010/main" val="61886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fontScale="92500" lnSpcReduction="10000"/>
          </a:bodyPr>
          <a:lstStyle/>
          <a:p>
            <a:pPr marL="0" indent="0">
              <a:lnSpc>
                <a:spcPct val="110000"/>
              </a:lnSpc>
              <a:buNone/>
            </a:pPr>
            <a:r>
              <a:rPr lang="en-US" b="1" smtClean="0"/>
              <a:t>Ý nghĩa hành </a:t>
            </a:r>
            <a:r>
              <a:rPr lang="en-US" b="1"/>
              <a:t>động cởi trói và bỏ trốn cùng A Phủ của Mị </a:t>
            </a:r>
            <a:endParaRPr lang="en-US" b="1" smtClean="0"/>
          </a:p>
          <a:p>
            <a:pPr>
              <a:lnSpc>
                <a:spcPct val="110000"/>
              </a:lnSpc>
            </a:pPr>
            <a:r>
              <a:rPr lang="en-US" smtClean="0"/>
              <a:t>Đây </a:t>
            </a:r>
            <a:r>
              <a:rPr lang="en-US"/>
              <a:t>là kết quả tất yếu của một sức sống, một khát vọng sống tiềm tàng, âm ỉ bấy lâu nay, một quá trình bị đè nén, áp </a:t>
            </a:r>
            <a:r>
              <a:rPr lang="en-US" smtClean="0"/>
              <a:t>bức đến lúc bộc phát, cuối cùng bùng cháy lên. </a:t>
            </a:r>
            <a:endParaRPr lang="en-US"/>
          </a:p>
          <a:p>
            <a:pPr>
              <a:lnSpc>
                <a:spcPct val="110000"/>
              </a:lnSpc>
            </a:pPr>
            <a:r>
              <a:rPr lang="en-US" smtClean="0"/>
              <a:t>Đây </a:t>
            </a:r>
            <a:r>
              <a:rPr lang="en-US"/>
              <a:t>là chi tiết bản lề phân đôi tác phẩm, làm cho tác phẩm có kết cấu hợp lí, đánh dấu quá </a:t>
            </a:r>
            <a:r>
              <a:rPr lang="en-US" smtClean="0"/>
              <a:t>trình </a:t>
            </a:r>
            <a:r>
              <a:rPr lang="en-US" b="1" smtClean="0"/>
              <a:t>đấu tranh tự phát </a:t>
            </a:r>
            <a:r>
              <a:rPr lang="en-US" b="1"/>
              <a:t>đến tự giác của Mị và A Phủ.</a:t>
            </a:r>
          </a:p>
          <a:p>
            <a:endParaRPr lang="en-US"/>
          </a:p>
        </p:txBody>
      </p:sp>
    </p:spTree>
    <p:extLst>
      <p:ext uri="{BB962C8B-B14F-4D97-AF65-F5344CB8AC3E}">
        <p14:creationId xmlns:p14="http://schemas.microsoft.com/office/powerpoint/2010/main" val="18641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buNone/>
            </a:pPr>
            <a:r>
              <a:rPr lang="nb-NO" b="1">
                <a:solidFill>
                  <a:srgbClr val="FF0000"/>
                </a:solidFill>
              </a:rPr>
              <a:t>4</a:t>
            </a:r>
            <a:r>
              <a:rPr lang="nb-NO" b="1" smtClean="0">
                <a:solidFill>
                  <a:srgbClr val="FF0000"/>
                </a:solidFill>
              </a:rPr>
              <a:t>. </a:t>
            </a:r>
            <a:r>
              <a:rPr lang="nb-NO" b="1">
                <a:solidFill>
                  <a:srgbClr val="FF0000"/>
                </a:solidFill>
              </a:rPr>
              <a:t>Những nét đặc sắc về nghệ thuật</a:t>
            </a:r>
            <a:r>
              <a:rPr lang="nb-NO" b="1" smtClean="0">
                <a:solidFill>
                  <a:srgbClr val="FF0000"/>
                </a:solidFill>
              </a:rPr>
              <a:t>:</a:t>
            </a:r>
          </a:p>
          <a:p>
            <a:pPr marL="0" indent="0">
              <a:buNone/>
            </a:pPr>
            <a:r>
              <a:rPr lang="nb-NO" i="1">
                <a:solidFill>
                  <a:srgbClr val="FF0000"/>
                </a:solidFill>
              </a:rPr>
              <a:t>* Nghệ thuật khắc hoạ tính cách nhân vật Mị và A Phủ sống động và chân </a:t>
            </a:r>
            <a:r>
              <a:rPr lang="nb-NO" i="1" smtClean="0">
                <a:solidFill>
                  <a:srgbClr val="FF0000"/>
                </a:solidFill>
              </a:rPr>
              <a:t>thực:</a:t>
            </a:r>
            <a:endParaRPr lang="en-US" i="1">
              <a:solidFill>
                <a:srgbClr val="FF0000"/>
              </a:solidFill>
            </a:endParaRPr>
          </a:p>
          <a:p>
            <a:r>
              <a:rPr lang="nb-NO"/>
              <a:t>Nhân vật Mị được khắc hoạ từ cái nhìn bên trong, nhằm giúp ta khám phá và phát hiện vẻ đẹp ở nhân vật tiềm lực sống của nội tâm</a:t>
            </a:r>
            <a:r>
              <a:rPr lang="nb-NO" smtClean="0"/>
              <a:t>.</a:t>
            </a:r>
          </a:p>
          <a:p>
            <a:r>
              <a:rPr lang="nb-NO"/>
              <a:t>Nhân vật A Phủ được nhìn từ bên ngoài, tạo điểm nhấn về tính cách ở những hành động, giúp ta thấy rõ vẻ đẹp của A Phủ qua sự gan góc, táo bạo, mạnh mẽ.</a:t>
            </a:r>
            <a:endParaRPr lang="en-US"/>
          </a:p>
          <a:p>
            <a:pPr marL="0" indent="0">
              <a:buNone/>
            </a:pPr>
            <a:endParaRPr lang="en-US"/>
          </a:p>
        </p:txBody>
      </p:sp>
    </p:spTree>
    <p:extLst>
      <p:ext uri="{BB962C8B-B14F-4D97-AF65-F5344CB8AC3E}">
        <p14:creationId xmlns:p14="http://schemas.microsoft.com/office/powerpoint/2010/main" val="4049750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078828"/>
          </a:xfrm>
        </p:spPr>
        <p:txBody>
          <a:bodyPr>
            <a:normAutofit lnSpcReduction="10000"/>
          </a:bodyPr>
          <a:lstStyle/>
          <a:p>
            <a:pPr marL="0" indent="0">
              <a:buNone/>
            </a:pPr>
            <a:r>
              <a:rPr lang="nb-NO" i="1">
                <a:solidFill>
                  <a:srgbClr val="FF0000"/>
                </a:solidFill>
              </a:rPr>
              <a:t>* Lối viết thiên về hiện thực, đời thường:</a:t>
            </a:r>
            <a:endParaRPr lang="en-US" i="1">
              <a:solidFill>
                <a:srgbClr val="FF0000"/>
              </a:solidFill>
            </a:endParaRPr>
          </a:p>
          <a:p>
            <a:r>
              <a:rPr lang="nb-NO"/>
              <a:t>Phát hiện mới mẻ về nét </a:t>
            </a:r>
            <a:r>
              <a:rPr lang="nb-NO" smtClean="0"/>
              <a:t>sinh hoạt </a:t>
            </a:r>
            <a:r>
              <a:rPr lang="nb-NO"/>
              <a:t>trong tập quán và phong </a:t>
            </a:r>
            <a:r>
              <a:rPr lang="nb-NO" smtClean="0"/>
              <a:t>tục.</a:t>
            </a:r>
          </a:p>
          <a:p>
            <a:r>
              <a:rPr lang="nb-NO"/>
              <a:t>Khả năng quan sát tìm tòi đã tạo dựng bối cảnh, tình huống, miêu tả thiên nhiên sống động, đầy chất </a:t>
            </a:r>
            <a:r>
              <a:rPr lang="nb-NO" smtClean="0"/>
              <a:t>thơ.</a:t>
            </a:r>
          </a:p>
          <a:p>
            <a:r>
              <a:rPr lang="nb-NO"/>
              <a:t>Giọng điệu trữ tình, hấp dẫn và lôi cuốn bằng sự từng trải tinh tế, bằng sự gia giảm đúng liều lượng phong vị và màu sắc dân tộc; ngôn ngữ giản dị, phong phú và đầy sáng tạo, mang đậm bản sắc riêng.</a:t>
            </a:r>
            <a:endParaRPr lang="en-US"/>
          </a:p>
        </p:txBody>
      </p:sp>
    </p:spTree>
    <p:extLst>
      <p:ext uri="{BB962C8B-B14F-4D97-AF65-F5344CB8AC3E}">
        <p14:creationId xmlns:p14="http://schemas.microsoft.com/office/powerpoint/2010/main" val="202900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NHÂN VẬT GIAO TIẾP</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I. Ôn tập kiến thức</a:t>
            </a:r>
          </a:p>
          <a:p>
            <a:pPr marL="0" indent="0">
              <a:buNone/>
            </a:pPr>
            <a:r>
              <a:rPr lang="en-US" i="1" smtClean="0">
                <a:solidFill>
                  <a:srgbClr val="FF0000"/>
                </a:solidFill>
              </a:rPr>
              <a:t>Giao tiếp là gì? </a:t>
            </a:r>
          </a:p>
          <a:p>
            <a:pPr marL="0" indent="0">
              <a:buNone/>
            </a:pPr>
            <a:r>
              <a:rPr lang="vi-VN" b="1" smtClean="0"/>
              <a:t>Giao </a:t>
            </a:r>
            <a:r>
              <a:rPr lang="vi-VN" b="1"/>
              <a:t>tiếp</a:t>
            </a:r>
            <a:r>
              <a:rPr lang="vi-VN"/>
              <a:t> là hành động truyền tải ý đồ, ý tứ của một chủ thể (có thể là một cá thể hay một nhóm) tới một chủ thể khác thông qua việc sử dụng các dấu hiệu, biểu tượng và các quy tắc giao tiếp mà cả hai bên cùng hiểu.</a:t>
            </a:r>
            <a:endParaRPr lang="en-US"/>
          </a:p>
        </p:txBody>
      </p:sp>
    </p:spTree>
    <p:extLst>
      <p:ext uri="{BB962C8B-B14F-4D97-AF65-F5344CB8AC3E}">
        <p14:creationId xmlns:p14="http://schemas.microsoft.com/office/powerpoint/2010/main" val="176986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i="1">
                <a:solidFill>
                  <a:srgbClr val="FF0000"/>
                </a:solidFill>
              </a:rPr>
              <a:t>Giao tiếp của con người </a:t>
            </a:r>
            <a:r>
              <a:rPr lang="en-US" i="1" smtClean="0">
                <a:solidFill>
                  <a:srgbClr val="FF0000"/>
                </a:solidFill>
              </a:rPr>
              <a:t>được sử dụng thông qua phương tiện nào?</a:t>
            </a:r>
          </a:p>
          <a:p>
            <a:pPr marL="0" indent="0">
              <a:buNone/>
            </a:pPr>
            <a:r>
              <a:rPr lang="en-US" i="1" smtClean="0">
                <a:solidFill>
                  <a:srgbClr val="FF0000"/>
                </a:solidFill>
              </a:rPr>
              <a:t>Quá trình giao tiếp bằng ngôn ngữ gồm những quá trình nào?</a:t>
            </a:r>
            <a:endParaRPr lang="en-US" i="1">
              <a:solidFill>
                <a:srgbClr val="FF0000"/>
              </a:solidFill>
            </a:endParaRPr>
          </a:p>
          <a:p>
            <a:pPr marL="0" indent="0">
              <a:buNone/>
            </a:pPr>
            <a:r>
              <a:rPr lang="en-US"/>
              <a:t>Quá trình giao tiếp bằng ngôn </a:t>
            </a:r>
            <a:r>
              <a:rPr lang="en-US" smtClean="0"/>
              <a:t>ngữ diễn ra trong </a:t>
            </a:r>
            <a:r>
              <a:rPr lang="en-US" b="1" smtClean="0"/>
              <a:t>hai quá trình tương tác </a:t>
            </a:r>
            <a:r>
              <a:rPr lang="en-US" smtClean="0"/>
              <a:t>là </a:t>
            </a:r>
            <a:r>
              <a:rPr lang="en-US" b="1" smtClean="0"/>
              <a:t>Tạo lập văn bản </a:t>
            </a:r>
            <a:r>
              <a:rPr lang="en-US" smtClean="0"/>
              <a:t>và</a:t>
            </a:r>
            <a:r>
              <a:rPr lang="en-US" b="1" smtClean="0"/>
              <a:t> lĩnh hội văn bản</a:t>
            </a:r>
            <a:endParaRPr lang="en-US" b="1"/>
          </a:p>
        </p:txBody>
      </p:sp>
    </p:spTree>
    <p:extLst>
      <p:ext uri="{BB962C8B-B14F-4D97-AF65-F5344CB8AC3E}">
        <p14:creationId xmlns:p14="http://schemas.microsoft.com/office/powerpoint/2010/main" val="122270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i="1" smtClean="0">
                <a:solidFill>
                  <a:srgbClr val="FF0000"/>
                </a:solidFill>
              </a:rPr>
              <a:t>Quá trình giao tiếp bằng ngôn ngữ gồm những nhân tố nào?</a:t>
            </a:r>
          </a:p>
          <a:p>
            <a:r>
              <a:rPr lang="en-US" b="1" smtClean="0"/>
              <a:t>Nhân vật giao tiếp: </a:t>
            </a:r>
            <a:r>
              <a:rPr lang="en-US" smtClean="0"/>
              <a:t>Ai nói, ai viết, nói với ai, viết với ai.</a:t>
            </a:r>
          </a:p>
          <a:p>
            <a:r>
              <a:rPr lang="en-US" b="1" smtClean="0"/>
              <a:t>Hoàn cảnh giao tiếp: </a:t>
            </a:r>
            <a:r>
              <a:rPr lang="en-US" smtClean="0"/>
              <a:t>Nói, viết trong hoàn cảnh nào, ở đâu, khi nào,…</a:t>
            </a:r>
          </a:p>
          <a:p>
            <a:r>
              <a:rPr lang="en-US" b="1" smtClean="0"/>
              <a:t>Nội dung giao tiếp</a:t>
            </a:r>
          </a:p>
          <a:p>
            <a:r>
              <a:rPr lang="en-US" b="1" smtClean="0"/>
              <a:t>Mục đích giao tiếp</a:t>
            </a:r>
          </a:p>
          <a:p>
            <a:r>
              <a:rPr lang="en-US" b="1" smtClean="0"/>
              <a:t>Phương tiện và cách thức giao tiếp</a:t>
            </a:r>
          </a:p>
          <a:p>
            <a:pPr marL="0" indent="0">
              <a:buNone/>
            </a:pPr>
            <a:endParaRPr lang="en-US" i="1">
              <a:solidFill>
                <a:srgbClr val="FF0000"/>
              </a:solidFill>
            </a:endParaRPr>
          </a:p>
        </p:txBody>
      </p:sp>
    </p:spTree>
    <p:extLst>
      <p:ext uri="{BB962C8B-B14F-4D97-AF65-F5344CB8AC3E}">
        <p14:creationId xmlns:p14="http://schemas.microsoft.com/office/powerpoint/2010/main" val="36093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II.</a:t>
            </a:r>
            <a:r>
              <a:rPr lang="de-DE" b="1">
                <a:solidFill>
                  <a:srgbClr val="FF0000"/>
                </a:solidFill>
              </a:rPr>
              <a:t> Phân tích các ngữ </a:t>
            </a:r>
            <a:r>
              <a:rPr lang="de-DE" b="1" smtClean="0">
                <a:solidFill>
                  <a:srgbClr val="FF0000"/>
                </a:solidFill>
              </a:rPr>
              <a:t>liệu</a:t>
            </a:r>
          </a:p>
          <a:p>
            <a:pPr marL="0" indent="0">
              <a:buNone/>
            </a:pPr>
            <a:r>
              <a:rPr lang="de-DE" b="1" smtClean="0">
                <a:solidFill>
                  <a:srgbClr val="FF0000"/>
                </a:solidFill>
              </a:rPr>
              <a:t>   1</a:t>
            </a:r>
            <a:r>
              <a:rPr lang="de-DE" b="1">
                <a:solidFill>
                  <a:srgbClr val="FF0000"/>
                </a:solidFill>
              </a:rPr>
              <a:t>. Ngữ liệu </a:t>
            </a:r>
            <a:r>
              <a:rPr lang="de-DE" b="1" smtClean="0">
                <a:solidFill>
                  <a:srgbClr val="FF0000"/>
                </a:solidFill>
              </a:rPr>
              <a:t>1</a:t>
            </a:r>
          </a:p>
          <a:p>
            <a:pPr marL="0" indent="0">
              <a:buNone/>
            </a:pPr>
            <a:r>
              <a:rPr lang="de-DE" b="1">
                <a:solidFill>
                  <a:srgbClr val="FF0000"/>
                </a:solidFill>
              </a:rPr>
              <a:t> </a:t>
            </a:r>
            <a:r>
              <a:rPr lang="de-DE" b="1" smtClean="0">
                <a:solidFill>
                  <a:srgbClr val="FF0000"/>
                </a:solidFill>
              </a:rPr>
              <a:t>  2. Ngữ liệu 2</a:t>
            </a:r>
            <a:endParaRPr lang="en-US">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1749087253"/>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de-DE" b="1" smtClean="0">
                <a:solidFill>
                  <a:srgbClr val="FF0000"/>
                </a:solidFill>
              </a:rPr>
              <a:t>III. Một số ghi nhớ về </a:t>
            </a:r>
            <a:r>
              <a:rPr lang="de-DE" b="1">
                <a:solidFill>
                  <a:srgbClr val="FF0000"/>
                </a:solidFill>
              </a:rPr>
              <a:t>nhân vật giao tiếp trong hoạt động giao </a:t>
            </a:r>
            <a:r>
              <a:rPr lang="de-DE" b="1" smtClean="0">
                <a:solidFill>
                  <a:srgbClr val="FF0000"/>
                </a:solidFill>
              </a:rPr>
              <a:t>tiếp</a:t>
            </a:r>
          </a:p>
          <a:p>
            <a:r>
              <a:rPr lang="de-DE" smtClean="0"/>
              <a:t>Trong </a:t>
            </a:r>
            <a:r>
              <a:rPr lang="de-DE"/>
              <a:t>hoạt động giao tiếp bằng ngôn ngữ, các </a:t>
            </a:r>
            <a:r>
              <a:rPr lang="de-DE" b="1"/>
              <a:t>nhân vật giao tiếp </a:t>
            </a:r>
            <a:r>
              <a:rPr lang="de-DE"/>
              <a:t>xuất hiện trong </a:t>
            </a:r>
            <a:r>
              <a:rPr lang="de-DE" b="1"/>
              <a:t>vai người nói hoặc người nghe</a:t>
            </a:r>
            <a:r>
              <a:rPr lang="de-DE"/>
              <a:t>. Dạng nói, các nhân vật giao tiếp thường đổ vai luân phiên với nhau. Vai người nghe có </a:t>
            </a:r>
            <a:r>
              <a:rPr lang="de-DE" smtClean="0"/>
              <a:t>thể </a:t>
            </a:r>
            <a:r>
              <a:rPr lang="de-DE"/>
              <a:t>gồm nhiều người, có trường hợp người nghe không hồi đáp người nói.</a:t>
            </a:r>
            <a:endParaRPr lang="en-US"/>
          </a:p>
          <a:p>
            <a:pPr marL="0" indent="0">
              <a:buNone/>
            </a:pPr>
            <a:endParaRPr lang="en-US">
              <a:solidFill>
                <a:srgbClr val="FF0000"/>
              </a:solidFill>
            </a:endParaRPr>
          </a:p>
        </p:txBody>
      </p:sp>
    </p:spTree>
    <p:extLst>
      <p:ext uri="{BB962C8B-B14F-4D97-AF65-F5344CB8AC3E}">
        <p14:creationId xmlns:p14="http://schemas.microsoft.com/office/powerpoint/2010/main" val="100980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442" y="734096"/>
            <a:ext cx="10515600" cy="5867870"/>
          </a:xfrm>
        </p:spPr>
        <p:txBody>
          <a:bodyPr/>
          <a:lstStyle/>
          <a:p>
            <a:r>
              <a:rPr lang="de-DE" b="1"/>
              <a:t>Quan hệ </a:t>
            </a:r>
            <a:r>
              <a:rPr lang="de-DE"/>
              <a:t>giữa các nhân vật giao tiếp cùng với những đặc điểm khác biệt (tuổi, giới tính, ghề nghiệp, vốn sống, văn hoá, môi trường xã hội), </a:t>
            </a:r>
            <a:r>
              <a:rPr lang="de-DE" b="1"/>
              <a:t>chi phối lời nói </a:t>
            </a:r>
            <a:r>
              <a:rPr lang="de-DE"/>
              <a:t>(nội dung và hình thức ngôn ngữ</a:t>
            </a:r>
            <a:r>
              <a:rPr lang="de-DE" smtClean="0"/>
              <a:t>).</a:t>
            </a:r>
          </a:p>
          <a:p>
            <a:r>
              <a:rPr lang="de-DE"/>
              <a:t>Trong giao tiếp các nhân vật giao tiếp </a:t>
            </a:r>
            <a:r>
              <a:rPr lang="de-DE" b="1"/>
              <a:t>tuỳ ngữ cảnh</a:t>
            </a:r>
            <a:r>
              <a:rPr lang="de-DE"/>
              <a:t> mà </a:t>
            </a:r>
            <a:r>
              <a:rPr lang="de-DE" b="1"/>
              <a:t>lựa chọn chiến lược giao tiếp phù hợp </a:t>
            </a:r>
            <a:r>
              <a:rPr lang="de-DE"/>
              <a:t>để đạt được mục đích và hiệu quả.</a:t>
            </a:r>
            <a:endParaRPr lang="en-US"/>
          </a:p>
        </p:txBody>
      </p:sp>
    </p:spTree>
    <p:extLst>
      <p:ext uri="{BB962C8B-B14F-4D97-AF65-F5344CB8AC3E}">
        <p14:creationId xmlns:p14="http://schemas.microsoft.com/office/powerpoint/2010/main" val="193446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lstStyle/>
          <a:p>
            <a:pPr marL="0" indent="0">
              <a:buNone/>
            </a:pPr>
            <a:r>
              <a:rPr lang="en-US" b="1" smtClean="0">
                <a:solidFill>
                  <a:srgbClr val="FF0000"/>
                </a:solidFill>
              </a:rPr>
              <a:t>IV. Luyện tập.</a:t>
            </a:r>
            <a:endParaRPr lang="en-US" b="1">
              <a:solidFill>
                <a:srgbClr val="FF0000"/>
              </a:solidFill>
            </a:endParaRPr>
          </a:p>
        </p:txBody>
      </p:sp>
    </p:spTree>
    <p:extLst>
      <p:ext uri="{BB962C8B-B14F-4D97-AF65-F5344CB8AC3E}">
        <p14:creationId xmlns:p14="http://schemas.microsoft.com/office/powerpoint/2010/main" val="986234233"/>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259" y="133304"/>
            <a:ext cx="10515600" cy="1766329"/>
          </a:xfrm>
        </p:spPr>
        <p:txBody>
          <a:bodyPr>
            <a:normAutofit/>
          </a:bodyPr>
          <a:lstStyle/>
          <a:p>
            <a:pPr algn="ctr"/>
            <a:r>
              <a:rPr lang="en-US" sz="3600" smtClean="0"/>
              <a:t>KIỂM TRA ĐỊNH KỲ – thời gian 90 phút</a:t>
            </a:r>
            <a:endParaRPr lang="en-US" sz="3600"/>
          </a:p>
        </p:txBody>
      </p:sp>
      <p:sp>
        <p:nvSpPr>
          <p:cNvPr id="3" name="Content Placeholder 2"/>
          <p:cNvSpPr>
            <a:spLocks noGrp="1"/>
          </p:cNvSpPr>
          <p:nvPr>
            <p:ph idx="1"/>
          </p:nvPr>
        </p:nvSpPr>
        <p:spPr>
          <a:xfrm>
            <a:off x="619259" y="1899633"/>
            <a:ext cx="10515600" cy="5679583"/>
          </a:xfrm>
        </p:spPr>
        <p:txBody>
          <a:bodyPr>
            <a:noAutofit/>
          </a:bodyPr>
          <a:lstStyle/>
          <a:p>
            <a:pPr marL="0" indent="0">
              <a:lnSpc>
                <a:spcPct val="100000"/>
              </a:lnSpc>
              <a:buNone/>
            </a:pPr>
            <a:r>
              <a:rPr lang="en-US" sz="3500" b="1" smtClean="0">
                <a:solidFill>
                  <a:srgbClr val="FF0000"/>
                </a:solidFill>
              </a:rPr>
              <a:t>Câu 1(4đ): </a:t>
            </a:r>
            <a:r>
              <a:rPr lang="en-US" sz="3500" b="1" smtClean="0"/>
              <a:t>Viết một bài văn ngắn </a:t>
            </a:r>
            <a:r>
              <a:rPr lang="en-US" sz="3500" b="1"/>
              <a:t>n</a:t>
            </a:r>
            <a:r>
              <a:rPr lang="en-US" sz="3500" b="1" smtClean="0"/>
              <a:t>êu suy nghĩ của bạn về đam mê của mình.</a:t>
            </a:r>
          </a:p>
          <a:p>
            <a:pPr marL="0" indent="0">
              <a:lnSpc>
                <a:spcPct val="100000"/>
              </a:lnSpc>
              <a:buNone/>
            </a:pPr>
            <a:r>
              <a:rPr lang="en-US" sz="3500" b="1" smtClean="0">
                <a:solidFill>
                  <a:srgbClr val="FF0000"/>
                </a:solidFill>
              </a:rPr>
              <a:t>Câu 2(6đ): </a:t>
            </a:r>
            <a:r>
              <a:rPr lang="en-US" sz="3500" b="1" smtClean="0"/>
              <a:t>Hãy</a:t>
            </a:r>
            <a:r>
              <a:rPr lang="en-US" sz="3500" b="1" smtClean="0">
                <a:solidFill>
                  <a:srgbClr val="FF0000"/>
                </a:solidFill>
              </a:rPr>
              <a:t> </a:t>
            </a:r>
            <a:r>
              <a:rPr lang="en-US" sz="3500" b="1" smtClean="0"/>
              <a:t>phân tích nhân vật </a:t>
            </a:r>
            <a:r>
              <a:rPr lang="en-US" sz="3500" b="1"/>
              <a:t>Mị </a:t>
            </a:r>
            <a:r>
              <a:rPr lang="en-US" sz="3500" b="1" smtClean="0"/>
              <a:t>trong đoạn trích “Vợ chồng A Phủ</a:t>
            </a:r>
            <a:r>
              <a:rPr lang="en-US" sz="3500" b="1"/>
              <a:t>” của nhà văn Tô </a:t>
            </a:r>
            <a:r>
              <a:rPr lang="en-US" sz="3500" b="1" smtClean="0"/>
              <a:t>Hoài.</a:t>
            </a:r>
          </a:p>
          <a:p>
            <a:pPr marL="0" indent="0" algn="ctr">
              <a:lnSpc>
                <a:spcPct val="100000"/>
              </a:lnSpc>
              <a:buNone/>
            </a:pPr>
            <a:r>
              <a:rPr lang="en-US" sz="3500" b="1" smtClean="0">
                <a:solidFill>
                  <a:srgbClr val="FF0000"/>
                </a:solidFill>
              </a:rPr>
              <a:t>SINH VIÊN ĐƯỢC SỬ DỤNG TÀI LIỆU, </a:t>
            </a:r>
          </a:p>
          <a:p>
            <a:pPr marL="0" indent="0" algn="ctr">
              <a:lnSpc>
                <a:spcPct val="100000"/>
              </a:lnSpc>
              <a:buNone/>
            </a:pPr>
            <a:r>
              <a:rPr lang="en-US" sz="3500" b="1" smtClean="0">
                <a:solidFill>
                  <a:srgbClr val="FF0000"/>
                </a:solidFill>
              </a:rPr>
              <a:t>ĐIỆN THOẠI</a:t>
            </a:r>
            <a:endParaRPr lang="en-US" sz="3500" b="1">
              <a:solidFill>
                <a:srgbClr val="FF0000"/>
              </a:solidFill>
            </a:endParaRPr>
          </a:p>
        </p:txBody>
      </p:sp>
    </p:spTree>
    <p:extLst>
      <p:ext uri="{BB962C8B-B14F-4D97-AF65-F5344CB8AC3E}">
        <p14:creationId xmlns:p14="http://schemas.microsoft.com/office/powerpoint/2010/main" val="90341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Truyện ngắn: VỢ NHẶT</a:t>
            </a:r>
            <a:br>
              <a:rPr lang="en-US" smtClean="0"/>
            </a:br>
            <a:r>
              <a:rPr lang="en-US" smtClean="0"/>
              <a:t>                                  --- Kim Lân ---</a:t>
            </a:r>
            <a:endParaRPr lang="en-US"/>
          </a:p>
        </p:txBody>
      </p:sp>
      <p:sp>
        <p:nvSpPr>
          <p:cNvPr id="3" name="Content Placeholder 2"/>
          <p:cNvSpPr>
            <a:spLocks noGrp="1"/>
          </p:cNvSpPr>
          <p:nvPr>
            <p:ph idx="1"/>
          </p:nvPr>
        </p:nvSpPr>
        <p:spPr/>
        <p:txBody>
          <a:bodyPr/>
          <a:lstStyle/>
          <a:p>
            <a:pPr marL="857250" indent="-857250">
              <a:buAutoNum type="romanUcPeriod"/>
            </a:pPr>
            <a:r>
              <a:rPr lang="de-DE" b="1" smtClean="0">
                <a:solidFill>
                  <a:srgbClr val="FF0000"/>
                </a:solidFill>
              </a:rPr>
              <a:t>Tìm </a:t>
            </a:r>
            <a:r>
              <a:rPr lang="de-DE" b="1">
                <a:solidFill>
                  <a:srgbClr val="FF0000"/>
                </a:solidFill>
              </a:rPr>
              <a:t>hiểu chung: </a:t>
            </a:r>
            <a:endParaRPr lang="de-DE" b="1" smtClean="0">
              <a:solidFill>
                <a:srgbClr val="FF0000"/>
              </a:solidFill>
            </a:endParaRPr>
          </a:p>
          <a:p>
            <a:pPr marL="0" indent="0">
              <a:buNone/>
            </a:pPr>
            <a:r>
              <a:rPr lang="de-DE" b="1" smtClean="0">
                <a:solidFill>
                  <a:srgbClr val="FF0000"/>
                </a:solidFill>
              </a:rPr>
              <a:t>       1</a:t>
            </a:r>
            <a:r>
              <a:rPr lang="de-DE" b="1">
                <a:solidFill>
                  <a:srgbClr val="FF0000"/>
                </a:solidFill>
              </a:rPr>
              <a:t>. Tác giả:</a:t>
            </a:r>
            <a:endParaRPr lang="en-US">
              <a:solidFill>
                <a:srgbClr val="FF0000"/>
              </a:solidFill>
            </a:endParaRPr>
          </a:p>
          <a:p>
            <a:pPr marL="0" indent="0">
              <a:buNone/>
            </a:pPr>
            <a:r>
              <a:rPr lang="nb-NO" i="1" smtClean="0">
                <a:solidFill>
                  <a:srgbClr val="FF0000"/>
                </a:solidFill>
              </a:rPr>
              <a:t>Hãy đọc </a:t>
            </a:r>
            <a:r>
              <a:rPr lang="nb-NO" i="1">
                <a:solidFill>
                  <a:srgbClr val="FF0000"/>
                </a:solidFill>
              </a:rPr>
              <a:t>phần Tiểu dẫn và nêu những nét chính về nhà văn Kim </a:t>
            </a:r>
            <a:r>
              <a:rPr lang="nb-NO" i="1" smtClean="0">
                <a:solidFill>
                  <a:srgbClr val="FF0000"/>
                </a:solidFill>
              </a:rPr>
              <a:t>Lân?</a:t>
            </a:r>
            <a:endParaRPr lang="en-US" i="1">
              <a:solidFill>
                <a:srgbClr val="FF0000"/>
              </a:solidFill>
            </a:endParaRPr>
          </a:p>
          <a:p>
            <a:endParaRPr lang="en-US"/>
          </a:p>
        </p:txBody>
      </p:sp>
    </p:spTree>
    <p:extLst>
      <p:ext uri="{BB962C8B-B14F-4D97-AF65-F5344CB8AC3E}">
        <p14:creationId xmlns:p14="http://schemas.microsoft.com/office/powerpoint/2010/main" val="598963341"/>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6194738"/>
          </a:xfrm>
        </p:spPr>
        <p:txBody>
          <a:bodyPr>
            <a:normAutofit fontScale="85000" lnSpcReduction="10000"/>
          </a:bodyPr>
          <a:lstStyle/>
          <a:p>
            <a:pPr marL="0" indent="0">
              <a:buNone/>
            </a:pPr>
            <a:r>
              <a:rPr lang="de-DE" b="1">
                <a:solidFill>
                  <a:srgbClr val="FF0000"/>
                </a:solidFill>
              </a:rPr>
              <a:t>1. Tác giả:</a:t>
            </a:r>
            <a:endParaRPr lang="en-US">
              <a:solidFill>
                <a:srgbClr val="FF0000"/>
              </a:solidFill>
            </a:endParaRPr>
          </a:p>
          <a:p>
            <a:r>
              <a:rPr lang="de-DE" smtClean="0"/>
              <a:t>Kim </a:t>
            </a:r>
            <a:r>
              <a:rPr lang="de-DE"/>
              <a:t>Lân (1920- 2007)</a:t>
            </a:r>
            <a:endParaRPr lang="en-US"/>
          </a:p>
          <a:p>
            <a:r>
              <a:rPr lang="de-DE" smtClean="0"/>
              <a:t>Tên </a:t>
            </a:r>
            <a:r>
              <a:rPr lang="de-DE"/>
              <a:t>khai sinh: Nguyễn Văn Tài.</a:t>
            </a:r>
            <a:endParaRPr lang="en-US"/>
          </a:p>
          <a:p>
            <a:r>
              <a:rPr lang="de-DE" smtClean="0"/>
              <a:t>Quê</a:t>
            </a:r>
            <a:r>
              <a:rPr lang="de-DE"/>
              <a:t>: làng Phù Lưu, tỉnh Bắc Ninh.</a:t>
            </a:r>
            <a:endParaRPr lang="en-US"/>
          </a:p>
          <a:p>
            <a:r>
              <a:rPr lang="de-DE" b="1" smtClean="0"/>
              <a:t>Kim </a:t>
            </a:r>
            <a:r>
              <a:rPr lang="de-DE" b="1"/>
              <a:t>Lân là cây bút truyện </a:t>
            </a:r>
            <a:r>
              <a:rPr lang="de-DE" b="1" smtClean="0"/>
              <a:t>ngắn xuất sắc. </a:t>
            </a:r>
            <a:endParaRPr lang="en-US" b="1"/>
          </a:p>
          <a:p>
            <a:r>
              <a:rPr lang="de-DE" b="1" smtClean="0"/>
              <a:t>Thế </a:t>
            </a:r>
            <a:r>
              <a:rPr lang="de-DE" b="1"/>
              <a:t>giới nghệ thuật của ông thường là khung cảnh nông thôn, người nông dân. </a:t>
            </a:r>
            <a:endParaRPr lang="en-US" b="1"/>
          </a:p>
          <a:p>
            <a:r>
              <a:rPr lang="de-DE" smtClean="0"/>
              <a:t>Ngoài </a:t>
            </a:r>
            <a:r>
              <a:rPr lang="de-DE"/>
              <a:t>viết văn ông còn làm báo, diễn kịch, đóng phim.</a:t>
            </a:r>
            <a:endParaRPr lang="en-US"/>
          </a:p>
          <a:p>
            <a:r>
              <a:rPr lang="de-DE" smtClean="0"/>
              <a:t>Tác </a:t>
            </a:r>
            <a:r>
              <a:rPr lang="de-DE"/>
              <a:t>phẩm chính: </a:t>
            </a:r>
            <a:r>
              <a:rPr lang="de-DE" i="1"/>
              <a:t>Nên vợ nên chồng</a:t>
            </a:r>
            <a:r>
              <a:rPr lang="de-DE"/>
              <a:t> (1955), </a:t>
            </a:r>
            <a:r>
              <a:rPr lang="de-DE" i="1"/>
              <a:t>Con chó xấu xí</a:t>
            </a:r>
            <a:r>
              <a:rPr lang="de-DE"/>
              <a:t> (1962).</a:t>
            </a:r>
            <a:endParaRPr lang="en-US"/>
          </a:p>
          <a:p>
            <a:r>
              <a:rPr lang="de-DE" smtClean="0"/>
              <a:t>Giải </a:t>
            </a:r>
            <a:r>
              <a:rPr lang="de-DE"/>
              <a:t>thưởng Hồ Chí Minh về văn học nghệ thuật năm 2001.</a:t>
            </a:r>
            <a:endParaRPr lang="en-US"/>
          </a:p>
          <a:p>
            <a:pPr marL="0" indent="0">
              <a:buNone/>
            </a:pPr>
            <a:endParaRPr lang="en-US"/>
          </a:p>
        </p:txBody>
      </p:sp>
    </p:spTree>
    <p:extLst>
      <p:ext uri="{BB962C8B-B14F-4D97-AF65-F5344CB8AC3E}">
        <p14:creationId xmlns:p14="http://schemas.microsoft.com/office/powerpoint/2010/main" val="647774656"/>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lnSpcReduction="10000"/>
          </a:bodyPr>
          <a:lstStyle/>
          <a:p>
            <a:pPr marL="0" indent="0">
              <a:buNone/>
            </a:pPr>
            <a:r>
              <a:rPr lang="de-DE" b="1">
                <a:solidFill>
                  <a:srgbClr val="FF0000"/>
                </a:solidFill>
              </a:rPr>
              <a:t>2. Tác phẩm</a:t>
            </a:r>
            <a:r>
              <a:rPr lang="de-DE" b="1" smtClean="0">
                <a:solidFill>
                  <a:srgbClr val="FF0000"/>
                </a:solidFill>
              </a:rPr>
              <a:t>:</a:t>
            </a:r>
          </a:p>
          <a:p>
            <a:pPr marL="0" indent="0">
              <a:buNone/>
            </a:pPr>
            <a:r>
              <a:rPr lang="nb-NO" i="1">
                <a:solidFill>
                  <a:srgbClr val="FF0000"/>
                </a:solidFill>
              </a:rPr>
              <a:t>Nêu xuất xứ và hoàn cảnh sáng tác truyện ngắn Vợ </a:t>
            </a:r>
            <a:r>
              <a:rPr lang="nb-NO" i="1" smtClean="0">
                <a:solidFill>
                  <a:srgbClr val="FF0000"/>
                </a:solidFill>
              </a:rPr>
              <a:t>nhặt?</a:t>
            </a:r>
          </a:p>
          <a:p>
            <a:r>
              <a:rPr lang="de-DE"/>
              <a:t>“Vợ nhặt” viết năm 1955 được in trong tập truyện ngắn “Con chó xấu xí” (1962).  </a:t>
            </a:r>
            <a:endParaRPr lang="en-US"/>
          </a:p>
          <a:p>
            <a:r>
              <a:rPr lang="de-DE" smtClean="0"/>
              <a:t>Truyện </a:t>
            </a:r>
            <a:r>
              <a:rPr lang="de-DE"/>
              <a:t>ngắn có tiền thân là tiểu thuyết "Xóm ngụ cư", tác phẩm viết sau CMT8 nhưng còn dang dở và bị mất bản thảo. Sau khi hoà bình lập lại (1954) tác giả dựa vào cốt truyện cũ đặt tên là Vợ nhặt.</a:t>
            </a:r>
            <a:endParaRPr lang="en-US"/>
          </a:p>
          <a:p>
            <a:pPr marL="0" indent="0">
              <a:buNone/>
            </a:pP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7233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6078828"/>
          </a:xfrm>
        </p:spPr>
        <p:txBody>
          <a:bodyPr>
            <a:normAutofit lnSpcReduction="10000"/>
          </a:bodyPr>
          <a:lstStyle/>
          <a:p>
            <a:pPr marL="0" indent="0">
              <a:buNone/>
            </a:pPr>
            <a:r>
              <a:rPr lang="de-DE" b="1">
                <a:solidFill>
                  <a:srgbClr val="FF0000"/>
                </a:solidFill>
              </a:rPr>
              <a:t>II. Đọc- hiểu văn bản:</a:t>
            </a:r>
            <a:endParaRPr lang="en-US">
              <a:solidFill>
                <a:srgbClr val="FF0000"/>
              </a:solidFill>
            </a:endParaRPr>
          </a:p>
          <a:p>
            <a:pPr marL="0" indent="0">
              <a:buNone/>
            </a:pPr>
            <a:r>
              <a:rPr lang="nb-NO" i="1">
                <a:solidFill>
                  <a:srgbClr val="FF0000"/>
                </a:solidFill>
              </a:rPr>
              <a:t>Dựa theo diễn biến của truyện, chúng ta có thể chia bố cục như thế </a:t>
            </a:r>
            <a:r>
              <a:rPr lang="nb-NO" i="1" smtClean="0">
                <a:solidFill>
                  <a:srgbClr val="FF0000"/>
                </a:solidFill>
              </a:rPr>
              <a:t>nào?</a:t>
            </a:r>
          </a:p>
          <a:p>
            <a:pPr marL="0" indent="0">
              <a:buNone/>
            </a:pPr>
            <a:r>
              <a:rPr lang="de-DE" b="1">
                <a:solidFill>
                  <a:srgbClr val="FF0000"/>
                </a:solidFill>
              </a:rPr>
              <a:t>Bố cục:</a:t>
            </a:r>
            <a:endParaRPr lang="en-US">
              <a:solidFill>
                <a:srgbClr val="FF0000"/>
              </a:solidFill>
            </a:endParaRPr>
          </a:p>
          <a:p>
            <a:r>
              <a:rPr lang="de-DE" smtClean="0"/>
              <a:t>Đoạn </a:t>
            </a:r>
            <a:r>
              <a:rPr lang="de-DE"/>
              <a:t>1: Tràng đưa người vợ nhặt về nhà</a:t>
            </a:r>
            <a:endParaRPr lang="en-US"/>
          </a:p>
          <a:p>
            <a:r>
              <a:rPr lang="de-DE" smtClean="0"/>
              <a:t>Đoạn </a:t>
            </a:r>
            <a:r>
              <a:rPr lang="de-DE"/>
              <a:t>2: Kể lại chuyện hai người gặp nhau và nên vợ nên chồng</a:t>
            </a:r>
            <a:endParaRPr lang="en-US"/>
          </a:p>
          <a:p>
            <a:r>
              <a:rPr lang="de-DE" smtClean="0"/>
              <a:t>Đoạn </a:t>
            </a:r>
            <a:r>
              <a:rPr lang="de-DE"/>
              <a:t>3: Tình thương của người mẹ già nghèo khó đối với đôi vợ chồng mới </a:t>
            </a:r>
            <a:endParaRPr lang="en-US"/>
          </a:p>
          <a:p>
            <a:r>
              <a:rPr lang="de-DE" smtClean="0"/>
              <a:t>Đoạn </a:t>
            </a:r>
            <a:r>
              <a:rPr lang="de-DE"/>
              <a:t>4: Lòng tin về sự đổi đời trong tương </a:t>
            </a:r>
            <a:r>
              <a:rPr lang="de-DE" smtClean="0"/>
              <a:t>lai</a:t>
            </a:r>
            <a:endParaRPr lang="en-US"/>
          </a:p>
        </p:txBody>
      </p:sp>
    </p:spTree>
    <p:extLst>
      <p:ext uri="{BB962C8B-B14F-4D97-AF65-F5344CB8AC3E}">
        <p14:creationId xmlns:p14="http://schemas.microsoft.com/office/powerpoint/2010/main" val="33683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de-DE" b="1">
                <a:solidFill>
                  <a:srgbClr val="FF0000"/>
                </a:solidFill>
              </a:rPr>
              <a:t>1. Ý nghĩa nhan đề “Vợ nhặt”:</a:t>
            </a:r>
            <a:endParaRPr lang="en-US">
              <a:solidFill>
                <a:srgbClr val="FF0000"/>
              </a:solidFill>
            </a:endParaRPr>
          </a:p>
          <a:p>
            <a:pPr marL="0" indent="0">
              <a:buNone/>
            </a:pPr>
            <a:r>
              <a:rPr lang="nb-NO">
                <a:solidFill>
                  <a:srgbClr val="FF0000"/>
                </a:solidFill>
              </a:rPr>
              <a:t>Dựa vào nội dung truyện, </a:t>
            </a:r>
            <a:r>
              <a:rPr lang="nb-NO" smtClean="0">
                <a:solidFill>
                  <a:srgbClr val="FF0000"/>
                </a:solidFill>
              </a:rPr>
              <a:t>em hiểu thế nào về nhan </a:t>
            </a:r>
            <a:r>
              <a:rPr lang="nb-NO">
                <a:solidFill>
                  <a:srgbClr val="FF0000"/>
                </a:solidFill>
              </a:rPr>
              <a:t>đề </a:t>
            </a:r>
            <a:r>
              <a:rPr lang="nb-NO" i="1">
                <a:solidFill>
                  <a:srgbClr val="FF0000"/>
                </a:solidFill>
              </a:rPr>
              <a:t>Vợ </a:t>
            </a:r>
            <a:r>
              <a:rPr lang="nb-NO" i="1" smtClean="0">
                <a:solidFill>
                  <a:srgbClr val="FF0000"/>
                </a:solidFill>
              </a:rPr>
              <a:t>nhặt?</a:t>
            </a:r>
          </a:p>
          <a:p>
            <a:pPr marL="0" indent="0">
              <a:buNone/>
            </a:pPr>
            <a:endParaRPr lang="en-US">
              <a:solidFill>
                <a:srgbClr val="FF0000"/>
              </a:solidFill>
            </a:endParaRPr>
          </a:p>
        </p:txBody>
      </p:sp>
    </p:spTree>
    <p:extLst>
      <p:ext uri="{BB962C8B-B14F-4D97-AF65-F5344CB8AC3E}">
        <p14:creationId xmlns:p14="http://schemas.microsoft.com/office/powerpoint/2010/main" val="2983777085"/>
      </p:ext>
    </p:extLst>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fontScale="92500"/>
          </a:bodyPr>
          <a:lstStyle/>
          <a:p>
            <a:pPr marL="0" indent="0">
              <a:buNone/>
            </a:pPr>
            <a:r>
              <a:rPr lang="de-DE" b="1">
                <a:solidFill>
                  <a:srgbClr val="FF0000"/>
                </a:solidFill>
              </a:rPr>
              <a:t>1. Ý nghĩa nhan đề “Vợ nhặt</a:t>
            </a:r>
            <a:r>
              <a:rPr lang="de-DE" b="1" smtClean="0">
                <a:solidFill>
                  <a:srgbClr val="FF0000"/>
                </a:solidFill>
              </a:rPr>
              <a:t>”:</a:t>
            </a:r>
            <a:endParaRPr lang="de-DE" smtClean="0"/>
          </a:p>
          <a:p>
            <a:r>
              <a:rPr lang="de-DE" smtClean="0"/>
              <a:t>Nhan </a:t>
            </a:r>
            <a:r>
              <a:rPr lang="de-DE"/>
              <a:t>đề đã thâu tóm giá trị nội dung tư tưởng tác phẩm. </a:t>
            </a:r>
            <a:endParaRPr lang="en-US"/>
          </a:p>
          <a:p>
            <a:r>
              <a:rPr lang="de-DE" smtClean="0"/>
              <a:t>Thứ </a:t>
            </a:r>
            <a:r>
              <a:rPr lang="de-DE"/>
              <a:t>vợ do nhặt được một cách ngẫu nhiên. Người ta hỏi vợ, cưới vợ, còn ở đây Tràng </a:t>
            </a:r>
            <a:r>
              <a:rPr lang="de-DE" b="1"/>
              <a:t>"nhặt" </a:t>
            </a:r>
            <a:r>
              <a:rPr lang="de-DE"/>
              <a:t>vợ. </a:t>
            </a:r>
            <a:endParaRPr lang="en-US"/>
          </a:p>
          <a:p>
            <a:pPr marL="0" indent="0">
              <a:buNone/>
            </a:pPr>
            <a:r>
              <a:rPr lang="en-US">
                <a:sym typeface="Wingdings" panose="05000000000000000000" pitchFamily="2" charset="2"/>
              </a:rPr>
              <a:t></a:t>
            </a:r>
            <a:r>
              <a:rPr lang="de-DE"/>
              <a:t> Thân phận con người bị rẻ rúng như cái rơm, cái rác, có thể "nhặt" ở bất kì đâu, bất kì lúc nào. Đó thực chất là </a:t>
            </a:r>
            <a:r>
              <a:rPr lang="de-DE" b="1"/>
              <a:t>sự khốn cùng của hoàn </a:t>
            </a:r>
            <a:r>
              <a:rPr lang="de-DE" b="1" smtClean="0"/>
              <a:t>cảnh </a:t>
            </a:r>
            <a:r>
              <a:rPr lang="de-DE" smtClean="0"/>
              <a:t>nhưng đồng thời cũng </a:t>
            </a:r>
            <a:r>
              <a:rPr lang="de-DE" b="1" smtClean="0"/>
              <a:t>bật lên được tấm lòng cao cả, bật lên được tình người</a:t>
            </a:r>
            <a:r>
              <a:rPr lang="de-DE" smtClean="0"/>
              <a:t> trong những thời khắc không ngờ đến nhất của cuộc đời.</a:t>
            </a:r>
            <a:endParaRPr lang="en-US"/>
          </a:p>
          <a:p>
            <a:pPr marL="0" indent="0">
              <a:buNone/>
            </a:pPr>
            <a:endParaRPr lang="en-US"/>
          </a:p>
        </p:txBody>
      </p:sp>
    </p:spTree>
    <p:extLst>
      <p:ext uri="{BB962C8B-B14F-4D97-AF65-F5344CB8AC3E}">
        <p14:creationId xmlns:p14="http://schemas.microsoft.com/office/powerpoint/2010/main" val="3872399503"/>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de-DE" b="1" smtClean="0">
                <a:solidFill>
                  <a:srgbClr val="FF0000"/>
                </a:solidFill>
              </a:rPr>
              <a:t>2. Tình huống truyện: </a:t>
            </a:r>
          </a:p>
          <a:p>
            <a:pPr marL="0" indent="0">
              <a:buNone/>
            </a:pPr>
            <a:r>
              <a:rPr lang="nb-NO" i="1" smtClean="0">
                <a:solidFill>
                  <a:srgbClr val="FF0000"/>
                </a:solidFill>
              </a:rPr>
              <a:t>Em </a:t>
            </a:r>
            <a:r>
              <a:rPr lang="nb-NO" i="1">
                <a:solidFill>
                  <a:srgbClr val="FF0000"/>
                </a:solidFill>
              </a:rPr>
              <a:t>có nhận xét gì về tình huống của </a:t>
            </a:r>
            <a:r>
              <a:rPr lang="nb-NO" i="1" smtClean="0">
                <a:solidFill>
                  <a:srgbClr val="FF0000"/>
                </a:solidFill>
              </a:rPr>
              <a:t>truyện?</a:t>
            </a:r>
            <a:endParaRPr lang="en-US" i="1">
              <a:solidFill>
                <a:srgbClr val="FF0000"/>
              </a:solidFill>
            </a:endParaRPr>
          </a:p>
          <a:p>
            <a:pPr marL="0" indent="0">
              <a:buNone/>
            </a:pPr>
            <a:r>
              <a:rPr lang="nb-NO" i="1" smtClean="0">
                <a:solidFill>
                  <a:srgbClr val="FF0000"/>
                </a:solidFill>
              </a:rPr>
              <a:t>Em </a:t>
            </a:r>
            <a:r>
              <a:rPr lang="nb-NO" i="1">
                <a:solidFill>
                  <a:srgbClr val="FF0000"/>
                </a:solidFill>
              </a:rPr>
              <a:t>chỉ ra tình huống đó độc đáo ở chỗ nào? Ý nghĩa?</a:t>
            </a:r>
            <a:endParaRPr lang="en-US" i="1">
              <a:solidFill>
                <a:srgbClr val="FF0000"/>
              </a:solidFill>
            </a:endParaRPr>
          </a:p>
          <a:p>
            <a:pPr marL="0" indent="0">
              <a:buNone/>
            </a:pPr>
            <a:endParaRPr lang="en-US">
              <a:solidFill>
                <a:srgbClr val="FF0000"/>
              </a:solidFill>
            </a:endParaRPr>
          </a:p>
        </p:txBody>
      </p:sp>
    </p:spTree>
    <p:extLst>
      <p:ext uri="{BB962C8B-B14F-4D97-AF65-F5344CB8AC3E}">
        <p14:creationId xmlns:p14="http://schemas.microsoft.com/office/powerpoint/2010/main" val="535274330"/>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962919"/>
          </a:xfrm>
        </p:spPr>
        <p:txBody>
          <a:bodyPr>
            <a:normAutofit/>
          </a:bodyPr>
          <a:lstStyle/>
          <a:p>
            <a:pPr marL="0" indent="0">
              <a:buNone/>
            </a:pPr>
            <a:r>
              <a:rPr lang="de-DE" b="1">
                <a:solidFill>
                  <a:srgbClr val="FF0000"/>
                </a:solidFill>
              </a:rPr>
              <a:t>2. Tình huống truyện: </a:t>
            </a:r>
            <a:endParaRPr lang="de-DE" smtClean="0"/>
          </a:p>
          <a:p>
            <a:r>
              <a:rPr lang="de-DE" smtClean="0"/>
              <a:t>Tràng</a:t>
            </a:r>
            <a:r>
              <a:rPr lang="de-DE"/>
              <a:t>, anh nông dân ngụ cư  xấu xí, nghèo khổ nhặt được vợ giữa những ngày đói thê thảm “người chết như ngả rạ”.</a:t>
            </a:r>
            <a:endParaRPr lang="en-US"/>
          </a:p>
          <a:p>
            <a:pPr marL="0" indent="0">
              <a:buNone/>
            </a:pPr>
            <a:r>
              <a:rPr lang="en-US">
                <a:sym typeface="Wingdings" panose="05000000000000000000" pitchFamily="2" charset="2"/>
              </a:rPr>
              <a:t></a:t>
            </a:r>
            <a:r>
              <a:rPr lang="de-DE" b="1"/>
              <a:t>Tình huống</a:t>
            </a:r>
            <a:r>
              <a:rPr lang="de-DE"/>
              <a:t> độc đáo, vừa bất ngờ, vừa éo le không chỉ tạo được sức hấp dẫn cho cốt truyện mà còn bộc lộ được thân phận của những con người cùng khổ.  Đó cũng chính </a:t>
            </a:r>
            <a:r>
              <a:rPr lang="de-DE" b="1"/>
              <a:t>là cái nền </a:t>
            </a:r>
            <a:r>
              <a:rPr lang="de-DE"/>
              <a:t>để nhà văn Kim Lân tô đậm những </a:t>
            </a:r>
            <a:r>
              <a:rPr lang="de-DE" b="1"/>
              <a:t>vẻ đẹp tiềm ẩn trong tâm hồn</a:t>
            </a:r>
            <a:r>
              <a:rPr lang="de-DE"/>
              <a:t> họ.</a:t>
            </a:r>
            <a:endParaRPr lang="en-US"/>
          </a:p>
          <a:p>
            <a:pPr marL="0" indent="0">
              <a:buNone/>
            </a:pPr>
            <a:endParaRPr lang="en-US"/>
          </a:p>
        </p:txBody>
      </p:sp>
    </p:spTree>
    <p:extLst>
      <p:ext uri="{BB962C8B-B14F-4D97-AF65-F5344CB8AC3E}">
        <p14:creationId xmlns:p14="http://schemas.microsoft.com/office/powerpoint/2010/main" val="99616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r>
              <a:rPr lang="nb-NO" b="1" smtClean="0">
                <a:solidFill>
                  <a:srgbClr val="FF0000"/>
                </a:solidFill>
              </a:rPr>
              <a:t>:</a:t>
            </a:r>
          </a:p>
          <a:p>
            <a:pPr marL="0" indent="0">
              <a:buNone/>
            </a:pPr>
            <a:r>
              <a:rPr lang="nb-NO" b="1">
                <a:solidFill>
                  <a:srgbClr val="FF0000"/>
                </a:solidFill>
              </a:rPr>
              <a:t> </a:t>
            </a:r>
            <a:r>
              <a:rPr lang="nb-NO" b="1" smtClean="0">
                <a:solidFill>
                  <a:srgbClr val="FF0000"/>
                </a:solidFill>
              </a:rPr>
              <a:t>  a</a:t>
            </a:r>
            <a:r>
              <a:rPr lang="nb-NO" b="1">
                <a:solidFill>
                  <a:srgbClr val="FF0000"/>
                </a:solidFill>
              </a:rPr>
              <a:t>. Người </a:t>
            </a:r>
            <a:r>
              <a:rPr lang="nb-NO" b="1" smtClean="0">
                <a:solidFill>
                  <a:srgbClr val="FF0000"/>
                </a:solidFill>
              </a:rPr>
              <a:t>vợ </a:t>
            </a:r>
            <a:r>
              <a:rPr lang="nb-NO" b="1">
                <a:solidFill>
                  <a:srgbClr val="FF0000"/>
                </a:solidFill>
              </a:rPr>
              <a:t>nhặt</a:t>
            </a:r>
            <a:r>
              <a:rPr lang="nb-NO" b="1" smtClean="0">
                <a:solidFill>
                  <a:srgbClr val="FF0000"/>
                </a:solidFill>
              </a:rPr>
              <a:t>:</a:t>
            </a:r>
          </a:p>
          <a:p>
            <a:pPr marL="0" indent="0">
              <a:buNone/>
            </a:pPr>
            <a:r>
              <a:rPr lang="nb-NO" smtClean="0"/>
              <a:t>Thảo luận nhóm: Phân tích diễn biến tâm trạng nhân vật thị.</a:t>
            </a:r>
          </a:p>
          <a:p>
            <a:pPr marL="0" indent="0">
              <a:buNone/>
            </a:pPr>
            <a:endParaRPr lang="nb-NO" smtClean="0"/>
          </a:p>
        </p:txBody>
      </p:sp>
    </p:spTree>
    <p:extLst>
      <p:ext uri="{BB962C8B-B14F-4D97-AF65-F5344CB8AC3E}">
        <p14:creationId xmlns:p14="http://schemas.microsoft.com/office/powerpoint/2010/main" val="352285062"/>
      </p:ext>
    </p:extLst>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r>
              <a:rPr lang="nb-NO" b="1" smtClean="0">
                <a:solidFill>
                  <a:srgbClr val="FF0000"/>
                </a:solidFill>
              </a:rPr>
              <a:t>:</a:t>
            </a:r>
          </a:p>
          <a:p>
            <a:pPr marL="0" indent="0">
              <a:buNone/>
            </a:pPr>
            <a:r>
              <a:rPr lang="nb-NO" b="1">
                <a:solidFill>
                  <a:srgbClr val="FF0000"/>
                </a:solidFill>
              </a:rPr>
              <a:t> </a:t>
            </a:r>
            <a:r>
              <a:rPr lang="nb-NO" b="1" smtClean="0">
                <a:solidFill>
                  <a:srgbClr val="FF0000"/>
                </a:solidFill>
              </a:rPr>
              <a:t>  a</a:t>
            </a:r>
            <a:r>
              <a:rPr lang="nb-NO" b="1">
                <a:solidFill>
                  <a:srgbClr val="FF0000"/>
                </a:solidFill>
              </a:rPr>
              <a:t>. Người </a:t>
            </a:r>
            <a:r>
              <a:rPr lang="nb-NO" b="1" smtClean="0">
                <a:solidFill>
                  <a:srgbClr val="FF0000"/>
                </a:solidFill>
              </a:rPr>
              <a:t>vợ </a:t>
            </a:r>
            <a:r>
              <a:rPr lang="nb-NO" b="1">
                <a:solidFill>
                  <a:srgbClr val="FF0000"/>
                </a:solidFill>
              </a:rPr>
              <a:t>nhặt</a:t>
            </a:r>
            <a:r>
              <a:rPr lang="nb-NO" b="1" smtClean="0">
                <a:solidFill>
                  <a:srgbClr val="FF0000"/>
                </a:solidFill>
              </a:rPr>
              <a:t>:</a:t>
            </a:r>
          </a:p>
          <a:p>
            <a:r>
              <a:rPr lang="nb-NO"/>
              <a:t>Là cô gái </a:t>
            </a:r>
            <a:r>
              <a:rPr lang="nb-NO" b="1"/>
              <a:t>không tên</a:t>
            </a:r>
            <a:r>
              <a:rPr lang="nb-NO"/>
              <a:t>, không gia đình, quê hương, bị cái đói đẩy ra lề đường: có số phận nhỏ nhoi, đáng thương</a:t>
            </a:r>
            <a:r>
              <a:rPr lang="nb-NO" smtClean="0"/>
              <a:t>. </a:t>
            </a:r>
          </a:p>
          <a:p>
            <a:r>
              <a:rPr lang="nb-NO"/>
              <a:t>Thị theo Tràng sau lời nói nửa đùa nửa thật để chạy trốn cái đói.</a:t>
            </a:r>
            <a:endParaRPr lang="en-US">
              <a:solidFill>
                <a:srgbClr val="FF0000"/>
              </a:solidFill>
            </a:endParaRPr>
          </a:p>
        </p:txBody>
      </p:sp>
    </p:spTree>
    <p:extLst>
      <p:ext uri="{BB962C8B-B14F-4D97-AF65-F5344CB8AC3E}">
        <p14:creationId xmlns:p14="http://schemas.microsoft.com/office/powerpoint/2010/main" val="1701381505"/>
      </p:ext>
    </p:extLst>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nb-NO" b="1">
                <a:solidFill>
                  <a:srgbClr val="FF0000"/>
                </a:solidFill>
              </a:rPr>
              <a:t>a. Người vợ nhặt:</a:t>
            </a:r>
          </a:p>
          <a:p>
            <a:r>
              <a:rPr lang="nb-NO"/>
              <a:t>Cái đói đã làm thị trở nên chao chát, đanh đá, liều lĩnh, đánh mất sĩ diện, sự e thẹn, bản chất dịu dàng: gợi ý để được ăn, </a:t>
            </a:r>
            <a:r>
              <a:rPr lang="nb-NO" i="1"/>
              <a:t>“cắm đầu ăn một chặp bốn </a:t>
            </a:r>
            <a:r>
              <a:rPr lang="nb-NO" i="1" smtClean="0"/>
              <a:t>bác </a:t>
            </a:r>
            <a:r>
              <a:rPr lang="nb-NO" i="1"/>
              <a:t>bánh đúc chẳng truyện trò gì”.</a:t>
            </a:r>
            <a:endParaRPr lang="en-US"/>
          </a:p>
          <a:p>
            <a:pPr marL="0" indent="0">
              <a:buNone/>
            </a:pPr>
            <a:endParaRPr lang="en-US"/>
          </a:p>
        </p:txBody>
      </p:sp>
    </p:spTree>
    <p:extLst>
      <p:ext uri="{BB962C8B-B14F-4D97-AF65-F5344CB8AC3E}">
        <p14:creationId xmlns:p14="http://schemas.microsoft.com/office/powerpoint/2010/main" val="2558088755"/>
      </p:ext>
    </p:extLst>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r>
              <a:rPr lang="nb-NO" smtClean="0"/>
              <a:t>Nhưng </a:t>
            </a:r>
            <a:r>
              <a:rPr lang="nb-NO"/>
              <a:t>vẫn là người phụ nữ có tư cách:</a:t>
            </a:r>
            <a:endParaRPr lang="en-US"/>
          </a:p>
          <a:p>
            <a:pPr marL="0" indent="0">
              <a:buNone/>
            </a:pPr>
            <a:r>
              <a:rPr lang="nb-NO" smtClean="0"/>
              <a:t>  + </a:t>
            </a:r>
            <a:r>
              <a:rPr lang="nb-NO"/>
              <a:t>Trên đường theo Tràng về, cái vẻ </a:t>
            </a:r>
            <a:r>
              <a:rPr lang="nb-NO" i="1"/>
              <a:t>"cong cớn"</a:t>
            </a:r>
            <a:r>
              <a:rPr lang="nb-NO"/>
              <a:t> biến mất, chỉ còn người phụ nữ xấu hổ, ngượng ngừng và cũng đầy nữ </a:t>
            </a:r>
            <a:r>
              <a:rPr lang="nb-NO" smtClean="0"/>
              <a:t>tính.</a:t>
            </a:r>
          </a:p>
          <a:p>
            <a:pPr marL="0" indent="0">
              <a:buNone/>
            </a:pPr>
            <a:r>
              <a:rPr lang="en-US" smtClean="0"/>
              <a:t>  + </a:t>
            </a:r>
            <a:r>
              <a:rPr lang="en-US"/>
              <a:t>Thị ra mắt mẹ chồng trong tư thế khép nép, chỉ dám </a:t>
            </a:r>
            <a:r>
              <a:rPr lang="en-US" i="1"/>
              <a:t>“ngồi mớm ở mép giường”</a:t>
            </a:r>
            <a:r>
              <a:rPr lang="en-US"/>
              <a:t> và tâm trạng lo </a:t>
            </a:r>
            <a:r>
              <a:rPr lang="en-US" smtClean="0"/>
              <a:t>lắng, </a:t>
            </a:r>
            <a:r>
              <a:rPr lang="en-US"/>
              <a:t>băn khoăn, hồi hộp.</a:t>
            </a:r>
            <a:r>
              <a:rPr lang="nb-NO" smtClean="0"/>
              <a:t> </a:t>
            </a:r>
            <a:endParaRPr lang="en-US"/>
          </a:p>
          <a:p>
            <a:pPr marL="0" indent="0">
              <a:buNone/>
            </a:pPr>
            <a:endParaRPr lang="en-US"/>
          </a:p>
        </p:txBody>
      </p:sp>
    </p:spTree>
    <p:extLst>
      <p:ext uri="{BB962C8B-B14F-4D97-AF65-F5344CB8AC3E}">
        <p14:creationId xmlns:p14="http://schemas.microsoft.com/office/powerpoint/2010/main" val="3540339823"/>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r>
              <a:rPr lang="en-US"/>
              <a:t>Thị đã tìm thấy được sự đầm ấm của gia đình nên hoàn toàn thay đổi: trở thành một người vợ đảm đang, người con dâu ngoan khi tham gia công việc nhà chồng một cách tự nguyện, chăm chỉ</a:t>
            </a:r>
            <a:r>
              <a:rPr lang="en-US" smtClean="0"/>
              <a:t>.</a:t>
            </a:r>
          </a:p>
          <a:p>
            <a:r>
              <a:rPr lang="en-US"/>
              <a:t>Chính chị cũng thắp lên niềm tin và hi vọng của mọi người khi kể chuyện ở Bắc Giang, Thái Nguyên phá kho thóc Nhật chia cho người đói.</a:t>
            </a:r>
          </a:p>
        </p:txBody>
      </p:sp>
    </p:spTree>
    <p:extLst>
      <p:ext uri="{BB962C8B-B14F-4D97-AF65-F5344CB8AC3E}">
        <p14:creationId xmlns:p14="http://schemas.microsoft.com/office/powerpoint/2010/main" val="2625333385"/>
      </p:ext>
    </p:extLst>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pPr marL="0" indent="0">
              <a:buNone/>
            </a:pPr>
            <a:r>
              <a:rPr lang="en-US" b="1" smtClean="0"/>
              <a:t>Tóm lại: </a:t>
            </a:r>
            <a:r>
              <a:rPr lang="en-US" smtClean="0"/>
              <a:t>Nhân vật </a:t>
            </a:r>
            <a:r>
              <a:rPr lang="en-US" b="1" smtClean="0"/>
              <a:t>Thị - người vợ nhặt </a:t>
            </a:r>
            <a:r>
              <a:rPr lang="en-US" smtClean="0"/>
              <a:t>góp </a:t>
            </a:r>
            <a:r>
              <a:rPr lang="en-US"/>
              <a:t>phần tô đậm hiện thực nạn đói và đặc biệt là giá trị nhân đạo của tác </a:t>
            </a:r>
            <a:r>
              <a:rPr lang="en-US" smtClean="0"/>
              <a:t>phẩm - </a:t>
            </a:r>
            <a:r>
              <a:rPr lang="en-US" b="1" smtClean="0"/>
              <a:t>dù </a:t>
            </a:r>
            <a:r>
              <a:rPr lang="en-US" b="1"/>
              <a:t>trong hoàn cảnh nào, người phụ nữ vẫn khát khao một mái ấm gia đình hạnh </a:t>
            </a:r>
            <a:r>
              <a:rPr lang="en-US" b="1" smtClean="0"/>
              <a:t>phúc.</a:t>
            </a:r>
            <a:endParaRPr lang="en-US" b="1"/>
          </a:p>
        </p:txBody>
      </p:sp>
    </p:spTree>
    <p:extLst>
      <p:ext uri="{BB962C8B-B14F-4D97-AF65-F5344CB8AC3E}">
        <p14:creationId xmlns:p14="http://schemas.microsoft.com/office/powerpoint/2010/main" val="3569025167"/>
      </p:ext>
    </p:extLst>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t>Có </a:t>
            </a:r>
            <a:r>
              <a:rPr lang="en-US"/>
              <a:t>vẻ ngoài thô kệch, xấu xí, thân phận nghèo hèn, …</a:t>
            </a:r>
          </a:p>
          <a:p>
            <a:r>
              <a:rPr lang="en-US" smtClean="0"/>
              <a:t>Nhưng </a:t>
            </a:r>
            <a:r>
              <a:rPr lang="en-US"/>
              <a:t>có tấm lòng hào hiệp, nhân hậu: sẵn lòng cho người đàn bà xa lạ một bữa ăn giữa lúc nạn đói, sau đó đưa về đùm bọc, cưu mang.</a:t>
            </a:r>
          </a:p>
          <a:p>
            <a:pPr marL="0" indent="0">
              <a:buNone/>
            </a:pPr>
            <a:endParaRPr lang="en-US"/>
          </a:p>
        </p:txBody>
      </p:sp>
    </p:spTree>
    <p:extLst>
      <p:ext uri="{BB962C8B-B14F-4D97-AF65-F5344CB8AC3E}">
        <p14:creationId xmlns:p14="http://schemas.microsoft.com/office/powerpoint/2010/main" val="2903996414"/>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t>Lúc </a:t>
            </a:r>
            <a:r>
              <a:rPr lang="en-US"/>
              <a:t>đầu Tràng cũng có chút phân vân, lo lắng: </a:t>
            </a:r>
            <a:r>
              <a:rPr lang="en-US" i="1"/>
              <a:t>“thóc gạo này đến cái thân mình cũng chả biết có nuôi nổi không, lại còn đèo bồng.”</a:t>
            </a:r>
            <a:endParaRPr lang="en-US"/>
          </a:p>
          <a:p>
            <a:r>
              <a:rPr lang="en-US" smtClean="0"/>
              <a:t>Nhưng </a:t>
            </a:r>
            <a:r>
              <a:rPr lang="en-US"/>
              <a:t>rồi, sau một cái </a:t>
            </a:r>
            <a:r>
              <a:rPr lang="en-US" i="1"/>
              <a:t>“tặc lưỡi”, </a:t>
            </a:r>
            <a:r>
              <a:rPr lang="en-US"/>
              <a:t>Tràng quyết định đánh đổi tất cả để có được người vợ, có được hạnh phúc.</a:t>
            </a:r>
          </a:p>
          <a:p>
            <a:pPr marL="0" indent="0">
              <a:buNone/>
            </a:pPr>
            <a:endParaRPr lang="en-US"/>
          </a:p>
        </p:txBody>
      </p:sp>
    </p:spTree>
    <p:extLst>
      <p:ext uri="{BB962C8B-B14F-4D97-AF65-F5344CB8AC3E}">
        <p14:creationId xmlns:p14="http://schemas.microsoft.com/office/powerpoint/2010/main" val="829456528"/>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sym typeface="Wingdings" panose="05000000000000000000" pitchFamily="2" charset="2"/>
              </a:rPr>
              <a:t>Quyết định “nhặt vợ” của Tràng </a:t>
            </a:r>
            <a:r>
              <a:rPr lang="en-US" smtClean="0"/>
              <a:t>tưởng như là </a:t>
            </a:r>
            <a:r>
              <a:rPr lang="en-US"/>
              <a:t>sự liều lĩnh, nông nổi, nhưng bên trong chính là sự </a:t>
            </a:r>
            <a:r>
              <a:rPr lang="en-US" b="1"/>
              <a:t>khao khát hạnh phúc lứa đôi</a:t>
            </a:r>
            <a:r>
              <a:rPr lang="en-US"/>
              <a:t>. Quyết định có vẻ giản đơn nhưng chứa đựng </a:t>
            </a:r>
            <a:r>
              <a:rPr lang="en-US" b="1"/>
              <a:t>tình </a:t>
            </a:r>
            <a:r>
              <a:rPr lang="en-US" b="1" smtClean="0"/>
              <a:t>thương đối </a:t>
            </a:r>
            <a:r>
              <a:rPr lang="en-US" b="1"/>
              <a:t>với người gặp cảnh khốn cùng.</a:t>
            </a:r>
          </a:p>
          <a:p>
            <a:pPr marL="0" indent="0">
              <a:buNone/>
            </a:pPr>
            <a:endParaRPr lang="en-US"/>
          </a:p>
        </p:txBody>
      </p:sp>
    </p:spTree>
    <p:extLst>
      <p:ext uri="{BB962C8B-B14F-4D97-AF65-F5344CB8AC3E}">
        <p14:creationId xmlns:p14="http://schemas.microsoft.com/office/powerpoint/2010/main" val="1874354432"/>
      </p:ext>
    </p:extLst>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fontScale="85000" lnSpcReduction="10000"/>
          </a:bodyPr>
          <a:lstStyle/>
          <a:p>
            <a:pPr marL="0" indent="0">
              <a:buNone/>
            </a:pPr>
            <a:r>
              <a:rPr lang="en-US" b="1">
                <a:solidFill>
                  <a:srgbClr val="FF0000"/>
                </a:solidFill>
              </a:rPr>
              <a:t>b. Nhân vật Tràng:</a:t>
            </a:r>
            <a:endParaRPr lang="en-US">
              <a:solidFill>
                <a:srgbClr val="FF0000"/>
              </a:solidFill>
            </a:endParaRPr>
          </a:p>
          <a:p>
            <a:r>
              <a:rPr lang="en-US" smtClean="0"/>
              <a:t>Trên </a:t>
            </a:r>
            <a:r>
              <a:rPr lang="en-US"/>
              <a:t>đường về</a:t>
            </a:r>
            <a:r>
              <a:rPr lang="en-US" smtClean="0"/>
              <a:t>:</a:t>
            </a:r>
          </a:p>
          <a:p>
            <a:pPr marL="0" indent="0">
              <a:buNone/>
            </a:pPr>
            <a:r>
              <a:rPr lang="en-US" smtClean="0"/>
              <a:t>  + </a:t>
            </a:r>
            <a:r>
              <a:rPr lang="en-US"/>
              <a:t>Tràng không cúi xuống lầm lũi như mọi ngày mà </a:t>
            </a:r>
            <a:r>
              <a:rPr lang="en-US" i="1"/>
              <a:t>"phởn phơ"</a:t>
            </a:r>
            <a:r>
              <a:rPr lang="en-US"/>
              <a:t> khác thường, </a:t>
            </a:r>
            <a:r>
              <a:rPr lang="en-US" i="1"/>
              <a:t>"cái mặt cứ vênh vênh tự đắc với mình". </a:t>
            </a:r>
            <a:endParaRPr lang="en-US"/>
          </a:p>
          <a:p>
            <a:pPr marL="0" indent="0">
              <a:buNone/>
            </a:pPr>
            <a:r>
              <a:rPr lang="en-US" smtClean="0"/>
              <a:t>  + </a:t>
            </a:r>
            <a:r>
              <a:rPr lang="en-US"/>
              <a:t>Anh rất vui, lòng lâng lâng khó tả:</a:t>
            </a:r>
          </a:p>
          <a:p>
            <a:pPr marL="0" indent="0">
              <a:buNone/>
            </a:pPr>
            <a:r>
              <a:rPr lang="en-US" smtClean="0"/>
              <a:t>  + </a:t>
            </a:r>
            <a:r>
              <a:rPr lang="en-US"/>
              <a:t>Cũng có lúc </a:t>
            </a:r>
            <a:r>
              <a:rPr lang="en-US" i="1"/>
              <a:t>“lúng ta lúng túng, tay nọ xoa xoa vào vai bên kia người đàn bà”</a:t>
            </a:r>
            <a:endParaRPr lang="en-US"/>
          </a:p>
          <a:p>
            <a:pPr marL="0" indent="0">
              <a:buNone/>
            </a:pPr>
            <a:r>
              <a:rPr lang="en-US" smtClean="0"/>
              <a:t>  + </a:t>
            </a:r>
            <a:r>
              <a:rPr lang="en-US"/>
              <a:t>Sự xuất hiện của người vợ như mang đến một luồng sinh khí </a:t>
            </a:r>
            <a:r>
              <a:rPr lang="en-US" smtClean="0"/>
              <a:t>mới, khiến Tràng như quên đi hiện thực tăm tối, u ám</a:t>
            </a:r>
          </a:p>
          <a:p>
            <a:pPr marL="0" indent="0">
              <a:buNone/>
            </a:pPr>
            <a:r>
              <a:rPr lang="en-US" smtClean="0"/>
              <a:t>  + </a:t>
            </a:r>
            <a:r>
              <a:rPr lang="en-US"/>
              <a:t>Lần đầu tiên hưởng được cảm giác êm dịu khi đi cạnh cô vợ </a:t>
            </a:r>
            <a:r>
              <a:rPr lang="en-US" smtClean="0"/>
              <a:t>mới, Tràng hạnh phúc vô bờ.</a:t>
            </a:r>
            <a:endParaRPr lang="en-US"/>
          </a:p>
        </p:txBody>
      </p:sp>
    </p:spTree>
    <p:extLst>
      <p:ext uri="{BB962C8B-B14F-4D97-AF65-F5344CB8AC3E}">
        <p14:creationId xmlns:p14="http://schemas.microsoft.com/office/powerpoint/2010/main" val="2746434292"/>
      </p:ext>
    </p:extLst>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normAutofit/>
          </a:bodyPr>
          <a:lstStyle/>
          <a:p>
            <a:pPr marL="0" indent="0">
              <a:buNone/>
            </a:pPr>
            <a:r>
              <a:rPr lang="en-US" b="1">
                <a:solidFill>
                  <a:srgbClr val="FF0000"/>
                </a:solidFill>
              </a:rPr>
              <a:t>b. Nhân vật Tràng:</a:t>
            </a:r>
            <a:endParaRPr lang="en-US">
              <a:solidFill>
                <a:srgbClr val="FF0000"/>
              </a:solidFill>
            </a:endParaRPr>
          </a:p>
          <a:p>
            <a:r>
              <a:rPr lang="en-US"/>
              <a:t>Buổi sáng đầu tiên có vợ:</a:t>
            </a:r>
          </a:p>
          <a:p>
            <a:pPr marL="0" indent="0">
              <a:buNone/>
            </a:pPr>
            <a:r>
              <a:rPr lang="en-US" smtClean="0"/>
              <a:t>  + </a:t>
            </a:r>
            <a:r>
              <a:rPr lang="en-US"/>
              <a:t>Tràng cảm nhận có một cái gì mới mẻ: </a:t>
            </a:r>
            <a:r>
              <a:rPr lang="en-US" i="1" smtClean="0"/>
              <a:t>“</a:t>
            </a:r>
            <a:r>
              <a:rPr lang="en-US" i="1"/>
              <a:t>Trong người êm ái lửng lơ như người vừa ở trong giấc mơ đi ra</a:t>
            </a:r>
            <a:r>
              <a:rPr lang="en-US" i="1" smtClean="0"/>
              <a:t>”</a:t>
            </a:r>
          </a:p>
          <a:p>
            <a:pPr marL="0" indent="0">
              <a:buNone/>
            </a:pPr>
            <a:r>
              <a:rPr lang="en-US" smtClean="0"/>
              <a:t>  + </a:t>
            </a:r>
            <a:r>
              <a:rPr lang="en-US"/>
              <a:t>Tràng biến đổi hẳn: </a:t>
            </a:r>
            <a:r>
              <a:rPr lang="en-US" i="1" smtClean="0"/>
              <a:t>“</a:t>
            </a:r>
            <a:r>
              <a:rPr lang="en-US" i="1"/>
              <a:t>Bỗng nhiên hắn thấy thương yêu gắn bó với cái nhà của hắn lạ lùng</a:t>
            </a:r>
            <a:r>
              <a:rPr lang="en-US" i="1" smtClean="0"/>
              <a:t>”,“</a:t>
            </a:r>
            <a:r>
              <a:rPr lang="en-US" i="1"/>
              <a:t>Bây giờ hắn mới nên người, hắn thấy có bổn phận lo lắng cho vợ con sau này”</a:t>
            </a:r>
            <a:endParaRPr lang="en-US"/>
          </a:p>
          <a:p>
            <a:pPr marL="0" indent="0">
              <a:buNone/>
            </a:pPr>
            <a:endParaRPr lang="en-US"/>
          </a:p>
        </p:txBody>
      </p:sp>
    </p:spTree>
    <p:extLst>
      <p:ext uri="{BB962C8B-B14F-4D97-AF65-F5344CB8AC3E}">
        <p14:creationId xmlns:p14="http://schemas.microsoft.com/office/powerpoint/2010/main" val="1908267621"/>
      </p:ext>
    </p:extLst>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5739081"/>
          </a:xfrm>
        </p:spPr>
        <p:txBody>
          <a:bodyPr/>
          <a:lstStyle/>
          <a:p>
            <a:pPr marL="0" indent="0">
              <a:buNone/>
            </a:pPr>
            <a:r>
              <a:rPr lang="en-US" b="1">
                <a:solidFill>
                  <a:srgbClr val="FF0000"/>
                </a:solidFill>
              </a:rPr>
              <a:t>b. Nhân vật Tràng</a:t>
            </a:r>
            <a:r>
              <a:rPr lang="en-US" b="1" smtClean="0">
                <a:solidFill>
                  <a:srgbClr val="FF0000"/>
                </a:solidFill>
              </a:rPr>
              <a:t>:</a:t>
            </a:r>
            <a:endParaRPr lang="en-US" smtClean="0"/>
          </a:p>
          <a:p>
            <a:r>
              <a:rPr lang="en-US" smtClean="0"/>
              <a:t>Tràng </a:t>
            </a:r>
            <a:r>
              <a:rPr lang="en-US"/>
              <a:t>biết hướng tới một cuộc sống tương lai tốt đẹp hơn: </a:t>
            </a:r>
            <a:r>
              <a:rPr lang="en-US" i="1" smtClean="0"/>
              <a:t>“</a:t>
            </a:r>
            <a:r>
              <a:rPr lang="en-US" i="1"/>
              <a:t>Trong óc Tràng vẫn thấy đám người đói và lá cờ đỏ bay phấp phới</a:t>
            </a:r>
            <a:r>
              <a:rPr lang="en-US" i="1" smtClean="0"/>
              <a:t>”</a:t>
            </a:r>
          </a:p>
          <a:p>
            <a:pPr marL="0" indent="0">
              <a:buNone/>
            </a:pPr>
            <a:r>
              <a:rPr lang="en-US" b="1" smtClean="0"/>
              <a:t>Tóm lại: Tràng</a:t>
            </a:r>
            <a:r>
              <a:rPr lang="en-US" smtClean="0"/>
              <a:t> đại diện cho những </a:t>
            </a:r>
            <a:r>
              <a:rPr lang="en-US"/>
              <a:t>con người đói khát gần kề cái chết vẫn khao khát hạnh phúc gia đình, vẫn cưu mang đùm bọc lẫn nhau và luôn có niềm tin vào tương lai.</a:t>
            </a:r>
          </a:p>
          <a:p>
            <a:pPr marL="0" indent="0">
              <a:buNone/>
            </a:pPr>
            <a:endParaRPr lang="en-US"/>
          </a:p>
        </p:txBody>
      </p:sp>
    </p:spTree>
    <p:extLst>
      <p:ext uri="{BB962C8B-B14F-4D97-AF65-F5344CB8AC3E}">
        <p14:creationId xmlns:p14="http://schemas.microsoft.com/office/powerpoint/2010/main" val="3335329107"/>
      </p:ext>
    </p:extLst>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c. Nhân vật Bà </a:t>
            </a:r>
            <a:r>
              <a:rPr lang="en-US" b="1">
                <a:solidFill>
                  <a:srgbClr val="FF0000"/>
                </a:solidFill>
              </a:rPr>
              <a:t>cụ Tứ:</a:t>
            </a:r>
          </a:p>
          <a:p>
            <a:r>
              <a:rPr lang="en-US" smtClean="0"/>
              <a:t>Một </a:t>
            </a:r>
            <a:r>
              <a:rPr lang="en-US"/>
              <a:t>bà lão già nua, ốm yếu, lưng c</a:t>
            </a:r>
            <a:r>
              <a:rPr lang="en-US" smtClean="0"/>
              <a:t>òng </a:t>
            </a:r>
            <a:r>
              <a:rPr lang="en-US"/>
              <a:t>vì tuổi tác.</a:t>
            </a:r>
          </a:p>
          <a:p>
            <a:r>
              <a:rPr lang="en-US" smtClean="0"/>
              <a:t>Tâm </a:t>
            </a:r>
            <a:r>
              <a:rPr lang="en-US"/>
              <a:t>trạng bà cụ Tứ: </a:t>
            </a:r>
            <a:endParaRPr lang="en-US" smtClean="0"/>
          </a:p>
          <a:p>
            <a:pPr marL="0" indent="0">
              <a:buNone/>
            </a:pPr>
            <a:r>
              <a:rPr lang="en-US">
                <a:sym typeface="Wingdings" panose="05000000000000000000" pitchFamily="2" charset="2"/>
              </a:rPr>
              <a:t></a:t>
            </a:r>
            <a:r>
              <a:rPr lang="en-US"/>
              <a:t>Tâm trạng Khi nghe Tràng reo mừng.</a:t>
            </a:r>
          </a:p>
          <a:p>
            <a:pPr marL="0" indent="0">
              <a:buNone/>
            </a:pPr>
            <a:r>
              <a:rPr lang="en-US">
                <a:sym typeface="Wingdings" panose="05000000000000000000" pitchFamily="2" charset="2"/>
              </a:rPr>
              <a:t></a:t>
            </a:r>
            <a:r>
              <a:rPr lang="en-US"/>
              <a:t>Tâm trạng khi đã rõ sự tình.</a:t>
            </a:r>
          </a:p>
          <a:p>
            <a:pPr marL="0" indent="0">
              <a:buNone/>
            </a:pPr>
            <a:r>
              <a:rPr lang="en-US">
                <a:sym typeface="Wingdings" panose="05000000000000000000" pitchFamily="2" charset="2"/>
              </a:rPr>
              <a:t></a:t>
            </a:r>
            <a:r>
              <a:rPr lang="en-US"/>
              <a:t>Tâm trạng trong buổi sáng đầu tiên có dâu mới.</a:t>
            </a:r>
          </a:p>
          <a:p>
            <a:pPr marL="0" indent="0">
              <a:buNone/>
            </a:pPr>
            <a:endParaRPr lang="en-US"/>
          </a:p>
          <a:p>
            <a:pPr marL="0" indent="0">
              <a:buNone/>
            </a:pPr>
            <a:endParaRPr lang="en-US"/>
          </a:p>
        </p:txBody>
      </p:sp>
    </p:spTree>
    <p:extLst>
      <p:ext uri="{BB962C8B-B14F-4D97-AF65-F5344CB8AC3E}">
        <p14:creationId xmlns:p14="http://schemas.microsoft.com/office/powerpoint/2010/main" val="2156969277"/>
      </p:ext>
    </p:extLst>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c. Nhân vật Bà </a:t>
            </a:r>
            <a:r>
              <a:rPr lang="en-US" b="1">
                <a:solidFill>
                  <a:srgbClr val="FF0000"/>
                </a:solidFill>
              </a:rPr>
              <a:t>cụ Tứ:</a:t>
            </a:r>
          </a:p>
          <a:p>
            <a:pPr marL="0" indent="0">
              <a:buNone/>
            </a:pPr>
            <a:r>
              <a:rPr lang="en-US"/>
              <a:t>=&gt; Bà là một người mẹ có tấm lòng nhân hậu, bao dung, đầy hi sinh, tiêu biểu của người </a:t>
            </a:r>
            <a:r>
              <a:rPr lang="en-US" smtClean="0"/>
              <a:t>mẹ </a:t>
            </a:r>
            <a:r>
              <a:rPr lang="en-US"/>
              <a:t>VN.</a:t>
            </a:r>
          </a:p>
          <a:p>
            <a:pPr marL="0" indent="0">
              <a:buNone/>
            </a:pPr>
            <a:endParaRPr lang="en-US"/>
          </a:p>
        </p:txBody>
      </p:sp>
    </p:spTree>
    <p:extLst>
      <p:ext uri="{BB962C8B-B14F-4D97-AF65-F5344CB8AC3E}">
        <p14:creationId xmlns:p14="http://schemas.microsoft.com/office/powerpoint/2010/main" val="2175219199"/>
      </p:ext>
    </p:extLst>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a:bodyPr>
          <a:lstStyle/>
          <a:p>
            <a:pPr marL="0" indent="0">
              <a:buNone/>
            </a:pPr>
            <a:r>
              <a:rPr lang="en-US" b="1">
                <a:solidFill>
                  <a:srgbClr val="FF0000"/>
                </a:solidFill>
              </a:rPr>
              <a:t>III. Tổng kết:</a:t>
            </a:r>
            <a:endParaRPr lang="en-US">
              <a:solidFill>
                <a:srgbClr val="FF0000"/>
              </a:solidFill>
            </a:endParaRPr>
          </a:p>
          <a:p>
            <a:pPr marL="0" indent="0">
              <a:buNone/>
            </a:pPr>
            <a:r>
              <a:rPr lang="en-US" b="1" smtClean="0">
                <a:solidFill>
                  <a:srgbClr val="FF0000"/>
                </a:solidFill>
              </a:rPr>
              <a:t>   1</a:t>
            </a:r>
            <a:r>
              <a:rPr lang="en-US" b="1">
                <a:solidFill>
                  <a:srgbClr val="FF0000"/>
                </a:solidFill>
              </a:rPr>
              <a:t>. Nội dung:</a:t>
            </a:r>
            <a:endParaRPr lang="en-US">
              <a:solidFill>
                <a:srgbClr val="FF0000"/>
              </a:solidFill>
            </a:endParaRPr>
          </a:p>
          <a:p>
            <a:r>
              <a:rPr lang="en-US" b="1" smtClean="0"/>
              <a:t>Giá </a:t>
            </a:r>
            <a:r>
              <a:rPr lang="en-US" b="1"/>
              <a:t>trị </a:t>
            </a:r>
            <a:r>
              <a:rPr lang="en-US" b="1" smtClean="0"/>
              <a:t>hiện thực: </a:t>
            </a:r>
            <a:r>
              <a:rPr lang="en-US"/>
              <a:t>Truyện thể hiện được thảm cảnh của nhân dân ta trong nạn đói năm 1945. </a:t>
            </a:r>
          </a:p>
          <a:p>
            <a:r>
              <a:rPr lang="en-US" b="1" smtClean="0"/>
              <a:t>Giá </a:t>
            </a:r>
            <a:r>
              <a:rPr lang="en-US" b="1"/>
              <a:t>trị nhân đạo: </a:t>
            </a:r>
            <a:r>
              <a:rPr lang="en-US"/>
              <a:t>Đặc biệt thể hiện được tấm lòng nhân ái, sức sống kì diệu của con người ngay bên bờ vực thẳm của cái chết vẫn hướng về sự sống và khát khao tổ ấm gia đình.</a:t>
            </a:r>
          </a:p>
          <a:p>
            <a:endParaRPr lang="en-US"/>
          </a:p>
        </p:txBody>
      </p:sp>
    </p:spTree>
    <p:extLst>
      <p:ext uri="{BB962C8B-B14F-4D97-AF65-F5344CB8AC3E}">
        <p14:creationId xmlns:p14="http://schemas.microsoft.com/office/powerpoint/2010/main" val="4255737640"/>
      </p:ext>
    </p:extLst>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a:bodyPr>
          <a:lstStyle/>
          <a:p>
            <a:pPr marL="0" indent="0">
              <a:buNone/>
            </a:pPr>
            <a:r>
              <a:rPr lang="en-US" b="1">
                <a:solidFill>
                  <a:srgbClr val="FF0000"/>
                </a:solidFill>
              </a:rPr>
              <a:t>2. Nghệ thuật:</a:t>
            </a:r>
            <a:endParaRPr lang="en-US">
              <a:solidFill>
                <a:srgbClr val="FF0000"/>
              </a:solidFill>
            </a:endParaRPr>
          </a:p>
          <a:p>
            <a:r>
              <a:rPr lang="en-US" smtClean="0"/>
              <a:t>Xây </a:t>
            </a:r>
            <a:r>
              <a:rPr lang="en-US"/>
              <a:t>dựng tình huống truyện độc đáo.</a:t>
            </a:r>
          </a:p>
          <a:p>
            <a:r>
              <a:rPr lang="en-US" smtClean="0"/>
              <a:t>Cách </a:t>
            </a:r>
            <a:r>
              <a:rPr lang="en-US"/>
              <a:t>kể chuyện tự nhiên, lôi cuốn, hấp dẫn:</a:t>
            </a:r>
          </a:p>
          <a:p>
            <a:pPr marL="0" indent="0">
              <a:buNone/>
            </a:pPr>
            <a:r>
              <a:rPr lang="en-US" smtClean="0"/>
              <a:t>  + </a:t>
            </a:r>
            <a:r>
              <a:rPr lang="en-US"/>
              <a:t>Cách dẫn dắt câu chuyện tự nhiên, giản dị, chặt chẽ</a:t>
            </a:r>
          </a:p>
          <a:p>
            <a:pPr marL="0" indent="0">
              <a:buNone/>
            </a:pPr>
            <a:r>
              <a:rPr lang="en-US" smtClean="0"/>
              <a:t>  + </a:t>
            </a:r>
            <a:r>
              <a:rPr lang="en-US"/>
              <a:t>Khéo léo làm nổi bật sự đối lập giữa hoàn cảnh và tính cách nhân vật.</a:t>
            </a:r>
          </a:p>
          <a:p>
            <a:endParaRPr lang="en-US"/>
          </a:p>
        </p:txBody>
      </p:sp>
    </p:spTree>
    <p:extLst>
      <p:ext uri="{BB962C8B-B14F-4D97-AF65-F5344CB8AC3E}">
        <p14:creationId xmlns:p14="http://schemas.microsoft.com/office/powerpoint/2010/main" val="2788462993"/>
      </p:ext>
    </p:extLst>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2. Nghệ thuật:</a:t>
            </a:r>
            <a:endParaRPr lang="en-US">
              <a:solidFill>
                <a:srgbClr val="FF0000"/>
              </a:solidFill>
            </a:endParaRPr>
          </a:p>
          <a:p>
            <a:r>
              <a:rPr lang="en-US"/>
              <a:t>Dựng cảnh chân thật, sinh động, đặc sắc: cảnh chết đói, cảnh bữa cơm ngày đói,…</a:t>
            </a:r>
          </a:p>
          <a:p>
            <a:r>
              <a:rPr lang="en-US" smtClean="0"/>
              <a:t>Miêu </a:t>
            </a:r>
            <a:r>
              <a:rPr lang="en-US"/>
              <a:t>tả tâm lí nhân vật tinh tế nhưng bộc lộ tự nhiên, chân thật.</a:t>
            </a:r>
          </a:p>
          <a:p>
            <a:r>
              <a:rPr lang="en-US" smtClean="0"/>
              <a:t>Ngôn </a:t>
            </a:r>
            <a:r>
              <a:rPr lang="en-US"/>
              <a:t>ngữ nông thôn mộc mạc, giản dị, gần với khẩu ngữ nhưng được chọn lọc kĩ, tạo nên sức gợi.</a:t>
            </a:r>
          </a:p>
          <a:p>
            <a:pPr marL="0" indent="0">
              <a:buNone/>
            </a:pPr>
            <a:endParaRPr lang="en-US"/>
          </a:p>
        </p:txBody>
      </p:sp>
    </p:spTree>
    <p:extLst>
      <p:ext uri="{BB962C8B-B14F-4D97-AF65-F5344CB8AC3E}">
        <p14:creationId xmlns:p14="http://schemas.microsoft.com/office/powerpoint/2010/main" val="772939618"/>
      </p:ext>
    </p:extLst>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9215"/>
            <a:ext cx="10515600" cy="1325563"/>
          </a:xfrm>
        </p:spPr>
        <p:txBody>
          <a:bodyPr>
            <a:normAutofit/>
          </a:bodyPr>
          <a:lstStyle/>
          <a:p>
            <a:r>
              <a:rPr lang="en-US" smtClean="0"/>
              <a:t>Truyện ngắn: RỪNG XÀ NU</a:t>
            </a:r>
            <a:br>
              <a:rPr lang="en-US" smtClean="0"/>
            </a:br>
            <a:r>
              <a:rPr lang="en-US" smtClean="0"/>
              <a:t>                           </a:t>
            </a:r>
            <a:r>
              <a:rPr lang="en-US" i="1" smtClean="0"/>
              <a:t>--- Nguyễn Trung Thành ---</a:t>
            </a:r>
            <a:endParaRPr lang="en-US" i="1"/>
          </a:p>
        </p:txBody>
      </p:sp>
      <p:sp>
        <p:nvSpPr>
          <p:cNvPr id="3" name="Content Placeholder 2"/>
          <p:cNvSpPr>
            <a:spLocks noGrp="1"/>
          </p:cNvSpPr>
          <p:nvPr>
            <p:ph sz="half" idx="2"/>
          </p:nvPr>
        </p:nvSpPr>
        <p:spPr>
          <a:xfrm>
            <a:off x="6197601" y="1716445"/>
            <a:ext cx="5157787" cy="4498975"/>
          </a:xfrm>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Tác giả:</a:t>
            </a:r>
            <a:endParaRPr lang="en-US">
              <a:solidFill>
                <a:srgbClr val="FF0000"/>
              </a:solidFill>
            </a:endParaRPr>
          </a:p>
          <a:p>
            <a:pPr marL="0" indent="0">
              <a:buNone/>
            </a:pPr>
            <a:r>
              <a:rPr lang="en-US" b="1" i="1" smtClean="0">
                <a:solidFill>
                  <a:srgbClr val="FF0000"/>
                </a:solidFill>
              </a:rPr>
              <a:t>Đọc tiểu dẫn </a:t>
            </a:r>
            <a:r>
              <a:rPr lang="en-US" i="1" smtClean="0">
                <a:solidFill>
                  <a:srgbClr val="FF0000"/>
                </a:solidFill>
              </a:rPr>
              <a:t>và kết </a:t>
            </a:r>
            <a:r>
              <a:rPr lang="en-US" i="1">
                <a:solidFill>
                  <a:srgbClr val="FF0000"/>
                </a:solidFill>
              </a:rPr>
              <a:t>hợp với những hiểu biết cá nhân, </a:t>
            </a:r>
            <a:r>
              <a:rPr lang="en-US" i="1" smtClean="0">
                <a:solidFill>
                  <a:srgbClr val="FF0000"/>
                </a:solidFill>
              </a:rPr>
              <a:t>em hãy </a:t>
            </a:r>
            <a:r>
              <a:rPr lang="en-US" i="1">
                <a:solidFill>
                  <a:srgbClr val="FF0000"/>
                </a:solidFill>
              </a:rPr>
              <a:t>giới thiệu về nhà văn Nguyễn Trung Thành (cuộc đời, sự nghiệp, đặc điểm sáng tác,…) </a:t>
            </a:r>
          </a:p>
        </p:txBody>
      </p:sp>
      <p:pic>
        <p:nvPicPr>
          <p:cNvPr id="10" name="Content Placeholder 9"/>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395265" y="2051297"/>
            <a:ext cx="5503260" cy="3320525"/>
          </a:xfrm>
        </p:spPr>
      </p:pic>
    </p:spTree>
    <p:extLst>
      <p:ext uri="{BB962C8B-B14F-4D97-AF65-F5344CB8AC3E}">
        <p14:creationId xmlns:p14="http://schemas.microsoft.com/office/powerpoint/2010/main" val="204855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a:t>Tên khai sinh </a:t>
            </a:r>
            <a:r>
              <a:rPr lang="en-US" sz="3600" smtClean="0"/>
              <a:t>là </a:t>
            </a:r>
            <a:r>
              <a:rPr lang="en-US" sz="3600" b="1"/>
              <a:t>Nguyễn Ngọc Báu</a:t>
            </a:r>
            <a:r>
              <a:rPr lang="en-US" sz="3600"/>
              <a:t>. Ông sinh năm 1932, quê ở Thăng Bình, Quảng Nam</a:t>
            </a:r>
            <a:r>
              <a:rPr lang="en-US" sz="3600" smtClean="0"/>
              <a:t>. Nguyễn </a:t>
            </a:r>
            <a:r>
              <a:rPr lang="en-US" sz="3600"/>
              <a:t>Trung Thành là bút danh được nhà văn </a:t>
            </a:r>
            <a:r>
              <a:rPr lang="en-US" sz="3600" smtClean="0"/>
              <a:t>dùng </a:t>
            </a:r>
            <a:r>
              <a:rPr lang="en-US" sz="3600"/>
              <a:t>trong thời gian hoạt động ở chiến trường miền Nam thời chống </a:t>
            </a:r>
            <a:r>
              <a:rPr lang="en-US" sz="3600" smtClean="0"/>
              <a:t>Mỹ.</a:t>
            </a:r>
            <a:r>
              <a:rPr lang="en-US" sz="3600" b="1"/>
              <a:t> Bút danh chính thức là Nguyên Ngọc. </a:t>
            </a:r>
            <a:endParaRPr lang="en-US" sz="3600"/>
          </a:p>
          <a:p>
            <a:endParaRPr lang="en-US" sz="3600"/>
          </a:p>
        </p:txBody>
      </p:sp>
    </p:spTree>
    <p:extLst>
      <p:ext uri="{BB962C8B-B14F-4D97-AF65-F5344CB8AC3E}">
        <p14:creationId xmlns:p14="http://schemas.microsoft.com/office/powerpoint/2010/main" val="3837192920"/>
      </p:ext>
    </p:extLst>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smtClean="0"/>
              <a:t>Năm </a:t>
            </a:r>
            <a:r>
              <a:rPr lang="en-US" sz="3600"/>
              <a:t>1950, ông vào bộ đội, sau đó làm phóng viên báo </a:t>
            </a:r>
            <a:r>
              <a:rPr lang="en-US" sz="3600" b="1" i="1" smtClean="0"/>
              <a:t>Quân </a:t>
            </a:r>
            <a:r>
              <a:rPr lang="en-US" sz="3600" b="1" i="1"/>
              <a:t>đội nhân dân liên khu V</a:t>
            </a:r>
            <a:r>
              <a:rPr lang="en-US" sz="3600"/>
              <a:t>. Năm 1962, ông tình nguyện trở về chiến trường miền Nam.</a:t>
            </a:r>
          </a:p>
          <a:p>
            <a:pPr marL="571500" indent="-571500">
              <a:lnSpc>
                <a:spcPct val="100000"/>
              </a:lnSpc>
              <a:buFont typeface="Arial" panose="020B0604020202020204" pitchFamily="34" charset="0"/>
              <a:buChar char="•"/>
            </a:pPr>
            <a:endParaRPr lang="en-US" sz="3600"/>
          </a:p>
          <a:p>
            <a:endParaRPr lang="en-US" sz="3600"/>
          </a:p>
        </p:txBody>
      </p:sp>
    </p:spTree>
    <p:extLst>
      <p:ext uri="{BB962C8B-B14F-4D97-AF65-F5344CB8AC3E}">
        <p14:creationId xmlns:p14="http://schemas.microsoft.com/office/powerpoint/2010/main" val="28450430"/>
      </p:ext>
    </p:extLst>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a:t> Tác </a:t>
            </a:r>
            <a:r>
              <a:rPr lang="en-US" sz="3600" smtClean="0"/>
              <a:t>phẩm tiêu biểu: </a:t>
            </a:r>
            <a:endParaRPr lang="en-US" sz="3600"/>
          </a:p>
          <a:p>
            <a:r>
              <a:rPr lang="en-US" sz="3600"/>
              <a:t>+ </a:t>
            </a:r>
            <a:r>
              <a:rPr lang="en-US" sz="3600" b="1" i="1"/>
              <a:t>Đất nước đứng </a:t>
            </a:r>
            <a:r>
              <a:rPr lang="en-US" sz="3600" b="1" i="1" smtClean="0"/>
              <a:t>lên </a:t>
            </a:r>
            <a:r>
              <a:rPr lang="en-US" sz="3600" smtClean="0"/>
              <a:t>(tiểu thuyết - </a:t>
            </a:r>
            <a:r>
              <a:rPr lang="en-US" sz="3600"/>
              <a:t>giải nhất, giải thưởng Hội văn nghệ Việt Nam năm </a:t>
            </a:r>
            <a:r>
              <a:rPr lang="en-US" sz="3600" smtClean="0"/>
              <a:t>1954 - 1955); </a:t>
            </a:r>
          </a:p>
          <a:p>
            <a:r>
              <a:rPr lang="en-US" sz="3600" smtClean="0"/>
              <a:t>+ </a:t>
            </a:r>
            <a:r>
              <a:rPr lang="en-US" sz="3600" b="1" i="1"/>
              <a:t>Rừng xà </a:t>
            </a:r>
            <a:r>
              <a:rPr lang="en-US" sz="3600" b="1" i="1" smtClean="0"/>
              <a:t>nu</a:t>
            </a:r>
            <a:r>
              <a:rPr lang="en-US" sz="3600" b="1" i="1"/>
              <a:t> </a:t>
            </a:r>
            <a:r>
              <a:rPr lang="en-US" sz="3600" smtClean="0"/>
              <a:t>(truyện </a:t>
            </a:r>
            <a:r>
              <a:rPr lang="en-US" sz="3600"/>
              <a:t>ngắn, </a:t>
            </a:r>
            <a:r>
              <a:rPr lang="en-US" sz="3600" smtClean="0"/>
              <a:t>1965) in trong tập </a:t>
            </a:r>
            <a:r>
              <a:rPr lang="en-US" sz="3600" b="1" i="1" smtClean="0"/>
              <a:t>Trên </a:t>
            </a:r>
            <a:r>
              <a:rPr lang="en-US" sz="3600" b="1" i="1"/>
              <a:t>quê hương những anh hùng Điện Ngọc </a:t>
            </a:r>
            <a:r>
              <a:rPr lang="en-US" sz="3600" smtClean="0"/>
              <a:t>( truyện và kí - 1969</a:t>
            </a:r>
            <a:r>
              <a:rPr lang="en-US" sz="3600"/>
              <a:t>); </a:t>
            </a:r>
          </a:p>
          <a:p>
            <a:r>
              <a:rPr lang="en-US" sz="3600"/>
              <a:t>+ </a:t>
            </a:r>
            <a:r>
              <a:rPr lang="en-US" sz="3600" b="1" i="1"/>
              <a:t>Đất Quảng </a:t>
            </a:r>
            <a:r>
              <a:rPr lang="en-US" sz="3600" smtClean="0"/>
              <a:t>(Tiểu thuyết, 1971- </a:t>
            </a:r>
            <a:r>
              <a:rPr lang="en-US" sz="3600"/>
              <a:t>1974);…</a:t>
            </a:r>
          </a:p>
          <a:p>
            <a:endParaRPr lang="en-US" sz="3600"/>
          </a:p>
        </p:txBody>
      </p:sp>
    </p:spTree>
    <p:extLst>
      <p:ext uri="{BB962C8B-B14F-4D97-AF65-F5344CB8AC3E}">
        <p14:creationId xmlns:p14="http://schemas.microsoft.com/office/powerpoint/2010/main" val="1560779334"/>
      </p:ext>
    </p:extLst>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smtClean="0"/>
              <a:t>Năm </a:t>
            </a:r>
            <a:r>
              <a:rPr lang="en-US" sz="3600"/>
              <a:t>2000, ông được tặng giải thưởng Nhà nước về văn học nghệ thuật</a:t>
            </a:r>
            <a:r>
              <a:rPr lang="en-US" sz="3600" smtClean="0"/>
              <a:t>.</a:t>
            </a:r>
          </a:p>
          <a:p>
            <a:pPr marL="571500" indent="-571500">
              <a:buFont typeface="Arial" panose="020B0604020202020204" pitchFamily="34" charset="0"/>
              <a:buChar char="•"/>
            </a:pPr>
            <a:r>
              <a:rPr lang="vi-VN" sz="3600" b="1" i="1"/>
              <a:t>Ông </a:t>
            </a:r>
            <a:r>
              <a:rPr lang="en-US" sz="3600" b="1" i="1" smtClean="0"/>
              <a:t>là một nhà văn </a:t>
            </a:r>
            <a:r>
              <a:rPr lang="vi-VN" sz="3600" b="1" i="1" smtClean="0"/>
              <a:t>gắn </a:t>
            </a:r>
            <a:r>
              <a:rPr lang="vi-VN" sz="3600" b="1" i="1"/>
              <a:t>bó mật thiết với chiến </a:t>
            </a:r>
            <a:r>
              <a:rPr lang="vi-VN" sz="3600" b="1" i="1" smtClean="0"/>
              <a:t>trường</a:t>
            </a:r>
            <a:r>
              <a:rPr lang="en-US" sz="3600" b="1" i="1" smtClean="0"/>
              <a:t>,</a:t>
            </a:r>
            <a:r>
              <a:rPr lang="vi-VN" sz="3600" b="1" i="1"/>
              <a:t> </a:t>
            </a:r>
            <a:r>
              <a:rPr lang="en-US" sz="3600" b="1" i="1" smtClean="0"/>
              <a:t>với con người Tây Nguyên. Tác phẩm của ông gắn liền với những biến cố thời cuộc.</a:t>
            </a:r>
            <a:endParaRPr lang="en-US" sz="3600" b="1" i="1"/>
          </a:p>
        </p:txBody>
      </p:sp>
    </p:spTree>
    <p:extLst>
      <p:ext uri="{BB962C8B-B14F-4D97-AF65-F5344CB8AC3E}">
        <p14:creationId xmlns:p14="http://schemas.microsoft.com/office/powerpoint/2010/main" val="1360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r>
              <a:rPr lang="en-US" b="1" smtClean="0">
                <a:solidFill>
                  <a:srgbClr val="FF0000"/>
                </a:solidFill>
              </a:rPr>
              <a:t>:</a:t>
            </a:r>
          </a:p>
          <a:p>
            <a:pPr marL="0" indent="0">
              <a:buNone/>
            </a:pPr>
            <a:r>
              <a:rPr lang="en-US" b="1" i="1" smtClean="0">
                <a:solidFill>
                  <a:srgbClr val="FF0000"/>
                </a:solidFill>
              </a:rPr>
              <a:t>   a</a:t>
            </a:r>
            <a:r>
              <a:rPr lang="en-US" b="1" i="1">
                <a:solidFill>
                  <a:srgbClr val="FF0000"/>
                </a:solidFill>
              </a:rPr>
              <a:t>. Xuất xứ</a:t>
            </a:r>
            <a:r>
              <a:rPr lang="en-US" b="1" i="1" smtClean="0">
                <a:solidFill>
                  <a:srgbClr val="FF0000"/>
                </a:solidFill>
              </a:rPr>
              <a:t>:</a:t>
            </a:r>
          </a:p>
          <a:p>
            <a:pPr marL="0" indent="0">
              <a:buNone/>
            </a:pPr>
            <a:r>
              <a:rPr lang="en-US" i="1" smtClean="0">
                <a:solidFill>
                  <a:srgbClr val="FF0000"/>
                </a:solidFill>
              </a:rPr>
              <a:t>Hãy nêu xuất xứ của tác phẩm?</a:t>
            </a:r>
          </a:p>
          <a:p>
            <a:r>
              <a:rPr lang="en-US" b="1" smtClean="0"/>
              <a:t>Rừng </a:t>
            </a:r>
            <a:r>
              <a:rPr lang="en-US" b="1"/>
              <a:t>xà nu (1965) </a:t>
            </a:r>
            <a:r>
              <a:rPr lang="en-US"/>
              <a:t>ra mắt lần đầu tiên trên Tạp chí văn nghệ quân giải phóng miền Trung Trung bộ (số </a:t>
            </a:r>
            <a:r>
              <a:rPr lang="en-US" smtClean="0"/>
              <a:t>2 - </a:t>
            </a:r>
            <a:r>
              <a:rPr lang="en-US"/>
              <a:t>1965), sau đó được in trong tập </a:t>
            </a:r>
            <a:r>
              <a:rPr lang="en-US" b="1" i="1"/>
              <a:t>Trên quê hương những anh hùng Điện Ngọc</a:t>
            </a:r>
            <a:r>
              <a:rPr lang="en-US"/>
              <a:t>.</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44539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endParaRPr lang="en-US">
              <a:solidFill>
                <a:srgbClr val="FF0000"/>
              </a:solidFill>
            </a:endParaRPr>
          </a:p>
          <a:p>
            <a:pPr marL="0" indent="0">
              <a:buNone/>
            </a:pPr>
            <a:r>
              <a:rPr lang="en-US" b="1" i="1" smtClean="0">
                <a:solidFill>
                  <a:srgbClr val="FF0000"/>
                </a:solidFill>
              </a:rPr>
              <a:t>   b</a:t>
            </a:r>
            <a:r>
              <a:rPr lang="en-US" b="1" i="1">
                <a:solidFill>
                  <a:srgbClr val="FF0000"/>
                </a:solidFill>
              </a:rPr>
              <a:t>. Hoàn cảnh ra đời</a:t>
            </a:r>
            <a:r>
              <a:rPr lang="en-US" b="1" i="1" smtClean="0">
                <a:solidFill>
                  <a:srgbClr val="FF0000"/>
                </a:solidFill>
              </a:rPr>
              <a:t>:</a:t>
            </a:r>
          </a:p>
          <a:p>
            <a:pPr marL="0" indent="0">
              <a:buNone/>
            </a:pPr>
            <a:r>
              <a:rPr lang="en-US" i="1" smtClean="0">
                <a:solidFill>
                  <a:srgbClr val="FF0000"/>
                </a:solidFill>
              </a:rPr>
              <a:t>Em hãy nêu vắn tắt hoàn cảnh lịch sử khi tác phẩm được nhà văn sáng tác – giai đoạn những năm 1954 - 1965?</a:t>
            </a:r>
          </a:p>
          <a:p>
            <a:pPr marL="0" indent="0">
              <a:buNone/>
            </a:pPr>
            <a:r>
              <a:rPr lang="en-US" smtClean="0"/>
              <a:t>(Học sinh học theo giáo trình)</a:t>
            </a:r>
            <a:endParaRPr lang="en-US"/>
          </a:p>
          <a:p>
            <a:pPr marL="0" indent="0">
              <a:buNone/>
            </a:pPr>
            <a:endParaRPr lang="en-US"/>
          </a:p>
        </p:txBody>
      </p:sp>
    </p:spTree>
    <p:extLst>
      <p:ext uri="{BB962C8B-B14F-4D97-AF65-F5344CB8AC3E}">
        <p14:creationId xmlns:p14="http://schemas.microsoft.com/office/powerpoint/2010/main" val="295539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a:t>
            </a:r>
            <a:r>
              <a:rPr lang="nb-NO" b="1" smtClean="0">
                <a:solidFill>
                  <a:srgbClr val="FF0000"/>
                </a:solidFill>
              </a:rPr>
              <a:t>THÍCH.</a:t>
            </a:r>
            <a:endParaRPr lang="nb-NO" b="1">
              <a:solidFill>
                <a:srgbClr val="FF0000"/>
              </a:solidFill>
            </a:endParaRPr>
          </a:p>
          <a:p>
            <a:pPr marL="0" indent="0">
              <a:buNone/>
            </a:pPr>
            <a:r>
              <a:rPr lang="en-US" b="1" smtClean="0">
                <a:solidFill>
                  <a:srgbClr val="FF0000"/>
                </a:solidFill>
              </a:rPr>
              <a:t>    1. Đọc tác phẩm: </a:t>
            </a:r>
            <a:r>
              <a:rPr lang="en-US" smtClean="0"/>
              <a:t>Đọc và tóm tắt tác phẩm theo bố cục. </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8900" y="2616629"/>
            <a:ext cx="6434339" cy="3560334"/>
          </a:xfrm>
          <a:prstGeom prst="rect">
            <a:avLst/>
          </a:prstGeom>
        </p:spPr>
      </p:pic>
    </p:spTree>
    <p:extLst>
      <p:ext uri="{BB962C8B-B14F-4D97-AF65-F5344CB8AC3E}">
        <p14:creationId xmlns:p14="http://schemas.microsoft.com/office/powerpoint/2010/main" val="2114980101"/>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a:t>
            </a:r>
            <a:r>
              <a:rPr lang="nb-NO" b="1" smtClean="0">
                <a:solidFill>
                  <a:srgbClr val="FF0000"/>
                </a:solidFill>
              </a:rPr>
              <a:t>THÍCH.</a:t>
            </a:r>
            <a:endParaRPr lang="nb-NO" b="1">
              <a:solidFill>
                <a:srgbClr val="FF0000"/>
              </a:solidFill>
            </a:endParaRPr>
          </a:p>
          <a:p>
            <a:pPr marL="0" indent="0">
              <a:buNone/>
            </a:pPr>
            <a:r>
              <a:rPr lang="en-US" b="1" smtClean="0">
                <a:solidFill>
                  <a:srgbClr val="FF0000"/>
                </a:solidFill>
              </a:rPr>
              <a:t>    1. Đọc tác phẩm: </a:t>
            </a:r>
            <a:r>
              <a:rPr lang="en-US" smtClean="0"/>
              <a:t>Đọc và tóm tắt tác phẩm theo bố cục. </a:t>
            </a:r>
          </a:p>
          <a:p>
            <a:r>
              <a:rPr lang="nb-NO" smtClean="0"/>
              <a:t>Rừng </a:t>
            </a:r>
            <a:r>
              <a:rPr lang="nb-NO"/>
              <a:t>xà </a:t>
            </a:r>
            <a:r>
              <a:rPr lang="nb-NO" smtClean="0"/>
              <a:t>nu - </a:t>
            </a:r>
            <a:r>
              <a:rPr lang="nb-NO"/>
              <a:t>hình tượng mở đầu và kết thúc.</a:t>
            </a:r>
            <a:endParaRPr lang="en-US"/>
          </a:p>
          <a:p>
            <a:r>
              <a:rPr lang="nb-NO" smtClean="0"/>
              <a:t>Tnú </a:t>
            </a:r>
            <a:r>
              <a:rPr lang="nb-NO"/>
              <a:t>nghỉ phép về thăm làng.</a:t>
            </a:r>
            <a:endParaRPr lang="en-US"/>
          </a:p>
          <a:p>
            <a:r>
              <a:rPr lang="nb-NO" smtClean="0"/>
              <a:t>Cụ </a:t>
            </a:r>
            <a:r>
              <a:rPr lang="nb-NO"/>
              <a:t>Mết kể cho dân làng nghe về cuộc đời Tnú và lịch sử làng Xô Man từ những năm đau thương </a:t>
            </a:r>
            <a:r>
              <a:rPr lang="nb-NO" smtClean="0"/>
              <a:t>đến khi </a:t>
            </a:r>
            <a:r>
              <a:rPr lang="nb-NO"/>
              <a:t>đồng khởi nổi dậy.</a:t>
            </a:r>
            <a:endParaRPr lang="en-US"/>
          </a:p>
          <a:p>
            <a:pPr marL="0" indent="0">
              <a:buNone/>
            </a:pPr>
            <a:endParaRPr lang="en-US" smtClean="0"/>
          </a:p>
          <a:p>
            <a:pPr marL="0" indent="0">
              <a:buNone/>
            </a:pPr>
            <a:endParaRPr lang="en-US"/>
          </a:p>
        </p:txBody>
      </p:sp>
    </p:spTree>
    <p:extLst>
      <p:ext uri="{BB962C8B-B14F-4D97-AF65-F5344CB8AC3E}">
        <p14:creationId xmlns:p14="http://schemas.microsoft.com/office/powerpoint/2010/main" val="4116760406"/>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pPr marL="0" indent="0">
              <a:buNone/>
            </a:pPr>
            <a:r>
              <a:rPr lang="nb-NO" i="1" smtClean="0">
                <a:solidFill>
                  <a:srgbClr val="FF0000"/>
                </a:solidFill>
              </a:rPr>
              <a:t>Theo em, rừng xà nu và làng Xô Man trong tác phẩm có thật trong cuộc sống hay chỉ là sản phẩm tưởng tượng của nhà văn?</a:t>
            </a:r>
            <a:r>
              <a:rPr lang="en-US" i="1" smtClean="0">
                <a:solidFill>
                  <a:srgbClr val="FF0000"/>
                </a:solidFill>
              </a:rPr>
              <a:t>    </a:t>
            </a:r>
            <a:endParaRPr lang="en-US" i="1"/>
          </a:p>
        </p:txBody>
      </p:sp>
    </p:spTree>
    <p:extLst>
      <p:ext uri="{BB962C8B-B14F-4D97-AF65-F5344CB8AC3E}">
        <p14:creationId xmlns:p14="http://schemas.microsoft.com/office/powerpoint/2010/main" val="147777133"/>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r>
              <a:rPr lang="vi-VN"/>
              <a:t>Tên gọi </a:t>
            </a:r>
            <a:r>
              <a:rPr lang="vi-VN" b="1" i="1"/>
              <a:t>làng Xô Man</a:t>
            </a:r>
            <a:r>
              <a:rPr lang="vi-VN"/>
              <a:t> và cây </a:t>
            </a:r>
            <a:r>
              <a:rPr lang="vi-VN" b="1" i="1"/>
              <a:t>xà nu</a:t>
            </a:r>
            <a:r>
              <a:rPr lang="vi-VN"/>
              <a:t> trong truyện ngắn </a:t>
            </a:r>
            <a:r>
              <a:rPr lang="vi-VN" i="1"/>
              <a:t>Rừng xà nu</a:t>
            </a:r>
            <a:r>
              <a:rPr lang="vi-VN"/>
              <a:t> đều là </a:t>
            </a:r>
            <a:r>
              <a:rPr lang="vi-VN" b="1"/>
              <a:t>do tác giả hư cấu ra</a:t>
            </a:r>
            <a:r>
              <a:rPr lang="vi-VN"/>
              <a:t>. Nguyên mẫu ngoài đời thực của làng Xô Man là một ngôi làng của </a:t>
            </a:r>
            <a:r>
              <a:rPr lang="vi-VN" b="1"/>
              <a:t>người Giẻ Triêng</a:t>
            </a:r>
            <a:r>
              <a:rPr lang="vi-VN"/>
              <a:t> có tên là làng Xốp Nghét của xã Xốp, huyện Đăk Glei, tỉnh Kon Tum</a:t>
            </a:r>
            <a:endParaRPr lang="en-US">
              <a:solidFill>
                <a:srgbClr val="FF0000"/>
              </a:solidFill>
            </a:endParaRPr>
          </a:p>
          <a:p>
            <a:pPr marL="0" indent="0">
              <a:buNone/>
            </a:pPr>
            <a:r>
              <a:rPr lang="en-US" b="1" smtClean="0">
                <a:solidFill>
                  <a:srgbClr val="FF0000"/>
                </a:solidFill>
              </a:rPr>
              <a:t>    </a:t>
            </a:r>
            <a:endParaRPr lang="en-US"/>
          </a:p>
        </p:txBody>
      </p:sp>
    </p:spTree>
    <p:extLst>
      <p:ext uri="{BB962C8B-B14F-4D97-AF65-F5344CB8AC3E}">
        <p14:creationId xmlns:p14="http://schemas.microsoft.com/office/powerpoint/2010/main" val="1962429099"/>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pPr>
              <a:lnSpc>
                <a:spcPct val="110000"/>
              </a:lnSpc>
            </a:pPr>
            <a:r>
              <a:rPr lang="en-US" b="1" i="1"/>
              <a:t>C</a:t>
            </a:r>
            <a:r>
              <a:rPr lang="vi-VN" b="1" i="1" smtClean="0"/>
              <a:t>ây </a:t>
            </a:r>
            <a:r>
              <a:rPr lang="vi-VN" b="1" i="1"/>
              <a:t>xà nu </a:t>
            </a:r>
            <a:r>
              <a:rPr lang="vi-VN"/>
              <a:t>trong tác phẩm thực chất là cây thông ba lá. Trong tiếng Giẻ Triêng, cây thông ba lá không được gọi là </a:t>
            </a:r>
            <a:r>
              <a:rPr lang="vi-VN" i="1"/>
              <a:t>xà nu</a:t>
            </a:r>
            <a:r>
              <a:rPr lang="vi-VN"/>
              <a:t> mà gọi là </a:t>
            </a:r>
            <a:r>
              <a:rPr lang="vi-VN" i="1"/>
              <a:t>loong </a:t>
            </a:r>
            <a:r>
              <a:rPr lang="vi-VN" i="1" smtClean="0"/>
              <a:t>rúh</a:t>
            </a:r>
            <a:r>
              <a:rPr lang="vi-VN" smtClean="0"/>
              <a:t>.</a:t>
            </a:r>
            <a:r>
              <a:rPr lang="en-US" baseline="30000"/>
              <a:t> </a:t>
            </a:r>
            <a:r>
              <a:rPr lang="vi-VN" smtClean="0"/>
              <a:t>Chỉ </a:t>
            </a:r>
            <a:r>
              <a:rPr lang="vi-VN"/>
              <a:t>những cây thông ba lá nào chứa hàm lượng nhựa nhiều, khi khô mới gọi là xinu. Không phải cây thông nào cũng gọi tên như vậy. Nhựa cây thông ba lá được người Giẻ Triêng dùng để đốt thắp sáng vào ban đêm.</a:t>
            </a:r>
            <a:r>
              <a:rPr lang="en-US" b="1" smtClean="0">
                <a:solidFill>
                  <a:srgbClr val="FF0000"/>
                </a:solidFill>
              </a:rPr>
              <a:t>    </a:t>
            </a:r>
            <a:endParaRPr lang="en-US"/>
          </a:p>
        </p:txBody>
      </p:sp>
    </p:spTree>
    <p:extLst>
      <p:ext uri="{BB962C8B-B14F-4D97-AF65-F5344CB8AC3E}">
        <p14:creationId xmlns:p14="http://schemas.microsoft.com/office/powerpoint/2010/main" val="1199662951"/>
      </p:ext>
    </p:extLst>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670" y="515155"/>
            <a:ext cx="11088710" cy="5661808"/>
          </a:xfrm>
        </p:spPr>
        <p:txBody>
          <a:bodyPr>
            <a:normAutofit fontScale="92500"/>
          </a:bodyPr>
          <a:lstStyle/>
          <a:p>
            <a:pPr marL="0" indent="0">
              <a:buNone/>
            </a:pPr>
            <a:r>
              <a:rPr lang="en-US" b="1" smtClean="0">
                <a:solidFill>
                  <a:srgbClr val="FF0000"/>
                </a:solidFill>
              </a:rPr>
              <a:t>b. Các từ mang tính địa phương</a:t>
            </a:r>
          </a:p>
          <a:p>
            <a:r>
              <a:rPr lang="en-US" b="1" smtClean="0"/>
              <a:t>Xà lét: </a:t>
            </a:r>
            <a:r>
              <a:rPr lang="en-US" smtClean="0"/>
              <a:t>cái gùi</a:t>
            </a:r>
          </a:p>
          <a:p>
            <a:r>
              <a:rPr lang="en-US" b="1" smtClean="0"/>
              <a:t>Nà bắp: </a:t>
            </a:r>
            <a:r>
              <a:rPr lang="en-US" smtClean="0"/>
              <a:t>rẫy bắp</a:t>
            </a:r>
          </a:p>
          <a:p>
            <a:r>
              <a:rPr lang="en-US" b="1" smtClean="0"/>
              <a:t>Pom chu: </a:t>
            </a:r>
            <a:r>
              <a:rPr lang="en-US" smtClean="0"/>
              <a:t>một loại cây có nhiều bột, dùng làm lương thực</a:t>
            </a:r>
          </a:p>
          <a:p>
            <a:r>
              <a:rPr lang="en-US" b="1" smtClean="0"/>
              <a:t>Giàn thò: </a:t>
            </a:r>
            <a:r>
              <a:rPr lang="en-US" smtClean="0"/>
              <a:t>một loại bẫy</a:t>
            </a:r>
          </a:p>
          <a:p>
            <a:r>
              <a:rPr lang="en-US" b="1" smtClean="0"/>
              <a:t>Tôm xông </a:t>
            </a:r>
            <a:r>
              <a:rPr lang="en-US" b="1" i="1" smtClean="0"/>
              <a:t>(tiếng Anh – Thompson): </a:t>
            </a:r>
            <a:r>
              <a:rPr lang="en-US" smtClean="0"/>
              <a:t>súng tiểu liên Mỹ</a:t>
            </a:r>
          </a:p>
          <a:p>
            <a:r>
              <a:rPr lang="en-US" b="1" smtClean="0"/>
              <a:t>Nhà ưng: </a:t>
            </a:r>
            <a:r>
              <a:rPr lang="en-US" smtClean="0"/>
              <a:t>nhà hội họp chung của cộng đồng</a:t>
            </a:r>
          </a:p>
          <a:p>
            <a:r>
              <a:rPr lang="en-US" b="1" smtClean="0"/>
              <a:t>Túi se </a:t>
            </a:r>
            <a:r>
              <a:rPr lang="en-US" b="1" i="1" smtClean="0"/>
              <a:t>(tiếng Pháp – Cartouchière): </a:t>
            </a:r>
            <a:r>
              <a:rPr lang="en-US" smtClean="0"/>
              <a:t>bao đạn</a:t>
            </a:r>
            <a:endParaRPr lang="en-US"/>
          </a:p>
        </p:txBody>
      </p:sp>
    </p:spTree>
    <p:extLst>
      <p:ext uri="{BB962C8B-B14F-4D97-AF65-F5344CB8AC3E}">
        <p14:creationId xmlns:p14="http://schemas.microsoft.com/office/powerpoint/2010/main" val="3128749339"/>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marL="0" indent="0">
              <a:lnSpc>
                <a:spcPct val="100000"/>
              </a:lnSpc>
              <a:buNone/>
            </a:pPr>
            <a:r>
              <a:rPr lang="en-US" i="1" smtClean="0">
                <a:solidFill>
                  <a:srgbClr val="FF0000"/>
                </a:solidFill>
              </a:rPr>
              <a:t>Hãy phát biểu ý kiến của em về nhan đề tác phẩm?</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3401369931"/>
      </p:ext>
    </p:extLst>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a:lnSpc>
                <a:spcPct val="100000"/>
              </a:lnSpc>
            </a:pPr>
            <a:r>
              <a:rPr lang="vi-VN" b="1" smtClean="0"/>
              <a:t>Ý </a:t>
            </a:r>
            <a:r>
              <a:rPr lang="vi-VN" b="1"/>
              <a:t>nghĩa tả </a:t>
            </a:r>
            <a:r>
              <a:rPr lang="vi-VN" b="1" smtClean="0"/>
              <a:t>thực</a:t>
            </a:r>
            <a:r>
              <a:rPr lang="vi-VN" smtClean="0"/>
              <a:t>: </a:t>
            </a:r>
            <a:r>
              <a:rPr lang="vi-VN"/>
              <a:t>Nhà văn nói về cây xà nu – một loài cây sống thành rừng ở Tây Nguyên. Loài cây này có sức sống mãnh liệt, không chịu khuất phục trước sự thay đổi của thời </a:t>
            </a:r>
            <a:r>
              <a:rPr lang="vi-VN" smtClean="0"/>
              <a:t>tiết</a:t>
            </a:r>
            <a:r>
              <a:rPr lang="en-US" smtClean="0"/>
              <a:t> hay sự tàn phá của con người</a:t>
            </a:r>
            <a:r>
              <a:rPr lang="vi-VN" smtClean="0"/>
              <a:t>.</a:t>
            </a:r>
            <a:r>
              <a:rPr lang="en-US" smtClean="0"/>
              <a:t> </a:t>
            </a:r>
            <a:r>
              <a:rPr lang="vi-VN" smtClean="0"/>
              <a:t>Cây </a:t>
            </a:r>
            <a:r>
              <a:rPr lang="vi-VN"/>
              <a:t>xà nu luôn gắn bó mật thiết </a:t>
            </a:r>
            <a:r>
              <a:rPr lang="vi-VN" smtClean="0"/>
              <a:t>với </a:t>
            </a:r>
            <a:r>
              <a:rPr lang="vi-VN"/>
              <a:t>cuộc sống của người dân Tây Nguyên.</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2784625027"/>
      </p:ext>
    </p:extLst>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a:lnSpc>
                <a:spcPct val="100000"/>
              </a:lnSpc>
            </a:pPr>
            <a:r>
              <a:rPr lang="vi-VN" b="1" smtClean="0"/>
              <a:t>Ý </a:t>
            </a:r>
            <a:r>
              <a:rPr lang="vi-VN" b="1"/>
              <a:t>nghĩa biểu tượng</a:t>
            </a:r>
            <a:r>
              <a:rPr lang="vi-VN"/>
              <a:t>: Qua </a:t>
            </a:r>
            <a:r>
              <a:rPr lang="en-US" smtClean="0"/>
              <a:t>sự đau thương bị bom đạn tàn phá và</a:t>
            </a:r>
            <a:r>
              <a:rPr lang="vi-VN" smtClean="0"/>
              <a:t>sức </a:t>
            </a:r>
            <a:r>
              <a:rPr lang="vi-VN"/>
              <a:t>sống mãnh liệt của cây xà nu, rừng xà nu, nhà văn nói đến nỗi đau và sức </a:t>
            </a:r>
            <a:r>
              <a:rPr lang="vi-VN" smtClean="0"/>
              <a:t>sống, </a:t>
            </a:r>
            <a:r>
              <a:rPr lang="vi-VN"/>
              <a:t>phẩm chất kiên cường bất khuất của nhân dân Tây Nguyên trong cuộc kháng chiến chống Mỹ.</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1025559235"/>
      </p:ext>
    </p:extLst>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solidFill>
                  <a:srgbClr val="FF0000"/>
                </a:solidFill>
              </a:rPr>
              <a:t>   a</a:t>
            </a:r>
            <a:r>
              <a:rPr lang="nb-NO">
                <a:solidFill>
                  <a:srgbClr val="FF0000"/>
                </a:solidFill>
              </a:rPr>
              <a:t>. Đau thương:</a:t>
            </a:r>
            <a:endParaRPr lang="en-US">
              <a:solidFill>
                <a:srgbClr val="FF0000"/>
              </a:solidFill>
            </a:endParaRPr>
          </a:p>
          <a:p>
            <a:r>
              <a:rPr lang="nb-NO" i="1" smtClean="0">
                <a:solidFill>
                  <a:srgbClr val="FF0000"/>
                </a:solidFill>
              </a:rPr>
              <a:t>Hình </a:t>
            </a:r>
            <a:r>
              <a:rPr lang="nb-NO" i="1">
                <a:solidFill>
                  <a:srgbClr val="FF0000"/>
                </a:solidFill>
              </a:rPr>
              <a:t>tượng rừng xà nu dưới tầm đại bác được miêu tả như thế </a:t>
            </a:r>
            <a:r>
              <a:rPr lang="nb-NO" i="1" smtClean="0">
                <a:solidFill>
                  <a:srgbClr val="FF0000"/>
                </a:solidFill>
              </a:rPr>
              <a:t>nào?</a:t>
            </a:r>
            <a:endParaRPr lang="en-US" i="1">
              <a:solidFill>
                <a:srgbClr val="FF0000"/>
              </a:solidFill>
            </a:endParaRPr>
          </a:p>
          <a:p>
            <a:r>
              <a:rPr lang="nb-NO" i="1" smtClean="0">
                <a:solidFill>
                  <a:srgbClr val="FF0000"/>
                </a:solidFill>
              </a:rPr>
              <a:t>Tìm </a:t>
            </a:r>
            <a:r>
              <a:rPr lang="nb-NO" i="1">
                <a:solidFill>
                  <a:srgbClr val="FF0000"/>
                </a:solidFill>
              </a:rPr>
              <a:t>các chi tiết miêu tả cánh rừng xà nu đau thương và phát biểu cảm nhận về các chi tiết </a:t>
            </a:r>
            <a:r>
              <a:rPr lang="nb-NO" i="1" smtClean="0">
                <a:solidFill>
                  <a:srgbClr val="FF0000"/>
                </a:solidFill>
              </a:rPr>
              <a:t>ấy?</a:t>
            </a:r>
            <a:endParaRPr lang="en-US" i="1">
              <a:solidFill>
                <a:srgbClr val="FF0000"/>
              </a:solidFill>
            </a:endParaRPr>
          </a:p>
          <a:p>
            <a:pPr marL="0" indent="0">
              <a:buNone/>
            </a:pPr>
            <a:endParaRPr lang="en-US" b="1"/>
          </a:p>
        </p:txBody>
      </p:sp>
    </p:spTree>
    <p:extLst>
      <p:ext uri="{BB962C8B-B14F-4D97-AF65-F5344CB8AC3E}">
        <p14:creationId xmlns:p14="http://schemas.microsoft.com/office/powerpoint/2010/main" val="183301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solidFill>
                  <a:srgbClr val="FF0000"/>
                </a:solidFill>
              </a:rPr>
              <a:t>   a</a:t>
            </a:r>
            <a:r>
              <a:rPr lang="nb-NO">
                <a:solidFill>
                  <a:srgbClr val="FF0000"/>
                </a:solidFill>
              </a:rPr>
              <a:t>. Đau thương:</a:t>
            </a:r>
            <a:endParaRPr lang="en-US">
              <a:solidFill>
                <a:srgbClr val="FF0000"/>
              </a:solidFill>
            </a:endParaRPr>
          </a:p>
          <a:p>
            <a:r>
              <a:rPr lang="nb-NO" smtClean="0"/>
              <a:t>Nỗi đau của cây xà nu gánh chịu cũng là nỗi đau của con người, nhà văn thông qua nỗi đâu này </a:t>
            </a:r>
            <a:r>
              <a:rPr lang="nb-NO" b="1" smtClean="0"/>
              <a:t>lột tả sự đau </a:t>
            </a:r>
            <a:r>
              <a:rPr lang="nb-NO" b="1"/>
              <a:t>thương của một thời mà dân tộc ta phải </a:t>
            </a:r>
            <a:r>
              <a:rPr lang="nb-NO" b="1" smtClean="0"/>
              <a:t>chịu đựng.</a:t>
            </a:r>
          </a:p>
          <a:p>
            <a:pPr marL="0" indent="0">
              <a:buNone/>
            </a:pPr>
            <a:endParaRPr lang="en-US" b="1"/>
          </a:p>
        </p:txBody>
      </p:sp>
    </p:spTree>
    <p:extLst>
      <p:ext uri="{BB962C8B-B14F-4D97-AF65-F5344CB8AC3E}">
        <p14:creationId xmlns:p14="http://schemas.microsoft.com/office/powerpoint/2010/main" val="3689553737"/>
      </p:ext>
    </p:extLst>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pPr marL="0" indent="0">
              <a:buNone/>
            </a:pPr>
            <a:r>
              <a:rPr lang="nb-NO" i="1" smtClean="0">
                <a:solidFill>
                  <a:srgbClr val="FF0000"/>
                </a:solidFill>
              </a:rPr>
              <a:t>Sức </a:t>
            </a:r>
            <a:r>
              <a:rPr lang="nb-NO" i="1">
                <a:solidFill>
                  <a:srgbClr val="FF0000"/>
                </a:solidFill>
              </a:rPr>
              <a:t>sống man dại, mãnh liệt của rừng xà nu mang ý nghĩa biểu tượng như thế </a:t>
            </a:r>
            <a:r>
              <a:rPr lang="nb-NO" i="1" smtClean="0">
                <a:solidFill>
                  <a:srgbClr val="FF0000"/>
                </a:solidFill>
              </a:rPr>
              <a:t>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314965195"/>
      </p:ext>
    </p:extLst>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r>
              <a:rPr lang="nb-NO" smtClean="0"/>
              <a:t>Tác </a:t>
            </a:r>
            <a:r>
              <a:rPr lang="nb-NO"/>
              <a:t>giả đã phát hiện được sức sống mãnh liệt của </a:t>
            </a:r>
            <a:r>
              <a:rPr lang="nb-NO" smtClean="0"/>
              <a:t>cây, </a:t>
            </a:r>
            <a:r>
              <a:rPr lang="nb-NO" i="1" smtClean="0"/>
              <a:t>"trong </a:t>
            </a:r>
            <a:r>
              <a:rPr lang="nb-NO" i="1"/>
              <a:t>rừng ít có loại cây sinh sôi nảy nở khỏe như vậy". </a:t>
            </a:r>
            <a:endParaRPr lang="en-US" i="1"/>
          </a:p>
          <a:p>
            <a:pPr marL="0" indent="0">
              <a:buNone/>
            </a:pPr>
            <a:r>
              <a:rPr lang="nb-NO"/>
              <a:t>→ Đây là yếu tố cơ bản để xà nu vượt qua ranh giới của sự sống và cái chết. </a:t>
            </a:r>
            <a:endParaRPr lang="en-US"/>
          </a:p>
          <a:p>
            <a:pPr marL="0" indent="0">
              <a:buNone/>
            </a:pPr>
            <a:endParaRPr lang="en-US"/>
          </a:p>
        </p:txBody>
      </p:sp>
    </p:spTree>
    <p:extLst>
      <p:ext uri="{BB962C8B-B14F-4D97-AF65-F5344CB8AC3E}">
        <p14:creationId xmlns:p14="http://schemas.microsoft.com/office/powerpoint/2010/main" val="3912341657"/>
      </p:ext>
    </p:extLst>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r>
              <a:rPr lang="nb-NO"/>
              <a:t>Sự sống tồn tại ngay trong sự hủy </a:t>
            </a:r>
            <a:r>
              <a:rPr lang="nb-NO" smtClean="0"/>
              <a:t>diệt, </a:t>
            </a:r>
            <a:r>
              <a:rPr lang="nb-NO" i="1"/>
              <a:t>"Cạnh một cây xà nu mới ngã gục đã có bốn năm cây con mọc lên". </a:t>
            </a:r>
            <a:endParaRPr lang="en-US" i="1"/>
          </a:p>
          <a:p>
            <a:pPr marL="0" indent="0">
              <a:buNone/>
            </a:pPr>
            <a:r>
              <a:rPr lang="nb-NO"/>
              <a:t>→ Tác giả sử dụng cách nói đối lập (ngã gục- mọc lên; </a:t>
            </a:r>
            <a:r>
              <a:rPr lang="nb-NO" smtClean="0"/>
              <a:t>một - </a:t>
            </a:r>
            <a:r>
              <a:rPr lang="nb-NO"/>
              <a:t>bốn năm) để khẳng định một khát vọng thật của sự sống. </a:t>
            </a:r>
            <a:endParaRPr lang="en-US"/>
          </a:p>
          <a:p>
            <a:pPr marL="0" indent="0">
              <a:buNone/>
            </a:pPr>
            <a:endParaRPr lang="en-US"/>
          </a:p>
        </p:txBody>
      </p:sp>
    </p:spTree>
    <p:extLst>
      <p:ext uri="{BB962C8B-B14F-4D97-AF65-F5344CB8AC3E}">
        <p14:creationId xmlns:p14="http://schemas.microsoft.com/office/powerpoint/2010/main" val="2810090325"/>
      </p:ext>
    </p:extLst>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smtClean="0"/>
              <a:t>Cây </a:t>
            </a:r>
            <a:r>
              <a:rPr lang="nb-NO"/>
              <a:t>xà nu đã tự đứng lên bằng sức sống mãnh liệt của </a:t>
            </a:r>
            <a:r>
              <a:rPr lang="nb-NO" smtClean="0"/>
              <a:t>mình, </a:t>
            </a:r>
            <a:r>
              <a:rPr lang="nb-NO" i="1"/>
              <a:t>"…cây con mọc lên, hình nhọn mũi tên lao thẳng lên bầu trời". </a:t>
            </a:r>
            <a:endParaRPr lang="en-US" i="1"/>
          </a:p>
          <a:p>
            <a:pPr marL="0" indent="0">
              <a:buNone/>
            </a:pPr>
            <a:r>
              <a:rPr lang="nb-NO"/>
              <a:t>→ Xà nu đẹp một vẻ đẹp hùng tráng, man dại đẫm tố chất núi rừng. </a:t>
            </a:r>
            <a:endParaRPr lang="en-US"/>
          </a:p>
          <a:p>
            <a:endParaRPr lang="en-US"/>
          </a:p>
        </p:txBody>
      </p:sp>
    </p:spTree>
    <p:extLst>
      <p:ext uri="{BB962C8B-B14F-4D97-AF65-F5344CB8AC3E}">
        <p14:creationId xmlns:p14="http://schemas.microsoft.com/office/powerpoint/2010/main" val="2174638631"/>
      </p:ext>
    </p:extLst>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a:t>Xà nu không những tự biết bảo vệ mình mà còn bảo vệ sự sống, bảo vệ làng Xô </a:t>
            </a:r>
            <a:r>
              <a:rPr lang="nb-NO" smtClean="0"/>
              <a:t>Man, </a:t>
            </a:r>
            <a:r>
              <a:rPr lang="nb-NO" i="1" smtClean="0"/>
              <a:t>"Cứ </a:t>
            </a:r>
            <a:r>
              <a:rPr lang="nb-NO" i="1"/>
              <a:t>thế hai ba năm nay, rừng xà nu ưỡn tấm ngực lớn ra che chở cho làng". </a:t>
            </a:r>
            <a:endParaRPr lang="en-US" i="1"/>
          </a:p>
          <a:p>
            <a:pPr marL="0" indent="0">
              <a:buNone/>
            </a:pPr>
            <a:r>
              <a:rPr lang="nb-NO"/>
              <a:t>→ Hình tượng mang tính ẩn dụ cho những con người chiến đấu bảo vệ quê hương.</a:t>
            </a:r>
            <a:endParaRPr lang="en-US"/>
          </a:p>
          <a:p>
            <a:endParaRPr lang="en-US"/>
          </a:p>
        </p:txBody>
      </p:sp>
    </p:spTree>
    <p:extLst>
      <p:ext uri="{BB962C8B-B14F-4D97-AF65-F5344CB8AC3E}">
        <p14:creationId xmlns:p14="http://schemas.microsoft.com/office/powerpoint/2010/main" val="716011089"/>
      </p:ext>
    </p:extLst>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a:t>Câu văn mở đầu được lặp lại ở cuối tác </a:t>
            </a:r>
            <a:r>
              <a:rPr lang="nb-NO" smtClean="0"/>
              <a:t>phẩm, </a:t>
            </a:r>
            <a:r>
              <a:rPr lang="nb-NO" i="1" smtClean="0"/>
              <a:t>“đứng </a:t>
            </a:r>
            <a:r>
              <a:rPr lang="nb-NO" i="1"/>
              <a:t>trên đồi xà nu ấy trông ra xa đến hết tầm mắt cũng không thấy gì khác ngoài những đồi xà nu nối tiếp tới chân trời”</a:t>
            </a:r>
            <a:endParaRPr lang="en-US" i="1"/>
          </a:p>
          <a:p>
            <a:pPr marL="0" indent="0">
              <a:buNone/>
            </a:pPr>
            <a:r>
              <a:rPr lang="nb-NO"/>
              <a:t>→ gợi ra cảnh rừng xà nu hùng tráng, kiêu dũng và bất diệt không chỉ của con người Tây Nguyên mà còn cả Miền Nam, cả dân tộc.</a:t>
            </a:r>
            <a:endParaRPr lang="en-US"/>
          </a:p>
          <a:p>
            <a:endParaRPr lang="en-US"/>
          </a:p>
        </p:txBody>
      </p:sp>
    </p:spTree>
    <p:extLst>
      <p:ext uri="{BB962C8B-B14F-4D97-AF65-F5344CB8AC3E}">
        <p14:creationId xmlns:p14="http://schemas.microsoft.com/office/powerpoint/2010/main" val="2000491915"/>
      </p:ext>
    </p:extLst>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r>
              <a:rPr lang="en-US" smtClean="0"/>
              <a:t>Thảo luận nhóm: Phân tích nhân vật Tnú</a:t>
            </a:r>
            <a:endParaRPr lang="en-US"/>
          </a:p>
        </p:txBody>
      </p:sp>
    </p:spTree>
    <p:extLst>
      <p:ext uri="{BB962C8B-B14F-4D97-AF65-F5344CB8AC3E}">
        <p14:creationId xmlns:p14="http://schemas.microsoft.com/office/powerpoint/2010/main" val="4080291697"/>
      </p:ext>
    </p:extLst>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a. Phẩm </a:t>
            </a:r>
            <a:r>
              <a:rPr lang="en-US">
                <a:solidFill>
                  <a:srgbClr val="FF0000"/>
                </a:solidFill>
              </a:rPr>
              <a:t>chất, tính cách của người anh hùng:</a:t>
            </a:r>
          </a:p>
          <a:p>
            <a:pPr marL="0" indent="0">
              <a:buNone/>
            </a:pPr>
            <a:r>
              <a:rPr lang="en-US" b="1"/>
              <a:t>Khi bị bắt: </a:t>
            </a:r>
            <a:endParaRPr lang="en-US" b="1" smtClean="0"/>
          </a:p>
          <a:p>
            <a:r>
              <a:rPr lang="en-US" smtClean="0"/>
              <a:t>Giặc </a:t>
            </a:r>
            <a:r>
              <a:rPr lang="en-US"/>
              <a:t>tra tấn tàn bạo, lưng ngang dọc vết dao chém của kẻ thù nhưng vẫn gan góc, trung thành</a:t>
            </a:r>
          </a:p>
          <a:p>
            <a:pPr marL="0" indent="0">
              <a:buNone/>
            </a:pPr>
            <a:r>
              <a:rPr lang="en-US">
                <a:sym typeface="Wingdings" panose="05000000000000000000" pitchFamily="2" charset="2"/>
              </a:rPr>
              <a:t></a:t>
            </a:r>
            <a:r>
              <a:rPr lang="en-US"/>
              <a:t> </a:t>
            </a:r>
            <a:r>
              <a:rPr lang="en-US" b="1"/>
              <a:t>Lòng trung thành với cách mạng được bộc lộ qua thử thách.</a:t>
            </a:r>
          </a:p>
          <a:p>
            <a:endParaRPr lang="en-US"/>
          </a:p>
        </p:txBody>
      </p:sp>
    </p:spTree>
    <p:extLst>
      <p:ext uri="{BB962C8B-B14F-4D97-AF65-F5344CB8AC3E}">
        <p14:creationId xmlns:p14="http://schemas.microsoft.com/office/powerpoint/2010/main" val="170106500"/>
      </p:ext>
    </p:extLst>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a. Phẩm </a:t>
            </a:r>
            <a:r>
              <a:rPr lang="en-US">
                <a:solidFill>
                  <a:srgbClr val="FF0000"/>
                </a:solidFill>
              </a:rPr>
              <a:t>chất, tính cách của người anh hùng:</a:t>
            </a:r>
          </a:p>
          <a:p>
            <a:r>
              <a:rPr lang="en-US" b="1" smtClean="0"/>
              <a:t>Khi </a:t>
            </a:r>
            <a:r>
              <a:rPr lang="en-US" b="1"/>
              <a:t>vượt ngục trở lại làng: </a:t>
            </a:r>
            <a:r>
              <a:rPr lang="en-US"/>
              <a:t>đã là chàng trai hoàn hảo (cường tráng, hạnh phúc bên vợ </a:t>
            </a:r>
            <a:r>
              <a:rPr lang="en-US" smtClean="0"/>
              <a:t>con, là người lãnh đạo dân làng chống giặc)</a:t>
            </a:r>
            <a:endParaRPr lang="en-US"/>
          </a:p>
          <a:p>
            <a:endParaRPr lang="en-US"/>
          </a:p>
        </p:txBody>
      </p:sp>
    </p:spTree>
    <p:extLst>
      <p:ext uri="{BB962C8B-B14F-4D97-AF65-F5344CB8AC3E}">
        <p14:creationId xmlns:p14="http://schemas.microsoft.com/office/powerpoint/2010/main" val="626232741"/>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a:t>Giặc kéo về làng để tiêu diệt phong trào nổi dậy. Để truy tìm Tnú, chúng bắt và tra tấn bằng gậy sắt đến chết vợ con </a:t>
            </a:r>
            <a:r>
              <a:rPr lang="en-US" smtClean="0"/>
              <a:t>anh. Mắt </a:t>
            </a:r>
            <a:r>
              <a:rPr lang="en-US"/>
              <a:t>anh biến thành hai cục lửa hồng căm </a:t>
            </a:r>
            <a:r>
              <a:rPr lang="en-US" smtClean="0"/>
              <a:t>thù.</a:t>
            </a:r>
            <a:endParaRPr lang="en-US"/>
          </a:p>
          <a:p>
            <a:endParaRPr lang="en-US"/>
          </a:p>
        </p:txBody>
      </p:sp>
    </p:spTree>
    <p:extLst>
      <p:ext uri="{BB962C8B-B14F-4D97-AF65-F5344CB8AC3E}">
        <p14:creationId xmlns:p14="http://schemas.microsoft.com/office/powerpoint/2010/main" val="3626083987"/>
      </p:ext>
    </p:extLst>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a:t>Xông vào quân giặc như hổ dữ nhưng không cứu được vợ con, bản thân bị bắt, bị tra tấn (bị đốt 10 đầu ngón tay).</a:t>
            </a:r>
          </a:p>
          <a:p>
            <a:pPr marL="0" indent="0">
              <a:buNone/>
            </a:pPr>
            <a:endParaRPr lang="en-US"/>
          </a:p>
        </p:txBody>
      </p:sp>
    </p:spTree>
    <p:extLst>
      <p:ext uri="{BB962C8B-B14F-4D97-AF65-F5344CB8AC3E}">
        <p14:creationId xmlns:p14="http://schemas.microsoft.com/office/powerpoint/2010/main" val="565511109"/>
      </p:ext>
    </p:extLst>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i="1"/>
              <a:t>"Tnú không cứu được vợ con"-</a:t>
            </a:r>
            <a:r>
              <a:rPr lang="en-US"/>
              <a:t> cụ Mết nhắc tới 4 </a:t>
            </a:r>
            <a:r>
              <a:rPr lang="en-US" smtClean="0"/>
              <a:t>lần như </a:t>
            </a:r>
            <a:r>
              <a:rPr lang="en-US"/>
              <a:t>một điệp khúc day dứt, đau thương trong câu chuyện kể và nhằm nhấn mạnh: </a:t>
            </a:r>
            <a:r>
              <a:rPr lang="en-US" b="1"/>
              <a:t>khi chưa có vũ khí, chỉ có hai bàn tay không thì ngay cả những người thương yêu nhất cũng không cứu được. </a:t>
            </a:r>
          </a:p>
          <a:p>
            <a:endParaRPr lang="en-US"/>
          </a:p>
        </p:txBody>
      </p:sp>
    </p:spTree>
    <p:extLst>
      <p:ext uri="{BB962C8B-B14F-4D97-AF65-F5344CB8AC3E}">
        <p14:creationId xmlns:p14="http://schemas.microsoft.com/office/powerpoint/2010/main" val="2158514345"/>
      </p:ext>
    </p:extLst>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9411" y="1078651"/>
            <a:ext cx="10515600" cy="4351338"/>
          </a:xfrm>
        </p:spPr>
        <p:txBody>
          <a:bodyPr/>
          <a:lstStyle/>
          <a:p>
            <a:pPr marL="0" indent="0">
              <a:buNone/>
            </a:pPr>
            <a:r>
              <a:rPr lang="en-US" b="1">
                <a:solidFill>
                  <a:srgbClr val="FF0000"/>
                </a:solidFill>
              </a:rPr>
              <a:t>3. Hình tượng nhân vật Tnú</a:t>
            </a:r>
            <a:r>
              <a:rPr lang="en-US" b="1" smtClean="0">
                <a:solidFill>
                  <a:srgbClr val="FF0000"/>
                </a:solidFill>
              </a:rPr>
              <a:t>:</a:t>
            </a:r>
            <a:endParaRPr lang="en-US" smtClean="0">
              <a:solidFill>
                <a:srgbClr val="FF0000"/>
              </a:solidFill>
            </a:endParaRPr>
          </a:p>
          <a:p>
            <a:pPr marL="0" indent="0">
              <a:buNone/>
            </a:pPr>
            <a:r>
              <a:rPr lang="en-US" smtClean="0">
                <a:solidFill>
                  <a:srgbClr val="FF0000"/>
                </a:solidFill>
              </a:rPr>
              <a:t>c. Hình </a:t>
            </a:r>
            <a:r>
              <a:rPr lang="en-US">
                <a:solidFill>
                  <a:srgbClr val="FF0000"/>
                </a:solidFill>
              </a:rPr>
              <a:t>ảnh bàn tay của Tnú:</a:t>
            </a:r>
          </a:p>
          <a:p>
            <a:pPr marL="0" indent="0">
              <a:buNone/>
            </a:pPr>
            <a:r>
              <a:rPr lang="en-US" smtClean="0">
                <a:solidFill>
                  <a:srgbClr val="FF0000"/>
                </a:solidFill>
              </a:rPr>
              <a:t>d. Tnú </a:t>
            </a:r>
            <a:r>
              <a:rPr lang="en-US">
                <a:solidFill>
                  <a:srgbClr val="FF0000"/>
                </a:solidFill>
              </a:rPr>
              <a:t>và dân làng Xô Man quật khởi, đứng dậy cầm vũ </a:t>
            </a:r>
            <a:r>
              <a:rPr lang="en-US" smtClean="0">
                <a:solidFill>
                  <a:srgbClr val="FF0000"/>
                </a:solidFill>
              </a:rPr>
              <a:t>khí</a:t>
            </a:r>
          </a:p>
          <a:p>
            <a:pPr marL="0" indent="0">
              <a:buNone/>
            </a:pPr>
            <a:r>
              <a:rPr lang="en-US" smtClean="0"/>
              <a:t>(học theo giáo trình)</a:t>
            </a:r>
            <a:endParaRPr lang="en-US"/>
          </a:p>
        </p:txBody>
      </p:sp>
    </p:spTree>
    <p:extLst>
      <p:ext uri="{BB962C8B-B14F-4D97-AF65-F5344CB8AC3E}">
        <p14:creationId xmlns:p14="http://schemas.microsoft.com/office/powerpoint/2010/main" val="371502168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4. Các nhân vật: cụ Mết, Mai, Dít, bé Heng.</a:t>
            </a:r>
            <a:endParaRPr lang="en-US">
              <a:solidFill>
                <a:srgbClr val="FF0000"/>
              </a:solidFill>
            </a:endParaRPr>
          </a:p>
          <a:p>
            <a:r>
              <a:rPr lang="en-US" smtClean="0"/>
              <a:t>Cụ </a:t>
            </a:r>
            <a:r>
              <a:rPr lang="en-US"/>
              <a:t>Mết: là hiện thân cho truyền thống thiêng liêng, biểu tượng cho sức mạnh tập hợp để nổi dậy. </a:t>
            </a:r>
          </a:p>
          <a:p>
            <a:r>
              <a:rPr lang="en-US" smtClean="0"/>
              <a:t>Mai</a:t>
            </a:r>
            <a:r>
              <a:rPr lang="en-US"/>
              <a:t>, Dít: là vẻ đẹp của thế hệ hiện tại (kiên định, vững vàng trong bão táp chiến tranh).</a:t>
            </a:r>
          </a:p>
        </p:txBody>
      </p:sp>
    </p:spTree>
    <p:extLst>
      <p:ext uri="{BB962C8B-B14F-4D97-AF65-F5344CB8AC3E}">
        <p14:creationId xmlns:p14="http://schemas.microsoft.com/office/powerpoint/2010/main" val="2569251856"/>
      </p:ext>
    </p:extLst>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Bé </a:t>
            </a:r>
            <a:r>
              <a:rPr lang="en-US"/>
              <a:t>Heng: là thế hệ tiếp nối để  đưa cuộc chiến đến thắng lợi cuối cùng.</a:t>
            </a:r>
          </a:p>
          <a:p>
            <a:pPr marL="0" indent="0">
              <a:buNone/>
            </a:pPr>
            <a:r>
              <a:rPr lang="en-US">
                <a:sym typeface="Wingdings" panose="05000000000000000000" pitchFamily="2" charset="2"/>
              </a:rPr>
              <a:t></a:t>
            </a:r>
            <a:r>
              <a:rPr lang="en-US"/>
              <a:t>cuộc chiến khốc liệt đòi hỏi mỗi người phải có sức trỗi dậy mãnh liệt.</a:t>
            </a:r>
          </a:p>
          <a:p>
            <a:pPr marL="0" indent="0">
              <a:buNone/>
            </a:pPr>
            <a:r>
              <a:rPr lang="en-US"/>
              <a:t>=&gt; Họ là sự tiếp nối các thế hệ, làm nổi bật tinh thần bất khuất của dân tộc.</a:t>
            </a:r>
          </a:p>
          <a:p>
            <a:endParaRPr lang="en-US"/>
          </a:p>
        </p:txBody>
      </p:sp>
    </p:spTree>
    <p:extLst>
      <p:ext uri="{BB962C8B-B14F-4D97-AF65-F5344CB8AC3E}">
        <p14:creationId xmlns:p14="http://schemas.microsoft.com/office/powerpoint/2010/main" val="1392020997"/>
      </p:ext>
    </p:extLst>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indent="0">
              <a:buNone/>
            </a:pPr>
            <a:r>
              <a:rPr lang="en-US" b="1">
                <a:solidFill>
                  <a:srgbClr val="FF0000"/>
                </a:solidFill>
              </a:rPr>
              <a:t>5. Nghệ thuật</a:t>
            </a:r>
            <a:r>
              <a:rPr lang="en-US" b="1" smtClean="0">
                <a:solidFill>
                  <a:srgbClr val="FF0000"/>
                </a:solidFill>
              </a:rPr>
              <a:t>: </a:t>
            </a:r>
            <a:r>
              <a:rPr lang="en-US" smtClean="0"/>
              <a:t>(học giáo trình)</a:t>
            </a:r>
            <a:endParaRPr lang="en-US"/>
          </a:p>
          <a:p>
            <a:r>
              <a:rPr lang="en-US" smtClean="0"/>
              <a:t>Truyện mang khuynh hướng </a:t>
            </a:r>
            <a:r>
              <a:rPr lang="en-US"/>
              <a:t>sử </a:t>
            </a:r>
            <a:r>
              <a:rPr lang="en-US" smtClean="0"/>
              <a:t>thi và cảm hứng lãng mạn.</a:t>
            </a:r>
          </a:p>
          <a:p>
            <a:r>
              <a:rPr lang="en-US"/>
              <a:t>Cách thức trần thuật: kể theo hồi tưởng qua lời kể của cụ Mết, kết hợp truyện về cuộc đời của Tnu và cuộc nổi dậy của dân làng Xô Man </a:t>
            </a:r>
          </a:p>
        </p:txBody>
      </p:sp>
    </p:spTree>
    <p:extLst>
      <p:ext uri="{BB962C8B-B14F-4D97-AF65-F5344CB8AC3E}">
        <p14:creationId xmlns:p14="http://schemas.microsoft.com/office/powerpoint/2010/main" val="2255843482"/>
      </p:ext>
    </p:extLst>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NGHỊ LUẬN </a:t>
            </a:r>
            <a:r>
              <a:rPr lang="it-IT" smtClean="0"/>
              <a:t/>
            </a:r>
            <a:br>
              <a:rPr lang="it-IT" smtClean="0"/>
            </a:br>
            <a:r>
              <a:rPr lang="it-IT" smtClean="0"/>
              <a:t>VỀ </a:t>
            </a:r>
            <a:r>
              <a:rPr lang="it-IT"/>
              <a:t>MỘT TÁC PHẨM, </a:t>
            </a:r>
            <a:r>
              <a:rPr lang="en-US"/>
              <a:t/>
            </a:r>
            <a:br>
              <a:rPr lang="en-US"/>
            </a:br>
            <a:r>
              <a:rPr lang="it-IT"/>
              <a:t>MỘT ĐOẠN TRÍCH VĂN </a:t>
            </a:r>
            <a:r>
              <a:rPr lang="it-IT" smtClean="0"/>
              <a:t>XUÔI</a:t>
            </a:r>
            <a:endParaRPr lang="en-US"/>
          </a:p>
        </p:txBody>
      </p:sp>
      <p:sp>
        <p:nvSpPr>
          <p:cNvPr id="3" name="Content Placeholder 2"/>
          <p:cNvSpPr>
            <a:spLocks noGrp="1"/>
          </p:cNvSpPr>
          <p:nvPr>
            <p:ph idx="1"/>
          </p:nvPr>
        </p:nvSpPr>
        <p:spPr>
          <a:xfrm>
            <a:off x="838200" y="2472743"/>
            <a:ext cx="10515600" cy="3704219"/>
          </a:xfrm>
        </p:spPr>
        <p:txBody>
          <a:bodyPr/>
          <a:lstStyle/>
          <a:p>
            <a:pPr marL="0" indent="0">
              <a:buNone/>
            </a:pPr>
            <a:r>
              <a:rPr lang="en-US" b="1" smtClean="0">
                <a:solidFill>
                  <a:srgbClr val="FF0000"/>
                </a:solidFill>
              </a:rPr>
              <a:t>I. Đối tượng</a:t>
            </a:r>
          </a:p>
          <a:p>
            <a:r>
              <a:rPr lang="en-US" smtClean="0"/>
              <a:t>Có thể là nội dung và nghệ thuật của đoạn trích, tác phẩm nói chung.</a:t>
            </a:r>
          </a:p>
          <a:p>
            <a:r>
              <a:rPr lang="en-US" smtClean="0"/>
              <a:t>Có thể chỉ là </a:t>
            </a:r>
            <a:r>
              <a:rPr lang="en-US" b="1" smtClean="0"/>
              <a:t>một phương diện</a:t>
            </a:r>
            <a:r>
              <a:rPr lang="en-US" smtClean="0"/>
              <a:t>, </a:t>
            </a:r>
            <a:r>
              <a:rPr lang="en-US" b="1" smtClean="0"/>
              <a:t>một khía cạnh </a:t>
            </a:r>
            <a:r>
              <a:rPr lang="en-US" smtClean="0"/>
              <a:t>của nội dung hay nghệ thuật của đoạn trích đó.</a:t>
            </a:r>
          </a:p>
        </p:txBody>
      </p:sp>
    </p:spTree>
    <p:extLst>
      <p:ext uri="{BB962C8B-B14F-4D97-AF65-F5344CB8AC3E}">
        <p14:creationId xmlns:p14="http://schemas.microsoft.com/office/powerpoint/2010/main" val="870939539"/>
      </p:ext>
    </p:extLst>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en-US" b="1" smtClean="0">
                <a:solidFill>
                  <a:srgbClr val="FF0000"/>
                </a:solidFill>
              </a:rPr>
              <a:t>II. Yêu cầu</a:t>
            </a:r>
          </a:p>
          <a:p>
            <a:r>
              <a:rPr lang="en-US" smtClean="0"/>
              <a:t>Phải phân biệt được giữa nghị luận về một đoạn trích và nghị luận về một tác phẩm.</a:t>
            </a:r>
          </a:p>
          <a:p>
            <a:r>
              <a:rPr lang="en-US" smtClean="0"/>
              <a:t>Đối với nghị luận đoạn trích, cần tập trung chính vào đoạn trích nhưng cần phải đặt đoạn trích vào chỉnh thể tác phẩm mới có cách đánh giá chính xác.</a:t>
            </a:r>
            <a:endParaRPr lang="en-US"/>
          </a:p>
        </p:txBody>
      </p:sp>
    </p:spTree>
    <p:extLst>
      <p:ext uri="{BB962C8B-B14F-4D97-AF65-F5344CB8AC3E}">
        <p14:creationId xmlns:p14="http://schemas.microsoft.com/office/powerpoint/2010/main" val="1231990433"/>
      </p:ext>
    </p:extLst>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584535"/>
          </a:xfrm>
        </p:spPr>
        <p:txBody>
          <a:bodyPr/>
          <a:lstStyle/>
          <a:p>
            <a:pPr marL="0" indent="0">
              <a:buNone/>
            </a:pPr>
            <a:r>
              <a:rPr lang="en-US" b="1" smtClean="0">
                <a:solidFill>
                  <a:srgbClr val="FF0000"/>
                </a:solidFill>
              </a:rPr>
              <a:t>III. Các bước làm bài</a:t>
            </a:r>
          </a:p>
          <a:p>
            <a:pPr marL="0" indent="0">
              <a:buNone/>
            </a:pPr>
            <a:r>
              <a:rPr lang="vi-VN" b="1">
                <a:solidFill>
                  <a:srgbClr val="FF0000"/>
                </a:solidFill>
              </a:rPr>
              <a:t>Bước 1</a:t>
            </a:r>
            <a:r>
              <a:rPr lang="vi-VN">
                <a:solidFill>
                  <a:srgbClr val="FF0000"/>
                </a:solidFill>
              </a:rPr>
              <a:t>: </a:t>
            </a:r>
            <a:r>
              <a:rPr lang="vi-VN" smtClean="0">
                <a:solidFill>
                  <a:srgbClr val="FF0000"/>
                </a:solidFill>
              </a:rPr>
              <a:t>Phân </a:t>
            </a:r>
            <a:r>
              <a:rPr lang="vi-VN">
                <a:solidFill>
                  <a:srgbClr val="FF0000"/>
                </a:solidFill>
              </a:rPr>
              <a:t>tích đề – xác định các yêu cầu của đề </a:t>
            </a:r>
            <a:endParaRPr lang="en-US" smtClean="0">
              <a:solidFill>
                <a:srgbClr val="FF0000"/>
              </a:solidFill>
            </a:endParaRPr>
          </a:p>
          <a:p>
            <a:r>
              <a:rPr lang="vi-VN" smtClean="0"/>
              <a:t>Xác </a:t>
            </a:r>
            <a:r>
              <a:rPr lang="vi-VN"/>
              <a:t>định dạng đề. </a:t>
            </a:r>
            <a:endParaRPr lang="en-US" smtClean="0"/>
          </a:p>
          <a:p>
            <a:r>
              <a:rPr lang="vi-VN" smtClean="0"/>
              <a:t>Yêu </a:t>
            </a:r>
            <a:r>
              <a:rPr lang="vi-VN"/>
              <a:t>cầu nội dung (đối tượng</a:t>
            </a:r>
            <a:r>
              <a:rPr lang="vi-VN" smtClean="0"/>
              <a:t>).</a:t>
            </a:r>
            <a:endParaRPr lang="en-US" smtClean="0"/>
          </a:p>
          <a:p>
            <a:r>
              <a:rPr lang="vi-VN" smtClean="0"/>
              <a:t>Yêu </a:t>
            </a:r>
            <a:r>
              <a:rPr lang="vi-VN"/>
              <a:t>cầu vê phương pháp. </a:t>
            </a:r>
            <a:endParaRPr lang="en-US" smtClean="0"/>
          </a:p>
          <a:p>
            <a:r>
              <a:rPr lang="vi-VN" smtClean="0"/>
              <a:t>Yêu </a:t>
            </a:r>
            <a:r>
              <a:rPr lang="vi-VN"/>
              <a:t>cầu phạm vi tư liệu, dẫn chứng.</a:t>
            </a:r>
            <a:endParaRPr lang="en-US"/>
          </a:p>
        </p:txBody>
      </p:sp>
    </p:spTree>
    <p:extLst>
      <p:ext uri="{BB962C8B-B14F-4D97-AF65-F5344CB8AC3E}">
        <p14:creationId xmlns:p14="http://schemas.microsoft.com/office/powerpoint/2010/main" val="2334173980"/>
      </p:ext>
    </p:extLst>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9094"/>
            <a:ext cx="10515600" cy="6349284"/>
          </a:xfrm>
        </p:spPr>
        <p:txBody>
          <a:bodyPr>
            <a:normAutofit fontScale="92500" lnSpcReduction="20000"/>
          </a:bodyPr>
          <a:lstStyle/>
          <a:p>
            <a:pPr marL="0" indent="0">
              <a:buNone/>
            </a:pPr>
            <a:r>
              <a:rPr lang="en-US" b="1" smtClean="0">
                <a:solidFill>
                  <a:srgbClr val="FF0000"/>
                </a:solidFill>
              </a:rPr>
              <a:t>III. Các bước làm bài</a:t>
            </a:r>
          </a:p>
          <a:p>
            <a:pPr marL="0" indent="0">
              <a:buNone/>
            </a:pPr>
            <a:r>
              <a:rPr lang="vi-VN" b="1">
                <a:solidFill>
                  <a:srgbClr val="FF0000"/>
                </a:solidFill>
              </a:rPr>
              <a:t>Bước 2: </a:t>
            </a:r>
            <a:r>
              <a:rPr lang="vi-VN">
                <a:solidFill>
                  <a:srgbClr val="FF0000"/>
                </a:solidFill>
              </a:rPr>
              <a:t>Lập dàn ý – tìm ý, sắp xếp ý: Theo bố cục ba phần </a:t>
            </a:r>
            <a:endParaRPr lang="en-US" smtClean="0">
              <a:solidFill>
                <a:srgbClr val="FF0000"/>
              </a:solidFill>
            </a:endParaRPr>
          </a:p>
          <a:p>
            <a:pPr marL="0" indent="0">
              <a:buNone/>
            </a:pPr>
            <a:r>
              <a:rPr lang="vi-VN" b="1" smtClean="0"/>
              <a:t>Mở </a:t>
            </a:r>
            <a:r>
              <a:rPr lang="vi-VN" b="1"/>
              <a:t>bài: </a:t>
            </a:r>
            <a:endParaRPr lang="en-US" b="1" smtClean="0"/>
          </a:p>
          <a:p>
            <a:r>
              <a:rPr lang="vi-VN" smtClean="0"/>
              <a:t>Giới </a:t>
            </a:r>
            <a:r>
              <a:rPr lang="vi-VN"/>
              <a:t>thiệu khái quát về tác giả, tác phẩm, đoạn trích văn xuôi cần nghị luận. </a:t>
            </a:r>
            <a:endParaRPr lang="en-US" smtClean="0"/>
          </a:p>
          <a:p>
            <a:r>
              <a:rPr lang="vi-VN" smtClean="0"/>
              <a:t>Giới </a:t>
            </a:r>
            <a:r>
              <a:rPr lang="vi-VN"/>
              <a:t>thiệu vấn đề nghị luận. </a:t>
            </a:r>
            <a:endParaRPr lang="en-US" smtClean="0"/>
          </a:p>
          <a:p>
            <a:pPr marL="0" indent="0">
              <a:buNone/>
            </a:pPr>
            <a:r>
              <a:rPr lang="vi-VN" b="1" smtClean="0"/>
              <a:t>Thân </a:t>
            </a:r>
            <a:r>
              <a:rPr lang="vi-VN" b="1"/>
              <a:t>bài: </a:t>
            </a:r>
            <a:endParaRPr lang="en-US" b="1" smtClean="0"/>
          </a:p>
          <a:p>
            <a:r>
              <a:rPr lang="vi-VN" smtClean="0"/>
              <a:t>Phân </a:t>
            </a:r>
            <a:r>
              <a:rPr lang="vi-VN"/>
              <a:t>tích những giá trị nội dung, nghệ thuật tác phẩm, đoạn trích để làm rõ vấn đề cần nghị luận hoặc một số khía cạnh đặc sắc nhất của đoạn trích. </a:t>
            </a:r>
            <a:endParaRPr lang="en-US" smtClean="0"/>
          </a:p>
          <a:p>
            <a:pPr marL="0" indent="0">
              <a:buNone/>
            </a:pPr>
            <a:r>
              <a:rPr lang="vi-VN" b="1" smtClean="0"/>
              <a:t>Kết </a:t>
            </a:r>
            <a:r>
              <a:rPr lang="vi-VN" b="1"/>
              <a:t>bài: </a:t>
            </a:r>
            <a:endParaRPr lang="en-US" b="1" smtClean="0"/>
          </a:p>
          <a:p>
            <a:r>
              <a:rPr lang="vi-VN" smtClean="0"/>
              <a:t>Đánh </a:t>
            </a:r>
            <a:r>
              <a:rPr lang="vi-VN"/>
              <a:t>giá chung về tác phẩm, đoạn trích.</a:t>
            </a:r>
            <a:endParaRPr lang="en-US" smtClean="0"/>
          </a:p>
        </p:txBody>
      </p:sp>
    </p:spTree>
    <p:extLst>
      <p:ext uri="{BB962C8B-B14F-4D97-AF65-F5344CB8AC3E}">
        <p14:creationId xmlns:p14="http://schemas.microsoft.com/office/powerpoint/2010/main" val="1383706972"/>
      </p:ext>
    </p:extLst>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898524"/>
          </a:xfrm>
        </p:spPr>
        <p:txBody>
          <a:bodyPr>
            <a:normAutofit/>
          </a:bodyPr>
          <a:lstStyle/>
          <a:p>
            <a:pPr marL="0" indent="0">
              <a:buNone/>
            </a:pPr>
            <a:r>
              <a:rPr lang="en-US" b="1" smtClean="0">
                <a:solidFill>
                  <a:srgbClr val="FF0000"/>
                </a:solidFill>
              </a:rPr>
              <a:t>III. Các bước làm bài</a:t>
            </a:r>
          </a:p>
          <a:p>
            <a:pPr marL="0" indent="0">
              <a:buNone/>
            </a:pPr>
            <a:r>
              <a:rPr lang="vi-VN" b="1">
                <a:solidFill>
                  <a:srgbClr val="FF0000"/>
                </a:solidFill>
              </a:rPr>
              <a:t>Bước 3: </a:t>
            </a:r>
            <a:r>
              <a:rPr lang="vi-VN">
                <a:solidFill>
                  <a:srgbClr val="FF0000"/>
                </a:solidFill>
              </a:rPr>
              <a:t>Viết bài </a:t>
            </a:r>
            <a:endParaRPr lang="en-US" smtClean="0">
              <a:solidFill>
                <a:srgbClr val="FF0000"/>
              </a:solidFill>
            </a:endParaRPr>
          </a:p>
          <a:p>
            <a:r>
              <a:rPr lang="vi-VN" smtClean="0"/>
              <a:t>Dựa </a:t>
            </a:r>
            <a:r>
              <a:rPr lang="vi-VN"/>
              <a:t>theo dàn bài đã xây dựng, viết thành bài văn hoàn chỉnh. </a:t>
            </a:r>
            <a:endParaRPr lang="en-US" smtClean="0"/>
          </a:p>
          <a:p>
            <a:r>
              <a:rPr lang="vi-VN" smtClean="0"/>
              <a:t>Chú </a:t>
            </a:r>
            <a:r>
              <a:rPr lang="vi-VN"/>
              <a:t>ý viết đoạn văn phải thể hiện được nổi bật luận điểm và chứng minh bằng những luận cứ rõ ràng. </a:t>
            </a:r>
            <a:endParaRPr lang="en-US" smtClean="0"/>
          </a:p>
          <a:p>
            <a:r>
              <a:rPr lang="vi-VN" smtClean="0"/>
              <a:t>Các </a:t>
            </a:r>
            <a:r>
              <a:rPr lang="vi-VN"/>
              <a:t>đoạn phải có liên kết, chuyển tiếp nhau</a:t>
            </a:r>
            <a:r>
              <a:rPr lang="vi-VN" smtClean="0"/>
              <a:t>.</a:t>
            </a:r>
            <a:endParaRPr lang="en-US" smtClean="0"/>
          </a:p>
          <a:p>
            <a:pPr marL="0" indent="0">
              <a:buNone/>
            </a:pPr>
            <a:r>
              <a:rPr lang="vi-VN" b="1">
                <a:solidFill>
                  <a:srgbClr val="FF0000"/>
                </a:solidFill>
              </a:rPr>
              <a:t>Bước </a:t>
            </a:r>
            <a:r>
              <a:rPr lang="en-US" b="1" smtClean="0">
                <a:solidFill>
                  <a:srgbClr val="FF0000"/>
                </a:solidFill>
              </a:rPr>
              <a:t>4: </a:t>
            </a:r>
            <a:r>
              <a:rPr lang="en-US" smtClean="0">
                <a:solidFill>
                  <a:srgbClr val="FF0000"/>
                </a:solidFill>
              </a:rPr>
              <a:t>Kiểm tra và chỉnh sửa</a:t>
            </a:r>
            <a:endParaRPr lang="en-US">
              <a:solidFill>
                <a:srgbClr val="FF0000"/>
              </a:solidFill>
            </a:endParaRPr>
          </a:p>
        </p:txBody>
      </p:sp>
    </p:spTree>
    <p:extLst>
      <p:ext uri="{BB962C8B-B14F-4D97-AF65-F5344CB8AC3E}">
        <p14:creationId xmlns:p14="http://schemas.microsoft.com/office/powerpoint/2010/main" val="2819191234"/>
      </p:ext>
    </p:extLst>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0"/>
            <a:ext cx="10515600" cy="6130343"/>
          </a:xfrm>
        </p:spPr>
        <p:txBody>
          <a:bodyPr>
            <a:normAutofit fontScale="70000" lnSpcReduction="20000"/>
          </a:bodyPr>
          <a:lstStyle/>
          <a:p>
            <a:pPr marL="0" indent="0">
              <a:lnSpc>
                <a:spcPct val="120000"/>
              </a:lnSpc>
              <a:buNone/>
            </a:pPr>
            <a:r>
              <a:rPr lang="en-US" b="1" smtClean="0">
                <a:solidFill>
                  <a:srgbClr val="FF0000"/>
                </a:solidFill>
              </a:rPr>
              <a:t>IV. Luyện tập</a:t>
            </a:r>
          </a:p>
          <a:p>
            <a:pPr marL="0" indent="0">
              <a:lnSpc>
                <a:spcPct val="120000"/>
              </a:lnSpc>
              <a:buNone/>
            </a:pPr>
            <a:r>
              <a:rPr lang="en-US" b="1" smtClean="0"/>
              <a:t>Đề 1: </a:t>
            </a:r>
            <a:r>
              <a:rPr lang="vi-VN" smtClean="0"/>
              <a:t>Trong </a:t>
            </a:r>
            <a:r>
              <a:rPr lang="vi-VN"/>
              <a:t>truyện ngắn Vợ chồng A Phủ, khi Mị bị A Sử trói vào cột, Tô Hoài viết : </a:t>
            </a:r>
            <a:endParaRPr lang="en-US" smtClean="0"/>
          </a:p>
          <a:p>
            <a:pPr marL="0" indent="0">
              <a:lnSpc>
                <a:spcPct val="120000"/>
              </a:lnSpc>
              <a:buNone/>
            </a:pPr>
            <a:r>
              <a:rPr lang="vi-VN" i="1" smtClean="0"/>
              <a:t>“</a:t>
            </a:r>
            <a:r>
              <a:rPr lang="vi-VN" i="1"/>
              <a:t>Trong bóng tối, Mị đứng im lặng, như không biết mình đang bị trói. Hơi rượu còn nồng nàn, Mị vẫn nghe tiếng sáo đưa Mị đi theo những cuộc chơi, những đám chơi. “ Em không yêu, quả pao rơi rồi. Em yêu người nào, em bắt pao nào…”. Mị vùng bước đi. Nhưng tay chân đau không cựa được. Mị không nghe tiếng sáo nữa. Chỉ còn nghe tiếng chân ngựa đạp vào vách. Ngựa vẫn đứng yên, gãi chân, nhai cỏ. Mị thổn thức nghĩ mình không bằng con ngựa”. </a:t>
            </a:r>
            <a:r>
              <a:rPr lang="vi-VN" smtClean="0"/>
              <a:t>( </a:t>
            </a:r>
            <a:r>
              <a:rPr lang="vi-VN"/>
              <a:t>Vợ chồng A Phủ – Tô Hoài) </a:t>
            </a:r>
            <a:endParaRPr lang="en-US" smtClean="0"/>
          </a:p>
          <a:p>
            <a:pPr marL="0" indent="0">
              <a:lnSpc>
                <a:spcPct val="120000"/>
              </a:lnSpc>
              <a:buNone/>
            </a:pPr>
            <a:r>
              <a:rPr lang="vi-VN" smtClean="0"/>
              <a:t>Từ </a:t>
            </a:r>
            <a:r>
              <a:rPr lang="vi-VN"/>
              <a:t>đoạn văn trên, anh (chị) hãy làm rõ hình ảnh nhân vật Mị và nghệ thuật miêu tả tâm lí nhân vật của nhà văn.</a:t>
            </a:r>
            <a:endParaRPr lang="en-US"/>
          </a:p>
        </p:txBody>
      </p:sp>
    </p:spTree>
    <p:extLst>
      <p:ext uri="{BB962C8B-B14F-4D97-AF65-F5344CB8AC3E}">
        <p14:creationId xmlns:p14="http://schemas.microsoft.com/office/powerpoint/2010/main" val="1841572612"/>
      </p:ext>
    </p:extLst>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pPr marL="0" indent="0">
              <a:lnSpc>
                <a:spcPct val="100000"/>
              </a:lnSpc>
              <a:buNone/>
            </a:pPr>
            <a:r>
              <a:rPr lang="en-US" b="1" smtClean="0"/>
              <a:t>Đề 2: </a:t>
            </a:r>
            <a:r>
              <a:rPr lang="en-US" smtClean="0"/>
              <a:t>Cảm </a:t>
            </a:r>
            <a:r>
              <a:rPr lang="en-US"/>
              <a:t>nhận của anh/chị về tình huống truyện trong đoạn trích sau: </a:t>
            </a:r>
            <a:r>
              <a:rPr lang="en-US" i="1"/>
              <a:t>“Ít lâu nay hắn xe thóc Liên đoàn lên tỉnh. Mỗi bận qua cửa nhà kho lại thấy mấy chị con gái ngồi vêu ra ở đây […] đánh một bữa thật no nê rồi cùng đẩy xe bò về…”</a:t>
            </a:r>
            <a:r>
              <a:rPr lang="en-US"/>
              <a:t> (Trích Vợ nhặt – Kim Lân)</a:t>
            </a:r>
          </a:p>
        </p:txBody>
      </p:sp>
    </p:spTree>
    <p:extLst>
      <p:ext uri="{BB962C8B-B14F-4D97-AF65-F5344CB8AC3E}">
        <p14:creationId xmlns:p14="http://schemas.microsoft.com/office/powerpoint/2010/main" val="1063149338"/>
      </p:ext>
    </p:extLst>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26524"/>
            <a:ext cx="10515600" cy="4850439"/>
          </a:xfrm>
        </p:spPr>
        <p:txBody>
          <a:bodyPr>
            <a:normAutofit/>
          </a:bodyPr>
          <a:lstStyle/>
          <a:p>
            <a:pPr marL="0" indent="0">
              <a:lnSpc>
                <a:spcPct val="100000"/>
              </a:lnSpc>
              <a:buNone/>
            </a:pPr>
            <a:r>
              <a:rPr lang="en-US" b="1" smtClean="0"/>
              <a:t>Đề 3: </a:t>
            </a:r>
            <a:r>
              <a:rPr lang="vi-VN" smtClean="0"/>
              <a:t>Phân </a:t>
            </a:r>
            <a:r>
              <a:rPr lang="vi-VN"/>
              <a:t>tích hình tượng cây xà nu, rừng xà nu trong truyện ngắn “rừng xà nu” của Nguyễn Trung Thành, để làm rõ ý nghĩa tượng trưng cho sức sống và phẩm chất của người dân Tây Nguyên trong kháng chiến chống Mỹ</a:t>
            </a:r>
            <a:r>
              <a:rPr lang="vi-VN" smtClean="0"/>
              <a:t>.</a:t>
            </a:r>
            <a:endParaRPr lang="en-US"/>
          </a:p>
        </p:txBody>
      </p:sp>
    </p:spTree>
    <p:extLst>
      <p:ext uri="{BB962C8B-B14F-4D97-AF65-F5344CB8AC3E}">
        <p14:creationId xmlns:p14="http://schemas.microsoft.com/office/powerpoint/2010/main" val="2816788221"/>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lnSpc>
                <a:spcPct val="110000"/>
              </a:lnSpc>
              <a:buNone/>
            </a:pPr>
            <a:r>
              <a:rPr lang="en-US" b="1" smtClean="0"/>
              <a:t>Đề 4:</a:t>
            </a:r>
          </a:p>
          <a:p>
            <a:pPr marL="0" indent="0">
              <a:lnSpc>
                <a:spcPct val="110000"/>
              </a:lnSpc>
              <a:buNone/>
            </a:pPr>
            <a:r>
              <a:rPr lang="vi-VN" i="1" smtClean="0"/>
              <a:t>"Thế </a:t>
            </a:r>
            <a:r>
              <a:rPr lang="vi-VN" i="1"/>
              <a:t>là thị ngồi sà xuống, ăn thật. Thị cắm đầu ăn một chặp bốn bát bánh đúc liền chẳng chuyện trò gì.” </a:t>
            </a:r>
            <a:r>
              <a:rPr lang="vi-VN"/>
              <a:t>và </a:t>
            </a:r>
            <a:r>
              <a:rPr lang="vi-VN" i="1"/>
              <a:t>“Người con dâu đón lấy cái bát, đưa lên mắt nhìn, hai con mắt thị tối lại. Thị điềm nhiên và vào miệng”.</a:t>
            </a:r>
          </a:p>
          <a:p>
            <a:pPr marL="0" indent="0">
              <a:lnSpc>
                <a:spcPct val="110000"/>
              </a:lnSpc>
              <a:buNone/>
            </a:pPr>
            <a:r>
              <a:rPr lang="vi-VN" smtClean="0"/>
              <a:t>Cảm </a:t>
            </a:r>
            <a:r>
              <a:rPr lang="vi-VN"/>
              <a:t>nhận của anh (chị) về hình tượng người “vợ nhặt” </a:t>
            </a:r>
            <a:r>
              <a:rPr lang="vi-VN" smtClean="0"/>
              <a:t>qua </a:t>
            </a:r>
            <a:r>
              <a:rPr lang="vi-VN"/>
              <a:t>hai chi tiết trên? Qua đó, anh/chị hãy  làm rõ tư tưởng nhân đạo của nhà văn trong cách xây dựng nhân vật</a:t>
            </a:r>
            <a:r>
              <a:rPr lang="vi-VN" smtClean="0"/>
              <a:t>?</a:t>
            </a:r>
            <a:endParaRPr lang="vi-VN"/>
          </a:p>
        </p:txBody>
      </p:sp>
    </p:spTree>
    <p:extLst>
      <p:ext uri="{BB962C8B-B14F-4D97-AF65-F5344CB8AC3E}">
        <p14:creationId xmlns:p14="http://schemas.microsoft.com/office/powerpoint/2010/main" val="2390679576"/>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lnSpc>
                <a:spcPct val="120000"/>
              </a:lnSpc>
              <a:buNone/>
            </a:pPr>
            <a:r>
              <a:rPr lang="en-US" sz="4800" b="1" smtClean="0"/>
              <a:t>Đề: </a:t>
            </a:r>
            <a:r>
              <a:rPr lang="en-US" sz="4800" smtClean="0"/>
              <a:t>Phân tích nhận vật </a:t>
            </a:r>
            <a:r>
              <a:rPr lang="en-US" sz="4800" b="1" smtClean="0"/>
              <a:t>Thị </a:t>
            </a:r>
            <a:r>
              <a:rPr lang="en-US" sz="4800" smtClean="0"/>
              <a:t>trong truyện ngắn </a:t>
            </a:r>
            <a:r>
              <a:rPr lang="en-US" sz="4800" b="1" i="1" smtClean="0"/>
              <a:t>“vợ nhặt” </a:t>
            </a:r>
            <a:r>
              <a:rPr lang="en-US" sz="4800" smtClean="0"/>
              <a:t>của nhà văn Kim Lân</a:t>
            </a:r>
          </a:p>
          <a:p>
            <a:pPr marL="0" indent="0">
              <a:lnSpc>
                <a:spcPct val="120000"/>
              </a:lnSpc>
              <a:buNone/>
            </a:pPr>
            <a:r>
              <a:rPr lang="en-US" sz="4800" b="1" smtClean="0"/>
              <a:t>Dàn ý:</a:t>
            </a:r>
          </a:p>
          <a:p>
            <a:pPr marL="0" indent="0">
              <a:lnSpc>
                <a:spcPct val="120000"/>
              </a:lnSpc>
              <a:buNone/>
            </a:pPr>
            <a:r>
              <a:rPr lang="vi-VN" sz="4800" b="1" smtClean="0"/>
              <a:t>Mở bài</a:t>
            </a:r>
            <a:r>
              <a:rPr lang="en-US" sz="4800" b="1" smtClean="0"/>
              <a:t>: </a:t>
            </a:r>
            <a:r>
              <a:rPr lang="en-US" sz="4800" smtClean="0"/>
              <a:t>Giới thiệu về tác giả - tác phẩm. Nêu vấn đề cần nghị luận.</a:t>
            </a:r>
            <a:endParaRPr lang="vi-VN" sz="4800"/>
          </a:p>
          <a:p>
            <a:pPr marL="0" indent="0">
              <a:buNone/>
            </a:pPr>
            <a:endParaRPr lang="en-US"/>
          </a:p>
        </p:txBody>
      </p:sp>
    </p:spTree>
    <p:extLst>
      <p:ext uri="{BB962C8B-B14F-4D97-AF65-F5344CB8AC3E}">
        <p14:creationId xmlns:p14="http://schemas.microsoft.com/office/powerpoint/2010/main" val="143858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buNone/>
            </a:pPr>
            <a:r>
              <a:rPr lang="vi-VN" b="1" smtClean="0"/>
              <a:t>Thân </a:t>
            </a:r>
            <a:r>
              <a:rPr lang="vi-VN" b="1"/>
              <a:t>bài</a:t>
            </a:r>
            <a:endParaRPr lang="vi-VN"/>
          </a:p>
          <a:p>
            <a:pPr marL="0" indent="0">
              <a:buNone/>
            </a:pPr>
            <a:r>
              <a:rPr lang="en-US" b="1" smtClean="0"/>
              <a:t>  </a:t>
            </a:r>
            <a:r>
              <a:rPr lang="vi-VN" b="1" smtClean="0"/>
              <a:t>1</a:t>
            </a:r>
            <a:r>
              <a:rPr lang="vi-VN" b="1"/>
              <a:t>. Lai lịch</a:t>
            </a:r>
            <a:endParaRPr lang="vi-VN"/>
          </a:p>
          <a:p>
            <a:r>
              <a:rPr lang="vi-VN" smtClean="0"/>
              <a:t>Không </a:t>
            </a:r>
            <a:r>
              <a:rPr lang="vi-VN"/>
              <a:t>có quê hương gia đình: có thể thấy nạn đói năm 1945 đã khiến biết bao con người bị dứt khỏi quê hương, gia đình.</a:t>
            </a:r>
          </a:p>
          <a:p>
            <a:r>
              <a:rPr lang="vi-VN" smtClean="0"/>
              <a:t>Tên </a:t>
            </a:r>
            <a:r>
              <a:rPr lang="vi-VN"/>
              <a:t>tuổi cũng không có và qua tên gọi “vợ nhặt”: thấy được sự rẻ rúng của con người trong cảnh đói.</a:t>
            </a:r>
          </a:p>
          <a:p>
            <a:pPr marL="0" indent="0">
              <a:buNone/>
            </a:pPr>
            <a:endParaRPr lang="en-US"/>
          </a:p>
        </p:txBody>
      </p:sp>
    </p:spTree>
    <p:extLst>
      <p:ext uri="{BB962C8B-B14F-4D97-AF65-F5344CB8AC3E}">
        <p14:creationId xmlns:p14="http://schemas.microsoft.com/office/powerpoint/2010/main" val="3175566628"/>
      </p:ext>
    </p:extLst>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pPr>
              <a:lnSpc>
                <a:spcPct val="110000"/>
              </a:lnSpc>
            </a:pPr>
            <a:r>
              <a:rPr lang="vi-VN" b="1"/>
              <a:t>2. Chân dung</a:t>
            </a:r>
            <a:endParaRPr lang="vi-VN"/>
          </a:p>
          <a:p>
            <a:pPr>
              <a:lnSpc>
                <a:spcPct val="110000"/>
              </a:lnSpc>
            </a:pPr>
            <a:r>
              <a:rPr lang="vi-VN" smtClean="0"/>
              <a:t>Ngoại </a:t>
            </a:r>
            <a:r>
              <a:rPr lang="vi-VN"/>
              <a:t>hình: quần áo tả tơi như tổ đỉa, gầy sọp, khuôn mặt lưỡi cày xám xịt chỉ còn hai con mắt.</a:t>
            </a:r>
          </a:p>
          <a:p>
            <a:pPr>
              <a:lnSpc>
                <a:spcPct val="110000"/>
              </a:lnSpc>
            </a:pPr>
            <a:r>
              <a:rPr lang="vi-VN" smtClean="0"/>
              <a:t>Lần</a:t>
            </a:r>
            <a:r>
              <a:rPr lang="en-US" smtClean="0"/>
              <a:t> gặp gỡ</a:t>
            </a:r>
            <a:r>
              <a:rPr lang="vi-VN" smtClean="0"/>
              <a:t> </a:t>
            </a:r>
            <a:r>
              <a:rPr lang="vi-VN"/>
              <a:t>thứ nhất</a:t>
            </a:r>
            <a:r>
              <a:rPr lang="vi-VN" smtClean="0"/>
              <a:t>:</a:t>
            </a:r>
            <a:r>
              <a:rPr lang="en-US" smtClean="0"/>
              <a:t>…</a:t>
            </a:r>
            <a:r>
              <a:rPr lang="vi-VN" smtClean="0"/>
              <a:t> </a:t>
            </a:r>
            <a:endParaRPr lang="en-US" smtClean="0"/>
          </a:p>
          <a:p>
            <a:pPr>
              <a:lnSpc>
                <a:spcPct val="110000"/>
              </a:lnSpc>
            </a:pPr>
            <a:r>
              <a:rPr lang="vi-VN" smtClean="0"/>
              <a:t>Lần </a:t>
            </a:r>
            <a:r>
              <a:rPr lang="en-US"/>
              <a:t>gặp gỡ</a:t>
            </a:r>
            <a:r>
              <a:rPr lang="vi-VN"/>
              <a:t> </a:t>
            </a:r>
            <a:r>
              <a:rPr lang="vi-VN" smtClean="0"/>
              <a:t>thứ </a:t>
            </a:r>
            <a:r>
              <a:rPr lang="vi-VN"/>
              <a:t>hai</a:t>
            </a:r>
            <a:r>
              <a:rPr lang="vi-VN" smtClean="0"/>
              <a:t>:</a:t>
            </a:r>
            <a:r>
              <a:rPr lang="en-US" smtClean="0"/>
              <a:t>…</a:t>
            </a:r>
            <a:endParaRPr lang="vi-VN"/>
          </a:p>
          <a:p>
            <a:pPr>
              <a:lnSpc>
                <a:spcPct val="110000"/>
              </a:lnSpc>
            </a:pPr>
            <a:r>
              <a:rPr lang="vi-VN" b="1" smtClean="0"/>
              <a:t>Nhận </a:t>
            </a:r>
            <a:r>
              <a:rPr lang="vi-VN" b="1"/>
              <a:t>xét: </a:t>
            </a:r>
            <a:r>
              <a:rPr lang="vi-VN"/>
              <a:t>cái đói khổ không chỉ làm biến dạng ngoại hình mà cả nhân cách con người. Người đọc vẫn cảm thông sâu sắc với Thị vì đó không phải là bản chất mà do cái đói xô đẩy.</a:t>
            </a:r>
          </a:p>
          <a:p>
            <a:pPr marL="0" indent="0">
              <a:lnSpc>
                <a:spcPct val="110000"/>
              </a:lnSpc>
              <a:buNone/>
            </a:pPr>
            <a:endParaRPr lang="en-US"/>
          </a:p>
        </p:txBody>
      </p:sp>
    </p:spTree>
    <p:extLst>
      <p:ext uri="{BB962C8B-B14F-4D97-AF65-F5344CB8AC3E}">
        <p14:creationId xmlns:p14="http://schemas.microsoft.com/office/powerpoint/2010/main" val="3723519538"/>
      </p:ext>
    </p:extLst>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r>
              <a:rPr lang="vi-VN" b="1"/>
              <a:t>3. Phẩm chất</a:t>
            </a:r>
            <a:endParaRPr lang="vi-VN"/>
          </a:p>
          <a:p>
            <a:r>
              <a:rPr lang="vi-VN" smtClean="0"/>
              <a:t>Có </a:t>
            </a:r>
            <a:r>
              <a:rPr lang="vi-VN"/>
              <a:t>khát vọng sống mãnh liệt</a:t>
            </a:r>
            <a:r>
              <a:rPr lang="vi-VN" smtClean="0"/>
              <a:t>:</a:t>
            </a:r>
            <a:r>
              <a:rPr lang="en-US" smtClean="0"/>
              <a:t>…</a:t>
            </a:r>
            <a:endParaRPr lang="vi-VN"/>
          </a:p>
          <a:p>
            <a:r>
              <a:rPr lang="vi-VN" smtClean="0"/>
              <a:t>Thị </a:t>
            </a:r>
            <a:r>
              <a:rPr lang="vi-VN"/>
              <a:t>là người ý tứ và nết na</a:t>
            </a:r>
            <a:r>
              <a:rPr lang="vi-VN" smtClean="0"/>
              <a:t>:</a:t>
            </a:r>
            <a:r>
              <a:rPr lang="en-US" smtClean="0"/>
              <a:t>…</a:t>
            </a:r>
            <a:endParaRPr lang="vi-VN"/>
          </a:p>
          <a:p>
            <a:r>
              <a:rPr lang="vi-VN" smtClean="0"/>
              <a:t>Nhận </a:t>
            </a:r>
            <a:r>
              <a:rPr lang="vi-VN"/>
              <a:t>xét: cái đói có thể cướp đi nhân phẩm trong khoảnh khắc nào đó chứ không vĩnh viễn cướp đi được tâm hồn con người.</a:t>
            </a:r>
          </a:p>
          <a:p>
            <a:r>
              <a:rPr lang="vi-VN" smtClean="0"/>
              <a:t>Thị </a:t>
            </a:r>
            <a:r>
              <a:rPr lang="vi-VN"/>
              <a:t>còn là người có niềm tin vào tương lai: kể chuyện phá kho thóc trên Thái Nguyên, Bắc Giang để thắp lên hy vọng cho cả gia đình, đặc biệt là cho Tràng.</a:t>
            </a:r>
          </a:p>
          <a:p>
            <a:r>
              <a:rPr lang="vi-VN" smtClean="0"/>
              <a:t>Nêu </a:t>
            </a:r>
            <a:r>
              <a:rPr lang="vi-VN"/>
              <a:t>cảm nhận chung về hình tượng người vợ nhặt sau khi phân tích</a:t>
            </a:r>
            <a:r>
              <a:rPr lang="vi-VN" smtClean="0"/>
              <a:t>.</a:t>
            </a:r>
            <a:endParaRPr lang="vi-VN"/>
          </a:p>
        </p:txBody>
      </p:sp>
    </p:spTree>
    <p:extLst>
      <p:ext uri="{BB962C8B-B14F-4D97-AF65-F5344CB8AC3E}">
        <p14:creationId xmlns:p14="http://schemas.microsoft.com/office/powerpoint/2010/main" val="4075010798"/>
      </p:ext>
    </p:extLst>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r>
              <a:rPr lang="vi-VN" b="1"/>
              <a:t>Kết bài</a:t>
            </a:r>
            <a:endParaRPr lang="vi-VN"/>
          </a:p>
          <a:p>
            <a:r>
              <a:rPr lang="vi-VN" smtClean="0"/>
              <a:t>Khái </a:t>
            </a:r>
            <a:r>
              <a:rPr lang="vi-VN"/>
              <a:t>quát giá trị nghệ thuật</a:t>
            </a:r>
            <a:r>
              <a:rPr lang="vi-VN" smtClean="0"/>
              <a:t>:</a:t>
            </a:r>
            <a:r>
              <a:rPr lang="en-US" smtClean="0"/>
              <a:t>…</a:t>
            </a:r>
            <a:r>
              <a:rPr lang="vi-VN" smtClean="0"/>
              <a:t> </a:t>
            </a:r>
            <a:endParaRPr lang="en-US" smtClean="0"/>
          </a:p>
          <a:p>
            <a:r>
              <a:rPr lang="vi-VN" smtClean="0"/>
              <a:t>Tác </a:t>
            </a:r>
            <a:r>
              <a:rPr lang="vi-VN"/>
              <a:t>phẩm chứa đựng giá trị hiện thực và nhân đạo sâu sắc</a:t>
            </a:r>
            <a:r>
              <a:rPr lang="vi-VN" smtClean="0"/>
              <a:t>:</a:t>
            </a:r>
            <a:r>
              <a:rPr lang="en-US" smtClean="0"/>
              <a:t>…</a:t>
            </a:r>
            <a:endParaRPr lang="en-US"/>
          </a:p>
        </p:txBody>
      </p:sp>
    </p:spTree>
    <p:extLst>
      <p:ext uri="{BB962C8B-B14F-4D97-AF65-F5344CB8AC3E}">
        <p14:creationId xmlns:p14="http://schemas.microsoft.com/office/powerpoint/2010/main" val="3197008348"/>
      </p:ext>
    </p:extLst>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3665583"/>
          </a:xfrm>
        </p:spPr>
        <p:txBody>
          <a:bodyPr>
            <a:normAutofit lnSpcReduction="10000"/>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a:solidFill>
                  <a:srgbClr val="FF0000"/>
                </a:solidFill>
              </a:rPr>
              <a:t> </a:t>
            </a:r>
            <a:r>
              <a:rPr lang="en-US" b="1" smtClean="0">
                <a:solidFill>
                  <a:srgbClr val="FF0000"/>
                </a:solidFill>
              </a:rPr>
              <a:t> 1. </a:t>
            </a:r>
            <a:r>
              <a:rPr lang="en-US" b="1">
                <a:solidFill>
                  <a:srgbClr val="FF0000"/>
                </a:solidFill>
              </a:rPr>
              <a:t>Yêu cầu phần mở bài:</a:t>
            </a:r>
            <a:endParaRPr lang="en-US">
              <a:solidFill>
                <a:srgbClr val="FF0000"/>
              </a:solidFill>
            </a:endParaRPr>
          </a:p>
          <a:p>
            <a:r>
              <a:rPr lang="en-US"/>
              <a:t> </a:t>
            </a:r>
            <a:r>
              <a:rPr lang="en-US" smtClean="0"/>
              <a:t>Thông </a:t>
            </a:r>
            <a:r>
              <a:rPr lang="en-US"/>
              <a:t>báo chính xác, ngắn gọn về đề tài.</a:t>
            </a:r>
          </a:p>
          <a:p>
            <a:r>
              <a:rPr lang="en-US"/>
              <a:t> </a:t>
            </a:r>
            <a:r>
              <a:rPr lang="en-US" smtClean="0"/>
              <a:t>Hướng </a:t>
            </a:r>
            <a:r>
              <a:rPr lang="en-US"/>
              <a:t>người đọc (người nghe) vào đề tài một cách tự nhiên, gợi sự hứng thú với vấn đề được trình bày trong văn bản.</a:t>
            </a:r>
          </a:p>
        </p:txBody>
      </p:sp>
    </p:spTree>
    <p:extLst>
      <p:ext uri="{BB962C8B-B14F-4D97-AF65-F5344CB8AC3E}">
        <p14:creationId xmlns:p14="http://schemas.microsoft.com/office/powerpoint/2010/main" val="3088751771"/>
      </p:ext>
    </p:extLst>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4134120"/>
          </a:xfrm>
        </p:spPr>
        <p:txBody>
          <a:bodyPr>
            <a:normAutofit fontScale="92500"/>
          </a:bodyPr>
          <a:lstStyle/>
          <a:p>
            <a:pPr marL="0" indent="0">
              <a:lnSpc>
                <a:spcPct val="110000"/>
              </a:lnSpc>
              <a:buNone/>
            </a:pPr>
            <a:r>
              <a:rPr lang="en-US" b="1">
                <a:solidFill>
                  <a:srgbClr val="FF0000"/>
                </a:solidFill>
              </a:rPr>
              <a:t>I.Viết phần mở bài.</a:t>
            </a:r>
            <a:endParaRPr lang="en-US">
              <a:solidFill>
                <a:srgbClr val="FF0000"/>
              </a:solidFill>
            </a:endParaRPr>
          </a:p>
          <a:p>
            <a:pPr marL="0" indent="0">
              <a:lnSpc>
                <a:spcPct val="110000"/>
              </a:lnSpc>
              <a:buNone/>
            </a:pPr>
            <a:r>
              <a:rPr lang="en-US" b="1" smtClean="0">
                <a:solidFill>
                  <a:srgbClr val="FF0000"/>
                </a:solidFill>
              </a:rPr>
              <a:t>   2. Công thức mở bài chung:</a:t>
            </a:r>
          </a:p>
          <a:p>
            <a:pPr marL="0" indent="0">
              <a:lnSpc>
                <a:spcPct val="110000"/>
              </a:lnSpc>
              <a:buNone/>
            </a:pPr>
            <a:r>
              <a:rPr lang="en-US" b="1"/>
              <a:t>Trực tiếp:</a:t>
            </a:r>
            <a:r>
              <a:rPr lang="en-US"/>
              <a:t> Là cách đi thẳng vào vấn đề cần nghị luận</a:t>
            </a:r>
            <a:r>
              <a:rPr lang="en-US" smtClean="0"/>
              <a:t>. </a:t>
            </a:r>
            <a:r>
              <a:rPr lang="vi-VN"/>
              <a:t>Đặt vấn đề theo cách trực tiếp </a:t>
            </a:r>
            <a:r>
              <a:rPr lang="vi-VN" b="1"/>
              <a:t>dễ làm, nhanh gọn, tự nhiên, dễ tiếp nhận,</a:t>
            </a:r>
            <a:r>
              <a:rPr lang="vi-VN"/>
              <a:t> tuy nhiên thường khô khan, cứng nhắc, thiếu hấp dẫn cho bài viết</a:t>
            </a:r>
            <a:r>
              <a:rPr lang="vi-VN" smtClean="0"/>
              <a:t>.</a:t>
            </a:r>
            <a:endParaRPr lang="en-US" smtClean="0"/>
          </a:p>
        </p:txBody>
      </p:sp>
    </p:spTree>
    <p:extLst>
      <p:ext uri="{BB962C8B-B14F-4D97-AF65-F5344CB8AC3E}">
        <p14:creationId xmlns:p14="http://schemas.microsoft.com/office/powerpoint/2010/main" val="3853357545"/>
      </p:ext>
    </p:extLst>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4134120"/>
          </a:xfrm>
        </p:spPr>
        <p:txBody>
          <a:bodyPr>
            <a:normAutofit fontScale="77500" lnSpcReduction="20000"/>
          </a:bodyPr>
          <a:lstStyle/>
          <a:p>
            <a:pPr marL="0" indent="0">
              <a:lnSpc>
                <a:spcPct val="120000"/>
              </a:lnSpc>
              <a:buNone/>
            </a:pPr>
            <a:r>
              <a:rPr lang="en-US" b="1">
                <a:solidFill>
                  <a:srgbClr val="FF0000"/>
                </a:solidFill>
              </a:rPr>
              <a:t>I.Viết phần mở bài.</a:t>
            </a:r>
            <a:endParaRPr lang="en-US">
              <a:solidFill>
                <a:srgbClr val="FF0000"/>
              </a:solidFill>
            </a:endParaRPr>
          </a:p>
          <a:p>
            <a:pPr marL="0" indent="0">
              <a:lnSpc>
                <a:spcPct val="120000"/>
              </a:lnSpc>
              <a:buNone/>
            </a:pPr>
            <a:r>
              <a:rPr lang="en-US" b="1" smtClean="0">
                <a:solidFill>
                  <a:srgbClr val="FF0000"/>
                </a:solidFill>
              </a:rPr>
              <a:t>   2. Công thức mở bài chung:</a:t>
            </a:r>
          </a:p>
          <a:p>
            <a:pPr marL="0" indent="0">
              <a:lnSpc>
                <a:spcPct val="120000"/>
              </a:lnSpc>
              <a:buNone/>
            </a:pPr>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a:t>
            </a:r>
            <a:r>
              <a:rPr lang="vi-VN" smtClean="0"/>
              <a:t>.</a:t>
            </a:r>
            <a:r>
              <a:rPr lang="en-US" smtClean="0"/>
              <a:t> </a:t>
            </a:r>
            <a:r>
              <a:rPr lang="vi-VN" smtClean="0"/>
              <a:t>Mở bài theo cách này </a:t>
            </a:r>
            <a:r>
              <a:rPr lang="vi-VN" b="1" smtClean="0"/>
              <a:t>tạo được sự uyển chuyển</a:t>
            </a:r>
            <a:r>
              <a:rPr lang="vi-VN" b="1"/>
              <a:t>, linh hoạt cho bài viết, hấp dẫn người đọc</a:t>
            </a:r>
            <a:r>
              <a:rPr lang="vi-VN"/>
              <a:t>, tuy </a:t>
            </a:r>
            <a:r>
              <a:rPr lang="vi-VN" smtClean="0"/>
              <a:t>nhiên </a:t>
            </a:r>
            <a:r>
              <a:rPr lang="vi-VN"/>
              <a:t>kiểu mở bài này </a:t>
            </a:r>
            <a:r>
              <a:rPr lang="vi-VN" b="1"/>
              <a:t>dễ dẫn đến sự lan man, lạc đề cho bài viết.</a:t>
            </a:r>
            <a:endParaRPr lang="en-US" b="1" smtClean="0"/>
          </a:p>
        </p:txBody>
      </p:sp>
    </p:spTree>
    <p:extLst>
      <p:ext uri="{BB962C8B-B14F-4D97-AF65-F5344CB8AC3E}">
        <p14:creationId xmlns:p14="http://schemas.microsoft.com/office/powerpoint/2010/main" val="1549441099"/>
      </p:ext>
    </p:extLst>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3953815"/>
          </a:xfrm>
        </p:spPr>
        <p:txBody>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smtClean="0">
                <a:solidFill>
                  <a:srgbClr val="FF0000"/>
                </a:solidFill>
              </a:rPr>
              <a:t>   3.Tìm </a:t>
            </a:r>
            <a:r>
              <a:rPr lang="en-US" b="1">
                <a:solidFill>
                  <a:srgbClr val="FF0000"/>
                </a:solidFill>
              </a:rPr>
              <a:t>hiểu cách mở bài.</a:t>
            </a:r>
            <a:endParaRPr lang="en-US">
              <a:solidFill>
                <a:srgbClr val="FF0000"/>
              </a:solidFill>
            </a:endParaRPr>
          </a:p>
          <a:p>
            <a:pPr marL="0" indent="0">
              <a:buNone/>
            </a:pPr>
            <a:r>
              <a:rPr lang="en-US" b="1" smtClean="0"/>
              <a:t>Đề 1: </a:t>
            </a:r>
            <a:r>
              <a:rPr lang="en-US" smtClean="0"/>
              <a:t>Phân tích bài thơ Tây Tiến của nhà thơ Quang Dũng.</a:t>
            </a:r>
          </a:p>
        </p:txBody>
      </p:sp>
    </p:spTree>
    <p:extLst>
      <p:ext uri="{BB962C8B-B14F-4D97-AF65-F5344CB8AC3E}">
        <p14:creationId xmlns:p14="http://schemas.microsoft.com/office/powerpoint/2010/main" val="1809038902"/>
      </p:ext>
    </p:extLst>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77500" lnSpcReduction="20000"/>
          </a:bodyPr>
          <a:lstStyle/>
          <a:p>
            <a:pPr marL="0" indent="0">
              <a:lnSpc>
                <a:spcPct val="120000"/>
              </a:lnSpc>
              <a:buNone/>
            </a:pPr>
            <a:r>
              <a:rPr lang="en-US" b="1" smtClean="0"/>
              <a:t>Mở bài 1: </a:t>
            </a:r>
            <a:r>
              <a:rPr lang="vi-VN" smtClean="0"/>
              <a:t>Thiên </a:t>
            </a:r>
            <a:r>
              <a:rPr lang="vi-VN"/>
              <a:t>nhiên núi rừng Tây Bắc thơ mộng trữ tình là thế nhưng ẩn sau đó là vẻ hoang sơ với đầy những hiểm nguy đang rình rập. Trước cảnh hùng vĩ của non nước, hình tượng người lính Tây Tiến của Quang Dũng hiện lên như một tượng đài bất diệt, mang vẻ đẹp vừa hùng tráng vừa tài hoa lãng tử của những người con Hà thành. Bài thơ Tây Tiến đã tái hiện chân thực lại sự tàn khốc của chiến tranh, những gian lao vất vả mà người lính phải trải qua trên chặng đường kháng chiến. Thế nhưng chưa bao giờ họ lùi bước trước khó khăn thử thách, những người lính vĩ đại ấy vẫn sống lạc quan yêu đời và chiến đấu anh dũng kiên cường.</a:t>
            </a:r>
            <a:endParaRPr lang="en-US"/>
          </a:p>
        </p:txBody>
      </p:sp>
    </p:spTree>
    <p:extLst>
      <p:ext uri="{BB962C8B-B14F-4D97-AF65-F5344CB8AC3E}">
        <p14:creationId xmlns:p14="http://schemas.microsoft.com/office/powerpoint/2010/main" val="3255618202"/>
      </p:ext>
    </p:extLst>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20000"/>
          </a:bodyPr>
          <a:lstStyle/>
          <a:p>
            <a:pPr marL="0" indent="0">
              <a:lnSpc>
                <a:spcPct val="110000"/>
              </a:lnSpc>
              <a:buNone/>
            </a:pPr>
            <a:r>
              <a:rPr lang="en-US" b="1" smtClean="0"/>
              <a:t>Mở bài 2: </a:t>
            </a:r>
            <a:r>
              <a:rPr lang="vi-VN" smtClean="0"/>
              <a:t>Tây </a:t>
            </a:r>
            <a:r>
              <a:rPr lang="vi-VN"/>
              <a:t>Tiến là bài thơ của người lính nói về người lính – anh Vệ quốc quân thời 9 năm kháng chiến chống Pháp. Quang Dũng vừa cầm </a:t>
            </a:r>
            <a:r>
              <a:rPr lang="vi-VN" smtClean="0"/>
              <a:t>s</a:t>
            </a:r>
            <a:r>
              <a:rPr lang="en-US"/>
              <a:t>ú</a:t>
            </a:r>
            <a:r>
              <a:rPr lang="vi-VN" smtClean="0"/>
              <a:t>ng </a:t>
            </a:r>
            <a:r>
              <a:rPr lang="vi-VN"/>
              <a:t>đánh giặc vừa làm thơ nên thơ ông rất chân thực và hào </a:t>
            </a:r>
            <a:r>
              <a:rPr lang="vi-VN" smtClean="0"/>
              <a:t>sảng. </a:t>
            </a:r>
            <a:r>
              <a:rPr lang="vi-VN"/>
              <a:t>Bài thơ được Quang Dũng viết vào năm 1948, khi cuộc kháng chiến thần thánh của dân tộc bước sang năm thứ ba, chặng đường kháng chiến còn đầy thử thách gian lao.</a:t>
            </a:r>
            <a:br>
              <a:rPr lang="vi-VN"/>
            </a:br>
            <a:r>
              <a:rPr lang="vi-VN"/>
              <a:t>Tây Tiến nói lên nỗi nhớ và niềm tự hào của Quang Dũng về đồng đội thân yêu, cùng vào sinh ra tử một thời trận mạc.</a:t>
            </a:r>
            <a:endParaRPr lang="en-US"/>
          </a:p>
        </p:txBody>
      </p:sp>
    </p:spTree>
    <p:extLst>
      <p:ext uri="{BB962C8B-B14F-4D97-AF65-F5344CB8AC3E}">
        <p14:creationId xmlns:p14="http://schemas.microsoft.com/office/powerpoint/2010/main" val="4096052791"/>
      </p:ext>
    </p:extLst>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đề.Mở bài theo cách này tạo được sự uyển chuyển, linh hoạt cho bài viết, hấp dẫn người đọc, tuy nhiên kiểu mở bài này dễ dẫn đến sự lan man, lạc đề cho bài viết.</a:t>
            </a:r>
            <a:endParaRPr lang="en-US"/>
          </a:p>
        </p:txBody>
      </p:sp>
    </p:spTree>
    <p:extLst>
      <p:ext uri="{BB962C8B-B14F-4D97-AF65-F5344CB8AC3E}">
        <p14:creationId xmlns:p14="http://schemas.microsoft.com/office/powerpoint/2010/main" val="2310151112"/>
      </p:ext>
    </p:extLst>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 </a:t>
            </a:r>
          </a:p>
          <a:p>
            <a:pPr marL="0" indent="0">
              <a:lnSpc>
                <a:spcPct val="100000"/>
              </a:lnSpc>
              <a:buNone/>
            </a:pPr>
            <a:r>
              <a:rPr lang="en-US" b="1" smtClean="0"/>
              <a:t>Đề 1: </a:t>
            </a:r>
            <a:r>
              <a:rPr lang="en-US" smtClean="0"/>
              <a:t>Kinh doanh đa cấp biến tướng hiện đang là vấn đề nóng trong xã hội. Hãy trình bày suy nghĩ của bạn về vấn đề này.</a:t>
            </a:r>
          </a:p>
          <a:p>
            <a:pPr marL="0" indent="0">
              <a:lnSpc>
                <a:spcPct val="100000"/>
              </a:lnSpc>
              <a:buNone/>
            </a:pPr>
            <a:r>
              <a:rPr lang="en-US" b="1" smtClean="0"/>
              <a:t>Viết mở bài theo cách trực tiếp.</a:t>
            </a:r>
            <a:endParaRPr lang="en-US" b="1"/>
          </a:p>
          <a:p>
            <a:pPr>
              <a:lnSpc>
                <a:spcPct val="100000"/>
              </a:lnSpc>
            </a:pPr>
            <a:endParaRPr lang="en-US"/>
          </a:p>
        </p:txBody>
      </p:sp>
    </p:spTree>
    <p:extLst>
      <p:ext uri="{BB962C8B-B14F-4D97-AF65-F5344CB8AC3E}">
        <p14:creationId xmlns:p14="http://schemas.microsoft.com/office/powerpoint/2010/main" val="4131851311"/>
      </p:ext>
    </p:extLst>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a:t>
            </a:r>
          </a:p>
          <a:p>
            <a:r>
              <a:rPr lang="en-US" b="1" smtClean="0"/>
              <a:t>Đề 2: </a:t>
            </a:r>
            <a:r>
              <a:rPr lang="vi-VN"/>
              <a:t>Tục ngữ Ả </a:t>
            </a:r>
            <a:r>
              <a:rPr lang="vi-VN" smtClean="0"/>
              <a:t>Rập</a:t>
            </a:r>
            <a:r>
              <a:rPr lang="en-US" smtClean="0"/>
              <a:t> có câu </a:t>
            </a:r>
            <a:r>
              <a:rPr lang="en-US" b="1" smtClean="0"/>
              <a:t>“</a:t>
            </a:r>
            <a:r>
              <a:rPr lang="vi-VN" i="1" smtClean="0"/>
              <a:t>Tình </a:t>
            </a:r>
            <a:r>
              <a:rPr lang="vi-VN" i="1"/>
              <a:t>yêu thương con người là tài sản quý giá </a:t>
            </a:r>
            <a:r>
              <a:rPr lang="vi-VN" i="1" smtClean="0"/>
              <a:t>nhất</a:t>
            </a:r>
            <a:r>
              <a:rPr lang="en-US" i="1" smtClean="0"/>
              <a:t>”. </a:t>
            </a:r>
            <a:r>
              <a:rPr lang="en-US" smtClean="0"/>
              <a:t>Hãy nêu lên ý kiến của bạn.</a:t>
            </a:r>
          </a:p>
          <a:p>
            <a:pPr marL="0" indent="0">
              <a:buNone/>
            </a:pPr>
            <a:r>
              <a:rPr lang="en-US" b="1" smtClean="0"/>
              <a:t>Viết mở bài theo cách gián tiếp.</a:t>
            </a:r>
            <a:endParaRPr lang="en-US" b="1"/>
          </a:p>
        </p:txBody>
      </p:sp>
    </p:spTree>
    <p:extLst>
      <p:ext uri="{BB962C8B-B14F-4D97-AF65-F5344CB8AC3E}">
        <p14:creationId xmlns:p14="http://schemas.microsoft.com/office/powerpoint/2010/main" val="895882311"/>
      </p:ext>
    </p:extLst>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a:t>
            </a:r>
          </a:p>
          <a:p>
            <a:pPr marL="0" indent="0">
              <a:lnSpc>
                <a:spcPct val="100000"/>
              </a:lnSpc>
              <a:buNone/>
            </a:pPr>
            <a:r>
              <a:rPr lang="en-US" b="1" smtClean="0"/>
              <a:t>Đề 3: </a:t>
            </a:r>
            <a:r>
              <a:rPr lang="en-US" smtClean="0"/>
              <a:t>Hãy phân tích vẻ đẹp trong tâm hồn người phụ nữ khi yêu qua bài thơ Sóng của tác giả Xuân Quỳnh.</a:t>
            </a:r>
          </a:p>
          <a:p>
            <a:pPr marL="0" indent="0">
              <a:lnSpc>
                <a:spcPct val="100000"/>
              </a:lnSpc>
              <a:buNone/>
            </a:pPr>
            <a:r>
              <a:rPr lang="en-US" b="1" smtClean="0"/>
              <a:t>Viết mở bài theo 2 cách trực tiếp và gián tiếp.</a:t>
            </a:r>
            <a:endParaRPr lang="en-US" b="1"/>
          </a:p>
          <a:p>
            <a:pPr>
              <a:lnSpc>
                <a:spcPct val="100000"/>
              </a:lnSpc>
            </a:pPr>
            <a:endParaRPr lang="en-US"/>
          </a:p>
        </p:txBody>
      </p:sp>
    </p:spTree>
    <p:extLst>
      <p:ext uri="{BB962C8B-B14F-4D97-AF65-F5344CB8AC3E}">
        <p14:creationId xmlns:p14="http://schemas.microsoft.com/office/powerpoint/2010/main" val="1464609039"/>
      </p:ext>
    </p:extLst>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336938066"/>
      </p:ext>
    </p:extLst>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292221401"/>
      </p:ext>
    </p:extLst>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b="1"/>
              <a:t>Kết bài bằng cách tóm lược</a:t>
            </a:r>
            <a:r>
              <a:rPr lang="vi-VN"/>
              <a:t>: Là kiểu kết bài mà ở đó người viết tóm tắt quan điểm, tổng hợp những ý chính đã nêu ở thân bài. Cách kết bài này dễ viết hơn và thường được sử dụng nhiều hơn.</a:t>
            </a:r>
          </a:p>
          <a:p>
            <a:r>
              <a:rPr lang="vi-VN" b="1"/>
              <a:t>Kết bài bằng cách bình luận mở rộng và nâng cao</a:t>
            </a:r>
            <a:r>
              <a:rPr lang="vi-VN"/>
              <a:t>: Là kiểu kết bài trên cơ sở quan điểm chính của bài viết, bằng liên tưởng, vận dụng, người viết phát triển, mở rộng nâng cao vấn đề.</a:t>
            </a:r>
          </a:p>
          <a:p>
            <a:pPr marL="0" indent="0">
              <a:lnSpc>
                <a:spcPct val="100000"/>
              </a:lnSpc>
              <a:buNone/>
            </a:pPr>
            <a:endParaRPr lang="en-US"/>
          </a:p>
        </p:txBody>
      </p:sp>
    </p:spTree>
    <p:extLst>
      <p:ext uri="{BB962C8B-B14F-4D97-AF65-F5344CB8AC3E}">
        <p14:creationId xmlns:p14="http://schemas.microsoft.com/office/powerpoint/2010/main" val="2510901506"/>
      </p:ext>
    </p:extLst>
  </p:cSld>
  <p:clrMapOvr>
    <a:masterClrMapping/>
  </p:clrMapOvr>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2. Ví dụ</a:t>
            </a:r>
            <a:endParaRPr lang="vi-VN" b="1">
              <a:solidFill>
                <a:srgbClr val="FF0000"/>
              </a:solidFill>
            </a:endParaRPr>
          </a:p>
          <a:p>
            <a:r>
              <a:rPr lang="vi-VN" b="1"/>
              <a:t>Đề bài: </a:t>
            </a:r>
            <a:r>
              <a:rPr lang="vi-VN"/>
              <a:t>Từ cuộc đời của các nhân vật phụ nữ trong hai tác phẩm "Vợ nhặt" (Kim Lân) và "Vợ chồng A Phủ" (Tô Hoài), anh (chị) hãy phát biểu suy nghĩ của mình về số phận người phụ nữ xưa và nay.</a:t>
            </a:r>
            <a:endParaRPr lang="en-US"/>
          </a:p>
        </p:txBody>
      </p:sp>
    </p:spTree>
    <p:extLst>
      <p:ext uri="{BB962C8B-B14F-4D97-AF65-F5344CB8AC3E}">
        <p14:creationId xmlns:p14="http://schemas.microsoft.com/office/powerpoint/2010/main" val="2648202200"/>
      </p:ext>
    </p:extLst>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10000"/>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a:solidFill>
                  <a:srgbClr val="FF0000"/>
                </a:solidFill>
              </a:rPr>
              <a:t> </a:t>
            </a:r>
            <a:r>
              <a:rPr lang="en-US" b="1" smtClean="0">
                <a:solidFill>
                  <a:srgbClr val="FF0000"/>
                </a:solidFill>
              </a:rPr>
              <a:t> 2</a:t>
            </a:r>
            <a:r>
              <a:rPr lang="en-US" b="1">
                <a:solidFill>
                  <a:srgbClr val="FF0000"/>
                </a:solidFill>
              </a:rPr>
              <a:t>. Ví </a:t>
            </a:r>
            <a:r>
              <a:rPr lang="en-US" b="1" smtClean="0">
                <a:solidFill>
                  <a:srgbClr val="FF0000"/>
                </a:solidFill>
              </a:rPr>
              <a:t>dụ:</a:t>
            </a:r>
          </a:p>
          <a:p>
            <a:pPr marL="0" indent="0">
              <a:buNone/>
            </a:pPr>
            <a:r>
              <a:rPr lang="vi-VN" b="1" smtClean="0"/>
              <a:t>Kết </a:t>
            </a:r>
            <a:r>
              <a:rPr lang="vi-VN" b="1"/>
              <a:t>bài bằng cách tóm lược:</a:t>
            </a:r>
            <a:endParaRPr lang="vi-VN"/>
          </a:p>
          <a:p>
            <a:pPr marL="0" indent="0">
              <a:buNone/>
            </a:pPr>
            <a:r>
              <a:rPr lang="vi-VN" i="1"/>
              <a:t>"Như vậy, các nhân vật nữ trong hai tác phẩm "Vợ nhặt" và "Vợ chồng A Phủ" có nhiều điểm chung. Họ đều là những người phụ nữ có số phận bất hạnh, cơ cực nhưng trong tâm hồn họ đều tiềm tàng một sức sống và ý thức vươn lên. Người phụ nữ ngày nay có nhiều khác biệt, họ đã biết khẳng định vị trí của mình trong xã hội và càng ngày càng vươn tới những đỉnh cao mới."</a:t>
            </a:r>
            <a:endParaRPr lang="vi-VN"/>
          </a:p>
          <a:p>
            <a:pPr marL="0" indent="0">
              <a:lnSpc>
                <a:spcPct val="100000"/>
              </a:lnSpc>
              <a:buNone/>
            </a:pPr>
            <a:endParaRPr lang="en-US"/>
          </a:p>
        </p:txBody>
      </p:sp>
    </p:spTree>
    <p:extLst>
      <p:ext uri="{BB962C8B-B14F-4D97-AF65-F5344CB8AC3E}">
        <p14:creationId xmlns:p14="http://schemas.microsoft.com/office/powerpoint/2010/main" val="2048210305"/>
      </p:ext>
    </p:extLst>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normAutofit fontScale="92500" lnSpcReduction="10000"/>
          </a:bodyPr>
          <a:lstStyle/>
          <a:p>
            <a:r>
              <a:rPr lang="en-US" b="1">
                <a:solidFill>
                  <a:srgbClr val="FF0000"/>
                </a:solidFill>
              </a:rPr>
              <a:t> 2. Ví </a:t>
            </a:r>
            <a:r>
              <a:rPr lang="en-US" b="1" smtClean="0">
                <a:solidFill>
                  <a:srgbClr val="FF0000"/>
                </a:solidFill>
              </a:rPr>
              <a:t>dụ</a:t>
            </a:r>
          </a:p>
          <a:p>
            <a:r>
              <a:rPr lang="en-US" b="1"/>
              <a:t>Kết bài bằng cách bình luận mở rộng và nâng cao:</a:t>
            </a:r>
            <a:endParaRPr lang="en-US" b="1" smtClean="0">
              <a:solidFill>
                <a:srgbClr val="FF0000"/>
              </a:solidFill>
            </a:endParaRPr>
          </a:p>
          <a:p>
            <a:pPr marL="0" indent="0">
              <a:buNone/>
            </a:pPr>
            <a:r>
              <a:rPr lang="vi-VN" i="1"/>
              <a:t>"Làm thế nào để một nửa thế giới luôn được sống hạnh phúc và ngày càng được hạnh phúc hơn? Làm thế nào để tất cả phụ nữ Việt Nam luôn ngập tràn trong tiếng cười?...Đó là những câu hỏi không dành riêng cho bất cứ ai, không dành riêng cho phái nam mà chính những người phụ nữ cũng phải trả lời chúng"</a:t>
            </a:r>
            <a:endParaRPr lang="en-US"/>
          </a:p>
        </p:txBody>
      </p:sp>
    </p:spTree>
    <p:extLst>
      <p:ext uri="{BB962C8B-B14F-4D97-AF65-F5344CB8AC3E}">
        <p14:creationId xmlns:p14="http://schemas.microsoft.com/office/powerpoint/2010/main" val="1926062796"/>
      </p:ext>
    </p:extLst>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3. Luyện tập viết kết bài. </a:t>
            </a:r>
          </a:p>
          <a:p>
            <a:pPr marL="0" indent="0">
              <a:lnSpc>
                <a:spcPct val="100000"/>
              </a:lnSpc>
              <a:buNone/>
            </a:pPr>
            <a:r>
              <a:rPr lang="en-US" b="1" smtClean="0"/>
              <a:t>Đề 1: </a:t>
            </a:r>
            <a:r>
              <a:rPr lang="en-US" smtClean="0"/>
              <a:t>Kinh doanh đa cấp biến tướng hiện đang là vấn đề nóng trong xã hội. Hãy trình bày suy nghĩ của bạn về vấn đề này.</a:t>
            </a:r>
          </a:p>
          <a:p>
            <a:pPr>
              <a:lnSpc>
                <a:spcPct val="100000"/>
              </a:lnSpc>
            </a:pPr>
            <a:endParaRPr lang="en-US"/>
          </a:p>
        </p:txBody>
      </p:sp>
    </p:spTree>
    <p:extLst>
      <p:ext uri="{BB962C8B-B14F-4D97-AF65-F5344CB8AC3E}">
        <p14:creationId xmlns:p14="http://schemas.microsoft.com/office/powerpoint/2010/main" val="1493511015"/>
      </p:ext>
    </p:extLst>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smtClean="0"/>
          </a:p>
          <a:p>
            <a:pPr marL="0" indent="0">
              <a:buNone/>
            </a:pPr>
            <a:r>
              <a:rPr lang="en-US" b="1" smtClean="0"/>
              <a:t>Đề </a:t>
            </a:r>
            <a:r>
              <a:rPr lang="en-US" b="1"/>
              <a:t>2: </a:t>
            </a:r>
            <a:r>
              <a:rPr lang="vi-VN"/>
              <a:t>Tục ngữ Ả Rập</a:t>
            </a:r>
            <a:r>
              <a:rPr lang="en-US"/>
              <a:t> có câu </a:t>
            </a:r>
            <a:r>
              <a:rPr lang="en-US" b="1"/>
              <a:t>“</a:t>
            </a:r>
            <a:r>
              <a:rPr lang="vi-VN" i="1"/>
              <a:t>Tình yêu thương con người là tài sản quý giá nhất</a:t>
            </a:r>
            <a:r>
              <a:rPr lang="en-US" i="1"/>
              <a:t>”. </a:t>
            </a:r>
            <a:r>
              <a:rPr lang="en-US"/>
              <a:t>Hãy nêu lên ý kiến của bạn.</a:t>
            </a:r>
          </a:p>
          <a:p>
            <a:endParaRPr lang="en-US"/>
          </a:p>
        </p:txBody>
      </p:sp>
    </p:spTree>
    <p:extLst>
      <p:ext uri="{BB962C8B-B14F-4D97-AF65-F5344CB8AC3E}">
        <p14:creationId xmlns:p14="http://schemas.microsoft.com/office/powerpoint/2010/main" val="725285182"/>
      </p:ext>
    </p:extLst>
  </p:cSld>
  <p:clrMapOvr>
    <a:masterClrMapping/>
  </p:clrMapOvr>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smtClean="0"/>
          </a:p>
          <a:p>
            <a:pPr marL="0" indent="0">
              <a:lnSpc>
                <a:spcPct val="100000"/>
              </a:lnSpc>
              <a:buNone/>
            </a:pPr>
            <a:r>
              <a:rPr lang="en-US" b="1"/>
              <a:t>Đề 3: </a:t>
            </a:r>
            <a:r>
              <a:rPr lang="en-US"/>
              <a:t>Hãy phân tích vẻ đẹp trong tâm hồn người phụ nữ khi yêu qua bái thơ Sóng của tác giả Xuân Quỳnh.</a:t>
            </a:r>
          </a:p>
          <a:p>
            <a:endParaRPr lang="en-US"/>
          </a:p>
        </p:txBody>
      </p:sp>
    </p:spTree>
    <p:extLst>
      <p:ext uri="{BB962C8B-B14F-4D97-AF65-F5344CB8AC3E}">
        <p14:creationId xmlns:p14="http://schemas.microsoft.com/office/powerpoint/2010/main" val="1722449899"/>
      </p:ext>
    </p:extLst>
  </p:cSld>
  <p:clrMapOvr>
    <a:masterClrMapping/>
  </p:clrMapOvr>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t>Bài tập 1: </a:t>
            </a:r>
            <a:endParaRPr lang="en-US" b="1"/>
          </a:p>
        </p:txBody>
      </p:sp>
    </p:spTree>
    <p:extLst>
      <p:ext uri="{BB962C8B-B14F-4D97-AF65-F5344CB8AC3E}">
        <p14:creationId xmlns:p14="http://schemas.microsoft.com/office/powerpoint/2010/main" val="2261868824"/>
      </p:ext>
    </p:extLst>
  </p:cSld>
  <p:clrMapOvr>
    <a:masterClrMapping/>
  </p:clrMapOvr>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1:</a:t>
            </a:r>
            <a:endParaRPr lang="en-US"/>
          </a:p>
          <a:p>
            <a:r>
              <a:rPr lang="en-US" smtClean="0"/>
              <a:t>Thể </a:t>
            </a:r>
            <a:r>
              <a:rPr lang="en-US"/>
              <a:t>thơ: Tự do.</a:t>
            </a:r>
          </a:p>
          <a:p>
            <a:r>
              <a:rPr lang="en-US" smtClean="0"/>
              <a:t>Phương </a:t>
            </a:r>
            <a:r>
              <a:rPr lang="en-US"/>
              <a:t>thức biểu đạt chính: Biểu cảm.</a:t>
            </a:r>
          </a:p>
          <a:p>
            <a:pPr marL="0" indent="0">
              <a:buNone/>
            </a:pPr>
            <a:endParaRPr lang="en-US"/>
          </a:p>
        </p:txBody>
      </p:sp>
    </p:spTree>
    <p:extLst>
      <p:ext uri="{BB962C8B-B14F-4D97-AF65-F5344CB8AC3E}">
        <p14:creationId xmlns:p14="http://schemas.microsoft.com/office/powerpoint/2010/main" val="842428182"/>
      </p:ext>
    </p:extLst>
  </p:cSld>
  <p:clrMapOvr>
    <a:masterClrMapping/>
  </p:clrMapOvr>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2: </a:t>
            </a:r>
            <a:r>
              <a:rPr lang="en-US"/>
              <a:t>Hai câu thơ giúp ta hình dung ra một con người sống đẹp, biết hi sinh, biết nhẫn nhịn, cống hiến những điều tốt đẹp cho xã hội…</a:t>
            </a:r>
          </a:p>
        </p:txBody>
      </p:sp>
    </p:spTree>
    <p:extLst>
      <p:ext uri="{BB962C8B-B14F-4D97-AF65-F5344CB8AC3E}">
        <p14:creationId xmlns:p14="http://schemas.microsoft.com/office/powerpoint/2010/main" val="1359104127"/>
      </p:ext>
    </p:extLst>
  </p:cSld>
  <p:clrMapOvr>
    <a:masterClrMapping/>
  </p:clrMapOvr>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85000" lnSpcReduction="10000"/>
          </a:bodyPr>
          <a:lstStyle/>
          <a:p>
            <a:pPr marL="0" indent="0">
              <a:buNone/>
            </a:pPr>
            <a:r>
              <a:rPr lang="en-US" b="1" smtClean="0"/>
              <a:t>Câu 3: </a:t>
            </a:r>
            <a:r>
              <a:rPr lang="en-US" smtClean="0"/>
              <a:t>HS </a:t>
            </a:r>
            <a:r>
              <a:rPr lang="en-US"/>
              <a:t>chỉ ra được một biện pháp tu từ: </a:t>
            </a:r>
            <a:endParaRPr lang="en-US" smtClean="0"/>
          </a:p>
          <a:p>
            <a:r>
              <a:rPr lang="en-US" smtClean="0"/>
              <a:t>Nhân </a:t>
            </a:r>
            <a:r>
              <a:rPr lang="en-US"/>
              <a:t>hóa (</a:t>
            </a:r>
            <a:r>
              <a:rPr lang="en-US" i="1"/>
              <a:t>Hoa cứ dâng hương sắc về phía nắng</a:t>
            </a:r>
            <a:r>
              <a:rPr lang="en-US"/>
              <a:t>); </a:t>
            </a:r>
            <a:endParaRPr lang="en-US" smtClean="0"/>
          </a:p>
          <a:p>
            <a:r>
              <a:rPr lang="en-US"/>
              <a:t>So sánh (</a:t>
            </a:r>
            <a:r>
              <a:rPr lang="en-US" i="1"/>
              <a:t>Lúc nào lộc cũng tươi như đời mới bắt đầu</a:t>
            </a:r>
            <a:r>
              <a:rPr lang="en-US" smtClean="0"/>
              <a:t>).</a:t>
            </a:r>
          </a:p>
          <a:p>
            <a:pPr marL="0" indent="0">
              <a:buNone/>
            </a:pPr>
            <a:r>
              <a:rPr lang="en-US" smtClean="0"/>
              <a:t>Hiệu </a:t>
            </a:r>
            <a:r>
              <a:rPr lang="en-US"/>
              <a:t>quả: </a:t>
            </a:r>
            <a:r>
              <a:rPr lang="en-US" smtClean="0"/>
              <a:t>Tăng </a:t>
            </a:r>
            <a:r>
              <a:rPr lang="en-US"/>
              <a:t>sức gợi hình, gợi cảm; tăng khả năng biểu đạt; làm cho hình tượng trở nên sống động, có cảm xúc</a:t>
            </a:r>
            <a:r>
              <a:rPr lang="en-US" smtClean="0"/>
              <a:t>.</a:t>
            </a:r>
          </a:p>
          <a:p>
            <a:pPr marL="0" indent="0">
              <a:buNone/>
            </a:pPr>
            <a:r>
              <a:rPr lang="en-US" smtClean="0"/>
              <a:t>Hiệu quả: Nhấn </a:t>
            </a:r>
            <a:r>
              <a:rPr lang="en-US"/>
              <a:t>mạnh loài cây có lối sống tích cực, biết cống hiến: Lộc lúc nào cũng tươi mới căng tràn nhựa sống; hoa đem phần  tinh túy nhất là hương sắc dâng hiến cho cuộc đời.</a:t>
            </a:r>
          </a:p>
        </p:txBody>
      </p:sp>
    </p:spTree>
    <p:extLst>
      <p:ext uri="{BB962C8B-B14F-4D97-AF65-F5344CB8AC3E}">
        <p14:creationId xmlns:p14="http://schemas.microsoft.com/office/powerpoint/2010/main" val="762204023"/>
      </p:ext>
    </p:extLst>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4: </a:t>
            </a:r>
            <a:r>
              <a:rPr lang="en-US"/>
              <a:t>HS trình bày suy nghĩ của mình, chẳng hạn</a:t>
            </a:r>
            <a:r>
              <a:rPr lang="en-US" smtClean="0"/>
              <a:t>: </a:t>
            </a:r>
            <a:r>
              <a:rPr lang="en-US"/>
              <a:t>Nhắn nhủ con người: Biết sống đẹp, bền bỉ, giàu sức sống, biết cống hiến, hi sinh…</a:t>
            </a:r>
          </a:p>
          <a:p>
            <a:endParaRPr lang="en-US"/>
          </a:p>
        </p:txBody>
      </p:sp>
    </p:spTree>
    <p:extLst>
      <p:ext uri="{BB962C8B-B14F-4D97-AF65-F5344CB8AC3E}">
        <p14:creationId xmlns:p14="http://schemas.microsoft.com/office/powerpoint/2010/main" val="1408491670"/>
      </p:ext>
    </p:extLst>
  </p:cSld>
  <p:clrMapOvr>
    <a:masterClrMapping/>
  </p:clrMapOvr>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1: Các </a:t>
            </a:r>
            <a:r>
              <a:rPr lang="en-US"/>
              <a:t>p</a:t>
            </a:r>
            <a:r>
              <a:rPr lang="vi-VN"/>
              <a:t>hương thức biểu đạt</a:t>
            </a:r>
            <a:r>
              <a:rPr lang="en-US"/>
              <a:t>: Biểu cảm, tự sự.</a:t>
            </a:r>
          </a:p>
          <a:p>
            <a:pPr marL="0" indent="0">
              <a:buNone/>
            </a:pPr>
            <a:r>
              <a:rPr lang="en-US" b="1"/>
              <a:t>Câu 2: </a:t>
            </a:r>
            <a:endParaRPr lang="en-US"/>
          </a:p>
          <a:p>
            <a:r>
              <a:rPr lang="en-US" smtClean="0"/>
              <a:t>Thể </a:t>
            </a:r>
            <a:r>
              <a:rPr lang="en-US"/>
              <a:t>thơ:  Tự do. </a:t>
            </a:r>
          </a:p>
          <a:p>
            <a:r>
              <a:rPr lang="en-US" smtClean="0"/>
              <a:t>Phong </a:t>
            </a:r>
            <a:r>
              <a:rPr lang="en-US"/>
              <a:t>cách ngôn ngữ: Nghệ thuật.</a:t>
            </a:r>
          </a:p>
          <a:p>
            <a:pPr marL="0" indent="0">
              <a:buNone/>
            </a:pPr>
            <a:endParaRPr lang="en-US"/>
          </a:p>
        </p:txBody>
      </p:sp>
    </p:spTree>
    <p:extLst>
      <p:ext uri="{BB962C8B-B14F-4D97-AF65-F5344CB8AC3E}">
        <p14:creationId xmlns:p14="http://schemas.microsoft.com/office/powerpoint/2010/main" val="3752585363"/>
      </p:ext>
    </p:extLst>
  </p:cSld>
  <p:clrMapOvr>
    <a:masterClrMapping/>
  </p:clrMapOvr>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3:</a:t>
            </a:r>
            <a:endParaRPr lang="en-US"/>
          </a:p>
          <a:p>
            <a:r>
              <a:rPr lang="en-US" i="1" smtClean="0"/>
              <a:t>“</a:t>
            </a:r>
            <a:r>
              <a:rPr lang="en-US" i="1"/>
              <a:t>Chút nắng”</a:t>
            </a:r>
            <a:r>
              <a:rPr lang="en-US"/>
              <a:t>: Tình yêu thương của cha, niềm tin của cha vào con, ý chí, nghị lực, hy vọng…</a:t>
            </a:r>
          </a:p>
          <a:p>
            <a:r>
              <a:rPr lang="en-US" smtClean="0"/>
              <a:t>Biện </a:t>
            </a:r>
            <a:r>
              <a:rPr lang="en-US"/>
              <a:t>pháp tu từ ẩn dụ. </a:t>
            </a:r>
          </a:p>
          <a:p>
            <a:endParaRPr lang="en-US"/>
          </a:p>
        </p:txBody>
      </p:sp>
    </p:spTree>
    <p:extLst>
      <p:ext uri="{BB962C8B-B14F-4D97-AF65-F5344CB8AC3E}">
        <p14:creationId xmlns:p14="http://schemas.microsoft.com/office/powerpoint/2010/main" val="2622995302"/>
      </p:ext>
    </p:extLst>
  </p:cSld>
  <p:clrMapOvr>
    <a:masterClrMapping/>
  </p:clrMapOvr>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4: </a:t>
            </a:r>
            <a:endParaRPr lang="en-US" b="1" smtClean="0"/>
          </a:p>
          <a:p>
            <a:pPr marL="0" indent="0">
              <a:buNone/>
            </a:pPr>
            <a:r>
              <a:rPr lang="en-US" b="1" smtClean="0"/>
              <a:t>- </a:t>
            </a:r>
            <a:r>
              <a:rPr lang="en-US" b="1"/>
              <a:t>Sống cần phải biết yêu thương.</a:t>
            </a:r>
            <a:endParaRPr lang="en-US"/>
          </a:p>
          <a:p>
            <a:pPr marL="0" indent="0">
              <a:buNone/>
            </a:pPr>
            <a:r>
              <a:rPr lang="en-US" b="1"/>
              <a:t>- Sống cần phải có ý chí, nghị lực</a:t>
            </a:r>
            <a:endParaRPr lang="en-US"/>
          </a:p>
        </p:txBody>
      </p:sp>
    </p:spTree>
    <p:extLst>
      <p:ext uri="{BB962C8B-B14F-4D97-AF65-F5344CB8AC3E}">
        <p14:creationId xmlns:p14="http://schemas.microsoft.com/office/powerpoint/2010/main" val="331274372"/>
      </p:ext>
    </p:extLst>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3:</a:t>
            </a:r>
            <a:endParaRPr lang="en-US" b="1">
              <a:solidFill>
                <a:srgbClr val="FF0000"/>
              </a:solidFill>
            </a:endParaRPr>
          </a:p>
        </p:txBody>
      </p:sp>
    </p:spTree>
    <p:extLst>
      <p:ext uri="{BB962C8B-B14F-4D97-AF65-F5344CB8AC3E}">
        <p14:creationId xmlns:p14="http://schemas.microsoft.com/office/powerpoint/2010/main" val="2221563308"/>
      </p:ext>
    </p:extLst>
  </p:cSld>
  <p:clrMapOvr>
    <a:masterClrMapping/>
  </p:clrMapOvr>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3:</a:t>
            </a:r>
          </a:p>
          <a:p>
            <a:pPr marL="0" indent="0">
              <a:buNone/>
            </a:pPr>
            <a:r>
              <a:rPr lang="en-US" b="1"/>
              <a:t>Câu 1:  </a:t>
            </a:r>
            <a:r>
              <a:rPr lang="en-US"/>
              <a:t>Các p</a:t>
            </a:r>
            <a:r>
              <a:rPr lang="vi-VN"/>
              <a:t>hương thức biểu đạt</a:t>
            </a:r>
            <a:r>
              <a:rPr lang="en-US"/>
              <a:t>: </a:t>
            </a:r>
            <a:r>
              <a:rPr lang="en-US" b="1"/>
              <a:t>Biểu cảm, tự sự.</a:t>
            </a:r>
          </a:p>
          <a:p>
            <a:pPr marL="0" indent="0">
              <a:buNone/>
            </a:pPr>
            <a:r>
              <a:rPr lang="en-US" b="1"/>
              <a:t>Câu 2: </a:t>
            </a:r>
            <a:endParaRPr lang="en-US"/>
          </a:p>
          <a:p>
            <a:r>
              <a:rPr lang="en-US" smtClean="0"/>
              <a:t>Thể </a:t>
            </a:r>
            <a:r>
              <a:rPr lang="en-US"/>
              <a:t>thơ: Tự do. </a:t>
            </a:r>
          </a:p>
          <a:p>
            <a:r>
              <a:rPr lang="en-US" smtClean="0"/>
              <a:t>Phong </a:t>
            </a:r>
            <a:r>
              <a:rPr lang="en-US"/>
              <a:t>cách ngôn ngữ: Nghệ thuật.</a:t>
            </a:r>
          </a:p>
          <a:p>
            <a:pPr marL="0" indent="0">
              <a:buNone/>
            </a:pPr>
            <a:endParaRPr lang="en-US" b="1">
              <a:solidFill>
                <a:srgbClr val="FF0000"/>
              </a:solidFill>
            </a:endParaRPr>
          </a:p>
        </p:txBody>
      </p:sp>
    </p:spTree>
    <p:extLst>
      <p:ext uri="{BB962C8B-B14F-4D97-AF65-F5344CB8AC3E}">
        <p14:creationId xmlns:p14="http://schemas.microsoft.com/office/powerpoint/2010/main" val="3432709641"/>
      </p:ext>
    </p:extLst>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a:t>Câu 3. </a:t>
            </a:r>
            <a:r>
              <a:rPr lang="en-US"/>
              <a:t>Những từ ngữ, hình ảnh nào diễn tả cuộc sống gian khổ, thiếu thốn của người lính đảo?</a:t>
            </a:r>
          </a:p>
          <a:p>
            <a:pPr marL="0" indent="0">
              <a:buNone/>
            </a:pPr>
            <a:r>
              <a:rPr lang="en-US" b="1"/>
              <a:t>Các hình ảnh, từ ngữ: </a:t>
            </a:r>
            <a:endParaRPr lang="en-US" b="1" smtClean="0"/>
          </a:p>
          <a:p>
            <a:r>
              <a:rPr lang="en-US" b="1" i="1" smtClean="0"/>
              <a:t>Đá </a:t>
            </a:r>
            <a:r>
              <a:rPr lang="en-US" b="1" i="1"/>
              <a:t>san hô kê thành sân khấu; </a:t>
            </a:r>
            <a:endParaRPr lang="en-US" b="1" i="1" smtClean="0"/>
          </a:p>
          <a:p>
            <a:r>
              <a:rPr lang="en-US" b="1" i="1" smtClean="0"/>
              <a:t>Vài </a:t>
            </a:r>
            <a:r>
              <a:rPr lang="en-US" b="1" i="1"/>
              <a:t>tấm tôn chôn mấy cánh gà; </a:t>
            </a:r>
            <a:endParaRPr lang="en-US" b="1" i="1" smtClean="0"/>
          </a:p>
          <a:p>
            <a:r>
              <a:rPr lang="en-US" b="1" i="1" smtClean="0"/>
              <a:t>Gió </a:t>
            </a:r>
            <a:r>
              <a:rPr lang="en-US" b="1" i="1"/>
              <a:t>rát mặt; </a:t>
            </a:r>
            <a:endParaRPr lang="en-US" b="1" i="1" smtClean="0"/>
          </a:p>
          <a:p>
            <a:r>
              <a:rPr lang="en-US" b="1" i="1" smtClean="0"/>
              <a:t>Sỏi </a:t>
            </a:r>
            <a:r>
              <a:rPr lang="en-US" b="1" i="1"/>
              <a:t>cát bay như chim </a:t>
            </a:r>
            <a:r>
              <a:rPr lang="en-US" b="1" i="1" smtClean="0"/>
              <a:t>hoang.</a:t>
            </a:r>
            <a:endParaRPr lang="en-US" b="1"/>
          </a:p>
        </p:txBody>
      </p:sp>
    </p:spTree>
    <p:extLst>
      <p:ext uri="{BB962C8B-B14F-4D97-AF65-F5344CB8AC3E}">
        <p14:creationId xmlns:p14="http://schemas.microsoft.com/office/powerpoint/2010/main" val="3591642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smtClean="0">
                <a:solidFill>
                  <a:srgbClr val="FF0000"/>
                </a:solidFill>
              </a:rPr>
              <a:t>Bài tập 3:</a:t>
            </a:r>
          </a:p>
          <a:p>
            <a:pPr marL="0" indent="0">
              <a:buNone/>
            </a:pPr>
            <a:r>
              <a:rPr lang="en-US" b="1"/>
              <a:t>Câu 4. </a:t>
            </a:r>
            <a:r>
              <a:rPr lang="en-US"/>
              <a:t>Anh/Chị hiểu như thế nào về ý thơ: </a:t>
            </a:r>
          </a:p>
          <a:p>
            <a:pPr marL="0" indent="0">
              <a:buNone/>
            </a:pPr>
            <a:r>
              <a:rPr lang="en-US" i="1"/>
              <a:t>Ta đứng vững trên đảo xa sóng gió</a:t>
            </a:r>
            <a:r>
              <a:rPr lang="en-US"/>
              <a:t> </a:t>
            </a:r>
          </a:p>
          <a:p>
            <a:pPr marL="0" indent="0">
              <a:buNone/>
            </a:pPr>
            <a:r>
              <a:rPr lang="en-US" i="1"/>
              <a:t>Tổ quốc Việt Nam bắt đầu từ nơi </a:t>
            </a:r>
            <a:r>
              <a:rPr lang="en-US" i="1" smtClean="0"/>
              <a:t>này</a:t>
            </a:r>
          </a:p>
          <a:p>
            <a:pPr marL="0" indent="0">
              <a:lnSpc>
                <a:spcPct val="110000"/>
              </a:lnSpc>
              <a:buNone/>
            </a:pPr>
            <a:r>
              <a:rPr lang="en-US" b="1" smtClean="0"/>
              <a:t>Tổ </a:t>
            </a:r>
            <a:r>
              <a:rPr lang="en-US" b="1"/>
              <a:t>quốc trường tồn từ ý chí bảo vệ, tình yêu Tổ quốc của những người lính bình dị vô danh dũng cảm nơi đầu sóng ngọn gió.</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210695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4:</a:t>
            </a:r>
          </a:p>
          <a:p>
            <a:pPr marL="0" indent="0">
              <a:buNone/>
            </a:pPr>
            <a:r>
              <a:rPr lang="en-US" b="1"/>
              <a:t>Câu 1: </a:t>
            </a:r>
            <a:r>
              <a:rPr lang="en-US"/>
              <a:t>Phương thức biểu đạt chính</a:t>
            </a:r>
            <a:r>
              <a:rPr lang="fr-FR"/>
              <a:t>: </a:t>
            </a:r>
            <a:r>
              <a:rPr lang="en-US"/>
              <a:t>Biểu cảm</a:t>
            </a:r>
          </a:p>
          <a:p>
            <a:pPr marL="0" indent="0">
              <a:buNone/>
            </a:pPr>
            <a:endParaRPr lang="en-US" b="1" smtClean="0">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683160193"/>
      </p:ext>
    </p:extLst>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4:</a:t>
            </a:r>
          </a:p>
          <a:p>
            <a:pPr marL="0" indent="0">
              <a:lnSpc>
                <a:spcPct val="120000"/>
              </a:lnSpc>
              <a:buNone/>
            </a:pPr>
            <a:r>
              <a:rPr lang="en-US" b="1"/>
              <a:t>Câu 2. </a:t>
            </a:r>
            <a:r>
              <a:rPr lang="en-US"/>
              <a:t>Nêu nội dung của văn bản trên. </a:t>
            </a:r>
          </a:p>
          <a:p>
            <a:pPr marL="0" indent="0">
              <a:lnSpc>
                <a:spcPct val="120000"/>
              </a:lnSpc>
              <a:buNone/>
            </a:pPr>
            <a:r>
              <a:rPr lang="en-US" b="1"/>
              <a:t>Nội dung: </a:t>
            </a:r>
            <a:endParaRPr lang="en-US" b="1" smtClean="0"/>
          </a:p>
          <a:p>
            <a:pPr>
              <a:lnSpc>
                <a:spcPct val="120000"/>
              </a:lnSpc>
            </a:pPr>
            <a:r>
              <a:rPr lang="en-US" smtClean="0"/>
              <a:t>Hãy </a:t>
            </a:r>
            <a:r>
              <a:rPr lang="en-US"/>
              <a:t>sống trọn vẹn ngày hôm nay, sống trọn vẹn từng khoảnh khắc của hiện tại. </a:t>
            </a:r>
            <a:endParaRPr lang="en-US" smtClean="0"/>
          </a:p>
          <a:p>
            <a:pPr>
              <a:lnSpc>
                <a:spcPct val="120000"/>
              </a:lnSpc>
            </a:pPr>
            <a:r>
              <a:rPr lang="en-US" smtClean="0"/>
              <a:t>Thời </a:t>
            </a:r>
            <a:r>
              <a:rPr lang="en-US"/>
              <a:t>gian trôi qua rất nhanh vậy nên chúng ta cần tận hưởng và làm cho cuộc sống của </a:t>
            </a:r>
            <a:r>
              <a:rPr lang="en-US" smtClean="0"/>
              <a:t>chúng ta trở </a:t>
            </a:r>
            <a:r>
              <a:rPr lang="en-US"/>
              <a:t>nên có ý nghĩa, </a:t>
            </a:r>
            <a:endParaRPr lang="en-US" smtClean="0"/>
          </a:p>
          <a:p>
            <a:pPr>
              <a:lnSpc>
                <a:spcPct val="120000"/>
              </a:lnSpc>
            </a:pPr>
            <a:r>
              <a:rPr lang="en-US"/>
              <a:t>Đ</a:t>
            </a:r>
            <a:r>
              <a:rPr lang="en-US" smtClean="0"/>
              <a:t>ừng tiếc nuối </a:t>
            </a:r>
            <a:r>
              <a:rPr lang="en-US"/>
              <a:t>quá khứ bởi nó đã trôi qua và tương lai là những gì chưa đến. </a:t>
            </a:r>
          </a:p>
          <a:p>
            <a:pPr marL="0" indent="0">
              <a:lnSpc>
                <a:spcPct val="120000"/>
              </a:lnSpc>
              <a:buNone/>
            </a:pPr>
            <a:r>
              <a:rPr lang="en-US" b="1"/>
              <a:t>→ Sống có </a:t>
            </a:r>
            <a:r>
              <a:rPr lang="en-US" b="1" smtClean="0"/>
              <a:t>ý nghĩa </a:t>
            </a:r>
            <a:r>
              <a:rPr lang="en-US" b="1"/>
              <a:t>ở hiện tại chính là làm đẹp cuộc đời và biến tương lai thành hiện thực.</a:t>
            </a:r>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254581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smtClean="0">
                <a:solidFill>
                  <a:srgbClr val="FF0000"/>
                </a:solidFill>
              </a:rPr>
              <a:t>Bài tập 4:</a:t>
            </a:r>
          </a:p>
          <a:p>
            <a:pPr marL="0" indent="0">
              <a:buNone/>
            </a:pPr>
            <a:r>
              <a:rPr lang="en-US" b="1"/>
              <a:t>Câu 3. </a:t>
            </a:r>
            <a:r>
              <a:rPr lang="en-US" smtClean="0"/>
              <a:t>Theo </a:t>
            </a:r>
            <a:r>
              <a:rPr lang="en-US"/>
              <a:t>tác giả, một ngày chứa trọn những điều gì</a:t>
            </a:r>
            <a:r>
              <a:rPr lang="en-US" smtClean="0"/>
              <a:t>?</a:t>
            </a:r>
          </a:p>
          <a:p>
            <a:pPr marL="0" indent="0">
              <a:buNone/>
            </a:pPr>
            <a:r>
              <a:rPr lang="en-US"/>
              <a:t>Theo tác giả, một ngày chứa trọn những điều:</a:t>
            </a:r>
          </a:p>
          <a:p>
            <a:r>
              <a:rPr lang="en-US" i="1" smtClean="0"/>
              <a:t>“Niềm </a:t>
            </a:r>
            <a:r>
              <a:rPr lang="en-US" i="1"/>
              <a:t>vui trưởng thành</a:t>
            </a:r>
            <a:r>
              <a:rPr lang="en-US" i="1" smtClean="0"/>
              <a:t>”</a:t>
            </a:r>
            <a:endParaRPr lang="en-US"/>
          </a:p>
          <a:p>
            <a:r>
              <a:rPr lang="en-US" i="1" smtClean="0"/>
              <a:t>“</a:t>
            </a:r>
            <a:r>
              <a:rPr lang="en-US" i="1"/>
              <a:t>Sự hãnh diện khi hành động”</a:t>
            </a:r>
            <a:endParaRPr lang="en-US"/>
          </a:p>
          <a:p>
            <a:r>
              <a:rPr lang="en-US" i="1" smtClean="0"/>
              <a:t>“</a:t>
            </a:r>
            <a:r>
              <a:rPr lang="en-US" i="1"/>
              <a:t>Nét rực rỡ của dung nhan”.</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309762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4:</a:t>
            </a:r>
          </a:p>
          <a:p>
            <a:pPr marL="0" indent="0">
              <a:buNone/>
            </a:pPr>
            <a:r>
              <a:rPr lang="en-US" b="1"/>
              <a:t>Câu 4. </a:t>
            </a:r>
            <a:r>
              <a:rPr lang="en-US"/>
              <a:t>Anh/Chị hiểu nội dung các dòng thơ sau như thế nào? </a:t>
            </a:r>
          </a:p>
          <a:p>
            <a:pPr marL="0" indent="0">
              <a:buNone/>
            </a:pPr>
            <a:r>
              <a:rPr lang="en-US" i="1"/>
              <a:t>Quá khứ chỉ là một giấc mơ </a:t>
            </a:r>
            <a:endParaRPr lang="en-US"/>
          </a:p>
          <a:p>
            <a:pPr marL="0" indent="0">
              <a:buNone/>
            </a:pPr>
            <a:r>
              <a:rPr lang="en-US" i="1"/>
              <a:t>Và tương lai là một viễn cảnh.</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74280161"/>
      </p:ext>
    </p:extLst>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721217"/>
            <a:ext cx="10515600" cy="5460641"/>
          </a:xfrm>
        </p:spPr>
        <p:txBody>
          <a:bodyPr>
            <a:noAutofit/>
          </a:bodyPr>
          <a:lstStyle/>
          <a:p>
            <a:pPr marL="0" indent="0">
              <a:lnSpc>
                <a:spcPct val="120000"/>
              </a:lnSpc>
              <a:buNone/>
            </a:pPr>
            <a:r>
              <a:rPr lang="en-US" sz="3000" b="1"/>
              <a:t>Câu 4:</a:t>
            </a:r>
            <a:r>
              <a:rPr lang="en-US" sz="3000" i="1"/>
              <a:t> “Quá khứ chỉ là một giấc mơ / Và tương lai là một viễn cảnh</a:t>
            </a:r>
            <a:r>
              <a:rPr lang="en-US" sz="3000" i="1" smtClean="0"/>
              <a:t>”</a:t>
            </a:r>
            <a:endParaRPr lang="en-US" sz="3000"/>
          </a:p>
          <a:p>
            <a:pPr>
              <a:lnSpc>
                <a:spcPct val="120000"/>
              </a:lnSpc>
            </a:pPr>
            <a:r>
              <a:rPr lang="en-US" sz="3000" smtClean="0"/>
              <a:t> </a:t>
            </a:r>
            <a:r>
              <a:rPr lang="en-US" sz="3000"/>
              <a:t>Quá khứ đã trôi qua không thể nào thay đổi được, dù quá khứ tươi đẹp hay là chuỗi ngày đau buồn hãy xem nó như là một giấc mơ. </a:t>
            </a:r>
            <a:endParaRPr lang="en-US" sz="3000" smtClean="0"/>
          </a:p>
          <a:p>
            <a:pPr>
              <a:lnSpc>
                <a:spcPct val="120000"/>
              </a:lnSpc>
            </a:pPr>
            <a:r>
              <a:rPr lang="en-US" sz="3000" smtClean="0"/>
              <a:t>Tương </a:t>
            </a:r>
            <a:r>
              <a:rPr lang="en-US" sz="3000"/>
              <a:t>lai là những điều chưa xảy ra, cũng không ai biết được tương lai sẽ thế nào.</a:t>
            </a:r>
          </a:p>
          <a:p>
            <a:pPr marL="0" indent="0">
              <a:lnSpc>
                <a:spcPct val="120000"/>
              </a:lnSpc>
              <a:buNone/>
            </a:pPr>
            <a:r>
              <a:rPr lang="en-US" sz="3000"/>
              <a:t>→ Vậy nên chúng ta đừng nuối tiếc quá khứ và chờ đợi ở tương lai mà điều duy nhất chúng ta có thể làm là sống hết mình cho hiện tại.</a:t>
            </a:r>
          </a:p>
          <a:p>
            <a:pPr>
              <a:lnSpc>
                <a:spcPct val="120000"/>
              </a:lnSpc>
            </a:pPr>
            <a:endParaRPr lang="en-US" sz="3000"/>
          </a:p>
        </p:txBody>
      </p:sp>
    </p:spTree>
    <p:extLst>
      <p:ext uri="{BB962C8B-B14F-4D97-AF65-F5344CB8AC3E}">
        <p14:creationId xmlns:p14="http://schemas.microsoft.com/office/powerpoint/2010/main" val="3182845964"/>
      </p:ext>
    </p:extLst>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smtClean="0">
                <a:solidFill>
                  <a:srgbClr val="FF0000"/>
                </a:solidFill>
              </a:rPr>
              <a:t>Bài tập 5:</a:t>
            </a:r>
            <a:endParaRPr lang="en-US"/>
          </a:p>
          <a:p>
            <a:pPr marL="0" indent="0">
              <a:buNone/>
            </a:pPr>
            <a:r>
              <a:rPr lang="en-US" b="1"/>
              <a:t>Câu 1.</a:t>
            </a:r>
            <a:r>
              <a:rPr lang="en-US"/>
              <a:t> Theo tác giả,</a:t>
            </a:r>
            <a:r>
              <a:rPr lang="en-US" b="1" i="1"/>
              <a:t> </a:t>
            </a:r>
            <a:r>
              <a:rPr lang="en-US" b="1"/>
              <a:t>những biện pháp hiệu quả nhất</a:t>
            </a:r>
            <a:r>
              <a:rPr lang="en-US"/>
              <a:t> giúp con người</a:t>
            </a:r>
            <a:r>
              <a:rPr lang="en-US" i="1"/>
              <a:t> “có một cuộc đời tràn đầy niềm vui, không nỗi sợ”</a:t>
            </a:r>
            <a:r>
              <a:rPr lang="en-US"/>
              <a:t> là gì? </a:t>
            </a:r>
          </a:p>
          <a:p>
            <a:pPr marL="0" indent="0">
              <a:buNone/>
            </a:pPr>
            <a:r>
              <a:rPr lang="en-US"/>
              <a:t>Theo tác giả, những biện pháp hiệu quả nhất giúp con người có được</a:t>
            </a:r>
            <a:r>
              <a:rPr lang="en-US" i="1"/>
              <a:t> một cuộc sống tràn đầy niềm vui, không nỗi sợ</a:t>
            </a:r>
            <a:r>
              <a:rPr lang="en-US"/>
              <a:t> là </a:t>
            </a:r>
            <a:r>
              <a:rPr lang="en-US" b="1"/>
              <a:t>dậy sớm, chấp nhận rủi ro, lập mục tiêu, đọc sách</a:t>
            </a:r>
            <a:endParaRPr lang="en-US" b="1">
              <a:solidFill>
                <a:srgbClr val="FF0000"/>
              </a:solidFill>
            </a:endParaRPr>
          </a:p>
        </p:txBody>
      </p:sp>
    </p:spTree>
    <p:extLst>
      <p:ext uri="{BB962C8B-B14F-4D97-AF65-F5344CB8AC3E}">
        <p14:creationId xmlns:p14="http://schemas.microsoft.com/office/powerpoint/2010/main" val="54063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en-US" b="1"/>
              <a:t>Câu 2</a:t>
            </a:r>
            <a:r>
              <a:rPr lang="en-US"/>
              <a:t>. Anh /chị hiểu thế nào về ý kiến</a:t>
            </a:r>
            <a:r>
              <a:rPr lang="en-US" b="1" i="1"/>
              <a:t> “Chẳng có gì miễn phí” </a:t>
            </a:r>
            <a:r>
              <a:rPr lang="en-US"/>
              <a:t>được nói tới trong đoạn trích? </a:t>
            </a:r>
          </a:p>
          <a:p>
            <a:pPr marL="0" indent="0">
              <a:buNone/>
            </a:pPr>
            <a:r>
              <a:rPr lang="en-US" b="1" i="1"/>
              <a:t>“Chẳng có gì miễn phí” </a:t>
            </a:r>
            <a:r>
              <a:rPr lang="en-US"/>
              <a:t>được hiểu là chúng ta sẽ phải trả giá cho bất kì điều gì mình đạt được. Để có được thành quả mỗi người phải trả giá bằng công sức, mồ hôi, trí tuệ, sự tận </a:t>
            </a:r>
            <a:r>
              <a:rPr lang="en-US" smtClean="0"/>
              <a:t>tâm,…</a:t>
            </a:r>
            <a:endParaRPr lang="en-US"/>
          </a:p>
        </p:txBody>
      </p:sp>
    </p:spTree>
    <p:extLst>
      <p:ext uri="{BB962C8B-B14F-4D97-AF65-F5344CB8AC3E}">
        <p14:creationId xmlns:p14="http://schemas.microsoft.com/office/powerpoint/2010/main" val="172552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en-US" b="1"/>
              <a:t>Câu 3. </a:t>
            </a:r>
            <a:r>
              <a:rPr lang="en-US"/>
              <a:t>Chỉ ra và nêu tác dụng của biện pháp tu từ trong câu </a:t>
            </a:r>
            <a:r>
              <a:rPr lang="en-US" b="1"/>
              <a:t>“</a:t>
            </a:r>
            <a:r>
              <a:rPr lang="en-US" b="1" i="1"/>
              <a:t>Tại sao không tận tâm và cống hiến?”</a:t>
            </a:r>
            <a:r>
              <a:rPr lang="en-US" b="1"/>
              <a:t> </a:t>
            </a:r>
          </a:p>
          <a:p>
            <a:pPr marL="0" indent="0">
              <a:buNone/>
            </a:pPr>
            <a:endParaRPr lang="en-US"/>
          </a:p>
        </p:txBody>
      </p:sp>
    </p:spTree>
    <p:extLst>
      <p:ext uri="{BB962C8B-B14F-4D97-AF65-F5344CB8AC3E}">
        <p14:creationId xmlns:p14="http://schemas.microsoft.com/office/powerpoint/2010/main" val="2999237316"/>
      </p:ext>
    </p:extLst>
  </p:cSld>
  <p:clrMapOvr>
    <a:masterClrMapping/>
  </p:clrMapOvr>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6349285"/>
          </a:xfrm>
        </p:spPr>
        <p:txBody>
          <a:bodyPr>
            <a:normAutofit fontScale="77500" lnSpcReduction="20000"/>
          </a:bodyPr>
          <a:lstStyle/>
          <a:p>
            <a:pPr marL="0" indent="0">
              <a:lnSpc>
                <a:spcPct val="120000"/>
              </a:lnSpc>
              <a:buNone/>
            </a:pPr>
            <a:r>
              <a:rPr lang="en-US" b="1" smtClean="0">
                <a:solidFill>
                  <a:srgbClr val="FF0000"/>
                </a:solidFill>
              </a:rPr>
              <a:t>Bài tập 5: </a:t>
            </a:r>
          </a:p>
          <a:p>
            <a:pPr marL="0" indent="0">
              <a:lnSpc>
                <a:spcPct val="120000"/>
              </a:lnSpc>
              <a:buNone/>
            </a:pPr>
            <a:r>
              <a:rPr lang="en-US" b="1" smtClean="0"/>
              <a:t>Câu 3.</a:t>
            </a:r>
          </a:p>
          <a:p>
            <a:pPr>
              <a:lnSpc>
                <a:spcPct val="120000"/>
              </a:lnSpc>
            </a:pPr>
            <a:r>
              <a:rPr lang="fr-FR"/>
              <a:t>Biện pháp tu </a:t>
            </a:r>
            <a:r>
              <a:rPr lang="fr-FR" smtClean="0"/>
              <a:t>từ:</a:t>
            </a:r>
            <a:r>
              <a:rPr lang="en-US"/>
              <a:t> </a:t>
            </a:r>
            <a:r>
              <a:rPr lang="fr-FR" b="1" smtClean="0"/>
              <a:t>Câu </a:t>
            </a:r>
            <a:r>
              <a:rPr lang="fr-FR" b="1"/>
              <a:t>hỏi tu từ </a:t>
            </a:r>
            <a:endParaRPr lang="en-US" b="1"/>
          </a:p>
          <a:p>
            <a:pPr>
              <a:lnSpc>
                <a:spcPct val="120000"/>
              </a:lnSpc>
            </a:pPr>
            <a:r>
              <a:rPr lang="fr-FR" smtClean="0"/>
              <a:t>Tác </a:t>
            </a:r>
            <a:r>
              <a:rPr lang="fr-FR"/>
              <a:t>dụng:</a:t>
            </a:r>
            <a:endParaRPr lang="en-US"/>
          </a:p>
          <a:p>
            <a:pPr marL="0" indent="0">
              <a:lnSpc>
                <a:spcPct val="120000"/>
              </a:lnSpc>
              <a:buNone/>
            </a:pPr>
            <a:r>
              <a:rPr lang="fr-FR" smtClean="0"/>
              <a:t>  + </a:t>
            </a:r>
            <a:r>
              <a:rPr lang="fr-FR"/>
              <a:t>Gợi sự nhắc nhở, nhắn nhủ với người đọc về việc cần chấm dứt sự lười nhác mà hãy chăm chỉ, cam kết, dốc lòng, dốc sức cống hiến.</a:t>
            </a:r>
            <a:endParaRPr lang="en-US"/>
          </a:p>
          <a:p>
            <a:pPr marL="0" indent="0">
              <a:lnSpc>
                <a:spcPct val="120000"/>
              </a:lnSpc>
              <a:buNone/>
            </a:pPr>
            <a:r>
              <a:rPr lang="fr-FR" smtClean="0"/>
              <a:t>  + </a:t>
            </a:r>
            <a:r>
              <a:rPr lang="fr-FR"/>
              <a:t>Đặt ra vấn đề một cách lôi cuốn, gây chú ý với người đọc</a:t>
            </a:r>
            <a:endParaRPr lang="en-US"/>
          </a:p>
          <a:p>
            <a:pPr marL="0" indent="0">
              <a:lnSpc>
                <a:spcPct val="120000"/>
              </a:lnSpc>
              <a:buNone/>
            </a:pPr>
            <a:r>
              <a:rPr lang="fr-FR" smtClean="0"/>
              <a:t>  + </a:t>
            </a:r>
            <a:r>
              <a:rPr lang="fr-FR"/>
              <a:t>Tạo được sự đối thoại cho văn bản, giọng điệu tha thiết, sôi nổi</a:t>
            </a:r>
            <a:endParaRPr lang="en-US"/>
          </a:p>
          <a:p>
            <a:pPr marL="0" indent="0">
              <a:lnSpc>
                <a:spcPct val="120000"/>
              </a:lnSpc>
              <a:buNone/>
            </a:pPr>
            <a:endParaRPr lang="en-US"/>
          </a:p>
        </p:txBody>
      </p:sp>
    </p:spTree>
    <p:extLst>
      <p:ext uri="{BB962C8B-B14F-4D97-AF65-F5344CB8AC3E}">
        <p14:creationId xmlns:p14="http://schemas.microsoft.com/office/powerpoint/2010/main" val="1113913227"/>
      </p:ext>
    </p:extLst>
  </p:cSld>
  <p:clrMapOvr>
    <a:masterClrMapping/>
  </p:clrMapOvr>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vi-VN" b="1"/>
              <a:t>Câu 4.</a:t>
            </a:r>
            <a:r>
              <a:rPr lang="vi-VN"/>
              <a:t> Anh chị có cho rằng</a:t>
            </a:r>
            <a:r>
              <a:rPr lang="vi-VN" b="1" i="1"/>
              <a:t> “Điều tốt đẹp trong đời luôn đòi hỏi sự hi sinh và tận hiến”</a:t>
            </a:r>
            <a:r>
              <a:rPr lang="vi-VN" b="1"/>
              <a:t>? Vì sao</a:t>
            </a:r>
            <a:endParaRPr lang="en-US"/>
          </a:p>
        </p:txBody>
      </p:sp>
    </p:spTree>
    <p:extLst>
      <p:ext uri="{BB962C8B-B14F-4D97-AF65-F5344CB8AC3E}">
        <p14:creationId xmlns:p14="http://schemas.microsoft.com/office/powerpoint/2010/main" val="3196977587"/>
      </p:ext>
    </p:extLst>
  </p:cSld>
  <p:clrMapOvr>
    <a:masterClrMapping/>
  </p:clrMapOvr>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6426557"/>
          </a:xfrm>
        </p:spPr>
        <p:txBody>
          <a:bodyPr>
            <a:normAutofit fontScale="70000" lnSpcReduction="20000"/>
          </a:bodyPr>
          <a:lstStyle/>
          <a:p>
            <a:pPr marL="0" indent="0">
              <a:lnSpc>
                <a:spcPct val="120000"/>
              </a:lnSpc>
              <a:buNone/>
            </a:pPr>
            <a:r>
              <a:rPr lang="en-US" b="1" smtClean="0">
                <a:solidFill>
                  <a:srgbClr val="FF0000"/>
                </a:solidFill>
              </a:rPr>
              <a:t>Bài tập 5:</a:t>
            </a:r>
          </a:p>
          <a:p>
            <a:pPr marL="0" indent="0">
              <a:lnSpc>
                <a:spcPct val="120000"/>
              </a:lnSpc>
              <a:buNone/>
            </a:pPr>
            <a:r>
              <a:rPr lang="vi-VN" b="1"/>
              <a:t>Câu 4.</a:t>
            </a:r>
            <a:endParaRPr lang="en-US" b="1"/>
          </a:p>
          <a:p>
            <a:pPr>
              <a:lnSpc>
                <a:spcPct val="120000"/>
              </a:lnSpc>
            </a:pPr>
            <a:r>
              <a:rPr lang="en-US" b="1" i="1"/>
              <a:t> </a:t>
            </a:r>
            <a:r>
              <a:rPr lang="en-US" b="1" smtClean="0"/>
              <a:t>Đồng </a:t>
            </a:r>
            <a:r>
              <a:rPr lang="en-US" b="1"/>
              <a:t>tình với ý kiến</a:t>
            </a:r>
            <a:r>
              <a:rPr lang="en-US" b="1" i="1"/>
              <a:t> Điều tốt đẹp trong đời luôn đòi hỏi sự hi sinh và tận hiến</a:t>
            </a:r>
            <a:endParaRPr lang="en-US" b="1"/>
          </a:p>
          <a:p>
            <a:pPr>
              <a:lnSpc>
                <a:spcPct val="120000"/>
              </a:lnSpc>
            </a:pPr>
            <a:r>
              <a:rPr lang="en-US" b="1" smtClean="0"/>
              <a:t>Đồng ý, vì: </a:t>
            </a:r>
            <a:endParaRPr lang="en-US" b="1"/>
          </a:p>
          <a:p>
            <a:pPr marL="0" indent="0">
              <a:lnSpc>
                <a:spcPct val="120000"/>
              </a:lnSpc>
              <a:buNone/>
            </a:pPr>
            <a:r>
              <a:rPr lang="en-US" smtClean="0"/>
              <a:t>  + </a:t>
            </a:r>
            <a:r>
              <a:rPr lang="en-US"/>
              <a:t>Điều tốt đẹp trên đời thường không đến từ may mắn, ngẫu nhiên. Nếu lười nhác, không hành động không thể có thành quả ngọt ngào.</a:t>
            </a:r>
          </a:p>
          <a:p>
            <a:pPr marL="0" indent="0">
              <a:lnSpc>
                <a:spcPct val="120000"/>
              </a:lnSpc>
              <a:buNone/>
            </a:pPr>
            <a:r>
              <a:rPr lang="en-US" smtClean="0"/>
              <a:t>  + </a:t>
            </a:r>
            <a:r>
              <a:rPr lang="en-US"/>
              <a:t>Điều tốt đẹp trên đời có được là nhờ nỗ lực phấn đấu. Để có được điều tốt đẹp con người phải đổ công sức, nước mắt, mồ hôi, thậm chí là xương máu.</a:t>
            </a:r>
          </a:p>
          <a:p>
            <a:pPr marL="0" indent="0">
              <a:lnSpc>
                <a:spcPct val="120000"/>
              </a:lnSpc>
              <a:buNone/>
            </a:pPr>
            <a:r>
              <a:rPr lang="en-US" smtClean="0"/>
              <a:t>  + </a:t>
            </a:r>
            <a:r>
              <a:rPr lang="en-US"/>
              <a:t>Chỉ có sự cống hiến hết mình, mới đem đến cho cuộc đời mình và xã hội những điều tốt đẹp nhất.</a:t>
            </a:r>
          </a:p>
        </p:txBody>
      </p:sp>
    </p:spTree>
    <p:extLst>
      <p:ext uri="{BB962C8B-B14F-4D97-AF65-F5344CB8AC3E}">
        <p14:creationId xmlns:p14="http://schemas.microsoft.com/office/powerpoint/2010/main" val="1222325989"/>
      </p:ext>
    </p:extLst>
  </p:cSld>
  <p:clrMapOvr>
    <a:masterClrMapping/>
  </p:clrMapOvr>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1: </a:t>
            </a:r>
            <a:r>
              <a:rPr lang="en-US"/>
              <a:t>Xác định nội dung và phương thức biểu đạt chính được dùng trong đoạn văn bản trên.</a:t>
            </a:r>
          </a:p>
          <a:p>
            <a:r>
              <a:rPr lang="en-US" b="1" smtClean="0"/>
              <a:t>P</a:t>
            </a:r>
            <a:r>
              <a:rPr lang="vi-VN" b="1"/>
              <a:t>hương thức biểu đạt</a:t>
            </a:r>
            <a:r>
              <a:rPr lang="en-US" b="1"/>
              <a:t> chính: </a:t>
            </a:r>
            <a:r>
              <a:rPr lang="en-US"/>
              <a:t>Nghị luận.</a:t>
            </a:r>
          </a:p>
          <a:p>
            <a:r>
              <a:rPr lang="en-US" b="1" smtClean="0"/>
              <a:t>Nội </a:t>
            </a:r>
            <a:r>
              <a:rPr lang="en-US" b="1"/>
              <a:t>dung: </a:t>
            </a:r>
            <a:r>
              <a:rPr lang="en-US"/>
              <a:t>Những mong muốn tha thiết của Tổng thống A. Lincoln gửi đến thầy giáo dạy con mình.</a:t>
            </a:r>
          </a:p>
          <a:p>
            <a:pPr marL="0" indent="0">
              <a:buNone/>
            </a:pPr>
            <a:endParaRPr lang="en-US" b="1" smtClean="0">
              <a:solidFill>
                <a:srgbClr val="FF0000"/>
              </a:solidFill>
            </a:endParaRPr>
          </a:p>
        </p:txBody>
      </p:sp>
    </p:spTree>
    <p:extLst>
      <p:ext uri="{BB962C8B-B14F-4D97-AF65-F5344CB8AC3E}">
        <p14:creationId xmlns:p14="http://schemas.microsoft.com/office/powerpoint/2010/main" val="406233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2: </a:t>
            </a:r>
            <a:endParaRPr lang="en-US"/>
          </a:p>
          <a:p>
            <a:r>
              <a:rPr lang="en-US" smtClean="0"/>
              <a:t>Biện </a:t>
            </a:r>
            <a:r>
              <a:rPr lang="en-US"/>
              <a:t>pháp tu từ nổi bật: Điệp cú pháp </a:t>
            </a:r>
            <a:r>
              <a:rPr lang="en-US" i="1"/>
              <a:t>“xin hãy dạy cho cháu…”</a:t>
            </a:r>
            <a:endParaRPr lang="en-US"/>
          </a:p>
          <a:p>
            <a:r>
              <a:rPr lang="en-US" smtClean="0"/>
              <a:t>Tác </a:t>
            </a:r>
            <a:r>
              <a:rPr lang="en-US"/>
              <a:t>dụng: làm nổi bật mong muốn thiết tha, thành khẩn con mình được giáo dục, dạy dỗ của Tổng thống A. Lincoln.</a:t>
            </a:r>
          </a:p>
          <a:p>
            <a:pPr marL="0" indent="0">
              <a:buNone/>
            </a:pPr>
            <a:endParaRPr lang="en-US" b="1" smtClean="0">
              <a:solidFill>
                <a:srgbClr val="FF0000"/>
              </a:solidFill>
            </a:endParaRPr>
          </a:p>
        </p:txBody>
      </p:sp>
    </p:spTree>
    <p:extLst>
      <p:ext uri="{BB962C8B-B14F-4D97-AF65-F5344CB8AC3E}">
        <p14:creationId xmlns:p14="http://schemas.microsoft.com/office/powerpoint/2010/main" val="422650801"/>
      </p:ext>
    </p:extLst>
  </p:cSld>
  <p:clrMapOvr>
    <a:masterClrMapping/>
  </p:clrMapOvr>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6:</a:t>
            </a:r>
          </a:p>
          <a:p>
            <a:pPr marL="0" indent="0">
              <a:lnSpc>
                <a:spcPct val="120000"/>
              </a:lnSpc>
              <a:buNone/>
            </a:pPr>
            <a:r>
              <a:rPr lang="en-US" b="1"/>
              <a:t>Câu 3:</a:t>
            </a:r>
            <a:r>
              <a:rPr lang="en-US"/>
              <a:t> A. Li-côn xin thầy giáo của con trai </a:t>
            </a:r>
            <a:r>
              <a:rPr lang="en-US" i="1"/>
              <a:t>“hãy dạy cho cháu biết mỉm cười khi buồn bã”</a:t>
            </a:r>
            <a:r>
              <a:rPr lang="en-US"/>
              <a:t> vì:</a:t>
            </a:r>
          </a:p>
          <a:p>
            <a:pPr>
              <a:lnSpc>
                <a:spcPct val="120000"/>
              </a:lnSpc>
            </a:pPr>
            <a:r>
              <a:rPr lang="en-US" smtClean="0"/>
              <a:t>Biết </a:t>
            </a:r>
            <a:r>
              <a:rPr lang="en-US"/>
              <a:t>mỉm cười khi buồn bã: Thể hiện sự lạc quan.</a:t>
            </a:r>
          </a:p>
          <a:p>
            <a:pPr>
              <a:lnSpc>
                <a:spcPct val="120000"/>
              </a:lnSpc>
            </a:pPr>
            <a:r>
              <a:rPr lang="en-US" smtClean="0"/>
              <a:t>Khi </a:t>
            </a:r>
            <a:r>
              <a:rPr lang="en-US"/>
              <a:t>buồn bã là những khi ta chán nản, bế tắc, tuyệt vọng, thất bại. Ta cần biết </a:t>
            </a:r>
            <a:r>
              <a:rPr lang="en-US" i="1"/>
              <a:t>“mỉm cười”</a:t>
            </a:r>
            <a:r>
              <a:rPr lang="en-US"/>
              <a:t>, lạc quan tin tưởng để nhận ra những thiếu sót của bản thân từ đó rút kinh nghiệm.</a:t>
            </a:r>
          </a:p>
          <a:p>
            <a:pPr>
              <a:lnSpc>
                <a:spcPct val="120000"/>
              </a:lnSpc>
            </a:pPr>
            <a:r>
              <a:rPr lang="en-US" smtClean="0"/>
              <a:t>Khi </a:t>
            </a:r>
            <a:r>
              <a:rPr lang="en-US"/>
              <a:t>biết lạc quan con người sẽ biết cần phải nỗ lực, ý chí để bước tiếp, có thể đạt đến mục đích sống, đạt đến thành công.</a:t>
            </a:r>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3323120143"/>
      </p:ext>
    </p:extLst>
  </p:cSld>
  <p:clrMapOvr>
    <a:masterClrMapping/>
  </p:clrMapOvr>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4:</a:t>
            </a:r>
            <a:r>
              <a:rPr lang="en-US"/>
              <a:t> Anh/chị nhận được thông điệp gì từ câu nói “</a:t>
            </a:r>
            <a:r>
              <a:rPr lang="en-US" i="1"/>
              <a:t>chỉ có sự thử thách của lửa mới tôi luyện nên những thanh sắt cứng rắn”.</a:t>
            </a:r>
            <a:endParaRPr lang="en-US"/>
          </a:p>
          <a:p>
            <a:pPr marL="0" indent="0">
              <a:buNone/>
            </a:pPr>
            <a:endParaRPr lang="en-US" b="1" smtClean="0">
              <a:solidFill>
                <a:srgbClr val="FF0000"/>
              </a:solidFill>
            </a:endParaRPr>
          </a:p>
        </p:txBody>
      </p:sp>
    </p:spTree>
    <p:extLst>
      <p:ext uri="{BB962C8B-B14F-4D97-AF65-F5344CB8AC3E}">
        <p14:creationId xmlns:p14="http://schemas.microsoft.com/office/powerpoint/2010/main" val="1880886992"/>
      </p:ext>
    </p:extLst>
  </p:cSld>
  <p:clrMapOvr>
    <a:masterClrMapping/>
  </p:clrMapOvr>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a:t>
            </a:r>
            <a:r>
              <a:rPr lang="en-US" b="1">
                <a:solidFill>
                  <a:srgbClr val="FF0000"/>
                </a:solidFill>
              </a:rPr>
              <a:t>7</a:t>
            </a:r>
            <a:r>
              <a:rPr lang="en-US" b="1" smtClean="0">
                <a:solidFill>
                  <a:srgbClr val="FF0000"/>
                </a:solidFill>
              </a:rPr>
              <a:t>:</a:t>
            </a:r>
          </a:p>
          <a:p>
            <a:pPr>
              <a:lnSpc>
                <a:spcPct val="120000"/>
              </a:lnSpc>
            </a:pPr>
            <a:r>
              <a:rPr lang="en-US" b="1"/>
              <a:t>Câu 1: </a:t>
            </a:r>
            <a:r>
              <a:rPr lang="en-US"/>
              <a:t>Xác định phương thức biểu đạt chính được sử dụng trong văn bản.</a:t>
            </a:r>
          </a:p>
          <a:p>
            <a:pPr>
              <a:lnSpc>
                <a:spcPct val="120000"/>
              </a:lnSpc>
            </a:pPr>
            <a:r>
              <a:rPr lang="en-US" b="1"/>
              <a:t>Câu 2: </a:t>
            </a:r>
            <a:r>
              <a:rPr lang="en-US"/>
              <a:t>Anh/chị hiểu như thế nào về ý kiến sau:</a:t>
            </a:r>
            <a:r>
              <a:rPr lang="en-US" i="1"/>
              <a:t> “Tài nghệ của mỗi cá nhân tuy là quan trọng, nhưng thật ra chỉ là những giọt nước bé nhỏ giữa đại dương bao la” </a:t>
            </a:r>
            <a:r>
              <a:rPr lang="en-US"/>
              <a:t>?</a:t>
            </a:r>
          </a:p>
          <a:p>
            <a:pPr>
              <a:lnSpc>
                <a:spcPct val="120000"/>
              </a:lnSpc>
            </a:pPr>
            <a:r>
              <a:rPr lang="en-US" b="1"/>
              <a:t>Câu 3: </a:t>
            </a:r>
            <a:r>
              <a:rPr lang="en-US"/>
              <a:t>Chỉ ra và nêu tác dụng của biện pháp liệt kê được sử dụng ở đoạn văn thứ nhất.</a:t>
            </a:r>
          </a:p>
          <a:p>
            <a:pPr>
              <a:lnSpc>
                <a:spcPct val="120000"/>
              </a:lnSpc>
            </a:pPr>
            <a:r>
              <a:rPr lang="en-US" b="1"/>
              <a:t>Câu 4: </a:t>
            </a:r>
            <a:r>
              <a:rPr lang="en-US"/>
              <a:t>Đoạn trích nói về lòng khiêm tốn. Điều đó có ý nghĩa như thế nào đối với anh chị ?</a:t>
            </a:r>
            <a:r>
              <a:rPr lang="en-US" i="1"/>
              <a:t> </a:t>
            </a:r>
            <a:endParaRPr lang="en-US"/>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1197764285"/>
      </p:ext>
    </p:extLst>
  </p:cSld>
  <p:clrMapOvr>
    <a:masterClrMapping/>
  </p:clrMapOvr>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smtClean="0">
                <a:solidFill>
                  <a:srgbClr val="FF0000"/>
                </a:solidFill>
              </a:rPr>
              <a:t>Bài tập </a:t>
            </a:r>
            <a:r>
              <a:rPr lang="en-US" b="1">
                <a:solidFill>
                  <a:srgbClr val="FF0000"/>
                </a:solidFill>
              </a:rPr>
              <a:t>7</a:t>
            </a:r>
            <a:r>
              <a:rPr lang="en-US" b="1" smtClean="0">
                <a:solidFill>
                  <a:srgbClr val="FF0000"/>
                </a:solidFill>
              </a:rPr>
              <a:t>:</a:t>
            </a:r>
          </a:p>
          <a:p>
            <a:r>
              <a:rPr lang="vi-VN" b="1"/>
              <a:t>Câu 1</a:t>
            </a:r>
            <a:r>
              <a:rPr lang="en-US" b="1"/>
              <a:t>: </a:t>
            </a:r>
            <a:r>
              <a:rPr lang="vi-VN"/>
              <a:t>Phương thức </a:t>
            </a:r>
            <a:r>
              <a:rPr lang="en-US"/>
              <a:t>n</a:t>
            </a:r>
            <a:r>
              <a:rPr lang="vi-VN"/>
              <a:t>ghị luận.					</a:t>
            </a:r>
            <a:endParaRPr lang="en-US"/>
          </a:p>
          <a:p>
            <a:r>
              <a:rPr lang="vi-VN" b="1"/>
              <a:t>Câu 2</a:t>
            </a:r>
            <a:r>
              <a:rPr lang="en-US" b="1"/>
              <a:t>: </a:t>
            </a:r>
            <a:r>
              <a:rPr lang="vi-VN"/>
              <a:t>Không nên tự cao tự đại, mà phải biết khiêm tốn học hỏi người khác.		</a:t>
            </a:r>
            <a:endParaRPr lang="en-US"/>
          </a:p>
          <a:p>
            <a:r>
              <a:rPr lang="vi-VN" b="1"/>
              <a:t>Câu 3</a:t>
            </a:r>
            <a:r>
              <a:rPr lang="en-US" b="1"/>
              <a:t>: </a:t>
            </a:r>
            <a:r>
              <a:rPr lang="vi-VN"/>
              <a:t>Trong câu 1</a:t>
            </a:r>
            <a:r>
              <a:rPr lang="en-US"/>
              <a:t>,</a:t>
            </a:r>
            <a:r>
              <a:rPr lang="vi-VN"/>
              <a:t> nhấn mạnh sự cầu thị của tính khiêm tốn.				</a:t>
            </a:r>
            <a:endParaRPr lang="en-US"/>
          </a:p>
          <a:p>
            <a:r>
              <a:rPr lang="vi-VN" b="1"/>
              <a:t>Câu 4</a:t>
            </a:r>
            <a:r>
              <a:rPr lang="en-US" b="1"/>
              <a:t>:</a:t>
            </a:r>
            <a:r>
              <a:rPr lang="vi-VN"/>
              <a:t> Bài học cho mỗi chúng ta, phải biết khiêm tốn.</a:t>
            </a:r>
            <a:endParaRPr lang="en-US"/>
          </a:p>
          <a:p>
            <a:pPr marL="0" indent="0">
              <a:buNone/>
            </a:pPr>
            <a:endParaRPr lang="en-US" b="1" smtClean="0">
              <a:solidFill>
                <a:srgbClr val="FF0000"/>
              </a:solidFill>
            </a:endParaRPr>
          </a:p>
        </p:txBody>
      </p:sp>
    </p:spTree>
    <p:extLst>
      <p:ext uri="{BB962C8B-B14F-4D97-AF65-F5344CB8AC3E}">
        <p14:creationId xmlns:p14="http://schemas.microsoft.com/office/powerpoint/2010/main" val="85235757"/>
      </p:ext>
    </p:extLst>
  </p:cSld>
  <p:clrMapOvr>
    <a:masterClrMapping/>
  </p:clrMapOvr>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smtClean="0">
                <a:solidFill>
                  <a:srgbClr val="FF0000"/>
                </a:solidFill>
              </a:rPr>
              <a:t>Bài tập 8:</a:t>
            </a:r>
          </a:p>
          <a:p>
            <a:pPr marL="0" indent="0">
              <a:lnSpc>
                <a:spcPct val="120000"/>
              </a:lnSpc>
              <a:buNone/>
            </a:pPr>
            <a:r>
              <a:rPr lang="en-US" b="1"/>
              <a:t>Câu 1:</a:t>
            </a:r>
            <a:r>
              <a:rPr lang="en-US"/>
              <a:t> Xác định phương thức biểu đạt chính của văn bản: Nghị luận.</a:t>
            </a:r>
          </a:p>
          <a:p>
            <a:pPr marL="0" indent="0">
              <a:lnSpc>
                <a:spcPct val="120000"/>
              </a:lnSpc>
              <a:buNone/>
            </a:pPr>
            <a:r>
              <a:rPr lang="en-US" b="1"/>
              <a:t>Câu 2:  </a:t>
            </a:r>
            <a:endParaRPr lang="en-US"/>
          </a:p>
          <a:p>
            <a:pPr>
              <a:lnSpc>
                <a:spcPct val="120000"/>
              </a:lnSpc>
            </a:pPr>
            <a:r>
              <a:rPr lang="en-US" smtClean="0"/>
              <a:t>Biện </a:t>
            </a:r>
            <a:r>
              <a:rPr lang="en-US"/>
              <a:t>pháp tu từ: Ẩn dụ.</a:t>
            </a:r>
          </a:p>
          <a:p>
            <a:pPr>
              <a:lnSpc>
                <a:spcPct val="120000"/>
              </a:lnSpc>
            </a:pPr>
            <a:r>
              <a:rPr lang="en-US" smtClean="0"/>
              <a:t>Tác </a:t>
            </a:r>
            <a:r>
              <a:rPr lang="en-US"/>
              <a:t>dụng:</a:t>
            </a:r>
          </a:p>
          <a:p>
            <a:pPr marL="0" indent="0">
              <a:lnSpc>
                <a:spcPct val="120000"/>
              </a:lnSpc>
              <a:buNone/>
            </a:pPr>
            <a:r>
              <a:rPr lang="en-US"/>
              <a:t>+ Giúp văn bản sinh động, gợi hình, gợi cảm. </a:t>
            </a:r>
          </a:p>
          <a:p>
            <a:pPr marL="0" indent="0">
              <a:lnSpc>
                <a:spcPct val="120000"/>
              </a:lnSpc>
              <a:buNone/>
            </a:pPr>
            <a:r>
              <a:rPr lang="en-US"/>
              <a:t>+ Giúp người đọc hình dung cụ thể những kết cục khác nhau của 2 lối sống chủ động và thụ động. </a:t>
            </a:r>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4174731542"/>
      </p:ext>
    </p:extLst>
  </p:cSld>
  <p:clrMapOvr>
    <a:masterClrMapping/>
  </p:clrMapOvr>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smtClean="0">
                <a:solidFill>
                  <a:srgbClr val="FF0000"/>
                </a:solidFill>
              </a:rPr>
              <a:t>Bài tập 8:</a:t>
            </a:r>
          </a:p>
          <a:p>
            <a:pPr marL="0" indent="0">
              <a:buNone/>
            </a:pPr>
            <a:r>
              <a:rPr lang="en-US" b="1"/>
              <a:t>Câu 3:</a:t>
            </a:r>
            <a:r>
              <a:rPr lang="en-US"/>
              <a:t> Theo anh/chị, tại sao tác giả cho rằng “</a:t>
            </a:r>
            <a:r>
              <a:rPr lang="en-US" i="1"/>
              <a:t>Sống thụ động thì chẳng khác đời cây cỏ</a:t>
            </a:r>
            <a:r>
              <a:rPr lang="en-US"/>
              <a:t>”? </a:t>
            </a:r>
          </a:p>
          <a:p>
            <a:pPr marL="0" indent="0">
              <a:buNone/>
            </a:pPr>
            <a:r>
              <a:rPr lang="en-US" b="1"/>
              <a:t>Tác giả cho rằng “</a:t>
            </a:r>
            <a:r>
              <a:rPr lang="en-US" b="1" i="1"/>
              <a:t>Sống thụ động thì chẳng khác đời cây cỏ.</a:t>
            </a:r>
            <a:r>
              <a:rPr lang="en-US" b="1"/>
              <a:t>” vì:</a:t>
            </a:r>
          </a:p>
          <a:p>
            <a:r>
              <a:rPr lang="en-US" smtClean="0"/>
              <a:t>Bởi </a:t>
            </a:r>
            <a:r>
              <a:rPr lang="en-US"/>
              <a:t>như thế là phó mặc cho cuộc đời tác động, đẩy đưa.</a:t>
            </a:r>
          </a:p>
          <a:p>
            <a:r>
              <a:rPr lang="en-US" smtClean="0"/>
              <a:t>Không </a:t>
            </a:r>
            <a:r>
              <a:rPr lang="en-US"/>
              <a:t>chịu tìm kiếm cơ hội cho cuộc đời mình.</a:t>
            </a:r>
          </a:p>
          <a:p>
            <a:r>
              <a:rPr lang="en-US" smtClean="0"/>
              <a:t>Tự </a:t>
            </a:r>
            <a:r>
              <a:rPr lang="en-US"/>
              <a:t>hạ thấp vai trò của mình trong xã hội.</a:t>
            </a:r>
          </a:p>
          <a:p>
            <a:pPr marL="0" indent="0">
              <a:buNone/>
            </a:pPr>
            <a:endParaRPr lang="en-US" b="1" smtClean="0">
              <a:solidFill>
                <a:srgbClr val="FF0000"/>
              </a:solidFill>
            </a:endParaRPr>
          </a:p>
        </p:txBody>
      </p:sp>
    </p:spTree>
    <p:extLst>
      <p:ext uri="{BB962C8B-B14F-4D97-AF65-F5344CB8AC3E}">
        <p14:creationId xmlns:p14="http://schemas.microsoft.com/office/powerpoint/2010/main" val="406200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a:xfrm>
            <a:off x="838200" y="1493949"/>
            <a:ext cx="10515600" cy="4683014"/>
          </a:xfrm>
        </p:spPr>
        <p:txBody>
          <a:bodyPr>
            <a:normAutofit lnSpcReduction="10000"/>
          </a:bodyPr>
          <a:lstStyle/>
          <a:p>
            <a:pPr marL="0" indent="0">
              <a:buNone/>
            </a:pPr>
            <a:r>
              <a:rPr lang="en-US" b="1" smtClean="0">
                <a:solidFill>
                  <a:srgbClr val="FF0000"/>
                </a:solidFill>
              </a:rPr>
              <a:t>Bài tập 8:</a:t>
            </a:r>
          </a:p>
          <a:p>
            <a:pPr marL="0" indent="0">
              <a:buNone/>
            </a:pPr>
            <a:r>
              <a:rPr lang="en-US" b="1"/>
              <a:t>Câu 4:</a:t>
            </a:r>
            <a:r>
              <a:rPr lang="en-US"/>
              <a:t> Hãy kể thêm 2 biểu hiện khác của cách sống thụ động mà anh/chị thấy ở các bạn học sinh. </a:t>
            </a:r>
          </a:p>
          <a:p>
            <a:r>
              <a:rPr lang="en-US" smtClean="0"/>
              <a:t>Không </a:t>
            </a:r>
            <a:r>
              <a:rPr lang="en-US"/>
              <a:t>chủ động trong việc tìm hiểu bài vở.</a:t>
            </a:r>
          </a:p>
          <a:p>
            <a:r>
              <a:rPr lang="en-US" smtClean="0"/>
              <a:t>Không </a:t>
            </a:r>
            <a:r>
              <a:rPr lang="en-US"/>
              <a:t>quan tâm đến việc phải chuẩn bị những gì cho tương lai.</a:t>
            </a:r>
          </a:p>
          <a:p>
            <a:r>
              <a:rPr lang="en-US" smtClean="0"/>
              <a:t>Phụ </a:t>
            </a:r>
            <a:r>
              <a:rPr lang="en-US"/>
              <a:t>thuộc và tuân theo mọi sự sắp đặt của người khác (cha mẹ, thầy cô,...).</a:t>
            </a:r>
          </a:p>
          <a:p>
            <a:pPr marL="0" indent="0">
              <a:buNone/>
            </a:pPr>
            <a:endParaRPr lang="en-US" b="1" smtClean="0">
              <a:solidFill>
                <a:srgbClr val="FF0000"/>
              </a:solidFill>
            </a:endParaRPr>
          </a:p>
        </p:txBody>
      </p:sp>
    </p:spTree>
    <p:extLst>
      <p:ext uri="{BB962C8B-B14F-4D97-AF65-F5344CB8AC3E}">
        <p14:creationId xmlns:p14="http://schemas.microsoft.com/office/powerpoint/2010/main" val="164328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5" y="-98514"/>
            <a:ext cx="10515600" cy="1991708"/>
          </a:xfrm>
        </p:spPr>
        <p:txBody>
          <a:bodyPr>
            <a:normAutofit/>
          </a:bodyPr>
          <a:lstStyle/>
          <a:p>
            <a:pPr algn="ctr"/>
            <a:r>
              <a:rPr lang="en-US" sz="4800" smtClean="0"/>
              <a:t>KIỂM TRA ĐỊNH KÌ LẦN 3</a:t>
            </a:r>
            <a:br>
              <a:rPr lang="en-US" sz="4800" smtClean="0"/>
            </a:br>
            <a:r>
              <a:rPr lang="en-US" sz="4800" smtClean="0"/>
              <a:t>THỜI GIAN: 90 PHÚT</a:t>
            </a:r>
            <a:endParaRPr lang="en-US" sz="4800"/>
          </a:p>
        </p:txBody>
      </p:sp>
      <p:sp>
        <p:nvSpPr>
          <p:cNvPr id="3" name="Content Placeholder 2"/>
          <p:cNvSpPr>
            <a:spLocks noGrp="1"/>
          </p:cNvSpPr>
          <p:nvPr>
            <p:ph idx="1"/>
          </p:nvPr>
        </p:nvSpPr>
        <p:spPr>
          <a:xfrm>
            <a:off x="863958" y="1893194"/>
            <a:ext cx="10515600" cy="5056501"/>
          </a:xfrm>
        </p:spPr>
        <p:txBody>
          <a:bodyPr>
            <a:noAutofit/>
          </a:bodyPr>
          <a:lstStyle/>
          <a:p>
            <a:pPr marL="0" indent="0">
              <a:lnSpc>
                <a:spcPct val="120000"/>
              </a:lnSpc>
              <a:buNone/>
            </a:pPr>
            <a:r>
              <a:rPr lang="en-US" sz="3800" b="1" smtClean="0"/>
              <a:t>ĐỀ: </a:t>
            </a:r>
            <a:r>
              <a:rPr lang="en-US" sz="3800" smtClean="0"/>
              <a:t>Hãy </a:t>
            </a:r>
            <a:r>
              <a:rPr lang="en-US" sz="3800"/>
              <a:t>viết </a:t>
            </a:r>
            <a:r>
              <a:rPr lang="en-US" sz="3800" smtClean="0"/>
              <a:t> </a:t>
            </a:r>
            <a:r>
              <a:rPr lang="en-US" sz="3800"/>
              <a:t>trình bày suy nghĩ của anh/chị về vấn </a:t>
            </a:r>
            <a:r>
              <a:rPr lang="en-US" sz="3800" smtClean="0"/>
              <a:t>đề HÚT THUỐC LÁ TRONG XÃ HỘI VÀ TRONG HỌC ĐƯỜNG HIỆN NAY CỦA THANH THIẾU NIÊN.</a:t>
            </a:r>
          </a:p>
          <a:p>
            <a:pPr marL="0" indent="0" algn="ctr">
              <a:lnSpc>
                <a:spcPct val="120000"/>
              </a:lnSpc>
              <a:buNone/>
            </a:pPr>
            <a:r>
              <a:rPr lang="en-US" sz="3800" b="1" smtClean="0">
                <a:solidFill>
                  <a:srgbClr val="FF0000"/>
                </a:solidFill>
              </a:rPr>
              <a:t>SINH VIÊN ĐƯỢC SỬ DỤNG TÀI LIỆU, </a:t>
            </a:r>
          </a:p>
          <a:p>
            <a:pPr marL="0" indent="0" algn="ctr">
              <a:lnSpc>
                <a:spcPct val="120000"/>
              </a:lnSpc>
              <a:buNone/>
            </a:pPr>
            <a:r>
              <a:rPr lang="en-US" sz="3800" b="1" smtClean="0">
                <a:solidFill>
                  <a:srgbClr val="FF0000"/>
                </a:solidFill>
              </a:rPr>
              <a:t>ĐIỆN THOẠI</a:t>
            </a:r>
            <a:endParaRPr lang="en-US" sz="3800" b="1">
              <a:solidFill>
                <a:srgbClr val="FF0000"/>
              </a:solidFill>
            </a:endParaRPr>
          </a:p>
          <a:p>
            <a:pPr marL="0" indent="0">
              <a:lnSpc>
                <a:spcPct val="120000"/>
              </a:lnSpc>
              <a:buNone/>
            </a:pPr>
            <a:endParaRPr lang="en-US" sz="3800"/>
          </a:p>
        </p:txBody>
      </p:sp>
    </p:spTree>
    <p:extLst>
      <p:ext uri="{BB962C8B-B14F-4D97-AF65-F5344CB8AC3E}">
        <p14:creationId xmlns:p14="http://schemas.microsoft.com/office/powerpoint/2010/main" val="3354848434"/>
      </p:ext>
    </p:extLst>
  </p:cSld>
  <p:clrMapOvr>
    <a:masterClrMapping/>
  </p:clrMapOvr>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436690623"/>
      </p:ext>
    </p:extLst>
  </p:cSld>
  <p:clrMapOvr>
    <a:masterClrMapping/>
  </p:clrMapOvr>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813642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4926</TotalTime>
  <Words>18622</Words>
  <Application>Microsoft Office PowerPoint</Application>
  <PresentationFormat>Widescreen</PresentationFormat>
  <Paragraphs>1302</Paragraphs>
  <Slides>304</Slides>
  <Notes>0</Notes>
  <HiddenSlides>3</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304</vt:i4>
      </vt:variant>
    </vt:vector>
  </HeadingPairs>
  <TitlesOfParts>
    <vt:vector size="311" baseType="lpstr">
      <vt:lpstr>.VnTime</vt:lpstr>
      <vt:lpstr>Arial</vt:lpstr>
      <vt:lpstr>Calibri</vt:lpstr>
      <vt:lpstr>Symbol</vt:lpstr>
      <vt:lpstr>Times New Roman</vt:lpstr>
      <vt:lpstr>Wingdings</vt:lpstr>
      <vt:lpstr>Office Theme</vt:lpstr>
      <vt:lpstr>CHƯƠNG TRÌNH NGỮ VĂN 4</vt:lpstr>
      <vt:lpstr>PowerPoint Presentation</vt:lpstr>
      <vt:lpstr> TÂY TIẾN    --- Quang Dũng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BÀI THƠ, ĐOẠN THƠ</vt:lpstr>
      <vt:lpstr>PowerPoint Presentation</vt:lpstr>
      <vt:lpstr>PowerPoint Presentation</vt:lpstr>
      <vt:lpstr>PowerPoint Presentation</vt:lpstr>
      <vt:lpstr>PowerPoint Presentation</vt:lpstr>
      <vt:lpstr>PowerPoint Presentation</vt:lpstr>
      <vt:lpstr>PowerPoint Presentation</vt:lpstr>
      <vt:lpstr>NGHỊ LUẬN VỀ MỘT Ý KIẾN BÀN VỀ VĂN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VIỆT BẮC     -- Tố Hữu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PHÁT BIỂU THEO CHỦ ĐỀ</vt:lpstr>
      <vt:lpstr>PowerPoint Presentation</vt:lpstr>
      <vt:lpstr>PowerPoint Presentation</vt:lpstr>
      <vt:lpstr>PowerPoint Presentation</vt:lpstr>
      <vt:lpstr>BÀI TẬP THỰC HÀNH  PHÁT BIỂU THEO CHỦ ĐỀ lớp 18T4 -CMT1 thời gian 90p</vt:lpstr>
      <vt:lpstr>BÀI TẬP THỰC HÀNH  PHÁT BIỂU THEO CHỦ ĐỀ lớp 18T4 – ANM1 thời gian 90p</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CÚ PHÁP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ĐỌC HIỂU VĂN BẢN</vt:lpstr>
      <vt:lpstr>PowerPoint Presentation</vt:lpstr>
      <vt:lpstr>PowerPoint Presentation</vt:lpstr>
      <vt:lpstr>PowerPoint Presentation</vt:lpstr>
      <vt:lpstr> SÓNG                                   --- Xuân Quỳnh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LUYỆN TẬP VẬN DỤNG KẾT HỢP CÁC       PHƯƠNG THỨC BIỂU ĐẠT  TRONG BÀI VĂN NGHỊ LUẬN</vt:lpstr>
      <vt:lpstr>PowerPoint Presentation</vt:lpstr>
      <vt:lpstr>PowerPoint Presentation</vt:lpstr>
      <vt:lpstr>PowerPoint Presentation</vt:lpstr>
      <vt:lpstr>AI ĐÃ ĐẶT TÊN CHO DÒNG SÔNG                       --- Hoàng Phủ Ngọc Tường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2. Vẻ đẹp sông Hương được khám phá dưới góc độ văn hóa:</vt:lpstr>
      <vt:lpstr>PowerPoint Presentation</vt:lpstr>
      <vt:lpstr>PowerPoint Presentation</vt:lpstr>
      <vt:lpstr>3.3 .Vẻ đẹp sông Hương gắn liền với những sự kiện lịch sử:</vt:lpstr>
      <vt:lpstr>3.4 Ý nghĩa Nhan đề: </vt:lpstr>
      <vt:lpstr>VỢ CHỒNG A PHỦ                        --- Tô Hoài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NHÂN VẬT GIAO TIẾP</vt:lpstr>
      <vt:lpstr>PowerPoint Presentation</vt:lpstr>
      <vt:lpstr>PowerPoint Presentation</vt:lpstr>
      <vt:lpstr>PowerPoint Presentation</vt:lpstr>
      <vt:lpstr>PowerPoint Presentation</vt:lpstr>
      <vt:lpstr>PowerPoint Presentation</vt:lpstr>
      <vt:lpstr>PowerPoint Presentation</vt:lpstr>
      <vt:lpstr>KIỂM TRA ĐỊNH KỲ – thời gian 90 phút</vt:lpstr>
      <vt:lpstr>Truyện ngắn: VỢ NHẶT                                   --- Kim Lân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Truyện ngắn: RỪNG XÀ NU                            --- Nguyễn Trung Thành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TÁC PHẨM,  MỘT ĐOẠN TRÍCH VĂN XUÔI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RÈN LUYỆN KĨ NĂNG  MỞ BÀI, KẾT BÀI  TRONG BÀI VĂN NGHỊ LUẬN</vt:lpstr>
      <vt:lpstr>RÈN LUYỆN KĨ NĂNG  MỞ BÀI, KẾT BÀI  TRONG BÀI VĂN NGHỊ LUẬN</vt:lpstr>
      <vt:lpstr>RÈN LUYỆN KĨ NĂNG  MỞ BÀI, KẾT BÀI  TRONG BÀI VĂN NGHỊ LUẬN</vt:lpstr>
      <vt:lpstr>RÈN LUYỆN KĨ NĂNG  MỞ BÀI, KẾT BÀI  TRONG BÀI VĂN NGHỊ LUẬN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PowerPoint Presentation</vt:lpstr>
      <vt:lpstr>ÔN TẬP PHẦN ĐỌC HIỂU</vt:lpstr>
      <vt:lpstr>ÔN TẬP PHẦN ĐỌC HIỂU</vt:lpstr>
      <vt:lpstr>ÔN TẬP PHẦN ĐỌC HIỂU</vt:lpstr>
      <vt:lpstr>PowerPoint Presentation</vt:lpstr>
      <vt:lpstr>ÔN TẬP PHẦN ĐỌC HIỂU</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KIỂM TRA ĐỊNH KÌ LẦN 3 THỜI GIAN: 90 PHÚT</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TRÌNH NGỮ VĂN 2</dc:title>
  <dc:creator>Admin</dc:creator>
  <cp:lastModifiedBy>User</cp:lastModifiedBy>
  <cp:revision>205</cp:revision>
  <dcterms:created xsi:type="dcterms:W3CDTF">2020-01-17T14:23:33Z</dcterms:created>
  <dcterms:modified xsi:type="dcterms:W3CDTF">2021-03-26T03:14:03Z</dcterms:modified>
</cp:coreProperties>
</file>