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60" r:id="rId3"/>
    <p:sldId id="261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7" r:id="rId18"/>
    <p:sldId id="278" r:id="rId19"/>
    <p:sldId id="279" r:id="rId20"/>
    <p:sldId id="280" r:id="rId21"/>
    <p:sldId id="281" r:id="rId22"/>
    <p:sldId id="282" r:id="rId23"/>
    <p:sldId id="292" r:id="rId24"/>
    <p:sldId id="291" r:id="rId25"/>
    <p:sldId id="290" r:id="rId26"/>
    <p:sldId id="283" r:id="rId27"/>
    <p:sldId id="284" r:id="rId28"/>
    <p:sldId id="285" r:id="rId29"/>
    <p:sldId id="286" r:id="rId30"/>
    <p:sldId id="297" r:id="rId31"/>
    <p:sldId id="295" r:id="rId32"/>
    <p:sldId id="294" r:id="rId33"/>
    <p:sldId id="293" r:id="rId34"/>
    <p:sldId id="287" r:id="rId35"/>
    <p:sldId id="288" r:id="rId36"/>
    <p:sldId id="298" r:id="rId37"/>
    <p:sldId id="296" r:id="rId38"/>
    <p:sldId id="289" r:id="rId39"/>
    <p:sldId id="300" r:id="rId40"/>
    <p:sldId id="299" r:id="rId41"/>
    <p:sldId id="301" r:id="rId42"/>
    <p:sldId id="302" r:id="rId43"/>
    <p:sldId id="303" r:id="rId44"/>
    <p:sldId id="304" r:id="rId45"/>
    <p:sldId id="305" r:id="rId46"/>
    <p:sldId id="276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18F4F33-0E3D-404A-8B3E-A24E889734F6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3617CF6-91B0-44B3-8684-E44178AC38A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3656527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TRANG BỊ ĐIỆN TRONG  MÁY NÂNG HẠ VẬN CHUYỂN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2362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2743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1.3 TRANG BỊ ĐIỆN TRONG MÁY PHAY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1981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 TRANG BỊ ĐIỆN TRONG MÁY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0" y="31242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0" y="40386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 TRANG BỊ ĐIỆN PALĂNG, CẦU TRỤC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0" y="4495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 TRANG BỊ ĐIỆN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0" y="49530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 TRANG BỊ ĐIỆN 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42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17557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	</a:t>
            </a:r>
            <a:r>
              <a:rPr lang="vi-VN" sz="2800" dirty="0" smtClean="0"/>
              <a:t>Máy </a:t>
            </a:r>
            <a:r>
              <a:rPr lang="vi-VN" sz="2800" dirty="0"/>
              <a:t>cắt kim loại đuợc dùng để gia công các chi tiết kim loại bằng cách cắt bớt </a:t>
            </a:r>
            <a:r>
              <a:rPr lang="vi-VN" sz="2800" dirty="0" smtClean="0"/>
              <a:t>các</a:t>
            </a:r>
            <a:r>
              <a:rPr lang="en-US" sz="2800" dirty="0" smtClean="0"/>
              <a:t> </a:t>
            </a:r>
            <a:r>
              <a:rPr lang="vi-VN" sz="2800" dirty="0" smtClean="0"/>
              <a:t>lớp </a:t>
            </a:r>
            <a:r>
              <a:rPr lang="vi-VN" sz="2800" dirty="0"/>
              <a:t>kim loại thừa, để sau khi gia công có hình dáng gần đúng yêu cầu (gia công thô</a:t>
            </a:r>
            <a:r>
              <a:rPr lang="vi-VN" sz="2800" dirty="0" smtClean="0"/>
              <a:t>)</a:t>
            </a:r>
            <a:r>
              <a:rPr lang="en-US" sz="2800" dirty="0" smtClean="0"/>
              <a:t> </a:t>
            </a:r>
            <a:r>
              <a:rPr lang="vi-VN" sz="2800" dirty="0" smtClean="0"/>
              <a:t>hoặc </a:t>
            </a:r>
            <a:r>
              <a:rPr lang="vi-VN" sz="2800" dirty="0"/>
              <a:t>thoả mãn hoàn toàn yêu cầu đặt hàng với độ chính xác nhất định về kích thuớc </a:t>
            </a:r>
            <a:r>
              <a:rPr lang="vi-VN" sz="2800" dirty="0" smtClean="0"/>
              <a:t>và</a:t>
            </a:r>
            <a:r>
              <a:rPr lang="en-US" sz="2800" dirty="0" smtClean="0"/>
              <a:t> </a:t>
            </a:r>
            <a:r>
              <a:rPr lang="vi-VN" sz="2800" dirty="0" smtClean="0"/>
              <a:t>độ </a:t>
            </a:r>
            <a:r>
              <a:rPr lang="vi-VN" sz="2800" dirty="0"/>
              <a:t>bóng cần thiết của bề mặt gia công (gia công tinh).</a:t>
            </a:r>
            <a:br>
              <a:rPr lang="vi-VN" sz="2800" dirty="0"/>
            </a:br>
            <a:r>
              <a:rPr lang="en-US" sz="2800" dirty="0" smtClean="0"/>
              <a:t>	</a:t>
            </a:r>
            <a:r>
              <a:rPr lang="vi-VN" sz="2800" dirty="0" smtClean="0"/>
              <a:t>Máy </a:t>
            </a:r>
            <a:r>
              <a:rPr lang="vi-VN" sz="2800" dirty="0"/>
              <a:t>cắt kim loại theo số luợng và chủng loại chiếm vị trí hàng đầu trong tất </a:t>
            </a:r>
            <a:r>
              <a:rPr lang="vi-VN" sz="2800" dirty="0" smtClean="0"/>
              <a:t>cả</a:t>
            </a:r>
            <a:r>
              <a:rPr lang="en-US" sz="2800" dirty="0" smtClean="0"/>
              <a:t> </a:t>
            </a:r>
            <a:r>
              <a:rPr lang="vi-VN" sz="2800" dirty="0" smtClean="0"/>
              <a:t>các </a:t>
            </a:r>
            <a:r>
              <a:rPr lang="vi-VN" sz="2800" dirty="0"/>
              <a:t>máy công nghiệp.</a:t>
            </a:r>
            <a:r>
              <a:rPr lang="vi-VN" sz="2800" dirty="0" smtClean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9253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3716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831" y="1752600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b="1" dirty="0"/>
              <a:t>Phân loại máy cắt kim loại</a:t>
            </a:r>
            <a:br>
              <a:rPr lang="vi-VN" sz="2000" b="1" dirty="0"/>
            </a:br>
            <a:r>
              <a:rPr lang="en-US" sz="2000" b="1" dirty="0" smtClean="0"/>
              <a:t>	</a:t>
            </a:r>
            <a:r>
              <a:rPr lang="vi-VN" sz="2000" dirty="0" smtClean="0"/>
              <a:t>Máy </a:t>
            </a:r>
            <a:r>
              <a:rPr lang="vi-VN" sz="2000" dirty="0"/>
              <a:t>cắt kim loại gồm nhiều chủng loại và rất đa dạng trong từng nhóm máy</a:t>
            </a:r>
            <a:r>
              <a:rPr lang="vi-VN" sz="2000" dirty="0" smtClean="0"/>
              <a:t>,</a:t>
            </a:r>
            <a:r>
              <a:rPr lang="en-US" sz="2000" dirty="0" smtClean="0"/>
              <a:t> </a:t>
            </a:r>
            <a:r>
              <a:rPr lang="vi-VN" sz="2000" dirty="0" smtClean="0"/>
              <a:t>nhưng </a:t>
            </a:r>
            <a:r>
              <a:rPr lang="vi-VN" sz="2000" dirty="0"/>
              <a:t>có thể phân loại chúng dựa trên các đặc điểm sau:</a:t>
            </a:r>
            <a:br>
              <a:rPr lang="vi-VN" sz="2000" dirty="0"/>
            </a:br>
            <a:r>
              <a:rPr lang="vi-VN" sz="2000" dirty="0"/>
              <a:t>Tùy thuộc vào quá trình công nghệ đặc trung bởi phương pháp gia công</a:t>
            </a:r>
            <a:r>
              <a:rPr lang="vi-VN" sz="2000" dirty="0" smtClean="0"/>
              <a:t>,</a:t>
            </a:r>
            <a:r>
              <a:rPr lang="en-US" sz="2000" dirty="0" smtClean="0"/>
              <a:t> </a:t>
            </a:r>
            <a:r>
              <a:rPr lang="vi-VN" sz="2000" dirty="0" smtClean="0"/>
              <a:t>dạng </a:t>
            </a:r>
            <a:r>
              <a:rPr lang="vi-VN" sz="2000" dirty="0"/>
              <a:t>dao , đặc tính chuyển động v.v…, các máy cắt đuợc chia thành các máy </a:t>
            </a:r>
            <a:r>
              <a:rPr lang="vi-VN" sz="2000" dirty="0" smtClean="0"/>
              <a:t>cơ</a:t>
            </a:r>
            <a:r>
              <a:rPr lang="en-US" sz="2000" dirty="0" smtClean="0"/>
              <a:t> </a:t>
            </a:r>
            <a:r>
              <a:rPr lang="vi-VN" sz="2000" dirty="0" smtClean="0"/>
              <a:t>bản</a:t>
            </a:r>
            <a:r>
              <a:rPr lang="vi-VN" sz="2000" dirty="0"/>
              <a:t>: tiện, phay; bào, khoan – doa, mài và các nhóm máy khác như gia công răng</a:t>
            </a:r>
            <a:r>
              <a:rPr lang="vi-VN" sz="2000" dirty="0" smtClean="0"/>
              <a:t>,</a:t>
            </a:r>
            <a:r>
              <a:rPr lang="en-US" sz="2000" dirty="0" smtClean="0"/>
              <a:t> </a:t>
            </a:r>
            <a:r>
              <a:rPr lang="vi-VN" sz="2000" dirty="0" smtClean="0"/>
              <a:t>ren </a:t>
            </a:r>
            <a:r>
              <a:rPr lang="vi-VN" sz="2000" dirty="0"/>
              <a:t>vít v.v…</a:t>
            </a:r>
            <a:br>
              <a:rPr lang="vi-VN" sz="2000" dirty="0"/>
            </a:br>
            <a:r>
              <a:rPr lang="en-US" sz="2000" dirty="0" smtClean="0"/>
              <a:t>	</a:t>
            </a:r>
            <a:r>
              <a:rPr lang="vi-VN" sz="2000" dirty="0" smtClean="0"/>
              <a:t>Theo </a:t>
            </a:r>
            <a:r>
              <a:rPr lang="vi-VN" sz="2000" dirty="0"/>
              <a:t>dặc diểm của quá trình sản xuất, có thể chia thành các máy vạn </a:t>
            </a:r>
            <a:r>
              <a:rPr lang="vi-VN" sz="2000" dirty="0" smtClean="0"/>
              <a:t>năng,</a:t>
            </a:r>
            <a:r>
              <a:rPr lang="en-US" sz="2000" dirty="0" smtClean="0"/>
              <a:t> </a:t>
            </a:r>
            <a:r>
              <a:rPr lang="vi-VN" sz="2000" dirty="0" smtClean="0"/>
              <a:t>chuyên </a:t>
            </a:r>
            <a:r>
              <a:rPr lang="vi-VN" sz="2000" dirty="0"/>
              <a:t>dùng và đặc biệt. Máy vạn năng là các máy có thể thực hiện đuợc </a:t>
            </a:r>
            <a:r>
              <a:rPr lang="vi-VN" sz="2000" dirty="0" smtClean="0"/>
              <a:t>các</a:t>
            </a:r>
            <a:r>
              <a:rPr lang="en-US" sz="2000" dirty="0" smtClean="0"/>
              <a:t> </a:t>
            </a:r>
            <a:r>
              <a:rPr lang="vi-VN" sz="2000" dirty="0" smtClean="0"/>
              <a:t>phương </a:t>
            </a:r>
            <a:r>
              <a:rPr lang="vi-VN" sz="2000" dirty="0"/>
              <a:t>pháp gia công khác nhau như tiện, khoan, gia công răng v.v… để gia </a:t>
            </a:r>
            <a:r>
              <a:rPr lang="vi-VN" sz="2000" dirty="0" smtClean="0"/>
              <a:t>công</a:t>
            </a:r>
            <a:r>
              <a:rPr lang="en-US" sz="2000" dirty="0" smtClean="0"/>
              <a:t> </a:t>
            </a:r>
            <a:r>
              <a:rPr lang="vi-VN" sz="2000" dirty="0" smtClean="0"/>
              <a:t>các </a:t>
            </a:r>
            <a:r>
              <a:rPr lang="vi-VN" sz="2000" dirty="0"/>
              <a:t>chi tiết khác nhau về hình dạng và kích thuớc. Các máy chuyên dùng là </a:t>
            </a:r>
            <a:r>
              <a:rPr lang="vi-VN" sz="2000" dirty="0" smtClean="0"/>
              <a:t>các</a:t>
            </a:r>
            <a:r>
              <a:rPr lang="en-US" sz="2000" dirty="0" smtClean="0"/>
              <a:t> </a:t>
            </a:r>
            <a:r>
              <a:rPr lang="vi-VN" sz="2000" dirty="0" smtClean="0"/>
              <a:t>máy </a:t>
            </a:r>
            <a:r>
              <a:rPr lang="vi-VN" sz="2000" dirty="0"/>
              <a:t>để gia công các chi tiết có cùng hình dáng nhưng có kích thuớc khác nhau.</a:t>
            </a:r>
            <a:br>
              <a:rPr lang="vi-VN" sz="2000" dirty="0"/>
            </a:br>
            <a:r>
              <a:rPr lang="en-US" sz="2000" dirty="0" smtClean="0"/>
              <a:t>	</a:t>
            </a:r>
            <a:r>
              <a:rPr lang="vi-VN" sz="2000" dirty="0" smtClean="0"/>
              <a:t>Máy </a:t>
            </a:r>
            <a:r>
              <a:rPr lang="vi-VN" sz="2000" dirty="0"/>
              <a:t>đặc biệt là các máy chỉ thực hiện gia công các chi tiết có cùng hình dáng </a:t>
            </a:r>
            <a:r>
              <a:rPr lang="vi-VN" sz="2000" dirty="0" smtClean="0"/>
              <a:t>và</a:t>
            </a:r>
            <a:r>
              <a:rPr lang="en-US" sz="2000" dirty="0" smtClean="0"/>
              <a:t> </a:t>
            </a:r>
            <a:r>
              <a:rPr lang="vi-VN" sz="2000" dirty="0" smtClean="0"/>
              <a:t>kích thuớc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071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THANH\TRUONG TC SAIGON\Giao-Trinh\KHÍ CỤ ĐIỆN\KHICUDIEN-TCSAIGON\HINH KHI CỤ\Maykhoaba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772" y="2531772"/>
            <a:ext cx="4326228" cy="432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THANH\TRUONG TC SAIGON\Giao-Trinh\KHÍ CỤ ĐIỆN\KHICUDIEN-TCSAIGON\HINH KHI CỤ\Maykhoab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31" y="2483351"/>
            <a:ext cx="4141631" cy="437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09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THANH\TRUONG TC SAIGON\Giao-Trinh\KHÍ CỤ ĐIỆN\KHICUDIEN-TCSAIGON\HINH KHI CỤ\Maykhoandun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980" y="2662503"/>
            <a:ext cx="3297694" cy="419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THANH\TRUONG TC SAIGON\Giao-Trinh\KHÍ CỤ ĐIỆN\KHICUDIEN-TCSAIGON\HINH KHI CỤ\Maykhoandu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2" y="2665454"/>
            <a:ext cx="3138152" cy="418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49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D:\THANH\TRUONG TC SAIGON\Giao-Trinh\KHÍ CỤ ĐIỆN\KHICUDIEN-TCSAIGON\HINH KHI CỤ\Maykhoandun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286000"/>
            <a:ext cx="4288462" cy="456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51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D:\THANH\TRUONG TC SAIGON\Giao-Trinh\KHÍ CỤ ĐIỆN\KHICUDIEN-TCSAIGON\HINH KHI CỤ\Maykhoanc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99953"/>
            <a:ext cx="4558048" cy="4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D:\THANH\TRUONG TC SAIGON\Giao-Trinh\KHÍ CỤ ĐIỆN\KHICUDIEN-TCSAIGON\HINH KHI CỤ\Maykhoanca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963" y="2362200"/>
            <a:ext cx="4883086" cy="449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7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KHOAN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D:\THANH\TRUONG TC SAIGON\Giao-Trinh\KHÍ CỤ ĐIỆN\KHICUDIEN-TCSAIGON\HINH KHI CỤ\Maykhoanca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1" y="2362200"/>
            <a:ext cx="9157952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17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1.1.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298" y="2362200"/>
            <a:ext cx="6667500" cy="453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22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1.2.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D:\THANH\TRUONG TC SAIGON\Giao-Trinh\KHÍ CỤ ĐIỆN\KHICUDIEN-TCSAIGON\HINH KHI CỤ\Ti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531" y="2743200"/>
            <a:ext cx="549347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THANH\TRUONG TC SAIGON\Giao-Trinh\KHÍ CỤ ĐIỆN\KHICUDIEN-TCSAIGON\HINH KHI CỤ\Ti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77" y="4114800"/>
            <a:ext cx="3629358" cy="27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15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1.2. TRANG BỊ ĐIỆN TRONG MÁY TIỆN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D:\THANH\TRUONG TC SAIGON\Giao-Trinh\KHÍ CỤ ĐIỆN\KHICUDIEN-TCSAIGON\HINH KHI CỤ\i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702" y="3263721"/>
            <a:ext cx="4781354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THANH\TRUONG TC SAIGON\Giao-Trinh\KHÍ CỤ ĐIỆN\KHICUDIEN-TCSAIGON\HINH KHI CỤ\Ti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2" y="4203653"/>
            <a:ext cx="4273949" cy="2654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08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1.3. TRANG BỊ ĐIỆN TRONG MÁY PHAY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11682"/>
            <a:ext cx="4684690" cy="4446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D:\THANH\TRUONG TC SAIGON\Giao-Trinh\KHÍ CỤ ĐIỆN\KHICUDIEN-TCSAIGON\HINH KHI CỤ\Ph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" y="2406868"/>
            <a:ext cx="4265724" cy="444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84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1.3. TRANG BỊ ĐIỆN TRONG MÁY PHAY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D:\THANH\TRUONG TC SAIGON\Giao-Trinh\KHÍ CỤ ĐIỆN\KHICUDIEN-TCSAIGON\HINH KHI CỤ\phay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6" y="2342032"/>
            <a:ext cx="3146734" cy="448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THANH\TRUONG TC SAIGON\Giao-Trinh\KHÍ CỤ ĐIỆN\KHICUDIEN-TCSAIGON\HINH KHI CỤ\Phay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48" y="2264936"/>
            <a:ext cx="3429000" cy="457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34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1.4.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D:\THANH\TRUONG TC SAIGON\Giao-Trinh\KHÍ CỤ ĐIỆN\KHICUDIEN-TCSAIGON\HINH KHI CỤ\Maiph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204" y="3048000"/>
            <a:ext cx="5029200" cy="371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THANH\TRUONG TC SAIGON\Giao-Trinh\KHÍ CỤ ĐIỆN\KHICUDIEN-TCSAIGON\HINH KHI CỤ\Maiphan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801"/>
            <a:ext cx="4131204" cy="309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60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1.4.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 descr="D:\THANH\TRUONG TC SAIGON\Giao-Trinh\KHÍ CỤ ĐIỆN\KHICUDIEN-TCSAIGON\HINH KHI CỤ\Maitr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" y="4152900"/>
            <a:ext cx="339712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THANH\TRUONG TC SAIGON\Giao-Trinh\KHÍ CỤ ĐIỆN\KHICUDIEN-TCSAIGON\HINH KHI CỤ\Maitro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657600"/>
            <a:ext cx="57150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THANH\TRUONG TC SAIGON\Giao-Trinh\KHÍ CỤ ĐIỆN\KHICUDIEN-TCSAIGON\HINH KHI CỤ\Maitron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783" y="2362200"/>
            <a:ext cx="2543175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09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TRANG BỊ ĐIỆN TRONG MÁY CẮT KIM LOẠI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952" y="1828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1.4. TRANG BỊ ĐIỆN TRONG MÁY MÀI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D:\THANH\TRUONG TC SAIGON\Giao-Trinh\KHÍ CỤ ĐIỆN\KHICUDIEN-TCSAIGON\HINH KHI CỤ\Maivota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0"/>
            <a:ext cx="3015343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D:\THANH\TRUONG TC SAIGON\Giao-Trinh\KHÍ CỤ ĐIỆN\KHICUDIEN-TCSAIGON\HINH KHI CỤ\Maivota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395031"/>
            <a:ext cx="5167648" cy="446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19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259080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TRANG BỊ ĐIỆN TRONG  MÁY NÂNG HẠ VẬN CHUYỂN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0" y="2972873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PALĂNG, CẦU TRỤC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0" y="3430073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0" y="3887273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784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0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4344" y="167640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TRANG BỊ ĐIỆN TRONG  MÁY NÂNG HẠ VẬN CHUYỂN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037344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VNI-Times" pitchFamily="2" charset="0"/>
              </a:rPr>
              <a:t>Cheá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vieäc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palaêng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truïc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yeâu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caàu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cuûa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quaù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ngheä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chöùc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palaêng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truïc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daây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chuyeàn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saûn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xuaát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taïo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keát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palaêng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truïc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daïng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thieát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taïo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heä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thoáng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heä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thoáng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truyeàn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phuø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hôïp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loaïi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.</a:t>
            </a:r>
            <a:r>
              <a:rPr lang="en-US" sz="2800" dirty="0">
                <a:latin typeface="VNI-Times" pitchFamily="2" charset="0"/>
              </a:rPr>
              <a:t> 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-2146" y="2118574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PALĂNG, CẦU TRỤC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20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4344" y="167640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TRANG BỊ ĐIỆN TRONG  MÁY NÂNG HẠ VẬN CHUYỂN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934831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truïc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xöôûng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luyeän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loø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Mactanh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xöôûng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nhieät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luyeän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ñaûm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tieâu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kyõ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thuaät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quaù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truïc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caùc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phaân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xöôûng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laép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ñaûm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quaù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maùy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eâm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daûi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toác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roäng</a:t>
            </a:r>
            <a:r>
              <a:rPr lang="en-US" sz="2800" dirty="0" smtClean="0">
                <a:latin typeface="VNI-Times" pitchFamily="2" charset="0"/>
              </a:rPr>
              <a:t>, </a:t>
            </a:r>
            <a:r>
              <a:rPr lang="en-US" sz="2800" dirty="0" err="1" smtClean="0">
                <a:latin typeface="VNI-Times" pitchFamily="2" charset="0"/>
              </a:rPr>
              <a:t>döøng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chính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ñuùng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nôi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laáy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haøng</a:t>
            </a:r>
            <a:r>
              <a:rPr lang="en-US" sz="2800" dirty="0">
                <a:latin typeface="VNI-Times" pitchFamily="2" charset="0"/>
              </a:rPr>
              <a:t>…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smtClean="0">
                <a:latin typeface="VNI-Times" pitchFamily="2" charset="0"/>
              </a:rPr>
              <a:t> </a:t>
            </a:r>
            <a:endParaRPr lang="en-US" sz="2800" dirty="0">
              <a:latin typeface="VNI-Times" pitchFamily="2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-2146" y="2118574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PALĂNG, CẦU TRỤC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66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4344" y="167640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TRANG BỊ ĐIỆN TRONG  MÁY NÂNG HẠ VẬN CHUYỂN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934831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nhöõng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ñaëc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ñieåm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nhöõng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yeâu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heä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truyeàn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ñoäng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trang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bò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truïc</a:t>
            </a:r>
            <a:r>
              <a:rPr lang="en-US" sz="2800" dirty="0">
                <a:latin typeface="VNI-Times" pitchFamily="2" charset="0"/>
              </a:rPr>
              <a:t>:</a:t>
            </a:r>
            <a:br>
              <a:rPr lang="en-US" sz="2800" dirty="0">
                <a:latin typeface="VNI-Times" pitchFamily="2" charset="0"/>
              </a:rPr>
            </a:br>
            <a:r>
              <a:rPr lang="en-US" sz="2800" dirty="0">
                <a:latin typeface="VNI-Times" pitchFamily="2" charset="0"/>
              </a:rPr>
              <a:t>1. </a:t>
            </a:r>
            <a:r>
              <a:rPr lang="en-US" sz="2800" dirty="0" err="1">
                <a:latin typeface="VNI-Times" pitchFamily="2" charset="0"/>
              </a:rPr>
              <a:t>Sô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heä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ñôn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giaûn</a:t>
            </a:r>
            <a:r>
              <a:rPr lang="en-US" sz="2800" dirty="0">
                <a:latin typeface="VNI-Times" pitchFamily="2" charset="0"/>
              </a:rPr>
              <a:t>.</a:t>
            </a:r>
            <a:br>
              <a:rPr lang="en-US" sz="2800" dirty="0">
                <a:latin typeface="VNI-Times" pitchFamily="2" charset="0"/>
              </a:rPr>
            </a:br>
            <a:r>
              <a:rPr lang="en-US" sz="2800" dirty="0">
                <a:latin typeface="VNI-Times" pitchFamily="2" charset="0"/>
              </a:rPr>
              <a:t>2.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 tin </a:t>
            </a:r>
            <a:r>
              <a:rPr lang="en-US" sz="2800" dirty="0" err="1">
                <a:latin typeface="VNI-Times" pitchFamily="2" charset="0"/>
              </a:rPr>
              <a:t>caäy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cao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ñôn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giaûn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veà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taïo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thay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deã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daøng</a:t>
            </a:r>
            <a:r>
              <a:rPr lang="en-US" sz="2800" dirty="0">
                <a:latin typeface="VNI-Times" pitchFamily="2" charset="0"/>
              </a:rPr>
              <a:t>.</a:t>
            </a:r>
            <a:br>
              <a:rPr lang="en-US" sz="2800" dirty="0">
                <a:latin typeface="VNI-Times" pitchFamily="2" charset="0"/>
              </a:rPr>
            </a:br>
            <a:r>
              <a:rPr lang="en-US" sz="2800" dirty="0">
                <a:latin typeface="VNI-Times" pitchFamily="2" charset="0"/>
              </a:rPr>
              <a:t>3.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veä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aùp</a:t>
            </a:r>
            <a:r>
              <a:rPr lang="en-US" sz="2800" dirty="0">
                <a:latin typeface="VNI-Times" pitchFamily="2" charset="0"/>
              </a:rPr>
              <a:t> ‘</a:t>
            </a:r>
            <a:r>
              <a:rPr lang="en-US" sz="2800" dirty="0" err="1">
                <a:latin typeface="VNI-Times" pitchFamily="2" charset="0"/>
              </a:rPr>
              <a:t>khoâng</a:t>
            </a:r>
            <a:r>
              <a:rPr lang="en-US" sz="2800" dirty="0">
                <a:latin typeface="VNI-Times" pitchFamily="2" charset="0"/>
              </a:rPr>
              <a:t>’ </a:t>
            </a:r>
            <a:r>
              <a:rPr lang="en-US" sz="2800" dirty="0" err="1">
                <a:latin typeface="VNI-Times" pitchFamily="2" charset="0"/>
              </a:rPr>
              <a:t>quaù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vaø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ngaén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 smtClean="0">
                <a:latin typeface="VNI-Times" pitchFamily="2" charset="0"/>
              </a:rPr>
              <a:t>.</a:t>
            </a:r>
            <a:endParaRPr lang="en-US" sz="2800" dirty="0">
              <a:latin typeface="VNI-Times" pitchFamily="2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-2146" y="2118574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PALĂNG, CẦU TRỤC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4344" y="1676400"/>
            <a:ext cx="91440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TRANG BỊ ĐIỆN TRONG  MÁY NÂNG HẠ VẬN CHUYỂN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934831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VNI-Times" pitchFamily="2" charset="0"/>
              </a:rPr>
              <a:t>4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Quaù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maùy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dieãn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moät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luaät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saún</a:t>
            </a:r>
            <a:r>
              <a:rPr lang="en-US" sz="2800" dirty="0">
                <a:latin typeface="VNI-Times" pitchFamily="2" charset="0"/>
              </a:rPr>
              <a:t>.</a:t>
            </a:r>
            <a:br>
              <a:rPr lang="en-US" sz="2800" dirty="0">
                <a:latin typeface="VNI-Times" pitchFamily="2" charset="0"/>
              </a:rPr>
            </a:br>
            <a:r>
              <a:rPr lang="en-US" sz="2800" dirty="0">
                <a:latin typeface="VNI-Times" pitchFamily="2" charset="0"/>
              </a:rPr>
              <a:t>5. </a:t>
            </a:r>
            <a:r>
              <a:rPr lang="en-US" sz="2800" dirty="0" err="1">
                <a:latin typeface="VNI-Times" pitchFamily="2" charset="0"/>
              </a:rPr>
              <a:t>Sô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rieâng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bieät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ñoäc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laäp</a:t>
            </a:r>
            <a:r>
              <a:rPr lang="en-US" sz="2800" dirty="0">
                <a:latin typeface="VNI-Times" pitchFamily="2" charset="0"/>
              </a:rPr>
              <a:t>.</a:t>
            </a:r>
            <a:br>
              <a:rPr lang="en-US" sz="2800" dirty="0">
                <a:latin typeface="VNI-Times" pitchFamily="2" charset="0"/>
              </a:rPr>
            </a:br>
            <a:r>
              <a:rPr lang="en-US" sz="2800" dirty="0">
                <a:latin typeface="VNI-Times" pitchFamily="2" charset="0"/>
              </a:rPr>
              <a:t>6.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taéc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haïn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tieán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luøi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xe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xe</a:t>
            </a:r>
            <a:r>
              <a:rPr lang="en-US" sz="2800" dirty="0">
                <a:latin typeface="VNI-Times" pitchFamily="2" charset="0"/>
              </a:rPr>
              <a:t> con; </a:t>
            </a:r>
            <a:r>
              <a:rPr lang="en-US" sz="2800" dirty="0" err="1" smtClean="0">
                <a:latin typeface="VNI-Times" pitchFamily="2" charset="0"/>
              </a:rPr>
              <a:t>haïn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cheá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haï</a:t>
            </a:r>
            <a:r>
              <a:rPr lang="en-US" sz="2800" dirty="0">
                <a:latin typeface="VNI-Times" pitchFamily="2" charset="0"/>
              </a:rPr>
              <a:t>.</a:t>
            </a:r>
            <a:br>
              <a:rPr lang="en-US" sz="2800" dirty="0">
                <a:latin typeface="VNI-Times" pitchFamily="2" charset="0"/>
              </a:rPr>
            </a:br>
            <a:r>
              <a:rPr lang="en-US" sz="2800" dirty="0">
                <a:latin typeface="VNI-Times" pitchFamily="2" charset="0"/>
              </a:rPr>
              <a:t>7. </a:t>
            </a:r>
            <a:r>
              <a:rPr lang="en-US" sz="2800" dirty="0" err="1">
                <a:latin typeface="VNI-Times" pitchFamily="2" charset="0"/>
              </a:rPr>
              <a:t>Ñaûm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toác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thaáp</a:t>
            </a:r>
            <a:r>
              <a:rPr lang="en-US" sz="2800" dirty="0">
                <a:latin typeface="VNI-Times" pitchFamily="2" charset="0"/>
              </a:rPr>
              <a:t>.</a:t>
            </a:r>
            <a:br>
              <a:rPr lang="en-US" sz="2800" dirty="0">
                <a:latin typeface="VNI-Times" pitchFamily="2" charset="0"/>
              </a:rPr>
            </a:br>
            <a:r>
              <a:rPr lang="en-US" sz="2800" dirty="0">
                <a:latin typeface="VNI-Times" pitchFamily="2" charset="0"/>
              </a:rPr>
              <a:t>8. </a:t>
            </a:r>
            <a:r>
              <a:rPr lang="en-US" sz="2800" dirty="0" err="1">
                <a:latin typeface="VNI-Times" pitchFamily="2" charset="0"/>
              </a:rPr>
              <a:t>Töï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ngaét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nguoàn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ngöôøi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xe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caàu</a:t>
            </a:r>
            <a:r>
              <a:rPr lang="en-US" sz="2800" dirty="0">
                <a:latin typeface="VNI-Times" pitchFamily="2" charset="0"/>
              </a:rPr>
              <a:t>.</a:t>
            </a:r>
            <a:r>
              <a:rPr lang="en-US" sz="2800" dirty="0">
                <a:latin typeface="VNI-Times" pitchFamily="2" charset="0"/>
              </a:rPr>
              <a:t>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-2146" y="2118574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PALĂNG, CẦU TRỤC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19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PALĂNG.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D:\THANH\TRUONG CD LYTUTRONG\GIANG-DAY\2020\19C1-BNC1\Palan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322483"/>
            <a:ext cx="6055149" cy="453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49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PALĂNG.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THANH\TRUONG CD LYTUTRONG\GIANG-DAY\2020\19C1-BNC1\Pal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99952"/>
            <a:ext cx="6705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511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PALĂNG.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D:\THANH\TRUONG CD LYTUTRONG\GIANG-DAY\2020\19C1-BNC1\Palan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07248"/>
            <a:ext cx="7162800" cy="4766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164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PALĂNG.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9144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00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CẦU TRỤC.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00"/>
            <a:ext cx="9144000" cy="4964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306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.1.1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CẦU TRỤC.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7" y="2050021"/>
            <a:ext cx="5000625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2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905000"/>
            <a:ext cx="91440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 smtClean="0">
                <a:latin typeface="VNI-Times" pitchFamily="2" charset="0"/>
              </a:rPr>
              <a:t>Caùc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thieát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bò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vaän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taûi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lieân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tuïc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thöôøng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duøng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ñeå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vaän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chuyeån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nhöõng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haït</a:t>
            </a:r>
            <a:r>
              <a:rPr lang="en-US" sz="2600" dirty="0" smtClean="0">
                <a:latin typeface="VNI-Times" pitchFamily="2" charset="0"/>
              </a:rPr>
              <a:t>, </a:t>
            </a:r>
            <a:r>
              <a:rPr lang="en-US" sz="2600" dirty="0" err="1" smtClean="0">
                <a:latin typeface="VNI-Times" pitchFamily="2" charset="0"/>
              </a:rPr>
              <a:t>cuïc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coù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kích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thöôùc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nhoû</a:t>
            </a:r>
            <a:r>
              <a:rPr lang="en-US" sz="2600" dirty="0" smtClean="0">
                <a:latin typeface="VNI-Times" pitchFamily="2" charset="0"/>
              </a:rPr>
              <a:t>, </a:t>
            </a:r>
            <a:r>
              <a:rPr lang="en-US" sz="2600" dirty="0" err="1" smtClean="0">
                <a:latin typeface="VNI-Times" pitchFamily="2" charset="0"/>
              </a:rPr>
              <a:t>chuyeân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chôû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caùc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haït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ôû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daïng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thaønh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phaåm</a:t>
            </a:r>
            <a:r>
              <a:rPr lang="en-US" sz="2600" dirty="0" smtClean="0">
                <a:latin typeface="VNI-Times" pitchFamily="2" charset="0"/>
              </a:rPr>
              <a:t>, </a:t>
            </a:r>
            <a:r>
              <a:rPr lang="en-US" sz="2600" dirty="0" err="1" smtClean="0">
                <a:latin typeface="VNI-Times" pitchFamily="2" charset="0"/>
              </a:rPr>
              <a:t>baùn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thaønh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phaåm</a:t>
            </a:r>
            <a:r>
              <a:rPr lang="en-US" sz="2600" dirty="0" smtClean="0">
                <a:latin typeface="VNI-Times" pitchFamily="2" charset="0"/>
              </a:rPr>
              <a:t>, </a:t>
            </a:r>
            <a:r>
              <a:rPr lang="en-US" sz="2600" dirty="0" err="1" smtClean="0">
                <a:latin typeface="VNI-Times" pitchFamily="2" charset="0"/>
              </a:rPr>
              <a:t>chôû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haønh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khaùch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theo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moät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cung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ñöôøng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nhaát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ñònh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khoâng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coù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traïm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döøng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giöõa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ñöôøng</a:t>
            </a:r>
            <a:r>
              <a:rPr lang="en-US" sz="2600" dirty="0" smtClean="0">
                <a:latin typeface="VNI-Times" pitchFamily="2" charset="0"/>
              </a:rPr>
              <a:t>. </a:t>
            </a:r>
            <a:r>
              <a:rPr lang="en-US" sz="2600" dirty="0" err="1" smtClean="0">
                <a:latin typeface="VNI-Times" pitchFamily="2" charset="0"/>
              </a:rPr>
              <a:t>Thieát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bò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vaän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taûi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lieân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tuïc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bao</a:t>
            </a:r>
            <a:r>
              <a:rPr lang="en-US" sz="2600" dirty="0" smtClean="0">
                <a:latin typeface="VNI-Times" pitchFamily="2" charset="0"/>
              </a:rPr>
              <a:t> </a:t>
            </a:r>
            <a:r>
              <a:rPr lang="en-US" sz="2600" dirty="0" err="1" smtClean="0">
                <a:latin typeface="VNI-Times" pitchFamily="2" charset="0"/>
              </a:rPr>
              <a:t>goàm</a:t>
            </a:r>
            <a:r>
              <a:rPr lang="en-US" sz="2600" dirty="0" smtClean="0">
                <a:latin typeface="VNI-Times" pitchFamily="2" charset="0"/>
              </a:rPr>
              <a:t>:</a:t>
            </a:r>
            <a:endParaRPr lang="en-US" sz="2500" dirty="0">
              <a:latin typeface="VNI-Times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86" y="3997881"/>
            <a:ext cx="9144000" cy="2789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VNI-Times" pitchFamily="2" charset="0"/>
              </a:rPr>
              <a:t>Baêng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(</a:t>
            </a:r>
            <a:r>
              <a:rPr lang="en-US" sz="2400" dirty="0" err="1">
                <a:latin typeface="VNI-Times" pitchFamily="2" charset="0"/>
              </a:rPr>
              <a:t>duøng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chuyeån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vaät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lieäu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hình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daïng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kích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thöôùc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nhoû</a:t>
            </a:r>
            <a:r>
              <a:rPr lang="en-US" sz="2400" dirty="0">
                <a:latin typeface="VNI-Times" pitchFamily="2" charset="0"/>
              </a:rPr>
              <a:t>)</a:t>
            </a:r>
            <a:br>
              <a:rPr lang="en-US" sz="2400" dirty="0">
                <a:latin typeface="VNI-Times" pitchFamily="2" charset="0"/>
              </a:rPr>
            </a:br>
            <a:r>
              <a:rPr lang="en-US" sz="2400" dirty="0" err="1">
                <a:latin typeface="VNI-Times" pitchFamily="2" charset="0"/>
              </a:rPr>
              <a:t>Baêng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chuyeàn</a:t>
            </a:r>
            <a:r>
              <a:rPr lang="en-US" sz="2400" dirty="0">
                <a:latin typeface="VNI-Times" pitchFamily="2" charset="0"/>
              </a:rPr>
              <a:t> (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phaân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xöôûng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nhaø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saûn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xuaát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theo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daây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chuyeàn</a:t>
            </a:r>
            <a:r>
              <a:rPr lang="en-US" sz="2400" dirty="0">
                <a:latin typeface="VNI-Times" pitchFamily="2" charset="0"/>
              </a:rPr>
              <a:t>)</a:t>
            </a:r>
            <a:br>
              <a:rPr lang="en-US" sz="2400" dirty="0">
                <a:latin typeface="VNI-Times" pitchFamily="2" charset="0"/>
              </a:rPr>
            </a:br>
            <a:r>
              <a:rPr lang="en-US" sz="2400" dirty="0" err="1">
                <a:latin typeface="VNI-Times" pitchFamily="2" charset="0"/>
              </a:rPr>
              <a:t>Baêng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gaàu</a:t>
            </a:r>
            <a:r>
              <a:rPr lang="en-US" sz="2400" dirty="0">
                <a:latin typeface="VNI-Times" pitchFamily="2" charset="0"/>
              </a:rPr>
              <a:t> (</a:t>
            </a:r>
            <a:r>
              <a:rPr lang="en-US" sz="2400" dirty="0" err="1">
                <a:latin typeface="VNI-Times" pitchFamily="2" charset="0"/>
              </a:rPr>
              <a:t>duøng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nhaø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maùy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saûn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xuaát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khai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quaëng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moû</a:t>
            </a:r>
            <a:r>
              <a:rPr lang="en-US" sz="2400" dirty="0">
                <a:latin typeface="VNI-Times" pitchFamily="2" charset="0"/>
              </a:rPr>
              <a:t>)</a:t>
            </a:r>
            <a:br>
              <a:rPr lang="en-US" sz="2400" dirty="0">
                <a:latin typeface="VNI-Times" pitchFamily="2" charset="0"/>
              </a:rPr>
            </a:br>
            <a:r>
              <a:rPr lang="en-US" sz="2400" dirty="0" err="1">
                <a:latin typeface="VNI-Times" pitchFamily="2" charset="0"/>
              </a:rPr>
              <a:t>Ñöôøng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treo</a:t>
            </a:r>
            <a:r>
              <a:rPr lang="en-US" sz="2400" dirty="0">
                <a:latin typeface="VNI-Times" pitchFamily="2" charset="0"/>
              </a:rPr>
              <a:t> (</a:t>
            </a:r>
            <a:r>
              <a:rPr lang="en-US" sz="2400" dirty="0" err="1">
                <a:latin typeface="VNI-Times" pitchFamily="2" charset="0"/>
              </a:rPr>
              <a:t>ñöôïc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öùng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duïng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khai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ôû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vöïc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nuùi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ñoài</a:t>
            </a:r>
            <a:r>
              <a:rPr lang="en-US" sz="2400" dirty="0">
                <a:latin typeface="VNI-Times" pitchFamily="2" charset="0"/>
              </a:rPr>
              <a:t>)</a:t>
            </a:r>
            <a:br>
              <a:rPr lang="en-US" sz="2400" dirty="0">
                <a:latin typeface="VNI-Times" pitchFamily="2" charset="0"/>
              </a:rPr>
            </a:br>
            <a:r>
              <a:rPr lang="en-US" sz="2400" dirty="0" err="1">
                <a:latin typeface="VNI-Times" pitchFamily="2" charset="0"/>
              </a:rPr>
              <a:t>Thang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chuyeàn</a:t>
            </a:r>
            <a:r>
              <a:rPr lang="en-US" sz="2400" dirty="0">
                <a:latin typeface="VNI-Times" pitchFamily="2" charset="0"/>
              </a:rPr>
              <a:t> (</a:t>
            </a:r>
            <a:r>
              <a:rPr lang="en-US" sz="2400" dirty="0" err="1">
                <a:latin typeface="VNI-Times" pitchFamily="2" charset="0"/>
              </a:rPr>
              <a:t>ñöôïc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öùng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duïng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ôû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chôï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sieâu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thò</a:t>
            </a:r>
            <a:r>
              <a:rPr lang="en-US" sz="2400" dirty="0">
                <a:latin typeface="VNI-Times" pitchFamily="2" charset="0"/>
              </a:rPr>
              <a:t>) </a:t>
            </a:r>
            <a:endParaRPr lang="en-US" sz="2400" dirty="0">
              <a:latin typeface="VNI-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578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4" descr="D:\THANH\TRUONG CD LYTUTRONG\GIANG-DAY\2020\19C1-BNC1\HINH\Bangtai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146" y="1981200"/>
            <a:ext cx="651078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432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 descr="D:\THANH\TRUONG CD LYTUTRONG\GIANG-DAY\2020\19C1-BNC1\HINH\Bangta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43541"/>
            <a:ext cx="6629400" cy="496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56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D:\THANH\TRUONG CD LYTUTRONG\GIANG-DAY\2020\19C1-BNC1\HINH\Bangta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301" y="1981200"/>
            <a:ext cx="5723197" cy="485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54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D:\THANH\TRUONG CD LYTUTRONG\GIANG-DAY\2020\19C1-BNC1\HINH\Bangtai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846" y="1969394"/>
            <a:ext cx="5070720" cy="487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97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6211"/>
            <a:ext cx="9144000" cy="398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602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871" y="1981200"/>
            <a:ext cx="6783225" cy="4883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327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 descr="D:\THANH\TRUONG CD LYTUTRONG\GIANG-DAY\2020\19C1-BNC1\HINH\Thangcu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821" y="1981200"/>
            <a:ext cx="6510779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63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D:\THANH\TRUONG CD LYTUTRONG\GIANG-DAY\2020\19C1-BNC1\HINH\Thangcuo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1200"/>
            <a:ext cx="7854428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86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1"/>
            <a:ext cx="9158941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364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36124"/>
            <a:ext cx="8382000" cy="4921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721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BĂNG TẢI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91440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55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758857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VNI-Times"/>
              </a:rPr>
              <a:t>	</a:t>
            </a:r>
            <a:r>
              <a:rPr lang="en-US" sz="2800" dirty="0" err="1" smtClean="0">
                <a:solidFill>
                  <a:srgbClr val="000000"/>
                </a:solidFill>
                <a:latin typeface="VNI-Times"/>
              </a:rPr>
              <a:t>Thang</a:t>
            </a:r>
            <a:r>
              <a:rPr lang="en-US" sz="2800" dirty="0" smtClean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maùy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(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maùy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naâng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)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laø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thieát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bò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vaän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taûi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duøng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ñeå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chôû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haøng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vaø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chôû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ngöôøi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theo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phöông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thaúng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ñöùng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Nhöõng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loaïi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thang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maùy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hieän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ñaïi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coù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keát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caáu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cô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khí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phöùc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taïp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nhaèm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naâng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cao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naêng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suaát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vaän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haønh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tin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caäy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, an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toaøn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Taát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caû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caùc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thieát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bò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ñieän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ñöôïc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laép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ñaët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trong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buoàng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thang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vaø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buoàng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maùy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Buoàng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maùy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thöôøng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boá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trí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ôû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taàng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treân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cuøng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cuûa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gieáng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thang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maùy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keát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caáu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sô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ñoà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cuûa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thang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VNI-Times"/>
              </a:rPr>
              <a:t>maùy</a:t>
            </a:r>
            <a:r>
              <a:rPr lang="en-US" sz="2800" dirty="0">
                <a:solidFill>
                  <a:srgbClr val="000000"/>
                </a:solidFill>
                <a:latin typeface="VNI-Times"/>
              </a:rPr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8410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" y="2160722"/>
            <a:ext cx="3481388" cy="4696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55356"/>
            <a:ext cx="3920917" cy="466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003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7" name="Picture 3" descr="D:\THANH\TRUONG CD LYTUTRONG\GIANG-DAY\2020\19C1-BNC1\HINH\Thangmay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9144000" cy="440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58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8" name="Picture 4" descr="D:\THANH\TRUONG CD LYTUTRONG\GIANG-DAY\2020\19C1-BNC1\HINH\Thangmay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26" y="2209800"/>
            <a:ext cx="7431374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11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333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TRANG BỊ ĐIỆN TRONG THIẾT BỊ CÔNG NGHIỆP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1447800"/>
            <a:ext cx="91440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TRANG BỊ ĐIỆN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 THANG MÁY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24300" y="2654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D:\THANH\TRUONG CD LYTUTRONG\GIANG-DAY\2020\19C1-BNC1\HINH\Thangm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199"/>
            <a:ext cx="9119315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9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-15002"/>
            <a:ext cx="7086600" cy="6873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031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-5366" y="2590800"/>
            <a:ext cx="9144000" cy="685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KẾT THÚC CHƯƠNG TRÌNH MÔN HỌC</a:t>
            </a:r>
            <a:endParaRPr lang="en-US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403860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CHÚC CÁC EM HỌC TỐT</a:t>
            </a:r>
            <a:endParaRPr lang="en-US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06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195</TotalTime>
  <Words>1303</Words>
  <Application>Microsoft Office PowerPoint</Application>
  <PresentationFormat>On-screen Show (4:3)</PresentationFormat>
  <Paragraphs>179</Paragraphs>
  <Slides>46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Waveform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Chương 4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4</dc:title>
  <dc:creator>Thanhcodien</dc:creator>
  <cp:lastModifiedBy>Thanhcodien</cp:lastModifiedBy>
  <cp:revision>14</cp:revision>
  <dcterms:created xsi:type="dcterms:W3CDTF">2021-03-12T00:04:47Z</dcterms:created>
  <dcterms:modified xsi:type="dcterms:W3CDTF">2021-03-19T01:21:26Z</dcterms:modified>
</cp:coreProperties>
</file>