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0"/>
  </p:notesMasterIdLst>
  <p:handoutMasterIdLst>
    <p:handoutMasterId r:id="rId141"/>
  </p:handoutMasterIdLst>
  <p:sldIdLst>
    <p:sldId id="673" r:id="rId2"/>
    <p:sldId id="680" r:id="rId3"/>
    <p:sldId id="674" r:id="rId4"/>
    <p:sldId id="675" r:id="rId5"/>
    <p:sldId id="676" r:id="rId6"/>
    <p:sldId id="683" r:id="rId7"/>
    <p:sldId id="677" r:id="rId8"/>
    <p:sldId id="678" r:id="rId9"/>
    <p:sldId id="679" r:id="rId10"/>
    <p:sldId id="681" r:id="rId11"/>
    <p:sldId id="682" r:id="rId12"/>
    <p:sldId id="639" r:id="rId13"/>
    <p:sldId id="641" r:id="rId14"/>
    <p:sldId id="640" r:id="rId15"/>
    <p:sldId id="542" r:id="rId16"/>
    <p:sldId id="642" r:id="rId17"/>
    <p:sldId id="715" r:id="rId18"/>
    <p:sldId id="716" r:id="rId19"/>
    <p:sldId id="717" r:id="rId20"/>
    <p:sldId id="718" r:id="rId21"/>
    <p:sldId id="719" r:id="rId22"/>
    <p:sldId id="546" r:id="rId23"/>
    <p:sldId id="547" r:id="rId24"/>
    <p:sldId id="548" r:id="rId25"/>
    <p:sldId id="290" r:id="rId26"/>
    <p:sldId id="720" r:id="rId27"/>
    <p:sldId id="724" r:id="rId28"/>
    <p:sldId id="725" r:id="rId29"/>
    <p:sldId id="726" r:id="rId30"/>
    <p:sldId id="727" r:id="rId31"/>
    <p:sldId id="305" r:id="rId32"/>
    <p:sldId id="306" r:id="rId33"/>
    <p:sldId id="307" r:id="rId34"/>
    <p:sldId id="308" r:id="rId35"/>
    <p:sldId id="309" r:id="rId36"/>
    <p:sldId id="310" r:id="rId37"/>
    <p:sldId id="311" r:id="rId38"/>
    <p:sldId id="281" r:id="rId39"/>
    <p:sldId id="282" r:id="rId40"/>
    <p:sldId id="283" r:id="rId41"/>
    <p:sldId id="631" r:id="rId42"/>
    <p:sldId id="632" r:id="rId43"/>
    <p:sldId id="633" r:id="rId44"/>
    <p:sldId id="549" r:id="rId45"/>
    <p:sldId id="550" r:id="rId46"/>
    <p:sldId id="628" r:id="rId47"/>
    <p:sldId id="551" r:id="rId48"/>
    <p:sldId id="552" r:id="rId49"/>
    <p:sldId id="553" r:id="rId50"/>
    <p:sldId id="554" r:id="rId51"/>
    <p:sldId id="555" r:id="rId52"/>
    <p:sldId id="634" r:id="rId53"/>
    <p:sldId id="558" r:id="rId54"/>
    <p:sldId id="559" r:id="rId55"/>
    <p:sldId id="560" r:id="rId56"/>
    <p:sldId id="561" r:id="rId57"/>
    <p:sldId id="635" r:id="rId58"/>
    <p:sldId id="562" r:id="rId59"/>
    <p:sldId id="563" r:id="rId60"/>
    <p:sldId id="564" r:id="rId61"/>
    <p:sldId id="565" r:id="rId62"/>
    <p:sldId id="566" r:id="rId63"/>
    <p:sldId id="567" r:id="rId64"/>
    <p:sldId id="568" r:id="rId65"/>
    <p:sldId id="636" r:id="rId66"/>
    <p:sldId id="569" r:id="rId67"/>
    <p:sldId id="570" r:id="rId68"/>
    <p:sldId id="571" r:id="rId69"/>
    <p:sldId id="572" r:id="rId70"/>
    <p:sldId id="573" r:id="rId71"/>
    <p:sldId id="574" r:id="rId72"/>
    <p:sldId id="575" r:id="rId73"/>
    <p:sldId id="576" r:id="rId74"/>
    <p:sldId id="577" r:id="rId75"/>
    <p:sldId id="578" r:id="rId76"/>
    <p:sldId id="257" r:id="rId77"/>
    <p:sldId id="258" r:id="rId78"/>
    <p:sldId id="261" r:id="rId79"/>
    <p:sldId id="284" r:id="rId80"/>
    <p:sldId id="259" r:id="rId81"/>
    <p:sldId id="260" r:id="rId82"/>
    <p:sldId id="265" r:id="rId83"/>
    <p:sldId id="267" r:id="rId84"/>
    <p:sldId id="268" r:id="rId85"/>
    <p:sldId id="286" r:id="rId86"/>
    <p:sldId id="269" r:id="rId87"/>
    <p:sldId id="270" r:id="rId88"/>
    <p:sldId id="271" r:id="rId89"/>
    <p:sldId id="272" r:id="rId90"/>
    <p:sldId id="273" r:id="rId91"/>
    <p:sldId id="274" r:id="rId92"/>
    <p:sldId id="275" r:id="rId93"/>
    <p:sldId id="276" r:id="rId94"/>
    <p:sldId id="277" r:id="rId95"/>
    <p:sldId id="278" r:id="rId96"/>
    <p:sldId id="279" r:id="rId97"/>
    <p:sldId id="280" r:id="rId98"/>
    <p:sldId id="579" r:id="rId99"/>
    <p:sldId id="580" r:id="rId100"/>
    <p:sldId id="581" r:id="rId101"/>
    <p:sldId id="582" r:id="rId102"/>
    <p:sldId id="583" r:id="rId103"/>
    <p:sldId id="630" r:id="rId104"/>
    <p:sldId id="709" r:id="rId105"/>
    <p:sldId id="712" r:id="rId106"/>
    <p:sldId id="262" r:id="rId107"/>
    <p:sldId id="263" r:id="rId108"/>
    <p:sldId id="264" r:id="rId109"/>
    <p:sldId id="713" r:id="rId110"/>
    <p:sldId id="714" r:id="rId111"/>
    <p:sldId id="266" r:id="rId112"/>
    <p:sldId id="585" r:id="rId113"/>
    <p:sldId id="586" r:id="rId114"/>
    <p:sldId id="629" r:id="rId115"/>
    <p:sldId id="587" r:id="rId116"/>
    <p:sldId id="588" r:id="rId117"/>
    <p:sldId id="589" r:id="rId118"/>
    <p:sldId id="590" r:id="rId119"/>
    <p:sldId id="705" r:id="rId120"/>
    <p:sldId id="706" r:id="rId121"/>
    <p:sldId id="684" r:id="rId122"/>
    <p:sldId id="687" r:id="rId123"/>
    <p:sldId id="688" r:id="rId124"/>
    <p:sldId id="689" r:id="rId125"/>
    <p:sldId id="690" r:id="rId126"/>
    <p:sldId id="691" r:id="rId127"/>
    <p:sldId id="692" r:id="rId128"/>
    <p:sldId id="694" r:id="rId129"/>
    <p:sldId id="695" r:id="rId130"/>
    <p:sldId id="696" r:id="rId131"/>
    <p:sldId id="697" r:id="rId132"/>
    <p:sldId id="698" r:id="rId133"/>
    <p:sldId id="699" r:id="rId134"/>
    <p:sldId id="700" r:id="rId135"/>
    <p:sldId id="701" r:id="rId136"/>
    <p:sldId id="702" r:id="rId137"/>
    <p:sldId id="703" r:id="rId138"/>
    <p:sldId id="704" r:id="rId13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77F0D"/>
    <a:srgbClr val="850117"/>
    <a:srgbClr val="662C20"/>
    <a:srgbClr val="6F3917"/>
    <a:srgbClr val="FF0000"/>
    <a:srgbClr val="993366"/>
    <a:srgbClr val="FFFFF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18" autoAdjust="0"/>
    <p:restoredTop sz="93310" autoAdjust="0"/>
  </p:normalViewPr>
  <p:slideViewPr>
    <p:cSldViewPr>
      <p:cViewPr varScale="1">
        <p:scale>
          <a:sx n="69" d="100"/>
          <a:sy n="69" d="100"/>
        </p:scale>
        <p:origin x="-124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392"/>
    </p:cViewPr>
  </p:sorterViewPr>
  <p:notesViewPr>
    <p:cSldViewPr>
      <p:cViewPr varScale="1">
        <p:scale>
          <a:sx n="63" d="100"/>
          <a:sy n="63" d="100"/>
        </p:scale>
        <p:origin x="-1872"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theme" Target="theme/theme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openxmlformats.org/officeDocument/2006/relationships/notesMaster" Target="notesMasters/notesMaster1.xml"/><Relationship Id="rId14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9CDB613-8B4F-4D82-BB0E-CE908B858164}" type="doc">
      <dgm:prSet loTypeId="urn:microsoft.com/office/officeart/2005/8/layout/vProcess5" loCatId="process" qsTypeId="urn:microsoft.com/office/officeart/2005/8/quickstyle/3d9" qsCatId="3D" csTypeId="urn:microsoft.com/office/officeart/2005/8/colors/accent1_2" csCatId="accent1" phldr="1"/>
      <dgm:spPr/>
      <dgm:t>
        <a:bodyPr/>
        <a:lstStyle/>
        <a:p>
          <a:endParaRPr lang="en-US"/>
        </a:p>
      </dgm:t>
    </dgm:pt>
    <dgm:pt modelId="{807A123E-2F58-40ED-8270-DBB4CC5B1A09}">
      <dgm:prSet phldrT="[Text]"/>
      <dgm:spPr/>
      <dgm:t>
        <a:bodyPr/>
        <a:lstStyle/>
        <a:p>
          <a:r>
            <a:rPr lang="en-US" dirty="0"/>
            <a:t>2 </a:t>
          </a:r>
          <a:r>
            <a:rPr lang="en-US" dirty="0" err="1"/>
            <a:t>quá</a:t>
          </a:r>
          <a:r>
            <a:rPr lang="en-US" dirty="0"/>
            <a:t> </a:t>
          </a:r>
          <a:r>
            <a:rPr lang="en-US" dirty="0" err="1"/>
            <a:t>trình</a:t>
          </a:r>
          <a:endParaRPr lang="en-US" dirty="0"/>
        </a:p>
      </dgm:t>
    </dgm:pt>
    <dgm:pt modelId="{04E7B135-73C4-4B51-89E4-F5581E446AD9}" type="parTrans" cxnId="{3EDBB606-3BD8-4E4D-A8B6-DF31695D7CC9}">
      <dgm:prSet/>
      <dgm:spPr/>
      <dgm:t>
        <a:bodyPr/>
        <a:lstStyle/>
        <a:p>
          <a:endParaRPr lang="en-US"/>
        </a:p>
      </dgm:t>
    </dgm:pt>
    <dgm:pt modelId="{199DE628-466F-4405-9822-27D30186ABDC}" type="sibTrans" cxnId="{3EDBB606-3BD8-4E4D-A8B6-DF31695D7CC9}">
      <dgm:prSet/>
      <dgm:spPr/>
      <dgm:t>
        <a:bodyPr/>
        <a:lstStyle/>
        <a:p>
          <a:endParaRPr lang="en-US"/>
        </a:p>
      </dgm:t>
    </dgm:pt>
    <dgm:pt modelId="{F4FACD91-71EA-4785-B893-3BA22DA95FB6}">
      <dgm:prSet phldrT="[Text]"/>
      <dgm:spPr/>
      <dgm:t>
        <a:bodyPr/>
        <a:lstStyle/>
        <a:p>
          <a:r>
            <a:rPr lang="en-US" dirty="0" err="1"/>
            <a:t>Hóa</a:t>
          </a:r>
          <a:r>
            <a:rPr lang="en-US" dirty="0"/>
            <a:t> </a:t>
          </a:r>
          <a:r>
            <a:rPr lang="en-US" dirty="0" err="1"/>
            <a:t>học</a:t>
          </a:r>
          <a:endParaRPr lang="en-US" dirty="0"/>
        </a:p>
      </dgm:t>
    </dgm:pt>
    <dgm:pt modelId="{33F54F48-4B39-4578-A2D5-F8DC1581B976}" type="parTrans" cxnId="{BDD18BF0-71FF-46F2-B047-103026DC900A}">
      <dgm:prSet/>
      <dgm:spPr/>
      <dgm:t>
        <a:bodyPr/>
        <a:lstStyle/>
        <a:p>
          <a:endParaRPr lang="en-US"/>
        </a:p>
      </dgm:t>
    </dgm:pt>
    <dgm:pt modelId="{68E425FF-4D4D-453B-8F4E-192E02F7DE70}" type="sibTrans" cxnId="{BDD18BF0-71FF-46F2-B047-103026DC900A}">
      <dgm:prSet/>
      <dgm:spPr/>
      <dgm:t>
        <a:bodyPr/>
        <a:lstStyle/>
        <a:p>
          <a:endParaRPr lang="en-US"/>
        </a:p>
      </dgm:t>
    </dgm:pt>
    <dgm:pt modelId="{878FDB52-DF2C-478B-8D12-74CA32A500DF}">
      <dgm:prSet phldrT="[Text]"/>
      <dgm:spPr/>
      <dgm:t>
        <a:bodyPr/>
        <a:lstStyle/>
        <a:p>
          <a:r>
            <a:rPr lang="en-US" dirty="0" err="1"/>
            <a:t>Cơ</a:t>
          </a:r>
          <a:r>
            <a:rPr lang="en-US" dirty="0"/>
            <a:t> </a:t>
          </a:r>
          <a:r>
            <a:rPr lang="en-US" dirty="0" err="1"/>
            <a:t>học</a:t>
          </a:r>
          <a:endParaRPr lang="en-US" dirty="0"/>
        </a:p>
      </dgm:t>
    </dgm:pt>
    <dgm:pt modelId="{42869D30-4090-4B2D-B869-ABADE30A75F4}" type="parTrans" cxnId="{253D9BA2-92B4-4E89-9B4E-E022AB079D18}">
      <dgm:prSet/>
      <dgm:spPr/>
      <dgm:t>
        <a:bodyPr/>
        <a:lstStyle/>
        <a:p>
          <a:endParaRPr lang="en-US"/>
        </a:p>
      </dgm:t>
    </dgm:pt>
    <dgm:pt modelId="{2DE108D2-CCA3-4257-8CDF-4B88C1D9A5A3}" type="sibTrans" cxnId="{253D9BA2-92B4-4E89-9B4E-E022AB079D18}">
      <dgm:prSet/>
      <dgm:spPr/>
      <dgm:t>
        <a:bodyPr/>
        <a:lstStyle/>
        <a:p>
          <a:endParaRPr lang="en-US"/>
        </a:p>
      </dgm:t>
    </dgm:pt>
    <dgm:pt modelId="{FCAC866A-BB02-489D-A964-49C5F83B7598}" type="pres">
      <dgm:prSet presAssocID="{89CDB613-8B4F-4D82-BB0E-CE908B858164}" presName="outerComposite" presStyleCnt="0">
        <dgm:presLayoutVars>
          <dgm:chMax val="5"/>
          <dgm:dir/>
          <dgm:resizeHandles val="exact"/>
        </dgm:presLayoutVars>
      </dgm:prSet>
      <dgm:spPr/>
      <dgm:t>
        <a:bodyPr/>
        <a:lstStyle/>
        <a:p>
          <a:endParaRPr lang="en-US"/>
        </a:p>
      </dgm:t>
    </dgm:pt>
    <dgm:pt modelId="{D3E07A26-711D-4474-A208-61B0AF8C0D97}" type="pres">
      <dgm:prSet presAssocID="{89CDB613-8B4F-4D82-BB0E-CE908B858164}" presName="dummyMaxCanvas" presStyleCnt="0">
        <dgm:presLayoutVars/>
      </dgm:prSet>
      <dgm:spPr/>
    </dgm:pt>
    <dgm:pt modelId="{5CA21631-C0F1-48F3-857A-76941C055273}" type="pres">
      <dgm:prSet presAssocID="{89CDB613-8B4F-4D82-BB0E-CE908B858164}" presName="ThreeNodes_1" presStyleLbl="node1" presStyleIdx="0" presStyleCnt="3" custLinFactNeighborY="-6250">
        <dgm:presLayoutVars>
          <dgm:bulletEnabled val="1"/>
        </dgm:presLayoutVars>
      </dgm:prSet>
      <dgm:spPr/>
      <dgm:t>
        <a:bodyPr/>
        <a:lstStyle/>
        <a:p>
          <a:endParaRPr lang="en-US"/>
        </a:p>
      </dgm:t>
    </dgm:pt>
    <dgm:pt modelId="{FA48144C-496B-49AE-9DE9-4B1021CFEF51}" type="pres">
      <dgm:prSet presAssocID="{89CDB613-8B4F-4D82-BB0E-CE908B858164}" presName="ThreeNodes_2" presStyleLbl="node1" presStyleIdx="1" presStyleCnt="3">
        <dgm:presLayoutVars>
          <dgm:bulletEnabled val="1"/>
        </dgm:presLayoutVars>
      </dgm:prSet>
      <dgm:spPr/>
      <dgm:t>
        <a:bodyPr/>
        <a:lstStyle/>
        <a:p>
          <a:endParaRPr lang="en-US"/>
        </a:p>
      </dgm:t>
    </dgm:pt>
    <dgm:pt modelId="{EDE3C31E-D9DE-468F-986C-946BBD4DE56B}" type="pres">
      <dgm:prSet presAssocID="{89CDB613-8B4F-4D82-BB0E-CE908B858164}" presName="ThreeNodes_3" presStyleLbl="node1" presStyleIdx="2" presStyleCnt="3">
        <dgm:presLayoutVars>
          <dgm:bulletEnabled val="1"/>
        </dgm:presLayoutVars>
      </dgm:prSet>
      <dgm:spPr/>
      <dgm:t>
        <a:bodyPr/>
        <a:lstStyle/>
        <a:p>
          <a:endParaRPr lang="en-US"/>
        </a:p>
      </dgm:t>
    </dgm:pt>
    <dgm:pt modelId="{A65E6D7F-798D-48AB-9EAB-9424EDA19041}" type="pres">
      <dgm:prSet presAssocID="{89CDB613-8B4F-4D82-BB0E-CE908B858164}" presName="ThreeConn_1-2" presStyleLbl="fgAccFollowNode1" presStyleIdx="0" presStyleCnt="2">
        <dgm:presLayoutVars>
          <dgm:bulletEnabled val="1"/>
        </dgm:presLayoutVars>
      </dgm:prSet>
      <dgm:spPr/>
      <dgm:t>
        <a:bodyPr/>
        <a:lstStyle/>
        <a:p>
          <a:endParaRPr lang="en-US"/>
        </a:p>
      </dgm:t>
    </dgm:pt>
    <dgm:pt modelId="{3A325416-0893-4A34-A39A-5F4BC65CC0C1}" type="pres">
      <dgm:prSet presAssocID="{89CDB613-8B4F-4D82-BB0E-CE908B858164}" presName="ThreeConn_2-3" presStyleLbl="fgAccFollowNode1" presStyleIdx="1" presStyleCnt="2">
        <dgm:presLayoutVars>
          <dgm:bulletEnabled val="1"/>
        </dgm:presLayoutVars>
      </dgm:prSet>
      <dgm:spPr/>
      <dgm:t>
        <a:bodyPr/>
        <a:lstStyle/>
        <a:p>
          <a:endParaRPr lang="en-US"/>
        </a:p>
      </dgm:t>
    </dgm:pt>
    <dgm:pt modelId="{61FF58BA-F851-441A-8DDC-BAD2D8A06171}" type="pres">
      <dgm:prSet presAssocID="{89CDB613-8B4F-4D82-BB0E-CE908B858164}" presName="ThreeNodes_1_text" presStyleLbl="node1" presStyleIdx="2" presStyleCnt="3">
        <dgm:presLayoutVars>
          <dgm:bulletEnabled val="1"/>
        </dgm:presLayoutVars>
      </dgm:prSet>
      <dgm:spPr/>
      <dgm:t>
        <a:bodyPr/>
        <a:lstStyle/>
        <a:p>
          <a:endParaRPr lang="en-US"/>
        </a:p>
      </dgm:t>
    </dgm:pt>
    <dgm:pt modelId="{E6427E29-CEB3-4F02-9D1E-DE1ABBB5C50A}" type="pres">
      <dgm:prSet presAssocID="{89CDB613-8B4F-4D82-BB0E-CE908B858164}" presName="ThreeNodes_2_text" presStyleLbl="node1" presStyleIdx="2" presStyleCnt="3">
        <dgm:presLayoutVars>
          <dgm:bulletEnabled val="1"/>
        </dgm:presLayoutVars>
      </dgm:prSet>
      <dgm:spPr/>
      <dgm:t>
        <a:bodyPr/>
        <a:lstStyle/>
        <a:p>
          <a:endParaRPr lang="en-US"/>
        </a:p>
      </dgm:t>
    </dgm:pt>
    <dgm:pt modelId="{F705A4D3-4A50-44DF-8228-FB7DF9B99CBB}" type="pres">
      <dgm:prSet presAssocID="{89CDB613-8B4F-4D82-BB0E-CE908B858164}" presName="ThreeNodes_3_text" presStyleLbl="node1" presStyleIdx="2" presStyleCnt="3">
        <dgm:presLayoutVars>
          <dgm:bulletEnabled val="1"/>
        </dgm:presLayoutVars>
      </dgm:prSet>
      <dgm:spPr/>
      <dgm:t>
        <a:bodyPr/>
        <a:lstStyle/>
        <a:p>
          <a:endParaRPr lang="en-US"/>
        </a:p>
      </dgm:t>
    </dgm:pt>
  </dgm:ptLst>
  <dgm:cxnLst>
    <dgm:cxn modelId="{57925295-BEBA-4E39-A6DB-9BB6DA1C31A0}" type="presOf" srcId="{89CDB613-8B4F-4D82-BB0E-CE908B858164}" destId="{FCAC866A-BB02-489D-A964-49C5F83B7598}" srcOrd="0" destOrd="0" presId="urn:microsoft.com/office/officeart/2005/8/layout/vProcess5"/>
    <dgm:cxn modelId="{29069FEE-346D-40CB-B2F6-9928990237F6}" type="presOf" srcId="{68E425FF-4D4D-453B-8F4E-192E02F7DE70}" destId="{3A325416-0893-4A34-A39A-5F4BC65CC0C1}" srcOrd="0" destOrd="0" presId="urn:microsoft.com/office/officeart/2005/8/layout/vProcess5"/>
    <dgm:cxn modelId="{5F21C753-39DC-4057-AFEF-A34919E194D1}" type="presOf" srcId="{807A123E-2F58-40ED-8270-DBB4CC5B1A09}" destId="{5CA21631-C0F1-48F3-857A-76941C055273}" srcOrd="0" destOrd="0" presId="urn:microsoft.com/office/officeart/2005/8/layout/vProcess5"/>
    <dgm:cxn modelId="{97553178-9BFA-471D-B28F-2F5052BC96EF}" type="presOf" srcId="{878FDB52-DF2C-478B-8D12-74CA32A500DF}" destId="{EDE3C31E-D9DE-468F-986C-946BBD4DE56B}" srcOrd="0" destOrd="0" presId="urn:microsoft.com/office/officeart/2005/8/layout/vProcess5"/>
    <dgm:cxn modelId="{253D9BA2-92B4-4E89-9B4E-E022AB079D18}" srcId="{89CDB613-8B4F-4D82-BB0E-CE908B858164}" destId="{878FDB52-DF2C-478B-8D12-74CA32A500DF}" srcOrd="2" destOrd="0" parTransId="{42869D30-4090-4B2D-B869-ABADE30A75F4}" sibTransId="{2DE108D2-CCA3-4257-8CDF-4B88C1D9A5A3}"/>
    <dgm:cxn modelId="{9268DF35-5AC4-4091-9023-D9A8877E696F}" type="presOf" srcId="{199DE628-466F-4405-9822-27D30186ABDC}" destId="{A65E6D7F-798D-48AB-9EAB-9424EDA19041}" srcOrd="0" destOrd="0" presId="urn:microsoft.com/office/officeart/2005/8/layout/vProcess5"/>
    <dgm:cxn modelId="{1C108711-D084-430E-9E3E-5993159F7BB4}" type="presOf" srcId="{F4FACD91-71EA-4785-B893-3BA22DA95FB6}" destId="{E6427E29-CEB3-4F02-9D1E-DE1ABBB5C50A}" srcOrd="1" destOrd="0" presId="urn:microsoft.com/office/officeart/2005/8/layout/vProcess5"/>
    <dgm:cxn modelId="{BDD18BF0-71FF-46F2-B047-103026DC900A}" srcId="{89CDB613-8B4F-4D82-BB0E-CE908B858164}" destId="{F4FACD91-71EA-4785-B893-3BA22DA95FB6}" srcOrd="1" destOrd="0" parTransId="{33F54F48-4B39-4578-A2D5-F8DC1581B976}" sibTransId="{68E425FF-4D4D-453B-8F4E-192E02F7DE70}"/>
    <dgm:cxn modelId="{3EDBB606-3BD8-4E4D-A8B6-DF31695D7CC9}" srcId="{89CDB613-8B4F-4D82-BB0E-CE908B858164}" destId="{807A123E-2F58-40ED-8270-DBB4CC5B1A09}" srcOrd="0" destOrd="0" parTransId="{04E7B135-73C4-4B51-89E4-F5581E446AD9}" sibTransId="{199DE628-466F-4405-9822-27D30186ABDC}"/>
    <dgm:cxn modelId="{C85C2E90-B396-43E6-87C6-3051C82080A9}" type="presOf" srcId="{878FDB52-DF2C-478B-8D12-74CA32A500DF}" destId="{F705A4D3-4A50-44DF-8228-FB7DF9B99CBB}" srcOrd="1" destOrd="0" presId="urn:microsoft.com/office/officeart/2005/8/layout/vProcess5"/>
    <dgm:cxn modelId="{A11E564C-1583-4C97-80C7-8F948D4005A3}" type="presOf" srcId="{807A123E-2F58-40ED-8270-DBB4CC5B1A09}" destId="{61FF58BA-F851-441A-8DDC-BAD2D8A06171}" srcOrd="1" destOrd="0" presId="urn:microsoft.com/office/officeart/2005/8/layout/vProcess5"/>
    <dgm:cxn modelId="{706406A1-4F85-4A95-93C5-FDCA9E5F9319}" type="presOf" srcId="{F4FACD91-71EA-4785-B893-3BA22DA95FB6}" destId="{FA48144C-496B-49AE-9DE9-4B1021CFEF51}" srcOrd="0" destOrd="0" presId="urn:microsoft.com/office/officeart/2005/8/layout/vProcess5"/>
    <dgm:cxn modelId="{4EBD3140-589F-46C9-B36C-6725FCC632DB}" type="presParOf" srcId="{FCAC866A-BB02-489D-A964-49C5F83B7598}" destId="{D3E07A26-711D-4474-A208-61B0AF8C0D97}" srcOrd="0" destOrd="0" presId="urn:microsoft.com/office/officeart/2005/8/layout/vProcess5"/>
    <dgm:cxn modelId="{8E156089-E2EE-4B3E-998F-FC50A0E3F160}" type="presParOf" srcId="{FCAC866A-BB02-489D-A964-49C5F83B7598}" destId="{5CA21631-C0F1-48F3-857A-76941C055273}" srcOrd="1" destOrd="0" presId="urn:microsoft.com/office/officeart/2005/8/layout/vProcess5"/>
    <dgm:cxn modelId="{22580147-2398-4773-B5E9-5325B3A709AD}" type="presParOf" srcId="{FCAC866A-BB02-489D-A964-49C5F83B7598}" destId="{FA48144C-496B-49AE-9DE9-4B1021CFEF51}" srcOrd="2" destOrd="0" presId="urn:microsoft.com/office/officeart/2005/8/layout/vProcess5"/>
    <dgm:cxn modelId="{F2FD2C9F-A07E-4C13-8560-309011AE5477}" type="presParOf" srcId="{FCAC866A-BB02-489D-A964-49C5F83B7598}" destId="{EDE3C31E-D9DE-468F-986C-946BBD4DE56B}" srcOrd="3" destOrd="0" presId="urn:microsoft.com/office/officeart/2005/8/layout/vProcess5"/>
    <dgm:cxn modelId="{8ADA2C83-B29C-484D-9B6D-5F3D7B2BFB7D}" type="presParOf" srcId="{FCAC866A-BB02-489D-A964-49C5F83B7598}" destId="{A65E6D7F-798D-48AB-9EAB-9424EDA19041}" srcOrd="4" destOrd="0" presId="urn:microsoft.com/office/officeart/2005/8/layout/vProcess5"/>
    <dgm:cxn modelId="{FEF76A41-5BB8-40A7-9C04-C0BECC8BA7D5}" type="presParOf" srcId="{FCAC866A-BB02-489D-A964-49C5F83B7598}" destId="{3A325416-0893-4A34-A39A-5F4BC65CC0C1}" srcOrd="5" destOrd="0" presId="urn:microsoft.com/office/officeart/2005/8/layout/vProcess5"/>
    <dgm:cxn modelId="{A579960A-8E7C-4024-9A07-A1422BF9E5EA}" type="presParOf" srcId="{FCAC866A-BB02-489D-A964-49C5F83B7598}" destId="{61FF58BA-F851-441A-8DDC-BAD2D8A06171}" srcOrd="6" destOrd="0" presId="urn:microsoft.com/office/officeart/2005/8/layout/vProcess5"/>
    <dgm:cxn modelId="{890F591A-EDA7-4F65-8D80-B0BAAE79E50A}" type="presParOf" srcId="{FCAC866A-BB02-489D-A964-49C5F83B7598}" destId="{E6427E29-CEB3-4F02-9D1E-DE1ABBB5C50A}" srcOrd="7" destOrd="0" presId="urn:microsoft.com/office/officeart/2005/8/layout/vProcess5"/>
    <dgm:cxn modelId="{D0284E72-619B-4A2A-ADB8-4D8F32792324}" type="presParOf" srcId="{FCAC866A-BB02-489D-A964-49C5F83B7598}" destId="{F705A4D3-4A50-44DF-8228-FB7DF9B99CBB}"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15AA32E-3F8D-4C68-828E-4DD1230D9793}" type="doc">
      <dgm:prSet loTypeId="urn:microsoft.com/office/officeart/2008/layout/RadialCluster" loCatId="relationship" qsTypeId="urn:microsoft.com/office/officeart/2005/8/quickstyle/3d5" qsCatId="3D" csTypeId="urn:microsoft.com/office/officeart/2005/8/colors/accent1_2" csCatId="accent1" phldr="1"/>
      <dgm:spPr/>
      <dgm:t>
        <a:bodyPr/>
        <a:lstStyle/>
        <a:p>
          <a:endParaRPr lang="en-US"/>
        </a:p>
      </dgm:t>
    </dgm:pt>
    <dgm:pt modelId="{0E8A14B6-3F3D-4FB7-B210-EC82721A9AB9}">
      <dgm:prSet phldrT="[Text]"/>
      <dgm:spPr/>
      <dgm:t>
        <a:bodyPr/>
        <a:lstStyle/>
        <a:p>
          <a:r>
            <a:rPr lang="en-US" dirty="0"/>
            <a:t>ĐĨA NGHIỀN</a:t>
          </a:r>
        </a:p>
      </dgm:t>
    </dgm:pt>
    <dgm:pt modelId="{5FC77852-BD41-4D13-8B81-4E59571260CD}" type="parTrans" cxnId="{7826B8AB-16DB-4536-ACA6-F8D925FE25E6}">
      <dgm:prSet/>
      <dgm:spPr/>
      <dgm:t>
        <a:bodyPr/>
        <a:lstStyle/>
        <a:p>
          <a:endParaRPr lang="en-US"/>
        </a:p>
      </dgm:t>
    </dgm:pt>
    <dgm:pt modelId="{5CABDD4D-E4E9-4D1A-9763-69086FF38955}" type="sibTrans" cxnId="{7826B8AB-16DB-4536-ACA6-F8D925FE25E6}">
      <dgm:prSet/>
      <dgm:spPr/>
      <dgm:t>
        <a:bodyPr/>
        <a:lstStyle/>
        <a:p>
          <a:endParaRPr lang="en-US"/>
        </a:p>
      </dgm:t>
    </dgm:pt>
    <dgm:pt modelId="{E4FC552D-BC72-495F-BE1A-510AA6A49D58}">
      <dgm:prSet phldrT="[Text]"/>
      <dgm:spPr/>
      <dgm:t>
        <a:bodyPr/>
        <a:lstStyle/>
        <a:p>
          <a:r>
            <a:rPr lang="en-US" dirty="0"/>
            <a:t>DẠNG TẤM</a:t>
          </a:r>
        </a:p>
      </dgm:t>
    </dgm:pt>
    <dgm:pt modelId="{DFDBE8AA-2E9D-4C49-8899-005E862C5553}" type="parTrans" cxnId="{75040664-EADE-48D5-826D-429AE0F6F0D0}">
      <dgm:prSet/>
      <dgm:spPr/>
      <dgm:t>
        <a:bodyPr/>
        <a:lstStyle/>
        <a:p>
          <a:endParaRPr lang="en-US"/>
        </a:p>
      </dgm:t>
    </dgm:pt>
    <dgm:pt modelId="{A1491681-D5B2-4F10-B64D-F038BE96D5B5}" type="sibTrans" cxnId="{75040664-EADE-48D5-826D-429AE0F6F0D0}">
      <dgm:prSet/>
      <dgm:spPr/>
      <dgm:t>
        <a:bodyPr/>
        <a:lstStyle/>
        <a:p>
          <a:endParaRPr lang="en-US"/>
        </a:p>
      </dgm:t>
    </dgm:pt>
    <dgm:pt modelId="{A83D6DCD-3402-4601-BB82-179E73AEA641}">
      <dgm:prSet phldrT="[Text]"/>
      <dgm:spPr/>
      <dgm:t>
        <a:bodyPr/>
        <a:lstStyle/>
        <a:p>
          <a:r>
            <a:rPr lang="en-US" dirty="0"/>
            <a:t>ĐĨA TRÒN</a:t>
          </a:r>
        </a:p>
      </dgm:t>
    </dgm:pt>
    <dgm:pt modelId="{310F3324-062B-4D8C-A2F3-7EFA71CC410B}" type="parTrans" cxnId="{F5DE1BF4-EF16-4182-8C0B-1C50C405032A}">
      <dgm:prSet/>
      <dgm:spPr/>
      <dgm:t>
        <a:bodyPr/>
        <a:lstStyle/>
        <a:p>
          <a:endParaRPr lang="en-US"/>
        </a:p>
      </dgm:t>
    </dgm:pt>
    <dgm:pt modelId="{0ACDE76C-E043-4DF5-99AD-F715AEE1F143}" type="sibTrans" cxnId="{F5DE1BF4-EF16-4182-8C0B-1C50C405032A}">
      <dgm:prSet/>
      <dgm:spPr/>
      <dgm:t>
        <a:bodyPr/>
        <a:lstStyle/>
        <a:p>
          <a:endParaRPr lang="en-US"/>
        </a:p>
      </dgm:t>
    </dgm:pt>
    <dgm:pt modelId="{F3C73782-6929-4597-BB03-6288185D2926}" type="pres">
      <dgm:prSet presAssocID="{015AA32E-3F8D-4C68-828E-4DD1230D9793}" presName="Name0" presStyleCnt="0">
        <dgm:presLayoutVars>
          <dgm:chMax val="1"/>
          <dgm:chPref val="1"/>
          <dgm:dir/>
          <dgm:animOne val="branch"/>
          <dgm:animLvl val="lvl"/>
        </dgm:presLayoutVars>
      </dgm:prSet>
      <dgm:spPr/>
      <dgm:t>
        <a:bodyPr/>
        <a:lstStyle/>
        <a:p>
          <a:endParaRPr lang="en-US"/>
        </a:p>
      </dgm:t>
    </dgm:pt>
    <dgm:pt modelId="{9C81A95A-AD69-4A7A-BEE5-065C532F33B6}" type="pres">
      <dgm:prSet presAssocID="{0E8A14B6-3F3D-4FB7-B210-EC82721A9AB9}" presName="singleCycle" presStyleCnt="0"/>
      <dgm:spPr/>
    </dgm:pt>
    <dgm:pt modelId="{CA708F67-DB5E-4D36-BAD5-4560AA82B561}" type="pres">
      <dgm:prSet presAssocID="{0E8A14B6-3F3D-4FB7-B210-EC82721A9AB9}" presName="singleCenter" presStyleLbl="node1" presStyleIdx="0" presStyleCnt="3" custScaleX="131249" custScaleY="130237" custLinFactNeighborX="-53398" custLinFactNeighborY="8509">
        <dgm:presLayoutVars>
          <dgm:chMax val="7"/>
          <dgm:chPref val="7"/>
        </dgm:presLayoutVars>
      </dgm:prSet>
      <dgm:spPr/>
      <dgm:t>
        <a:bodyPr/>
        <a:lstStyle/>
        <a:p>
          <a:endParaRPr lang="en-US"/>
        </a:p>
      </dgm:t>
    </dgm:pt>
    <dgm:pt modelId="{CEA28109-69DD-4A70-98D2-F576D727016B}" type="pres">
      <dgm:prSet presAssocID="{DFDBE8AA-2E9D-4C49-8899-005E862C5553}" presName="Name56" presStyleLbl="parChTrans1D2" presStyleIdx="0" presStyleCnt="2"/>
      <dgm:spPr/>
      <dgm:t>
        <a:bodyPr/>
        <a:lstStyle/>
        <a:p>
          <a:endParaRPr lang="en-US"/>
        </a:p>
      </dgm:t>
    </dgm:pt>
    <dgm:pt modelId="{1C1B7EAE-7D5B-49AE-8E32-77CF217E24AB}" type="pres">
      <dgm:prSet presAssocID="{E4FC552D-BC72-495F-BE1A-510AA6A49D58}" presName="text0" presStyleLbl="node1" presStyleIdx="1" presStyleCnt="3" custScaleX="118935" custScaleY="125478" custRadScaleRad="136385" custRadScaleInc="-55536">
        <dgm:presLayoutVars>
          <dgm:bulletEnabled val="1"/>
        </dgm:presLayoutVars>
      </dgm:prSet>
      <dgm:spPr/>
      <dgm:t>
        <a:bodyPr/>
        <a:lstStyle/>
        <a:p>
          <a:endParaRPr lang="en-US"/>
        </a:p>
      </dgm:t>
    </dgm:pt>
    <dgm:pt modelId="{06AA301D-034B-4FC6-AD08-4F0C5FAC5128}" type="pres">
      <dgm:prSet presAssocID="{310F3324-062B-4D8C-A2F3-7EFA71CC410B}" presName="Name56" presStyleLbl="parChTrans1D2" presStyleIdx="1" presStyleCnt="2"/>
      <dgm:spPr/>
      <dgm:t>
        <a:bodyPr/>
        <a:lstStyle/>
        <a:p>
          <a:endParaRPr lang="en-US"/>
        </a:p>
      </dgm:t>
    </dgm:pt>
    <dgm:pt modelId="{A186F593-9743-46A4-B34D-C0FB8B92749E}" type="pres">
      <dgm:prSet presAssocID="{A83D6DCD-3402-4601-BB82-179E73AEA641}" presName="text0" presStyleLbl="node1" presStyleIdx="2" presStyleCnt="3" custScaleX="151585" custScaleY="135845" custRadScaleRad="35015" custRadScaleInc="-69609">
        <dgm:presLayoutVars>
          <dgm:bulletEnabled val="1"/>
        </dgm:presLayoutVars>
      </dgm:prSet>
      <dgm:spPr/>
      <dgm:t>
        <a:bodyPr/>
        <a:lstStyle/>
        <a:p>
          <a:endParaRPr lang="en-US"/>
        </a:p>
      </dgm:t>
    </dgm:pt>
  </dgm:ptLst>
  <dgm:cxnLst>
    <dgm:cxn modelId="{F5DE1BF4-EF16-4182-8C0B-1C50C405032A}" srcId="{0E8A14B6-3F3D-4FB7-B210-EC82721A9AB9}" destId="{A83D6DCD-3402-4601-BB82-179E73AEA641}" srcOrd="1" destOrd="0" parTransId="{310F3324-062B-4D8C-A2F3-7EFA71CC410B}" sibTransId="{0ACDE76C-E043-4DF5-99AD-F715AEE1F143}"/>
    <dgm:cxn modelId="{CD35295C-78B2-4756-A58A-896F0846C28A}" type="presOf" srcId="{A83D6DCD-3402-4601-BB82-179E73AEA641}" destId="{A186F593-9743-46A4-B34D-C0FB8B92749E}" srcOrd="0" destOrd="0" presId="urn:microsoft.com/office/officeart/2008/layout/RadialCluster"/>
    <dgm:cxn modelId="{F94F9607-16A4-414E-9F58-DB71B8403D63}" type="presOf" srcId="{DFDBE8AA-2E9D-4C49-8899-005E862C5553}" destId="{CEA28109-69DD-4A70-98D2-F576D727016B}" srcOrd="0" destOrd="0" presId="urn:microsoft.com/office/officeart/2008/layout/RadialCluster"/>
    <dgm:cxn modelId="{567B2F92-A111-4255-AD36-E4DA3E4FE3E2}" type="presOf" srcId="{310F3324-062B-4D8C-A2F3-7EFA71CC410B}" destId="{06AA301D-034B-4FC6-AD08-4F0C5FAC5128}" srcOrd="0" destOrd="0" presId="urn:microsoft.com/office/officeart/2008/layout/RadialCluster"/>
    <dgm:cxn modelId="{6DE04744-4B3E-4F22-A68D-50C9448522E3}" type="presOf" srcId="{0E8A14B6-3F3D-4FB7-B210-EC82721A9AB9}" destId="{CA708F67-DB5E-4D36-BAD5-4560AA82B561}" srcOrd="0" destOrd="0" presId="urn:microsoft.com/office/officeart/2008/layout/RadialCluster"/>
    <dgm:cxn modelId="{7A74589E-AB64-4557-AAD9-B4B628E94D46}" type="presOf" srcId="{E4FC552D-BC72-495F-BE1A-510AA6A49D58}" destId="{1C1B7EAE-7D5B-49AE-8E32-77CF217E24AB}" srcOrd="0" destOrd="0" presId="urn:microsoft.com/office/officeart/2008/layout/RadialCluster"/>
    <dgm:cxn modelId="{75040664-EADE-48D5-826D-429AE0F6F0D0}" srcId="{0E8A14B6-3F3D-4FB7-B210-EC82721A9AB9}" destId="{E4FC552D-BC72-495F-BE1A-510AA6A49D58}" srcOrd="0" destOrd="0" parTransId="{DFDBE8AA-2E9D-4C49-8899-005E862C5553}" sibTransId="{A1491681-D5B2-4F10-B64D-F038BE96D5B5}"/>
    <dgm:cxn modelId="{B9663372-263A-4643-AC29-8178C9B2E920}" type="presOf" srcId="{015AA32E-3F8D-4C68-828E-4DD1230D9793}" destId="{F3C73782-6929-4597-BB03-6288185D2926}" srcOrd="0" destOrd="0" presId="urn:microsoft.com/office/officeart/2008/layout/RadialCluster"/>
    <dgm:cxn modelId="{7826B8AB-16DB-4536-ACA6-F8D925FE25E6}" srcId="{015AA32E-3F8D-4C68-828E-4DD1230D9793}" destId="{0E8A14B6-3F3D-4FB7-B210-EC82721A9AB9}" srcOrd="0" destOrd="0" parTransId="{5FC77852-BD41-4D13-8B81-4E59571260CD}" sibTransId="{5CABDD4D-E4E9-4D1A-9763-69086FF38955}"/>
    <dgm:cxn modelId="{CDA8AD69-7787-4E8D-A4F0-A35BB5832084}" type="presParOf" srcId="{F3C73782-6929-4597-BB03-6288185D2926}" destId="{9C81A95A-AD69-4A7A-BEE5-065C532F33B6}" srcOrd="0" destOrd="0" presId="urn:microsoft.com/office/officeart/2008/layout/RadialCluster"/>
    <dgm:cxn modelId="{B8CA91A1-F31F-43EC-B4BA-2AFA276D3435}" type="presParOf" srcId="{9C81A95A-AD69-4A7A-BEE5-065C532F33B6}" destId="{CA708F67-DB5E-4D36-BAD5-4560AA82B561}" srcOrd="0" destOrd="0" presId="urn:microsoft.com/office/officeart/2008/layout/RadialCluster"/>
    <dgm:cxn modelId="{52FAC937-82D2-4267-ACFE-71B6E8DC3789}" type="presParOf" srcId="{9C81A95A-AD69-4A7A-BEE5-065C532F33B6}" destId="{CEA28109-69DD-4A70-98D2-F576D727016B}" srcOrd="1" destOrd="0" presId="urn:microsoft.com/office/officeart/2008/layout/RadialCluster"/>
    <dgm:cxn modelId="{9CBE3D2E-914D-425C-BDC5-B4DB1AC38B83}" type="presParOf" srcId="{9C81A95A-AD69-4A7A-BEE5-065C532F33B6}" destId="{1C1B7EAE-7D5B-49AE-8E32-77CF217E24AB}" srcOrd="2" destOrd="0" presId="urn:microsoft.com/office/officeart/2008/layout/RadialCluster"/>
    <dgm:cxn modelId="{DABAAC72-17F1-4EC4-AD9B-D876AC5DD022}" type="presParOf" srcId="{9C81A95A-AD69-4A7A-BEE5-065C532F33B6}" destId="{06AA301D-034B-4FC6-AD08-4F0C5FAC5128}" srcOrd="3" destOrd="0" presId="urn:microsoft.com/office/officeart/2008/layout/RadialCluster"/>
    <dgm:cxn modelId="{A5B29324-9AC2-4DA6-BEF1-9C8F4902FBA1}" type="presParOf" srcId="{9C81A95A-AD69-4A7A-BEE5-065C532F33B6}" destId="{A186F593-9743-46A4-B34D-C0FB8B92749E}" srcOrd="4"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1A121CF-B011-44EE-983E-FF5F3562C998}"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5CABC80A-7A1B-4114-8888-C31BC8E64B72}">
      <dgm:prSet phldrT="[Text]"/>
      <dgm:spPr/>
      <dgm:t>
        <a:bodyPr/>
        <a:lstStyle/>
        <a:p>
          <a:r>
            <a:rPr lang="en-US" dirty="0" err="1"/>
            <a:t>Nghiền</a:t>
          </a:r>
          <a:r>
            <a:rPr lang="en-US" dirty="0"/>
            <a:t> </a:t>
          </a:r>
          <a:r>
            <a:rPr lang="en-US" dirty="0" err="1"/>
            <a:t>mặt</a:t>
          </a:r>
          <a:r>
            <a:rPr lang="en-US" dirty="0"/>
            <a:t> </a:t>
          </a:r>
          <a:r>
            <a:rPr lang="en-US" dirty="0" err="1"/>
            <a:t>trụ</a:t>
          </a:r>
          <a:r>
            <a:rPr lang="en-US" dirty="0"/>
            <a:t> </a:t>
          </a:r>
          <a:r>
            <a:rPr lang="en-US" dirty="0" err="1"/>
            <a:t>ngoài</a:t>
          </a:r>
          <a:r>
            <a:rPr lang="en-US" dirty="0"/>
            <a:t> </a:t>
          </a:r>
          <a:r>
            <a:rPr lang="en-US" dirty="0" err="1"/>
            <a:t>bằng</a:t>
          </a:r>
          <a:r>
            <a:rPr lang="en-US" dirty="0"/>
            <a:t> </a:t>
          </a:r>
          <a:r>
            <a:rPr lang="en-US" dirty="0" err="1"/>
            <a:t>bạc</a:t>
          </a:r>
          <a:endParaRPr lang="en-US" dirty="0"/>
        </a:p>
      </dgm:t>
    </dgm:pt>
    <dgm:pt modelId="{BB5DE22C-C875-4B4D-9652-EA5D6A58F47E}" type="parTrans" cxnId="{49CE79D9-ABBC-47B2-93FC-347D10B978DA}">
      <dgm:prSet/>
      <dgm:spPr/>
      <dgm:t>
        <a:bodyPr/>
        <a:lstStyle/>
        <a:p>
          <a:endParaRPr lang="en-US"/>
        </a:p>
      </dgm:t>
    </dgm:pt>
    <dgm:pt modelId="{C5BC8691-52F5-4A48-9BFB-5169FCBC1B0F}" type="sibTrans" cxnId="{49CE79D9-ABBC-47B2-93FC-347D10B978DA}">
      <dgm:prSet/>
      <dgm:spPr/>
      <dgm:t>
        <a:bodyPr/>
        <a:lstStyle/>
        <a:p>
          <a:endParaRPr lang="en-US"/>
        </a:p>
      </dgm:t>
    </dgm:pt>
    <dgm:pt modelId="{6A3FA221-561E-44FF-8EDE-8640E5A2E027}">
      <dgm:prSet/>
      <dgm:spPr/>
      <dgm:t>
        <a:bodyPr/>
        <a:lstStyle/>
        <a:p>
          <a:r>
            <a:rPr lang="en-US" dirty="0"/>
            <a:t>C</a:t>
          </a:r>
          <a:r>
            <a:rPr lang="vi-VN" dirty="0"/>
            <a:t>ông nghệ sửa chữa, sản xuất đơn chiếc</a:t>
          </a:r>
          <a:endParaRPr lang="en-US" dirty="0"/>
        </a:p>
      </dgm:t>
    </dgm:pt>
    <dgm:pt modelId="{62887B7D-4A45-41E9-ADFD-818E23A6C498}" type="parTrans" cxnId="{E6AD392B-514A-4CF9-BBFD-2BF57F9B7226}">
      <dgm:prSet/>
      <dgm:spPr/>
      <dgm:t>
        <a:bodyPr/>
        <a:lstStyle/>
        <a:p>
          <a:endParaRPr lang="en-US"/>
        </a:p>
      </dgm:t>
    </dgm:pt>
    <dgm:pt modelId="{74CFFE7D-05AE-4F42-937A-B6B0D677BC21}" type="sibTrans" cxnId="{E6AD392B-514A-4CF9-BBFD-2BF57F9B7226}">
      <dgm:prSet/>
      <dgm:spPr/>
      <dgm:t>
        <a:bodyPr/>
        <a:lstStyle/>
        <a:p>
          <a:endParaRPr lang="en-US"/>
        </a:p>
      </dgm:t>
    </dgm:pt>
    <dgm:pt modelId="{C80935D3-7D64-45C5-ADEF-3AE0BC7015DE}">
      <dgm:prSet/>
      <dgm:spPr/>
      <dgm:t>
        <a:bodyPr/>
        <a:lstStyle/>
        <a:p>
          <a:r>
            <a:rPr lang="en-US" dirty="0"/>
            <a:t>Đ</a:t>
          </a:r>
          <a:r>
            <a:rPr lang="vi-VN" dirty="0"/>
            <a:t>ược thực hiện trên máy tiện hoặc máy khoan.</a:t>
          </a:r>
          <a:endParaRPr lang="en-US" dirty="0"/>
        </a:p>
      </dgm:t>
    </dgm:pt>
    <dgm:pt modelId="{190706C8-AD3B-4F70-8CD4-7433CCC75DE3}" type="parTrans" cxnId="{39D64B27-AD2F-4AA8-9C7F-3861212FE6DB}">
      <dgm:prSet/>
      <dgm:spPr/>
      <dgm:t>
        <a:bodyPr/>
        <a:lstStyle/>
        <a:p>
          <a:endParaRPr lang="en-US"/>
        </a:p>
      </dgm:t>
    </dgm:pt>
    <dgm:pt modelId="{8F6C0D76-326A-4A94-B0BB-B2139E7E8BCA}" type="sibTrans" cxnId="{39D64B27-AD2F-4AA8-9C7F-3861212FE6DB}">
      <dgm:prSet/>
      <dgm:spPr/>
      <dgm:t>
        <a:bodyPr/>
        <a:lstStyle/>
        <a:p>
          <a:endParaRPr lang="en-US"/>
        </a:p>
      </dgm:t>
    </dgm:pt>
    <dgm:pt modelId="{2CDD39D3-1884-4334-AA05-2BBD8B61DFDF}" type="pres">
      <dgm:prSet presAssocID="{E1A121CF-B011-44EE-983E-FF5F3562C998}" presName="Name0" presStyleCnt="0">
        <dgm:presLayoutVars>
          <dgm:chMax val="1"/>
          <dgm:chPref val="1"/>
          <dgm:dir/>
          <dgm:animOne val="branch"/>
          <dgm:animLvl val="lvl"/>
        </dgm:presLayoutVars>
      </dgm:prSet>
      <dgm:spPr/>
      <dgm:t>
        <a:bodyPr/>
        <a:lstStyle/>
        <a:p>
          <a:endParaRPr lang="en-US"/>
        </a:p>
      </dgm:t>
    </dgm:pt>
    <dgm:pt modelId="{6AD8C4F0-4CE3-4096-80DA-5BFCD1655E4E}" type="pres">
      <dgm:prSet presAssocID="{5CABC80A-7A1B-4114-8888-C31BC8E64B72}" presName="singleCycle" presStyleCnt="0"/>
      <dgm:spPr/>
    </dgm:pt>
    <dgm:pt modelId="{7A823DE1-4926-49E7-8907-CA066C32D022}" type="pres">
      <dgm:prSet presAssocID="{5CABC80A-7A1B-4114-8888-C31BC8E64B72}" presName="singleCenter" presStyleLbl="node1" presStyleIdx="0" presStyleCnt="3" custScaleX="309375" custScaleY="145313" custLinFactNeighborX="-55333" custLinFactNeighborY="-1174">
        <dgm:presLayoutVars>
          <dgm:chMax val="7"/>
          <dgm:chPref val="7"/>
        </dgm:presLayoutVars>
      </dgm:prSet>
      <dgm:spPr/>
      <dgm:t>
        <a:bodyPr/>
        <a:lstStyle/>
        <a:p>
          <a:endParaRPr lang="en-US"/>
        </a:p>
      </dgm:t>
    </dgm:pt>
    <dgm:pt modelId="{319334A5-1C5C-43B0-BAFA-034D1CD2D429}" type="pres">
      <dgm:prSet presAssocID="{190706C8-AD3B-4F70-8CD4-7433CCC75DE3}" presName="Name56" presStyleLbl="parChTrans1D2" presStyleIdx="0" presStyleCnt="2"/>
      <dgm:spPr/>
      <dgm:t>
        <a:bodyPr/>
        <a:lstStyle/>
        <a:p>
          <a:endParaRPr lang="en-US"/>
        </a:p>
      </dgm:t>
    </dgm:pt>
    <dgm:pt modelId="{C665B06B-3E9F-44D9-98F3-C89DD8A21C27}" type="pres">
      <dgm:prSet presAssocID="{C80935D3-7D64-45C5-ADEF-3AE0BC7015DE}" presName="text0" presStyleLbl="node1" presStyleIdx="1" presStyleCnt="3" custScaleX="303174" custScaleY="202999" custRadScaleRad="198644" custRadScaleInc="125849">
        <dgm:presLayoutVars>
          <dgm:bulletEnabled val="1"/>
        </dgm:presLayoutVars>
      </dgm:prSet>
      <dgm:spPr/>
      <dgm:t>
        <a:bodyPr/>
        <a:lstStyle/>
        <a:p>
          <a:endParaRPr lang="en-US"/>
        </a:p>
      </dgm:t>
    </dgm:pt>
    <dgm:pt modelId="{E6496643-08CB-4718-B46D-3C2D562E7517}" type="pres">
      <dgm:prSet presAssocID="{62887B7D-4A45-41E9-ADFD-818E23A6C498}" presName="Name56" presStyleLbl="parChTrans1D2" presStyleIdx="1" presStyleCnt="2"/>
      <dgm:spPr/>
      <dgm:t>
        <a:bodyPr/>
        <a:lstStyle/>
        <a:p>
          <a:endParaRPr lang="en-US"/>
        </a:p>
      </dgm:t>
    </dgm:pt>
    <dgm:pt modelId="{BCF96389-D789-43C8-9F30-DEB6104230C2}" type="pres">
      <dgm:prSet presAssocID="{6A3FA221-561E-44FF-8EDE-8640E5A2E027}" presName="text0" presStyleLbl="node1" presStyleIdx="2" presStyleCnt="3" custScaleX="310163" custScaleY="232933" custRadScaleRad="164979" custRadScaleInc="-122353">
        <dgm:presLayoutVars>
          <dgm:bulletEnabled val="1"/>
        </dgm:presLayoutVars>
      </dgm:prSet>
      <dgm:spPr/>
      <dgm:t>
        <a:bodyPr/>
        <a:lstStyle/>
        <a:p>
          <a:endParaRPr lang="en-US"/>
        </a:p>
      </dgm:t>
    </dgm:pt>
  </dgm:ptLst>
  <dgm:cxnLst>
    <dgm:cxn modelId="{39D64B27-AD2F-4AA8-9C7F-3861212FE6DB}" srcId="{5CABC80A-7A1B-4114-8888-C31BC8E64B72}" destId="{C80935D3-7D64-45C5-ADEF-3AE0BC7015DE}" srcOrd="0" destOrd="0" parTransId="{190706C8-AD3B-4F70-8CD4-7433CCC75DE3}" sibTransId="{8F6C0D76-326A-4A94-B0BB-B2139E7E8BCA}"/>
    <dgm:cxn modelId="{C2283474-1356-44DB-B71A-91299B2C372A}" type="presOf" srcId="{5CABC80A-7A1B-4114-8888-C31BC8E64B72}" destId="{7A823DE1-4926-49E7-8907-CA066C32D022}" srcOrd="0" destOrd="0" presId="urn:microsoft.com/office/officeart/2008/layout/RadialCluster"/>
    <dgm:cxn modelId="{40A4E5B6-BC06-4F6F-BE82-6592F7D61C8D}" type="presOf" srcId="{E1A121CF-B011-44EE-983E-FF5F3562C998}" destId="{2CDD39D3-1884-4334-AA05-2BBD8B61DFDF}" srcOrd="0" destOrd="0" presId="urn:microsoft.com/office/officeart/2008/layout/RadialCluster"/>
    <dgm:cxn modelId="{E6AD392B-514A-4CF9-BBFD-2BF57F9B7226}" srcId="{5CABC80A-7A1B-4114-8888-C31BC8E64B72}" destId="{6A3FA221-561E-44FF-8EDE-8640E5A2E027}" srcOrd="1" destOrd="0" parTransId="{62887B7D-4A45-41E9-ADFD-818E23A6C498}" sibTransId="{74CFFE7D-05AE-4F42-937A-B6B0D677BC21}"/>
    <dgm:cxn modelId="{49CE79D9-ABBC-47B2-93FC-347D10B978DA}" srcId="{E1A121CF-B011-44EE-983E-FF5F3562C998}" destId="{5CABC80A-7A1B-4114-8888-C31BC8E64B72}" srcOrd="0" destOrd="0" parTransId="{BB5DE22C-C875-4B4D-9652-EA5D6A58F47E}" sibTransId="{C5BC8691-52F5-4A48-9BFB-5169FCBC1B0F}"/>
    <dgm:cxn modelId="{FFFF029B-0DC7-4CCF-AC59-4FA5D7F6FDDC}" type="presOf" srcId="{C80935D3-7D64-45C5-ADEF-3AE0BC7015DE}" destId="{C665B06B-3E9F-44D9-98F3-C89DD8A21C27}" srcOrd="0" destOrd="0" presId="urn:microsoft.com/office/officeart/2008/layout/RadialCluster"/>
    <dgm:cxn modelId="{F071F438-FC6D-4FA2-8820-36925834D02F}" type="presOf" srcId="{6A3FA221-561E-44FF-8EDE-8640E5A2E027}" destId="{BCF96389-D789-43C8-9F30-DEB6104230C2}" srcOrd="0" destOrd="0" presId="urn:microsoft.com/office/officeart/2008/layout/RadialCluster"/>
    <dgm:cxn modelId="{B723CCDC-61E2-4E39-B26E-D73B8FA391F6}" type="presOf" srcId="{190706C8-AD3B-4F70-8CD4-7433CCC75DE3}" destId="{319334A5-1C5C-43B0-BAFA-034D1CD2D429}" srcOrd="0" destOrd="0" presId="urn:microsoft.com/office/officeart/2008/layout/RadialCluster"/>
    <dgm:cxn modelId="{53183C61-58CA-469A-B0C4-629545EAE723}" type="presOf" srcId="{62887B7D-4A45-41E9-ADFD-818E23A6C498}" destId="{E6496643-08CB-4718-B46D-3C2D562E7517}" srcOrd="0" destOrd="0" presId="urn:microsoft.com/office/officeart/2008/layout/RadialCluster"/>
    <dgm:cxn modelId="{8656DC60-0C2A-4D16-A05F-BE0D1B6C0859}" type="presParOf" srcId="{2CDD39D3-1884-4334-AA05-2BBD8B61DFDF}" destId="{6AD8C4F0-4CE3-4096-80DA-5BFCD1655E4E}" srcOrd="0" destOrd="0" presId="urn:microsoft.com/office/officeart/2008/layout/RadialCluster"/>
    <dgm:cxn modelId="{6BA03803-6BC4-41B6-8952-A98F461CB710}" type="presParOf" srcId="{6AD8C4F0-4CE3-4096-80DA-5BFCD1655E4E}" destId="{7A823DE1-4926-49E7-8907-CA066C32D022}" srcOrd="0" destOrd="0" presId="urn:microsoft.com/office/officeart/2008/layout/RadialCluster"/>
    <dgm:cxn modelId="{02B6D403-3E7C-4A87-A99D-01CC17213B69}" type="presParOf" srcId="{6AD8C4F0-4CE3-4096-80DA-5BFCD1655E4E}" destId="{319334A5-1C5C-43B0-BAFA-034D1CD2D429}" srcOrd="1" destOrd="0" presId="urn:microsoft.com/office/officeart/2008/layout/RadialCluster"/>
    <dgm:cxn modelId="{0B6DECB0-8904-4518-996E-4F6693D061C4}" type="presParOf" srcId="{6AD8C4F0-4CE3-4096-80DA-5BFCD1655E4E}" destId="{C665B06B-3E9F-44D9-98F3-C89DD8A21C27}" srcOrd="2" destOrd="0" presId="urn:microsoft.com/office/officeart/2008/layout/RadialCluster"/>
    <dgm:cxn modelId="{3CA3E11D-EF51-491D-A21D-02ED78D0B798}" type="presParOf" srcId="{6AD8C4F0-4CE3-4096-80DA-5BFCD1655E4E}" destId="{E6496643-08CB-4718-B46D-3C2D562E7517}" srcOrd="3" destOrd="0" presId="urn:microsoft.com/office/officeart/2008/layout/RadialCluster"/>
    <dgm:cxn modelId="{72EC8E83-4B33-4E77-90B1-41A4F839DDBA}" type="presParOf" srcId="{6AD8C4F0-4CE3-4096-80DA-5BFCD1655E4E}" destId="{BCF96389-D789-43C8-9F30-DEB6104230C2}" srcOrd="4"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7.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98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11981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11981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11981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C1EB0E22-247F-469F-B827-09F6280FEF0D}" type="slidenum">
              <a:rPr lang="en-US"/>
              <a:pPr>
                <a:defRPr/>
              </a:pPr>
              <a:t>‹#›</a:t>
            </a:fld>
            <a:endParaRPr lang="en-US"/>
          </a:p>
        </p:txBody>
      </p:sp>
    </p:spTree>
    <p:extLst>
      <p:ext uri="{BB962C8B-B14F-4D97-AF65-F5344CB8AC3E}">
        <p14:creationId xmlns:p14="http://schemas.microsoft.com/office/powerpoint/2010/main" val="42920870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985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24985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265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4986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4986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24986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EA3AE314-71D8-4E64-AFB8-47C54F1B09DE}" type="slidenum">
              <a:rPr lang="en-US"/>
              <a:pPr>
                <a:defRPr/>
              </a:pPr>
              <a:t>‹#›</a:t>
            </a:fld>
            <a:endParaRPr lang="en-US"/>
          </a:p>
        </p:txBody>
      </p:sp>
    </p:spTree>
    <p:extLst>
      <p:ext uri="{BB962C8B-B14F-4D97-AF65-F5344CB8AC3E}">
        <p14:creationId xmlns:p14="http://schemas.microsoft.com/office/powerpoint/2010/main" val="137613978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386" name="Rectangle 7"/>
          <p:cNvSpPr>
            <a:spLocks noGrp="1" noChangeArrowheads="1"/>
          </p:cNvSpPr>
          <p:nvPr>
            <p:ph type="sldNum" sz="quarter" idx="5"/>
          </p:nvPr>
        </p:nvSpPr>
        <p:spPr>
          <a:noFill/>
        </p:spPr>
        <p:txBody>
          <a:bodyPr/>
          <a:lstStyle/>
          <a:p>
            <a:fld id="{6248D9A3-4ED5-4FE0-AFBF-B81E04263FA8}" type="slidenum">
              <a:rPr lang="en-US" smtClean="0"/>
              <a:pPr/>
              <a:t>12</a:t>
            </a:fld>
            <a:endParaRPr lang="en-US"/>
          </a:p>
        </p:txBody>
      </p:sp>
      <p:sp>
        <p:nvSpPr>
          <p:cNvPr id="400387" name="Rectangle 2"/>
          <p:cNvSpPr>
            <a:spLocks noGrp="1" noRot="1" noChangeAspect="1" noChangeArrowheads="1" noTextEdit="1"/>
          </p:cNvSpPr>
          <p:nvPr>
            <p:ph type="sldImg"/>
          </p:nvPr>
        </p:nvSpPr>
        <p:spPr>
          <a:ln/>
        </p:spPr>
      </p:sp>
      <p:sp>
        <p:nvSpPr>
          <p:cNvPr id="40038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1410" name="Rectangle 7"/>
          <p:cNvSpPr>
            <a:spLocks noGrp="1" noChangeArrowheads="1"/>
          </p:cNvSpPr>
          <p:nvPr>
            <p:ph type="sldNum" sz="quarter" idx="5"/>
          </p:nvPr>
        </p:nvSpPr>
        <p:spPr>
          <a:noFill/>
        </p:spPr>
        <p:txBody>
          <a:bodyPr/>
          <a:lstStyle/>
          <a:p>
            <a:fld id="{F2E883C3-B2A5-4020-A85D-87B0D755BB41}" type="slidenum">
              <a:rPr lang="en-US" smtClean="0"/>
              <a:pPr/>
              <a:t>13</a:t>
            </a:fld>
            <a:endParaRPr lang="en-US"/>
          </a:p>
        </p:txBody>
      </p:sp>
      <p:sp>
        <p:nvSpPr>
          <p:cNvPr id="401411" name="Rectangle 2"/>
          <p:cNvSpPr>
            <a:spLocks noGrp="1" noRot="1" noChangeAspect="1" noChangeArrowheads="1" noTextEdit="1"/>
          </p:cNvSpPr>
          <p:nvPr>
            <p:ph type="sldImg"/>
          </p:nvPr>
        </p:nvSpPr>
        <p:spPr>
          <a:ln/>
        </p:spPr>
      </p:sp>
      <p:sp>
        <p:nvSpPr>
          <p:cNvPr id="401412"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42276487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Rectangle 7"/>
          <p:cNvSpPr>
            <a:spLocks noGrp="1" noChangeArrowheads="1"/>
          </p:cNvSpPr>
          <p:nvPr>
            <p:ph type="sldNum" sz="quarter" idx="5"/>
          </p:nvPr>
        </p:nvSpPr>
        <p:spPr>
          <a:noFill/>
        </p:spPr>
        <p:txBody>
          <a:bodyPr/>
          <a:lstStyle/>
          <a:p>
            <a:fld id="{5C831DEA-F5F6-4EC8-B6BD-EE732C31004C}" type="slidenum">
              <a:rPr lang="en-US" smtClean="0"/>
              <a:pPr/>
              <a:t>14</a:t>
            </a:fld>
            <a:endParaRPr lang="en-US"/>
          </a:p>
        </p:txBody>
      </p:sp>
      <p:sp>
        <p:nvSpPr>
          <p:cNvPr id="402435" name="Rectangle 2"/>
          <p:cNvSpPr>
            <a:spLocks noGrp="1" noRot="1" noChangeAspect="1" noChangeArrowheads="1" noTextEdit="1"/>
          </p:cNvSpPr>
          <p:nvPr>
            <p:ph type="sldImg"/>
          </p:nvPr>
        </p:nvSpPr>
        <p:spPr>
          <a:ln/>
        </p:spPr>
      </p:sp>
      <p:sp>
        <p:nvSpPr>
          <p:cNvPr id="402436"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17095974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3458" name="Rectangle 7"/>
          <p:cNvSpPr>
            <a:spLocks noGrp="1" noChangeArrowheads="1"/>
          </p:cNvSpPr>
          <p:nvPr>
            <p:ph type="sldNum" sz="quarter" idx="5"/>
          </p:nvPr>
        </p:nvSpPr>
        <p:spPr>
          <a:noFill/>
        </p:spPr>
        <p:txBody>
          <a:bodyPr/>
          <a:lstStyle/>
          <a:p>
            <a:fld id="{712B180E-B0F3-4457-931C-D019DE2C08CB}" type="slidenum">
              <a:rPr lang="en-US" smtClean="0"/>
              <a:pPr/>
              <a:t>15</a:t>
            </a:fld>
            <a:endParaRPr lang="en-US"/>
          </a:p>
        </p:txBody>
      </p:sp>
      <p:sp>
        <p:nvSpPr>
          <p:cNvPr id="403459" name="Rectangle 2"/>
          <p:cNvSpPr>
            <a:spLocks noGrp="1" noRot="1" noChangeAspect="1" noChangeArrowheads="1" noTextEdit="1"/>
          </p:cNvSpPr>
          <p:nvPr>
            <p:ph type="sldImg"/>
          </p:nvPr>
        </p:nvSpPr>
        <p:spPr>
          <a:ln/>
        </p:spPr>
      </p:sp>
      <p:sp>
        <p:nvSpPr>
          <p:cNvPr id="403460"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21532632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482" name="Rectangle 7"/>
          <p:cNvSpPr>
            <a:spLocks noGrp="1" noChangeArrowheads="1"/>
          </p:cNvSpPr>
          <p:nvPr>
            <p:ph type="sldNum" sz="quarter" idx="5"/>
          </p:nvPr>
        </p:nvSpPr>
        <p:spPr>
          <a:noFill/>
        </p:spPr>
        <p:txBody>
          <a:bodyPr/>
          <a:lstStyle/>
          <a:p>
            <a:fld id="{2AD26C5D-BA75-4292-93E3-1B2161F04DD9}" type="slidenum">
              <a:rPr lang="en-US" smtClean="0"/>
              <a:pPr/>
              <a:t>16</a:t>
            </a:fld>
            <a:endParaRPr lang="en-US"/>
          </a:p>
        </p:txBody>
      </p:sp>
      <p:sp>
        <p:nvSpPr>
          <p:cNvPr id="404483" name="Rectangle 2"/>
          <p:cNvSpPr>
            <a:spLocks noGrp="1" noRot="1" noChangeAspect="1" noChangeArrowheads="1" noTextEdit="1"/>
          </p:cNvSpPr>
          <p:nvPr>
            <p:ph type="sldImg"/>
          </p:nvPr>
        </p:nvSpPr>
        <p:spPr>
          <a:ln/>
        </p:spPr>
      </p:sp>
      <p:sp>
        <p:nvSpPr>
          <p:cNvPr id="404484"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40000614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8578" name="Rectangle 7"/>
          <p:cNvSpPr>
            <a:spLocks noGrp="1" noChangeArrowheads="1"/>
          </p:cNvSpPr>
          <p:nvPr>
            <p:ph type="sldNum" sz="quarter" idx="5"/>
          </p:nvPr>
        </p:nvSpPr>
        <p:spPr>
          <a:noFill/>
        </p:spPr>
        <p:txBody>
          <a:bodyPr/>
          <a:lstStyle/>
          <a:p>
            <a:fld id="{7A50A131-0A8C-4EC6-8A87-E2C9BB046812}" type="slidenum">
              <a:rPr lang="en-US" smtClean="0"/>
              <a:pPr/>
              <a:t>22</a:t>
            </a:fld>
            <a:endParaRPr lang="en-US"/>
          </a:p>
        </p:txBody>
      </p:sp>
      <p:sp>
        <p:nvSpPr>
          <p:cNvPr id="408579" name="Rectangle 2"/>
          <p:cNvSpPr>
            <a:spLocks noGrp="1" noRot="1" noChangeAspect="1" noChangeArrowheads="1" noTextEdit="1"/>
          </p:cNvSpPr>
          <p:nvPr>
            <p:ph type="sldImg"/>
          </p:nvPr>
        </p:nvSpPr>
        <p:spPr>
          <a:ln/>
        </p:spPr>
      </p:sp>
      <p:sp>
        <p:nvSpPr>
          <p:cNvPr id="408580"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11119103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02" name="Rectangle 7"/>
          <p:cNvSpPr>
            <a:spLocks noGrp="1" noChangeArrowheads="1"/>
          </p:cNvSpPr>
          <p:nvPr>
            <p:ph type="sldNum" sz="quarter" idx="5"/>
          </p:nvPr>
        </p:nvSpPr>
        <p:spPr>
          <a:noFill/>
        </p:spPr>
        <p:txBody>
          <a:bodyPr/>
          <a:lstStyle/>
          <a:p>
            <a:fld id="{4239F247-21BC-42BA-AB98-D8F69DA9E17A}" type="slidenum">
              <a:rPr lang="en-US" smtClean="0"/>
              <a:pPr/>
              <a:t>23</a:t>
            </a:fld>
            <a:endParaRPr lang="en-US"/>
          </a:p>
        </p:txBody>
      </p:sp>
      <p:sp>
        <p:nvSpPr>
          <p:cNvPr id="409603" name="Rectangle 2"/>
          <p:cNvSpPr>
            <a:spLocks noGrp="1" noRot="1" noChangeAspect="1" noChangeArrowheads="1" noTextEdit="1"/>
          </p:cNvSpPr>
          <p:nvPr>
            <p:ph type="sldImg"/>
          </p:nvPr>
        </p:nvSpPr>
        <p:spPr>
          <a:ln/>
        </p:spPr>
      </p:sp>
      <p:sp>
        <p:nvSpPr>
          <p:cNvPr id="409604"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29445042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626" name="Rectangle 7"/>
          <p:cNvSpPr>
            <a:spLocks noGrp="1" noChangeArrowheads="1"/>
          </p:cNvSpPr>
          <p:nvPr>
            <p:ph type="sldNum" sz="quarter" idx="5"/>
          </p:nvPr>
        </p:nvSpPr>
        <p:spPr>
          <a:noFill/>
        </p:spPr>
        <p:txBody>
          <a:bodyPr/>
          <a:lstStyle/>
          <a:p>
            <a:fld id="{93720E6B-2D0F-470E-9308-88448F46E87A}" type="slidenum">
              <a:rPr lang="en-US" smtClean="0"/>
              <a:pPr/>
              <a:t>24</a:t>
            </a:fld>
            <a:endParaRPr lang="en-US"/>
          </a:p>
        </p:txBody>
      </p:sp>
      <p:sp>
        <p:nvSpPr>
          <p:cNvPr id="410627" name="Rectangle 2"/>
          <p:cNvSpPr>
            <a:spLocks noGrp="1" noRot="1" noChangeAspect="1" noChangeArrowheads="1" noTextEdit="1"/>
          </p:cNvSpPr>
          <p:nvPr>
            <p:ph type="sldImg"/>
          </p:nvPr>
        </p:nvSpPr>
        <p:spPr>
          <a:ln/>
        </p:spPr>
      </p:sp>
      <p:sp>
        <p:nvSpPr>
          <p:cNvPr id="410628"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29960031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1650" name="Rectangle 7"/>
          <p:cNvSpPr>
            <a:spLocks noGrp="1" noChangeArrowheads="1"/>
          </p:cNvSpPr>
          <p:nvPr>
            <p:ph type="sldNum" sz="quarter" idx="5"/>
          </p:nvPr>
        </p:nvSpPr>
        <p:spPr>
          <a:noFill/>
        </p:spPr>
        <p:txBody>
          <a:bodyPr/>
          <a:lstStyle/>
          <a:p>
            <a:fld id="{7663042F-F242-4AF4-82D5-A367A2D18647}" type="slidenum">
              <a:rPr lang="en-US" smtClean="0"/>
              <a:pPr/>
              <a:t>41</a:t>
            </a:fld>
            <a:endParaRPr lang="en-US"/>
          </a:p>
        </p:txBody>
      </p:sp>
      <p:sp>
        <p:nvSpPr>
          <p:cNvPr id="411651" name="Rectangle 2"/>
          <p:cNvSpPr>
            <a:spLocks noGrp="1" noRot="1" noChangeAspect="1" noChangeArrowheads="1" noTextEdit="1"/>
          </p:cNvSpPr>
          <p:nvPr>
            <p:ph type="sldImg"/>
          </p:nvPr>
        </p:nvSpPr>
        <p:spPr>
          <a:ln/>
        </p:spPr>
      </p:sp>
      <p:sp>
        <p:nvSpPr>
          <p:cNvPr id="41165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674" name="Rectangle 7"/>
          <p:cNvSpPr>
            <a:spLocks noGrp="1" noChangeArrowheads="1"/>
          </p:cNvSpPr>
          <p:nvPr>
            <p:ph type="sldNum" sz="quarter" idx="5"/>
          </p:nvPr>
        </p:nvSpPr>
        <p:spPr>
          <a:noFill/>
        </p:spPr>
        <p:txBody>
          <a:bodyPr/>
          <a:lstStyle/>
          <a:p>
            <a:fld id="{2DD57877-DB9B-4F23-B950-45C821156A01}" type="slidenum">
              <a:rPr lang="en-US" smtClean="0"/>
              <a:pPr/>
              <a:t>42</a:t>
            </a:fld>
            <a:endParaRPr lang="en-US"/>
          </a:p>
        </p:txBody>
      </p:sp>
      <p:sp>
        <p:nvSpPr>
          <p:cNvPr id="412675" name="Rectangle 2"/>
          <p:cNvSpPr>
            <a:spLocks noGrp="1" noRot="1" noChangeAspect="1" noChangeArrowheads="1" noTextEdit="1"/>
          </p:cNvSpPr>
          <p:nvPr>
            <p:ph type="sldImg"/>
          </p:nvPr>
        </p:nvSpPr>
        <p:spPr>
          <a:ln/>
        </p:spPr>
      </p:sp>
      <p:sp>
        <p:nvSpPr>
          <p:cNvPr id="41267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698" name="Rectangle 7"/>
          <p:cNvSpPr>
            <a:spLocks noGrp="1" noChangeArrowheads="1"/>
          </p:cNvSpPr>
          <p:nvPr>
            <p:ph type="sldNum" sz="quarter" idx="5"/>
          </p:nvPr>
        </p:nvSpPr>
        <p:spPr>
          <a:noFill/>
        </p:spPr>
        <p:txBody>
          <a:bodyPr/>
          <a:lstStyle/>
          <a:p>
            <a:fld id="{B839A798-EEDD-4438-875C-1D5512755611}" type="slidenum">
              <a:rPr lang="en-US" smtClean="0"/>
              <a:pPr/>
              <a:t>43</a:t>
            </a:fld>
            <a:endParaRPr lang="en-US"/>
          </a:p>
        </p:txBody>
      </p:sp>
      <p:sp>
        <p:nvSpPr>
          <p:cNvPr id="413699" name="Rectangle 2"/>
          <p:cNvSpPr>
            <a:spLocks noGrp="1" noRot="1" noChangeAspect="1" noChangeArrowheads="1" noTextEdit="1"/>
          </p:cNvSpPr>
          <p:nvPr>
            <p:ph type="sldImg"/>
          </p:nvPr>
        </p:nvSpPr>
        <p:spPr>
          <a:ln/>
        </p:spPr>
      </p:sp>
      <p:sp>
        <p:nvSpPr>
          <p:cNvPr id="41370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722" name="Rectangle 7"/>
          <p:cNvSpPr>
            <a:spLocks noGrp="1" noChangeArrowheads="1"/>
          </p:cNvSpPr>
          <p:nvPr>
            <p:ph type="sldNum" sz="quarter" idx="5"/>
          </p:nvPr>
        </p:nvSpPr>
        <p:spPr>
          <a:noFill/>
        </p:spPr>
        <p:txBody>
          <a:bodyPr/>
          <a:lstStyle/>
          <a:p>
            <a:fld id="{F2DD6C81-B4B9-4081-ACC1-3FE70CA3AADC}" type="slidenum">
              <a:rPr lang="en-US" smtClean="0"/>
              <a:pPr/>
              <a:t>44</a:t>
            </a:fld>
            <a:endParaRPr lang="en-US"/>
          </a:p>
        </p:txBody>
      </p:sp>
      <p:sp>
        <p:nvSpPr>
          <p:cNvPr id="414723" name="Rectangle 2"/>
          <p:cNvSpPr>
            <a:spLocks noGrp="1" noRot="1" noChangeAspect="1" noChangeArrowheads="1" noTextEdit="1"/>
          </p:cNvSpPr>
          <p:nvPr>
            <p:ph type="sldImg"/>
          </p:nvPr>
        </p:nvSpPr>
        <p:spPr>
          <a:ln/>
        </p:spPr>
      </p:sp>
      <p:sp>
        <p:nvSpPr>
          <p:cNvPr id="41472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746" name="Rectangle 7"/>
          <p:cNvSpPr>
            <a:spLocks noGrp="1" noChangeArrowheads="1"/>
          </p:cNvSpPr>
          <p:nvPr>
            <p:ph type="sldNum" sz="quarter" idx="5"/>
          </p:nvPr>
        </p:nvSpPr>
        <p:spPr>
          <a:noFill/>
        </p:spPr>
        <p:txBody>
          <a:bodyPr/>
          <a:lstStyle/>
          <a:p>
            <a:fld id="{90BDDC6B-DF4C-4B15-A3CB-25DF7AECE81C}" type="slidenum">
              <a:rPr lang="en-US" smtClean="0"/>
              <a:pPr/>
              <a:t>45</a:t>
            </a:fld>
            <a:endParaRPr lang="en-US"/>
          </a:p>
        </p:txBody>
      </p:sp>
      <p:sp>
        <p:nvSpPr>
          <p:cNvPr id="415747" name="Rectangle 2"/>
          <p:cNvSpPr>
            <a:spLocks noGrp="1" noRot="1" noChangeAspect="1" noChangeArrowheads="1" noTextEdit="1"/>
          </p:cNvSpPr>
          <p:nvPr>
            <p:ph type="sldImg"/>
          </p:nvPr>
        </p:nvSpPr>
        <p:spPr>
          <a:ln/>
        </p:spPr>
      </p:sp>
      <p:sp>
        <p:nvSpPr>
          <p:cNvPr id="41574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770" name="Rectangle 7"/>
          <p:cNvSpPr>
            <a:spLocks noGrp="1" noChangeArrowheads="1"/>
          </p:cNvSpPr>
          <p:nvPr>
            <p:ph type="sldNum" sz="quarter" idx="5"/>
          </p:nvPr>
        </p:nvSpPr>
        <p:spPr>
          <a:noFill/>
        </p:spPr>
        <p:txBody>
          <a:bodyPr/>
          <a:lstStyle/>
          <a:p>
            <a:fld id="{289999ED-EA10-454A-A3D9-3ECD21E3B853}" type="slidenum">
              <a:rPr lang="en-US" smtClean="0"/>
              <a:pPr/>
              <a:t>46</a:t>
            </a:fld>
            <a:endParaRPr lang="en-US"/>
          </a:p>
        </p:txBody>
      </p:sp>
      <p:sp>
        <p:nvSpPr>
          <p:cNvPr id="416771" name="Rectangle 2"/>
          <p:cNvSpPr>
            <a:spLocks noGrp="1" noRot="1" noChangeAspect="1" noChangeArrowheads="1" noTextEdit="1"/>
          </p:cNvSpPr>
          <p:nvPr>
            <p:ph type="sldImg"/>
          </p:nvPr>
        </p:nvSpPr>
        <p:spPr>
          <a:ln/>
        </p:spPr>
      </p:sp>
      <p:sp>
        <p:nvSpPr>
          <p:cNvPr id="41677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794" name="Rectangle 7"/>
          <p:cNvSpPr>
            <a:spLocks noGrp="1" noChangeArrowheads="1"/>
          </p:cNvSpPr>
          <p:nvPr>
            <p:ph type="sldNum" sz="quarter" idx="5"/>
          </p:nvPr>
        </p:nvSpPr>
        <p:spPr>
          <a:noFill/>
        </p:spPr>
        <p:txBody>
          <a:bodyPr/>
          <a:lstStyle/>
          <a:p>
            <a:fld id="{E9B7F931-8DDE-4B3F-AD63-AF6923CB07A1}" type="slidenum">
              <a:rPr lang="en-US" smtClean="0"/>
              <a:pPr/>
              <a:t>47</a:t>
            </a:fld>
            <a:endParaRPr lang="en-US"/>
          </a:p>
        </p:txBody>
      </p:sp>
      <p:sp>
        <p:nvSpPr>
          <p:cNvPr id="417795" name="Rectangle 2"/>
          <p:cNvSpPr>
            <a:spLocks noGrp="1" noRot="1" noChangeAspect="1" noChangeArrowheads="1" noTextEdit="1"/>
          </p:cNvSpPr>
          <p:nvPr>
            <p:ph type="sldImg"/>
          </p:nvPr>
        </p:nvSpPr>
        <p:spPr>
          <a:ln/>
        </p:spPr>
      </p:sp>
      <p:sp>
        <p:nvSpPr>
          <p:cNvPr id="41779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8818" name="Rectangle 7"/>
          <p:cNvSpPr>
            <a:spLocks noGrp="1" noChangeArrowheads="1"/>
          </p:cNvSpPr>
          <p:nvPr>
            <p:ph type="sldNum" sz="quarter" idx="5"/>
          </p:nvPr>
        </p:nvSpPr>
        <p:spPr>
          <a:noFill/>
        </p:spPr>
        <p:txBody>
          <a:bodyPr/>
          <a:lstStyle/>
          <a:p>
            <a:fld id="{AA66D94D-9B39-421A-8BD3-8CDC3B9471C3}" type="slidenum">
              <a:rPr lang="en-US" smtClean="0"/>
              <a:pPr/>
              <a:t>48</a:t>
            </a:fld>
            <a:endParaRPr lang="en-US"/>
          </a:p>
        </p:txBody>
      </p:sp>
      <p:sp>
        <p:nvSpPr>
          <p:cNvPr id="418819" name="Rectangle 2"/>
          <p:cNvSpPr>
            <a:spLocks noGrp="1" noRot="1" noChangeAspect="1" noChangeArrowheads="1" noTextEdit="1"/>
          </p:cNvSpPr>
          <p:nvPr>
            <p:ph type="sldImg"/>
          </p:nvPr>
        </p:nvSpPr>
        <p:spPr>
          <a:ln/>
        </p:spPr>
      </p:sp>
      <p:sp>
        <p:nvSpPr>
          <p:cNvPr id="41882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42" name="Rectangle 7"/>
          <p:cNvSpPr>
            <a:spLocks noGrp="1" noChangeArrowheads="1"/>
          </p:cNvSpPr>
          <p:nvPr>
            <p:ph type="sldNum" sz="quarter" idx="5"/>
          </p:nvPr>
        </p:nvSpPr>
        <p:spPr>
          <a:noFill/>
        </p:spPr>
        <p:txBody>
          <a:bodyPr/>
          <a:lstStyle/>
          <a:p>
            <a:fld id="{B38490D0-F16F-40D1-8D60-655D7BDB1996}" type="slidenum">
              <a:rPr lang="en-US" smtClean="0"/>
              <a:pPr/>
              <a:t>49</a:t>
            </a:fld>
            <a:endParaRPr lang="en-US"/>
          </a:p>
        </p:txBody>
      </p:sp>
      <p:sp>
        <p:nvSpPr>
          <p:cNvPr id="419843" name="Rectangle 2"/>
          <p:cNvSpPr>
            <a:spLocks noGrp="1" noRot="1" noChangeAspect="1" noChangeArrowheads="1" noTextEdit="1"/>
          </p:cNvSpPr>
          <p:nvPr>
            <p:ph type="sldImg"/>
          </p:nvPr>
        </p:nvSpPr>
        <p:spPr>
          <a:ln/>
        </p:spPr>
      </p:sp>
      <p:sp>
        <p:nvSpPr>
          <p:cNvPr id="41984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866" name="Rectangle 7"/>
          <p:cNvSpPr>
            <a:spLocks noGrp="1" noChangeArrowheads="1"/>
          </p:cNvSpPr>
          <p:nvPr>
            <p:ph type="sldNum" sz="quarter" idx="5"/>
          </p:nvPr>
        </p:nvSpPr>
        <p:spPr>
          <a:noFill/>
        </p:spPr>
        <p:txBody>
          <a:bodyPr/>
          <a:lstStyle/>
          <a:p>
            <a:fld id="{80DF03F9-F144-45AF-B4BE-263B686974A4}" type="slidenum">
              <a:rPr lang="en-US" smtClean="0"/>
              <a:pPr/>
              <a:t>50</a:t>
            </a:fld>
            <a:endParaRPr lang="en-US"/>
          </a:p>
        </p:txBody>
      </p:sp>
      <p:sp>
        <p:nvSpPr>
          <p:cNvPr id="420867" name="Rectangle 2"/>
          <p:cNvSpPr>
            <a:spLocks noGrp="1" noRot="1" noChangeAspect="1" noChangeArrowheads="1" noTextEdit="1"/>
          </p:cNvSpPr>
          <p:nvPr>
            <p:ph type="sldImg"/>
          </p:nvPr>
        </p:nvSpPr>
        <p:spPr>
          <a:ln/>
        </p:spPr>
      </p:sp>
      <p:sp>
        <p:nvSpPr>
          <p:cNvPr id="42086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890" name="Rectangle 7"/>
          <p:cNvSpPr>
            <a:spLocks noGrp="1" noChangeArrowheads="1"/>
          </p:cNvSpPr>
          <p:nvPr>
            <p:ph type="sldNum" sz="quarter" idx="5"/>
          </p:nvPr>
        </p:nvSpPr>
        <p:spPr>
          <a:noFill/>
        </p:spPr>
        <p:txBody>
          <a:bodyPr/>
          <a:lstStyle/>
          <a:p>
            <a:fld id="{2FE592B4-34E5-4F9D-9F08-CE5A0F7B5EE1}" type="slidenum">
              <a:rPr lang="en-US" smtClean="0"/>
              <a:pPr/>
              <a:t>51</a:t>
            </a:fld>
            <a:endParaRPr lang="en-US"/>
          </a:p>
        </p:txBody>
      </p:sp>
      <p:sp>
        <p:nvSpPr>
          <p:cNvPr id="421891" name="Rectangle 2"/>
          <p:cNvSpPr>
            <a:spLocks noGrp="1" noRot="1" noChangeAspect="1" noChangeArrowheads="1" noTextEdit="1"/>
          </p:cNvSpPr>
          <p:nvPr>
            <p:ph type="sldImg"/>
          </p:nvPr>
        </p:nvSpPr>
        <p:spPr>
          <a:ln/>
        </p:spPr>
      </p:sp>
      <p:sp>
        <p:nvSpPr>
          <p:cNvPr id="42189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914" name="Rectangle 7"/>
          <p:cNvSpPr>
            <a:spLocks noGrp="1" noChangeArrowheads="1"/>
          </p:cNvSpPr>
          <p:nvPr>
            <p:ph type="sldNum" sz="quarter" idx="5"/>
          </p:nvPr>
        </p:nvSpPr>
        <p:spPr>
          <a:noFill/>
        </p:spPr>
        <p:txBody>
          <a:bodyPr/>
          <a:lstStyle/>
          <a:p>
            <a:fld id="{D578DB44-95F8-4D43-8AEA-79160A82FE23}" type="slidenum">
              <a:rPr lang="en-US" smtClean="0"/>
              <a:pPr/>
              <a:t>52</a:t>
            </a:fld>
            <a:endParaRPr lang="en-US"/>
          </a:p>
        </p:txBody>
      </p:sp>
      <p:sp>
        <p:nvSpPr>
          <p:cNvPr id="422915" name="Rectangle 2"/>
          <p:cNvSpPr>
            <a:spLocks noGrp="1" noRot="1" noChangeAspect="1" noChangeArrowheads="1" noTextEdit="1"/>
          </p:cNvSpPr>
          <p:nvPr>
            <p:ph type="sldImg"/>
          </p:nvPr>
        </p:nvSpPr>
        <p:spPr>
          <a:ln/>
        </p:spPr>
      </p:sp>
      <p:sp>
        <p:nvSpPr>
          <p:cNvPr id="42291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938" name="Rectangle 7"/>
          <p:cNvSpPr>
            <a:spLocks noGrp="1" noChangeArrowheads="1"/>
          </p:cNvSpPr>
          <p:nvPr>
            <p:ph type="sldNum" sz="quarter" idx="5"/>
          </p:nvPr>
        </p:nvSpPr>
        <p:spPr>
          <a:noFill/>
        </p:spPr>
        <p:txBody>
          <a:bodyPr/>
          <a:lstStyle/>
          <a:p>
            <a:fld id="{52F999D3-5688-402F-A152-E8792DFE33A0}" type="slidenum">
              <a:rPr lang="en-US" smtClean="0"/>
              <a:pPr/>
              <a:t>53</a:t>
            </a:fld>
            <a:endParaRPr lang="en-US"/>
          </a:p>
        </p:txBody>
      </p:sp>
      <p:sp>
        <p:nvSpPr>
          <p:cNvPr id="423939" name="Rectangle 2"/>
          <p:cNvSpPr>
            <a:spLocks noGrp="1" noRot="1" noChangeAspect="1" noChangeArrowheads="1" noTextEdit="1"/>
          </p:cNvSpPr>
          <p:nvPr>
            <p:ph type="sldImg"/>
          </p:nvPr>
        </p:nvSpPr>
        <p:spPr>
          <a:ln/>
        </p:spPr>
      </p:sp>
      <p:sp>
        <p:nvSpPr>
          <p:cNvPr id="42394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962" name="Rectangle 7"/>
          <p:cNvSpPr>
            <a:spLocks noGrp="1" noChangeArrowheads="1"/>
          </p:cNvSpPr>
          <p:nvPr>
            <p:ph type="sldNum" sz="quarter" idx="5"/>
          </p:nvPr>
        </p:nvSpPr>
        <p:spPr>
          <a:noFill/>
        </p:spPr>
        <p:txBody>
          <a:bodyPr/>
          <a:lstStyle/>
          <a:p>
            <a:fld id="{C27B804E-02A7-4B70-8F97-E44F2BAF4BC1}" type="slidenum">
              <a:rPr lang="en-US" smtClean="0"/>
              <a:pPr/>
              <a:t>54</a:t>
            </a:fld>
            <a:endParaRPr lang="en-US"/>
          </a:p>
        </p:txBody>
      </p:sp>
      <p:sp>
        <p:nvSpPr>
          <p:cNvPr id="424963" name="Rectangle 2"/>
          <p:cNvSpPr>
            <a:spLocks noGrp="1" noRot="1" noChangeAspect="1" noChangeArrowheads="1" noTextEdit="1"/>
          </p:cNvSpPr>
          <p:nvPr>
            <p:ph type="sldImg"/>
          </p:nvPr>
        </p:nvSpPr>
        <p:spPr>
          <a:ln/>
        </p:spPr>
      </p:sp>
      <p:sp>
        <p:nvSpPr>
          <p:cNvPr id="42496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6" name="Rectangle 7"/>
          <p:cNvSpPr>
            <a:spLocks noGrp="1" noChangeArrowheads="1"/>
          </p:cNvSpPr>
          <p:nvPr>
            <p:ph type="sldNum" sz="quarter" idx="5"/>
          </p:nvPr>
        </p:nvSpPr>
        <p:spPr>
          <a:noFill/>
        </p:spPr>
        <p:txBody>
          <a:bodyPr/>
          <a:lstStyle/>
          <a:p>
            <a:fld id="{43707654-6F56-42CE-A6CA-4A33F4527595}" type="slidenum">
              <a:rPr lang="en-US" smtClean="0"/>
              <a:pPr/>
              <a:t>55</a:t>
            </a:fld>
            <a:endParaRPr lang="en-US"/>
          </a:p>
        </p:txBody>
      </p:sp>
      <p:sp>
        <p:nvSpPr>
          <p:cNvPr id="425987" name="Rectangle 2"/>
          <p:cNvSpPr>
            <a:spLocks noGrp="1" noRot="1" noChangeAspect="1" noChangeArrowheads="1" noTextEdit="1"/>
          </p:cNvSpPr>
          <p:nvPr>
            <p:ph type="sldImg"/>
          </p:nvPr>
        </p:nvSpPr>
        <p:spPr>
          <a:ln/>
        </p:spPr>
      </p:sp>
      <p:sp>
        <p:nvSpPr>
          <p:cNvPr id="42598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10" name="Rectangle 7"/>
          <p:cNvSpPr>
            <a:spLocks noGrp="1" noChangeArrowheads="1"/>
          </p:cNvSpPr>
          <p:nvPr>
            <p:ph type="sldNum" sz="quarter" idx="5"/>
          </p:nvPr>
        </p:nvSpPr>
        <p:spPr>
          <a:noFill/>
        </p:spPr>
        <p:txBody>
          <a:bodyPr/>
          <a:lstStyle/>
          <a:p>
            <a:fld id="{DE382ECB-7FC8-4409-B4BE-DCD51160C8EE}" type="slidenum">
              <a:rPr lang="en-US" smtClean="0"/>
              <a:pPr/>
              <a:t>56</a:t>
            </a:fld>
            <a:endParaRPr lang="en-US"/>
          </a:p>
        </p:txBody>
      </p:sp>
      <p:sp>
        <p:nvSpPr>
          <p:cNvPr id="427011" name="Rectangle 2"/>
          <p:cNvSpPr>
            <a:spLocks noGrp="1" noRot="1" noChangeAspect="1" noChangeArrowheads="1" noTextEdit="1"/>
          </p:cNvSpPr>
          <p:nvPr>
            <p:ph type="sldImg"/>
          </p:nvPr>
        </p:nvSpPr>
        <p:spPr>
          <a:ln/>
        </p:spPr>
      </p:sp>
      <p:sp>
        <p:nvSpPr>
          <p:cNvPr id="42701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034" name="Rectangle 7"/>
          <p:cNvSpPr>
            <a:spLocks noGrp="1" noChangeArrowheads="1"/>
          </p:cNvSpPr>
          <p:nvPr>
            <p:ph type="sldNum" sz="quarter" idx="5"/>
          </p:nvPr>
        </p:nvSpPr>
        <p:spPr>
          <a:noFill/>
        </p:spPr>
        <p:txBody>
          <a:bodyPr/>
          <a:lstStyle/>
          <a:p>
            <a:fld id="{9EE503C3-46A1-4482-94F4-D385DEC779A9}" type="slidenum">
              <a:rPr lang="en-US" smtClean="0"/>
              <a:pPr/>
              <a:t>57</a:t>
            </a:fld>
            <a:endParaRPr lang="en-US"/>
          </a:p>
        </p:txBody>
      </p:sp>
      <p:sp>
        <p:nvSpPr>
          <p:cNvPr id="428035" name="Rectangle 2"/>
          <p:cNvSpPr>
            <a:spLocks noGrp="1" noRot="1" noChangeAspect="1" noChangeArrowheads="1" noTextEdit="1"/>
          </p:cNvSpPr>
          <p:nvPr>
            <p:ph type="sldImg"/>
          </p:nvPr>
        </p:nvSpPr>
        <p:spPr>
          <a:ln/>
        </p:spPr>
      </p:sp>
      <p:sp>
        <p:nvSpPr>
          <p:cNvPr id="42803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58" name="Rectangle 7"/>
          <p:cNvSpPr>
            <a:spLocks noGrp="1" noChangeArrowheads="1"/>
          </p:cNvSpPr>
          <p:nvPr>
            <p:ph type="sldNum" sz="quarter" idx="5"/>
          </p:nvPr>
        </p:nvSpPr>
        <p:spPr>
          <a:noFill/>
        </p:spPr>
        <p:txBody>
          <a:bodyPr/>
          <a:lstStyle/>
          <a:p>
            <a:fld id="{941F513C-80CD-46A4-9EFC-1F213F0A56BB}" type="slidenum">
              <a:rPr lang="en-US" smtClean="0"/>
              <a:pPr/>
              <a:t>58</a:t>
            </a:fld>
            <a:endParaRPr lang="en-US"/>
          </a:p>
        </p:txBody>
      </p:sp>
      <p:sp>
        <p:nvSpPr>
          <p:cNvPr id="429059" name="Rectangle 2"/>
          <p:cNvSpPr>
            <a:spLocks noGrp="1" noRot="1" noChangeAspect="1" noChangeArrowheads="1" noTextEdit="1"/>
          </p:cNvSpPr>
          <p:nvPr>
            <p:ph type="sldImg"/>
          </p:nvPr>
        </p:nvSpPr>
        <p:spPr>
          <a:ln/>
        </p:spPr>
      </p:sp>
      <p:sp>
        <p:nvSpPr>
          <p:cNvPr id="42906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82" name="Rectangle 7"/>
          <p:cNvSpPr>
            <a:spLocks noGrp="1" noChangeArrowheads="1"/>
          </p:cNvSpPr>
          <p:nvPr>
            <p:ph type="sldNum" sz="quarter" idx="5"/>
          </p:nvPr>
        </p:nvSpPr>
        <p:spPr>
          <a:noFill/>
        </p:spPr>
        <p:txBody>
          <a:bodyPr/>
          <a:lstStyle/>
          <a:p>
            <a:fld id="{9208BEFF-2B08-4A13-BF38-D39978B36671}" type="slidenum">
              <a:rPr lang="en-US" smtClean="0"/>
              <a:pPr/>
              <a:t>59</a:t>
            </a:fld>
            <a:endParaRPr lang="en-US"/>
          </a:p>
        </p:txBody>
      </p:sp>
      <p:sp>
        <p:nvSpPr>
          <p:cNvPr id="430083" name="Rectangle 2"/>
          <p:cNvSpPr>
            <a:spLocks noGrp="1" noRot="1" noChangeAspect="1" noChangeArrowheads="1" noTextEdit="1"/>
          </p:cNvSpPr>
          <p:nvPr>
            <p:ph type="sldImg"/>
          </p:nvPr>
        </p:nvSpPr>
        <p:spPr>
          <a:ln/>
        </p:spPr>
      </p:sp>
      <p:sp>
        <p:nvSpPr>
          <p:cNvPr id="43008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106" name="Rectangle 7"/>
          <p:cNvSpPr>
            <a:spLocks noGrp="1" noChangeArrowheads="1"/>
          </p:cNvSpPr>
          <p:nvPr>
            <p:ph type="sldNum" sz="quarter" idx="5"/>
          </p:nvPr>
        </p:nvSpPr>
        <p:spPr>
          <a:noFill/>
        </p:spPr>
        <p:txBody>
          <a:bodyPr/>
          <a:lstStyle/>
          <a:p>
            <a:fld id="{F1F7EAD2-C701-4694-8909-AD57D967F573}" type="slidenum">
              <a:rPr lang="en-US" smtClean="0"/>
              <a:pPr/>
              <a:t>60</a:t>
            </a:fld>
            <a:endParaRPr lang="en-US"/>
          </a:p>
        </p:txBody>
      </p:sp>
      <p:sp>
        <p:nvSpPr>
          <p:cNvPr id="431107" name="Rectangle 2"/>
          <p:cNvSpPr>
            <a:spLocks noGrp="1" noRot="1" noChangeAspect="1" noChangeArrowheads="1" noTextEdit="1"/>
          </p:cNvSpPr>
          <p:nvPr>
            <p:ph type="sldImg"/>
          </p:nvPr>
        </p:nvSpPr>
        <p:spPr>
          <a:ln/>
        </p:spPr>
      </p:sp>
      <p:sp>
        <p:nvSpPr>
          <p:cNvPr id="43110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Rectangle 7"/>
          <p:cNvSpPr>
            <a:spLocks noGrp="1" noChangeArrowheads="1"/>
          </p:cNvSpPr>
          <p:nvPr>
            <p:ph type="sldNum" sz="quarter" idx="5"/>
          </p:nvPr>
        </p:nvSpPr>
        <p:spPr>
          <a:noFill/>
        </p:spPr>
        <p:txBody>
          <a:bodyPr/>
          <a:lstStyle/>
          <a:p>
            <a:fld id="{9C3972D3-7F85-43AA-A4F4-FFE07B210C7A}" type="slidenum">
              <a:rPr lang="en-US" smtClean="0"/>
              <a:pPr/>
              <a:t>61</a:t>
            </a:fld>
            <a:endParaRPr lang="en-US"/>
          </a:p>
        </p:txBody>
      </p:sp>
      <p:sp>
        <p:nvSpPr>
          <p:cNvPr id="432131" name="Rectangle 2"/>
          <p:cNvSpPr>
            <a:spLocks noGrp="1" noRot="1" noChangeAspect="1" noChangeArrowheads="1" noTextEdit="1"/>
          </p:cNvSpPr>
          <p:nvPr>
            <p:ph type="sldImg"/>
          </p:nvPr>
        </p:nvSpPr>
        <p:spPr>
          <a:ln/>
        </p:spPr>
      </p:sp>
      <p:sp>
        <p:nvSpPr>
          <p:cNvPr id="43213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154" name="Rectangle 7"/>
          <p:cNvSpPr>
            <a:spLocks noGrp="1" noChangeArrowheads="1"/>
          </p:cNvSpPr>
          <p:nvPr>
            <p:ph type="sldNum" sz="quarter" idx="5"/>
          </p:nvPr>
        </p:nvSpPr>
        <p:spPr>
          <a:noFill/>
        </p:spPr>
        <p:txBody>
          <a:bodyPr/>
          <a:lstStyle/>
          <a:p>
            <a:fld id="{B084BF17-4FFA-463F-B016-317E3691C701}" type="slidenum">
              <a:rPr lang="en-US" smtClean="0"/>
              <a:pPr/>
              <a:t>62</a:t>
            </a:fld>
            <a:endParaRPr lang="en-US"/>
          </a:p>
        </p:txBody>
      </p:sp>
      <p:sp>
        <p:nvSpPr>
          <p:cNvPr id="433155" name="Rectangle 2"/>
          <p:cNvSpPr>
            <a:spLocks noGrp="1" noRot="1" noChangeAspect="1" noChangeArrowheads="1" noTextEdit="1"/>
          </p:cNvSpPr>
          <p:nvPr>
            <p:ph type="sldImg"/>
          </p:nvPr>
        </p:nvSpPr>
        <p:spPr>
          <a:ln/>
        </p:spPr>
      </p:sp>
      <p:sp>
        <p:nvSpPr>
          <p:cNvPr id="43315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178" name="Rectangle 7"/>
          <p:cNvSpPr>
            <a:spLocks noGrp="1" noChangeArrowheads="1"/>
          </p:cNvSpPr>
          <p:nvPr>
            <p:ph type="sldNum" sz="quarter" idx="5"/>
          </p:nvPr>
        </p:nvSpPr>
        <p:spPr>
          <a:noFill/>
        </p:spPr>
        <p:txBody>
          <a:bodyPr/>
          <a:lstStyle/>
          <a:p>
            <a:fld id="{5FFDAF40-EB3B-42E7-845F-55E99A269FD8}" type="slidenum">
              <a:rPr lang="en-US" smtClean="0"/>
              <a:pPr/>
              <a:t>63</a:t>
            </a:fld>
            <a:endParaRPr lang="en-US"/>
          </a:p>
        </p:txBody>
      </p:sp>
      <p:sp>
        <p:nvSpPr>
          <p:cNvPr id="434179" name="Rectangle 2"/>
          <p:cNvSpPr>
            <a:spLocks noGrp="1" noRot="1" noChangeAspect="1" noChangeArrowheads="1" noTextEdit="1"/>
          </p:cNvSpPr>
          <p:nvPr>
            <p:ph type="sldImg"/>
          </p:nvPr>
        </p:nvSpPr>
        <p:spPr>
          <a:ln/>
        </p:spPr>
      </p:sp>
      <p:sp>
        <p:nvSpPr>
          <p:cNvPr id="43418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202" name="Rectangle 7"/>
          <p:cNvSpPr>
            <a:spLocks noGrp="1" noChangeArrowheads="1"/>
          </p:cNvSpPr>
          <p:nvPr>
            <p:ph type="sldNum" sz="quarter" idx="5"/>
          </p:nvPr>
        </p:nvSpPr>
        <p:spPr>
          <a:noFill/>
        </p:spPr>
        <p:txBody>
          <a:bodyPr/>
          <a:lstStyle/>
          <a:p>
            <a:fld id="{FE92BBB4-720E-44CA-AF92-CCBE20AFA265}" type="slidenum">
              <a:rPr lang="en-US" smtClean="0"/>
              <a:pPr/>
              <a:t>64</a:t>
            </a:fld>
            <a:endParaRPr lang="en-US"/>
          </a:p>
        </p:txBody>
      </p:sp>
      <p:sp>
        <p:nvSpPr>
          <p:cNvPr id="435203" name="Rectangle 2"/>
          <p:cNvSpPr>
            <a:spLocks noGrp="1" noRot="1" noChangeAspect="1" noChangeArrowheads="1" noTextEdit="1"/>
          </p:cNvSpPr>
          <p:nvPr>
            <p:ph type="sldImg"/>
          </p:nvPr>
        </p:nvSpPr>
        <p:spPr>
          <a:ln/>
        </p:spPr>
      </p:sp>
      <p:sp>
        <p:nvSpPr>
          <p:cNvPr id="43520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226" name="Rectangle 7"/>
          <p:cNvSpPr>
            <a:spLocks noGrp="1" noChangeArrowheads="1"/>
          </p:cNvSpPr>
          <p:nvPr>
            <p:ph type="sldNum" sz="quarter" idx="5"/>
          </p:nvPr>
        </p:nvSpPr>
        <p:spPr>
          <a:noFill/>
        </p:spPr>
        <p:txBody>
          <a:bodyPr/>
          <a:lstStyle/>
          <a:p>
            <a:fld id="{CDB40AB2-E203-4DDD-89FF-C22829A575D8}" type="slidenum">
              <a:rPr lang="en-US" smtClean="0"/>
              <a:pPr/>
              <a:t>65</a:t>
            </a:fld>
            <a:endParaRPr lang="en-US"/>
          </a:p>
        </p:txBody>
      </p:sp>
      <p:sp>
        <p:nvSpPr>
          <p:cNvPr id="436227" name="Rectangle 2"/>
          <p:cNvSpPr>
            <a:spLocks noGrp="1" noRot="1" noChangeAspect="1" noChangeArrowheads="1" noTextEdit="1"/>
          </p:cNvSpPr>
          <p:nvPr>
            <p:ph type="sldImg"/>
          </p:nvPr>
        </p:nvSpPr>
        <p:spPr>
          <a:ln/>
        </p:spPr>
      </p:sp>
      <p:sp>
        <p:nvSpPr>
          <p:cNvPr id="43622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250" name="Rectangle 7"/>
          <p:cNvSpPr>
            <a:spLocks noGrp="1" noChangeArrowheads="1"/>
          </p:cNvSpPr>
          <p:nvPr>
            <p:ph type="sldNum" sz="quarter" idx="5"/>
          </p:nvPr>
        </p:nvSpPr>
        <p:spPr>
          <a:noFill/>
        </p:spPr>
        <p:txBody>
          <a:bodyPr/>
          <a:lstStyle/>
          <a:p>
            <a:fld id="{149C2776-0B2D-4D20-A6C6-B3A3D671A66C}" type="slidenum">
              <a:rPr lang="en-US" smtClean="0"/>
              <a:pPr/>
              <a:t>66</a:t>
            </a:fld>
            <a:endParaRPr lang="en-US"/>
          </a:p>
        </p:txBody>
      </p:sp>
      <p:sp>
        <p:nvSpPr>
          <p:cNvPr id="437251" name="Rectangle 2"/>
          <p:cNvSpPr>
            <a:spLocks noGrp="1" noRot="1" noChangeAspect="1" noChangeArrowheads="1" noTextEdit="1"/>
          </p:cNvSpPr>
          <p:nvPr>
            <p:ph type="sldImg"/>
          </p:nvPr>
        </p:nvSpPr>
        <p:spPr>
          <a:ln/>
        </p:spPr>
      </p:sp>
      <p:sp>
        <p:nvSpPr>
          <p:cNvPr id="43725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274" name="Rectangle 7"/>
          <p:cNvSpPr>
            <a:spLocks noGrp="1" noChangeArrowheads="1"/>
          </p:cNvSpPr>
          <p:nvPr>
            <p:ph type="sldNum" sz="quarter" idx="5"/>
          </p:nvPr>
        </p:nvSpPr>
        <p:spPr>
          <a:noFill/>
        </p:spPr>
        <p:txBody>
          <a:bodyPr/>
          <a:lstStyle/>
          <a:p>
            <a:fld id="{A64D6D4C-A12D-4B80-8AA8-592290803390}" type="slidenum">
              <a:rPr lang="en-US" smtClean="0"/>
              <a:pPr/>
              <a:t>67</a:t>
            </a:fld>
            <a:endParaRPr lang="en-US"/>
          </a:p>
        </p:txBody>
      </p:sp>
      <p:sp>
        <p:nvSpPr>
          <p:cNvPr id="438275" name="Rectangle 2"/>
          <p:cNvSpPr>
            <a:spLocks noGrp="1" noRot="1" noChangeAspect="1" noChangeArrowheads="1" noTextEdit="1"/>
          </p:cNvSpPr>
          <p:nvPr>
            <p:ph type="sldImg"/>
          </p:nvPr>
        </p:nvSpPr>
        <p:spPr>
          <a:ln/>
        </p:spPr>
      </p:sp>
      <p:sp>
        <p:nvSpPr>
          <p:cNvPr id="43827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298" name="Rectangle 7"/>
          <p:cNvSpPr>
            <a:spLocks noGrp="1" noChangeArrowheads="1"/>
          </p:cNvSpPr>
          <p:nvPr>
            <p:ph type="sldNum" sz="quarter" idx="5"/>
          </p:nvPr>
        </p:nvSpPr>
        <p:spPr>
          <a:noFill/>
        </p:spPr>
        <p:txBody>
          <a:bodyPr/>
          <a:lstStyle/>
          <a:p>
            <a:fld id="{C54CDBE0-7C0D-47F3-8706-E0F5E1BE1888}" type="slidenum">
              <a:rPr lang="en-US" smtClean="0"/>
              <a:pPr/>
              <a:t>68</a:t>
            </a:fld>
            <a:endParaRPr lang="en-US"/>
          </a:p>
        </p:txBody>
      </p:sp>
      <p:sp>
        <p:nvSpPr>
          <p:cNvPr id="439299" name="Rectangle 2"/>
          <p:cNvSpPr>
            <a:spLocks noGrp="1" noRot="1" noChangeAspect="1" noChangeArrowheads="1" noTextEdit="1"/>
          </p:cNvSpPr>
          <p:nvPr>
            <p:ph type="sldImg"/>
          </p:nvPr>
        </p:nvSpPr>
        <p:spPr>
          <a:ln/>
        </p:spPr>
      </p:sp>
      <p:sp>
        <p:nvSpPr>
          <p:cNvPr id="43930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22" name="Rectangle 7"/>
          <p:cNvSpPr>
            <a:spLocks noGrp="1" noChangeArrowheads="1"/>
          </p:cNvSpPr>
          <p:nvPr>
            <p:ph type="sldNum" sz="quarter" idx="5"/>
          </p:nvPr>
        </p:nvSpPr>
        <p:spPr>
          <a:noFill/>
        </p:spPr>
        <p:txBody>
          <a:bodyPr/>
          <a:lstStyle/>
          <a:p>
            <a:fld id="{879367F5-2067-4279-B6B2-6CEB39508AA6}" type="slidenum">
              <a:rPr lang="en-US" smtClean="0"/>
              <a:pPr/>
              <a:t>69</a:t>
            </a:fld>
            <a:endParaRPr lang="en-US"/>
          </a:p>
        </p:txBody>
      </p:sp>
      <p:sp>
        <p:nvSpPr>
          <p:cNvPr id="440323" name="Rectangle 2"/>
          <p:cNvSpPr>
            <a:spLocks noGrp="1" noRot="1" noChangeAspect="1" noChangeArrowheads="1" noTextEdit="1"/>
          </p:cNvSpPr>
          <p:nvPr>
            <p:ph type="sldImg"/>
          </p:nvPr>
        </p:nvSpPr>
        <p:spPr>
          <a:ln/>
        </p:spPr>
      </p:sp>
      <p:sp>
        <p:nvSpPr>
          <p:cNvPr id="44032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346" name="Rectangle 7"/>
          <p:cNvSpPr>
            <a:spLocks noGrp="1" noChangeArrowheads="1"/>
          </p:cNvSpPr>
          <p:nvPr>
            <p:ph type="sldNum" sz="quarter" idx="5"/>
          </p:nvPr>
        </p:nvSpPr>
        <p:spPr>
          <a:noFill/>
        </p:spPr>
        <p:txBody>
          <a:bodyPr/>
          <a:lstStyle/>
          <a:p>
            <a:fld id="{17EA41E7-F5DE-4474-86B0-8269AEE3A09B}" type="slidenum">
              <a:rPr lang="en-US" smtClean="0"/>
              <a:pPr/>
              <a:t>70</a:t>
            </a:fld>
            <a:endParaRPr lang="en-US"/>
          </a:p>
        </p:txBody>
      </p:sp>
      <p:sp>
        <p:nvSpPr>
          <p:cNvPr id="441347" name="Rectangle 2"/>
          <p:cNvSpPr>
            <a:spLocks noGrp="1" noRot="1" noChangeAspect="1" noChangeArrowheads="1" noTextEdit="1"/>
          </p:cNvSpPr>
          <p:nvPr>
            <p:ph type="sldImg"/>
          </p:nvPr>
        </p:nvSpPr>
        <p:spPr>
          <a:ln/>
        </p:spPr>
      </p:sp>
      <p:sp>
        <p:nvSpPr>
          <p:cNvPr id="44134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370" name="Rectangle 7"/>
          <p:cNvSpPr>
            <a:spLocks noGrp="1" noChangeArrowheads="1"/>
          </p:cNvSpPr>
          <p:nvPr>
            <p:ph type="sldNum" sz="quarter" idx="5"/>
          </p:nvPr>
        </p:nvSpPr>
        <p:spPr>
          <a:noFill/>
        </p:spPr>
        <p:txBody>
          <a:bodyPr/>
          <a:lstStyle/>
          <a:p>
            <a:fld id="{13EA01F0-61FA-4F28-8653-594B2D611B4A}" type="slidenum">
              <a:rPr lang="en-US" smtClean="0"/>
              <a:pPr/>
              <a:t>71</a:t>
            </a:fld>
            <a:endParaRPr lang="en-US"/>
          </a:p>
        </p:txBody>
      </p:sp>
      <p:sp>
        <p:nvSpPr>
          <p:cNvPr id="442371" name="Rectangle 2"/>
          <p:cNvSpPr>
            <a:spLocks noGrp="1" noRot="1" noChangeAspect="1" noChangeArrowheads="1" noTextEdit="1"/>
          </p:cNvSpPr>
          <p:nvPr>
            <p:ph type="sldImg"/>
          </p:nvPr>
        </p:nvSpPr>
        <p:spPr>
          <a:ln/>
        </p:spPr>
      </p:sp>
      <p:sp>
        <p:nvSpPr>
          <p:cNvPr id="44237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4" name="Rectangle 7"/>
          <p:cNvSpPr>
            <a:spLocks noGrp="1" noChangeArrowheads="1"/>
          </p:cNvSpPr>
          <p:nvPr>
            <p:ph type="sldNum" sz="quarter" idx="5"/>
          </p:nvPr>
        </p:nvSpPr>
        <p:spPr>
          <a:noFill/>
        </p:spPr>
        <p:txBody>
          <a:bodyPr/>
          <a:lstStyle/>
          <a:p>
            <a:fld id="{4C0D1B0A-93D5-4988-8B50-9DBB8CD7DF54}" type="slidenum">
              <a:rPr lang="en-US" smtClean="0"/>
              <a:pPr/>
              <a:t>72</a:t>
            </a:fld>
            <a:endParaRPr lang="en-US"/>
          </a:p>
        </p:txBody>
      </p:sp>
      <p:sp>
        <p:nvSpPr>
          <p:cNvPr id="443395" name="Rectangle 2"/>
          <p:cNvSpPr>
            <a:spLocks noGrp="1" noRot="1" noChangeAspect="1" noChangeArrowheads="1" noTextEdit="1"/>
          </p:cNvSpPr>
          <p:nvPr>
            <p:ph type="sldImg"/>
          </p:nvPr>
        </p:nvSpPr>
        <p:spPr>
          <a:ln/>
        </p:spPr>
      </p:sp>
      <p:sp>
        <p:nvSpPr>
          <p:cNvPr id="44339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4418" name="Rectangle 7"/>
          <p:cNvSpPr>
            <a:spLocks noGrp="1" noChangeArrowheads="1"/>
          </p:cNvSpPr>
          <p:nvPr>
            <p:ph type="sldNum" sz="quarter" idx="5"/>
          </p:nvPr>
        </p:nvSpPr>
        <p:spPr>
          <a:noFill/>
        </p:spPr>
        <p:txBody>
          <a:bodyPr/>
          <a:lstStyle/>
          <a:p>
            <a:fld id="{A9CF9F0A-1227-488F-A650-7A239B1A2DD8}" type="slidenum">
              <a:rPr lang="en-US" smtClean="0"/>
              <a:pPr/>
              <a:t>73</a:t>
            </a:fld>
            <a:endParaRPr lang="en-US"/>
          </a:p>
        </p:txBody>
      </p:sp>
      <p:sp>
        <p:nvSpPr>
          <p:cNvPr id="444419" name="Rectangle 2"/>
          <p:cNvSpPr>
            <a:spLocks noGrp="1" noRot="1" noChangeAspect="1" noChangeArrowheads="1" noTextEdit="1"/>
          </p:cNvSpPr>
          <p:nvPr>
            <p:ph type="sldImg"/>
          </p:nvPr>
        </p:nvSpPr>
        <p:spPr>
          <a:ln/>
        </p:spPr>
      </p:sp>
      <p:sp>
        <p:nvSpPr>
          <p:cNvPr id="44442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5442" name="Rectangle 7"/>
          <p:cNvSpPr>
            <a:spLocks noGrp="1" noChangeArrowheads="1"/>
          </p:cNvSpPr>
          <p:nvPr>
            <p:ph type="sldNum" sz="quarter" idx="5"/>
          </p:nvPr>
        </p:nvSpPr>
        <p:spPr>
          <a:noFill/>
        </p:spPr>
        <p:txBody>
          <a:bodyPr/>
          <a:lstStyle/>
          <a:p>
            <a:fld id="{450E4309-5296-48F3-ADA5-07A5A1618BD2}" type="slidenum">
              <a:rPr lang="en-US" smtClean="0"/>
              <a:pPr/>
              <a:t>74</a:t>
            </a:fld>
            <a:endParaRPr lang="en-US"/>
          </a:p>
        </p:txBody>
      </p:sp>
      <p:sp>
        <p:nvSpPr>
          <p:cNvPr id="445443" name="Rectangle 2"/>
          <p:cNvSpPr>
            <a:spLocks noGrp="1" noRot="1" noChangeAspect="1" noChangeArrowheads="1" noTextEdit="1"/>
          </p:cNvSpPr>
          <p:nvPr>
            <p:ph type="sldImg"/>
          </p:nvPr>
        </p:nvSpPr>
        <p:spPr>
          <a:ln/>
        </p:spPr>
      </p:sp>
      <p:sp>
        <p:nvSpPr>
          <p:cNvPr id="44544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466" name="Rectangle 7"/>
          <p:cNvSpPr>
            <a:spLocks noGrp="1" noChangeArrowheads="1"/>
          </p:cNvSpPr>
          <p:nvPr>
            <p:ph type="sldNum" sz="quarter" idx="5"/>
          </p:nvPr>
        </p:nvSpPr>
        <p:spPr>
          <a:noFill/>
        </p:spPr>
        <p:txBody>
          <a:bodyPr/>
          <a:lstStyle/>
          <a:p>
            <a:fld id="{36A44E64-3206-4749-ACD8-3E0355A21BC1}" type="slidenum">
              <a:rPr lang="en-US" smtClean="0"/>
              <a:pPr/>
              <a:t>75</a:t>
            </a:fld>
            <a:endParaRPr lang="en-US"/>
          </a:p>
        </p:txBody>
      </p:sp>
      <p:sp>
        <p:nvSpPr>
          <p:cNvPr id="446467" name="Rectangle 2"/>
          <p:cNvSpPr>
            <a:spLocks noGrp="1" noRot="1" noChangeAspect="1" noChangeArrowheads="1" noTextEdit="1"/>
          </p:cNvSpPr>
          <p:nvPr>
            <p:ph type="sldImg"/>
          </p:nvPr>
        </p:nvSpPr>
        <p:spPr>
          <a:ln/>
        </p:spPr>
      </p:sp>
      <p:sp>
        <p:nvSpPr>
          <p:cNvPr id="44646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490" name="Rectangle 7"/>
          <p:cNvSpPr>
            <a:spLocks noGrp="1" noChangeArrowheads="1"/>
          </p:cNvSpPr>
          <p:nvPr>
            <p:ph type="sldNum" sz="quarter" idx="5"/>
          </p:nvPr>
        </p:nvSpPr>
        <p:spPr>
          <a:noFill/>
        </p:spPr>
        <p:txBody>
          <a:bodyPr/>
          <a:lstStyle/>
          <a:p>
            <a:fld id="{B3098AD0-38EF-459B-A242-FFC57DB43105}" type="slidenum">
              <a:rPr lang="en-US" smtClean="0"/>
              <a:pPr/>
              <a:t>98</a:t>
            </a:fld>
            <a:endParaRPr lang="en-US"/>
          </a:p>
        </p:txBody>
      </p:sp>
      <p:sp>
        <p:nvSpPr>
          <p:cNvPr id="447491" name="Rectangle 2"/>
          <p:cNvSpPr>
            <a:spLocks noGrp="1" noRot="1" noChangeAspect="1" noChangeArrowheads="1" noTextEdit="1"/>
          </p:cNvSpPr>
          <p:nvPr>
            <p:ph type="sldImg"/>
          </p:nvPr>
        </p:nvSpPr>
        <p:spPr>
          <a:ln/>
        </p:spPr>
      </p:sp>
      <p:sp>
        <p:nvSpPr>
          <p:cNvPr id="44749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514" name="Rectangle 7"/>
          <p:cNvSpPr>
            <a:spLocks noGrp="1" noChangeArrowheads="1"/>
          </p:cNvSpPr>
          <p:nvPr>
            <p:ph type="sldNum" sz="quarter" idx="5"/>
          </p:nvPr>
        </p:nvSpPr>
        <p:spPr>
          <a:noFill/>
        </p:spPr>
        <p:txBody>
          <a:bodyPr/>
          <a:lstStyle/>
          <a:p>
            <a:fld id="{2A9A7157-F7DB-4FC1-A7A0-7ADD298AA0A5}" type="slidenum">
              <a:rPr lang="en-US" smtClean="0"/>
              <a:pPr/>
              <a:t>99</a:t>
            </a:fld>
            <a:endParaRPr lang="en-US"/>
          </a:p>
        </p:txBody>
      </p:sp>
      <p:sp>
        <p:nvSpPr>
          <p:cNvPr id="448515" name="Rectangle 2"/>
          <p:cNvSpPr>
            <a:spLocks noGrp="1" noRot="1" noChangeAspect="1" noChangeArrowheads="1" noTextEdit="1"/>
          </p:cNvSpPr>
          <p:nvPr>
            <p:ph type="sldImg"/>
          </p:nvPr>
        </p:nvSpPr>
        <p:spPr>
          <a:ln/>
        </p:spPr>
      </p:sp>
      <p:sp>
        <p:nvSpPr>
          <p:cNvPr id="44851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538" name="Rectangle 7"/>
          <p:cNvSpPr>
            <a:spLocks noGrp="1" noChangeArrowheads="1"/>
          </p:cNvSpPr>
          <p:nvPr>
            <p:ph type="sldNum" sz="quarter" idx="5"/>
          </p:nvPr>
        </p:nvSpPr>
        <p:spPr>
          <a:noFill/>
        </p:spPr>
        <p:txBody>
          <a:bodyPr/>
          <a:lstStyle/>
          <a:p>
            <a:fld id="{266A71FF-DB58-404B-BB09-17DABC6C57A1}" type="slidenum">
              <a:rPr lang="en-US" smtClean="0"/>
              <a:pPr/>
              <a:t>100</a:t>
            </a:fld>
            <a:endParaRPr lang="en-US"/>
          </a:p>
        </p:txBody>
      </p:sp>
      <p:sp>
        <p:nvSpPr>
          <p:cNvPr id="449539" name="Rectangle 2"/>
          <p:cNvSpPr>
            <a:spLocks noGrp="1" noRot="1" noChangeAspect="1" noChangeArrowheads="1" noTextEdit="1"/>
          </p:cNvSpPr>
          <p:nvPr>
            <p:ph type="sldImg"/>
          </p:nvPr>
        </p:nvSpPr>
        <p:spPr>
          <a:ln/>
        </p:spPr>
      </p:sp>
      <p:sp>
        <p:nvSpPr>
          <p:cNvPr id="44954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62" name="Rectangle 7"/>
          <p:cNvSpPr>
            <a:spLocks noGrp="1" noChangeArrowheads="1"/>
          </p:cNvSpPr>
          <p:nvPr>
            <p:ph type="sldNum" sz="quarter" idx="5"/>
          </p:nvPr>
        </p:nvSpPr>
        <p:spPr>
          <a:noFill/>
        </p:spPr>
        <p:txBody>
          <a:bodyPr/>
          <a:lstStyle/>
          <a:p>
            <a:fld id="{BBADAC3E-9B83-4027-8CFC-BB90825F8E2A}" type="slidenum">
              <a:rPr lang="en-US" smtClean="0"/>
              <a:pPr/>
              <a:t>101</a:t>
            </a:fld>
            <a:endParaRPr lang="en-US"/>
          </a:p>
        </p:txBody>
      </p:sp>
      <p:sp>
        <p:nvSpPr>
          <p:cNvPr id="450563" name="Rectangle 2"/>
          <p:cNvSpPr>
            <a:spLocks noGrp="1" noRot="1" noChangeAspect="1" noChangeArrowheads="1" noTextEdit="1"/>
          </p:cNvSpPr>
          <p:nvPr>
            <p:ph type="sldImg"/>
          </p:nvPr>
        </p:nvSpPr>
        <p:spPr>
          <a:ln/>
        </p:spPr>
      </p:sp>
      <p:sp>
        <p:nvSpPr>
          <p:cNvPr id="45056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586" name="Rectangle 7"/>
          <p:cNvSpPr>
            <a:spLocks noGrp="1" noChangeArrowheads="1"/>
          </p:cNvSpPr>
          <p:nvPr>
            <p:ph type="sldNum" sz="quarter" idx="5"/>
          </p:nvPr>
        </p:nvSpPr>
        <p:spPr>
          <a:noFill/>
        </p:spPr>
        <p:txBody>
          <a:bodyPr/>
          <a:lstStyle/>
          <a:p>
            <a:fld id="{B3829336-2202-4A4D-980F-325C00D15F86}" type="slidenum">
              <a:rPr lang="en-US" smtClean="0"/>
              <a:pPr/>
              <a:t>102</a:t>
            </a:fld>
            <a:endParaRPr lang="en-US"/>
          </a:p>
        </p:txBody>
      </p:sp>
      <p:sp>
        <p:nvSpPr>
          <p:cNvPr id="451587" name="Rectangle 2"/>
          <p:cNvSpPr>
            <a:spLocks noGrp="1" noRot="1" noChangeAspect="1" noChangeArrowheads="1" noTextEdit="1"/>
          </p:cNvSpPr>
          <p:nvPr>
            <p:ph type="sldImg"/>
          </p:nvPr>
        </p:nvSpPr>
        <p:spPr>
          <a:ln/>
        </p:spPr>
      </p:sp>
      <p:sp>
        <p:nvSpPr>
          <p:cNvPr id="45158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10" name="Rectangle 7"/>
          <p:cNvSpPr>
            <a:spLocks noGrp="1" noChangeArrowheads="1"/>
          </p:cNvSpPr>
          <p:nvPr>
            <p:ph type="sldNum" sz="quarter" idx="5"/>
          </p:nvPr>
        </p:nvSpPr>
        <p:spPr>
          <a:noFill/>
        </p:spPr>
        <p:txBody>
          <a:bodyPr/>
          <a:lstStyle/>
          <a:p>
            <a:fld id="{03BE8882-B54E-4EB6-89D3-C259AD8F285A}" type="slidenum">
              <a:rPr lang="en-US" smtClean="0"/>
              <a:pPr/>
              <a:t>103</a:t>
            </a:fld>
            <a:endParaRPr lang="en-US"/>
          </a:p>
        </p:txBody>
      </p:sp>
      <p:sp>
        <p:nvSpPr>
          <p:cNvPr id="452611" name="Rectangle 2"/>
          <p:cNvSpPr>
            <a:spLocks noGrp="1" noRot="1" noChangeAspect="1" noChangeArrowheads="1" noTextEdit="1"/>
          </p:cNvSpPr>
          <p:nvPr>
            <p:ph type="sldImg"/>
          </p:nvPr>
        </p:nvSpPr>
        <p:spPr>
          <a:ln/>
        </p:spPr>
      </p:sp>
      <p:sp>
        <p:nvSpPr>
          <p:cNvPr id="45261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658" name="Rectangle 7"/>
          <p:cNvSpPr>
            <a:spLocks noGrp="1" noChangeArrowheads="1"/>
          </p:cNvSpPr>
          <p:nvPr>
            <p:ph type="sldNum" sz="quarter" idx="5"/>
          </p:nvPr>
        </p:nvSpPr>
        <p:spPr>
          <a:noFill/>
        </p:spPr>
        <p:txBody>
          <a:bodyPr/>
          <a:lstStyle/>
          <a:p>
            <a:fld id="{ED3ABD13-D64B-4E62-9C69-8844DB9183E0}" type="slidenum">
              <a:rPr lang="en-US" smtClean="0"/>
              <a:pPr/>
              <a:t>112</a:t>
            </a:fld>
            <a:endParaRPr lang="en-US"/>
          </a:p>
        </p:txBody>
      </p:sp>
      <p:sp>
        <p:nvSpPr>
          <p:cNvPr id="454659" name="Rectangle 2"/>
          <p:cNvSpPr>
            <a:spLocks noGrp="1" noRot="1" noChangeAspect="1" noChangeArrowheads="1" noTextEdit="1"/>
          </p:cNvSpPr>
          <p:nvPr>
            <p:ph type="sldImg"/>
          </p:nvPr>
        </p:nvSpPr>
        <p:spPr>
          <a:ln/>
        </p:spPr>
      </p:sp>
      <p:sp>
        <p:nvSpPr>
          <p:cNvPr id="45466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682" name="Rectangle 7"/>
          <p:cNvSpPr>
            <a:spLocks noGrp="1" noChangeArrowheads="1"/>
          </p:cNvSpPr>
          <p:nvPr>
            <p:ph type="sldNum" sz="quarter" idx="5"/>
          </p:nvPr>
        </p:nvSpPr>
        <p:spPr>
          <a:noFill/>
        </p:spPr>
        <p:txBody>
          <a:bodyPr/>
          <a:lstStyle/>
          <a:p>
            <a:fld id="{8F232F4F-945E-4D25-9DCB-8BD7C475C0C7}" type="slidenum">
              <a:rPr lang="en-US" smtClean="0"/>
              <a:pPr/>
              <a:t>113</a:t>
            </a:fld>
            <a:endParaRPr lang="en-US"/>
          </a:p>
        </p:txBody>
      </p:sp>
      <p:sp>
        <p:nvSpPr>
          <p:cNvPr id="455683" name="Rectangle 2"/>
          <p:cNvSpPr>
            <a:spLocks noGrp="1" noRot="1" noChangeAspect="1" noChangeArrowheads="1" noTextEdit="1"/>
          </p:cNvSpPr>
          <p:nvPr>
            <p:ph type="sldImg"/>
          </p:nvPr>
        </p:nvSpPr>
        <p:spPr>
          <a:ln/>
        </p:spPr>
      </p:sp>
      <p:sp>
        <p:nvSpPr>
          <p:cNvPr id="45568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6706" name="Rectangle 7"/>
          <p:cNvSpPr>
            <a:spLocks noGrp="1" noChangeArrowheads="1"/>
          </p:cNvSpPr>
          <p:nvPr>
            <p:ph type="sldNum" sz="quarter" idx="5"/>
          </p:nvPr>
        </p:nvSpPr>
        <p:spPr>
          <a:noFill/>
        </p:spPr>
        <p:txBody>
          <a:bodyPr/>
          <a:lstStyle/>
          <a:p>
            <a:fld id="{254CCA2D-60AE-490B-BB90-B956FFB19153}" type="slidenum">
              <a:rPr lang="en-US" smtClean="0"/>
              <a:pPr/>
              <a:t>114</a:t>
            </a:fld>
            <a:endParaRPr lang="en-US"/>
          </a:p>
        </p:txBody>
      </p:sp>
      <p:sp>
        <p:nvSpPr>
          <p:cNvPr id="456707" name="Rectangle 2"/>
          <p:cNvSpPr>
            <a:spLocks noGrp="1" noRot="1" noChangeAspect="1" noChangeArrowheads="1" noTextEdit="1"/>
          </p:cNvSpPr>
          <p:nvPr>
            <p:ph type="sldImg"/>
          </p:nvPr>
        </p:nvSpPr>
        <p:spPr>
          <a:ln/>
        </p:spPr>
      </p:sp>
      <p:sp>
        <p:nvSpPr>
          <p:cNvPr id="45670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7730" name="Rectangle 7"/>
          <p:cNvSpPr>
            <a:spLocks noGrp="1" noChangeArrowheads="1"/>
          </p:cNvSpPr>
          <p:nvPr>
            <p:ph type="sldNum" sz="quarter" idx="5"/>
          </p:nvPr>
        </p:nvSpPr>
        <p:spPr>
          <a:noFill/>
        </p:spPr>
        <p:txBody>
          <a:bodyPr/>
          <a:lstStyle/>
          <a:p>
            <a:fld id="{9059D95A-2A1B-4CAE-A946-67C0FA4341F2}" type="slidenum">
              <a:rPr lang="en-US" smtClean="0"/>
              <a:pPr/>
              <a:t>115</a:t>
            </a:fld>
            <a:endParaRPr lang="en-US"/>
          </a:p>
        </p:txBody>
      </p:sp>
      <p:sp>
        <p:nvSpPr>
          <p:cNvPr id="457731" name="Rectangle 2"/>
          <p:cNvSpPr>
            <a:spLocks noGrp="1" noRot="1" noChangeAspect="1" noChangeArrowheads="1" noTextEdit="1"/>
          </p:cNvSpPr>
          <p:nvPr>
            <p:ph type="sldImg"/>
          </p:nvPr>
        </p:nvSpPr>
        <p:spPr>
          <a:ln/>
        </p:spPr>
      </p:sp>
      <p:sp>
        <p:nvSpPr>
          <p:cNvPr id="45773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8754" name="Rectangle 7"/>
          <p:cNvSpPr>
            <a:spLocks noGrp="1" noChangeArrowheads="1"/>
          </p:cNvSpPr>
          <p:nvPr>
            <p:ph type="sldNum" sz="quarter" idx="5"/>
          </p:nvPr>
        </p:nvSpPr>
        <p:spPr>
          <a:noFill/>
        </p:spPr>
        <p:txBody>
          <a:bodyPr/>
          <a:lstStyle/>
          <a:p>
            <a:fld id="{4E032188-12C7-4076-A5BB-99153A58E951}" type="slidenum">
              <a:rPr lang="en-US" smtClean="0"/>
              <a:pPr/>
              <a:t>116</a:t>
            </a:fld>
            <a:endParaRPr lang="en-US"/>
          </a:p>
        </p:txBody>
      </p:sp>
      <p:sp>
        <p:nvSpPr>
          <p:cNvPr id="458755" name="Rectangle 2"/>
          <p:cNvSpPr>
            <a:spLocks noGrp="1" noRot="1" noChangeAspect="1" noChangeArrowheads="1" noTextEdit="1"/>
          </p:cNvSpPr>
          <p:nvPr>
            <p:ph type="sldImg"/>
          </p:nvPr>
        </p:nvSpPr>
        <p:spPr>
          <a:ln/>
        </p:spPr>
      </p:sp>
      <p:sp>
        <p:nvSpPr>
          <p:cNvPr id="45875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9778" name="Rectangle 7"/>
          <p:cNvSpPr>
            <a:spLocks noGrp="1" noChangeArrowheads="1"/>
          </p:cNvSpPr>
          <p:nvPr>
            <p:ph type="sldNum" sz="quarter" idx="5"/>
          </p:nvPr>
        </p:nvSpPr>
        <p:spPr>
          <a:noFill/>
        </p:spPr>
        <p:txBody>
          <a:bodyPr/>
          <a:lstStyle/>
          <a:p>
            <a:fld id="{C0789D91-7F8F-40EA-AD01-8DD9F9194C1F}" type="slidenum">
              <a:rPr lang="en-US" smtClean="0"/>
              <a:pPr/>
              <a:t>117</a:t>
            </a:fld>
            <a:endParaRPr lang="en-US"/>
          </a:p>
        </p:txBody>
      </p:sp>
      <p:sp>
        <p:nvSpPr>
          <p:cNvPr id="459779" name="Rectangle 2"/>
          <p:cNvSpPr>
            <a:spLocks noGrp="1" noRot="1" noChangeAspect="1" noChangeArrowheads="1" noTextEdit="1"/>
          </p:cNvSpPr>
          <p:nvPr>
            <p:ph type="sldImg"/>
          </p:nvPr>
        </p:nvSpPr>
        <p:spPr>
          <a:ln/>
        </p:spPr>
      </p:sp>
      <p:sp>
        <p:nvSpPr>
          <p:cNvPr id="45978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02" name="Rectangle 7"/>
          <p:cNvSpPr>
            <a:spLocks noGrp="1" noChangeArrowheads="1"/>
          </p:cNvSpPr>
          <p:nvPr>
            <p:ph type="sldNum" sz="quarter" idx="5"/>
          </p:nvPr>
        </p:nvSpPr>
        <p:spPr>
          <a:noFill/>
        </p:spPr>
        <p:txBody>
          <a:bodyPr/>
          <a:lstStyle/>
          <a:p>
            <a:fld id="{8C7EE540-B6DA-4633-813E-C0BDB1F4553B}" type="slidenum">
              <a:rPr lang="en-US" smtClean="0"/>
              <a:pPr/>
              <a:t>118</a:t>
            </a:fld>
            <a:endParaRPr lang="en-US"/>
          </a:p>
        </p:txBody>
      </p:sp>
      <p:sp>
        <p:nvSpPr>
          <p:cNvPr id="460803" name="Rectangle 2"/>
          <p:cNvSpPr>
            <a:spLocks noGrp="1" noRot="1" noChangeAspect="1" noChangeArrowheads="1" noTextEdit="1"/>
          </p:cNvSpPr>
          <p:nvPr>
            <p:ph type="sldImg"/>
          </p:nvPr>
        </p:nvSpPr>
        <p:spPr>
          <a:ln/>
        </p:spPr>
      </p:sp>
      <p:sp>
        <p:nvSpPr>
          <p:cNvPr id="46080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850" name="Rectangle 7"/>
          <p:cNvSpPr>
            <a:spLocks noGrp="1" noChangeArrowheads="1"/>
          </p:cNvSpPr>
          <p:nvPr>
            <p:ph type="sldNum" sz="quarter" idx="5"/>
          </p:nvPr>
        </p:nvSpPr>
        <p:spPr>
          <a:noFill/>
        </p:spPr>
        <p:txBody>
          <a:bodyPr/>
          <a:lstStyle/>
          <a:p>
            <a:fld id="{F7CFFD10-8F5D-46C1-990A-78DA1B50A48E}" type="slidenum">
              <a:rPr lang="en-US" smtClean="0"/>
              <a:pPr/>
              <a:t>119</a:t>
            </a:fld>
            <a:endParaRPr lang="en-US"/>
          </a:p>
        </p:txBody>
      </p:sp>
      <p:sp>
        <p:nvSpPr>
          <p:cNvPr id="462851" name="Rectangle 2"/>
          <p:cNvSpPr>
            <a:spLocks noGrp="1" noRot="1" noChangeAspect="1" noChangeArrowheads="1" noTextEdit="1"/>
          </p:cNvSpPr>
          <p:nvPr>
            <p:ph type="sldImg"/>
          </p:nvPr>
        </p:nvSpPr>
        <p:spPr>
          <a:ln/>
        </p:spPr>
      </p:sp>
      <p:sp>
        <p:nvSpPr>
          <p:cNvPr id="46285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874" name="Rectangle 7"/>
          <p:cNvSpPr>
            <a:spLocks noGrp="1" noChangeArrowheads="1"/>
          </p:cNvSpPr>
          <p:nvPr>
            <p:ph type="sldNum" sz="quarter" idx="5"/>
          </p:nvPr>
        </p:nvSpPr>
        <p:spPr>
          <a:noFill/>
        </p:spPr>
        <p:txBody>
          <a:bodyPr/>
          <a:lstStyle/>
          <a:p>
            <a:fld id="{DE1CBD65-2BCA-4070-AA3C-243E8C03E6A3}" type="slidenum">
              <a:rPr lang="en-US" smtClean="0"/>
              <a:pPr/>
              <a:t>120</a:t>
            </a:fld>
            <a:endParaRPr lang="en-US"/>
          </a:p>
        </p:txBody>
      </p:sp>
      <p:sp>
        <p:nvSpPr>
          <p:cNvPr id="463875" name="Rectangle 2"/>
          <p:cNvSpPr>
            <a:spLocks noGrp="1" noRot="1" noChangeAspect="1" noChangeArrowheads="1" noTextEdit="1"/>
          </p:cNvSpPr>
          <p:nvPr>
            <p:ph type="sldImg"/>
          </p:nvPr>
        </p:nvSpPr>
        <p:spPr>
          <a:ln/>
        </p:spPr>
      </p:sp>
      <p:sp>
        <p:nvSpPr>
          <p:cNvPr id="46387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31"/>
          <p:cNvGrpSpPr>
            <a:grpSpLocks/>
          </p:cNvGrpSpPr>
          <p:nvPr/>
        </p:nvGrpSpPr>
        <p:grpSpPr bwMode="auto">
          <a:xfrm flipH="1">
            <a:off x="12700" y="692150"/>
            <a:ext cx="9093200" cy="6165850"/>
            <a:chOff x="0" y="436"/>
            <a:chExt cx="5760" cy="3884"/>
          </a:xfrm>
        </p:grpSpPr>
        <p:sp>
          <p:nvSpPr>
            <p:cNvPr id="5" name="Line 132"/>
            <p:cNvSpPr>
              <a:spLocks noChangeShapeType="1"/>
            </p:cNvSpPr>
            <p:nvPr userDrawn="1"/>
          </p:nvSpPr>
          <p:spPr bwMode="gray">
            <a:xfrm>
              <a:off x="1472" y="448"/>
              <a:ext cx="4288" cy="2946"/>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6" name="Line 133"/>
            <p:cNvSpPr>
              <a:spLocks noChangeShapeType="1"/>
            </p:cNvSpPr>
            <p:nvPr userDrawn="1"/>
          </p:nvSpPr>
          <p:spPr bwMode="gray">
            <a:xfrm>
              <a:off x="1472" y="448"/>
              <a:ext cx="4288" cy="347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7" name="Line 134"/>
            <p:cNvSpPr>
              <a:spLocks noChangeShapeType="1"/>
            </p:cNvSpPr>
            <p:nvPr userDrawn="1"/>
          </p:nvSpPr>
          <p:spPr bwMode="gray">
            <a:xfrm>
              <a:off x="1472" y="448"/>
              <a:ext cx="4067"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8" name="Line 135"/>
            <p:cNvSpPr>
              <a:spLocks noChangeShapeType="1"/>
            </p:cNvSpPr>
            <p:nvPr userDrawn="1"/>
          </p:nvSpPr>
          <p:spPr bwMode="gray">
            <a:xfrm>
              <a:off x="1472" y="448"/>
              <a:ext cx="3407"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9" name="Line 136"/>
            <p:cNvSpPr>
              <a:spLocks noChangeShapeType="1"/>
            </p:cNvSpPr>
            <p:nvPr userDrawn="1"/>
          </p:nvSpPr>
          <p:spPr bwMode="gray">
            <a:xfrm>
              <a:off x="1472" y="448"/>
              <a:ext cx="2759"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 name="Line 137"/>
            <p:cNvSpPr>
              <a:spLocks noChangeShapeType="1"/>
            </p:cNvSpPr>
            <p:nvPr userDrawn="1"/>
          </p:nvSpPr>
          <p:spPr bwMode="gray">
            <a:xfrm>
              <a:off x="1472" y="448"/>
              <a:ext cx="2162"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1" name="Line 138"/>
            <p:cNvSpPr>
              <a:spLocks noChangeShapeType="1"/>
            </p:cNvSpPr>
            <p:nvPr userDrawn="1"/>
          </p:nvSpPr>
          <p:spPr bwMode="gray">
            <a:xfrm>
              <a:off x="1472" y="448"/>
              <a:ext cx="1612"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2" name="Line 139"/>
            <p:cNvSpPr>
              <a:spLocks noChangeShapeType="1"/>
            </p:cNvSpPr>
            <p:nvPr userDrawn="1"/>
          </p:nvSpPr>
          <p:spPr bwMode="gray">
            <a:xfrm>
              <a:off x="1472" y="448"/>
              <a:ext cx="1065"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3" name="Line 140"/>
            <p:cNvSpPr>
              <a:spLocks noChangeShapeType="1"/>
            </p:cNvSpPr>
            <p:nvPr userDrawn="1"/>
          </p:nvSpPr>
          <p:spPr bwMode="gray">
            <a:xfrm>
              <a:off x="1472" y="448"/>
              <a:ext cx="514"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4" name="Line 141"/>
            <p:cNvSpPr>
              <a:spLocks noChangeShapeType="1"/>
            </p:cNvSpPr>
            <p:nvPr userDrawn="1"/>
          </p:nvSpPr>
          <p:spPr bwMode="gray">
            <a:xfrm>
              <a:off x="1472" y="448"/>
              <a:ext cx="0"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5" name="Line 142"/>
            <p:cNvSpPr>
              <a:spLocks noChangeShapeType="1"/>
            </p:cNvSpPr>
            <p:nvPr userDrawn="1"/>
          </p:nvSpPr>
          <p:spPr bwMode="gray">
            <a:xfrm>
              <a:off x="1472" y="448"/>
              <a:ext cx="4288" cy="2549"/>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6" name="Line 143"/>
            <p:cNvSpPr>
              <a:spLocks noChangeShapeType="1"/>
            </p:cNvSpPr>
            <p:nvPr userDrawn="1"/>
          </p:nvSpPr>
          <p:spPr bwMode="gray">
            <a:xfrm>
              <a:off x="1472" y="448"/>
              <a:ext cx="4288" cy="2195"/>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7" name="Line 144"/>
            <p:cNvSpPr>
              <a:spLocks noChangeShapeType="1"/>
            </p:cNvSpPr>
            <p:nvPr userDrawn="1"/>
          </p:nvSpPr>
          <p:spPr bwMode="gray">
            <a:xfrm>
              <a:off x="1472" y="448"/>
              <a:ext cx="4288" cy="189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8" name="Line 145"/>
            <p:cNvSpPr>
              <a:spLocks noChangeShapeType="1"/>
            </p:cNvSpPr>
            <p:nvPr userDrawn="1"/>
          </p:nvSpPr>
          <p:spPr bwMode="gray">
            <a:xfrm>
              <a:off x="1472" y="448"/>
              <a:ext cx="4288" cy="1584"/>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9" name="Line 146"/>
            <p:cNvSpPr>
              <a:spLocks noChangeShapeType="1"/>
            </p:cNvSpPr>
            <p:nvPr userDrawn="1"/>
          </p:nvSpPr>
          <p:spPr bwMode="gray">
            <a:xfrm>
              <a:off x="1515" y="462"/>
              <a:ext cx="4245" cy="130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0" name="Line 147"/>
            <p:cNvSpPr>
              <a:spLocks noChangeShapeType="1"/>
            </p:cNvSpPr>
            <p:nvPr userDrawn="1"/>
          </p:nvSpPr>
          <p:spPr bwMode="gray">
            <a:xfrm>
              <a:off x="1472" y="448"/>
              <a:ext cx="4288" cy="105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1" name="Line 148"/>
            <p:cNvSpPr>
              <a:spLocks noChangeShapeType="1"/>
            </p:cNvSpPr>
            <p:nvPr userDrawn="1"/>
          </p:nvSpPr>
          <p:spPr bwMode="gray">
            <a:xfrm>
              <a:off x="1472" y="448"/>
              <a:ext cx="4288" cy="833"/>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2" name="Line 149"/>
            <p:cNvSpPr>
              <a:spLocks noChangeShapeType="1"/>
            </p:cNvSpPr>
            <p:nvPr userDrawn="1"/>
          </p:nvSpPr>
          <p:spPr bwMode="gray">
            <a:xfrm>
              <a:off x="1472" y="448"/>
              <a:ext cx="4288" cy="613"/>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3" name="Line 150"/>
            <p:cNvSpPr>
              <a:spLocks noChangeShapeType="1"/>
            </p:cNvSpPr>
            <p:nvPr userDrawn="1"/>
          </p:nvSpPr>
          <p:spPr bwMode="gray">
            <a:xfrm>
              <a:off x="1472" y="448"/>
              <a:ext cx="4288" cy="438"/>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4" name="Line 151"/>
            <p:cNvSpPr>
              <a:spLocks noChangeShapeType="1"/>
            </p:cNvSpPr>
            <p:nvPr userDrawn="1"/>
          </p:nvSpPr>
          <p:spPr bwMode="gray">
            <a:xfrm>
              <a:off x="1472" y="448"/>
              <a:ext cx="4288" cy="259"/>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5" name="Line 152"/>
            <p:cNvSpPr>
              <a:spLocks noChangeShapeType="1"/>
            </p:cNvSpPr>
            <p:nvPr userDrawn="1"/>
          </p:nvSpPr>
          <p:spPr bwMode="gray">
            <a:xfrm>
              <a:off x="1472" y="448"/>
              <a:ext cx="4288" cy="13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6" name="Line 153"/>
            <p:cNvSpPr>
              <a:spLocks noChangeShapeType="1"/>
            </p:cNvSpPr>
            <p:nvPr userDrawn="1"/>
          </p:nvSpPr>
          <p:spPr bwMode="gray">
            <a:xfrm flipH="1">
              <a:off x="0" y="449"/>
              <a:ext cx="1474"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7" name="Line 154"/>
            <p:cNvSpPr>
              <a:spLocks noChangeShapeType="1"/>
            </p:cNvSpPr>
            <p:nvPr userDrawn="1"/>
          </p:nvSpPr>
          <p:spPr bwMode="gray">
            <a:xfrm flipH="1">
              <a:off x="0" y="436"/>
              <a:ext cx="1474" cy="2514"/>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8" name="Line 155"/>
            <p:cNvSpPr>
              <a:spLocks noChangeShapeType="1"/>
            </p:cNvSpPr>
            <p:nvPr userDrawn="1"/>
          </p:nvSpPr>
          <p:spPr bwMode="gray">
            <a:xfrm flipH="1">
              <a:off x="0" y="462"/>
              <a:ext cx="1461" cy="346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9" name="Line 156"/>
            <p:cNvSpPr>
              <a:spLocks noChangeShapeType="1"/>
            </p:cNvSpPr>
            <p:nvPr userDrawn="1"/>
          </p:nvSpPr>
          <p:spPr bwMode="gray">
            <a:xfrm flipH="1">
              <a:off x="249" y="463"/>
              <a:ext cx="1215" cy="385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0" name="Line 157"/>
            <p:cNvSpPr>
              <a:spLocks noChangeShapeType="1"/>
            </p:cNvSpPr>
            <p:nvPr userDrawn="1"/>
          </p:nvSpPr>
          <p:spPr bwMode="gray">
            <a:xfrm flipH="1">
              <a:off x="657" y="472"/>
              <a:ext cx="808" cy="3848"/>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1" name="Line 158"/>
            <p:cNvSpPr>
              <a:spLocks noChangeShapeType="1"/>
            </p:cNvSpPr>
            <p:nvPr userDrawn="1"/>
          </p:nvSpPr>
          <p:spPr bwMode="gray">
            <a:xfrm flipH="1">
              <a:off x="1066" y="463"/>
              <a:ext cx="404" cy="385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2" name="Line 159"/>
            <p:cNvSpPr>
              <a:spLocks noChangeShapeType="1"/>
            </p:cNvSpPr>
            <p:nvPr userDrawn="1"/>
          </p:nvSpPr>
          <p:spPr bwMode="gray">
            <a:xfrm flipH="1">
              <a:off x="0" y="436"/>
              <a:ext cx="1474" cy="1875"/>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3" name="Line 160"/>
            <p:cNvSpPr>
              <a:spLocks noChangeShapeType="1"/>
            </p:cNvSpPr>
            <p:nvPr userDrawn="1"/>
          </p:nvSpPr>
          <p:spPr bwMode="gray">
            <a:xfrm flipH="1">
              <a:off x="0" y="466"/>
              <a:ext cx="1447" cy="132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4" name="Line 161"/>
            <p:cNvSpPr>
              <a:spLocks noChangeShapeType="1"/>
            </p:cNvSpPr>
            <p:nvPr userDrawn="1"/>
          </p:nvSpPr>
          <p:spPr bwMode="gray">
            <a:xfrm flipH="1">
              <a:off x="0" y="449"/>
              <a:ext cx="1474" cy="896"/>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5" name="Line 162"/>
            <p:cNvSpPr>
              <a:spLocks noChangeShapeType="1"/>
            </p:cNvSpPr>
            <p:nvPr userDrawn="1"/>
          </p:nvSpPr>
          <p:spPr bwMode="gray">
            <a:xfrm flipH="1">
              <a:off x="0" y="471"/>
              <a:ext cx="1435" cy="50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6" name="Line 163"/>
            <p:cNvSpPr>
              <a:spLocks noChangeShapeType="1"/>
            </p:cNvSpPr>
            <p:nvPr userDrawn="1"/>
          </p:nvSpPr>
          <p:spPr bwMode="gray">
            <a:xfrm flipH="1">
              <a:off x="0" y="463"/>
              <a:ext cx="1464" cy="206"/>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7" name="Line 164"/>
            <p:cNvSpPr>
              <a:spLocks noChangeShapeType="1"/>
            </p:cNvSpPr>
            <p:nvPr userDrawn="1"/>
          </p:nvSpPr>
          <p:spPr bwMode="gray">
            <a:xfrm flipH="1">
              <a:off x="0" y="436"/>
              <a:ext cx="1474" cy="124"/>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grpSp>
          <p:nvGrpSpPr>
            <p:cNvPr id="38" name="Group 165"/>
            <p:cNvGrpSpPr>
              <a:grpSpLocks/>
            </p:cNvGrpSpPr>
            <p:nvPr userDrawn="1"/>
          </p:nvGrpSpPr>
          <p:grpSpPr bwMode="auto">
            <a:xfrm>
              <a:off x="0" y="13"/>
              <a:ext cx="5760" cy="699"/>
              <a:chOff x="235" y="2750"/>
              <a:chExt cx="5241" cy="699"/>
            </a:xfrm>
          </p:grpSpPr>
          <p:sp>
            <p:nvSpPr>
              <p:cNvPr id="48" name="Line 166"/>
              <p:cNvSpPr>
                <a:spLocks noChangeShapeType="1"/>
              </p:cNvSpPr>
              <p:nvPr/>
            </p:nvSpPr>
            <p:spPr bwMode="gray">
              <a:xfrm>
                <a:off x="235" y="3449"/>
                <a:ext cx="5241"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9" name="Line 167"/>
              <p:cNvSpPr>
                <a:spLocks noChangeShapeType="1"/>
              </p:cNvSpPr>
              <p:nvPr/>
            </p:nvSpPr>
            <p:spPr bwMode="gray">
              <a:xfrm>
                <a:off x="235" y="3191"/>
                <a:ext cx="5241"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50" name="Line 168"/>
              <p:cNvSpPr>
                <a:spLocks noChangeShapeType="1"/>
              </p:cNvSpPr>
              <p:nvPr/>
            </p:nvSpPr>
            <p:spPr bwMode="gray">
              <a:xfrm>
                <a:off x="235" y="2958"/>
                <a:ext cx="5239"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51" name="Line 169"/>
              <p:cNvSpPr>
                <a:spLocks noChangeShapeType="1"/>
              </p:cNvSpPr>
              <p:nvPr/>
            </p:nvSpPr>
            <p:spPr bwMode="gray">
              <a:xfrm>
                <a:off x="235" y="2750"/>
                <a:ext cx="5239"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grpSp>
        <p:sp>
          <p:nvSpPr>
            <p:cNvPr id="39" name="Line 170"/>
            <p:cNvSpPr>
              <a:spLocks noChangeShapeType="1"/>
            </p:cNvSpPr>
            <p:nvPr userDrawn="1"/>
          </p:nvSpPr>
          <p:spPr bwMode="gray">
            <a:xfrm>
              <a:off x="0" y="1753"/>
              <a:ext cx="5760"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0" name="Line 171"/>
            <p:cNvSpPr>
              <a:spLocks noChangeShapeType="1"/>
            </p:cNvSpPr>
            <p:nvPr userDrawn="1"/>
          </p:nvSpPr>
          <p:spPr bwMode="gray">
            <a:xfrm flipV="1">
              <a:off x="0" y="1455"/>
              <a:ext cx="5760" cy="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1" name="Line 172"/>
            <p:cNvSpPr>
              <a:spLocks noChangeShapeType="1"/>
            </p:cNvSpPr>
            <p:nvPr userDrawn="1"/>
          </p:nvSpPr>
          <p:spPr bwMode="gray">
            <a:xfrm>
              <a:off x="0" y="1182"/>
              <a:ext cx="5760" cy="9"/>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2" name="Line 173"/>
            <p:cNvSpPr>
              <a:spLocks noChangeShapeType="1"/>
            </p:cNvSpPr>
            <p:nvPr userDrawn="1"/>
          </p:nvSpPr>
          <p:spPr bwMode="gray">
            <a:xfrm>
              <a:off x="0" y="965"/>
              <a:ext cx="5734"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3" name="Line 174"/>
            <p:cNvSpPr>
              <a:spLocks noChangeShapeType="1"/>
            </p:cNvSpPr>
            <p:nvPr userDrawn="1"/>
          </p:nvSpPr>
          <p:spPr bwMode="gray">
            <a:xfrm flipV="1">
              <a:off x="0" y="780"/>
              <a:ext cx="5760" cy="1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4" name="Line 175"/>
            <p:cNvSpPr>
              <a:spLocks noChangeShapeType="1"/>
            </p:cNvSpPr>
            <p:nvPr userDrawn="1"/>
          </p:nvSpPr>
          <p:spPr bwMode="gray">
            <a:xfrm>
              <a:off x="0" y="661"/>
              <a:ext cx="5760" cy="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5" name="Line 176"/>
            <p:cNvSpPr>
              <a:spLocks noChangeShapeType="1"/>
            </p:cNvSpPr>
            <p:nvPr userDrawn="1"/>
          </p:nvSpPr>
          <p:spPr bwMode="gray">
            <a:xfrm flipV="1">
              <a:off x="0" y="558"/>
              <a:ext cx="5760" cy="1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6" name="Line 177"/>
            <p:cNvSpPr>
              <a:spLocks noChangeShapeType="1"/>
            </p:cNvSpPr>
            <p:nvPr userDrawn="1"/>
          </p:nvSpPr>
          <p:spPr bwMode="gray">
            <a:xfrm>
              <a:off x="25" y="521"/>
              <a:ext cx="5735"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7" name="Line 178"/>
            <p:cNvSpPr>
              <a:spLocks noChangeShapeType="1"/>
            </p:cNvSpPr>
            <p:nvPr userDrawn="1"/>
          </p:nvSpPr>
          <p:spPr bwMode="gray">
            <a:xfrm>
              <a:off x="0" y="482"/>
              <a:ext cx="5760"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grpSp>
      <p:grpSp>
        <p:nvGrpSpPr>
          <p:cNvPr id="52" name="Group 179"/>
          <p:cNvGrpSpPr>
            <a:grpSpLocks/>
          </p:cNvGrpSpPr>
          <p:nvPr/>
        </p:nvGrpSpPr>
        <p:grpSpPr bwMode="auto">
          <a:xfrm flipH="1">
            <a:off x="0" y="0"/>
            <a:ext cx="9144000" cy="2159000"/>
            <a:chOff x="-1" y="0"/>
            <a:chExt cx="5769" cy="1360"/>
          </a:xfrm>
        </p:grpSpPr>
        <p:sp>
          <p:nvSpPr>
            <p:cNvPr id="53" name="Freeform 180"/>
            <p:cNvSpPr>
              <a:spLocks/>
            </p:cNvSpPr>
            <p:nvPr/>
          </p:nvSpPr>
          <p:spPr bwMode="gray">
            <a:xfrm>
              <a:off x="0" y="0"/>
              <a:ext cx="5768" cy="1360"/>
            </a:xfrm>
            <a:custGeom>
              <a:avLst/>
              <a:gdLst/>
              <a:ahLst/>
              <a:cxnLst>
                <a:cxn ang="0">
                  <a:pos x="0" y="0"/>
                </a:cxn>
                <a:cxn ang="0">
                  <a:pos x="0" y="616"/>
                </a:cxn>
                <a:cxn ang="0">
                  <a:pos x="1496" y="460"/>
                </a:cxn>
                <a:cxn ang="0">
                  <a:pos x="5768" y="1360"/>
                </a:cxn>
                <a:cxn ang="0">
                  <a:pos x="5768" y="0"/>
                </a:cxn>
                <a:cxn ang="0">
                  <a:pos x="0" y="0"/>
                </a:cxn>
              </a:cxnLst>
              <a:rect l="0" t="0" r="r" b="b"/>
              <a:pathLst>
                <a:path w="5768" h="1360">
                  <a:moveTo>
                    <a:pt x="0" y="0"/>
                  </a:moveTo>
                  <a:lnTo>
                    <a:pt x="0" y="616"/>
                  </a:lnTo>
                  <a:cubicBezTo>
                    <a:pt x="72" y="608"/>
                    <a:pt x="264" y="510"/>
                    <a:pt x="1496" y="460"/>
                  </a:cubicBezTo>
                  <a:cubicBezTo>
                    <a:pt x="2728" y="411"/>
                    <a:pt x="4632" y="672"/>
                    <a:pt x="5768" y="1360"/>
                  </a:cubicBezTo>
                  <a:lnTo>
                    <a:pt x="5768" y="0"/>
                  </a:lnTo>
                  <a:lnTo>
                    <a:pt x="0" y="0"/>
                  </a:lnTo>
                  <a:close/>
                </a:path>
              </a:pathLst>
            </a:custGeom>
            <a:gradFill rotWithShape="1">
              <a:gsLst>
                <a:gs pos="0">
                  <a:schemeClr val="hlink"/>
                </a:gs>
                <a:gs pos="100000">
                  <a:schemeClr val="hlink">
                    <a:gamma/>
                    <a:shade val="63529"/>
                    <a:invGamma/>
                  </a:schemeClr>
                </a:gs>
              </a:gsLst>
              <a:lin ang="0" scaled="1"/>
            </a:gradFill>
            <a:ln w="9525">
              <a:noFill/>
              <a:round/>
              <a:headEnd/>
              <a:tailEnd/>
            </a:ln>
            <a:effectLst/>
          </p:spPr>
          <p:txBody>
            <a:bodyPr/>
            <a:lstStyle/>
            <a:p>
              <a:pPr>
                <a:defRPr/>
              </a:pPr>
              <a:endParaRPr lang="en-US"/>
            </a:p>
          </p:txBody>
        </p:sp>
        <p:sp>
          <p:nvSpPr>
            <p:cNvPr id="54" name="Freeform 181"/>
            <p:cNvSpPr>
              <a:spLocks/>
            </p:cNvSpPr>
            <p:nvPr/>
          </p:nvSpPr>
          <p:spPr bwMode="gray">
            <a:xfrm>
              <a:off x="-1" y="0"/>
              <a:ext cx="5761" cy="1104"/>
            </a:xfrm>
            <a:custGeom>
              <a:avLst/>
              <a:gdLst/>
              <a:ahLst/>
              <a:cxnLst>
                <a:cxn ang="0">
                  <a:pos x="0" y="0"/>
                </a:cxn>
                <a:cxn ang="0">
                  <a:pos x="0" y="632"/>
                </a:cxn>
                <a:cxn ang="0">
                  <a:pos x="1521" y="448"/>
                </a:cxn>
                <a:cxn ang="0">
                  <a:pos x="5761" y="1104"/>
                </a:cxn>
                <a:cxn ang="0">
                  <a:pos x="5760" y="8"/>
                </a:cxn>
                <a:cxn ang="0">
                  <a:pos x="0" y="0"/>
                </a:cxn>
              </a:cxnLst>
              <a:rect l="0" t="0" r="r" b="b"/>
              <a:pathLst>
                <a:path w="5761" h="1104">
                  <a:moveTo>
                    <a:pt x="0" y="0"/>
                  </a:moveTo>
                  <a:lnTo>
                    <a:pt x="0" y="632"/>
                  </a:lnTo>
                  <a:cubicBezTo>
                    <a:pt x="72" y="625"/>
                    <a:pt x="401" y="504"/>
                    <a:pt x="1521" y="448"/>
                  </a:cubicBezTo>
                  <a:cubicBezTo>
                    <a:pt x="2641" y="392"/>
                    <a:pt x="4505" y="504"/>
                    <a:pt x="5761" y="1104"/>
                  </a:cubicBezTo>
                  <a:lnTo>
                    <a:pt x="5760" y="8"/>
                  </a:lnTo>
                  <a:lnTo>
                    <a:pt x="0" y="0"/>
                  </a:lnTo>
                  <a:close/>
                </a:path>
              </a:pathLst>
            </a:custGeom>
            <a:gradFill rotWithShape="1">
              <a:gsLst>
                <a:gs pos="0">
                  <a:schemeClr val="hlink">
                    <a:gamma/>
                    <a:shade val="63529"/>
                    <a:invGamma/>
                  </a:schemeClr>
                </a:gs>
                <a:gs pos="100000">
                  <a:schemeClr val="hlink"/>
                </a:gs>
              </a:gsLst>
              <a:lin ang="0" scaled="1"/>
            </a:gradFill>
            <a:ln w="9525">
              <a:noFill/>
              <a:round/>
              <a:headEnd/>
              <a:tailEnd/>
            </a:ln>
            <a:effectLst/>
          </p:spPr>
          <p:txBody>
            <a:bodyPr/>
            <a:lstStyle/>
            <a:p>
              <a:pPr>
                <a:defRPr/>
              </a:pPr>
              <a:endParaRPr lang="en-US"/>
            </a:p>
          </p:txBody>
        </p:sp>
      </p:grpSp>
      <p:pic>
        <p:nvPicPr>
          <p:cNvPr id="55" name="Picture 182" descr="figure07_b"/>
          <p:cNvPicPr>
            <a:picLocks noChangeAspect="1" noChangeArrowheads="1"/>
          </p:cNvPicPr>
          <p:nvPr/>
        </p:nvPicPr>
        <p:blipFill>
          <a:blip r:embed="rId2"/>
          <a:srcRect/>
          <a:stretch>
            <a:fillRect/>
          </a:stretch>
        </p:blipFill>
        <p:spPr bwMode="gray">
          <a:xfrm>
            <a:off x="5638800" y="3124200"/>
            <a:ext cx="2447925" cy="2044700"/>
          </a:xfrm>
          <a:prstGeom prst="rect">
            <a:avLst/>
          </a:prstGeom>
          <a:noFill/>
          <a:ln w="9525">
            <a:noFill/>
            <a:miter lim="800000"/>
            <a:headEnd/>
            <a:tailEnd/>
          </a:ln>
        </p:spPr>
      </p:pic>
      <p:pic>
        <p:nvPicPr>
          <p:cNvPr id="56" name="Picture 183" descr="figure07_g"/>
          <p:cNvPicPr>
            <a:picLocks noChangeAspect="1" noChangeArrowheads="1"/>
          </p:cNvPicPr>
          <p:nvPr/>
        </p:nvPicPr>
        <p:blipFill>
          <a:blip r:embed="rId3"/>
          <a:srcRect/>
          <a:stretch>
            <a:fillRect/>
          </a:stretch>
        </p:blipFill>
        <p:spPr bwMode="gray">
          <a:xfrm>
            <a:off x="7019925" y="4005263"/>
            <a:ext cx="2124075" cy="1774825"/>
          </a:xfrm>
          <a:prstGeom prst="rect">
            <a:avLst/>
          </a:prstGeom>
          <a:noFill/>
          <a:ln w="9525">
            <a:noFill/>
            <a:miter lim="800000"/>
            <a:headEnd/>
            <a:tailEnd/>
          </a:ln>
        </p:spPr>
      </p:pic>
      <p:pic>
        <p:nvPicPr>
          <p:cNvPr id="57" name="Picture 184" descr="figure07_o copy"/>
          <p:cNvPicPr>
            <a:picLocks noChangeAspect="1" noChangeArrowheads="1"/>
          </p:cNvPicPr>
          <p:nvPr/>
        </p:nvPicPr>
        <p:blipFill>
          <a:blip r:embed="rId4"/>
          <a:srcRect/>
          <a:stretch>
            <a:fillRect/>
          </a:stretch>
        </p:blipFill>
        <p:spPr bwMode="gray">
          <a:xfrm>
            <a:off x="6227763" y="4868863"/>
            <a:ext cx="1619250" cy="1352550"/>
          </a:xfrm>
          <a:prstGeom prst="rect">
            <a:avLst/>
          </a:prstGeom>
          <a:noFill/>
          <a:ln w="9525">
            <a:noFill/>
            <a:miter lim="800000"/>
            <a:headEnd/>
            <a:tailEnd/>
          </a:ln>
        </p:spPr>
      </p:pic>
      <p:sp>
        <p:nvSpPr>
          <p:cNvPr id="58" name="Text Box 14"/>
          <p:cNvSpPr txBox="1">
            <a:spLocks noChangeArrowheads="1"/>
          </p:cNvSpPr>
          <p:nvPr/>
        </p:nvSpPr>
        <p:spPr bwMode="white">
          <a:xfrm>
            <a:off x="228600" y="304800"/>
            <a:ext cx="1524000" cy="579438"/>
          </a:xfrm>
          <a:prstGeom prst="rect">
            <a:avLst/>
          </a:prstGeom>
          <a:noFill/>
          <a:ln w="9525">
            <a:noFill/>
            <a:miter lim="800000"/>
            <a:headEnd/>
            <a:tailEnd/>
          </a:ln>
          <a:effectLst/>
        </p:spPr>
        <p:txBody>
          <a:bodyPr>
            <a:spAutoFit/>
          </a:bodyPr>
          <a:lstStyle/>
          <a:p>
            <a:pPr>
              <a:defRPr/>
            </a:pPr>
            <a:endParaRPr lang="en-US" sz="3200" b="1">
              <a:solidFill>
                <a:srgbClr val="FFFFFF"/>
              </a:solidFill>
              <a:latin typeface="Verdana" pitchFamily="34" charset="0"/>
            </a:endParaRPr>
          </a:p>
        </p:txBody>
      </p:sp>
      <p:sp>
        <p:nvSpPr>
          <p:cNvPr id="3075" name="Rectangle 3"/>
          <p:cNvSpPr>
            <a:spLocks noGrp="1" noChangeArrowheads="1"/>
          </p:cNvSpPr>
          <p:nvPr>
            <p:ph type="subTitle" idx="1"/>
          </p:nvPr>
        </p:nvSpPr>
        <p:spPr bwMode="black">
          <a:xfrm>
            <a:off x="457200" y="5334000"/>
            <a:ext cx="7086600" cy="381000"/>
          </a:xfrm>
        </p:spPr>
        <p:txBody>
          <a:bodyPr/>
          <a:lstStyle>
            <a:lvl1pPr marL="0" indent="0">
              <a:buFont typeface="Wingdings" pitchFamily="2" charset="2"/>
              <a:buNone/>
              <a:defRPr sz="2400" b="1">
                <a:solidFill>
                  <a:schemeClr val="tx2"/>
                </a:solidFill>
              </a:defRPr>
            </a:lvl1pPr>
          </a:lstStyle>
          <a:p>
            <a:r>
              <a:rPr lang="en-US"/>
              <a:t>Click to edit Master subtitle </a:t>
            </a:r>
          </a:p>
          <a:p>
            <a:r>
              <a:rPr lang="en-US"/>
              <a:t>style</a:t>
            </a:r>
          </a:p>
        </p:txBody>
      </p:sp>
      <p:sp>
        <p:nvSpPr>
          <p:cNvPr id="3258" name="Rectangle 186"/>
          <p:cNvSpPr>
            <a:spLocks noGrp="1" noChangeArrowheads="1"/>
          </p:cNvSpPr>
          <p:nvPr>
            <p:ph type="ctrTitle" sz="quarter"/>
          </p:nvPr>
        </p:nvSpPr>
        <p:spPr bwMode="gray">
          <a:xfrm>
            <a:off x="457200" y="4191000"/>
            <a:ext cx="5410200" cy="1219200"/>
          </a:xfrm>
          <a:effectLst>
            <a:outerShdw dist="35921" dir="2700000" algn="ctr" rotWithShape="0">
              <a:schemeClr val="bg2"/>
            </a:outerShdw>
          </a:effectLst>
        </p:spPr>
        <p:txBody>
          <a:bodyPr/>
          <a:lstStyle>
            <a:lvl1pPr algn="l">
              <a:defRPr sz="4000">
                <a:solidFill>
                  <a:schemeClr val="tx1"/>
                </a:solidFill>
              </a:defRPr>
            </a:lvl1pPr>
          </a:lstStyle>
          <a:p>
            <a:r>
              <a:rPr lang="en-US" altLang="ko-KR"/>
              <a:t>Click to edit </a:t>
            </a:r>
            <a:br>
              <a:rPr lang="en-US" altLang="ko-KR"/>
            </a:br>
            <a:r>
              <a:rPr lang="en-US" altLang="ko-KR"/>
              <a:t>Master title </a:t>
            </a:r>
            <a:br>
              <a:rPr lang="en-US" altLang="ko-KR"/>
            </a:br>
            <a:r>
              <a:rPr lang="en-US" altLang="ko-KR"/>
              <a:t>style</a:t>
            </a:r>
          </a:p>
        </p:txBody>
      </p:sp>
      <p:sp>
        <p:nvSpPr>
          <p:cNvPr id="59" name="Rectangle 4"/>
          <p:cNvSpPr>
            <a:spLocks noGrp="1" noChangeArrowheads="1"/>
          </p:cNvSpPr>
          <p:nvPr>
            <p:ph type="dt" sz="half" idx="10"/>
          </p:nvPr>
        </p:nvSpPr>
        <p:spPr>
          <a:xfrm>
            <a:off x="457200" y="6477000"/>
            <a:ext cx="2133600" cy="244475"/>
          </a:xfrm>
        </p:spPr>
        <p:txBody>
          <a:bodyPr/>
          <a:lstStyle>
            <a:lvl1pPr>
              <a:defRPr sz="1200"/>
            </a:lvl1pPr>
          </a:lstStyle>
          <a:p>
            <a:pPr>
              <a:defRPr/>
            </a:pPr>
            <a:endParaRPr lang="en-US"/>
          </a:p>
        </p:txBody>
      </p:sp>
      <p:sp>
        <p:nvSpPr>
          <p:cNvPr id="60" name="Rectangle 5"/>
          <p:cNvSpPr>
            <a:spLocks noGrp="1" noChangeArrowheads="1"/>
          </p:cNvSpPr>
          <p:nvPr>
            <p:ph type="ftr" sz="quarter" idx="11"/>
          </p:nvPr>
        </p:nvSpPr>
        <p:spPr>
          <a:xfrm>
            <a:off x="3124200" y="6477000"/>
            <a:ext cx="2895600" cy="244475"/>
          </a:xfrm>
        </p:spPr>
        <p:txBody>
          <a:bodyPr/>
          <a:lstStyle>
            <a:lvl1pPr>
              <a:defRPr sz="1200"/>
            </a:lvl1pPr>
          </a:lstStyle>
          <a:p>
            <a:pPr>
              <a:defRPr/>
            </a:pPr>
            <a:endParaRPr lang="en-US"/>
          </a:p>
        </p:txBody>
      </p:sp>
      <p:sp>
        <p:nvSpPr>
          <p:cNvPr id="61" name="Rectangle 6"/>
          <p:cNvSpPr>
            <a:spLocks noGrp="1" noChangeArrowheads="1"/>
          </p:cNvSpPr>
          <p:nvPr>
            <p:ph type="sldNum" sz="quarter" idx="12"/>
          </p:nvPr>
        </p:nvSpPr>
        <p:spPr>
          <a:xfrm>
            <a:off x="6553200" y="6477000"/>
            <a:ext cx="2133600" cy="244475"/>
          </a:xfrm>
        </p:spPr>
        <p:txBody>
          <a:bodyPr/>
          <a:lstStyle>
            <a:lvl1pPr>
              <a:defRPr sz="1200"/>
            </a:lvl1pPr>
          </a:lstStyle>
          <a:p>
            <a:pPr>
              <a:defRPr/>
            </a:pPr>
            <a:fld id="{4BDB2E01-B420-4A47-9052-83F62B99B524}"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6EF15F8-1B72-4CE9-8A0D-8F833CDB438A}"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5EE5A83-4CB4-420C-8521-2E2D79E9C276}"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76288" y="1347788"/>
            <a:ext cx="3802062" cy="4914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30750" y="1347788"/>
            <a:ext cx="3803650" cy="4914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5211560-6EDB-45E2-A5E4-B576DA092D2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915CFEA5-B51B-4773-A8D4-DC3AC5EE0113}"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CD08CF6D-0A63-49EE-8EFC-5ECA2577EC9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95BBB7B-D9CE-408D-817F-C92B654C68E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FDBA00-2B8E-4AE1-A6B7-42DD85FA599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A849914-43F9-4D6F-9B9D-964BBE89562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CAE7C70-8CF5-4627-AE2E-56D614B53033}"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39013" y="0"/>
            <a:ext cx="2185987" cy="626268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76288" y="0"/>
            <a:ext cx="6410325" cy="62626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02AB67A-2FEB-43FA-A12E-0C9C12A16521}"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776288" y="0"/>
            <a:ext cx="8748712" cy="62626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3D67C27A-1689-4D95-A906-61E6C329B953}"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216" y="3124201"/>
            <a:ext cx="6619245" cy="1653180"/>
          </a:xfrm>
        </p:spPr>
        <p:txBody>
          <a:bodyPr anchor="b"/>
          <a:lstStyle>
            <a:lvl1pPr algn="l">
              <a:defRPr sz="3000" b="0" cap="none"/>
            </a:lvl1pPr>
          </a:lstStyle>
          <a:p>
            <a:r>
              <a:rPr lang="en-US"/>
              <a:t>Click to edit Master title style</a:t>
            </a:r>
            <a:endParaRPr lang="en-US" dirty="0"/>
          </a:p>
        </p:txBody>
      </p:sp>
      <p:sp>
        <p:nvSpPr>
          <p:cNvPr id="3" name="Text Placeholder 2"/>
          <p:cNvSpPr>
            <a:spLocks noGrp="1"/>
          </p:cNvSpPr>
          <p:nvPr>
            <p:ph type="body" idx="1"/>
          </p:nvPr>
        </p:nvSpPr>
        <p:spPr>
          <a:xfrm>
            <a:off x="866216" y="4777381"/>
            <a:ext cx="6619244" cy="860400"/>
          </a:xfrm>
        </p:spPr>
        <p:txBody>
          <a:bodyPr anchor="t"/>
          <a:lstStyle>
            <a:lvl1pPr marL="0" indent="0" algn="l">
              <a:buNone/>
              <a:defRPr sz="1500" cap="none">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smtClean="0"/>
              <a:t>29/10/2018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0713182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Quote Name Card">
    <p:spTree>
      <p:nvGrpSpPr>
        <p:cNvPr id="1" name=""/>
        <p:cNvGrpSpPr/>
        <p:nvPr/>
      </p:nvGrpSpPr>
      <p:grpSpPr>
        <a:xfrm>
          <a:off x="0" y="0"/>
          <a:ext cx="0" cy="0"/>
          <a:chOff x="0" y="0"/>
          <a:chExt cx="0" cy="0"/>
        </a:xfrm>
      </p:grpSpPr>
      <p:sp>
        <p:nvSpPr>
          <p:cNvPr id="16" name="Title 1"/>
          <p:cNvSpPr>
            <a:spLocks noGrp="1"/>
          </p:cNvSpPr>
          <p:nvPr>
            <p:ph type="title"/>
          </p:nvPr>
        </p:nvSpPr>
        <p:spPr>
          <a:xfrm>
            <a:off x="744201" y="609602"/>
            <a:ext cx="7162799" cy="2743199"/>
          </a:xfrm>
        </p:spPr>
        <p:txBody>
          <a:bodyPr anchor="ctr">
            <a:normAutofit/>
          </a:bodyPr>
          <a:lstStyle>
            <a:lvl1pPr algn="l">
              <a:defRPr sz="24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514350" y="3886200"/>
            <a:ext cx="7601577" cy="889000"/>
          </a:xfrm>
        </p:spPr>
        <p:txBody>
          <a:bodyPr vert="horz" lIns="91440" tIns="45720" rIns="91440" bIns="45720" rtlCol="0" anchor="b">
            <a:normAutofit/>
          </a:bodyPr>
          <a:lstStyle>
            <a:lvl1pPr>
              <a:buNone/>
              <a:defRPr lang="en-US" sz="1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514349" y="4775200"/>
            <a:ext cx="7601577" cy="1016000"/>
          </a:xfrm>
        </p:spPr>
        <p:txBody>
          <a:bodyPr anchor="t">
            <a:normAutofit/>
          </a:bodyPr>
          <a:lstStyle>
            <a:lvl1pPr marL="0" indent="0" algn="l">
              <a:buNone/>
              <a:defRPr sz="135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29/10/2018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98037063"/>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1619" cy="6856214"/>
          </a:xfrm>
          <a:prstGeom prst="rect">
            <a:avLst/>
          </a:prstGeom>
        </p:spPr>
      </p:pic>
      <p:sp>
        <p:nvSpPr>
          <p:cNvPr id="2" name="Title 1"/>
          <p:cNvSpPr>
            <a:spLocks noGrp="1"/>
          </p:cNvSpPr>
          <p:nvPr>
            <p:ph type="title"/>
          </p:nvPr>
        </p:nvSpPr>
        <p:spPr>
          <a:xfrm>
            <a:off x="514351" y="609602"/>
            <a:ext cx="7598570" cy="3124199"/>
          </a:xfrm>
        </p:spPr>
        <p:txBody>
          <a:bodyPr anchor="ctr">
            <a:normAutofit/>
          </a:bodyPr>
          <a:lstStyle>
            <a:lvl1pPr algn="l">
              <a:defRPr sz="2400" b="0" cap="none"/>
            </a:lvl1pPr>
          </a:lstStyle>
          <a:p>
            <a:r>
              <a:rPr lang="en-US"/>
              <a:t>Click to edit Master title style</a:t>
            </a:r>
            <a:endParaRPr lang="en-US" dirty="0"/>
          </a:p>
        </p:txBody>
      </p:sp>
      <p:sp>
        <p:nvSpPr>
          <p:cNvPr id="3" name="Text Placeholder 2"/>
          <p:cNvSpPr>
            <a:spLocks noGrp="1"/>
          </p:cNvSpPr>
          <p:nvPr>
            <p:ph type="body" idx="1"/>
          </p:nvPr>
        </p:nvSpPr>
        <p:spPr>
          <a:xfrm>
            <a:off x="514350" y="4343400"/>
            <a:ext cx="7598571" cy="1447800"/>
          </a:xfrm>
        </p:spPr>
        <p:txBody>
          <a:bodyPr anchor="ctr">
            <a:normAutofit/>
          </a:bodyPr>
          <a:lstStyle>
            <a:lvl1pPr marL="0" indent="0" algn="l">
              <a:buNone/>
              <a:defRPr sz="15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smtClean="0"/>
              <a:t>29/10/2018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321072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tint val="0"/>
                <a:invGamma/>
              </a:schemeClr>
            </a:gs>
          </a:gsLst>
          <a:lin ang="2700000" scaled="1"/>
        </a:gradFill>
        <a:effectLst/>
      </p:bgPr>
    </p:bg>
    <p:spTree>
      <p:nvGrpSpPr>
        <p:cNvPr id="1" name=""/>
        <p:cNvGrpSpPr/>
        <p:nvPr/>
      </p:nvGrpSpPr>
      <p:grpSpPr>
        <a:xfrm>
          <a:off x="0" y="0"/>
          <a:ext cx="0" cy="0"/>
          <a:chOff x="0" y="0"/>
          <a:chExt cx="0" cy="0"/>
        </a:xfrm>
      </p:grpSpPr>
      <p:grpSp>
        <p:nvGrpSpPr>
          <p:cNvPr id="14338" name="Group 15"/>
          <p:cNvGrpSpPr>
            <a:grpSpLocks/>
          </p:cNvGrpSpPr>
          <p:nvPr/>
        </p:nvGrpSpPr>
        <p:grpSpPr bwMode="auto">
          <a:xfrm>
            <a:off x="-12700" y="692150"/>
            <a:ext cx="9144000" cy="6165850"/>
            <a:chOff x="0" y="436"/>
            <a:chExt cx="5760" cy="3884"/>
          </a:xfrm>
        </p:grpSpPr>
        <p:sp>
          <p:nvSpPr>
            <p:cNvPr id="1040" name="Line 16"/>
            <p:cNvSpPr>
              <a:spLocks noChangeShapeType="1"/>
            </p:cNvSpPr>
            <p:nvPr userDrawn="1"/>
          </p:nvSpPr>
          <p:spPr bwMode="gray">
            <a:xfrm>
              <a:off x="1472" y="448"/>
              <a:ext cx="4288" cy="2946"/>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1" name="Line 17"/>
            <p:cNvSpPr>
              <a:spLocks noChangeShapeType="1"/>
            </p:cNvSpPr>
            <p:nvPr userDrawn="1"/>
          </p:nvSpPr>
          <p:spPr bwMode="gray">
            <a:xfrm>
              <a:off x="1472" y="448"/>
              <a:ext cx="4288" cy="347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2" name="Line 18"/>
            <p:cNvSpPr>
              <a:spLocks noChangeShapeType="1"/>
            </p:cNvSpPr>
            <p:nvPr userDrawn="1"/>
          </p:nvSpPr>
          <p:spPr bwMode="gray">
            <a:xfrm>
              <a:off x="1472" y="448"/>
              <a:ext cx="4067"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3" name="Line 19"/>
            <p:cNvSpPr>
              <a:spLocks noChangeShapeType="1"/>
            </p:cNvSpPr>
            <p:nvPr userDrawn="1"/>
          </p:nvSpPr>
          <p:spPr bwMode="gray">
            <a:xfrm>
              <a:off x="1472" y="448"/>
              <a:ext cx="3407"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4" name="Line 20"/>
            <p:cNvSpPr>
              <a:spLocks noChangeShapeType="1"/>
            </p:cNvSpPr>
            <p:nvPr userDrawn="1"/>
          </p:nvSpPr>
          <p:spPr bwMode="gray">
            <a:xfrm>
              <a:off x="1472" y="448"/>
              <a:ext cx="2787"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5" name="Line 21"/>
            <p:cNvSpPr>
              <a:spLocks noChangeShapeType="1"/>
            </p:cNvSpPr>
            <p:nvPr userDrawn="1"/>
          </p:nvSpPr>
          <p:spPr bwMode="gray">
            <a:xfrm>
              <a:off x="1472" y="448"/>
              <a:ext cx="2162"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6" name="Line 22"/>
            <p:cNvSpPr>
              <a:spLocks noChangeShapeType="1"/>
            </p:cNvSpPr>
            <p:nvPr userDrawn="1"/>
          </p:nvSpPr>
          <p:spPr bwMode="gray">
            <a:xfrm>
              <a:off x="1472" y="448"/>
              <a:ext cx="1612"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7" name="Line 23"/>
            <p:cNvSpPr>
              <a:spLocks noChangeShapeType="1"/>
            </p:cNvSpPr>
            <p:nvPr userDrawn="1"/>
          </p:nvSpPr>
          <p:spPr bwMode="gray">
            <a:xfrm>
              <a:off x="1472" y="448"/>
              <a:ext cx="1065"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8" name="Line 24"/>
            <p:cNvSpPr>
              <a:spLocks noChangeShapeType="1"/>
            </p:cNvSpPr>
            <p:nvPr userDrawn="1"/>
          </p:nvSpPr>
          <p:spPr bwMode="gray">
            <a:xfrm>
              <a:off x="1472" y="448"/>
              <a:ext cx="514"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9" name="Line 25"/>
            <p:cNvSpPr>
              <a:spLocks noChangeShapeType="1"/>
            </p:cNvSpPr>
            <p:nvPr userDrawn="1"/>
          </p:nvSpPr>
          <p:spPr bwMode="gray">
            <a:xfrm>
              <a:off x="1472" y="448"/>
              <a:ext cx="0"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0" name="Line 26"/>
            <p:cNvSpPr>
              <a:spLocks noChangeShapeType="1"/>
            </p:cNvSpPr>
            <p:nvPr userDrawn="1"/>
          </p:nvSpPr>
          <p:spPr bwMode="gray">
            <a:xfrm>
              <a:off x="1472" y="448"/>
              <a:ext cx="4288" cy="2549"/>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1" name="Line 27"/>
            <p:cNvSpPr>
              <a:spLocks noChangeShapeType="1"/>
            </p:cNvSpPr>
            <p:nvPr userDrawn="1"/>
          </p:nvSpPr>
          <p:spPr bwMode="gray">
            <a:xfrm>
              <a:off x="1472" y="448"/>
              <a:ext cx="4288" cy="2195"/>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2" name="Line 28"/>
            <p:cNvSpPr>
              <a:spLocks noChangeShapeType="1"/>
            </p:cNvSpPr>
            <p:nvPr userDrawn="1"/>
          </p:nvSpPr>
          <p:spPr bwMode="gray">
            <a:xfrm>
              <a:off x="1472" y="448"/>
              <a:ext cx="4288" cy="189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3" name="Line 29"/>
            <p:cNvSpPr>
              <a:spLocks noChangeShapeType="1"/>
            </p:cNvSpPr>
            <p:nvPr userDrawn="1"/>
          </p:nvSpPr>
          <p:spPr bwMode="gray">
            <a:xfrm>
              <a:off x="1472" y="448"/>
              <a:ext cx="4288" cy="1584"/>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4" name="Line 30"/>
            <p:cNvSpPr>
              <a:spLocks noChangeShapeType="1"/>
            </p:cNvSpPr>
            <p:nvPr userDrawn="1"/>
          </p:nvSpPr>
          <p:spPr bwMode="gray">
            <a:xfrm>
              <a:off x="1515" y="462"/>
              <a:ext cx="4245" cy="130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5" name="Line 31"/>
            <p:cNvSpPr>
              <a:spLocks noChangeShapeType="1"/>
            </p:cNvSpPr>
            <p:nvPr userDrawn="1"/>
          </p:nvSpPr>
          <p:spPr bwMode="gray">
            <a:xfrm>
              <a:off x="1472" y="448"/>
              <a:ext cx="4288" cy="105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6" name="Line 32"/>
            <p:cNvSpPr>
              <a:spLocks noChangeShapeType="1"/>
            </p:cNvSpPr>
            <p:nvPr userDrawn="1"/>
          </p:nvSpPr>
          <p:spPr bwMode="gray">
            <a:xfrm>
              <a:off x="1472" y="448"/>
              <a:ext cx="4288" cy="833"/>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7" name="Line 33"/>
            <p:cNvSpPr>
              <a:spLocks noChangeShapeType="1"/>
            </p:cNvSpPr>
            <p:nvPr userDrawn="1"/>
          </p:nvSpPr>
          <p:spPr bwMode="gray">
            <a:xfrm>
              <a:off x="1472" y="448"/>
              <a:ext cx="4288" cy="613"/>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8" name="Line 34"/>
            <p:cNvSpPr>
              <a:spLocks noChangeShapeType="1"/>
            </p:cNvSpPr>
            <p:nvPr userDrawn="1"/>
          </p:nvSpPr>
          <p:spPr bwMode="gray">
            <a:xfrm>
              <a:off x="1472" y="448"/>
              <a:ext cx="4288" cy="438"/>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9" name="Line 35"/>
            <p:cNvSpPr>
              <a:spLocks noChangeShapeType="1"/>
            </p:cNvSpPr>
            <p:nvPr userDrawn="1"/>
          </p:nvSpPr>
          <p:spPr bwMode="gray">
            <a:xfrm>
              <a:off x="1472" y="448"/>
              <a:ext cx="4288" cy="259"/>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0" name="Line 36"/>
            <p:cNvSpPr>
              <a:spLocks noChangeShapeType="1"/>
            </p:cNvSpPr>
            <p:nvPr userDrawn="1"/>
          </p:nvSpPr>
          <p:spPr bwMode="gray">
            <a:xfrm>
              <a:off x="1472" y="448"/>
              <a:ext cx="4288" cy="13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1" name="Line 37"/>
            <p:cNvSpPr>
              <a:spLocks noChangeShapeType="1"/>
            </p:cNvSpPr>
            <p:nvPr userDrawn="1"/>
          </p:nvSpPr>
          <p:spPr bwMode="gray">
            <a:xfrm flipH="1">
              <a:off x="0" y="449"/>
              <a:ext cx="1474"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2" name="Line 38"/>
            <p:cNvSpPr>
              <a:spLocks noChangeShapeType="1"/>
            </p:cNvSpPr>
            <p:nvPr userDrawn="1"/>
          </p:nvSpPr>
          <p:spPr bwMode="gray">
            <a:xfrm flipH="1">
              <a:off x="0" y="436"/>
              <a:ext cx="1474" cy="2514"/>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3" name="Line 39"/>
            <p:cNvSpPr>
              <a:spLocks noChangeShapeType="1"/>
            </p:cNvSpPr>
            <p:nvPr userDrawn="1"/>
          </p:nvSpPr>
          <p:spPr bwMode="gray">
            <a:xfrm flipH="1">
              <a:off x="0" y="462"/>
              <a:ext cx="1461" cy="346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4" name="Line 40"/>
            <p:cNvSpPr>
              <a:spLocks noChangeShapeType="1"/>
            </p:cNvSpPr>
            <p:nvPr userDrawn="1"/>
          </p:nvSpPr>
          <p:spPr bwMode="gray">
            <a:xfrm flipH="1">
              <a:off x="249" y="463"/>
              <a:ext cx="1215" cy="385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5" name="Line 41"/>
            <p:cNvSpPr>
              <a:spLocks noChangeShapeType="1"/>
            </p:cNvSpPr>
            <p:nvPr userDrawn="1"/>
          </p:nvSpPr>
          <p:spPr bwMode="gray">
            <a:xfrm flipH="1">
              <a:off x="657" y="472"/>
              <a:ext cx="808" cy="3848"/>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6" name="Line 42"/>
            <p:cNvSpPr>
              <a:spLocks noChangeShapeType="1"/>
            </p:cNvSpPr>
            <p:nvPr userDrawn="1"/>
          </p:nvSpPr>
          <p:spPr bwMode="gray">
            <a:xfrm flipH="1">
              <a:off x="1066" y="463"/>
              <a:ext cx="404" cy="385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7" name="Line 43"/>
            <p:cNvSpPr>
              <a:spLocks noChangeShapeType="1"/>
            </p:cNvSpPr>
            <p:nvPr userDrawn="1"/>
          </p:nvSpPr>
          <p:spPr bwMode="gray">
            <a:xfrm flipH="1">
              <a:off x="0" y="436"/>
              <a:ext cx="1474" cy="1875"/>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8" name="Line 44"/>
            <p:cNvSpPr>
              <a:spLocks noChangeShapeType="1"/>
            </p:cNvSpPr>
            <p:nvPr userDrawn="1"/>
          </p:nvSpPr>
          <p:spPr bwMode="gray">
            <a:xfrm flipH="1">
              <a:off x="0" y="466"/>
              <a:ext cx="1447" cy="132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9" name="Line 45"/>
            <p:cNvSpPr>
              <a:spLocks noChangeShapeType="1"/>
            </p:cNvSpPr>
            <p:nvPr userDrawn="1"/>
          </p:nvSpPr>
          <p:spPr bwMode="gray">
            <a:xfrm flipH="1">
              <a:off x="0" y="449"/>
              <a:ext cx="1474" cy="896"/>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70" name="Line 46"/>
            <p:cNvSpPr>
              <a:spLocks noChangeShapeType="1"/>
            </p:cNvSpPr>
            <p:nvPr userDrawn="1"/>
          </p:nvSpPr>
          <p:spPr bwMode="gray">
            <a:xfrm flipH="1">
              <a:off x="0" y="471"/>
              <a:ext cx="1435" cy="50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71" name="Line 47"/>
            <p:cNvSpPr>
              <a:spLocks noChangeShapeType="1"/>
            </p:cNvSpPr>
            <p:nvPr userDrawn="1"/>
          </p:nvSpPr>
          <p:spPr bwMode="gray">
            <a:xfrm flipH="1">
              <a:off x="0" y="463"/>
              <a:ext cx="1464" cy="206"/>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72" name="Line 48"/>
            <p:cNvSpPr>
              <a:spLocks noChangeShapeType="1"/>
            </p:cNvSpPr>
            <p:nvPr userDrawn="1"/>
          </p:nvSpPr>
          <p:spPr bwMode="gray">
            <a:xfrm flipH="1">
              <a:off x="0" y="436"/>
              <a:ext cx="1474" cy="124"/>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grpSp>
          <p:nvGrpSpPr>
            <p:cNvPr id="14385" name="Group 49"/>
            <p:cNvGrpSpPr>
              <a:grpSpLocks/>
            </p:cNvGrpSpPr>
            <p:nvPr userDrawn="1"/>
          </p:nvGrpSpPr>
          <p:grpSpPr bwMode="auto">
            <a:xfrm>
              <a:off x="0" y="2063"/>
              <a:ext cx="5760" cy="1220"/>
              <a:chOff x="235" y="2750"/>
              <a:chExt cx="5241" cy="699"/>
            </a:xfrm>
          </p:grpSpPr>
          <p:sp>
            <p:nvSpPr>
              <p:cNvPr id="1074" name="Line 50"/>
              <p:cNvSpPr>
                <a:spLocks noChangeShapeType="1"/>
              </p:cNvSpPr>
              <p:nvPr/>
            </p:nvSpPr>
            <p:spPr bwMode="gray">
              <a:xfrm>
                <a:off x="235" y="3449"/>
                <a:ext cx="5241"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75" name="Line 51"/>
              <p:cNvSpPr>
                <a:spLocks noChangeShapeType="1"/>
              </p:cNvSpPr>
              <p:nvPr/>
            </p:nvSpPr>
            <p:spPr bwMode="gray">
              <a:xfrm>
                <a:off x="235" y="3191"/>
                <a:ext cx="5241"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76" name="Line 52"/>
              <p:cNvSpPr>
                <a:spLocks noChangeShapeType="1"/>
              </p:cNvSpPr>
              <p:nvPr/>
            </p:nvSpPr>
            <p:spPr bwMode="gray">
              <a:xfrm>
                <a:off x="235" y="2958"/>
                <a:ext cx="5239"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77" name="Line 53"/>
              <p:cNvSpPr>
                <a:spLocks noChangeShapeType="1"/>
              </p:cNvSpPr>
              <p:nvPr/>
            </p:nvSpPr>
            <p:spPr bwMode="gray">
              <a:xfrm>
                <a:off x="235" y="2750"/>
                <a:ext cx="5239"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grpSp>
        <p:sp>
          <p:nvSpPr>
            <p:cNvPr id="1078" name="Line 54"/>
            <p:cNvSpPr>
              <a:spLocks noChangeShapeType="1"/>
            </p:cNvSpPr>
            <p:nvPr userDrawn="1"/>
          </p:nvSpPr>
          <p:spPr bwMode="gray">
            <a:xfrm>
              <a:off x="0" y="1753"/>
              <a:ext cx="5760"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79" name="Line 55"/>
            <p:cNvSpPr>
              <a:spLocks noChangeShapeType="1"/>
            </p:cNvSpPr>
            <p:nvPr userDrawn="1"/>
          </p:nvSpPr>
          <p:spPr bwMode="gray">
            <a:xfrm flipV="1">
              <a:off x="0" y="1455"/>
              <a:ext cx="5760" cy="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0" name="Line 56"/>
            <p:cNvSpPr>
              <a:spLocks noChangeShapeType="1"/>
            </p:cNvSpPr>
            <p:nvPr userDrawn="1"/>
          </p:nvSpPr>
          <p:spPr bwMode="gray">
            <a:xfrm>
              <a:off x="0" y="1182"/>
              <a:ext cx="5760" cy="9"/>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1" name="Line 57"/>
            <p:cNvSpPr>
              <a:spLocks noChangeShapeType="1"/>
            </p:cNvSpPr>
            <p:nvPr userDrawn="1"/>
          </p:nvSpPr>
          <p:spPr bwMode="gray">
            <a:xfrm>
              <a:off x="0" y="965"/>
              <a:ext cx="5734"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2" name="Line 58"/>
            <p:cNvSpPr>
              <a:spLocks noChangeShapeType="1"/>
            </p:cNvSpPr>
            <p:nvPr userDrawn="1"/>
          </p:nvSpPr>
          <p:spPr bwMode="gray">
            <a:xfrm flipV="1">
              <a:off x="0" y="780"/>
              <a:ext cx="5760" cy="1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3" name="Line 59"/>
            <p:cNvSpPr>
              <a:spLocks noChangeShapeType="1"/>
            </p:cNvSpPr>
            <p:nvPr userDrawn="1"/>
          </p:nvSpPr>
          <p:spPr bwMode="gray">
            <a:xfrm>
              <a:off x="0" y="661"/>
              <a:ext cx="5760" cy="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4" name="Line 60"/>
            <p:cNvSpPr>
              <a:spLocks noChangeShapeType="1"/>
            </p:cNvSpPr>
            <p:nvPr userDrawn="1"/>
          </p:nvSpPr>
          <p:spPr bwMode="gray">
            <a:xfrm flipV="1">
              <a:off x="0" y="558"/>
              <a:ext cx="5760" cy="1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5" name="Line 61"/>
            <p:cNvSpPr>
              <a:spLocks noChangeShapeType="1"/>
            </p:cNvSpPr>
            <p:nvPr userDrawn="1"/>
          </p:nvSpPr>
          <p:spPr bwMode="gray">
            <a:xfrm>
              <a:off x="25" y="521"/>
              <a:ext cx="5735"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6" name="Line 62"/>
            <p:cNvSpPr>
              <a:spLocks noChangeShapeType="1"/>
            </p:cNvSpPr>
            <p:nvPr userDrawn="1"/>
          </p:nvSpPr>
          <p:spPr bwMode="gray">
            <a:xfrm>
              <a:off x="0" y="482"/>
              <a:ext cx="5760"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grpSp>
      <p:sp>
        <p:nvSpPr>
          <p:cNvPr id="1087" name="Line 63"/>
          <p:cNvSpPr>
            <a:spLocks noChangeShapeType="1"/>
          </p:cNvSpPr>
          <p:nvPr/>
        </p:nvSpPr>
        <p:spPr bwMode="gray">
          <a:xfrm flipH="1">
            <a:off x="-12700" y="712788"/>
            <a:ext cx="2339975"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8" name="Line 64"/>
          <p:cNvSpPr>
            <a:spLocks noChangeShapeType="1"/>
          </p:cNvSpPr>
          <p:nvPr/>
        </p:nvSpPr>
        <p:spPr bwMode="gray">
          <a:xfrm flipH="1">
            <a:off x="-12700" y="712788"/>
            <a:ext cx="2339975" cy="34925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9" name="Line 65"/>
          <p:cNvSpPr>
            <a:spLocks noChangeShapeType="1"/>
          </p:cNvSpPr>
          <p:nvPr/>
        </p:nvSpPr>
        <p:spPr bwMode="gray">
          <a:xfrm flipH="1">
            <a:off x="-12700" y="692150"/>
            <a:ext cx="2339975" cy="19685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90" name="Line 66"/>
          <p:cNvSpPr>
            <a:spLocks noChangeShapeType="1"/>
          </p:cNvSpPr>
          <p:nvPr/>
        </p:nvSpPr>
        <p:spPr bwMode="gray">
          <a:xfrm>
            <a:off x="-12700" y="765175"/>
            <a:ext cx="9144000"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91" name="Freeform 67"/>
          <p:cNvSpPr>
            <a:spLocks/>
          </p:cNvSpPr>
          <p:nvPr/>
        </p:nvSpPr>
        <p:spPr bwMode="gray">
          <a:xfrm>
            <a:off x="-12700" y="0"/>
            <a:ext cx="9156700" cy="1600200"/>
          </a:xfrm>
          <a:custGeom>
            <a:avLst/>
            <a:gdLst/>
            <a:ahLst/>
            <a:cxnLst>
              <a:cxn ang="0">
                <a:pos x="0" y="0"/>
              </a:cxn>
              <a:cxn ang="0">
                <a:pos x="0" y="688"/>
              </a:cxn>
              <a:cxn ang="0">
                <a:pos x="2008" y="492"/>
              </a:cxn>
              <a:cxn ang="0">
                <a:pos x="5768" y="1008"/>
              </a:cxn>
              <a:cxn ang="0">
                <a:pos x="5768" y="0"/>
              </a:cxn>
              <a:cxn ang="0">
                <a:pos x="0" y="0"/>
              </a:cxn>
            </a:cxnLst>
            <a:rect l="0" t="0" r="r" b="b"/>
            <a:pathLst>
              <a:path w="5768" h="1008">
                <a:moveTo>
                  <a:pt x="0" y="0"/>
                </a:moveTo>
                <a:lnTo>
                  <a:pt x="0" y="688"/>
                </a:lnTo>
                <a:cubicBezTo>
                  <a:pt x="72" y="682"/>
                  <a:pt x="776" y="535"/>
                  <a:pt x="2008" y="492"/>
                </a:cubicBezTo>
                <a:cubicBezTo>
                  <a:pt x="3240" y="449"/>
                  <a:pt x="4792" y="608"/>
                  <a:pt x="5768" y="1008"/>
                </a:cubicBezTo>
                <a:lnTo>
                  <a:pt x="5768" y="0"/>
                </a:lnTo>
                <a:lnTo>
                  <a:pt x="0" y="0"/>
                </a:lnTo>
                <a:close/>
              </a:path>
            </a:pathLst>
          </a:custGeom>
          <a:gradFill rotWithShape="1">
            <a:gsLst>
              <a:gs pos="0">
                <a:schemeClr val="hlink"/>
              </a:gs>
              <a:gs pos="100000">
                <a:schemeClr val="hlink">
                  <a:gamma/>
                  <a:shade val="63529"/>
                  <a:invGamma/>
                </a:schemeClr>
              </a:gs>
            </a:gsLst>
            <a:lin ang="0" scaled="1"/>
          </a:gradFill>
          <a:ln w="9525">
            <a:noFill/>
            <a:round/>
            <a:headEnd/>
            <a:tailEnd/>
          </a:ln>
          <a:effectLst/>
        </p:spPr>
        <p:txBody>
          <a:bodyPr/>
          <a:lstStyle/>
          <a:p>
            <a:pPr>
              <a:defRPr/>
            </a:pPr>
            <a:endParaRPr lang="en-US"/>
          </a:p>
        </p:txBody>
      </p:sp>
      <p:sp>
        <p:nvSpPr>
          <p:cNvPr id="1092" name="Freeform 68"/>
          <p:cNvSpPr>
            <a:spLocks/>
          </p:cNvSpPr>
          <p:nvPr/>
        </p:nvSpPr>
        <p:spPr bwMode="gray">
          <a:xfrm>
            <a:off x="-12700" y="-12700"/>
            <a:ext cx="9156700" cy="1354138"/>
          </a:xfrm>
          <a:custGeom>
            <a:avLst/>
            <a:gdLst/>
            <a:ahLst/>
            <a:cxnLst>
              <a:cxn ang="0">
                <a:pos x="0" y="0"/>
              </a:cxn>
              <a:cxn ang="0">
                <a:pos x="0" y="767"/>
              </a:cxn>
              <a:cxn ang="0">
                <a:pos x="2104" y="448"/>
              </a:cxn>
              <a:cxn ang="0">
                <a:pos x="5768" y="848"/>
              </a:cxn>
              <a:cxn ang="0">
                <a:pos x="5760" y="8"/>
              </a:cxn>
              <a:cxn ang="0">
                <a:pos x="0" y="0"/>
              </a:cxn>
            </a:cxnLst>
            <a:rect l="0" t="0" r="r" b="b"/>
            <a:pathLst>
              <a:path w="5768" h="848">
                <a:moveTo>
                  <a:pt x="0" y="0"/>
                </a:moveTo>
                <a:lnTo>
                  <a:pt x="0" y="767"/>
                </a:lnTo>
                <a:cubicBezTo>
                  <a:pt x="72" y="760"/>
                  <a:pt x="879" y="496"/>
                  <a:pt x="2104" y="448"/>
                </a:cubicBezTo>
                <a:cubicBezTo>
                  <a:pt x="3330" y="401"/>
                  <a:pt x="4792" y="472"/>
                  <a:pt x="5768" y="848"/>
                </a:cubicBezTo>
                <a:lnTo>
                  <a:pt x="5760" y="8"/>
                </a:lnTo>
                <a:lnTo>
                  <a:pt x="0" y="0"/>
                </a:lnTo>
                <a:close/>
              </a:path>
            </a:pathLst>
          </a:custGeom>
          <a:gradFill rotWithShape="1">
            <a:gsLst>
              <a:gs pos="0">
                <a:schemeClr val="hlink">
                  <a:gamma/>
                  <a:shade val="63529"/>
                  <a:invGamma/>
                </a:schemeClr>
              </a:gs>
              <a:gs pos="100000">
                <a:schemeClr val="hlink"/>
              </a:gs>
            </a:gsLst>
            <a:lin ang="0" scaled="1"/>
          </a:gradFill>
          <a:ln w="9525">
            <a:noFill/>
            <a:round/>
            <a:headEnd/>
            <a:tailEnd/>
          </a:ln>
          <a:effectLst/>
        </p:spPr>
        <p:txBody>
          <a:bodyPr/>
          <a:lstStyle/>
          <a:p>
            <a:pPr>
              <a:defRPr/>
            </a:pPr>
            <a:endParaRPr lang="en-US"/>
          </a:p>
        </p:txBody>
      </p:sp>
      <p:pic>
        <p:nvPicPr>
          <p:cNvPr id="14345" name="Picture 69" descr="figure07_o copy"/>
          <p:cNvPicPr>
            <a:picLocks noChangeAspect="1" noChangeArrowheads="1"/>
          </p:cNvPicPr>
          <p:nvPr/>
        </p:nvPicPr>
        <p:blipFill>
          <a:blip r:embed="rId17"/>
          <a:srcRect/>
          <a:stretch>
            <a:fillRect/>
          </a:stretch>
        </p:blipFill>
        <p:spPr bwMode="gray">
          <a:xfrm>
            <a:off x="-152400" y="0"/>
            <a:ext cx="1079500" cy="792163"/>
          </a:xfrm>
          <a:prstGeom prst="rect">
            <a:avLst/>
          </a:prstGeom>
          <a:noFill/>
          <a:ln w="9525">
            <a:noFill/>
            <a:miter lim="800000"/>
            <a:headEnd/>
            <a:tailEnd/>
          </a:ln>
        </p:spPr>
      </p:pic>
      <p:pic>
        <p:nvPicPr>
          <p:cNvPr id="14346" name="Picture 71" descr="figure07_g"/>
          <p:cNvPicPr>
            <a:picLocks noChangeAspect="1" noChangeArrowheads="1"/>
          </p:cNvPicPr>
          <p:nvPr/>
        </p:nvPicPr>
        <p:blipFill>
          <a:blip r:embed="rId18"/>
          <a:srcRect/>
          <a:stretch>
            <a:fillRect/>
          </a:stretch>
        </p:blipFill>
        <p:spPr bwMode="gray">
          <a:xfrm>
            <a:off x="0" y="0"/>
            <a:ext cx="649288" cy="542925"/>
          </a:xfrm>
          <a:prstGeom prst="rect">
            <a:avLst/>
          </a:prstGeom>
          <a:noFill/>
          <a:ln w="9525">
            <a:noFill/>
            <a:miter lim="800000"/>
            <a:headEnd/>
            <a:tailEnd/>
          </a:ln>
        </p:spPr>
      </p:pic>
      <p:sp>
        <p:nvSpPr>
          <p:cNvPr id="14347" name="Rectangle 3"/>
          <p:cNvSpPr>
            <a:spLocks noGrp="1" noChangeArrowheads="1"/>
          </p:cNvSpPr>
          <p:nvPr>
            <p:ph type="body" idx="1"/>
          </p:nvPr>
        </p:nvSpPr>
        <p:spPr bwMode="auto">
          <a:xfrm>
            <a:off x="776288" y="1347788"/>
            <a:ext cx="7758112" cy="4914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42937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429375"/>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42937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27F33C35-F263-4143-8373-508E9986CAF1}" type="slidenum">
              <a:rPr lang="en-US"/>
              <a:pPr>
                <a:defRPr/>
              </a:pPr>
              <a:t>‹#›</a:t>
            </a:fld>
            <a:endParaRPr lang="en-US"/>
          </a:p>
        </p:txBody>
      </p:sp>
      <p:sp>
        <p:nvSpPr>
          <p:cNvPr id="14351" name="Rectangle 2"/>
          <p:cNvSpPr>
            <a:spLocks noGrp="1" noChangeArrowheads="1"/>
          </p:cNvSpPr>
          <p:nvPr>
            <p:ph type="title"/>
          </p:nvPr>
        </p:nvSpPr>
        <p:spPr bwMode="white">
          <a:xfrm>
            <a:off x="2133600" y="0"/>
            <a:ext cx="7391400" cy="563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Tree>
  </p:cSld>
  <p:clrMap bg1="lt1" tx1="dk1" bg2="lt2" tx2="dk2" accent1="accent1" accent2="accent2" accent3="accent3" accent4="accent4" accent5="accent5" accent6="accent6" hlink="hlink" folHlink="folHlink"/>
  <p:sldLayoutIdLst>
    <p:sldLayoutId id="2147484024" r:id="rId1"/>
    <p:sldLayoutId id="2147484013" r:id="rId2"/>
    <p:sldLayoutId id="2147484014" r:id="rId3"/>
    <p:sldLayoutId id="2147484015" r:id="rId4"/>
    <p:sldLayoutId id="2147484016" r:id="rId5"/>
    <p:sldLayoutId id="2147484017" r:id="rId6"/>
    <p:sldLayoutId id="2147484018" r:id="rId7"/>
    <p:sldLayoutId id="2147484019" r:id="rId8"/>
    <p:sldLayoutId id="2147484020" r:id="rId9"/>
    <p:sldLayoutId id="2147484021" r:id="rId10"/>
    <p:sldLayoutId id="2147484022" r:id="rId11"/>
    <p:sldLayoutId id="2147484023" r:id="rId12"/>
    <p:sldLayoutId id="2147484025" r:id="rId13"/>
    <p:sldLayoutId id="2147484026" r:id="rId14"/>
    <p:sldLayoutId id="2147484027" r:id="rId15"/>
  </p:sldLayoutIdLst>
  <p:txStyles>
    <p:titleStyle>
      <a:lvl1pPr algn="ctr" rtl="0" eaLnBrk="0" fontAlgn="base" hangingPunct="0">
        <a:spcBef>
          <a:spcPct val="0"/>
        </a:spcBef>
        <a:spcAft>
          <a:spcPct val="0"/>
        </a:spcAft>
        <a:defRPr sz="3200" b="1">
          <a:solidFill>
            <a:srgbClr val="FFFFFF"/>
          </a:solidFill>
          <a:latin typeface="+mj-lt"/>
          <a:ea typeface="+mj-ea"/>
          <a:cs typeface="+mj-cs"/>
        </a:defRPr>
      </a:lvl1pPr>
      <a:lvl2pPr algn="ctr" rtl="0" eaLnBrk="0" fontAlgn="base" hangingPunct="0">
        <a:spcBef>
          <a:spcPct val="0"/>
        </a:spcBef>
        <a:spcAft>
          <a:spcPct val="0"/>
        </a:spcAft>
        <a:defRPr sz="3200" b="1">
          <a:solidFill>
            <a:srgbClr val="FFFFFF"/>
          </a:solidFill>
          <a:latin typeface="Verdana" pitchFamily="34" charset="0"/>
        </a:defRPr>
      </a:lvl2pPr>
      <a:lvl3pPr algn="ctr" rtl="0" eaLnBrk="0" fontAlgn="base" hangingPunct="0">
        <a:spcBef>
          <a:spcPct val="0"/>
        </a:spcBef>
        <a:spcAft>
          <a:spcPct val="0"/>
        </a:spcAft>
        <a:defRPr sz="3200" b="1">
          <a:solidFill>
            <a:srgbClr val="FFFFFF"/>
          </a:solidFill>
          <a:latin typeface="Verdana" pitchFamily="34" charset="0"/>
        </a:defRPr>
      </a:lvl3pPr>
      <a:lvl4pPr algn="ctr" rtl="0" eaLnBrk="0" fontAlgn="base" hangingPunct="0">
        <a:spcBef>
          <a:spcPct val="0"/>
        </a:spcBef>
        <a:spcAft>
          <a:spcPct val="0"/>
        </a:spcAft>
        <a:defRPr sz="3200" b="1">
          <a:solidFill>
            <a:srgbClr val="FFFFFF"/>
          </a:solidFill>
          <a:latin typeface="Verdana" pitchFamily="34" charset="0"/>
        </a:defRPr>
      </a:lvl4pPr>
      <a:lvl5pPr algn="ctr" rtl="0" eaLnBrk="0" fontAlgn="base" hangingPunct="0">
        <a:spcBef>
          <a:spcPct val="0"/>
        </a:spcBef>
        <a:spcAft>
          <a:spcPct val="0"/>
        </a:spcAft>
        <a:defRPr sz="3200" b="1">
          <a:solidFill>
            <a:srgbClr val="FFFFFF"/>
          </a:solidFill>
          <a:latin typeface="Verdana" pitchFamily="34" charset="0"/>
        </a:defRPr>
      </a:lvl5pPr>
      <a:lvl6pPr marL="457200" algn="ctr" rtl="0" fontAlgn="base">
        <a:spcBef>
          <a:spcPct val="0"/>
        </a:spcBef>
        <a:spcAft>
          <a:spcPct val="0"/>
        </a:spcAft>
        <a:defRPr sz="3200" b="1">
          <a:solidFill>
            <a:srgbClr val="FFFFFF"/>
          </a:solidFill>
          <a:latin typeface="Verdana" pitchFamily="34" charset="0"/>
        </a:defRPr>
      </a:lvl6pPr>
      <a:lvl7pPr marL="914400" algn="ctr" rtl="0" fontAlgn="base">
        <a:spcBef>
          <a:spcPct val="0"/>
        </a:spcBef>
        <a:spcAft>
          <a:spcPct val="0"/>
        </a:spcAft>
        <a:defRPr sz="3200" b="1">
          <a:solidFill>
            <a:srgbClr val="FFFFFF"/>
          </a:solidFill>
          <a:latin typeface="Verdana" pitchFamily="34" charset="0"/>
        </a:defRPr>
      </a:lvl7pPr>
      <a:lvl8pPr marL="1371600" algn="ctr" rtl="0" fontAlgn="base">
        <a:spcBef>
          <a:spcPct val="0"/>
        </a:spcBef>
        <a:spcAft>
          <a:spcPct val="0"/>
        </a:spcAft>
        <a:defRPr sz="3200" b="1">
          <a:solidFill>
            <a:srgbClr val="FFFFFF"/>
          </a:solidFill>
          <a:latin typeface="Verdana" pitchFamily="34" charset="0"/>
        </a:defRPr>
      </a:lvl8pPr>
      <a:lvl9pPr marL="1828800" algn="ctr" rtl="0" fontAlgn="base">
        <a:spcBef>
          <a:spcPct val="0"/>
        </a:spcBef>
        <a:spcAft>
          <a:spcPct val="0"/>
        </a:spcAft>
        <a:defRPr sz="3200" b="1">
          <a:solidFill>
            <a:srgbClr val="FFFFFF"/>
          </a:solidFill>
          <a:latin typeface="Verdana" pitchFamily="34"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tx1"/>
          </a:solidFill>
          <a:latin typeface="Arial" charset="0"/>
        </a:defRPr>
      </a:lvl2pPr>
      <a:lvl3pPr marL="1143000" indent="-228600" algn="l" rtl="0" eaLnBrk="0" fontAlgn="base" hangingPunct="0">
        <a:spcBef>
          <a:spcPct val="20000"/>
        </a:spcBef>
        <a:spcAft>
          <a:spcPct val="0"/>
        </a:spcAft>
        <a:buClr>
          <a:schemeClr val="tx1"/>
        </a:buClr>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oleObject" Target="../embeddings/oleObject1.bin"/><Relationship Id="rId7" Type="http://schemas.openxmlformats.org/officeDocument/2006/relationships/oleObject" Target="../embeddings/oleObject4.bin"/><Relationship Id="rId2" Type="http://schemas.openxmlformats.org/officeDocument/2006/relationships/slideLayout" Target="../slideLayouts/slideLayout6.xml"/><Relationship Id="rId1" Type="http://schemas.openxmlformats.org/officeDocument/2006/relationships/vmlDrawing" Target="../drawings/vmlDrawing1.vml"/><Relationship Id="rId6" Type="http://schemas.openxmlformats.org/officeDocument/2006/relationships/oleObject" Target="../embeddings/oleObject3.bin"/><Relationship Id="rId5" Type="http://schemas.openxmlformats.org/officeDocument/2006/relationships/oleObject" Target="../embeddings/oleObject2.bin"/><Relationship Id="rId10" Type="http://schemas.openxmlformats.org/officeDocument/2006/relationships/oleObject" Target="../embeddings/oleObject7.bin"/><Relationship Id="rId4" Type="http://schemas.openxmlformats.org/officeDocument/2006/relationships/image" Target="../media/image12.wmf"/><Relationship Id="rId9" Type="http://schemas.openxmlformats.org/officeDocument/2006/relationships/oleObject" Target="../embeddings/oleObject6.bin"/></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6.xml"/><Relationship Id="rId1" Type="http://schemas.openxmlformats.org/officeDocument/2006/relationships/vmlDrawing" Target="../drawings/vmlDrawing2.vml"/><Relationship Id="rId4" Type="http://schemas.openxmlformats.org/officeDocument/2006/relationships/image" Target="../media/image17.wmf"/></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6.emf"/></Relationships>
</file>

<file path=ppt/slides/_rels/slide24.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7.emf"/></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4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43.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 Id="rId9" Type="http://schemas.openxmlformats.org/officeDocument/2006/relationships/image" Target="../media/image52.png"/></Relationships>
</file>

<file path=ppt/slides/_rels/slide4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55.png"/></Relationships>
</file>

<file path=ppt/slides/_rels/slide5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58.png"/></Relationships>
</file>

<file path=ppt/slides/_rels/slide5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63.jpeg"/><Relationship Id="rId5" Type="http://schemas.openxmlformats.org/officeDocument/2006/relationships/image" Target="../media/image62.jpeg"/><Relationship Id="rId4" Type="http://schemas.openxmlformats.org/officeDocument/2006/relationships/image" Target="../media/image61.jpeg"/></Relationships>
</file>

<file path=ppt/slides/_rels/slide5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67.png"/></Relationships>
</file>

<file path=ppt/slides/_rels/slide66.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9.xml"/></Relationships>
</file>

<file path=ppt/slides/_rels/slide7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9.xml"/><Relationship Id="rId4" Type="http://schemas.openxmlformats.org/officeDocument/2006/relationships/image" Target="../media/image75.pn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9.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76.png"/><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0.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14.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80.emf"/><Relationship Id="rId2" Type="http://schemas.openxmlformats.org/officeDocument/2006/relationships/image" Target="../media/image79.emf"/><Relationship Id="rId1" Type="http://schemas.openxmlformats.org/officeDocument/2006/relationships/slideLayout" Target="../slideLayouts/slideLayout2.xml"/><Relationship Id="rId5" Type="http://schemas.openxmlformats.org/officeDocument/2006/relationships/image" Target="../media/image82.png"/><Relationship Id="rId4" Type="http://schemas.openxmlformats.org/officeDocument/2006/relationships/image" Target="../media/image81.emf"/></Relationships>
</file>

<file path=ppt/slides/_rels/slide84.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slideLayout" Target="../slideLayouts/slideLayout7.xml"/><Relationship Id="rId5" Type="http://schemas.openxmlformats.org/officeDocument/2006/relationships/image" Target="../media/image86.png"/><Relationship Id="rId4" Type="http://schemas.openxmlformats.org/officeDocument/2006/relationships/image" Target="../media/image85.png"/></Relationships>
</file>

<file path=ppt/slides/_rels/slide85.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png"/><Relationship Id="rId1" Type="http://schemas.openxmlformats.org/officeDocument/2006/relationships/slideLayout" Target="../slideLayouts/slideLayout15.xml"/><Relationship Id="rId4" Type="http://schemas.openxmlformats.org/officeDocument/2006/relationships/image" Target="../media/image89.png"/></Relationships>
</file>

<file path=ppt/slides/_rels/slide86.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92.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6.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2.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image" Target="../media/image98.png"/></Relationships>
</file>

<file path=ppt/slides/_rels/slide103.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49.xml"/><Relationship Id="rId1" Type="http://schemas.openxmlformats.org/officeDocument/2006/relationships/slideLayout" Target="../slideLayouts/slideLayout7.xml"/><Relationship Id="rId4" Type="http://schemas.openxmlformats.org/officeDocument/2006/relationships/image" Target="../media/image100.jpeg"/></Relationships>
</file>

<file path=ppt/slides/_rels/slide104.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1.jpe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105.pn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6.xml"/></Relationships>
</file>

<file path=ppt/slides/_rels/slide108.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9.jpe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image" Target="../media/image112.jpeg"/><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hyperlink" Target="http://kythuatchetao.com/wp-content/uploads/2014/10/gc1.jpg" TargetMode="Externa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4.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image" Target="../media/image119.jpe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image" Target="../media/image124.jpeg"/><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image" Target="../media/image125.jpeg"/><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image" Target="../media/image126.jpeg"/><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image" Target="../media/image127.jpeg"/><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image" Target="../media/image128.jpeg"/><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image" Target="../media/image130.jpeg"/><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Title 1"/>
          <p:cNvSpPr>
            <a:spLocks noGrp="1"/>
          </p:cNvSpPr>
          <p:nvPr>
            <p:ph type="title"/>
          </p:nvPr>
        </p:nvSpPr>
        <p:spPr>
          <a:xfrm>
            <a:off x="914400" y="228600"/>
            <a:ext cx="7391400" cy="563563"/>
          </a:xfrm>
        </p:spPr>
        <p:txBody>
          <a:bodyPr/>
          <a:lstStyle/>
          <a:p>
            <a:r>
              <a:rPr lang="en-US" sz="4000">
                <a:solidFill>
                  <a:srgbClr val="FF0000"/>
                </a:solidFill>
                <a:latin typeface="Times New Roman" pitchFamily="18" charset="0"/>
                <a:cs typeface="Times New Roman" pitchFamily="18" charset="0"/>
              </a:rPr>
              <a:t> BÀO- XỌC</a:t>
            </a:r>
          </a:p>
        </p:txBody>
      </p:sp>
      <p:sp>
        <p:nvSpPr>
          <p:cNvPr id="134147" name="TextBox 2"/>
          <p:cNvSpPr txBox="1">
            <a:spLocks noChangeArrowheads="1"/>
          </p:cNvSpPr>
          <p:nvPr/>
        </p:nvSpPr>
        <p:spPr bwMode="auto">
          <a:xfrm>
            <a:off x="228600" y="1143000"/>
            <a:ext cx="4762500" cy="461963"/>
          </a:xfrm>
          <a:prstGeom prst="rect">
            <a:avLst/>
          </a:prstGeom>
          <a:noFill/>
          <a:ln w="9525">
            <a:noFill/>
            <a:miter lim="800000"/>
            <a:headEnd/>
            <a:tailEnd/>
          </a:ln>
        </p:spPr>
        <p:txBody>
          <a:bodyPr wrap="none">
            <a:spAutoFit/>
          </a:bodyPr>
          <a:lstStyle/>
          <a:p>
            <a:r>
              <a:rPr lang="en-US" sz="2400">
                <a:latin typeface="Times New Roman" pitchFamily="18" charset="0"/>
                <a:cs typeface="Times New Roman" pitchFamily="18" charset="0"/>
              </a:rPr>
              <a:t>4.3.1. Đặc </a:t>
            </a:r>
            <a:r>
              <a:rPr lang="vi-VN" sz="2400">
                <a:latin typeface="Times New Roman" pitchFamily="18" charset="0"/>
                <a:cs typeface="Times New Roman" pitchFamily="18" charset="0"/>
              </a:rPr>
              <a:t>đ</a:t>
            </a:r>
            <a:r>
              <a:rPr lang="en-US" sz="2400">
                <a:latin typeface="Times New Roman" pitchFamily="18" charset="0"/>
                <a:cs typeface="Times New Roman" pitchFamily="18" charset="0"/>
              </a:rPr>
              <a:t>iểm, khả n</a:t>
            </a:r>
            <a:r>
              <a:rPr lang="vi-VN" sz="2400">
                <a:latin typeface="Times New Roman" pitchFamily="18" charset="0"/>
                <a:cs typeface="Times New Roman" pitchFamily="18" charset="0"/>
              </a:rPr>
              <a:t>ăng</a:t>
            </a:r>
            <a:r>
              <a:rPr lang="en-US" sz="2400">
                <a:latin typeface="Times New Roman" pitchFamily="18" charset="0"/>
                <a:cs typeface="Times New Roman" pitchFamily="18" charset="0"/>
              </a:rPr>
              <a:t> công nghệ</a:t>
            </a:r>
          </a:p>
        </p:txBody>
      </p:sp>
      <p:sp>
        <p:nvSpPr>
          <p:cNvPr id="134148" name="TextBox 3"/>
          <p:cNvSpPr txBox="1">
            <a:spLocks noChangeArrowheads="1"/>
          </p:cNvSpPr>
          <p:nvPr/>
        </p:nvSpPr>
        <p:spPr bwMode="auto">
          <a:xfrm>
            <a:off x="381000" y="2133600"/>
            <a:ext cx="8001000" cy="1938338"/>
          </a:xfrm>
          <a:prstGeom prst="rect">
            <a:avLst/>
          </a:prstGeom>
          <a:noFill/>
          <a:ln w="9525">
            <a:noFill/>
            <a:miter lim="800000"/>
            <a:headEnd/>
            <a:tailEnd/>
          </a:ln>
        </p:spPr>
        <p:txBody>
          <a:bodyPr>
            <a:spAutoFit/>
          </a:bodyPr>
          <a:lstStyle/>
          <a:p>
            <a:r>
              <a:rPr lang="vi-VN" sz="2400">
                <a:latin typeface="Times New Roman" pitchFamily="18" charset="0"/>
                <a:cs typeface="Times New Roman" pitchFamily="18" charset="0"/>
              </a:rPr>
              <a:t>Bào và xọc là phương pháp gia công cắt gọt những phôi có mặt phẳng, được sử dụng rộng rãi trong </a:t>
            </a:r>
            <a:r>
              <a:rPr lang="vi-VN" sz="2400">
                <a:solidFill>
                  <a:srgbClr val="FF0000"/>
                </a:solidFill>
                <a:latin typeface="Times New Roman" pitchFamily="18" charset="0"/>
                <a:cs typeface="Times New Roman" pitchFamily="18" charset="0"/>
              </a:rPr>
              <a:t>sản xuất đơn chiếc </a:t>
            </a:r>
            <a:r>
              <a:rPr lang="vi-VN" sz="2400">
                <a:latin typeface="Times New Roman" pitchFamily="18" charset="0"/>
                <a:cs typeface="Times New Roman" pitchFamily="18" charset="0"/>
              </a:rPr>
              <a:t>và </a:t>
            </a:r>
            <a:r>
              <a:rPr lang="vi-VN" sz="2400">
                <a:solidFill>
                  <a:srgbClr val="FF0000"/>
                </a:solidFill>
                <a:latin typeface="Times New Roman" pitchFamily="18" charset="0"/>
                <a:cs typeface="Times New Roman" pitchFamily="18" charset="0"/>
              </a:rPr>
              <a:t>hàng loạt nhỏ</a:t>
            </a:r>
            <a:r>
              <a:rPr lang="vi-VN" sz="2400">
                <a:latin typeface="Times New Roman" pitchFamily="18" charset="0"/>
                <a:cs typeface="Times New Roman" pitchFamily="18" charset="0"/>
              </a:rPr>
              <a:t>. Trong đó, xọc là một trường hợp đặc biệt của bào. Ta có thể xem xọc như là một máy bào đứng.</a:t>
            </a:r>
            <a:endParaRPr lang="en-US" sz="2400">
              <a:latin typeface="Times New Roman" pitchFamily="18" charset="0"/>
              <a:cs typeface="Times New Roman" pitchFamily="18" charset="0"/>
            </a:endParaRPr>
          </a:p>
          <a:p>
            <a:endParaRPr lang="en-US" sz="2400">
              <a:latin typeface="Times New Roman" pitchFamily="18" charset="0"/>
              <a:cs typeface="Times New Roman" pitchFamily="18" charset="0"/>
            </a:endParaRPr>
          </a:p>
        </p:txBody>
      </p:sp>
      <p:sp>
        <p:nvSpPr>
          <p:cNvPr id="134149" name="TextBox 9"/>
          <p:cNvSpPr txBox="1">
            <a:spLocks noChangeArrowheads="1"/>
          </p:cNvSpPr>
          <p:nvPr/>
        </p:nvSpPr>
        <p:spPr bwMode="auto">
          <a:xfrm>
            <a:off x="533400" y="1600200"/>
            <a:ext cx="1660525" cy="461963"/>
          </a:xfrm>
          <a:prstGeom prst="rect">
            <a:avLst/>
          </a:prstGeom>
          <a:noFill/>
          <a:ln w="9525">
            <a:noFill/>
            <a:miter lim="800000"/>
            <a:headEnd/>
            <a:tailEnd/>
          </a:ln>
        </p:spPr>
        <p:txBody>
          <a:bodyPr wrap="none">
            <a:spAutoFit/>
          </a:bodyPr>
          <a:lstStyle/>
          <a:p>
            <a:r>
              <a:rPr lang="en-US" sz="2400">
                <a:latin typeface="Times New Roman" pitchFamily="18" charset="0"/>
                <a:cs typeface="Times New Roman" pitchFamily="18" charset="0"/>
              </a:rPr>
              <a:t>a. Đặc </a:t>
            </a:r>
            <a:r>
              <a:rPr lang="vi-VN" sz="2400">
                <a:latin typeface="Times New Roman" pitchFamily="18" charset="0"/>
                <a:cs typeface="Times New Roman" pitchFamily="18" charset="0"/>
              </a:rPr>
              <a:t>đ</a:t>
            </a:r>
            <a:r>
              <a:rPr lang="en-US" sz="2400">
                <a:latin typeface="Times New Roman" pitchFamily="18" charset="0"/>
                <a:cs typeface="Times New Roman" pitchFamily="18" charset="0"/>
              </a:rPr>
              <a:t>iểm</a:t>
            </a:r>
          </a:p>
        </p:txBody>
      </p:sp>
      <p:pic>
        <p:nvPicPr>
          <p:cNvPr id="134150" name="Picture 4"/>
          <p:cNvPicPr>
            <a:picLocks noChangeAspect="1" noChangeArrowheads="1"/>
          </p:cNvPicPr>
          <p:nvPr/>
        </p:nvPicPr>
        <p:blipFill>
          <a:blip r:embed="rId2"/>
          <a:srcRect/>
          <a:stretch>
            <a:fillRect/>
          </a:stretch>
        </p:blipFill>
        <p:spPr bwMode="auto">
          <a:xfrm>
            <a:off x="2057400" y="3810000"/>
            <a:ext cx="4724400" cy="284797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2"/>
          <p:cNvPicPr>
            <a:picLocks noChangeAspect="1" noChangeArrowheads="1"/>
          </p:cNvPicPr>
          <p:nvPr/>
        </p:nvPicPr>
        <p:blipFill>
          <a:blip r:embed="rId2"/>
          <a:srcRect/>
          <a:stretch>
            <a:fillRect/>
          </a:stretch>
        </p:blipFill>
        <p:spPr bwMode="auto">
          <a:xfrm>
            <a:off x="685800" y="1219200"/>
            <a:ext cx="7138988" cy="2497138"/>
          </a:xfrm>
          <a:prstGeom prst="rect">
            <a:avLst/>
          </a:prstGeom>
          <a:noFill/>
          <a:ln w="9525">
            <a:noFill/>
            <a:miter lim="800000"/>
            <a:headEnd/>
            <a:tailEnd/>
          </a:ln>
        </p:spPr>
      </p:pic>
      <p:sp>
        <p:nvSpPr>
          <p:cNvPr id="135171" name="TextBox 3"/>
          <p:cNvSpPr txBox="1">
            <a:spLocks noChangeArrowheads="1"/>
          </p:cNvSpPr>
          <p:nvPr/>
        </p:nvSpPr>
        <p:spPr bwMode="auto">
          <a:xfrm>
            <a:off x="457200" y="3886200"/>
            <a:ext cx="7772400" cy="2678113"/>
          </a:xfrm>
          <a:prstGeom prst="rect">
            <a:avLst/>
          </a:prstGeom>
          <a:noFill/>
          <a:ln w="9525">
            <a:noFill/>
            <a:miter lim="800000"/>
            <a:headEnd/>
            <a:tailEnd/>
          </a:ln>
        </p:spPr>
        <p:txBody>
          <a:bodyPr>
            <a:spAutoFit/>
          </a:bodyPr>
          <a:lstStyle/>
          <a:p>
            <a:r>
              <a:rPr lang="vi-VN" sz="2400">
                <a:latin typeface="Times New Roman" pitchFamily="18" charset="0"/>
                <a:cs typeface="Times New Roman" pitchFamily="18" charset="0"/>
              </a:rPr>
              <a:t>- Chuyển động cắt chính là chuyển động tịnh tiến Đi – Về  do dao thực hiện: bào theo phương nằm ngang (hình a) và xọc theo phương thẳng đứng (hình b).</a:t>
            </a:r>
            <a:endParaRPr lang="en-US" sz="2400">
              <a:latin typeface="Times New Roman" pitchFamily="18" charset="0"/>
              <a:cs typeface="Times New Roman" pitchFamily="18" charset="0"/>
            </a:endParaRPr>
          </a:p>
          <a:p>
            <a:r>
              <a:rPr lang="vi-VN" sz="2400">
                <a:latin typeface="Times New Roman" pitchFamily="18" charset="0"/>
                <a:cs typeface="Times New Roman" pitchFamily="18" charset="0"/>
              </a:rPr>
              <a:t>- Chuyển động chạy dao là chuyển động tịnh tiến của bàn máy mang chi tiết gia công khi dao thực hiện được một hành trình Đi – Về.</a:t>
            </a:r>
            <a:endParaRPr lang="en-US" sz="2400">
              <a:latin typeface="Times New Roman" pitchFamily="18" charset="0"/>
              <a:cs typeface="Times New Roman" pitchFamily="18" charset="0"/>
            </a:endParaRPr>
          </a:p>
          <a:p>
            <a:endParaRPr lang="en-US" sz="240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p:cNvPicPr>
            <a:picLocks noChangeAspect="1" noChangeArrowheads="1"/>
          </p:cNvPicPr>
          <p:nvPr/>
        </p:nvPicPr>
        <p:blipFill>
          <a:blip r:embed="rId2"/>
          <a:srcRect l="694" t="-133" r="1323"/>
          <a:stretch>
            <a:fillRect/>
          </a:stretch>
        </p:blipFill>
        <p:spPr bwMode="auto">
          <a:xfrm>
            <a:off x="1066800" y="1828800"/>
            <a:ext cx="7067550" cy="358140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extBox 2"/>
          <p:cNvSpPr txBox="1">
            <a:spLocks noChangeArrowheads="1"/>
          </p:cNvSpPr>
          <p:nvPr/>
        </p:nvSpPr>
        <p:spPr bwMode="auto">
          <a:xfrm>
            <a:off x="304800" y="1676400"/>
            <a:ext cx="7924800" cy="3324225"/>
          </a:xfrm>
          <a:prstGeom prst="rect">
            <a:avLst/>
          </a:prstGeom>
          <a:noFill/>
          <a:ln w="9525">
            <a:noFill/>
            <a:miter lim="800000"/>
            <a:headEnd/>
            <a:tailEnd/>
          </a:ln>
        </p:spPr>
        <p:txBody>
          <a:bodyPr>
            <a:spAutoFit/>
          </a:bodyPr>
          <a:lstStyle/>
          <a:p>
            <a:r>
              <a:rPr lang="vi-VN" sz="2400">
                <a:latin typeface="Times New Roman" pitchFamily="18" charset="0"/>
                <a:cs typeface="Times New Roman" pitchFamily="18" charset="0"/>
              </a:rPr>
              <a:t>Bào và xọc cho năng suất thấp vì:</a:t>
            </a:r>
            <a:endParaRPr lang="en-US" sz="2400">
              <a:latin typeface="Times New Roman" pitchFamily="18" charset="0"/>
              <a:cs typeface="Times New Roman" pitchFamily="18" charset="0"/>
            </a:endParaRPr>
          </a:p>
          <a:p>
            <a:r>
              <a:rPr lang="vi-VN" sz="2400">
                <a:latin typeface="Times New Roman" pitchFamily="18" charset="0"/>
                <a:cs typeface="Times New Roman" pitchFamily="18" charset="0"/>
              </a:rPr>
              <a:t>+ Số lưỡi cắt tham gia cắt gọt ít.</a:t>
            </a:r>
            <a:endParaRPr lang="en-US" sz="2400">
              <a:latin typeface="Times New Roman" pitchFamily="18" charset="0"/>
              <a:cs typeface="Times New Roman" pitchFamily="18" charset="0"/>
            </a:endParaRPr>
          </a:p>
          <a:p>
            <a:r>
              <a:rPr lang="vi-VN" sz="2400">
                <a:latin typeface="Times New Roman" pitchFamily="18" charset="0"/>
                <a:cs typeface="Times New Roman" pitchFamily="18" charset="0"/>
              </a:rPr>
              <a:t>+ Trong chuyển động cắt chính là quá trình tịnh tiến đi – về của đầu dao. Trong đó, quá trình đi là quá trình cắt còn quá trình về là quá trình chạy không. Nên tốn nhiều thời gian cho hành trình chạy không.</a:t>
            </a:r>
            <a:endParaRPr lang="en-US" sz="2400">
              <a:latin typeface="Times New Roman" pitchFamily="18" charset="0"/>
              <a:cs typeface="Times New Roman" pitchFamily="18" charset="0"/>
            </a:endParaRPr>
          </a:p>
          <a:p>
            <a:r>
              <a:rPr lang="vi-VN" sz="2400">
                <a:latin typeface="Times New Roman" pitchFamily="18" charset="0"/>
                <a:cs typeface="Times New Roman" pitchFamily="18" charset="0"/>
              </a:rPr>
              <a:t>+ Vận tốc cắt thấp </a:t>
            </a:r>
            <a:r>
              <a:rPr lang="en-US" sz="2400">
                <a:latin typeface="Times New Roman" pitchFamily="18" charset="0"/>
                <a:cs typeface="Times New Roman" pitchFamily="18" charset="0"/>
              </a:rPr>
              <a:t>(</a:t>
            </a:r>
            <a:r>
              <a:rPr lang="vi-VN" sz="2400">
                <a:latin typeface="Times New Roman" pitchFamily="18" charset="0"/>
                <a:cs typeface="Times New Roman" pitchFamily="18" charset="0"/>
              </a:rPr>
              <a:t>đối</a:t>
            </a:r>
            <a:r>
              <a:rPr lang="en-US" sz="2400">
                <a:latin typeface="Times New Roman" pitchFamily="18" charset="0"/>
                <a:cs typeface="Times New Roman" pitchFamily="18" charset="0"/>
              </a:rPr>
              <a:t> với bào 12-22 m/ph, </a:t>
            </a:r>
            <a:r>
              <a:rPr lang="vi-VN" sz="2400">
                <a:latin typeface="Times New Roman" pitchFamily="18" charset="0"/>
                <a:cs typeface="Times New Roman" pitchFamily="18" charset="0"/>
              </a:rPr>
              <a:t>đối</a:t>
            </a:r>
            <a:r>
              <a:rPr lang="en-US" sz="2400">
                <a:latin typeface="Times New Roman" pitchFamily="18" charset="0"/>
                <a:cs typeface="Times New Roman" pitchFamily="18" charset="0"/>
              </a:rPr>
              <a:t> với xọc không v</a:t>
            </a:r>
            <a:r>
              <a:rPr lang="vi-VN" sz="2400">
                <a:latin typeface="Times New Roman" pitchFamily="18" charset="0"/>
                <a:cs typeface="Times New Roman" pitchFamily="18" charset="0"/>
              </a:rPr>
              <a:t>ượt</a:t>
            </a:r>
            <a:r>
              <a:rPr lang="en-US" sz="2400">
                <a:latin typeface="Times New Roman" pitchFamily="18" charset="0"/>
                <a:cs typeface="Times New Roman" pitchFamily="18" charset="0"/>
              </a:rPr>
              <a:t> quá 12 m/ph)</a:t>
            </a:r>
          </a:p>
          <a:p>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TextBox 2"/>
          <p:cNvSpPr txBox="1">
            <a:spLocks noChangeArrowheads="1"/>
          </p:cNvSpPr>
          <p:nvPr/>
        </p:nvSpPr>
        <p:spPr bwMode="auto">
          <a:xfrm>
            <a:off x="381000" y="1219200"/>
            <a:ext cx="3030538" cy="461963"/>
          </a:xfrm>
          <a:prstGeom prst="rect">
            <a:avLst/>
          </a:prstGeom>
          <a:noFill/>
          <a:ln w="9525">
            <a:noFill/>
            <a:miter lim="800000"/>
            <a:headEnd/>
            <a:tailEnd/>
          </a:ln>
        </p:spPr>
        <p:txBody>
          <a:bodyPr wrap="none">
            <a:spAutoFit/>
          </a:bodyPr>
          <a:lstStyle/>
          <a:p>
            <a:r>
              <a:rPr lang="en-US" sz="2400">
                <a:latin typeface="Times New Roman" pitchFamily="18" charset="0"/>
                <a:cs typeface="Times New Roman" pitchFamily="18" charset="0"/>
              </a:rPr>
              <a:t>b. Khả n</a:t>
            </a:r>
            <a:r>
              <a:rPr lang="vi-VN" sz="2400">
                <a:latin typeface="Times New Roman" pitchFamily="18" charset="0"/>
                <a:cs typeface="Times New Roman" pitchFamily="18" charset="0"/>
              </a:rPr>
              <a:t>ăng</a:t>
            </a:r>
            <a:r>
              <a:rPr lang="en-US" sz="2400">
                <a:latin typeface="Times New Roman" pitchFamily="18" charset="0"/>
                <a:cs typeface="Times New Roman" pitchFamily="18" charset="0"/>
              </a:rPr>
              <a:t> công nghệ</a:t>
            </a:r>
          </a:p>
        </p:txBody>
      </p:sp>
      <p:sp>
        <p:nvSpPr>
          <p:cNvPr id="138243" name="TextBox 3"/>
          <p:cNvSpPr txBox="1">
            <a:spLocks noChangeArrowheads="1"/>
          </p:cNvSpPr>
          <p:nvPr/>
        </p:nvSpPr>
        <p:spPr bwMode="auto">
          <a:xfrm>
            <a:off x="381000" y="1828800"/>
            <a:ext cx="7924800" cy="2678113"/>
          </a:xfrm>
          <a:prstGeom prst="rect">
            <a:avLst/>
          </a:prstGeom>
          <a:noFill/>
          <a:ln w="9525">
            <a:noFill/>
            <a:miter lim="800000"/>
            <a:headEnd/>
            <a:tailEnd/>
          </a:ln>
        </p:spPr>
        <p:txBody>
          <a:bodyPr>
            <a:spAutoFit/>
          </a:bodyPr>
          <a:lstStyle/>
          <a:p>
            <a:pPr>
              <a:buFontTx/>
              <a:buChar char="-"/>
            </a:pPr>
            <a:r>
              <a:rPr lang="vi-VN" sz="2400">
                <a:latin typeface="Times New Roman" pitchFamily="18" charset="0"/>
                <a:cs typeface="Times New Roman" pitchFamily="18" charset="0"/>
              </a:rPr>
              <a:t>Bào thường dùng để gia công mặt phẳng và các mặt định hình có đường sinh thẳng. Cho nên, máy phay có thể thay thế hoàn toàn cho máy bào. Tuy nhiên, với những rãnh dài và hẹp thì gia công trên máy bào có năng suất cao hơn.</a:t>
            </a:r>
            <a:endParaRPr lang="en-US" sz="2400">
              <a:latin typeface="Times New Roman" pitchFamily="18" charset="0"/>
              <a:cs typeface="Times New Roman" pitchFamily="18" charset="0"/>
            </a:endParaRPr>
          </a:p>
          <a:p>
            <a:r>
              <a:rPr lang="vi-VN" sz="2400">
                <a:latin typeface="Times New Roman" pitchFamily="18" charset="0"/>
                <a:cs typeface="Times New Roman" pitchFamily="18" charset="0"/>
              </a:rPr>
              <a:t>- Xọc có thể gia công các mặt trong lỗ lớn như rãnh then trên bánh răng.</a:t>
            </a:r>
            <a:endParaRPr lang="en-US" sz="2400">
              <a:latin typeface="Times New Roman" pitchFamily="18" charset="0"/>
              <a:cs typeface="Times New Roman" pitchFamily="18" charset="0"/>
            </a:endParaRPr>
          </a:p>
          <a:p>
            <a:endParaRPr lang="en-US" sz="2400">
              <a:latin typeface="Times New Roman" pitchFamily="18" charset="0"/>
              <a:cs typeface="Times New Roman" pitchFamily="18" charset="0"/>
            </a:endParaRPr>
          </a:p>
        </p:txBody>
      </p:sp>
      <p:pic>
        <p:nvPicPr>
          <p:cNvPr id="138244" name="Picture 2"/>
          <p:cNvPicPr>
            <a:picLocks noChangeAspect="1" noChangeArrowheads="1"/>
          </p:cNvPicPr>
          <p:nvPr/>
        </p:nvPicPr>
        <p:blipFill>
          <a:blip r:embed="rId2"/>
          <a:srcRect/>
          <a:stretch>
            <a:fillRect/>
          </a:stretch>
        </p:blipFill>
        <p:spPr bwMode="auto">
          <a:xfrm>
            <a:off x="838200" y="4191000"/>
            <a:ext cx="4038600" cy="1906588"/>
          </a:xfrm>
          <a:prstGeom prst="rect">
            <a:avLst/>
          </a:prstGeom>
          <a:noFill/>
          <a:ln w="9525">
            <a:noFill/>
            <a:miter lim="800000"/>
            <a:headEnd/>
            <a:tailEnd/>
          </a:ln>
        </p:spPr>
      </p:pic>
      <p:sp>
        <p:nvSpPr>
          <p:cNvPr id="138245" name="TextBox 5"/>
          <p:cNvSpPr txBox="1">
            <a:spLocks noChangeArrowheads="1"/>
          </p:cNvSpPr>
          <p:nvPr/>
        </p:nvSpPr>
        <p:spPr bwMode="auto">
          <a:xfrm>
            <a:off x="2286000" y="6096000"/>
            <a:ext cx="4778375" cy="461963"/>
          </a:xfrm>
          <a:prstGeom prst="rect">
            <a:avLst/>
          </a:prstGeom>
          <a:noFill/>
          <a:ln w="9525">
            <a:noFill/>
            <a:miter lim="800000"/>
            <a:headEnd/>
            <a:tailEnd/>
          </a:ln>
        </p:spPr>
        <p:txBody>
          <a:bodyPr wrap="none">
            <a:spAutoFit/>
          </a:bodyPr>
          <a:lstStyle/>
          <a:p>
            <a:r>
              <a:rPr lang="vi-VN" sz="2400" i="1">
                <a:latin typeface="Times New Roman" pitchFamily="18" charset="0"/>
                <a:cs typeface="Times New Roman" pitchFamily="18" charset="0"/>
              </a:rPr>
              <a:t>Một số rãnh mà bào và xọc thực hiện</a:t>
            </a:r>
            <a:endParaRPr lang="en-US" sz="2400">
              <a:latin typeface="Times New Roman" pitchFamily="18" charset="0"/>
              <a:cs typeface="Times New Roman" pitchFamily="18" charset="0"/>
            </a:endParaRPr>
          </a:p>
        </p:txBody>
      </p:sp>
      <p:pic>
        <p:nvPicPr>
          <p:cNvPr id="138246" name="Picture 3"/>
          <p:cNvPicPr>
            <a:picLocks noChangeAspect="1" noChangeArrowheads="1"/>
          </p:cNvPicPr>
          <p:nvPr/>
        </p:nvPicPr>
        <p:blipFill>
          <a:blip r:embed="rId3"/>
          <a:srcRect/>
          <a:stretch>
            <a:fillRect/>
          </a:stretch>
        </p:blipFill>
        <p:spPr bwMode="auto">
          <a:xfrm>
            <a:off x="5029200" y="4343400"/>
            <a:ext cx="3241675" cy="158115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http://www4.hcmut.edu.vn/~practic_training/bao_dc_files/image9671.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3400" y="304800"/>
            <a:ext cx="8077200" cy="6324600"/>
          </a:xfrm>
          <a:prstGeom prst="rect">
            <a:avLst/>
          </a:prstGeom>
          <a:noFill/>
          <a:ln>
            <a:noFill/>
          </a:ln>
        </p:spPr>
      </p:pic>
    </p:spTree>
    <p:extLst>
      <p:ext uri="{BB962C8B-B14F-4D97-AF65-F5344CB8AC3E}">
        <p14:creationId xmlns:p14="http://schemas.microsoft.com/office/powerpoint/2010/main" val="2802657968"/>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609600" y="1981200"/>
          <a:ext cx="8001000" cy="2819400"/>
        </p:xfrm>
        <a:graphic>
          <a:graphicData uri="http://schemas.openxmlformats.org/drawingml/2006/table">
            <a:tbl>
              <a:tblPr/>
              <a:tblGrid>
                <a:gridCol w="2082800">
                  <a:extLst>
                    <a:ext uri="{9D8B030D-6E8A-4147-A177-3AD203B41FA5}">
                      <a16:colId xmlns:a16="http://schemas.microsoft.com/office/drawing/2014/main" xmlns="" val="20000"/>
                    </a:ext>
                  </a:extLst>
                </a:gridCol>
                <a:gridCol w="1739900">
                  <a:extLst>
                    <a:ext uri="{9D8B030D-6E8A-4147-A177-3AD203B41FA5}">
                      <a16:colId xmlns:a16="http://schemas.microsoft.com/office/drawing/2014/main" xmlns="" val="20001"/>
                    </a:ext>
                  </a:extLst>
                </a:gridCol>
                <a:gridCol w="1509713">
                  <a:extLst>
                    <a:ext uri="{9D8B030D-6E8A-4147-A177-3AD203B41FA5}">
                      <a16:colId xmlns:a16="http://schemas.microsoft.com/office/drawing/2014/main" xmlns="" val="20002"/>
                    </a:ext>
                  </a:extLst>
                </a:gridCol>
                <a:gridCol w="1508125">
                  <a:extLst>
                    <a:ext uri="{9D8B030D-6E8A-4147-A177-3AD203B41FA5}">
                      <a16:colId xmlns:a16="http://schemas.microsoft.com/office/drawing/2014/main" xmlns="" val="20003"/>
                    </a:ext>
                  </a:extLst>
                </a:gridCol>
                <a:gridCol w="1160462">
                  <a:extLst>
                    <a:ext uri="{9D8B030D-6E8A-4147-A177-3AD203B41FA5}">
                      <a16:colId xmlns:a16="http://schemas.microsoft.com/office/drawing/2014/main" xmlns="" val="20004"/>
                    </a:ext>
                  </a:extLst>
                </a:gridCol>
              </a:tblGrid>
              <a:tr h="412750">
                <a:tc rowSpan="2">
                  <a:txBody>
                    <a:bodyPr/>
                    <a:lstStyle/>
                    <a:p>
                      <a:pPr marL="0" marR="0" lvl="0" indent="0" algn="ctr" defTabSz="914400" rtl="0" eaLnBrk="1" fontAlgn="base" latinLnBrk="0" hangingPunct="1">
                        <a:lnSpc>
                          <a:spcPct val="100000"/>
                        </a:lnSpc>
                        <a:spcBef>
                          <a:spcPts val="600"/>
                        </a:spcBef>
                        <a:spcAft>
                          <a:spcPts val="600"/>
                        </a:spcAft>
                        <a:buClrTx/>
                        <a:buSzTx/>
                        <a:buFontTx/>
                        <a:buNone/>
                        <a:tabLst>
                          <a:tab pos="647700" algn="l"/>
                        </a:tabLst>
                      </a:pPr>
                      <a:r>
                        <a:rPr kumimoji="0" lang="vi-VN" sz="2400" b="0" i="0" u="none" strike="noStrike" cap="none" normalizeH="0" baseline="0">
                          <a:ln>
                            <a:noFill/>
                          </a:ln>
                          <a:solidFill>
                            <a:schemeClr val="tx1"/>
                          </a:solidFill>
                          <a:effectLst/>
                          <a:latin typeface="Times New Roman" pitchFamily="18" charset="0"/>
                          <a:cs typeface="Times New Roman" pitchFamily="18" charset="0"/>
                        </a:rPr>
                        <a:t>Các dạng bào</a:t>
                      </a:r>
                      <a:endParaRPr kumimoji="0" lang="en-US" sz="2400" b="0" i="0" u="none" strike="noStrike" cap="none" normalizeH="0" baseline="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ts val="600"/>
                        </a:spcBef>
                        <a:spcAft>
                          <a:spcPts val="600"/>
                        </a:spcAft>
                        <a:buClrTx/>
                        <a:buSzTx/>
                        <a:buFontTx/>
                        <a:buNone/>
                        <a:tabLst>
                          <a:tab pos="647700" algn="l"/>
                        </a:tabLst>
                      </a:pPr>
                      <a:r>
                        <a:rPr kumimoji="0" lang="vi-VN" sz="2400" b="0" i="0" u="none" strike="noStrike" cap="none" normalizeH="0" baseline="0">
                          <a:ln>
                            <a:noFill/>
                          </a:ln>
                          <a:solidFill>
                            <a:schemeClr val="tx1"/>
                          </a:solidFill>
                          <a:effectLst/>
                          <a:latin typeface="Times New Roman" pitchFamily="18" charset="0"/>
                          <a:cs typeface="Times New Roman" pitchFamily="18" charset="0"/>
                        </a:rPr>
                        <a:t>Độ chính xác</a:t>
                      </a:r>
                      <a:endParaRPr kumimoji="0" lang="en-US" sz="2400" b="0" i="0" u="none" strike="noStrike" cap="none" normalizeH="0" baseline="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p>
                      <a:pPr marL="0" marR="0" lvl="0" indent="0" algn="ctr" defTabSz="914400" rtl="0" eaLnBrk="1" fontAlgn="base" latinLnBrk="0" hangingPunct="1">
                        <a:lnSpc>
                          <a:spcPct val="100000"/>
                        </a:lnSpc>
                        <a:spcBef>
                          <a:spcPts val="600"/>
                        </a:spcBef>
                        <a:spcAft>
                          <a:spcPts val="600"/>
                        </a:spcAft>
                        <a:buClrTx/>
                        <a:buSzTx/>
                        <a:buFontTx/>
                        <a:buNone/>
                        <a:tabLst>
                          <a:tab pos="647700" algn="l"/>
                        </a:tabLst>
                      </a:pPr>
                      <a:r>
                        <a:rPr kumimoji="0" lang="vi-VN" sz="2400" b="0" i="0" u="none" strike="noStrike" cap="none" normalizeH="0" baseline="0">
                          <a:ln>
                            <a:noFill/>
                          </a:ln>
                          <a:solidFill>
                            <a:schemeClr val="tx1"/>
                          </a:solidFill>
                          <a:effectLst/>
                          <a:latin typeface="Times New Roman" pitchFamily="18" charset="0"/>
                          <a:cs typeface="Times New Roman" pitchFamily="18" charset="0"/>
                        </a:rPr>
                        <a:t>Độ nhám</a:t>
                      </a:r>
                      <a:endParaRPr kumimoji="0" lang="en-US" sz="2400" b="0" i="0" u="none" strike="noStrike" cap="none" normalizeH="0" baseline="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0"/>
                  </a:ext>
                </a:extLst>
              </a:tr>
              <a:tr h="412750">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tab pos="647700" algn="l"/>
                        </a:tabLst>
                      </a:pPr>
                      <a:r>
                        <a:rPr kumimoji="0" lang="vi-VN" sz="2400" b="0" i="0" u="none" strike="noStrike" cap="none" normalizeH="0" baseline="0">
                          <a:ln>
                            <a:noFill/>
                          </a:ln>
                          <a:solidFill>
                            <a:schemeClr val="tx1"/>
                          </a:solidFill>
                          <a:effectLst/>
                          <a:latin typeface="Times New Roman" pitchFamily="18" charset="0"/>
                          <a:cs typeface="Times New Roman" pitchFamily="18" charset="0"/>
                        </a:rPr>
                        <a:t>R</a:t>
                      </a:r>
                      <a:r>
                        <a:rPr kumimoji="0" lang="vi-VN" sz="2400" b="0" i="0" u="none" strike="noStrike" cap="none" normalizeH="0" baseline="-25000">
                          <a:ln>
                            <a:noFill/>
                          </a:ln>
                          <a:solidFill>
                            <a:schemeClr val="tx1"/>
                          </a:solidFill>
                          <a:effectLst/>
                          <a:latin typeface="Times New Roman" pitchFamily="18" charset="0"/>
                          <a:cs typeface="Times New Roman" pitchFamily="18" charset="0"/>
                        </a:rPr>
                        <a:t>z</a:t>
                      </a:r>
                      <a:endParaRPr kumimoji="0" lang="en-US" sz="2400" b="0" i="0" u="none" strike="noStrike" cap="none" normalizeH="0" baseline="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tab pos="647700" algn="l"/>
                        </a:tabLst>
                      </a:pPr>
                      <a:r>
                        <a:rPr kumimoji="0" lang="vi-VN" sz="2400" b="0" i="0" u="none" strike="noStrike" cap="none" normalizeH="0" baseline="0">
                          <a:ln>
                            <a:noFill/>
                          </a:ln>
                          <a:solidFill>
                            <a:schemeClr val="tx1"/>
                          </a:solidFill>
                          <a:effectLst/>
                          <a:latin typeface="Times New Roman" pitchFamily="18" charset="0"/>
                          <a:cs typeface="Times New Roman" pitchFamily="18" charset="0"/>
                        </a:rPr>
                        <a:t>R</a:t>
                      </a:r>
                      <a:r>
                        <a:rPr kumimoji="0" lang="vi-VN" sz="2400" b="0" i="0" u="none" strike="noStrike" cap="none" normalizeH="0" baseline="-25000">
                          <a:ln>
                            <a:noFill/>
                          </a:ln>
                          <a:solidFill>
                            <a:schemeClr val="tx1"/>
                          </a:solidFill>
                          <a:effectLst/>
                          <a:latin typeface="Times New Roman" pitchFamily="18" charset="0"/>
                          <a:cs typeface="Times New Roman" pitchFamily="18" charset="0"/>
                        </a:rPr>
                        <a:t>a</a:t>
                      </a:r>
                      <a:endParaRPr kumimoji="0" lang="en-US" sz="2400" b="0" i="0" u="none" strike="noStrike" cap="none" normalizeH="0" baseline="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tab pos="647700" algn="l"/>
                        </a:tabLst>
                      </a:pPr>
                      <a:endParaRPr kumimoji="0" lang="vi-VN" sz="2400" b="0" i="0" u="none" strike="noStrike" cap="none" normalizeH="0" baseline="0">
                        <a:ln>
                          <a:noFill/>
                        </a:ln>
                        <a:solidFill>
                          <a:schemeClr val="tx1"/>
                        </a:solidFill>
                        <a:effectLst/>
                        <a:latin typeface="Times New Roman" pitchFamily="18" charset="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1993900">
                <a:tc>
                  <a:txBody>
                    <a:bodyPr/>
                    <a:lstStyle/>
                    <a:p>
                      <a:pPr marL="0" marR="0" lvl="0" indent="0" algn="ctr" defTabSz="914400" rtl="0" eaLnBrk="1" fontAlgn="base" latinLnBrk="0" hangingPunct="1">
                        <a:lnSpc>
                          <a:spcPct val="100000"/>
                        </a:lnSpc>
                        <a:spcBef>
                          <a:spcPts val="600"/>
                        </a:spcBef>
                        <a:spcAft>
                          <a:spcPts val="600"/>
                        </a:spcAft>
                        <a:buClrTx/>
                        <a:buSzTx/>
                        <a:buFontTx/>
                        <a:buNone/>
                        <a:tabLst>
                          <a:tab pos="647700" algn="l"/>
                        </a:tabLst>
                      </a:pPr>
                      <a:r>
                        <a:rPr kumimoji="0" lang="vi-VN" sz="2400" b="0" i="0" u="none" strike="noStrike" cap="none" normalizeH="0" baseline="0">
                          <a:ln>
                            <a:noFill/>
                          </a:ln>
                          <a:solidFill>
                            <a:schemeClr val="tx1"/>
                          </a:solidFill>
                          <a:effectLst/>
                          <a:latin typeface="Times New Roman" pitchFamily="18" charset="0"/>
                          <a:cs typeface="Times New Roman" pitchFamily="18" charset="0"/>
                        </a:rPr>
                        <a:t>Bào thô.</a:t>
                      </a:r>
                      <a:endParaRPr kumimoji="0" lang="en-US" sz="2400" b="0" i="0" u="none" strike="noStrike" cap="none" normalizeH="0" baseline="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ts val="600"/>
                        </a:spcBef>
                        <a:spcAft>
                          <a:spcPts val="600"/>
                        </a:spcAft>
                        <a:buClrTx/>
                        <a:buSzTx/>
                        <a:buFontTx/>
                        <a:buNone/>
                        <a:tabLst>
                          <a:tab pos="647700" algn="l"/>
                        </a:tabLst>
                      </a:pPr>
                      <a:r>
                        <a:rPr kumimoji="0" lang="vi-VN" sz="2400" b="0" i="0" u="none" strike="noStrike" cap="none" normalizeH="0" baseline="0">
                          <a:ln>
                            <a:noFill/>
                          </a:ln>
                          <a:solidFill>
                            <a:schemeClr val="tx1"/>
                          </a:solidFill>
                          <a:effectLst/>
                          <a:latin typeface="Times New Roman" pitchFamily="18" charset="0"/>
                          <a:cs typeface="Times New Roman" pitchFamily="18" charset="0"/>
                        </a:rPr>
                        <a:t>Bào tinh.</a:t>
                      </a:r>
                      <a:endParaRPr kumimoji="0" lang="en-US" sz="2400" b="0" i="0" u="none" strike="noStrike" cap="none" normalizeH="0" baseline="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ts val="600"/>
                        </a:spcBef>
                        <a:spcAft>
                          <a:spcPts val="600"/>
                        </a:spcAft>
                        <a:buClrTx/>
                        <a:buSzTx/>
                        <a:buFontTx/>
                        <a:buNone/>
                        <a:tabLst>
                          <a:tab pos="647700" algn="l"/>
                        </a:tabLst>
                      </a:pPr>
                      <a:r>
                        <a:rPr kumimoji="0" lang="vi-VN" sz="2400" b="0" i="0" u="none" strike="noStrike" cap="none" normalizeH="0" baseline="0">
                          <a:ln>
                            <a:noFill/>
                          </a:ln>
                          <a:solidFill>
                            <a:schemeClr val="tx1"/>
                          </a:solidFill>
                          <a:effectLst/>
                          <a:latin typeface="Times New Roman" pitchFamily="18" charset="0"/>
                          <a:cs typeface="Times New Roman" pitchFamily="18" charset="0"/>
                        </a:rPr>
                        <a:t>Bào tinh mỏng.</a:t>
                      </a:r>
                      <a:endParaRPr kumimoji="0" lang="en-US" sz="2400" b="0" i="0" u="none" strike="noStrike" cap="none" normalizeH="0" baseline="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tab pos="647700" algn="l"/>
                        </a:tabLst>
                      </a:pPr>
                      <a:r>
                        <a:rPr kumimoji="0" lang="vi-VN" sz="2400" b="0" i="0" u="none" strike="noStrike" cap="none" normalizeH="0" baseline="0">
                          <a:ln>
                            <a:noFill/>
                          </a:ln>
                          <a:solidFill>
                            <a:schemeClr val="tx1"/>
                          </a:solidFill>
                          <a:effectLst/>
                          <a:latin typeface="Times New Roman" pitchFamily="18" charset="0"/>
                          <a:cs typeface="Times New Roman" pitchFamily="18" charset="0"/>
                        </a:rPr>
                        <a:t>Cấp 13 – 12</a:t>
                      </a:r>
                      <a:endParaRPr kumimoji="0" lang="en-US" sz="2400" b="0" i="0" u="none" strike="noStrike" cap="none" normalizeH="0" baseline="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ts val="600"/>
                        </a:spcBef>
                        <a:spcAft>
                          <a:spcPts val="600"/>
                        </a:spcAft>
                        <a:buClrTx/>
                        <a:buSzTx/>
                        <a:buFontTx/>
                        <a:buNone/>
                        <a:tabLst>
                          <a:tab pos="647700" algn="l"/>
                        </a:tabLst>
                      </a:pPr>
                      <a:r>
                        <a:rPr kumimoji="0" lang="vi-VN" sz="2400" b="0" i="0" u="none" strike="noStrike" cap="none" normalizeH="0" baseline="0">
                          <a:ln>
                            <a:noFill/>
                          </a:ln>
                          <a:solidFill>
                            <a:schemeClr val="tx1"/>
                          </a:solidFill>
                          <a:effectLst/>
                          <a:latin typeface="Times New Roman" pitchFamily="18" charset="0"/>
                          <a:cs typeface="Times New Roman" pitchFamily="18" charset="0"/>
                        </a:rPr>
                        <a:t>Cấp 9 – 8</a:t>
                      </a:r>
                      <a:endParaRPr kumimoji="0" lang="en-US" sz="2400" b="0" i="0" u="none" strike="noStrike" cap="none" normalizeH="0" baseline="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ts val="600"/>
                        </a:spcBef>
                        <a:spcAft>
                          <a:spcPts val="600"/>
                        </a:spcAft>
                        <a:buClrTx/>
                        <a:buSzTx/>
                        <a:buFontTx/>
                        <a:buNone/>
                        <a:tabLst>
                          <a:tab pos="647700" algn="l"/>
                        </a:tabLst>
                      </a:pPr>
                      <a:r>
                        <a:rPr kumimoji="0" lang="vi-VN" sz="2400" b="0" i="0" u="none" strike="noStrike" cap="none" normalizeH="0" baseline="0">
                          <a:ln>
                            <a:noFill/>
                          </a:ln>
                          <a:solidFill>
                            <a:schemeClr val="tx1"/>
                          </a:solidFill>
                          <a:effectLst/>
                          <a:latin typeface="Times New Roman" pitchFamily="18" charset="0"/>
                          <a:cs typeface="Times New Roman" pitchFamily="18" charset="0"/>
                        </a:rPr>
                        <a:t>Cấp 7</a:t>
                      </a:r>
                      <a:endParaRPr kumimoji="0" lang="en-US" sz="2400" b="0" i="0" u="none" strike="noStrike" cap="none" normalizeH="0" baseline="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tab pos="647700" algn="l"/>
                        </a:tabLst>
                      </a:pPr>
                      <a:r>
                        <a:rPr kumimoji="0" lang="vi-VN" sz="2400" b="0" i="0" u="none" strike="noStrike" cap="none" normalizeH="0" baseline="0">
                          <a:ln>
                            <a:noFill/>
                          </a:ln>
                          <a:solidFill>
                            <a:schemeClr val="tx1"/>
                          </a:solidFill>
                          <a:effectLst/>
                          <a:latin typeface="Times New Roman" pitchFamily="18" charset="0"/>
                          <a:cs typeface="Times New Roman" pitchFamily="18" charset="0"/>
                        </a:rPr>
                        <a:t>80</a:t>
                      </a:r>
                      <a:endParaRPr kumimoji="0" lang="en-US" sz="2400" b="0" i="0" u="none" strike="noStrike" cap="none" normalizeH="0" baseline="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ts val="600"/>
                        </a:spcBef>
                        <a:spcAft>
                          <a:spcPts val="600"/>
                        </a:spcAft>
                        <a:buClrTx/>
                        <a:buSzTx/>
                        <a:buFontTx/>
                        <a:buNone/>
                        <a:tabLst>
                          <a:tab pos="647700" algn="l"/>
                        </a:tabLst>
                      </a:pPr>
                      <a:r>
                        <a:rPr kumimoji="0" lang="vi-VN" sz="2400" b="0" i="0" u="none" strike="noStrike" cap="none" normalizeH="0" baseline="0">
                          <a:ln>
                            <a:noFill/>
                          </a:ln>
                          <a:solidFill>
                            <a:schemeClr val="tx1"/>
                          </a:solidFill>
                          <a:effectLst/>
                          <a:latin typeface="Times New Roman" pitchFamily="18" charset="0"/>
                          <a:cs typeface="Times New Roman" pitchFamily="18" charset="0"/>
                        </a:rPr>
                        <a:t>-</a:t>
                      </a:r>
                      <a:endParaRPr kumimoji="0" lang="en-US" sz="2400" b="0" i="0" u="none" strike="noStrike" cap="none" normalizeH="0" baseline="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ts val="600"/>
                        </a:spcBef>
                        <a:spcAft>
                          <a:spcPts val="600"/>
                        </a:spcAft>
                        <a:buClrTx/>
                        <a:buSzTx/>
                        <a:buFontTx/>
                        <a:buNone/>
                        <a:tabLst>
                          <a:tab pos="647700" algn="l"/>
                        </a:tabLst>
                      </a:pPr>
                      <a:r>
                        <a:rPr kumimoji="0" lang="vi-VN" sz="2400" b="0" i="0" u="none" strike="noStrike" cap="none" normalizeH="0" baseline="0">
                          <a:ln>
                            <a:noFill/>
                          </a:ln>
                          <a:solidFill>
                            <a:schemeClr val="tx1"/>
                          </a:solidFill>
                          <a:effectLst/>
                          <a:latin typeface="Times New Roman" pitchFamily="18" charset="0"/>
                          <a:cs typeface="Times New Roman" pitchFamily="18" charset="0"/>
                        </a:rPr>
                        <a:t>-</a:t>
                      </a:r>
                      <a:endParaRPr kumimoji="0" lang="en-US" sz="2400" b="0" i="0" u="none" strike="noStrike" cap="none" normalizeH="0" baseline="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tab pos="647700" algn="l"/>
                        </a:tabLst>
                      </a:pPr>
                      <a:r>
                        <a:rPr kumimoji="0" lang="vi-VN" sz="2400" b="0" i="0" u="none" strike="noStrike" cap="none" normalizeH="0" baseline="0">
                          <a:ln>
                            <a:noFill/>
                          </a:ln>
                          <a:solidFill>
                            <a:schemeClr val="tx1"/>
                          </a:solidFill>
                          <a:effectLst/>
                          <a:latin typeface="Times New Roman" pitchFamily="18" charset="0"/>
                          <a:cs typeface="Times New Roman" pitchFamily="18" charset="0"/>
                        </a:rPr>
                        <a:t>-</a:t>
                      </a:r>
                      <a:endParaRPr kumimoji="0" lang="en-US" sz="2400" b="0" i="0" u="none" strike="noStrike" cap="none" normalizeH="0" baseline="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ts val="600"/>
                        </a:spcBef>
                        <a:spcAft>
                          <a:spcPts val="600"/>
                        </a:spcAft>
                        <a:buClrTx/>
                        <a:buSzTx/>
                        <a:buFontTx/>
                        <a:buNone/>
                        <a:tabLst>
                          <a:tab pos="647700" algn="l"/>
                        </a:tabLst>
                      </a:pPr>
                      <a:r>
                        <a:rPr kumimoji="0" lang="vi-VN" sz="2400" b="0" i="0" u="none" strike="noStrike" cap="none" normalizeH="0" baseline="0">
                          <a:ln>
                            <a:noFill/>
                          </a:ln>
                          <a:solidFill>
                            <a:schemeClr val="tx1"/>
                          </a:solidFill>
                          <a:effectLst/>
                          <a:latin typeface="Times New Roman" pitchFamily="18" charset="0"/>
                          <a:cs typeface="Times New Roman" pitchFamily="18" charset="0"/>
                        </a:rPr>
                        <a:t>2,5</a:t>
                      </a:r>
                      <a:endParaRPr kumimoji="0" lang="en-US" sz="2400" b="0" i="0" u="none" strike="noStrike" cap="none" normalizeH="0" baseline="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ts val="600"/>
                        </a:spcBef>
                        <a:spcAft>
                          <a:spcPts val="600"/>
                        </a:spcAft>
                        <a:buClrTx/>
                        <a:buSzTx/>
                        <a:buFontTx/>
                        <a:buNone/>
                        <a:tabLst>
                          <a:tab pos="647700" algn="l"/>
                        </a:tabLst>
                      </a:pPr>
                      <a:r>
                        <a:rPr kumimoji="0" lang="vi-VN" sz="2400" b="0" i="0" u="none" strike="noStrike" cap="none" normalizeH="0" baseline="0">
                          <a:ln>
                            <a:noFill/>
                          </a:ln>
                          <a:solidFill>
                            <a:schemeClr val="tx1"/>
                          </a:solidFill>
                          <a:effectLst/>
                          <a:latin typeface="Times New Roman" pitchFamily="18" charset="0"/>
                          <a:cs typeface="Times New Roman" pitchFamily="18" charset="0"/>
                        </a:rPr>
                        <a:t>1,25 – 0,63</a:t>
                      </a:r>
                      <a:endParaRPr kumimoji="0" lang="en-US" sz="2400" b="0" i="0" u="none" strike="noStrike" cap="none" normalizeH="0" baseline="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tab pos="647700" algn="l"/>
                        </a:tabLst>
                      </a:pPr>
                      <a:r>
                        <a:rPr kumimoji="0" lang="vi-VN" sz="2400" b="0" i="0" u="none" strike="noStrike" cap="none" normalizeH="0" baseline="0">
                          <a:ln>
                            <a:noFill/>
                          </a:ln>
                          <a:solidFill>
                            <a:schemeClr val="tx1"/>
                          </a:solidFill>
                          <a:effectLst/>
                          <a:latin typeface="Times New Roman" pitchFamily="18" charset="0"/>
                          <a:cs typeface="Times New Roman" pitchFamily="18" charset="0"/>
                        </a:rPr>
                        <a:t>3- 4</a:t>
                      </a:r>
                      <a:endParaRPr kumimoji="0" lang="en-US" sz="2400" b="0" i="0" u="none" strike="noStrike" cap="none" normalizeH="0" baseline="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ts val="600"/>
                        </a:spcBef>
                        <a:spcAft>
                          <a:spcPts val="600"/>
                        </a:spcAft>
                        <a:buClrTx/>
                        <a:buSzTx/>
                        <a:buFontTx/>
                        <a:buNone/>
                        <a:tabLst>
                          <a:tab pos="647700" algn="l"/>
                        </a:tabLst>
                      </a:pPr>
                      <a:r>
                        <a:rPr kumimoji="0" lang="vi-VN" sz="2400" b="0" i="0" u="none" strike="noStrike" cap="none" normalizeH="0" baseline="0">
                          <a:ln>
                            <a:noFill/>
                          </a:ln>
                          <a:solidFill>
                            <a:schemeClr val="tx1"/>
                          </a:solidFill>
                          <a:effectLst/>
                          <a:latin typeface="Times New Roman" pitchFamily="18" charset="0"/>
                          <a:cs typeface="Times New Roman" pitchFamily="18" charset="0"/>
                        </a:rPr>
                        <a:t>5- 6</a:t>
                      </a:r>
                      <a:endParaRPr kumimoji="0" lang="en-US" sz="2400" b="0" i="0" u="none" strike="noStrike" cap="none" normalizeH="0" baseline="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ts val="600"/>
                        </a:spcBef>
                        <a:spcAft>
                          <a:spcPts val="600"/>
                        </a:spcAft>
                        <a:buClrTx/>
                        <a:buSzTx/>
                        <a:buFontTx/>
                        <a:buNone/>
                        <a:tabLst>
                          <a:tab pos="647700" algn="l"/>
                        </a:tabLst>
                      </a:pPr>
                      <a:r>
                        <a:rPr kumimoji="0" lang="vi-VN" sz="2400" b="0" i="0" u="none" strike="noStrike" cap="none" normalizeH="0" baseline="0">
                          <a:ln>
                            <a:noFill/>
                          </a:ln>
                          <a:solidFill>
                            <a:schemeClr val="tx1"/>
                          </a:solidFill>
                          <a:effectLst/>
                          <a:latin typeface="Times New Roman" pitchFamily="18" charset="0"/>
                          <a:cs typeface="Times New Roman" pitchFamily="18" charset="0"/>
                        </a:rPr>
                        <a:t>7- 8</a:t>
                      </a:r>
                      <a:endParaRPr kumimoji="0" lang="en-US" sz="2400" b="0" i="0" u="none" strike="noStrike" cap="none" normalizeH="0" baseline="0">
                        <a:ln>
                          <a:noFill/>
                        </a:ln>
                        <a:solidFill>
                          <a:schemeClr val="tx1"/>
                        </a:solidFill>
                        <a:effectLst/>
                        <a:latin typeface="Times New Roman" pitchFamily="18"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bl>
          </a:graphicData>
        </a:graphic>
      </p:graphicFrame>
      <p:graphicFrame>
        <p:nvGraphicFramePr>
          <p:cNvPr id="4098" name="Object 7"/>
          <p:cNvGraphicFramePr>
            <a:graphicFrameLocks noChangeAspect="1"/>
          </p:cNvGraphicFramePr>
          <p:nvPr/>
        </p:nvGraphicFramePr>
        <p:xfrm>
          <a:off x="0" y="0"/>
          <a:ext cx="152400" cy="180975"/>
        </p:xfrm>
        <a:graphic>
          <a:graphicData uri="http://schemas.openxmlformats.org/presentationml/2006/ole">
            <mc:AlternateContent xmlns:mc="http://schemas.openxmlformats.org/markup-compatibility/2006">
              <mc:Choice xmlns:v="urn:schemas-microsoft-com:vml" Requires="v">
                <p:oleObj spid="_x0000_s4161" name="Equation" r:id="rId3" imgW="152202" imgH="177569" progId="Equation.3">
                  <p:embed/>
                </p:oleObj>
              </mc:Choice>
              <mc:Fallback>
                <p:oleObj name="Equation" r:id="rId3" imgW="152202" imgH="177569" progId="Equation.3">
                  <p:embed/>
                  <p:pic>
                    <p:nvPicPr>
                      <p:cNvPr id="0"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24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099" name="Object 6"/>
          <p:cNvGraphicFramePr>
            <a:graphicFrameLocks noChangeAspect="1"/>
          </p:cNvGraphicFramePr>
          <p:nvPr/>
        </p:nvGraphicFramePr>
        <p:xfrm>
          <a:off x="0" y="0"/>
          <a:ext cx="152400" cy="180975"/>
        </p:xfrm>
        <a:graphic>
          <a:graphicData uri="http://schemas.openxmlformats.org/presentationml/2006/ole">
            <mc:AlternateContent xmlns:mc="http://schemas.openxmlformats.org/markup-compatibility/2006">
              <mc:Choice xmlns:v="urn:schemas-microsoft-com:vml" Requires="v">
                <p:oleObj spid="_x0000_s4162" name="Equation" r:id="rId5" imgW="152202" imgH="177569" progId="Equation.3">
                  <p:embed/>
                </p:oleObj>
              </mc:Choice>
              <mc:Fallback>
                <p:oleObj name="Equation" r:id="rId5" imgW="152202" imgH="177569" progId="Equation.3">
                  <p:embed/>
                  <p:pic>
                    <p:nvPicPr>
                      <p:cNvPr id="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24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100" name="Object 5"/>
          <p:cNvGraphicFramePr>
            <a:graphicFrameLocks noChangeAspect="1"/>
          </p:cNvGraphicFramePr>
          <p:nvPr/>
        </p:nvGraphicFramePr>
        <p:xfrm>
          <a:off x="0" y="0"/>
          <a:ext cx="152400" cy="180975"/>
        </p:xfrm>
        <a:graphic>
          <a:graphicData uri="http://schemas.openxmlformats.org/presentationml/2006/ole">
            <mc:AlternateContent xmlns:mc="http://schemas.openxmlformats.org/markup-compatibility/2006">
              <mc:Choice xmlns:v="urn:schemas-microsoft-com:vml" Requires="v">
                <p:oleObj spid="_x0000_s4163" name="Equation" r:id="rId6" imgW="152202" imgH="177569" progId="Equation.3">
                  <p:embed/>
                </p:oleObj>
              </mc:Choice>
              <mc:Fallback>
                <p:oleObj name="Equation" r:id="rId6" imgW="152202" imgH="177569" progId="Equation.3">
                  <p:embed/>
                  <p:pic>
                    <p:nvPicPr>
                      <p:cNvPr id="0"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24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101" name="Object 4"/>
          <p:cNvGraphicFramePr>
            <a:graphicFrameLocks noChangeAspect="1"/>
          </p:cNvGraphicFramePr>
          <p:nvPr/>
        </p:nvGraphicFramePr>
        <p:xfrm>
          <a:off x="0" y="0"/>
          <a:ext cx="152400" cy="180975"/>
        </p:xfrm>
        <a:graphic>
          <a:graphicData uri="http://schemas.openxmlformats.org/presentationml/2006/ole">
            <mc:AlternateContent xmlns:mc="http://schemas.openxmlformats.org/markup-compatibility/2006">
              <mc:Choice xmlns:v="urn:schemas-microsoft-com:vml" Requires="v">
                <p:oleObj spid="_x0000_s4164" name="Equation" r:id="rId7" imgW="152202" imgH="177569" progId="Equation.3">
                  <p:embed/>
                </p:oleObj>
              </mc:Choice>
              <mc:Fallback>
                <p:oleObj name="Equation" r:id="rId7" imgW="152202" imgH="177569" progId="Equation.3">
                  <p:embed/>
                  <p:pic>
                    <p:nvPicPr>
                      <p:cNvPr id="0"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24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102" name="Object 3"/>
          <p:cNvGraphicFramePr>
            <a:graphicFrameLocks noChangeAspect="1"/>
          </p:cNvGraphicFramePr>
          <p:nvPr/>
        </p:nvGraphicFramePr>
        <p:xfrm>
          <a:off x="0" y="0"/>
          <a:ext cx="152400" cy="180975"/>
        </p:xfrm>
        <a:graphic>
          <a:graphicData uri="http://schemas.openxmlformats.org/presentationml/2006/ole">
            <mc:AlternateContent xmlns:mc="http://schemas.openxmlformats.org/markup-compatibility/2006">
              <mc:Choice xmlns:v="urn:schemas-microsoft-com:vml" Requires="v">
                <p:oleObj spid="_x0000_s4165" name="Equation" r:id="rId8" imgW="152202" imgH="177569" progId="Equation.3">
                  <p:embed/>
                </p:oleObj>
              </mc:Choice>
              <mc:Fallback>
                <p:oleObj name="Equation" r:id="rId8" imgW="152202" imgH="177569" progId="Equation.3">
                  <p:embed/>
                  <p:pic>
                    <p:nvPicPr>
                      <p:cNvPr id="0"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24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103" name="Object 2"/>
          <p:cNvGraphicFramePr>
            <a:graphicFrameLocks noChangeAspect="1"/>
          </p:cNvGraphicFramePr>
          <p:nvPr/>
        </p:nvGraphicFramePr>
        <p:xfrm>
          <a:off x="0" y="0"/>
          <a:ext cx="152400" cy="180975"/>
        </p:xfrm>
        <a:graphic>
          <a:graphicData uri="http://schemas.openxmlformats.org/presentationml/2006/ole">
            <mc:AlternateContent xmlns:mc="http://schemas.openxmlformats.org/markup-compatibility/2006">
              <mc:Choice xmlns:v="urn:schemas-microsoft-com:vml" Requires="v">
                <p:oleObj spid="_x0000_s4166" name="Equation" r:id="rId9" imgW="152202" imgH="177569" progId="Equation.3">
                  <p:embed/>
                </p:oleObj>
              </mc:Choice>
              <mc:Fallback>
                <p:oleObj name="Equation" r:id="rId9" imgW="152202" imgH="177569" progId="Equation.3">
                  <p:embed/>
                  <p:pic>
                    <p:nvPicPr>
                      <p:cNvPr id="0"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24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104" name="Object 1"/>
          <p:cNvGraphicFramePr>
            <a:graphicFrameLocks noChangeAspect="1"/>
          </p:cNvGraphicFramePr>
          <p:nvPr/>
        </p:nvGraphicFramePr>
        <p:xfrm>
          <a:off x="0" y="0"/>
          <a:ext cx="152400" cy="180975"/>
        </p:xfrm>
        <a:graphic>
          <a:graphicData uri="http://schemas.openxmlformats.org/presentationml/2006/ole">
            <mc:AlternateContent xmlns:mc="http://schemas.openxmlformats.org/markup-compatibility/2006">
              <mc:Choice xmlns:v="urn:schemas-microsoft-com:vml" Requires="v">
                <p:oleObj spid="_x0000_s4167" name="Equation" r:id="rId10" imgW="152202" imgH="177569" progId="Equation.3">
                  <p:embed/>
                </p:oleObj>
              </mc:Choice>
              <mc:Fallback>
                <p:oleObj name="Equation" r:id="rId10" imgW="152202" imgH="177569" progId="Equation.3">
                  <p:embed/>
                  <p:pic>
                    <p:nvPicPr>
                      <p:cNvPr id="0" name="Picture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24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127" name="TextBox 10"/>
          <p:cNvSpPr txBox="1">
            <a:spLocks noChangeArrowheads="1"/>
          </p:cNvSpPr>
          <p:nvPr/>
        </p:nvSpPr>
        <p:spPr bwMode="auto">
          <a:xfrm>
            <a:off x="1752600" y="1219200"/>
            <a:ext cx="5476875" cy="461963"/>
          </a:xfrm>
          <a:prstGeom prst="rect">
            <a:avLst/>
          </a:prstGeom>
          <a:noFill/>
          <a:ln w="9525">
            <a:noFill/>
            <a:miter lim="800000"/>
            <a:headEnd/>
            <a:tailEnd/>
          </a:ln>
        </p:spPr>
        <p:txBody>
          <a:bodyPr wrap="none">
            <a:spAutoFit/>
          </a:bodyPr>
          <a:lstStyle/>
          <a:p>
            <a:r>
              <a:rPr lang="vi-VN" sz="2400">
                <a:latin typeface="Times New Roman" pitchFamily="18" charset="0"/>
                <a:cs typeface="Times New Roman" pitchFamily="18" charset="0"/>
              </a:rPr>
              <a:t>Độ chính xác và độ nhám đạt được khi bào</a:t>
            </a:r>
            <a:endParaRPr lang="en-US" sz="2400">
              <a:latin typeface="Times New Roman" pitchFamily="18" charset="0"/>
              <a:cs typeface="Times New Roman" pitchFamily="18" charset="0"/>
            </a:endParaRPr>
          </a:p>
        </p:txBody>
      </p:sp>
      <p:sp>
        <p:nvSpPr>
          <p:cNvPr id="4128" name="TextBox 11"/>
          <p:cNvSpPr txBox="1">
            <a:spLocks noChangeArrowheads="1"/>
          </p:cNvSpPr>
          <p:nvPr/>
        </p:nvSpPr>
        <p:spPr bwMode="auto">
          <a:xfrm>
            <a:off x="762000" y="5105400"/>
            <a:ext cx="8001000" cy="1477963"/>
          </a:xfrm>
          <a:prstGeom prst="rect">
            <a:avLst/>
          </a:prstGeom>
          <a:noFill/>
          <a:ln w="9525">
            <a:noFill/>
            <a:miter lim="800000"/>
            <a:headEnd/>
            <a:tailEnd/>
          </a:ln>
        </p:spPr>
        <p:txBody>
          <a:bodyPr>
            <a:spAutoFit/>
          </a:bodyPr>
          <a:lstStyle/>
          <a:p>
            <a:r>
              <a:rPr lang="vi-VN" sz="2400">
                <a:latin typeface="Times New Roman" pitchFamily="18" charset="0"/>
                <a:cs typeface="Times New Roman" pitchFamily="18" charset="0"/>
              </a:rPr>
              <a:t>Để tăng năng suất khi bào, có thể gắn nhiều dao trên máy bào giường gia công cùng một lúc. Có thể gá theo cách phân chia chiều sâu cắt hoặc phân chia theo phương chạy dao.</a:t>
            </a:r>
            <a:endParaRPr lang="en-US" sz="2400">
              <a:latin typeface="Times New Roman" pitchFamily="18" charset="0"/>
              <a:cs typeface="Times New Roman" pitchFamily="18" charset="0"/>
            </a:endParaRPr>
          </a:p>
          <a:p>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TextBox 2"/>
          <p:cNvSpPr txBox="1">
            <a:spLocks noChangeArrowheads="1"/>
          </p:cNvSpPr>
          <p:nvPr/>
        </p:nvSpPr>
        <p:spPr bwMode="auto">
          <a:xfrm>
            <a:off x="304800" y="1371600"/>
            <a:ext cx="5992813" cy="461963"/>
          </a:xfrm>
          <a:prstGeom prst="rect">
            <a:avLst/>
          </a:prstGeom>
          <a:noFill/>
          <a:ln w="9525">
            <a:noFill/>
            <a:miter lim="800000"/>
            <a:headEnd/>
            <a:tailEnd/>
          </a:ln>
        </p:spPr>
        <p:txBody>
          <a:bodyPr wrap="none">
            <a:spAutoFit/>
          </a:bodyPr>
          <a:lstStyle/>
          <a:p>
            <a:r>
              <a:rPr lang="en-US" sz="2400">
                <a:latin typeface="Times New Roman" pitchFamily="18" charset="0"/>
                <a:cs typeface="Times New Roman" pitchFamily="18" charset="0"/>
              </a:rPr>
              <a:t>4.3.2. Dao bào, dao xọc và các thông số cắt gọt</a:t>
            </a:r>
          </a:p>
        </p:txBody>
      </p:sp>
      <p:pic>
        <p:nvPicPr>
          <p:cNvPr id="139267" name="Picture 2"/>
          <p:cNvPicPr>
            <a:picLocks noChangeAspect="1" noChangeArrowheads="1"/>
          </p:cNvPicPr>
          <p:nvPr/>
        </p:nvPicPr>
        <p:blipFill>
          <a:blip r:embed="rId2"/>
          <a:srcRect/>
          <a:stretch>
            <a:fillRect/>
          </a:stretch>
        </p:blipFill>
        <p:spPr bwMode="auto">
          <a:xfrm>
            <a:off x="990600" y="2667000"/>
            <a:ext cx="6502400" cy="1600200"/>
          </a:xfrm>
          <a:prstGeom prst="rect">
            <a:avLst/>
          </a:prstGeom>
          <a:noFill/>
          <a:ln w="9525">
            <a:noFill/>
            <a:miter lim="800000"/>
            <a:headEnd/>
            <a:tailEnd/>
          </a:ln>
        </p:spPr>
      </p:pic>
      <p:sp>
        <p:nvSpPr>
          <p:cNvPr id="139268" name="TextBox 4"/>
          <p:cNvSpPr txBox="1">
            <a:spLocks noChangeArrowheads="1"/>
          </p:cNvSpPr>
          <p:nvPr/>
        </p:nvSpPr>
        <p:spPr bwMode="auto">
          <a:xfrm>
            <a:off x="381000" y="4724400"/>
            <a:ext cx="8229600" cy="1570038"/>
          </a:xfrm>
          <a:prstGeom prst="rect">
            <a:avLst/>
          </a:prstGeom>
          <a:noFill/>
          <a:ln w="9525">
            <a:noFill/>
            <a:miter lim="800000"/>
            <a:headEnd/>
            <a:tailEnd/>
          </a:ln>
        </p:spPr>
        <p:txBody>
          <a:bodyPr>
            <a:spAutoFit/>
          </a:bodyPr>
          <a:lstStyle/>
          <a:p>
            <a:r>
              <a:rPr lang="en-US" sz="2400">
                <a:latin typeface="Times New Roman" pitchFamily="18" charset="0"/>
                <a:cs typeface="Times New Roman" pitchFamily="18" charset="0"/>
              </a:rPr>
              <a:t>Về phần cắt, dao bào t</a:t>
            </a:r>
            <a:r>
              <a:rPr lang="vi-VN" sz="2400">
                <a:latin typeface="Times New Roman" pitchFamily="18" charset="0"/>
                <a:cs typeface="Times New Roman" pitchFamily="18" charset="0"/>
              </a:rPr>
              <a:t>ương</a:t>
            </a:r>
            <a:r>
              <a:rPr lang="en-US" sz="2400">
                <a:latin typeface="Times New Roman" pitchFamily="18" charset="0"/>
                <a:cs typeface="Times New Roman" pitchFamily="18" charset="0"/>
              </a:rPr>
              <a:t> tự dao tiện, chế tạo </a:t>
            </a:r>
            <a:r>
              <a:rPr lang="vi-VN" sz="2400">
                <a:latin typeface="Times New Roman" pitchFamily="18" charset="0"/>
                <a:cs typeface="Times New Roman" pitchFamily="18" charset="0"/>
              </a:rPr>
              <a:t>đơn</a:t>
            </a:r>
            <a:r>
              <a:rPr lang="en-US" sz="2400">
                <a:latin typeface="Times New Roman" pitchFamily="18" charset="0"/>
                <a:cs typeface="Times New Roman" pitchFamily="18" charset="0"/>
              </a:rPr>
              <a:t> giản, rẻ tiền so với các dụng cụ khác. Góc tr</a:t>
            </a:r>
            <a:r>
              <a:rPr lang="vi-VN" sz="2400">
                <a:latin typeface="Times New Roman" pitchFamily="18" charset="0"/>
                <a:cs typeface="Times New Roman" pitchFamily="18" charset="0"/>
              </a:rPr>
              <a:t>ước</a:t>
            </a:r>
            <a:r>
              <a:rPr lang="en-US" sz="2400">
                <a:latin typeface="Times New Roman" pitchFamily="18" charset="0"/>
                <a:cs typeface="Times New Roman" pitchFamily="18" charset="0"/>
              </a:rPr>
              <a:t> th</a:t>
            </a:r>
            <a:r>
              <a:rPr lang="vi-VN" sz="2400">
                <a:latin typeface="Times New Roman" pitchFamily="18" charset="0"/>
                <a:cs typeface="Times New Roman" pitchFamily="18" charset="0"/>
              </a:rPr>
              <a:t>ường</a:t>
            </a:r>
            <a:r>
              <a:rPr lang="en-US" sz="2400">
                <a:latin typeface="Times New Roman" pitchFamily="18" charset="0"/>
                <a:cs typeface="Times New Roman" pitchFamily="18" charset="0"/>
              </a:rPr>
              <a:t> nhỏ h</a:t>
            </a:r>
            <a:r>
              <a:rPr lang="vi-VN" sz="2400">
                <a:latin typeface="Times New Roman" pitchFamily="18" charset="0"/>
                <a:cs typeface="Times New Roman" pitchFamily="18" charset="0"/>
              </a:rPr>
              <a:t>ơn</a:t>
            </a:r>
            <a:r>
              <a:rPr lang="en-US" sz="2400">
                <a:latin typeface="Times New Roman" pitchFamily="18" charset="0"/>
                <a:cs typeface="Times New Roman" pitchFamily="18" charset="0"/>
              </a:rPr>
              <a:t> góc tr</a:t>
            </a:r>
            <a:r>
              <a:rPr lang="vi-VN" sz="2400">
                <a:latin typeface="Times New Roman" pitchFamily="18" charset="0"/>
                <a:cs typeface="Times New Roman" pitchFamily="18" charset="0"/>
              </a:rPr>
              <a:t>ước</a:t>
            </a:r>
            <a:r>
              <a:rPr lang="en-US" sz="2400">
                <a:latin typeface="Times New Roman" pitchFamily="18" charset="0"/>
                <a:cs typeface="Times New Roman" pitchFamily="18" charset="0"/>
              </a:rPr>
              <a:t> của dao tiện vì trong quá trình cắt có va </a:t>
            </a:r>
            <a:r>
              <a:rPr lang="vi-VN" sz="2400">
                <a:latin typeface="Times New Roman" pitchFamily="18" charset="0"/>
                <a:cs typeface="Times New Roman" pitchFamily="18" charset="0"/>
              </a:rPr>
              <a:t>đập</a:t>
            </a:r>
            <a:r>
              <a:rPr lang="en-US" sz="2400">
                <a:latin typeface="Times New Roman" pitchFamily="18" charset="0"/>
                <a:cs typeface="Times New Roman" pitchFamily="18" charset="0"/>
              </a:rPr>
              <a:t> ban </a:t>
            </a:r>
            <a:r>
              <a:rPr lang="vi-VN" sz="2400">
                <a:latin typeface="Times New Roman" pitchFamily="18" charset="0"/>
                <a:cs typeface="Times New Roman" pitchFamily="18" charset="0"/>
              </a:rPr>
              <a:t>đầu</a:t>
            </a:r>
            <a:r>
              <a:rPr lang="en-US" sz="2400">
                <a:latin typeface="Times New Roman" pitchFamily="18" charset="0"/>
                <a:cs typeface="Times New Roman" pitchFamily="18" charset="0"/>
              </a:rPr>
              <a:t>. Đối với dao xọc, góc nghiêng chính th</a:t>
            </a:r>
            <a:r>
              <a:rPr lang="vi-VN" sz="2400">
                <a:latin typeface="Times New Roman" pitchFamily="18" charset="0"/>
                <a:cs typeface="Times New Roman" pitchFamily="18" charset="0"/>
              </a:rPr>
              <a:t>ường</a:t>
            </a:r>
            <a:r>
              <a:rPr lang="en-US" sz="2400">
                <a:latin typeface="Times New Roman" pitchFamily="18" charset="0"/>
                <a:cs typeface="Times New Roman" pitchFamily="18" charset="0"/>
              </a:rPr>
              <a:t> bằng 90 </a:t>
            </a:r>
            <a:r>
              <a:rPr lang="vi-VN" sz="2400">
                <a:latin typeface="Times New Roman" pitchFamily="18" charset="0"/>
                <a:cs typeface="Times New Roman" pitchFamily="18" charset="0"/>
              </a:rPr>
              <a:t>độ</a:t>
            </a:r>
            <a:r>
              <a:rPr lang="en-US" sz="2400">
                <a:latin typeface="Times New Roman" pitchFamily="18" charset="0"/>
                <a:cs typeface="Times New Roman" pitchFamily="18" charset="0"/>
              </a:rPr>
              <a:t>.</a:t>
            </a:r>
          </a:p>
        </p:txBody>
      </p:sp>
      <p:sp>
        <p:nvSpPr>
          <p:cNvPr id="139269" name="TextBox 5"/>
          <p:cNvSpPr txBox="1">
            <a:spLocks noChangeArrowheads="1"/>
          </p:cNvSpPr>
          <p:nvPr/>
        </p:nvSpPr>
        <p:spPr bwMode="auto">
          <a:xfrm>
            <a:off x="457200" y="1905000"/>
            <a:ext cx="1508125" cy="461963"/>
          </a:xfrm>
          <a:prstGeom prst="rect">
            <a:avLst/>
          </a:prstGeom>
          <a:noFill/>
          <a:ln w="9525">
            <a:noFill/>
            <a:miter lim="800000"/>
            <a:headEnd/>
            <a:tailEnd/>
          </a:ln>
        </p:spPr>
        <p:txBody>
          <a:bodyPr wrap="none">
            <a:spAutoFit/>
          </a:bodyPr>
          <a:lstStyle/>
          <a:p>
            <a:r>
              <a:rPr lang="en-US" sz="2400">
                <a:latin typeface="Times New Roman" pitchFamily="18" charset="0"/>
                <a:cs typeface="Times New Roman" pitchFamily="18" charset="0"/>
              </a:rPr>
              <a:t>a. Dao bào</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90" name="Picture 2"/>
          <p:cNvPicPr>
            <a:picLocks noChangeAspect="1" noChangeArrowheads="1"/>
          </p:cNvPicPr>
          <p:nvPr/>
        </p:nvPicPr>
        <p:blipFill>
          <a:blip r:embed="rId2"/>
          <a:srcRect/>
          <a:stretch>
            <a:fillRect/>
          </a:stretch>
        </p:blipFill>
        <p:spPr bwMode="auto">
          <a:xfrm>
            <a:off x="1752600" y="1371600"/>
            <a:ext cx="5186363" cy="3870325"/>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p:cNvPicPr>
            <a:picLocks noChangeAspect="1" noChangeArrowheads="1"/>
          </p:cNvPicPr>
          <p:nvPr/>
        </p:nvPicPr>
        <p:blipFill>
          <a:blip r:embed="rId2"/>
          <a:srcRect/>
          <a:stretch>
            <a:fillRect/>
          </a:stretch>
        </p:blipFill>
        <p:spPr bwMode="auto">
          <a:xfrm>
            <a:off x="228600" y="1981200"/>
            <a:ext cx="5029200" cy="2914650"/>
          </a:xfrm>
          <a:prstGeom prst="rect">
            <a:avLst/>
          </a:prstGeom>
          <a:noFill/>
          <a:ln w="9525">
            <a:noFill/>
            <a:miter lim="800000"/>
            <a:headEnd/>
            <a:tailEnd/>
          </a:ln>
        </p:spPr>
      </p:pic>
      <p:sp>
        <p:nvSpPr>
          <p:cNvPr id="141315" name="TextBox 3"/>
          <p:cNvSpPr txBox="1">
            <a:spLocks noChangeArrowheads="1"/>
          </p:cNvSpPr>
          <p:nvPr/>
        </p:nvSpPr>
        <p:spPr bwMode="auto">
          <a:xfrm>
            <a:off x="533400" y="1371600"/>
            <a:ext cx="1841500" cy="461963"/>
          </a:xfrm>
          <a:prstGeom prst="rect">
            <a:avLst/>
          </a:prstGeom>
          <a:noFill/>
          <a:ln w="9525">
            <a:noFill/>
            <a:miter lim="800000"/>
            <a:headEnd/>
            <a:tailEnd/>
          </a:ln>
        </p:spPr>
        <p:txBody>
          <a:bodyPr wrap="none">
            <a:spAutoFit/>
          </a:bodyPr>
          <a:lstStyle/>
          <a:p>
            <a:r>
              <a:rPr lang="en-US" sz="2400">
                <a:latin typeface="Times New Roman" pitchFamily="18" charset="0"/>
                <a:cs typeface="Times New Roman" pitchFamily="18" charset="0"/>
              </a:rPr>
              <a:t>b. </a:t>
            </a:r>
            <a:r>
              <a:rPr lang="vi-VN" sz="2400" b="1" i="1">
                <a:latin typeface="Times New Roman" pitchFamily="18" charset="0"/>
                <a:cs typeface="Times New Roman" pitchFamily="18" charset="0"/>
              </a:rPr>
              <a:t>Chế độ cắt</a:t>
            </a:r>
            <a:endParaRPr lang="en-US" sz="2400">
              <a:latin typeface="Times New Roman" pitchFamily="18" charset="0"/>
              <a:cs typeface="Times New Roman" pitchFamily="18" charset="0"/>
            </a:endParaRPr>
          </a:p>
        </p:txBody>
      </p:sp>
      <p:pic>
        <p:nvPicPr>
          <p:cNvPr id="141316" name="Picture 3"/>
          <p:cNvPicPr>
            <a:picLocks noChangeAspect="1" noChangeArrowheads="1"/>
          </p:cNvPicPr>
          <p:nvPr/>
        </p:nvPicPr>
        <p:blipFill>
          <a:blip r:embed="rId3"/>
          <a:srcRect/>
          <a:stretch>
            <a:fillRect/>
          </a:stretch>
        </p:blipFill>
        <p:spPr bwMode="auto">
          <a:xfrm>
            <a:off x="5334000" y="1828800"/>
            <a:ext cx="3400425" cy="3086100"/>
          </a:xfrm>
          <a:prstGeom prst="rect">
            <a:avLst/>
          </a:prstGeom>
          <a:noFill/>
          <a:ln w="9525">
            <a:noFill/>
            <a:miter lim="800000"/>
            <a:headEnd/>
            <a:tailEnd/>
          </a:ln>
        </p:spPr>
      </p:pic>
      <p:sp>
        <p:nvSpPr>
          <p:cNvPr id="141317" name="TextBox 5"/>
          <p:cNvSpPr txBox="1">
            <a:spLocks noChangeArrowheads="1"/>
          </p:cNvSpPr>
          <p:nvPr/>
        </p:nvSpPr>
        <p:spPr bwMode="auto">
          <a:xfrm>
            <a:off x="381000" y="5029200"/>
            <a:ext cx="3605213" cy="1570038"/>
          </a:xfrm>
          <a:prstGeom prst="rect">
            <a:avLst/>
          </a:prstGeom>
          <a:noFill/>
          <a:ln w="9525">
            <a:noFill/>
            <a:miter lim="800000"/>
            <a:headEnd/>
            <a:tailEnd/>
          </a:ln>
        </p:spPr>
        <p:txBody>
          <a:bodyPr wrap="none">
            <a:spAutoFit/>
          </a:bodyPr>
          <a:lstStyle/>
          <a:p>
            <a:r>
              <a:rPr lang="en-US" sz="2400">
                <a:latin typeface="Times New Roman" pitchFamily="18" charset="0"/>
                <a:cs typeface="Times New Roman" pitchFamily="18" charset="0"/>
              </a:rPr>
              <a:t>t: chiều sâu cắt (mm)</a:t>
            </a:r>
          </a:p>
          <a:p>
            <a:r>
              <a:rPr lang="en-US" sz="2400">
                <a:latin typeface="Times New Roman" pitchFamily="18" charset="0"/>
                <a:cs typeface="Times New Roman" pitchFamily="18" charset="0"/>
              </a:rPr>
              <a:t>s: l</a:t>
            </a:r>
            <a:r>
              <a:rPr lang="vi-VN" sz="2400">
                <a:latin typeface="Times New Roman" pitchFamily="18" charset="0"/>
                <a:cs typeface="Times New Roman" pitchFamily="18" charset="0"/>
              </a:rPr>
              <a:t>ượng</a:t>
            </a:r>
            <a:r>
              <a:rPr lang="en-US" sz="2400">
                <a:latin typeface="Times New Roman" pitchFamily="18" charset="0"/>
                <a:cs typeface="Times New Roman" pitchFamily="18" charset="0"/>
              </a:rPr>
              <a:t> chạy dao (mm/htk)</a:t>
            </a:r>
          </a:p>
          <a:p>
            <a:r>
              <a:rPr lang="en-US" sz="2400">
                <a:latin typeface="Times New Roman" pitchFamily="18" charset="0"/>
                <a:cs typeface="Times New Roman" pitchFamily="18" charset="0"/>
              </a:rPr>
              <a:t>a: chiều dày cắt (mm)</a:t>
            </a:r>
          </a:p>
          <a:p>
            <a:r>
              <a:rPr lang="en-US" sz="2400">
                <a:latin typeface="Times New Roman" pitchFamily="18" charset="0"/>
                <a:cs typeface="Times New Roman" pitchFamily="18" charset="0"/>
              </a:rPr>
              <a:t>b: chiều rộng cắt (mm)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extBox 2"/>
          <p:cNvSpPr txBox="1">
            <a:spLocks noChangeArrowheads="1"/>
          </p:cNvSpPr>
          <p:nvPr/>
        </p:nvSpPr>
        <p:spPr bwMode="auto">
          <a:xfrm>
            <a:off x="304800" y="1447800"/>
            <a:ext cx="8458200" cy="2308225"/>
          </a:xfrm>
          <a:prstGeom prst="rect">
            <a:avLst/>
          </a:prstGeom>
          <a:noFill/>
          <a:ln w="9525">
            <a:noFill/>
            <a:miter lim="800000"/>
            <a:headEnd/>
            <a:tailEnd/>
          </a:ln>
        </p:spPr>
        <p:txBody>
          <a:bodyPr>
            <a:spAutoFit/>
          </a:bodyPr>
          <a:lstStyle/>
          <a:p>
            <a:r>
              <a:rPr lang="en-US" sz="2400">
                <a:latin typeface="Times New Roman" pitchFamily="18" charset="0"/>
                <a:cs typeface="Times New Roman" pitchFamily="18" charset="0"/>
              </a:rPr>
              <a:t>Đối với bào, xọc do tốc độ cắt hành trình làm việc thay đổi ( khi ‘Đi” thì thực hiện tốc độ cắt, khi “Về” thì thực hiện tốc độ chạy không), vì vậy tốc độ được tính là tốc độ cắt trung bình Vtb theo công thức:</a:t>
            </a:r>
          </a:p>
          <a:p>
            <a:r>
              <a:rPr lang="en-US" sz="2400">
                <a:latin typeface="Times New Roman" pitchFamily="18" charset="0"/>
                <a:cs typeface="Times New Roman" pitchFamily="18" charset="0"/>
              </a:rPr>
              <a:t>			</a:t>
            </a:r>
            <a:r>
              <a:rPr lang="vi-VN" sz="2400">
                <a:latin typeface="Times New Roman" pitchFamily="18" charset="0"/>
                <a:cs typeface="Times New Roman" pitchFamily="18" charset="0"/>
              </a:rPr>
              <a:t>  </a:t>
            </a:r>
            <a:r>
              <a:rPr lang="en-US" sz="2400">
                <a:latin typeface="Times New Roman" pitchFamily="18" charset="0"/>
                <a:cs typeface="Times New Roman" pitchFamily="18" charset="0"/>
              </a:rPr>
              <a:t> </a:t>
            </a:r>
          </a:p>
          <a:p>
            <a:endParaRPr lang="en-US" sz="2400">
              <a:latin typeface="Times New Roman" pitchFamily="18" charset="0"/>
              <a:cs typeface="Times New Roman" pitchFamily="18" charset="0"/>
            </a:endParaRPr>
          </a:p>
        </p:txBody>
      </p:sp>
      <p:graphicFrame>
        <p:nvGraphicFramePr>
          <p:cNvPr id="5122" name="Object 2"/>
          <p:cNvGraphicFramePr>
            <a:graphicFrameLocks noChangeAspect="1"/>
          </p:cNvGraphicFramePr>
          <p:nvPr/>
        </p:nvGraphicFramePr>
        <p:xfrm>
          <a:off x="2741613" y="2911475"/>
          <a:ext cx="2994025" cy="965200"/>
        </p:xfrm>
        <a:graphic>
          <a:graphicData uri="http://schemas.openxmlformats.org/presentationml/2006/ole">
            <mc:AlternateContent xmlns:mc="http://schemas.openxmlformats.org/markup-compatibility/2006">
              <mc:Choice xmlns:v="urn:schemas-microsoft-com:vml" Requires="v">
                <p:oleObj spid="_x0000_s5131" name="Equation" r:id="rId3" imgW="1218671" imgH="393529" progId="Equation.3">
                  <p:embed/>
                </p:oleObj>
              </mc:Choice>
              <mc:Fallback>
                <p:oleObj name="Equation" r:id="rId3" imgW="1218671" imgH="393529" progId="Equation.3">
                  <p:embed/>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1613" y="2911475"/>
                        <a:ext cx="2994025" cy="96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124" name="TextBox 4"/>
          <p:cNvSpPr txBox="1">
            <a:spLocks noChangeArrowheads="1"/>
          </p:cNvSpPr>
          <p:nvPr/>
        </p:nvSpPr>
        <p:spPr bwMode="auto">
          <a:xfrm>
            <a:off x="398463" y="4114800"/>
            <a:ext cx="8364537" cy="2678113"/>
          </a:xfrm>
          <a:prstGeom prst="rect">
            <a:avLst/>
          </a:prstGeom>
          <a:noFill/>
          <a:ln w="9525">
            <a:noFill/>
            <a:miter lim="800000"/>
            <a:headEnd/>
            <a:tailEnd/>
          </a:ln>
        </p:spPr>
        <p:txBody>
          <a:bodyPr>
            <a:spAutoFit/>
          </a:bodyPr>
          <a:lstStyle/>
          <a:p>
            <a:r>
              <a:rPr lang="vi-VN" sz="2400">
                <a:latin typeface="Times New Roman" pitchFamily="18" charset="0"/>
                <a:cs typeface="Times New Roman" pitchFamily="18" charset="0"/>
              </a:rPr>
              <a:t>Trong đó:</a:t>
            </a:r>
            <a:endParaRPr lang="en-US" sz="2400">
              <a:latin typeface="Times New Roman" pitchFamily="18" charset="0"/>
              <a:cs typeface="Times New Roman" pitchFamily="18" charset="0"/>
            </a:endParaRPr>
          </a:p>
          <a:p>
            <a:r>
              <a:rPr lang="vi-VN" sz="2400">
                <a:latin typeface="Times New Roman" pitchFamily="18" charset="0"/>
                <a:cs typeface="Times New Roman" pitchFamily="18" charset="0"/>
              </a:rPr>
              <a:t>			 </a:t>
            </a:r>
            <a:r>
              <a:rPr lang="en-US" sz="2400">
                <a:latin typeface="Times New Roman" pitchFamily="18" charset="0"/>
                <a:cs typeface="Times New Roman" pitchFamily="18" charset="0"/>
              </a:rPr>
              <a:t>nhtk</a:t>
            </a:r>
            <a:r>
              <a:rPr lang="vi-VN" sz="2400">
                <a:latin typeface="Times New Roman" pitchFamily="18" charset="0"/>
                <a:cs typeface="Times New Roman" pitchFamily="18" charset="0"/>
              </a:rPr>
              <a:t>: Số hành trình kép (htk/phút).</a:t>
            </a:r>
            <a:endParaRPr lang="en-US" sz="2400">
              <a:latin typeface="Times New Roman" pitchFamily="18" charset="0"/>
              <a:cs typeface="Times New Roman" pitchFamily="18" charset="0"/>
            </a:endParaRPr>
          </a:p>
          <a:p>
            <a:r>
              <a:rPr lang="vi-VN" sz="2400">
                <a:latin typeface="Times New Roman" pitchFamily="18" charset="0"/>
                <a:cs typeface="Times New Roman" pitchFamily="18" charset="0"/>
              </a:rPr>
              <a:t>			L   : Chiều dài hành trình (mm)</a:t>
            </a:r>
            <a:endParaRPr lang="en-US" sz="2400">
              <a:latin typeface="Times New Roman" pitchFamily="18" charset="0"/>
              <a:cs typeface="Times New Roman" pitchFamily="18" charset="0"/>
            </a:endParaRPr>
          </a:p>
          <a:p>
            <a:r>
              <a:rPr lang="en-US" sz="2400">
                <a:latin typeface="Times New Roman" pitchFamily="18" charset="0"/>
                <a:cs typeface="Times New Roman" pitchFamily="18" charset="0"/>
              </a:rPr>
              <a:t>			m: tỉ số giữa vận tốc cắt và vận tốc chạy không</a:t>
            </a:r>
          </a:p>
          <a:p>
            <a:r>
              <a:rPr lang="en-US" sz="2400">
                <a:latin typeface="Times New Roman" pitchFamily="18" charset="0"/>
                <a:cs typeface="Times New Roman" pitchFamily="18" charset="0"/>
              </a:rPr>
              <a:t>( với bào m = 0.75, với xọc m =1)</a:t>
            </a:r>
          </a:p>
          <a:p>
            <a:endParaRPr lang="en-US" sz="240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p:cNvSpPr>
            <a:spLocks noChangeArrowheads="1"/>
          </p:cNvSpPr>
          <p:nvPr/>
        </p:nvSpPr>
        <p:spPr bwMode="auto">
          <a:xfrm>
            <a:off x="3048000" y="106363"/>
            <a:ext cx="2286000" cy="830997"/>
          </a:xfrm>
          <a:prstGeom prst="rect">
            <a:avLst/>
          </a:prstGeom>
          <a:noFill/>
          <a:ln w="9525">
            <a:noFill/>
            <a:miter lim="800000"/>
            <a:headEnd/>
            <a:tailEnd/>
          </a:ln>
        </p:spPr>
        <p:txBody>
          <a:bodyPr anchor="ctr">
            <a:spAutoFit/>
          </a:bodyPr>
          <a:lstStyle/>
          <a:p>
            <a:r>
              <a:rPr lang="en-US" sz="4800" b="1">
                <a:solidFill>
                  <a:srgbClr val="FF0000"/>
                </a:solidFill>
              </a:rPr>
              <a:t>Chuốt</a:t>
            </a:r>
            <a:r>
              <a:rPr lang="en-US" sz="3200" b="1">
                <a:solidFill>
                  <a:srgbClr val="FFFFFF"/>
                </a:solidFill>
              </a:rPr>
              <a:t> </a:t>
            </a:r>
            <a:endParaRPr lang="en-US" sz="3200" b="1"/>
          </a:p>
        </p:txBody>
      </p:sp>
      <p:sp>
        <p:nvSpPr>
          <p:cNvPr id="196611" name="Rectangle 3"/>
          <p:cNvSpPr>
            <a:spLocks noChangeArrowheads="1"/>
          </p:cNvSpPr>
          <p:nvPr/>
        </p:nvSpPr>
        <p:spPr bwMode="auto">
          <a:xfrm>
            <a:off x="838200" y="1541463"/>
            <a:ext cx="6118225" cy="519112"/>
          </a:xfrm>
          <a:prstGeom prst="rect">
            <a:avLst/>
          </a:prstGeom>
          <a:noFill/>
          <a:ln w="9525">
            <a:noFill/>
            <a:miter lim="800000"/>
            <a:headEnd/>
            <a:tailEnd/>
          </a:ln>
        </p:spPr>
        <p:txBody>
          <a:bodyPr wrap="none" anchor="ctr">
            <a:spAutoFit/>
          </a:bodyPr>
          <a:lstStyle/>
          <a:p>
            <a:r>
              <a:rPr lang="en-US" sz="2800" b="1">
                <a:solidFill>
                  <a:schemeClr val="accent2"/>
                </a:solidFill>
              </a:rPr>
              <a:t>1. Đặc điểm – khả năng công nghệ.</a:t>
            </a:r>
            <a:endParaRPr lang="en-US" sz="2000">
              <a:solidFill>
                <a:schemeClr val="accent2"/>
              </a:solidFill>
            </a:endParaRPr>
          </a:p>
        </p:txBody>
      </p:sp>
      <p:pic>
        <p:nvPicPr>
          <p:cNvPr id="196613" name="Picture 5"/>
          <p:cNvPicPr>
            <a:picLocks noChangeAspect="1" noChangeArrowheads="1"/>
          </p:cNvPicPr>
          <p:nvPr/>
        </p:nvPicPr>
        <p:blipFill>
          <a:blip r:embed="rId3"/>
          <a:srcRect/>
          <a:stretch>
            <a:fillRect/>
          </a:stretch>
        </p:blipFill>
        <p:spPr bwMode="auto">
          <a:xfrm>
            <a:off x="914400" y="2362200"/>
            <a:ext cx="6629400" cy="42672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7635" name="Picture 3"/>
          <p:cNvPicPr>
            <a:picLocks noChangeAspect="1" noChangeArrowheads="1"/>
          </p:cNvPicPr>
          <p:nvPr/>
        </p:nvPicPr>
        <p:blipFill>
          <a:blip r:embed="rId3"/>
          <a:srcRect/>
          <a:stretch>
            <a:fillRect/>
          </a:stretch>
        </p:blipFill>
        <p:spPr bwMode="auto">
          <a:xfrm>
            <a:off x="4067175" y="1524000"/>
            <a:ext cx="5076825" cy="3790950"/>
          </a:xfrm>
          <a:prstGeom prst="rect">
            <a:avLst/>
          </a:prstGeom>
          <a:noFill/>
          <a:ln w="9525">
            <a:noFill/>
            <a:miter lim="800000"/>
            <a:headEnd/>
            <a:tailEnd/>
          </a:ln>
        </p:spPr>
      </p:pic>
      <p:pic>
        <p:nvPicPr>
          <p:cNvPr id="197636" name="Picture 4"/>
          <p:cNvPicPr>
            <a:picLocks noChangeAspect="1" noChangeArrowheads="1"/>
          </p:cNvPicPr>
          <p:nvPr/>
        </p:nvPicPr>
        <p:blipFill>
          <a:blip r:embed="rId4"/>
          <a:srcRect/>
          <a:stretch>
            <a:fillRect/>
          </a:stretch>
        </p:blipFill>
        <p:spPr bwMode="auto">
          <a:xfrm>
            <a:off x="0" y="1219200"/>
            <a:ext cx="4211638" cy="5286375"/>
          </a:xfrm>
          <a:prstGeom prst="rect">
            <a:avLst/>
          </a:prstGeom>
          <a:noFill/>
          <a:ln w="9525">
            <a:noFill/>
            <a:miter lim="800000"/>
            <a:headEnd/>
            <a:tailEnd/>
          </a:ln>
        </p:spPr>
      </p:pic>
    </p:spTree>
    <p:extLst>
      <p:ext uri="{BB962C8B-B14F-4D97-AF65-F5344CB8AC3E}">
        <p14:creationId xmlns:p14="http://schemas.microsoft.com/office/powerpoint/2010/main" val="25064235"/>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8659" name="Picture 9"/>
          <p:cNvPicPr>
            <a:picLocks noChangeAspect="1" noChangeArrowheads="1"/>
          </p:cNvPicPr>
          <p:nvPr/>
        </p:nvPicPr>
        <p:blipFill>
          <a:blip r:embed="rId3"/>
          <a:srcRect/>
          <a:stretch>
            <a:fillRect/>
          </a:stretch>
        </p:blipFill>
        <p:spPr bwMode="auto">
          <a:xfrm>
            <a:off x="0" y="809625"/>
            <a:ext cx="7418388" cy="6048375"/>
          </a:xfrm>
          <a:prstGeom prst="rect">
            <a:avLst/>
          </a:prstGeom>
          <a:noFill/>
          <a:ln w="9525">
            <a:noFill/>
            <a:miter lim="800000"/>
            <a:headEnd/>
            <a:tailEnd/>
          </a:ln>
        </p:spPr>
      </p:pic>
      <p:pic>
        <p:nvPicPr>
          <p:cNvPr id="198660" name="Picture 10"/>
          <p:cNvPicPr>
            <a:picLocks noChangeAspect="1" noChangeArrowheads="1"/>
          </p:cNvPicPr>
          <p:nvPr/>
        </p:nvPicPr>
        <p:blipFill>
          <a:blip r:embed="rId4"/>
          <a:srcRect/>
          <a:stretch>
            <a:fillRect/>
          </a:stretch>
        </p:blipFill>
        <p:spPr bwMode="auto">
          <a:xfrm>
            <a:off x="5562600" y="762000"/>
            <a:ext cx="3581400" cy="3209925"/>
          </a:xfrm>
          <a:prstGeom prst="rect">
            <a:avLst/>
          </a:prstGeom>
          <a:noFill/>
          <a:ln w="9525">
            <a:noFill/>
            <a:miter lim="800000"/>
            <a:headEnd/>
            <a:tailEnd/>
          </a:ln>
        </p:spPr>
      </p:pic>
    </p:spTree>
    <p:extLst>
      <p:ext uri="{BB962C8B-B14F-4D97-AF65-F5344CB8AC3E}">
        <p14:creationId xmlns:p14="http://schemas.microsoft.com/office/powerpoint/2010/main" val="2343090523"/>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9682" name="Picture 17"/>
          <p:cNvPicPr>
            <a:picLocks noChangeAspect="1" noChangeArrowheads="1"/>
          </p:cNvPicPr>
          <p:nvPr/>
        </p:nvPicPr>
        <p:blipFill>
          <a:blip r:embed="rId3"/>
          <a:srcRect/>
          <a:stretch>
            <a:fillRect/>
          </a:stretch>
        </p:blipFill>
        <p:spPr bwMode="auto">
          <a:xfrm>
            <a:off x="3810000" y="3086100"/>
            <a:ext cx="5029200" cy="3771900"/>
          </a:xfrm>
          <a:prstGeom prst="rect">
            <a:avLst/>
          </a:prstGeom>
          <a:noFill/>
          <a:ln w="9525">
            <a:noFill/>
            <a:miter lim="800000"/>
            <a:headEnd/>
            <a:tailEnd/>
          </a:ln>
        </p:spPr>
      </p:pic>
      <p:pic>
        <p:nvPicPr>
          <p:cNvPr id="199683" name="Picture 18"/>
          <p:cNvPicPr>
            <a:picLocks noChangeAspect="1" noChangeArrowheads="1"/>
          </p:cNvPicPr>
          <p:nvPr/>
        </p:nvPicPr>
        <p:blipFill>
          <a:blip r:embed="rId4"/>
          <a:srcRect/>
          <a:stretch>
            <a:fillRect/>
          </a:stretch>
        </p:blipFill>
        <p:spPr bwMode="auto">
          <a:xfrm>
            <a:off x="4191000" y="0"/>
            <a:ext cx="2724150" cy="3124200"/>
          </a:xfrm>
          <a:prstGeom prst="rect">
            <a:avLst/>
          </a:prstGeom>
          <a:noFill/>
          <a:ln w="9525">
            <a:noFill/>
            <a:miter lim="800000"/>
            <a:headEnd/>
            <a:tailEnd/>
          </a:ln>
        </p:spPr>
      </p:pic>
      <p:pic>
        <p:nvPicPr>
          <p:cNvPr id="199684" name="Picture 19"/>
          <p:cNvPicPr>
            <a:picLocks noChangeAspect="1" noChangeArrowheads="1"/>
          </p:cNvPicPr>
          <p:nvPr/>
        </p:nvPicPr>
        <p:blipFill>
          <a:blip r:embed="rId5"/>
          <a:srcRect/>
          <a:stretch>
            <a:fillRect/>
          </a:stretch>
        </p:blipFill>
        <p:spPr bwMode="auto">
          <a:xfrm>
            <a:off x="228600" y="762000"/>
            <a:ext cx="3543300" cy="5486400"/>
          </a:xfrm>
          <a:prstGeom prst="rect">
            <a:avLst/>
          </a:prstGeom>
          <a:noFill/>
          <a:ln w="9525">
            <a:noFill/>
            <a:miter lim="800000"/>
            <a:headEnd/>
            <a:tailEnd/>
          </a:ln>
        </p:spPr>
      </p:pic>
    </p:spTree>
    <p:extLst>
      <p:ext uri="{BB962C8B-B14F-4D97-AF65-F5344CB8AC3E}">
        <p14:creationId xmlns:p14="http://schemas.microsoft.com/office/powerpoint/2010/main" val="77567467"/>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7" name="Rectangle 3"/>
          <p:cNvSpPr>
            <a:spLocks noChangeArrowheads="1"/>
          </p:cNvSpPr>
          <p:nvPr/>
        </p:nvSpPr>
        <p:spPr bwMode="auto">
          <a:xfrm>
            <a:off x="838200" y="2309813"/>
            <a:ext cx="8305800" cy="3933825"/>
          </a:xfrm>
          <a:prstGeom prst="rect">
            <a:avLst/>
          </a:prstGeom>
          <a:noFill/>
          <a:ln w="9525">
            <a:noFill/>
            <a:miter lim="800000"/>
            <a:headEnd/>
            <a:tailEnd/>
          </a:ln>
        </p:spPr>
        <p:txBody>
          <a:bodyPr anchor="ctr">
            <a:spAutoFit/>
          </a:bodyPr>
          <a:lstStyle/>
          <a:p>
            <a:pPr algn="just">
              <a:lnSpc>
                <a:spcPct val="180000"/>
              </a:lnSpc>
              <a:buClr>
                <a:srgbClr val="FF0000"/>
              </a:buClr>
              <a:buFont typeface="Wingdings" pitchFamily="2" charset="2"/>
              <a:buChar char="Ø"/>
            </a:pPr>
            <a:r>
              <a:rPr lang="en-US" sz="2800" dirty="0"/>
              <a:t> </a:t>
            </a:r>
            <a:r>
              <a:rPr lang="en-US" sz="2800" dirty="0" err="1"/>
              <a:t>Chuốt</a:t>
            </a:r>
            <a:r>
              <a:rPr lang="en-US" sz="2800" dirty="0"/>
              <a:t> </a:t>
            </a:r>
            <a:r>
              <a:rPr lang="en-US" sz="2800" dirty="0" err="1"/>
              <a:t>có</a:t>
            </a:r>
            <a:r>
              <a:rPr lang="en-US" sz="2800" dirty="0"/>
              <a:t> </a:t>
            </a:r>
            <a:r>
              <a:rPr lang="en-US" sz="2800" dirty="0" err="1"/>
              <a:t>thể</a:t>
            </a:r>
            <a:r>
              <a:rPr lang="en-US" sz="2800" dirty="0"/>
              <a:t> </a:t>
            </a:r>
            <a:r>
              <a:rPr lang="en-US" sz="2800" dirty="0" err="1"/>
              <a:t>gia</a:t>
            </a:r>
            <a:r>
              <a:rPr lang="en-US" sz="2800" dirty="0"/>
              <a:t> </a:t>
            </a:r>
            <a:r>
              <a:rPr lang="en-US" sz="2800" dirty="0" err="1"/>
              <a:t>công</a:t>
            </a:r>
            <a:r>
              <a:rPr lang="en-US" sz="2800" dirty="0"/>
              <a:t> </a:t>
            </a:r>
            <a:r>
              <a:rPr lang="en-US" sz="2800" dirty="0" err="1"/>
              <a:t>được</a:t>
            </a:r>
            <a:r>
              <a:rPr lang="en-US" sz="2800" dirty="0"/>
              <a:t>: </a:t>
            </a:r>
            <a:r>
              <a:rPr lang="en-US" sz="2800" dirty="0" err="1"/>
              <a:t>lỗ</a:t>
            </a:r>
            <a:r>
              <a:rPr lang="en-US" sz="2800" dirty="0"/>
              <a:t> </a:t>
            </a:r>
            <a:r>
              <a:rPr lang="en-US" sz="2800" dirty="0" err="1"/>
              <a:t>tròn</a:t>
            </a:r>
            <a:r>
              <a:rPr lang="en-US" sz="2800" dirty="0"/>
              <a:t>, </a:t>
            </a:r>
            <a:r>
              <a:rPr lang="en-US" sz="2800" dirty="0" err="1"/>
              <a:t>các</a:t>
            </a:r>
            <a:r>
              <a:rPr lang="en-US" sz="2800" dirty="0"/>
              <a:t> </a:t>
            </a:r>
            <a:r>
              <a:rPr lang="en-US" sz="2800" dirty="0" err="1"/>
              <a:t>loại</a:t>
            </a:r>
            <a:r>
              <a:rPr lang="en-US" sz="2800" dirty="0"/>
              <a:t> </a:t>
            </a:r>
            <a:r>
              <a:rPr lang="en-US" sz="2800" dirty="0" err="1"/>
              <a:t>lỗ</a:t>
            </a:r>
            <a:r>
              <a:rPr lang="en-US" sz="2800" dirty="0"/>
              <a:t> </a:t>
            </a:r>
            <a:r>
              <a:rPr lang="en-US" sz="2800" dirty="0" err="1"/>
              <a:t>định</a:t>
            </a:r>
            <a:r>
              <a:rPr lang="en-US" sz="2800" dirty="0"/>
              <a:t> </a:t>
            </a:r>
            <a:r>
              <a:rPr lang="en-US" sz="2800" dirty="0" err="1"/>
              <a:t>hình</a:t>
            </a:r>
            <a:r>
              <a:rPr lang="en-US" sz="2800" dirty="0"/>
              <a:t>, </a:t>
            </a:r>
            <a:r>
              <a:rPr lang="en-US" sz="2800" dirty="0" err="1"/>
              <a:t>rãnh</a:t>
            </a:r>
            <a:r>
              <a:rPr lang="en-US" sz="2800" dirty="0"/>
              <a:t> then, </a:t>
            </a:r>
            <a:r>
              <a:rPr lang="en-US" sz="2800" dirty="0" err="1"/>
              <a:t>lỗ</a:t>
            </a:r>
            <a:r>
              <a:rPr lang="en-US" sz="2800" dirty="0"/>
              <a:t> then </a:t>
            </a:r>
            <a:r>
              <a:rPr lang="en-US" sz="2800" dirty="0" err="1"/>
              <a:t>hoa</a:t>
            </a:r>
            <a:r>
              <a:rPr lang="en-US" sz="2800" dirty="0"/>
              <a:t>, </a:t>
            </a:r>
            <a:r>
              <a:rPr lang="en-US" sz="2800" dirty="0" err="1"/>
              <a:t>lỗ</a:t>
            </a:r>
            <a:r>
              <a:rPr lang="en-US" sz="2800" dirty="0"/>
              <a:t> </a:t>
            </a:r>
            <a:r>
              <a:rPr lang="en-US" sz="2800" dirty="0" err="1"/>
              <a:t>có</a:t>
            </a:r>
            <a:r>
              <a:rPr lang="en-US" sz="2800" dirty="0"/>
              <a:t> </a:t>
            </a:r>
            <a:r>
              <a:rPr lang="en-US" sz="2800" dirty="0" err="1"/>
              <a:t>rãnh</a:t>
            </a:r>
            <a:r>
              <a:rPr lang="en-US" sz="2800" dirty="0"/>
              <a:t> </a:t>
            </a:r>
            <a:r>
              <a:rPr lang="en-US" sz="2800" dirty="0" err="1"/>
              <a:t>thẳng</a:t>
            </a:r>
            <a:r>
              <a:rPr lang="en-US" sz="2800" dirty="0"/>
              <a:t> </a:t>
            </a:r>
            <a:r>
              <a:rPr lang="en-US" sz="2800" dirty="0" err="1"/>
              <a:t>hoặc</a:t>
            </a:r>
            <a:r>
              <a:rPr lang="en-US" sz="2800" dirty="0"/>
              <a:t> </a:t>
            </a:r>
            <a:r>
              <a:rPr lang="en-US" sz="2800" dirty="0" err="1"/>
              <a:t>rãnh</a:t>
            </a:r>
            <a:r>
              <a:rPr lang="en-US" sz="2800" dirty="0"/>
              <a:t> </a:t>
            </a:r>
            <a:r>
              <a:rPr lang="en-US" sz="2800" dirty="0" err="1"/>
              <a:t>xoắn</a:t>
            </a:r>
            <a:r>
              <a:rPr lang="en-US" sz="2800" dirty="0"/>
              <a:t>, </a:t>
            </a:r>
            <a:r>
              <a:rPr lang="en-US" sz="2800" dirty="0" err="1"/>
              <a:t>mặt</a:t>
            </a:r>
            <a:r>
              <a:rPr lang="en-US" sz="2800" dirty="0"/>
              <a:t> </a:t>
            </a:r>
            <a:r>
              <a:rPr lang="en-US" sz="2800" dirty="0" err="1"/>
              <a:t>phẳng</a:t>
            </a:r>
            <a:r>
              <a:rPr lang="en-US" sz="2800" dirty="0"/>
              <a:t>... </a:t>
            </a:r>
            <a:r>
              <a:rPr lang="en-US" sz="2800" dirty="0" err="1"/>
              <a:t>Ngoài</a:t>
            </a:r>
            <a:r>
              <a:rPr lang="en-US" sz="2800" dirty="0"/>
              <a:t> ra </a:t>
            </a:r>
            <a:r>
              <a:rPr lang="en-US" sz="2800" dirty="0" err="1"/>
              <a:t>chuốt</a:t>
            </a:r>
            <a:r>
              <a:rPr lang="en-US" sz="2800" dirty="0"/>
              <a:t> </a:t>
            </a:r>
            <a:r>
              <a:rPr lang="en-US" sz="2800" dirty="0" err="1"/>
              <a:t>còn</a:t>
            </a:r>
            <a:r>
              <a:rPr lang="en-US" sz="2800" dirty="0"/>
              <a:t> </a:t>
            </a:r>
            <a:r>
              <a:rPr lang="en-US" sz="2800" dirty="0" err="1"/>
              <a:t>có</a:t>
            </a:r>
            <a:r>
              <a:rPr lang="en-US" sz="2800" dirty="0"/>
              <a:t> </a:t>
            </a:r>
            <a:r>
              <a:rPr lang="en-US" sz="2800" dirty="0" err="1"/>
              <a:t>thể</a:t>
            </a:r>
            <a:r>
              <a:rPr lang="en-US" sz="2800" dirty="0"/>
              <a:t> </a:t>
            </a:r>
            <a:r>
              <a:rPr lang="en-US" sz="2800" dirty="0" err="1"/>
              <a:t>gia</a:t>
            </a:r>
            <a:r>
              <a:rPr lang="en-US" sz="2800" dirty="0"/>
              <a:t> </a:t>
            </a:r>
            <a:r>
              <a:rPr lang="en-US" sz="2800" dirty="0" err="1"/>
              <a:t>công</a:t>
            </a:r>
            <a:r>
              <a:rPr lang="en-US" sz="2800" dirty="0"/>
              <a:t> </a:t>
            </a:r>
            <a:r>
              <a:rPr lang="en-US" sz="2800" dirty="0" err="1"/>
              <a:t>mặt</a:t>
            </a:r>
            <a:r>
              <a:rPr lang="en-US" sz="2800" dirty="0"/>
              <a:t> </a:t>
            </a:r>
            <a:r>
              <a:rPr lang="en-US" sz="2800" dirty="0" err="1"/>
              <a:t>trụ</a:t>
            </a:r>
            <a:r>
              <a:rPr lang="en-US" sz="2800" dirty="0"/>
              <a:t> </a:t>
            </a:r>
            <a:r>
              <a:rPr lang="en-US" sz="2800" dirty="0" err="1"/>
              <a:t>ngoài</a:t>
            </a:r>
            <a:r>
              <a:rPr lang="en-US" sz="2800" dirty="0"/>
              <a:t>, </a:t>
            </a:r>
            <a:r>
              <a:rPr lang="en-US" sz="2800" dirty="0" err="1"/>
              <a:t>bánh</a:t>
            </a:r>
            <a:r>
              <a:rPr lang="en-US" sz="2800" dirty="0"/>
              <a:t> </a:t>
            </a:r>
            <a:r>
              <a:rPr lang="en-US" sz="2800" dirty="0" err="1"/>
              <a:t>răng</a:t>
            </a:r>
            <a:r>
              <a:rPr lang="en-US" sz="2800" dirty="0"/>
              <a:t> </a:t>
            </a:r>
            <a:r>
              <a:rPr lang="en-US" sz="2800" dirty="0" err="1"/>
              <a:t>nhưng</a:t>
            </a:r>
            <a:r>
              <a:rPr lang="en-US" sz="2800" dirty="0"/>
              <a:t> do </a:t>
            </a:r>
            <a:r>
              <a:rPr lang="en-US" sz="2800" dirty="0" err="1"/>
              <a:t>kết</a:t>
            </a:r>
            <a:r>
              <a:rPr lang="en-US" sz="2800" dirty="0"/>
              <a:t> </a:t>
            </a:r>
            <a:r>
              <a:rPr lang="en-US" sz="2800" dirty="0" err="1"/>
              <a:t>cấu</a:t>
            </a:r>
            <a:r>
              <a:rPr lang="en-US" sz="2800" dirty="0"/>
              <a:t> </a:t>
            </a:r>
            <a:r>
              <a:rPr lang="en-US" sz="2800" dirty="0" err="1"/>
              <a:t>dao</a:t>
            </a:r>
            <a:r>
              <a:rPr lang="en-US" sz="2800" dirty="0"/>
              <a:t> </a:t>
            </a:r>
            <a:r>
              <a:rPr lang="en-US" sz="2800" dirty="0" err="1"/>
              <a:t>phức</a:t>
            </a:r>
            <a:r>
              <a:rPr lang="en-US" sz="2800" dirty="0"/>
              <a:t> </a:t>
            </a:r>
            <a:r>
              <a:rPr lang="en-US" sz="2800" dirty="0" err="1"/>
              <a:t>tạp</a:t>
            </a:r>
            <a:r>
              <a:rPr lang="en-US" sz="2800" dirty="0"/>
              <a:t> </a:t>
            </a:r>
            <a:r>
              <a:rPr lang="en-US" sz="2800" dirty="0" err="1"/>
              <a:t>nên</a:t>
            </a:r>
            <a:r>
              <a:rPr lang="en-US" sz="2800" dirty="0"/>
              <a:t> </a:t>
            </a:r>
            <a:r>
              <a:rPr lang="en-US" sz="2800" dirty="0" err="1"/>
              <a:t>ít</a:t>
            </a:r>
            <a:r>
              <a:rPr lang="en-US" sz="2800" dirty="0"/>
              <a:t> </a:t>
            </a:r>
            <a:r>
              <a:rPr lang="en-US" sz="2800" dirty="0" err="1"/>
              <a:t>dùng</a:t>
            </a:r>
            <a:r>
              <a:rPr lang="en-US" sz="2800" dirty="0"/>
              <a:t>. </a:t>
            </a:r>
          </a:p>
        </p:txBody>
      </p:sp>
      <p:sp>
        <p:nvSpPr>
          <p:cNvPr id="200708" name="Rectangle 4"/>
          <p:cNvSpPr>
            <a:spLocks noChangeArrowheads="1"/>
          </p:cNvSpPr>
          <p:nvPr/>
        </p:nvSpPr>
        <p:spPr bwMode="auto">
          <a:xfrm>
            <a:off x="838200" y="1539409"/>
            <a:ext cx="4238661" cy="523220"/>
          </a:xfrm>
          <a:prstGeom prst="rect">
            <a:avLst/>
          </a:prstGeom>
          <a:noFill/>
          <a:ln w="9525">
            <a:noFill/>
            <a:miter lim="800000"/>
            <a:headEnd/>
            <a:tailEnd/>
          </a:ln>
        </p:spPr>
        <p:txBody>
          <a:bodyPr wrap="none" anchor="ctr">
            <a:spAutoFit/>
          </a:bodyPr>
          <a:lstStyle/>
          <a:p>
            <a:r>
              <a:rPr lang="en-US" sz="2800" b="1" dirty="0">
                <a:solidFill>
                  <a:schemeClr val="accent2"/>
                </a:solidFill>
              </a:rPr>
              <a:t>1. </a:t>
            </a:r>
            <a:r>
              <a:rPr lang="en-US" sz="2800" b="1" dirty="0" err="1">
                <a:solidFill>
                  <a:schemeClr val="accent2"/>
                </a:solidFill>
              </a:rPr>
              <a:t>Khả</a:t>
            </a:r>
            <a:r>
              <a:rPr lang="en-US" sz="2800" b="1" dirty="0">
                <a:solidFill>
                  <a:schemeClr val="accent2"/>
                </a:solidFill>
              </a:rPr>
              <a:t> </a:t>
            </a:r>
            <a:r>
              <a:rPr lang="en-US" sz="2800" b="1" dirty="0" err="1">
                <a:solidFill>
                  <a:schemeClr val="accent2"/>
                </a:solidFill>
              </a:rPr>
              <a:t>năng</a:t>
            </a:r>
            <a:r>
              <a:rPr lang="en-US" sz="2800" b="1" dirty="0">
                <a:solidFill>
                  <a:schemeClr val="accent2"/>
                </a:solidFill>
              </a:rPr>
              <a:t> </a:t>
            </a:r>
            <a:r>
              <a:rPr lang="en-US" sz="2800" b="1" dirty="0" err="1">
                <a:solidFill>
                  <a:schemeClr val="accent2"/>
                </a:solidFill>
              </a:rPr>
              <a:t>công</a:t>
            </a:r>
            <a:r>
              <a:rPr lang="en-US" sz="2800" b="1" dirty="0">
                <a:solidFill>
                  <a:schemeClr val="accent2"/>
                </a:solidFill>
              </a:rPr>
              <a:t> </a:t>
            </a:r>
            <a:r>
              <a:rPr lang="en-US" sz="2800" b="1" dirty="0" err="1">
                <a:solidFill>
                  <a:schemeClr val="accent2"/>
                </a:solidFill>
              </a:rPr>
              <a:t>nghệ</a:t>
            </a:r>
            <a:r>
              <a:rPr lang="en-US" sz="2800" b="1" dirty="0">
                <a:solidFill>
                  <a:schemeClr val="accent2"/>
                </a:solidFill>
              </a:rPr>
              <a:t>.</a:t>
            </a:r>
            <a:endParaRPr lang="en-US" sz="2000" dirty="0">
              <a:solidFill>
                <a:schemeClr val="accent2"/>
              </a:solidFill>
            </a:endParaRPr>
          </a:p>
        </p:txBody>
      </p:sp>
    </p:spTree>
    <p:extLst>
      <p:ext uri="{BB962C8B-B14F-4D97-AF65-F5344CB8AC3E}">
        <p14:creationId xmlns:p14="http://schemas.microsoft.com/office/powerpoint/2010/main" val="4272028486"/>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4800" y="457200"/>
            <a:ext cx="4030270" cy="1015663"/>
          </a:xfrm>
          <a:prstGeom prst="rect">
            <a:avLst/>
          </a:prstGeom>
          <a:noFill/>
        </p:spPr>
        <p:txBody>
          <a:bodyPr wrap="none" rtlCol="0">
            <a:spAutoFit/>
          </a:bodyPr>
          <a:lstStyle/>
          <a:p>
            <a:r>
              <a:rPr lang="en-US" sz="3000" b="1" dirty="0">
                <a:latin typeface="Times New Roman" pitchFamily="18" charset="0"/>
                <a:cs typeface="Times New Roman" pitchFamily="18" charset="0"/>
              </a:rPr>
              <a:t>1. </a:t>
            </a:r>
            <a:r>
              <a:rPr lang="en-US" sz="3000" b="1" dirty="0" err="1">
                <a:latin typeface="Times New Roman" pitchFamily="18" charset="0"/>
                <a:cs typeface="Times New Roman" pitchFamily="18" charset="0"/>
              </a:rPr>
              <a:t>Khả</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năng</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công</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nghệ</a:t>
            </a:r>
            <a:r>
              <a:rPr lang="en-US" sz="3000" b="1" dirty="0">
                <a:latin typeface="Times New Roman" pitchFamily="18" charset="0"/>
                <a:cs typeface="Times New Roman" pitchFamily="18" charset="0"/>
              </a:rPr>
              <a:t>.</a:t>
            </a:r>
            <a:endParaRPr lang="en-US" sz="3000" dirty="0">
              <a:latin typeface="Times New Roman" pitchFamily="18" charset="0"/>
              <a:cs typeface="Times New Roman" pitchFamily="18" charset="0"/>
            </a:endParaRPr>
          </a:p>
          <a:p>
            <a:endParaRPr lang="en-US" sz="3000" dirty="0">
              <a:latin typeface="Times New Roman" pitchFamily="18" charset="0"/>
              <a:cs typeface="Times New Roman" pitchFamily="18" charset="0"/>
            </a:endParaRPr>
          </a:p>
        </p:txBody>
      </p:sp>
      <p:sp>
        <p:nvSpPr>
          <p:cNvPr id="4" name="TextBox 3"/>
          <p:cNvSpPr txBox="1"/>
          <p:nvPr/>
        </p:nvSpPr>
        <p:spPr>
          <a:xfrm>
            <a:off x="152401" y="1066800"/>
            <a:ext cx="9143999" cy="1477328"/>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Thường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chỉ</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chuyển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động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tịnh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tiến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nhưng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đôi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cũng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chuyển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động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xoay</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
        <p:nvSpPr>
          <p:cNvPr id="5" name="TextBox 4"/>
          <p:cNvSpPr txBox="1"/>
          <p:nvPr/>
        </p:nvSpPr>
        <p:spPr>
          <a:xfrm>
            <a:off x="228600" y="2133600"/>
            <a:ext cx="8915400" cy="1938992"/>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rãnh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xoắn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thì</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ngoài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chuyển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động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tịnh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tiến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còn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chuyển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động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xoay</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tương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đối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giữa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dao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phôi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để</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tạo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nên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bước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xoắn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của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rãnh</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
        <p:nvSpPr>
          <p:cNvPr id="6" name="TextBox 5"/>
          <p:cNvSpPr txBox="1"/>
          <p:nvPr/>
        </p:nvSpPr>
        <p:spPr>
          <a:xfrm>
            <a:off x="228600" y="3657600"/>
            <a:ext cx="8610599" cy="1477328"/>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thể</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được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lỗ</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trụ</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lỗ</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then </a:t>
            </a:r>
            <a:r>
              <a:rPr lang="en-US" sz="3000" dirty="0" err="1">
                <a:latin typeface="Times New Roman" pitchFamily="18" charset="0"/>
                <a:cs typeface="Times New Roman" pitchFamily="18" charset="0"/>
              </a:rPr>
              <a:t>hoa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chiều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dài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lỗ</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đến</a:t>
            </a:r>
            <a:r>
              <a:rPr lang="en-US" sz="3000" dirty="0">
                <a:latin typeface="Times New Roman" pitchFamily="18" charset="0"/>
                <a:cs typeface="Times New Roman" pitchFamily="18" charset="0"/>
              </a:rPr>
              <a:t> 10 m.</a:t>
            </a:r>
          </a:p>
          <a:p>
            <a:endParaRPr lang="en-US" sz="3000" dirty="0">
              <a:latin typeface="Times New Roman" pitchFamily="18" charset="0"/>
              <a:cs typeface="Times New Roman" pitchFamily="18" charset="0"/>
            </a:endParaRPr>
          </a:p>
        </p:txBody>
      </p:sp>
      <p:sp>
        <p:nvSpPr>
          <p:cNvPr id="7" name="TextBox 6"/>
          <p:cNvSpPr txBox="1"/>
          <p:nvPr/>
        </p:nvSpPr>
        <p:spPr>
          <a:xfrm>
            <a:off x="152400" y="4724400"/>
            <a:ext cx="8686800" cy="1477328"/>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thể</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đạt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độ</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chính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xác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cấp</a:t>
            </a:r>
            <a:r>
              <a:rPr lang="en-US" sz="3000" dirty="0">
                <a:latin typeface="Times New Roman" pitchFamily="18" charset="0"/>
                <a:cs typeface="Times New Roman" pitchFamily="18" charset="0"/>
              </a:rPr>
              <a:t> 7, </a:t>
            </a:r>
            <a:r>
              <a:rPr lang="en-US" sz="3000" dirty="0" err="1">
                <a:latin typeface="Times New Roman" pitchFamily="18" charset="0"/>
                <a:cs typeface="Times New Roman" pitchFamily="18" charset="0"/>
              </a:rPr>
              <a:t>Nhám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bề</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mặt</a:t>
            </a:r>
            <a:r>
              <a:rPr lang="en-US" sz="3000" dirty="0">
                <a:latin typeface="Times New Roman" pitchFamily="18" charset="0"/>
                <a:cs typeface="Times New Roman" pitchFamily="18" charset="0"/>
              </a:rPr>
              <a:t> Ra = 0,8 </a:t>
            </a:r>
            <a:r>
              <a:rPr lang="en-US" sz="3000" dirty="0">
                <a:latin typeface="Times New Roman" pitchFamily="18" charset="0"/>
                <a:cs typeface="Times New Roman" pitchFamily="18" charset="0"/>
                <a:sym typeface="Symbol"/>
              </a:rPr>
              <a:t></a:t>
            </a:r>
            <a:r>
              <a:rPr lang="en-US" sz="3000" dirty="0">
                <a:latin typeface="Times New Roman" pitchFamily="18" charset="0"/>
                <a:cs typeface="Times New Roman" pitchFamily="18" charset="0"/>
              </a:rPr>
              <a:t> 0,6 </a:t>
            </a:r>
            <a:r>
              <a:rPr lang="en-US" sz="3000" dirty="0">
                <a:latin typeface="Times New Roman" pitchFamily="18" charset="0"/>
                <a:cs typeface="Times New Roman" pitchFamily="18" charset="0"/>
                <a:sym typeface="Symbol"/>
              </a:rPr>
              <a:t></a:t>
            </a:r>
            <a:r>
              <a:rPr lang="en-US" sz="3000" dirty="0">
                <a:latin typeface="Times New Roman" pitchFamily="18" charset="0"/>
                <a:cs typeface="Times New Roman" pitchFamily="18" charset="0"/>
              </a:rPr>
              <a:t>m,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do </a:t>
            </a:r>
            <a:r>
              <a:rPr lang="en-US" sz="3000" dirty="0" err="1">
                <a:latin typeface="Times New Roman" pitchFamily="18" charset="0"/>
                <a:cs typeface="Times New Roman" pitchFamily="18" charset="0"/>
              </a:rPr>
              <a:t>tốc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độ</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thấp</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nên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nhiệt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nhỏ</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biến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dạng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dẻo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nhiều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vì</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vậy</a:t>
            </a:r>
            <a:r>
              <a:rPr lang="en-US" sz="3000" dirty="0">
                <a:latin typeface="Times New Roman" pitchFamily="18" charset="0"/>
                <a:cs typeface="Times New Roman" pitchFamily="18" charset="0"/>
              </a:rPr>
              <a:t> CLBM </a:t>
            </a:r>
            <a:r>
              <a:rPr lang="en-US" sz="3000" dirty="0" err="1">
                <a:latin typeface="Times New Roman" pitchFamily="18" charset="0"/>
                <a:cs typeface="Times New Roman" pitchFamily="18" charset="0"/>
              </a:rPr>
              <a:t>đạt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được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tốt</a:t>
            </a:r>
            <a:endParaRPr lang="en-US" sz="3000" dirty="0">
              <a:latin typeface="Times New Roman" pitchFamily="18" charset="0"/>
              <a:cs typeface="Times New Roman" pitchFamily="18" charset="0"/>
            </a:endParaRPr>
          </a:p>
        </p:txBody>
      </p:sp>
    </p:spTree>
    <p:extLst>
      <p:ext uri="{BB962C8B-B14F-4D97-AF65-F5344CB8AC3E}">
        <p14:creationId xmlns:p14="http://schemas.microsoft.com/office/powerpoint/2010/main" val="3315141457"/>
      </p:ext>
    </p:extLst>
  </p:cSld>
  <p:clrMapOvr>
    <a:masterClrMapping/>
  </p:clrMapOvr>
  <p:transition>
    <p:cover dir="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600" y="0"/>
            <a:ext cx="7130478" cy="1477328"/>
          </a:xfrm>
          <a:prstGeom prst="rect">
            <a:avLst/>
          </a:prstGeom>
          <a:noFill/>
        </p:spPr>
        <p:txBody>
          <a:bodyPr wrap="square" rtlCol="0">
            <a:spAutoFit/>
          </a:bodyPr>
          <a:lstStyle/>
          <a:p>
            <a:r>
              <a:rPr lang="en-US" sz="3000" b="1" dirty="0">
                <a:latin typeface="Times New Roman" pitchFamily="18" charset="0"/>
                <a:cs typeface="Times New Roman" pitchFamily="18" charset="0"/>
              </a:rPr>
              <a:t>3. </a:t>
            </a:r>
            <a:r>
              <a:rPr lang="en-US" sz="3000" b="1" dirty="0" err="1">
                <a:latin typeface="Times New Roman" pitchFamily="18" charset="0"/>
                <a:cs typeface="Times New Roman" pitchFamily="18" charset="0"/>
              </a:rPr>
              <a:t>Phương</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pháp</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chuốt</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có</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các</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ưu</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điểm</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sau</a:t>
            </a:r>
            <a:r>
              <a:rPr lang="en-US" sz="3000" b="1" dirty="0">
                <a:latin typeface="Times New Roman" pitchFamily="18" charset="0"/>
                <a:cs typeface="Times New Roman" pitchFamily="18" charset="0"/>
              </a:rPr>
              <a:t>:</a:t>
            </a:r>
            <a:endParaRPr lang="en-US" sz="3000" dirty="0">
              <a:latin typeface="Times New Roman" pitchFamily="18" charset="0"/>
              <a:cs typeface="Times New Roman" pitchFamily="18" charset="0"/>
            </a:endParaRPr>
          </a:p>
          <a:p>
            <a:r>
              <a:rPr lang="en-US" sz="3000" dirty="0">
                <a:latin typeface="Times New Roman" pitchFamily="18" charset="0"/>
                <a:cs typeface="Times New Roman" pitchFamily="18" charset="0"/>
              </a:rPr>
              <a:t> </a:t>
            </a:r>
          </a:p>
          <a:p>
            <a:endParaRPr lang="en-US" sz="3000" dirty="0">
              <a:latin typeface="Times New Roman" pitchFamily="18" charset="0"/>
              <a:cs typeface="Times New Roman" pitchFamily="18" charset="0"/>
            </a:endParaRPr>
          </a:p>
        </p:txBody>
      </p:sp>
      <p:sp>
        <p:nvSpPr>
          <p:cNvPr id="4" name="TextBox 3"/>
          <p:cNvSpPr txBox="1"/>
          <p:nvPr/>
        </p:nvSpPr>
        <p:spPr>
          <a:xfrm>
            <a:off x="381000" y="685800"/>
            <a:ext cx="4012637" cy="1015663"/>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Chuyển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động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đơn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giản</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
        <p:nvSpPr>
          <p:cNvPr id="5" name="TextBox 4"/>
          <p:cNvSpPr txBox="1"/>
          <p:nvPr/>
        </p:nvSpPr>
        <p:spPr>
          <a:xfrm>
            <a:off x="304800" y="1295400"/>
            <a:ext cx="7543800" cy="1015663"/>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Độ</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chính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xác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thể</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đạt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cấp</a:t>
            </a:r>
            <a:r>
              <a:rPr lang="en-US" sz="3000" dirty="0">
                <a:latin typeface="Times New Roman" pitchFamily="18" charset="0"/>
                <a:cs typeface="Times New Roman" pitchFamily="18" charset="0"/>
              </a:rPr>
              <a:t> 7, </a:t>
            </a:r>
            <a:r>
              <a:rPr lang="en-US" sz="3000" dirty="0" err="1">
                <a:latin typeface="Times New Roman" pitchFamily="18" charset="0"/>
                <a:cs typeface="Times New Roman" pitchFamily="18" charset="0"/>
              </a:rPr>
              <a:t>nhám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bề</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mặt</a:t>
            </a:r>
            <a:r>
              <a:rPr lang="en-US" sz="3000" dirty="0">
                <a:latin typeface="Times New Roman" pitchFamily="18" charset="0"/>
                <a:cs typeface="Times New Roman" pitchFamily="18" charset="0"/>
              </a:rPr>
              <a:t> Ra = 0,8 </a:t>
            </a:r>
            <a:r>
              <a:rPr lang="en-US" sz="3000" dirty="0">
                <a:latin typeface="Times New Roman" pitchFamily="18" charset="0"/>
                <a:cs typeface="Times New Roman" pitchFamily="18" charset="0"/>
                <a:sym typeface="Symbol"/>
              </a:rPr>
              <a:t></a:t>
            </a:r>
            <a:r>
              <a:rPr lang="en-US" sz="3000" dirty="0">
                <a:latin typeface="Times New Roman" pitchFamily="18" charset="0"/>
                <a:cs typeface="Times New Roman" pitchFamily="18" charset="0"/>
              </a:rPr>
              <a:t> 0,6 </a:t>
            </a:r>
            <a:r>
              <a:rPr lang="en-US" sz="3000" dirty="0">
                <a:latin typeface="Times New Roman" pitchFamily="18" charset="0"/>
                <a:cs typeface="Times New Roman" pitchFamily="18" charset="0"/>
                <a:sym typeface="Symbol"/>
              </a:rPr>
              <a:t></a:t>
            </a:r>
            <a:r>
              <a:rPr lang="en-US" sz="3000" dirty="0">
                <a:latin typeface="Times New Roman" pitchFamily="18" charset="0"/>
                <a:cs typeface="Times New Roman" pitchFamily="18" charset="0"/>
              </a:rPr>
              <a:t>m</a:t>
            </a:r>
          </a:p>
        </p:txBody>
      </p:sp>
      <p:sp>
        <p:nvSpPr>
          <p:cNvPr id="6" name="TextBox 5"/>
          <p:cNvSpPr txBox="1"/>
          <p:nvPr/>
        </p:nvSpPr>
        <p:spPr>
          <a:xfrm>
            <a:off x="304800" y="2286000"/>
            <a:ext cx="8839200" cy="1938992"/>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thể</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thay</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thô</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tinh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lỗ</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thể</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thay</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cả</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khoan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rộng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khoét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doa</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
        <p:nvSpPr>
          <p:cNvPr id="7" name="TextBox 6"/>
          <p:cNvSpPr txBox="1"/>
          <p:nvPr/>
        </p:nvSpPr>
        <p:spPr>
          <a:xfrm>
            <a:off x="304800" y="3733800"/>
            <a:ext cx="8839200" cy="1477328"/>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Vận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tốc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thấp</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nhưng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năng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suất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cao</a:t>
            </a:r>
            <a:r>
              <a:rPr lang="en-US" sz="3000" dirty="0">
                <a:latin typeface="Times New Roman" pitchFamily="18" charset="0"/>
                <a:cs typeface="Times New Roman" pitchFamily="18" charset="0"/>
              </a:rPr>
              <a:t> do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nhiều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lưỡi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cùng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tham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một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lúc</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
        <p:nvSpPr>
          <p:cNvPr id="8" name="TextBox 7"/>
          <p:cNvSpPr txBox="1"/>
          <p:nvPr/>
        </p:nvSpPr>
        <p:spPr>
          <a:xfrm>
            <a:off x="304800" y="4800600"/>
            <a:ext cx="7940100" cy="2400657"/>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thể</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được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lỗ</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đường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tâm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thẳng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tiết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diện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ngang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đổi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được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lỗ</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trụ</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lỗ</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then </a:t>
            </a:r>
            <a:r>
              <a:rPr lang="en-US" sz="3000" dirty="0" err="1">
                <a:latin typeface="Times New Roman" pitchFamily="18" charset="0"/>
                <a:cs typeface="Times New Roman" pitchFamily="18" charset="0"/>
              </a:rPr>
              <a:t>hoa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chiều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dài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lỗ</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đến</a:t>
            </a:r>
            <a:r>
              <a:rPr lang="en-US" sz="3000" dirty="0">
                <a:latin typeface="Times New Roman" pitchFamily="18" charset="0"/>
                <a:cs typeface="Times New Roman" pitchFamily="18" charset="0"/>
              </a:rPr>
              <a:t> 10m.</a:t>
            </a:r>
          </a:p>
          <a:p>
            <a:endParaRPr lang="en-US" sz="3000" dirty="0">
              <a:latin typeface="Times New Roman" pitchFamily="18" charset="0"/>
              <a:cs typeface="Times New Roman" pitchFamily="18" charset="0"/>
            </a:endParaRPr>
          </a:p>
        </p:txBody>
      </p:sp>
    </p:spTree>
    <p:extLst>
      <p:ext uri="{BB962C8B-B14F-4D97-AF65-F5344CB8AC3E}">
        <p14:creationId xmlns:p14="http://schemas.microsoft.com/office/powerpoint/2010/main" val="1037789302"/>
      </p:ext>
    </p:extLst>
  </p:cSld>
  <p:clrMapOvr>
    <a:masterClrMapping/>
  </p:clrMapOvr>
  <p:transition>
    <p:newsflash/>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81000" y="304800"/>
            <a:ext cx="7728398" cy="1015663"/>
          </a:xfrm>
          <a:prstGeom prst="rect">
            <a:avLst/>
          </a:prstGeom>
          <a:noFill/>
        </p:spPr>
        <p:txBody>
          <a:bodyPr wrap="none" rtlCol="0">
            <a:spAutoFit/>
          </a:bodyPr>
          <a:lstStyle/>
          <a:p>
            <a:r>
              <a:rPr lang="en-US" sz="3000" b="1" dirty="0">
                <a:latin typeface="Times New Roman" pitchFamily="18" charset="0"/>
                <a:cs typeface="Times New Roman" pitchFamily="18" charset="0"/>
              </a:rPr>
              <a:t>4. </a:t>
            </a:r>
            <a:r>
              <a:rPr lang="en-US" sz="3000" b="1" dirty="0" err="1">
                <a:latin typeface="Times New Roman" pitchFamily="18" charset="0"/>
                <a:cs typeface="Times New Roman" pitchFamily="18" charset="0"/>
              </a:rPr>
              <a:t>Phương</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pháp</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chuốt</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có</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các</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nhược</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điểm</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sau</a:t>
            </a:r>
            <a:r>
              <a:rPr lang="en-US" sz="3000" b="1" dirty="0">
                <a:latin typeface="Times New Roman" pitchFamily="18" charset="0"/>
                <a:cs typeface="Times New Roman" pitchFamily="18" charset="0"/>
              </a:rPr>
              <a:t>:</a:t>
            </a:r>
            <a:endParaRPr lang="en-US" sz="3000" dirty="0">
              <a:latin typeface="Times New Roman" pitchFamily="18" charset="0"/>
              <a:cs typeface="Times New Roman" pitchFamily="18" charset="0"/>
            </a:endParaRPr>
          </a:p>
          <a:p>
            <a:endParaRPr lang="en-US" sz="3000" dirty="0">
              <a:latin typeface="Times New Roman" pitchFamily="18" charset="0"/>
              <a:cs typeface="Times New Roman" pitchFamily="18" charset="0"/>
            </a:endParaRPr>
          </a:p>
        </p:txBody>
      </p:sp>
      <p:sp>
        <p:nvSpPr>
          <p:cNvPr id="4" name="TextBox 3"/>
          <p:cNvSpPr txBox="1"/>
          <p:nvPr/>
        </p:nvSpPr>
        <p:spPr>
          <a:xfrm>
            <a:off x="381000" y="1066800"/>
            <a:ext cx="3874779" cy="1015663"/>
          </a:xfrm>
          <a:prstGeom prst="rect">
            <a:avLst/>
          </a:prstGeom>
          <a:noFill/>
        </p:spPr>
        <p:txBody>
          <a:bodyPr wrap="none" rtlCol="0">
            <a:spAutoFit/>
          </a:bodyPr>
          <a:lstStyle/>
          <a:p>
            <a:r>
              <a:rPr lang="en-US" sz="3000" dirty="0">
                <a:latin typeface="Times New Roman" pitchFamily="18" charset="0"/>
                <a:cs typeface="Times New Roman" pitchFamily="18" charset="0"/>
              </a:rPr>
              <a:t>- Dao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chế</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tạo</a:t>
            </a:r>
            <a:endParaRPr lang="en-US" sz="3000" dirty="0">
              <a:latin typeface="Times New Roman" pitchFamily="18" charset="0"/>
              <a:cs typeface="Times New Roman" pitchFamily="18" charset="0"/>
            </a:endParaRPr>
          </a:p>
          <a:p>
            <a:endParaRPr lang="en-US" sz="3000" dirty="0">
              <a:latin typeface="Times New Roman" pitchFamily="18" charset="0"/>
              <a:cs typeface="Times New Roman" pitchFamily="18" charset="0"/>
            </a:endParaRPr>
          </a:p>
        </p:txBody>
      </p:sp>
      <p:sp>
        <p:nvSpPr>
          <p:cNvPr id="5" name="TextBox 4"/>
          <p:cNvSpPr txBox="1"/>
          <p:nvPr/>
        </p:nvSpPr>
        <p:spPr>
          <a:xfrm>
            <a:off x="381000" y="1676400"/>
            <a:ext cx="7620000" cy="1015663"/>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Đắt</a:t>
            </a:r>
            <a:r>
              <a:rPr lang="en-US" sz="3000" dirty="0">
                <a:latin typeface="Times New Roman" pitchFamily="18" charset="0"/>
                <a:cs typeface="Times New Roman" pitchFamily="18" charset="0"/>
              </a:rPr>
              <a:t> tiền, </a:t>
            </a:r>
            <a:r>
              <a:rPr lang="en-US" sz="3000" dirty="0" err="1">
                <a:latin typeface="Times New Roman" pitchFamily="18" charset="0"/>
                <a:cs typeface="Times New Roman" pitchFamily="18" charset="0"/>
              </a:rPr>
              <a:t>nhất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dao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dài</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
        <p:nvSpPr>
          <p:cNvPr id="6" name="TextBox 5"/>
          <p:cNvSpPr txBox="1"/>
          <p:nvPr/>
        </p:nvSpPr>
        <p:spPr>
          <a:xfrm>
            <a:off x="381000" y="2209800"/>
            <a:ext cx="8610600" cy="1938992"/>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Nhiều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lưỡi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cùng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tham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nên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lực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lớn</a:t>
            </a:r>
            <a:r>
              <a:rPr lang="en-US" sz="3000" dirty="0">
                <a:latin typeface="Times New Roman" pitchFamily="18" charset="0"/>
                <a:cs typeface="Times New Roman" pitchFamily="18" charset="0"/>
              </a:rPr>
              <a:t> </a:t>
            </a:r>
          </a:p>
          <a:p>
            <a:r>
              <a:rPr lang="en-US" sz="3000" dirty="0" err="1">
                <a:latin typeface="Times New Roman" pitchFamily="18" charset="0"/>
                <a:cs typeface="Times New Roman" pitchFamily="18" charset="0"/>
              </a:rPr>
              <a:t>máy</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phải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suất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lớn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hệ</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thống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nghệ</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phải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đủ</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độ</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cứng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vững</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
        <p:nvSpPr>
          <p:cNvPr id="7" name="TextBox 6"/>
          <p:cNvSpPr txBox="1"/>
          <p:nvPr/>
        </p:nvSpPr>
        <p:spPr>
          <a:xfrm>
            <a:off x="304800" y="3657600"/>
            <a:ext cx="8077200" cy="1938992"/>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áp</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lực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động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theo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phương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vuông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góc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với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thành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lỗ</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rất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lớn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thì</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biến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dạng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đàn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hồi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dẻo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nhau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tạo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sai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số</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hình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dạng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hoặc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lỗ</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bị</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bé</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đi</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
        <p:nvSpPr>
          <p:cNvPr id="8" name="TextBox 7"/>
          <p:cNvSpPr txBox="1"/>
          <p:nvPr/>
        </p:nvSpPr>
        <p:spPr>
          <a:xfrm>
            <a:off x="152400" y="5181600"/>
            <a:ext cx="8991600" cy="1477328"/>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sửa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được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sai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lệch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về</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vị</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trí</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gian</a:t>
            </a:r>
            <a:r>
              <a:rPr lang="en-US" sz="3000" dirty="0">
                <a:latin typeface="Times New Roman" pitchFamily="18" charset="0"/>
                <a:cs typeface="Times New Roman" pitchFamily="18" charset="0"/>
              </a:rPr>
              <a:t> </a:t>
            </a:r>
          </a:p>
          <a:p>
            <a:r>
              <a:rPr lang="en-US" sz="3000" dirty="0" err="1">
                <a:latin typeface="Times New Roman" pitchFamily="18" charset="0"/>
                <a:cs typeface="Times New Roman" pitchFamily="18" charset="0"/>
              </a:rPr>
              <a:t>cần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bước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chuẩn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bị</a:t>
            </a:r>
            <a:r>
              <a:rPr lang="en-US" sz="3000" dirty="0">
                <a:latin typeface="Times New Roman" pitchFamily="18" charset="0"/>
                <a:cs typeface="Times New Roman" pitchFamily="18" charset="0"/>
              </a:rPr>
              <a:t> </a:t>
            </a:r>
          </a:p>
          <a:p>
            <a:endParaRPr lang="en-US" sz="3000" dirty="0">
              <a:latin typeface="Times New Roman" pitchFamily="18" charset="0"/>
              <a:cs typeface="Times New Roman" pitchFamily="18" charset="0"/>
            </a:endParaRPr>
          </a:p>
        </p:txBody>
      </p:sp>
    </p:spTree>
    <p:extLst>
      <p:ext uri="{BB962C8B-B14F-4D97-AF65-F5344CB8AC3E}">
        <p14:creationId xmlns:p14="http://schemas.microsoft.com/office/powerpoint/2010/main" val="782070233"/>
      </p:ext>
    </p:extLst>
  </p:cSld>
  <p:clrMapOvr>
    <a:masterClrMapping/>
  </p:clrMapOvr>
  <p:transition>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33400" y="914400"/>
            <a:ext cx="8305800" cy="1015663"/>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Trước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phải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đảm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bảo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mặt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đầu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của</a:t>
            </a:r>
            <a:r>
              <a:rPr lang="en-US" sz="3000" dirty="0">
                <a:latin typeface="Times New Roman" pitchFamily="18" charset="0"/>
                <a:cs typeface="Times New Roman" pitchFamily="18" charset="0"/>
              </a:rPr>
              <a:t> chi </a:t>
            </a:r>
            <a:r>
              <a:rPr lang="en-US" sz="3000" dirty="0" err="1">
                <a:latin typeface="Times New Roman" pitchFamily="18" charset="0"/>
                <a:cs typeface="Times New Roman" pitchFamily="18" charset="0"/>
              </a:rPr>
              <a:t>tiết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vuông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góc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với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tâm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lỗ</a:t>
            </a:r>
            <a:r>
              <a:rPr lang="en-US" sz="3000" dirty="0">
                <a:latin typeface="Times New Roman" pitchFamily="18" charset="0"/>
                <a:cs typeface="Times New Roman" pitchFamily="18" charset="0"/>
              </a:rPr>
              <a:t> </a:t>
            </a:r>
          </a:p>
        </p:txBody>
      </p:sp>
      <p:sp>
        <p:nvSpPr>
          <p:cNvPr id="4" name="TextBox 3"/>
          <p:cNvSpPr txBox="1"/>
          <p:nvPr/>
        </p:nvSpPr>
        <p:spPr>
          <a:xfrm>
            <a:off x="533400" y="2057400"/>
            <a:ext cx="9067800" cy="1477328"/>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phép</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trực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tiếp</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mặt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đầu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nếu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mặt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đầu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nhỏ</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
        <p:nvSpPr>
          <p:cNvPr id="5" name="TextBox 4"/>
          <p:cNvSpPr txBox="1"/>
          <p:nvPr/>
        </p:nvSpPr>
        <p:spPr>
          <a:xfrm>
            <a:off x="516317" y="3276600"/>
            <a:ext cx="8627683" cy="553998"/>
          </a:xfrm>
          <a:prstGeom prst="rect">
            <a:avLst/>
          </a:prstGeom>
          <a:noFill/>
        </p:spPr>
        <p:txBody>
          <a:bodyPr wrap="non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Nếu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mặt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đầu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lớn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nhất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thiết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phải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dùng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đệm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cầu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tự</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lựa</a:t>
            </a:r>
            <a:r>
              <a:rPr lang="en-US" sz="3000" dirty="0">
                <a:latin typeface="Times New Roman" pitchFamily="18" charset="0"/>
                <a:cs typeface="Times New Roman" pitchFamily="18" charset="0"/>
              </a:rPr>
              <a:t> </a:t>
            </a:r>
          </a:p>
        </p:txBody>
      </p:sp>
      <p:sp>
        <p:nvSpPr>
          <p:cNvPr id="6" name="TextBox 5"/>
          <p:cNvSpPr txBox="1"/>
          <p:nvPr/>
        </p:nvSpPr>
        <p:spPr>
          <a:xfrm>
            <a:off x="533400" y="3886200"/>
            <a:ext cx="8610600" cy="1477328"/>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sửa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được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sai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lệch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về</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vị</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trí</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tương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quan</a:t>
            </a:r>
            <a:r>
              <a:rPr lang="en-US" sz="3000" dirty="0">
                <a:latin typeface="Times New Roman" pitchFamily="18" charset="0"/>
                <a:cs typeface="Times New Roman" pitchFamily="18" charset="0"/>
              </a:rPr>
              <a:t> do </a:t>
            </a:r>
            <a:r>
              <a:rPr lang="en-US" sz="3000" dirty="0" err="1">
                <a:latin typeface="Times New Roman" pitchFamily="18" charset="0"/>
                <a:cs typeface="Times New Roman" pitchFamily="18" charset="0"/>
              </a:rPr>
              <a:t>bước</a:t>
            </a:r>
            <a:r>
              <a:rPr lang="en-US" sz="3000" dirty="0">
                <a:latin typeface="Times New Roman" pitchFamily="18" charset="0"/>
                <a:cs typeface="Times New Roman" pitchFamily="18" charset="0"/>
              </a:rPr>
              <a:t> hay </a:t>
            </a:r>
            <a:r>
              <a:rPr lang="en-US" sz="3000" dirty="0" err="1">
                <a:latin typeface="Times New Roman" pitchFamily="18" charset="0"/>
                <a:cs typeface="Times New Roman" pitchFamily="18" charset="0"/>
              </a:rPr>
              <a:t>nguyên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trước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để</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lại</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
        <p:nvSpPr>
          <p:cNvPr id="7" name="TextBox 6"/>
          <p:cNvSpPr txBox="1"/>
          <p:nvPr/>
        </p:nvSpPr>
        <p:spPr>
          <a:xfrm>
            <a:off x="533400" y="5029200"/>
            <a:ext cx="8991600" cy="1015663"/>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Chỉ</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được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lỗ</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đường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tâm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thẳng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tiết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diện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ngang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đổi</a:t>
            </a:r>
            <a:r>
              <a:rPr lang="en-US" sz="3000" dirty="0">
                <a:latin typeface="Times New Roman" pitchFamily="18" charset="0"/>
                <a:cs typeface="Times New Roman" pitchFamily="18" charset="0"/>
              </a:rPr>
              <a:t> </a:t>
            </a:r>
          </a:p>
        </p:txBody>
      </p:sp>
    </p:spTree>
    <p:extLst>
      <p:ext uri="{BB962C8B-B14F-4D97-AF65-F5344CB8AC3E}">
        <p14:creationId xmlns:p14="http://schemas.microsoft.com/office/powerpoint/2010/main" val="474864540"/>
      </p:ext>
    </p:extLst>
  </p:cSld>
  <p:clrMapOvr>
    <a:masterClrMapping/>
  </p:clrMapOvr>
  <p:transition>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0"/>
            <a:ext cx="8839200" cy="1477328"/>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mặt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phẳng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thể</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dùng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kiểu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dao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sau</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
        <p:nvSpPr>
          <p:cNvPr id="4" name="TextBox 3"/>
          <p:cNvSpPr txBox="1"/>
          <p:nvPr/>
        </p:nvSpPr>
        <p:spPr>
          <a:xfrm>
            <a:off x="228600" y="914400"/>
            <a:ext cx="7996100" cy="553998"/>
          </a:xfrm>
          <a:prstGeom prst="rect">
            <a:avLst/>
          </a:prstGeom>
          <a:noFill/>
        </p:spPr>
        <p:txBody>
          <a:bodyPr wrap="non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Nếu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mặt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đã</a:t>
            </a:r>
            <a:r>
              <a:rPr lang="en-US" sz="3000" dirty="0">
                <a:latin typeface="Times New Roman" pitchFamily="18" charset="0"/>
                <a:cs typeface="Times New Roman" pitchFamily="18" charset="0"/>
              </a:rPr>
              <a:t> qua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thô</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nên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dùng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lớn</a:t>
            </a:r>
            <a:endParaRPr lang="en-US" sz="3000" dirty="0">
              <a:latin typeface="Times New Roman" pitchFamily="18" charset="0"/>
              <a:cs typeface="Times New Roman" pitchFamily="18" charset="0"/>
            </a:endParaRPr>
          </a:p>
        </p:txBody>
      </p:sp>
      <p:sp>
        <p:nvSpPr>
          <p:cNvPr id="5" name="TextBox 4"/>
          <p:cNvSpPr txBox="1"/>
          <p:nvPr/>
        </p:nvSpPr>
        <p:spPr>
          <a:xfrm>
            <a:off x="228600" y="1371600"/>
            <a:ext cx="8763000" cy="1015663"/>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Nếu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mặt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chưa</a:t>
            </a:r>
            <a:r>
              <a:rPr lang="en-US" sz="3000" dirty="0">
                <a:latin typeface="Times New Roman" pitchFamily="18" charset="0"/>
                <a:cs typeface="Times New Roman" pitchFamily="18" charset="0"/>
              </a:rPr>
              <a:t> qua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thô</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nên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dùng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phương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pháp</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mảnh</a:t>
            </a:r>
            <a:r>
              <a:rPr lang="en-US" sz="3000" dirty="0">
                <a:latin typeface="Times New Roman" pitchFamily="18" charset="0"/>
                <a:cs typeface="Times New Roman" pitchFamily="18" charset="0"/>
              </a:rPr>
              <a:t>. </a:t>
            </a:r>
          </a:p>
        </p:txBody>
      </p:sp>
      <p:sp>
        <p:nvSpPr>
          <p:cNvPr id="6" name="TextBox 5"/>
          <p:cNvSpPr txBox="1"/>
          <p:nvPr/>
        </p:nvSpPr>
        <p:spPr>
          <a:xfrm>
            <a:off x="152400" y="2362200"/>
            <a:ext cx="9296400" cy="1938992"/>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Để</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tăng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năng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suất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mặt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phẳng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thể</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dao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đứng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yên</a:t>
            </a:r>
            <a:r>
              <a:rPr lang="en-US" sz="3000" dirty="0">
                <a:latin typeface="Times New Roman" pitchFamily="18" charset="0"/>
                <a:cs typeface="Times New Roman" pitchFamily="18" charset="0"/>
              </a:rPr>
              <a:t> chi </a:t>
            </a:r>
            <a:r>
              <a:rPr lang="en-US" sz="3000" dirty="0" err="1">
                <a:latin typeface="Times New Roman" pitchFamily="18" charset="0"/>
                <a:cs typeface="Times New Roman" pitchFamily="18" charset="0"/>
              </a:rPr>
              <a:t>tiết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gá</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trên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bàn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máy</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thực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hiện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chuyển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động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tịnh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tiến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hoặc</a:t>
            </a:r>
            <a:r>
              <a:rPr lang="en-US" sz="3000" dirty="0">
                <a:latin typeface="Times New Roman" pitchFamily="18" charset="0"/>
                <a:cs typeface="Times New Roman" pitchFamily="18" charset="0"/>
              </a:rPr>
              <a:t> quay </a:t>
            </a:r>
            <a:r>
              <a:rPr lang="en-US" sz="3000" dirty="0" err="1">
                <a:latin typeface="Times New Roman" pitchFamily="18" charset="0"/>
                <a:cs typeface="Times New Roman" pitchFamily="18" charset="0"/>
              </a:rPr>
              <a:t>liên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tục</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
        <p:nvSpPr>
          <p:cNvPr id="7" name="TextBox 6"/>
          <p:cNvSpPr txBox="1"/>
          <p:nvPr/>
        </p:nvSpPr>
        <p:spPr>
          <a:xfrm>
            <a:off x="228601" y="3810000"/>
            <a:ext cx="8915399" cy="1477328"/>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Ngoài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trong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sản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xuất</a:t>
            </a:r>
            <a:r>
              <a:rPr lang="en-US" sz="3000" dirty="0">
                <a:latin typeface="Times New Roman" pitchFamily="18" charset="0"/>
                <a:cs typeface="Times New Roman" pitchFamily="18" charset="0"/>
              </a:rPr>
              <a:t> hang </a:t>
            </a:r>
            <a:r>
              <a:rPr lang="en-US" sz="3000" dirty="0" err="1">
                <a:latin typeface="Times New Roman" pitchFamily="18" charset="0"/>
                <a:cs typeface="Times New Roman" pitchFamily="18" charset="0"/>
              </a:rPr>
              <a:t>loạt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thể</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mặt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định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hình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bằng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dao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định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hình</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
        <p:nvSpPr>
          <p:cNvPr id="8" name="TextBox 7"/>
          <p:cNvSpPr txBox="1"/>
          <p:nvPr/>
        </p:nvSpPr>
        <p:spPr>
          <a:xfrm>
            <a:off x="228600" y="4919008"/>
            <a:ext cx="9144000" cy="1938992"/>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được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ứng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dụng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rộng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rãi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trong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sản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xuất</a:t>
            </a:r>
            <a:r>
              <a:rPr lang="en-US" sz="3000" dirty="0">
                <a:latin typeface="Times New Roman" pitchFamily="18" charset="0"/>
                <a:cs typeface="Times New Roman" pitchFamily="18" charset="0"/>
              </a:rPr>
              <a:t> hang </a:t>
            </a:r>
            <a:r>
              <a:rPr lang="en-US" sz="3000" dirty="0" err="1">
                <a:latin typeface="Times New Roman" pitchFamily="18" charset="0"/>
                <a:cs typeface="Times New Roman" pitchFamily="18" charset="0"/>
              </a:rPr>
              <a:t>loạt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để</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chế</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tạo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các</a:t>
            </a:r>
            <a:r>
              <a:rPr lang="en-US" sz="3000" dirty="0">
                <a:latin typeface="Times New Roman" pitchFamily="18" charset="0"/>
                <a:cs typeface="Times New Roman" pitchFamily="18" charset="0"/>
              </a:rPr>
              <a:t> chi </a:t>
            </a:r>
            <a:r>
              <a:rPr lang="en-US" sz="3000" dirty="0" err="1">
                <a:latin typeface="Times New Roman" pitchFamily="18" charset="0"/>
                <a:cs typeface="Times New Roman" pitchFamily="18" charset="0"/>
              </a:rPr>
              <a:t>tiết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của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ngành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chế</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tạo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máy</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chế</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tạo</a:t>
            </a:r>
            <a:r>
              <a:rPr lang="en-US" sz="3000" dirty="0">
                <a:latin typeface="Times New Roman" pitchFamily="18" charset="0"/>
                <a:cs typeface="Times New Roman" pitchFamily="18" charset="0"/>
              </a:rPr>
              <a:t> ô </a:t>
            </a:r>
            <a:r>
              <a:rPr lang="en-US" sz="3000" dirty="0" err="1">
                <a:latin typeface="Times New Roman" pitchFamily="18" charset="0"/>
                <a:cs typeface="Times New Roman" pitchFamily="18" charset="0"/>
              </a:rPr>
              <a:t>tô</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Tree>
    <p:extLst>
      <p:ext uri="{BB962C8B-B14F-4D97-AF65-F5344CB8AC3E}">
        <p14:creationId xmlns:p14="http://schemas.microsoft.com/office/powerpoint/2010/main" val="2841701767"/>
      </p:ext>
    </p:extLst>
  </p:cSld>
  <p:clrMapOvr>
    <a:masterClrMapping/>
  </p:clrMapOvr>
  <p:transition>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3"/>
          <p:cNvSpPr>
            <a:spLocks noChangeArrowheads="1"/>
          </p:cNvSpPr>
          <p:nvPr/>
        </p:nvSpPr>
        <p:spPr bwMode="auto">
          <a:xfrm>
            <a:off x="381000" y="1701800"/>
            <a:ext cx="8686800" cy="64770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v"/>
            </a:pPr>
            <a:r>
              <a:rPr lang="en-US" sz="2800" b="1"/>
              <a:t> </a:t>
            </a:r>
            <a:r>
              <a:rPr lang="en-US" sz="2800" b="1">
                <a:solidFill>
                  <a:srgbClr val="FF0000"/>
                </a:solidFill>
              </a:rPr>
              <a:t>Định vị khi chuốt.</a:t>
            </a:r>
          </a:p>
        </p:txBody>
      </p:sp>
      <p:sp>
        <p:nvSpPr>
          <p:cNvPr id="204803" name="Rectangle 4"/>
          <p:cNvSpPr>
            <a:spLocks noChangeArrowheads="1"/>
          </p:cNvSpPr>
          <p:nvPr/>
        </p:nvSpPr>
        <p:spPr bwMode="auto">
          <a:xfrm>
            <a:off x="381000" y="2493963"/>
            <a:ext cx="8686800" cy="1203325"/>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800"/>
              <a:t> Khi chuốt mặt phẳng, chuốt ngoài định vị giống như phay.</a:t>
            </a:r>
            <a:r>
              <a:rPr lang="en-US" sz="2000"/>
              <a:t> </a:t>
            </a:r>
          </a:p>
        </p:txBody>
      </p:sp>
      <p:sp>
        <p:nvSpPr>
          <p:cNvPr id="204804" name="Rectangle 5"/>
          <p:cNvSpPr>
            <a:spLocks noChangeArrowheads="1"/>
          </p:cNvSpPr>
          <p:nvPr/>
        </p:nvSpPr>
        <p:spPr bwMode="auto">
          <a:xfrm>
            <a:off x="439738" y="1052513"/>
            <a:ext cx="8216900" cy="519112"/>
          </a:xfrm>
          <a:prstGeom prst="rect">
            <a:avLst/>
          </a:prstGeom>
          <a:noFill/>
          <a:ln w="9525">
            <a:noFill/>
            <a:miter lim="800000"/>
            <a:headEnd/>
            <a:tailEnd/>
          </a:ln>
        </p:spPr>
        <p:txBody>
          <a:bodyPr anchor="ctr">
            <a:spAutoFit/>
          </a:bodyPr>
          <a:lstStyle/>
          <a:p>
            <a:r>
              <a:rPr lang="en-US" sz="2800" b="1">
                <a:solidFill>
                  <a:schemeClr val="accent2"/>
                </a:solidFill>
              </a:rPr>
              <a:t>2. Một số biện pháp công nghệ khi chuốt.</a:t>
            </a:r>
            <a:endParaRPr lang="en-US" sz="2000">
              <a:solidFill>
                <a:schemeClr val="accent2"/>
              </a:solidFill>
            </a:endParaRPr>
          </a:p>
        </p:txBody>
      </p:sp>
      <p:sp>
        <p:nvSpPr>
          <p:cNvPr id="204805" name="Rectangle 15"/>
          <p:cNvSpPr>
            <a:spLocks noChangeArrowheads="1"/>
          </p:cNvSpPr>
          <p:nvPr/>
        </p:nvSpPr>
        <p:spPr bwMode="auto">
          <a:xfrm>
            <a:off x="381000" y="3933825"/>
            <a:ext cx="8686800" cy="2314575"/>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800"/>
              <a:t> Khi chuốt lỗ, do dao chuốt tham gia định vị (Dao chuốt tương đương chốt trụ dài khống chế 4 bậc tự do), nếu mặt đầu có diện tích đủ lớn thì sẽ bị siêu định vị.</a:t>
            </a:r>
          </a:p>
        </p:txBody>
      </p:sp>
    </p:spTree>
    <p:extLst>
      <p:ext uri="{BB962C8B-B14F-4D97-AF65-F5344CB8AC3E}">
        <p14:creationId xmlns:p14="http://schemas.microsoft.com/office/powerpoint/2010/main" val="1945854163"/>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pic>
        <p:nvPicPr>
          <p:cNvPr id="205827" name="Picture 3"/>
          <p:cNvPicPr>
            <a:picLocks noChangeAspect="1" noChangeArrowheads="1"/>
          </p:cNvPicPr>
          <p:nvPr/>
        </p:nvPicPr>
        <p:blipFill>
          <a:blip r:embed="rId4"/>
          <a:srcRect/>
          <a:stretch>
            <a:fillRect/>
          </a:stretch>
        </p:blipFill>
        <p:spPr bwMode="auto">
          <a:xfrm>
            <a:off x="1676400" y="1004888"/>
            <a:ext cx="6408738" cy="5853112"/>
          </a:xfrm>
          <a:prstGeom prst="rect">
            <a:avLst/>
          </a:prstGeom>
          <a:noFill/>
          <a:ln w="9525">
            <a:noFill/>
            <a:miter lim="800000"/>
            <a:headEnd/>
            <a:tailEnd/>
          </a:ln>
        </p:spPr>
      </p:pic>
    </p:spTree>
    <p:extLst>
      <p:ext uri="{BB962C8B-B14F-4D97-AF65-F5344CB8AC3E}">
        <p14:creationId xmlns:p14="http://schemas.microsoft.com/office/powerpoint/2010/main" val="2253847971"/>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sp>
        <p:nvSpPr>
          <p:cNvPr id="206851" name="Rectangle 3"/>
          <p:cNvSpPr>
            <a:spLocks noChangeArrowheads="1"/>
          </p:cNvSpPr>
          <p:nvPr/>
        </p:nvSpPr>
        <p:spPr bwMode="auto">
          <a:xfrm>
            <a:off x="1547813" y="1401763"/>
            <a:ext cx="7596187" cy="2314575"/>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800"/>
              <a:t> Để tăng năng suất khi chuốt mặt phẳng, người ta thay chuyển động tịnh tiến khứ hồi của dao bằng chuyển động tịnh tiến hoặc quay liên tục của phôi. </a:t>
            </a:r>
          </a:p>
        </p:txBody>
      </p:sp>
      <p:pic>
        <p:nvPicPr>
          <p:cNvPr id="206852" name="Picture 4"/>
          <p:cNvPicPr>
            <a:picLocks noChangeAspect="1" noChangeArrowheads="1"/>
          </p:cNvPicPr>
          <p:nvPr/>
        </p:nvPicPr>
        <p:blipFill>
          <a:blip r:embed="rId4"/>
          <a:srcRect b="7344"/>
          <a:stretch>
            <a:fillRect/>
          </a:stretch>
        </p:blipFill>
        <p:spPr bwMode="auto">
          <a:xfrm>
            <a:off x="1717675" y="3789363"/>
            <a:ext cx="7102475" cy="3024187"/>
          </a:xfrm>
          <a:prstGeom prst="rect">
            <a:avLst/>
          </a:prstGeom>
          <a:noFill/>
          <a:ln w="9525">
            <a:noFill/>
            <a:miter lim="800000"/>
            <a:headEnd/>
            <a:tailEnd/>
          </a:ln>
        </p:spPr>
      </p:pic>
      <p:sp>
        <p:nvSpPr>
          <p:cNvPr id="206853" name="Rectangle 5"/>
          <p:cNvSpPr>
            <a:spLocks noChangeArrowheads="1"/>
          </p:cNvSpPr>
          <p:nvPr/>
        </p:nvSpPr>
        <p:spPr bwMode="auto">
          <a:xfrm>
            <a:off x="1547813" y="765175"/>
            <a:ext cx="7596187" cy="64770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v"/>
            </a:pPr>
            <a:r>
              <a:rPr lang="en-US" sz="2800" b="1"/>
              <a:t> </a:t>
            </a:r>
            <a:r>
              <a:rPr lang="en-US" sz="2800" b="1">
                <a:solidFill>
                  <a:srgbClr val="FF0000"/>
                </a:solidFill>
              </a:rPr>
              <a:t>Biện pháp nâng cao năng suất.</a:t>
            </a:r>
          </a:p>
        </p:txBody>
      </p:sp>
    </p:spTree>
    <p:extLst>
      <p:ext uri="{BB962C8B-B14F-4D97-AF65-F5344CB8AC3E}">
        <p14:creationId xmlns:p14="http://schemas.microsoft.com/office/powerpoint/2010/main" val="178474588"/>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38400" y="3276600"/>
            <a:ext cx="184731" cy="369332"/>
          </a:xfrm>
          <a:prstGeom prst="rect">
            <a:avLst/>
          </a:prstGeom>
          <a:noFill/>
        </p:spPr>
        <p:txBody>
          <a:bodyPr wrap="none" rtlCol="0">
            <a:spAutoFit/>
          </a:bodyPr>
          <a:lstStyle/>
          <a:p>
            <a:endParaRPr lang="en-US" dirty="0"/>
          </a:p>
        </p:txBody>
      </p:sp>
      <p:pic>
        <p:nvPicPr>
          <p:cNvPr id="1026" name="Picture 2" descr="E:\dao\39678_fewtg222.jpg"/>
          <p:cNvPicPr>
            <a:picLocks noChangeAspect="1" noChangeArrowheads="1"/>
          </p:cNvPicPr>
          <p:nvPr/>
        </p:nvPicPr>
        <p:blipFill>
          <a:blip r:embed="rId2" cstate="print"/>
          <a:srcRect/>
          <a:stretch>
            <a:fillRect/>
          </a:stretch>
        </p:blipFill>
        <p:spPr bwMode="auto">
          <a:xfrm>
            <a:off x="457200" y="381000"/>
            <a:ext cx="8458200" cy="6324600"/>
          </a:xfrm>
          <a:prstGeom prst="rect">
            <a:avLst/>
          </a:prstGeom>
          <a:noFill/>
        </p:spPr>
      </p:pic>
    </p:spTree>
    <p:extLst>
      <p:ext uri="{BB962C8B-B14F-4D97-AF65-F5344CB8AC3E}">
        <p14:creationId xmlns:p14="http://schemas.microsoft.com/office/powerpoint/2010/main" val="2692853469"/>
      </p:ext>
    </p:extLst>
  </p:cSld>
  <p:clrMapOvr>
    <a:masterClrMapping/>
  </p:clrMapOvr>
  <p:transition>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8305800" cy="1143000"/>
          </a:xfrm>
        </p:spPr>
        <p:txBody>
          <a:bodyPr>
            <a:normAutofit/>
          </a:bodyPr>
          <a:lstStyle/>
          <a:p>
            <a:r>
              <a:rPr lang="en-US" sz="3000" b="1" dirty="0">
                <a:latin typeface="Times New Roman" pitchFamily="18" charset="0"/>
                <a:cs typeface="Times New Roman" pitchFamily="18" charset="0"/>
              </a:rPr>
              <a:t>III.</a:t>
            </a:r>
            <a:r>
              <a:rPr lang="en-US" sz="3000" dirty="0">
                <a:latin typeface="Times New Roman" pitchFamily="18" charset="0"/>
                <a:cs typeface="Times New Roman" pitchFamily="18" charset="0"/>
              </a:rPr>
              <a:t> </a:t>
            </a:r>
            <a:r>
              <a:rPr lang="en-US" sz="3000" b="1" dirty="0" err="1">
                <a:latin typeface="Times New Roman" pitchFamily="18" charset="0"/>
                <a:cs typeface="Times New Roman" pitchFamily="18" charset="0"/>
              </a:rPr>
              <a:t>Kết</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cấu</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của</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dao</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r>
            <a:br>
              <a:rPr lang="en-US" sz="3000" dirty="0">
                <a:latin typeface="Times New Roman" pitchFamily="18" charset="0"/>
                <a:cs typeface="Times New Roman" pitchFamily="18" charset="0"/>
              </a:rPr>
            </a:br>
            <a:endParaRPr lang="en-US" sz="3000" dirty="0">
              <a:latin typeface="Times New Roman" pitchFamily="18" charset="0"/>
              <a:cs typeface="Times New Roman" pitchFamily="18" charset="0"/>
            </a:endParaRPr>
          </a:p>
        </p:txBody>
      </p:sp>
      <p:sp>
        <p:nvSpPr>
          <p:cNvPr id="3" name="TextBox 2"/>
          <p:cNvSpPr txBox="1"/>
          <p:nvPr/>
        </p:nvSpPr>
        <p:spPr>
          <a:xfrm>
            <a:off x="533400" y="1143000"/>
            <a:ext cx="4120039" cy="553998"/>
          </a:xfrm>
          <a:prstGeom prst="rect">
            <a:avLst/>
          </a:prstGeom>
          <a:noFill/>
        </p:spPr>
        <p:txBody>
          <a:bodyPr wrap="none" rtlCol="0">
            <a:spAutoFit/>
          </a:bodyPr>
          <a:lstStyle/>
          <a:p>
            <a:r>
              <a:rPr lang="en-US" sz="3000" dirty="0">
                <a:latin typeface="Times New Roman" pitchFamily="18" charset="0"/>
                <a:cs typeface="Times New Roman" pitchFamily="18" charset="0"/>
              </a:rPr>
              <a:t>- Dao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gồm</a:t>
            </a:r>
            <a:r>
              <a:rPr lang="en-US" sz="3000" dirty="0">
                <a:latin typeface="Times New Roman" pitchFamily="18" charset="0"/>
                <a:cs typeface="Times New Roman" pitchFamily="18" charset="0"/>
              </a:rPr>
              <a:t> 7 </a:t>
            </a:r>
            <a:r>
              <a:rPr lang="en-US" sz="3000" dirty="0" err="1">
                <a:latin typeface="Times New Roman" pitchFamily="18" charset="0"/>
                <a:cs typeface="Times New Roman" pitchFamily="18" charset="0"/>
              </a:rPr>
              <a:t>phần</a:t>
            </a:r>
            <a:r>
              <a:rPr lang="en-US" sz="3000" dirty="0">
                <a:latin typeface="Times New Roman" pitchFamily="18" charset="0"/>
                <a:cs typeface="Times New Roman" pitchFamily="18" charset="0"/>
              </a:rPr>
              <a:t>: </a:t>
            </a:r>
          </a:p>
        </p:txBody>
      </p:sp>
      <p:sp>
        <p:nvSpPr>
          <p:cNvPr id="5" name="TextBox 4"/>
          <p:cNvSpPr txBox="1"/>
          <p:nvPr/>
        </p:nvSpPr>
        <p:spPr>
          <a:xfrm>
            <a:off x="685800" y="1676400"/>
            <a:ext cx="5011308" cy="3785652"/>
          </a:xfrm>
          <a:prstGeom prst="rect">
            <a:avLst/>
          </a:prstGeom>
          <a:noFill/>
        </p:spPr>
        <p:txBody>
          <a:bodyPr wrap="non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Phần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đầu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dao</a:t>
            </a:r>
            <a:r>
              <a:rPr lang="en-US" sz="3000" dirty="0">
                <a:latin typeface="Times New Roman" pitchFamily="18" charset="0"/>
                <a:cs typeface="Times New Roman" pitchFamily="18" charset="0"/>
              </a:rPr>
              <a:t> </a:t>
            </a:r>
          </a:p>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Phần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cổ</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dao</a:t>
            </a:r>
            <a:r>
              <a:rPr lang="en-US" sz="3000" dirty="0">
                <a:latin typeface="Times New Roman" pitchFamily="18" charset="0"/>
                <a:cs typeface="Times New Roman" pitchFamily="18" charset="0"/>
              </a:rPr>
              <a:t> </a:t>
            </a:r>
          </a:p>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chuyển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dao</a:t>
            </a:r>
            <a:r>
              <a:rPr lang="en-US" sz="3000" dirty="0">
                <a:latin typeface="Times New Roman" pitchFamily="18" charset="0"/>
                <a:cs typeface="Times New Roman" pitchFamily="18" charset="0"/>
              </a:rPr>
              <a:t> </a:t>
            </a:r>
          </a:p>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Phần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định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hướng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phía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trước</a:t>
            </a:r>
            <a:r>
              <a:rPr lang="en-US" sz="3000" dirty="0">
                <a:latin typeface="Times New Roman" pitchFamily="18" charset="0"/>
                <a:cs typeface="Times New Roman" pitchFamily="18" charset="0"/>
              </a:rPr>
              <a:t> </a:t>
            </a:r>
          </a:p>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Phần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sửa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đúng</a:t>
            </a:r>
            <a:r>
              <a:rPr lang="en-US" sz="3000" dirty="0">
                <a:latin typeface="Times New Roman" pitchFamily="18" charset="0"/>
                <a:cs typeface="Times New Roman" pitchFamily="18" charset="0"/>
              </a:rPr>
              <a:t> </a:t>
            </a:r>
          </a:p>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Phần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a:t>
            </a:r>
          </a:p>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Phần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định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hướng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phía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sau</a:t>
            </a:r>
            <a:r>
              <a:rPr lang="en-US" sz="3000" dirty="0">
                <a:latin typeface="Times New Roman" pitchFamily="18" charset="0"/>
                <a:cs typeface="Times New Roman" pitchFamily="18" charset="0"/>
              </a:rPr>
              <a:t>  </a:t>
            </a:r>
          </a:p>
          <a:p>
            <a:endParaRPr lang="en-US" sz="3000" dirty="0">
              <a:latin typeface="Times New Roman" pitchFamily="18" charset="0"/>
              <a:cs typeface="Times New Roman" pitchFamily="18" charset="0"/>
            </a:endParaRPr>
          </a:p>
        </p:txBody>
      </p:sp>
      <p:sp>
        <p:nvSpPr>
          <p:cNvPr id="6" name="Right Arrow 5"/>
          <p:cNvSpPr/>
          <p:nvPr/>
        </p:nvSpPr>
        <p:spPr>
          <a:xfrm>
            <a:off x="228600" y="5334000"/>
            <a:ext cx="228600"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609600" y="5029200"/>
            <a:ext cx="9144000" cy="1015663"/>
          </a:xfrm>
          <a:prstGeom prst="rect">
            <a:avLst/>
          </a:prstGeom>
          <a:noFill/>
        </p:spPr>
        <p:txBody>
          <a:bodyPr wrap="square" rtlCol="0">
            <a:spAutoFit/>
          </a:bodyPr>
          <a:lstStyle/>
          <a:p>
            <a:r>
              <a:rPr lang="en-US" sz="3000" dirty="0" err="1">
                <a:latin typeface="Times New Roman" pitchFamily="18" charset="0"/>
                <a:cs typeface="Times New Roman" pitchFamily="18" charset="0"/>
              </a:rPr>
              <a:t>Toàn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bộ</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dao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phần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phần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sửa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đúng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quan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trọng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nhất</a:t>
            </a:r>
            <a:r>
              <a:rPr lang="en-US" sz="3000" dirty="0">
                <a:latin typeface="Times New Roman" pitchFamily="18" charset="0"/>
                <a:cs typeface="Times New Roman" pitchFamily="18" charset="0"/>
              </a:rPr>
              <a:t>. </a:t>
            </a:r>
          </a:p>
        </p:txBody>
      </p:sp>
    </p:spTree>
    <p:extLst>
      <p:ext uri="{BB962C8B-B14F-4D97-AF65-F5344CB8AC3E}">
        <p14:creationId xmlns:p14="http://schemas.microsoft.com/office/powerpoint/2010/main" val="708321874"/>
      </p:ext>
    </p:extLst>
  </p:cSld>
  <p:clrMapOvr>
    <a:masterClrMapping/>
  </p:clrMapOvr>
  <p:transition>
    <p:wheel spokes="2"/>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533400"/>
            <a:ext cx="8305800" cy="1143000"/>
          </a:xfrm>
        </p:spPr>
        <p:txBody>
          <a:bodyPr>
            <a:normAutofit/>
          </a:bodyPr>
          <a:lstStyle/>
          <a:p>
            <a:r>
              <a:rPr lang="en-US" sz="3000" b="1" dirty="0">
                <a:latin typeface="Times New Roman" pitchFamily="18" charset="0"/>
                <a:cs typeface="Times New Roman" pitchFamily="18" charset="0"/>
              </a:rPr>
              <a:t>V. </a:t>
            </a:r>
            <a:r>
              <a:rPr lang="en-US" sz="3000" b="1" dirty="0" err="1">
                <a:latin typeface="Times New Roman" pitchFamily="18" charset="0"/>
                <a:cs typeface="Times New Roman" pitchFamily="18" charset="0"/>
              </a:rPr>
              <a:t>Thông</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số</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hình</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học</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của</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dao</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r>
            <a:br>
              <a:rPr lang="en-US" sz="3000" dirty="0">
                <a:latin typeface="Times New Roman" pitchFamily="18" charset="0"/>
                <a:cs typeface="Times New Roman" pitchFamily="18" charset="0"/>
              </a:rPr>
            </a:br>
            <a:endParaRPr lang="en-US" sz="3000" dirty="0">
              <a:latin typeface="Times New Roman" pitchFamily="18" charset="0"/>
              <a:cs typeface="Times New Roman" pitchFamily="18" charset="0"/>
            </a:endParaRPr>
          </a:p>
        </p:txBody>
      </p:sp>
      <p:sp>
        <p:nvSpPr>
          <p:cNvPr id="3" name="TextBox 2"/>
          <p:cNvSpPr txBox="1"/>
          <p:nvPr/>
        </p:nvSpPr>
        <p:spPr>
          <a:xfrm>
            <a:off x="533400" y="1219200"/>
            <a:ext cx="2520242" cy="1015663"/>
          </a:xfrm>
          <a:prstGeom prst="rect">
            <a:avLst/>
          </a:prstGeom>
          <a:noFill/>
        </p:spPr>
        <p:txBody>
          <a:bodyPr wrap="none" rtlCol="0">
            <a:spAutoFit/>
          </a:bodyPr>
          <a:lstStyle/>
          <a:p>
            <a:r>
              <a:rPr lang="en-US" sz="3000" b="1" dirty="0">
                <a:latin typeface="Times New Roman" pitchFamily="18" charset="0"/>
                <a:cs typeface="Times New Roman" pitchFamily="18" charset="0"/>
              </a:rPr>
              <a:t>1. </a:t>
            </a:r>
            <a:r>
              <a:rPr lang="en-US" sz="3000" b="1" dirty="0" err="1">
                <a:latin typeface="Times New Roman" pitchFamily="18" charset="0"/>
                <a:cs typeface="Times New Roman" pitchFamily="18" charset="0"/>
              </a:rPr>
              <a:t>Góc</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trước</a:t>
            </a:r>
            <a:r>
              <a:rPr lang="en-US" sz="3000" b="1" dirty="0">
                <a:latin typeface="Times New Roman" pitchFamily="18" charset="0"/>
                <a:cs typeface="Times New Roman" pitchFamily="18" charset="0"/>
              </a:rPr>
              <a:t> γ</a:t>
            </a:r>
            <a:endParaRPr lang="en-US" sz="3000" dirty="0">
              <a:latin typeface="Times New Roman" pitchFamily="18" charset="0"/>
              <a:cs typeface="Times New Roman" pitchFamily="18" charset="0"/>
            </a:endParaRPr>
          </a:p>
          <a:p>
            <a:endParaRPr lang="en-US" sz="3000" dirty="0">
              <a:latin typeface="Times New Roman" pitchFamily="18" charset="0"/>
              <a:cs typeface="Times New Roman" pitchFamily="18" charset="0"/>
            </a:endParaRPr>
          </a:p>
        </p:txBody>
      </p:sp>
      <p:sp>
        <p:nvSpPr>
          <p:cNvPr id="4" name="TextBox 3"/>
          <p:cNvSpPr txBox="1"/>
          <p:nvPr/>
        </p:nvSpPr>
        <p:spPr>
          <a:xfrm>
            <a:off x="304800" y="1752600"/>
            <a:ext cx="8839200" cy="1938992"/>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Trị</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số</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γ </a:t>
            </a:r>
            <a:r>
              <a:rPr lang="en-US" sz="3000" dirty="0" err="1">
                <a:latin typeface="Times New Roman" pitchFamily="18" charset="0"/>
                <a:cs typeface="Times New Roman" pitchFamily="18" charset="0"/>
              </a:rPr>
              <a:t>chọn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theo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vật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liệu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chiều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dày</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lớp</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độ</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bóng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độ</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chính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xác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của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bề</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mặt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Thường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lấy</a:t>
            </a:r>
            <a:r>
              <a:rPr lang="en-US" sz="3000" dirty="0">
                <a:latin typeface="Times New Roman" pitchFamily="18" charset="0"/>
                <a:cs typeface="Times New Roman" pitchFamily="18" charset="0"/>
              </a:rPr>
              <a:t> γ =0</a:t>
            </a:r>
            <a:r>
              <a:rPr lang="en-US" sz="3000" baseline="30000" dirty="0">
                <a:latin typeface="Times New Roman" pitchFamily="18" charset="0"/>
                <a:cs typeface="Times New Roman" pitchFamily="18" charset="0"/>
              </a:rPr>
              <a:t>0</a:t>
            </a:r>
            <a:r>
              <a:rPr lang="en-US" sz="3000" dirty="0">
                <a:latin typeface="Times New Roman" pitchFamily="18" charset="0"/>
                <a:cs typeface="Times New Roman" pitchFamily="18" charset="0"/>
              </a:rPr>
              <a:t>÷18</a:t>
            </a:r>
            <a:r>
              <a:rPr lang="en-US" sz="3000" baseline="30000" dirty="0">
                <a:latin typeface="Times New Roman" pitchFamily="18" charset="0"/>
                <a:cs typeface="Times New Roman" pitchFamily="18" charset="0"/>
              </a:rPr>
              <a:t>0</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
        <p:nvSpPr>
          <p:cNvPr id="5" name="TextBox 4"/>
          <p:cNvSpPr txBox="1"/>
          <p:nvPr/>
        </p:nvSpPr>
        <p:spPr>
          <a:xfrm>
            <a:off x="228601" y="3200400"/>
            <a:ext cx="8915400" cy="1477328"/>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Góc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trước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ảnh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hưởng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đến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lực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cắt,nhưng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độ</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bóng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độ</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mòn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tuổi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dao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rất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ít</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
        <p:nvSpPr>
          <p:cNvPr id="6" name="TextBox 5"/>
          <p:cNvSpPr txBox="1"/>
          <p:nvPr/>
        </p:nvSpPr>
        <p:spPr>
          <a:xfrm>
            <a:off x="152400" y="4267200"/>
            <a:ext cx="9448800" cy="1938992"/>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Để</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dễ</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dàng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chế</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tạo</a:t>
            </a:r>
            <a:endParaRPr lang="en-US" sz="3000" dirty="0">
              <a:latin typeface="Times New Roman" pitchFamily="18" charset="0"/>
              <a:cs typeface="Times New Roman" pitchFamily="18" charset="0"/>
            </a:endParaRPr>
          </a:p>
          <a:p>
            <a:r>
              <a:rPr lang="en-US" sz="3000" dirty="0" err="1">
                <a:latin typeface="Times New Roman" pitchFamily="18" charset="0"/>
                <a:cs typeface="Times New Roman" pitchFamily="18" charset="0"/>
              </a:rPr>
              <a:t>thường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làm</a:t>
            </a:r>
            <a:r>
              <a:rPr lang="en-US" sz="3000" dirty="0">
                <a:latin typeface="Times New Roman" pitchFamily="18" charset="0"/>
                <a:cs typeface="Times New Roman" pitchFamily="18" charset="0"/>
              </a:rPr>
              <a:t> γ </a:t>
            </a:r>
            <a:r>
              <a:rPr lang="en-US" sz="3000" dirty="0" err="1">
                <a:latin typeface="Times New Roman" pitchFamily="18" charset="0"/>
                <a:cs typeface="Times New Roman" pitchFamily="18" charset="0"/>
              </a:rPr>
              <a:t>phần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phần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sửa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đúng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như</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sau</a:t>
            </a:r>
            <a:r>
              <a:rPr lang="en-US" sz="3000" dirty="0">
                <a:latin typeface="Times New Roman" pitchFamily="18" charset="0"/>
                <a:cs typeface="Times New Roman" pitchFamily="18" charset="0"/>
              </a:rPr>
              <a:t>: </a:t>
            </a:r>
          </a:p>
          <a:p>
            <a:r>
              <a:rPr lang="en-US" sz="3000" dirty="0">
                <a:latin typeface="Times New Roman" pitchFamily="18" charset="0"/>
                <a:cs typeface="Times New Roman" pitchFamily="18" charset="0"/>
              </a:rPr>
              <a:t>γ =5</a:t>
            </a:r>
            <a:r>
              <a:rPr lang="en-US" sz="3000" baseline="30000" dirty="0">
                <a:latin typeface="Times New Roman" pitchFamily="18" charset="0"/>
                <a:cs typeface="Times New Roman" pitchFamily="18" charset="0"/>
              </a:rPr>
              <a:t>0</a:t>
            </a:r>
            <a:r>
              <a:rPr lang="en-US" sz="3000" dirty="0">
                <a:latin typeface="Times New Roman" pitchFamily="18" charset="0"/>
                <a:cs typeface="Times New Roman" pitchFamily="18" charset="0"/>
              </a:rPr>
              <a:t>÷20</a:t>
            </a:r>
            <a:r>
              <a:rPr lang="en-US" sz="3000" baseline="30000" dirty="0">
                <a:latin typeface="Times New Roman" pitchFamily="18" charset="0"/>
                <a:cs typeface="Times New Roman" pitchFamily="18" charset="0"/>
              </a:rPr>
              <a:t>0</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tùy</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thuộc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tính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chất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của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vật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liệu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Tree>
    <p:extLst>
      <p:ext uri="{BB962C8B-B14F-4D97-AF65-F5344CB8AC3E}">
        <p14:creationId xmlns:p14="http://schemas.microsoft.com/office/powerpoint/2010/main" val="3860515313"/>
      </p:ext>
    </p:extLst>
  </p:cSld>
  <p:clrMapOvr>
    <a:masterClrMapping/>
  </p:clrMapOvr>
  <p:transition>
    <p:wipe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85800" y="457200"/>
            <a:ext cx="2194832" cy="1015663"/>
          </a:xfrm>
          <a:prstGeom prst="rect">
            <a:avLst/>
          </a:prstGeom>
          <a:noFill/>
        </p:spPr>
        <p:txBody>
          <a:bodyPr wrap="none" rtlCol="0">
            <a:spAutoFit/>
          </a:bodyPr>
          <a:lstStyle/>
          <a:p>
            <a:r>
              <a:rPr lang="en-US" sz="3000" b="1" dirty="0">
                <a:latin typeface="Times New Roman" pitchFamily="18" charset="0"/>
                <a:cs typeface="Times New Roman" pitchFamily="18" charset="0"/>
              </a:rPr>
              <a:t>2. </a:t>
            </a:r>
            <a:r>
              <a:rPr lang="en-US" sz="3000" b="1" dirty="0" err="1">
                <a:latin typeface="Times New Roman" pitchFamily="18" charset="0"/>
                <a:cs typeface="Times New Roman" pitchFamily="18" charset="0"/>
              </a:rPr>
              <a:t>Góc</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sau</a:t>
            </a:r>
            <a:r>
              <a:rPr lang="en-US" sz="3000" b="1" dirty="0">
                <a:latin typeface="Times New Roman" pitchFamily="18" charset="0"/>
                <a:cs typeface="Times New Roman" pitchFamily="18" charset="0"/>
              </a:rPr>
              <a:t> α</a:t>
            </a:r>
            <a:endParaRPr lang="en-US" sz="3000" dirty="0">
              <a:latin typeface="Times New Roman" pitchFamily="18" charset="0"/>
              <a:cs typeface="Times New Roman" pitchFamily="18" charset="0"/>
            </a:endParaRPr>
          </a:p>
          <a:p>
            <a:endParaRPr lang="en-US" sz="3000" dirty="0">
              <a:latin typeface="Times New Roman" pitchFamily="18" charset="0"/>
              <a:cs typeface="Times New Roman" pitchFamily="18" charset="0"/>
            </a:endParaRPr>
          </a:p>
        </p:txBody>
      </p:sp>
      <p:sp>
        <p:nvSpPr>
          <p:cNvPr id="4" name="TextBox 3"/>
          <p:cNvSpPr txBox="1"/>
          <p:nvPr/>
        </p:nvSpPr>
        <p:spPr>
          <a:xfrm>
            <a:off x="228600" y="1066800"/>
            <a:ext cx="8915400" cy="1015663"/>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Góc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sau</a:t>
            </a:r>
            <a:r>
              <a:rPr lang="en-US" sz="3000" dirty="0">
                <a:latin typeface="Times New Roman" pitchFamily="18" charset="0"/>
                <a:cs typeface="Times New Roman" pitchFamily="18" charset="0"/>
              </a:rPr>
              <a:t> α </a:t>
            </a:r>
            <a:r>
              <a:rPr lang="en-US" sz="3000" dirty="0" err="1">
                <a:latin typeface="Times New Roman" pitchFamily="18" charset="0"/>
                <a:cs typeface="Times New Roman" pitchFamily="18" charset="0"/>
              </a:rPr>
              <a:t>ảnh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hưởng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đến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tuổi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bền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kích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thước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của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dao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p>
        </p:txBody>
      </p:sp>
      <p:sp>
        <p:nvSpPr>
          <p:cNvPr id="5" name="TextBox 4"/>
          <p:cNvSpPr txBox="1"/>
          <p:nvPr/>
        </p:nvSpPr>
        <p:spPr>
          <a:xfrm>
            <a:off x="457200" y="2209800"/>
            <a:ext cx="7772400" cy="2400657"/>
          </a:xfrm>
          <a:prstGeom prst="rect">
            <a:avLst/>
          </a:prstGeom>
          <a:noFill/>
        </p:spPr>
        <p:txBody>
          <a:bodyPr wrap="square" rtlCol="0">
            <a:spAutoFit/>
          </a:bodyPr>
          <a:lstStyle/>
          <a:p>
            <a:r>
              <a:rPr lang="en-US" sz="3000" dirty="0">
                <a:latin typeface="Times New Roman" pitchFamily="18" charset="0"/>
                <a:cs typeface="Times New Roman" pitchFamily="18" charset="0"/>
              </a:rPr>
              <a:t>Cho </a:t>
            </a:r>
            <a:r>
              <a:rPr lang="en-US" sz="3000" dirty="0" err="1">
                <a:latin typeface="Times New Roman" pitchFamily="18" charset="0"/>
                <a:cs typeface="Times New Roman" pitchFamily="18" charset="0"/>
              </a:rPr>
              <a:t>nên</a:t>
            </a:r>
            <a:r>
              <a:rPr lang="en-US" sz="3000" dirty="0">
                <a:latin typeface="Times New Roman" pitchFamily="18" charset="0"/>
                <a:cs typeface="Times New Roman" pitchFamily="18" charset="0"/>
              </a:rPr>
              <a:t> ở </a:t>
            </a:r>
            <a:r>
              <a:rPr lang="en-US" sz="3000" dirty="0" err="1">
                <a:latin typeface="Times New Roman" pitchFamily="18" charset="0"/>
                <a:cs typeface="Times New Roman" pitchFamily="18" charset="0"/>
              </a:rPr>
              <a:t>răng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dao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góc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sau</a:t>
            </a:r>
            <a:r>
              <a:rPr lang="en-US" sz="3000" dirty="0">
                <a:latin typeface="Times New Roman" pitchFamily="18" charset="0"/>
                <a:cs typeface="Times New Roman" pitchFamily="18" charset="0"/>
              </a:rPr>
              <a:t> α </a:t>
            </a:r>
            <a:r>
              <a:rPr lang="en-US" sz="3000" dirty="0" err="1">
                <a:latin typeface="Times New Roman" pitchFamily="18" charset="0"/>
                <a:cs typeface="Times New Roman" pitchFamily="18" charset="0"/>
              </a:rPr>
              <a:t>thường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nhỏ</a:t>
            </a:r>
            <a:r>
              <a:rPr lang="en-US" sz="3000" dirty="0">
                <a:latin typeface="Times New Roman" pitchFamily="18" charset="0"/>
                <a:cs typeface="Times New Roman" pitchFamily="18" charset="0"/>
              </a:rPr>
              <a:t>.</a:t>
            </a:r>
          </a:p>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Đối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với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răng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α =2÷3</a:t>
            </a:r>
            <a:r>
              <a:rPr lang="en-US" sz="3000" baseline="30000" dirty="0">
                <a:latin typeface="Times New Roman" pitchFamily="18" charset="0"/>
                <a:cs typeface="Times New Roman" pitchFamily="18" charset="0"/>
              </a:rPr>
              <a:t>0</a:t>
            </a:r>
            <a:r>
              <a:rPr lang="en-US" sz="3000" dirty="0">
                <a:latin typeface="Times New Roman" pitchFamily="18" charset="0"/>
                <a:cs typeface="Times New Roman" pitchFamily="18" charset="0"/>
              </a:rPr>
              <a:t>30</a:t>
            </a:r>
            <a:r>
              <a:rPr lang="en-US" sz="3000" baseline="30000" dirty="0">
                <a:latin typeface="Times New Roman" pitchFamily="18" charset="0"/>
                <a:cs typeface="Times New Roman" pitchFamily="18" charset="0"/>
              </a:rPr>
              <a:t>`</a:t>
            </a:r>
            <a:endParaRPr lang="en-US" sz="3000" dirty="0">
              <a:latin typeface="Times New Roman" pitchFamily="18" charset="0"/>
              <a:cs typeface="Times New Roman" pitchFamily="18" charset="0"/>
            </a:endParaRPr>
          </a:p>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Đối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với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răng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sửa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đúng</a:t>
            </a:r>
            <a:r>
              <a:rPr lang="en-US" sz="3000" dirty="0">
                <a:latin typeface="Times New Roman" pitchFamily="18" charset="0"/>
                <a:cs typeface="Times New Roman" pitchFamily="18" charset="0"/>
              </a:rPr>
              <a:t>: 1</a:t>
            </a:r>
            <a:r>
              <a:rPr lang="en-US" sz="3000" baseline="30000" dirty="0">
                <a:latin typeface="Times New Roman" pitchFamily="18" charset="0"/>
                <a:cs typeface="Times New Roman" pitchFamily="18" charset="0"/>
              </a:rPr>
              <a:t>0</a:t>
            </a:r>
            <a:r>
              <a:rPr lang="en-US" sz="3000" dirty="0">
                <a:latin typeface="Times New Roman" pitchFamily="18" charset="0"/>
                <a:cs typeface="Times New Roman" pitchFamily="18" charset="0"/>
              </a:rPr>
              <a:t>÷2</a:t>
            </a:r>
            <a:r>
              <a:rPr lang="en-US" sz="3000" baseline="30000" dirty="0">
                <a:latin typeface="Times New Roman" pitchFamily="18" charset="0"/>
                <a:cs typeface="Times New Roman" pitchFamily="18" charset="0"/>
              </a:rPr>
              <a:t>0</a:t>
            </a:r>
            <a:endParaRPr lang="en-US" sz="3000" dirty="0">
              <a:latin typeface="Times New Roman" pitchFamily="18" charset="0"/>
              <a:cs typeface="Times New Roman" pitchFamily="18" charset="0"/>
            </a:endParaRPr>
          </a:p>
          <a:p>
            <a:r>
              <a:rPr lang="en-US" sz="3000" dirty="0">
                <a:latin typeface="Times New Roman" pitchFamily="18" charset="0"/>
                <a:cs typeface="Times New Roman" pitchFamily="18" charset="0"/>
              </a:rPr>
              <a:t>+ Dao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ngoài</a:t>
            </a:r>
            <a:r>
              <a:rPr lang="en-US" sz="3000" dirty="0">
                <a:latin typeface="Times New Roman" pitchFamily="18" charset="0"/>
                <a:cs typeface="Times New Roman" pitchFamily="18" charset="0"/>
              </a:rPr>
              <a:t>: α =5</a:t>
            </a:r>
            <a:r>
              <a:rPr lang="en-US" sz="3000" baseline="30000" dirty="0">
                <a:latin typeface="Times New Roman" pitchFamily="18" charset="0"/>
                <a:cs typeface="Times New Roman" pitchFamily="18" charset="0"/>
              </a:rPr>
              <a:t>0</a:t>
            </a:r>
            <a:r>
              <a:rPr lang="en-US" sz="3000" dirty="0">
                <a:latin typeface="Times New Roman" pitchFamily="18" charset="0"/>
                <a:cs typeface="Times New Roman" pitchFamily="18" charset="0"/>
              </a:rPr>
              <a:t>÷10</a:t>
            </a:r>
            <a:r>
              <a:rPr lang="en-US" sz="3000" baseline="30000" dirty="0">
                <a:latin typeface="Times New Roman" pitchFamily="18" charset="0"/>
                <a:cs typeface="Times New Roman" pitchFamily="18" charset="0"/>
              </a:rPr>
              <a:t>0</a:t>
            </a:r>
            <a:endParaRPr lang="en-US" sz="3000" dirty="0">
              <a:latin typeface="Times New Roman" pitchFamily="18" charset="0"/>
              <a:cs typeface="Times New Roman" pitchFamily="18" charset="0"/>
            </a:endParaRPr>
          </a:p>
          <a:p>
            <a:endParaRPr lang="en-US" sz="3000" dirty="0">
              <a:latin typeface="Times New Roman" pitchFamily="18" charset="0"/>
              <a:cs typeface="Times New Roman" pitchFamily="18" charset="0"/>
            </a:endParaRPr>
          </a:p>
        </p:txBody>
      </p:sp>
    </p:spTree>
    <p:extLst>
      <p:ext uri="{BB962C8B-B14F-4D97-AF65-F5344CB8AC3E}">
        <p14:creationId xmlns:p14="http://schemas.microsoft.com/office/powerpoint/2010/main" val="371779659"/>
      </p:ext>
    </p:extLst>
  </p:cSld>
  <p:clrMapOvr>
    <a:masterClrMapping/>
  </p:clrMapOvr>
  <p:transition>
    <p:wipe di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85800" y="304800"/>
            <a:ext cx="2470548" cy="1015663"/>
          </a:xfrm>
          <a:prstGeom prst="rect">
            <a:avLst/>
          </a:prstGeom>
          <a:noFill/>
        </p:spPr>
        <p:txBody>
          <a:bodyPr wrap="none" rtlCol="0">
            <a:spAutoFit/>
          </a:bodyPr>
          <a:lstStyle/>
          <a:p>
            <a:pPr lvl="0"/>
            <a:r>
              <a:rPr lang="en-US" sz="3000" b="1" dirty="0">
                <a:latin typeface="Times New Roman" pitchFamily="18" charset="0"/>
                <a:cs typeface="Times New Roman" pitchFamily="18" charset="0"/>
              </a:rPr>
              <a:t>3. </a:t>
            </a:r>
            <a:r>
              <a:rPr lang="en-US" sz="3000" b="1" dirty="0" err="1">
                <a:latin typeface="Times New Roman" pitchFamily="18" charset="0"/>
                <a:cs typeface="Times New Roman" pitchFamily="18" charset="0"/>
              </a:rPr>
              <a:t>Cạnh</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viền</a:t>
            </a:r>
            <a:r>
              <a:rPr lang="en-US" sz="3000" b="1" dirty="0">
                <a:latin typeface="Times New Roman" pitchFamily="18" charset="0"/>
                <a:cs typeface="Times New Roman" pitchFamily="18" charset="0"/>
              </a:rPr>
              <a:t> f</a:t>
            </a:r>
            <a:endParaRPr lang="en-US" sz="3000" dirty="0">
              <a:latin typeface="Times New Roman" pitchFamily="18" charset="0"/>
              <a:cs typeface="Times New Roman" pitchFamily="18" charset="0"/>
            </a:endParaRPr>
          </a:p>
          <a:p>
            <a:endParaRPr lang="en-US" sz="3000" dirty="0">
              <a:latin typeface="Times New Roman" pitchFamily="18" charset="0"/>
              <a:cs typeface="Times New Roman" pitchFamily="18" charset="0"/>
            </a:endParaRPr>
          </a:p>
        </p:txBody>
      </p:sp>
      <p:sp>
        <p:nvSpPr>
          <p:cNvPr id="4" name="TextBox 3"/>
          <p:cNvSpPr txBox="1"/>
          <p:nvPr/>
        </p:nvSpPr>
        <p:spPr>
          <a:xfrm>
            <a:off x="304800" y="838200"/>
            <a:ext cx="8839200" cy="1938992"/>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Để</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tăng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tuổi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thọ</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của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dao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trên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răng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sửa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đúng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người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làm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cạnh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viền</a:t>
            </a:r>
            <a:r>
              <a:rPr lang="en-US" sz="3000" dirty="0">
                <a:latin typeface="Times New Roman" pitchFamily="18" charset="0"/>
                <a:cs typeface="Times New Roman" pitchFamily="18" charset="0"/>
              </a:rPr>
              <a:t> f&lt;0.02mm, </a:t>
            </a:r>
            <a:r>
              <a:rPr lang="en-US" sz="3000" dirty="0" err="1">
                <a:latin typeface="Times New Roman" pitchFamily="18" charset="0"/>
                <a:cs typeface="Times New Roman" pitchFamily="18" charset="0"/>
              </a:rPr>
              <a:t>trên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răng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f&lt;0.05mm, </a:t>
            </a:r>
            <a:r>
              <a:rPr lang="en-US" sz="3000" dirty="0" err="1">
                <a:latin typeface="Times New Roman" pitchFamily="18" charset="0"/>
                <a:cs typeface="Times New Roman" pitchFamily="18" charset="0"/>
              </a:rPr>
              <a:t>giảm</a:t>
            </a:r>
            <a:r>
              <a:rPr lang="en-US" sz="3000" dirty="0">
                <a:latin typeface="Times New Roman" pitchFamily="18" charset="0"/>
                <a:cs typeface="Times New Roman" pitchFamily="18" charset="0"/>
              </a:rPr>
              <a:t> ma </a:t>
            </a:r>
            <a:r>
              <a:rPr lang="en-US" sz="3000" dirty="0" err="1">
                <a:latin typeface="Times New Roman" pitchFamily="18" charset="0"/>
                <a:cs typeface="Times New Roman" pitchFamily="18" charset="0"/>
              </a:rPr>
              <a:t>sát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với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bề</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mặt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
        <p:nvSpPr>
          <p:cNvPr id="5" name="Rectangle 4"/>
          <p:cNvSpPr/>
          <p:nvPr/>
        </p:nvSpPr>
        <p:spPr>
          <a:xfrm>
            <a:off x="762000" y="2286000"/>
            <a:ext cx="2888932" cy="553998"/>
          </a:xfrm>
          <a:prstGeom prst="rect">
            <a:avLst/>
          </a:prstGeom>
        </p:spPr>
        <p:txBody>
          <a:bodyPr wrap="none">
            <a:spAutoFit/>
          </a:bodyPr>
          <a:lstStyle/>
          <a:p>
            <a:r>
              <a:rPr lang="en-US" sz="3000" b="1" dirty="0">
                <a:latin typeface="Times New Roman" pitchFamily="18" charset="0"/>
                <a:cs typeface="Times New Roman" pitchFamily="18" charset="0"/>
              </a:rPr>
              <a:t>4. </a:t>
            </a:r>
            <a:r>
              <a:rPr lang="en-US" sz="3000" b="1" dirty="0" err="1">
                <a:latin typeface="Times New Roman" pitchFamily="18" charset="0"/>
                <a:cs typeface="Times New Roman" pitchFamily="18" charset="0"/>
              </a:rPr>
              <a:t>Các</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yếu</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tố</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cắt</a:t>
            </a:r>
            <a:endParaRPr lang="en-US" sz="3000" dirty="0">
              <a:latin typeface="Times New Roman" pitchFamily="18" charset="0"/>
              <a:cs typeface="Times New Roman" pitchFamily="18" charset="0"/>
            </a:endParaRPr>
          </a:p>
        </p:txBody>
      </p:sp>
      <p:sp>
        <p:nvSpPr>
          <p:cNvPr id="6" name="TextBox 5"/>
          <p:cNvSpPr txBox="1"/>
          <p:nvPr/>
        </p:nvSpPr>
        <p:spPr>
          <a:xfrm>
            <a:off x="685800" y="2819400"/>
            <a:ext cx="4038600" cy="1015663"/>
          </a:xfrm>
          <a:prstGeom prst="rect">
            <a:avLst/>
          </a:prstGeom>
          <a:noFill/>
        </p:spPr>
        <p:txBody>
          <a:bodyPr wrap="square" rtlCol="0">
            <a:spAutoFit/>
          </a:bodyPr>
          <a:lstStyle/>
          <a:p>
            <a:pPr lvl="0"/>
            <a:r>
              <a:rPr lang="en-US" sz="3000" b="1" dirty="0">
                <a:latin typeface="Times New Roman" pitchFamily="18" charset="0"/>
                <a:cs typeface="Times New Roman" pitchFamily="18" charset="0"/>
              </a:rPr>
              <a:t>a) </a:t>
            </a:r>
            <a:r>
              <a:rPr lang="en-US" sz="3000" b="1" dirty="0" err="1">
                <a:latin typeface="Times New Roman" pitchFamily="18" charset="0"/>
                <a:cs typeface="Times New Roman" pitchFamily="18" charset="0"/>
              </a:rPr>
              <a:t>Chiều</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dày</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cắt</a:t>
            </a:r>
            <a:r>
              <a:rPr lang="en-US" sz="3000" b="1" dirty="0">
                <a:latin typeface="Times New Roman" pitchFamily="18" charset="0"/>
                <a:cs typeface="Times New Roman" pitchFamily="18" charset="0"/>
              </a:rPr>
              <a:t> a</a:t>
            </a:r>
            <a:endParaRPr lang="en-US" sz="3000" dirty="0">
              <a:latin typeface="Times New Roman" pitchFamily="18" charset="0"/>
              <a:cs typeface="Times New Roman" pitchFamily="18" charset="0"/>
            </a:endParaRPr>
          </a:p>
          <a:p>
            <a:endParaRPr lang="en-US" sz="3000" dirty="0">
              <a:latin typeface="Times New Roman" pitchFamily="18" charset="0"/>
              <a:cs typeface="Times New Roman" pitchFamily="18" charset="0"/>
            </a:endParaRPr>
          </a:p>
        </p:txBody>
      </p:sp>
      <p:sp>
        <p:nvSpPr>
          <p:cNvPr id="7" name="TextBox 6"/>
          <p:cNvSpPr txBox="1"/>
          <p:nvPr/>
        </p:nvSpPr>
        <p:spPr>
          <a:xfrm>
            <a:off x="685800" y="3352800"/>
            <a:ext cx="8686800" cy="1477328"/>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Chiều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dày</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bằng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lượng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nâng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mỗi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răng</a:t>
            </a:r>
            <a:r>
              <a:rPr lang="en-US" sz="3000" dirty="0">
                <a:latin typeface="Times New Roman" pitchFamily="18" charset="0"/>
                <a:cs typeface="Times New Roman" pitchFamily="18" charset="0"/>
              </a:rPr>
              <a:t> (a=</a:t>
            </a:r>
            <a:r>
              <a:rPr lang="en-US" sz="3000" dirty="0" err="1">
                <a:latin typeface="Times New Roman" pitchFamily="18" charset="0"/>
                <a:cs typeface="Times New Roman" pitchFamily="18" charset="0"/>
              </a:rPr>
              <a:t>s</a:t>
            </a:r>
            <a:r>
              <a:rPr lang="en-US" sz="3000" baseline="-25000" dirty="0" err="1">
                <a:latin typeface="Times New Roman" pitchFamily="18" charset="0"/>
                <a:cs typeface="Times New Roman" pitchFamily="18" charset="0"/>
              </a:rPr>
              <a:t>z</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được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nhỏ</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hơn</a:t>
            </a:r>
            <a:r>
              <a:rPr lang="en-US" sz="3000" dirty="0">
                <a:latin typeface="Times New Roman" pitchFamily="18" charset="0"/>
                <a:cs typeface="Times New Roman" pitchFamily="18" charset="0"/>
              </a:rPr>
              <a:t> 0.02mm. </a:t>
            </a:r>
          </a:p>
          <a:p>
            <a:endParaRPr lang="en-US" sz="3000" dirty="0">
              <a:latin typeface="Times New Roman" pitchFamily="18" charset="0"/>
              <a:cs typeface="Times New Roman" pitchFamily="18" charset="0"/>
            </a:endParaRPr>
          </a:p>
        </p:txBody>
      </p:sp>
      <p:sp>
        <p:nvSpPr>
          <p:cNvPr id="8" name="TextBox 7"/>
          <p:cNvSpPr txBox="1"/>
          <p:nvPr/>
        </p:nvSpPr>
        <p:spPr>
          <a:xfrm>
            <a:off x="609600" y="4343400"/>
            <a:ext cx="8001000" cy="1477328"/>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Ngược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lại</a:t>
            </a:r>
            <a:r>
              <a:rPr lang="en-US" sz="3000" dirty="0">
                <a:latin typeface="Times New Roman" pitchFamily="18" charset="0"/>
                <a:cs typeface="Times New Roman" pitchFamily="18" charset="0"/>
              </a:rPr>
              <a:t> a </a:t>
            </a:r>
            <a:r>
              <a:rPr lang="en-US" sz="3000" dirty="0" err="1">
                <a:latin typeface="Times New Roman" pitchFamily="18" charset="0"/>
                <a:cs typeface="Times New Roman" pitchFamily="18" charset="0"/>
              </a:rPr>
              <a:t>quá</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lớn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phoi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cuốn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tròn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chứa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đầy</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rãnh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dễ</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làm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gẫy</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dao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giảm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độ</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bóng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r>
              <a:rPr lang="en-US" sz="3000" dirty="0">
                <a:latin typeface="Times New Roman" pitchFamily="18" charset="0"/>
                <a:cs typeface="Times New Roman" pitchFamily="18" charset="0"/>
              </a:rPr>
              <a:t>. </a:t>
            </a:r>
          </a:p>
          <a:p>
            <a:endParaRPr lang="en-US" sz="3000" dirty="0">
              <a:latin typeface="Times New Roman" pitchFamily="18" charset="0"/>
              <a:cs typeface="Times New Roman" pitchFamily="18" charset="0"/>
            </a:endParaRPr>
          </a:p>
        </p:txBody>
      </p:sp>
      <p:sp>
        <p:nvSpPr>
          <p:cNvPr id="9" name="TextBox 8"/>
          <p:cNvSpPr txBox="1"/>
          <p:nvPr/>
        </p:nvSpPr>
        <p:spPr>
          <a:xfrm>
            <a:off x="609600" y="5410200"/>
            <a:ext cx="7772400" cy="553998"/>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Vật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liệu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dẻo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kém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bền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chọn</a:t>
            </a:r>
            <a:r>
              <a:rPr lang="en-US" sz="3000" dirty="0">
                <a:latin typeface="Times New Roman" pitchFamily="18" charset="0"/>
                <a:cs typeface="Times New Roman" pitchFamily="18" charset="0"/>
              </a:rPr>
              <a:t> a </a:t>
            </a:r>
            <a:r>
              <a:rPr lang="en-US" sz="3000" dirty="0" err="1">
                <a:latin typeface="Times New Roman" pitchFamily="18" charset="0"/>
                <a:cs typeface="Times New Roman" pitchFamily="18" charset="0"/>
              </a:rPr>
              <a:t>lớn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ngược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lại</a:t>
            </a:r>
            <a:r>
              <a:rPr lang="en-US" sz="3000" dirty="0">
                <a:latin typeface="Times New Roman" pitchFamily="18" charset="0"/>
                <a:cs typeface="Times New Roman" pitchFamily="18" charset="0"/>
              </a:rPr>
              <a:t>.</a:t>
            </a:r>
          </a:p>
        </p:txBody>
      </p:sp>
    </p:spTree>
    <p:extLst>
      <p:ext uri="{BB962C8B-B14F-4D97-AF65-F5344CB8AC3E}">
        <p14:creationId xmlns:p14="http://schemas.microsoft.com/office/powerpoint/2010/main" val="687068660"/>
      </p:ext>
    </p:extLst>
  </p:cSld>
  <p:clrMapOvr>
    <a:masterClrMapping/>
  </p:clrMapOvr>
  <p:transition>
    <p:wip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23283" y="798776"/>
            <a:ext cx="2779928" cy="1015663"/>
          </a:xfrm>
          <a:prstGeom prst="rect">
            <a:avLst/>
          </a:prstGeom>
          <a:noFill/>
        </p:spPr>
        <p:txBody>
          <a:bodyPr wrap="none" rtlCol="0">
            <a:spAutoFit/>
          </a:bodyPr>
          <a:lstStyle/>
          <a:p>
            <a:pPr lvl="0"/>
            <a:r>
              <a:rPr lang="en-US" sz="3000" b="1" dirty="0">
                <a:latin typeface="Times New Roman" pitchFamily="18" charset="0"/>
                <a:cs typeface="Times New Roman" pitchFamily="18" charset="0"/>
              </a:rPr>
              <a:t>b) </a:t>
            </a:r>
            <a:r>
              <a:rPr lang="en-US" sz="3000" b="1" dirty="0" err="1">
                <a:latin typeface="Times New Roman" pitchFamily="18" charset="0"/>
                <a:cs typeface="Times New Roman" pitchFamily="18" charset="0"/>
              </a:rPr>
              <a:t>Chiều</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rộng</a:t>
            </a:r>
            <a:r>
              <a:rPr lang="en-US" sz="3000" b="1" dirty="0">
                <a:latin typeface="Times New Roman" pitchFamily="18" charset="0"/>
                <a:cs typeface="Times New Roman" pitchFamily="18" charset="0"/>
              </a:rPr>
              <a:t> b</a:t>
            </a:r>
            <a:endParaRPr lang="en-US" sz="3000" dirty="0">
              <a:latin typeface="Times New Roman" pitchFamily="18" charset="0"/>
              <a:cs typeface="Times New Roman" pitchFamily="18" charset="0"/>
            </a:endParaRPr>
          </a:p>
          <a:p>
            <a:endParaRPr lang="en-US" sz="3000" dirty="0">
              <a:latin typeface="Times New Roman" pitchFamily="18" charset="0"/>
              <a:cs typeface="Times New Roman" pitchFamily="18" charset="0"/>
            </a:endParaRPr>
          </a:p>
        </p:txBody>
      </p:sp>
      <p:sp>
        <p:nvSpPr>
          <p:cNvPr id="4" name="TextBox 3"/>
          <p:cNvSpPr txBox="1"/>
          <p:nvPr/>
        </p:nvSpPr>
        <p:spPr>
          <a:xfrm>
            <a:off x="21505" y="1545426"/>
            <a:ext cx="9129422" cy="1938992"/>
          </a:xfrm>
          <a:prstGeom prst="rect">
            <a:avLst/>
          </a:prstGeom>
          <a:noFill/>
        </p:spPr>
        <p:txBody>
          <a:bodyPr wrap="non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Chiều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dài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lưỡi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tham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Dao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lỗ</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tròn</a:t>
            </a:r>
            <a:r>
              <a:rPr lang="en-US" sz="3000" dirty="0">
                <a:latin typeface="Times New Roman" pitchFamily="18" charset="0"/>
                <a:cs typeface="Times New Roman" pitchFamily="18" charset="0"/>
              </a:rPr>
              <a:t> b= ᴨD</a:t>
            </a:r>
          </a:p>
          <a:p>
            <a:r>
              <a:rPr lang="en-US" sz="3000" dirty="0">
                <a:latin typeface="Times New Roman" pitchFamily="18" charset="0"/>
                <a:cs typeface="Times New Roman" pitchFamily="18" charset="0"/>
              </a:rPr>
              <a:t>- Dao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rãnh</a:t>
            </a:r>
            <a:r>
              <a:rPr lang="en-US" sz="3000" dirty="0">
                <a:latin typeface="Times New Roman" pitchFamily="18" charset="0"/>
                <a:cs typeface="Times New Roman" pitchFamily="18" charset="0"/>
              </a:rPr>
              <a:t> then b=B		</a:t>
            </a:r>
            <a:r>
              <a:rPr lang="en-US" sz="3000" dirty="0" err="1">
                <a:latin typeface="Times New Roman" pitchFamily="18" charset="0"/>
                <a:cs typeface="Times New Roman" pitchFamily="18" charset="0"/>
              </a:rPr>
              <a:t>B</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chiều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rộng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endParaRPr lang="en-US" sz="3000" dirty="0">
              <a:latin typeface="Times New Roman" pitchFamily="18" charset="0"/>
              <a:cs typeface="Times New Roman" pitchFamily="18" charset="0"/>
            </a:endParaRPr>
          </a:p>
          <a:p>
            <a:r>
              <a:rPr lang="en-US" sz="3000" dirty="0">
                <a:latin typeface="Times New Roman" pitchFamily="18" charset="0"/>
                <a:cs typeface="Times New Roman" pitchFamily="18" charset="0"/>
              </a:rPr>
              <a:t>- Dao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lỗ</a:t>
            </a:r>
            <a:r>
              <a:rPr lang="en-US" sz="3000" dirty="0">
                <a:latin typeface="Times New Roman" pitchFamily="18" charset="0"/>
                <a:cs typeface="Times New Roman" pitchFamily="18" charset="0"/>
              </a:rPr>
              <a:t> then </a:t>
            </a:r>
            <a:r>
              <a:rPr lang="en-US" sz="3000" dirty="0" err="1">
                <a:latin typeface="Times New Roman" pitchFamily="18" charset="0"/>
                <a:cs typeface="Times New Roman" pitchFamily="18" charset="0"/>
              </a:rPr>
              <a:t>hoa</a:t>
            </a:r>
            <a:r>
              <a:rPr lang="en-US" sz="3000" dirty="0">
                <a:latin typeface="Times New Roman" pitchFamily="18" charset="0"/>
                <a:cs typeface="Times New Roman" pitchFamily="18" charset="0"/>
              </a:rPr>
              <a:t> b=</a:t>
            </a:r>
            <a:r>
              <a:rPr lang="en-US" sz="3000" dirty="0" err="1">
                <a:latin typeface="Times New Roman" pitchFamily="18" charset="0"/>
                <a:cs typeface="Times New Roman" pitchFamily="18" charset="0"/>
              </a:rPr>
              <a:t>n.B</a:t>
            </a:r>
            <a:r>
              <a:rPr lang="en-US" sz="3000" dirty="0">
                <a:latin typeface="Times New Roman" pitchFamily="18" charset="0"/>
                <a:cs typeface="Times New Roman" pitchFamily="18" charset="0"/>
              </a:rPr>
              <a:t>	n: </a:t>
            </a:r>
            <a:r>
              <a:rPr lang="en-US" sz="3000" dirty="0" err="1">
                <a:latin typeface="Times New Roman" pitchFamily="18" charset="0"/>
                <a:cs typeface="Times New Roman" pitchFamily="18" charset="0"/>
              </a:rPr>
              <a:t>số</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rãnh</a:t>
            </a:r>
            <a:r>
              <a:rPr lang="en-US" sz="3000" dirty="0">
                <a:latin typeface="Times New Roman" pitchFamily="18" charset="0"/>
                <a:cs typeface="Times New Roman" pitchFamily="18" charset="0"/>
              </a:rPr>
              <a:t> then</a:t>
            </a:r>
          </a:p>
          <a:p>
            <a:endParaRPr lang="en-US" sz="3000" dirty="0">
              <a:latin typeface="Times New Roman" pitchFamily="18" charset="0"/>
              <a:cs typeface="Times New Roman" pitchFamily="18" charset="0"/>
            </a:endParaRPr>
          </a:p>
        </p:txBody>
      </p:sp>
      <p:sp>
        <p:nvSpPr>
          <p:cNvPr id="5" name="TextBox 4"/>
          <p:cNvSpPr txBox="1"/>
          <p:nvPr/>
        </p:nvSpPr>
        <p:spPr>
          <a:xfrm>
            <a:off x="685800" y="2870031"/>
            <a:ext cx="2654894" cy="1015663"/>
          </a:xfrm>
          <a:prstGeom prst="rect">
            <a:avLst/>
          </a:prstGeom>
          <a:noFill/>
        </p:spPr>
        <p:txBody>
          <a:bodyPr wrap="none" rtlCol="0">
            <a:spAutoFit/>
          </a:bodyPr>
          <a:lstStyle/>
          <a:p>
            <a:r>
              <a:rPr lang="en-US" sz="3000" b="1" dirty="0">
                <a:latin typeface="Times New Roman" pitchFamily="18" charset="0"/>
                <a:cs typeface="Times New Roman" pitchFamily="18" charset="0"/>
              </a:rPr>
              <a:t>c) </a:t>
            </a:r>
            <a:r>
              <a:rPr lang="en-US" sz="3000" b="1" dirty="0" err="1">
                <a:latin typeface="Times New Roman" pitchFamily="18" charset="0"/>
                <a:cs typeface="Times New Roman" pitchFamily="18" charset="0"/>
              </a:rPr>
              <a:t>Diện</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tích</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cắt</a:t>
            </a:r>
            <a:endParaRPr lang="en-US" sz="3000" dirty="0">
              <a:latin typeface="Times New Roman" pitchFamily="18" charset="0"/>
              <a:cs typeface="Times New Roman" pitchFamily="18" charset="0"/>
            </a:endParaRPr>
          </a:p>
          <a:p>
            <a:endParaRPr lang="en-US" sz="3000" dirty="0">
              <a:latin typeface="Times New Roman" pitchFamily="18" charset="0"/>
              <a:cs typeface="Times New Roman" pitchFamily="18" charset="0"/>
            </a:endParaRPr>
          </a:p>
        </p:txBody>
      </p:sp>
      <p:sp>
        <p:nvSpPr>
          <p:cNvPr id="6" name="TextBox 5"/>
          <p:cNvSpPr txBox="1"/>
          <p:nvPr/>
        </p:nvSpPr>
        <p:spPr>
          <a:xfrm>
            <a:off x="152400" y="3505200"/>
            <a:ext cx="9296399" cy="1938992"/>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Diện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tích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do </a:t>
            </a:r>
            <a:r>
              <a:rPr lang="en-US" sz="3000" dirty="0" err="1">
                <a:latin typeface="Times New Roman" pitchFamily="18" charset="0"/>
                <a:cs typeface="Times New Roman" pitchFamily="18" charset="0"/>
              </a:rPr>
              <a:t>mỗi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răng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tạo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ra</a:t>
            </a:r>
            <a:r>
              <a:rPr lang="en-US" sz="3000" dirty="0">
                <a:latin typeface="Times New Roman" pitchFamily="18" charset="0"/>
                <a:cs typeface="Times New Roman" pitchFamily="18" charset="0"/>
              </a:rPr>
              <a:t> f= </a:t>
            </a:r>
            <a:r>
              <a:rPr lang="en-US" sz="3000" dirty="0" err="1">
                <a:latin typeface="Times New Roman" pitchFamily="18" charset="0"/>
                <a:cs typeface="Times New Roman" pitchFamily="18" charset="0"/>
              </a:rPr>
              <a:t>a.b</a:t>
            </a:r>
            <a:r>
              <a:rPr lang="en-US" sz="3000" dirty="0">
                <a:latin typeface="Times New Roman" pitchFamily="18" charset="0"/>
                <a:cs typeface="Times New Roman" pitchFamily="18" charset="0"/>
              </a:rPr>
              <a:t> mm</a:t>
            </a:r>
            <a:r>
              <a:rPr lang="en-US" sz="3000" baseline="30000" dirty="0">
                <a:latin typeface="Times New Roman" pitchFamily="18" charset="0"/>
                <a:cs typeface="Times New Roman" pitchFamily="18" charset="0"/>
              </a:rPr>
              <a:t>2</a:t>
            </a:r>
            <a:endParaRPr lang="en-US" sz="3000" dirty="0">
              <a:latin typeface="Times New Roman" pitchFamily="18" charset="0"/>
              <a:cs typeface="Times New Roman" pitchFamily="18" charset="0"/>
            </a:endParaRPr>
          </a:p>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Tổng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diện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tích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do </a:t>
            </a:r>
            <a:r>
              <a:rPr lang="en-US" sz="3000" dirty="0" err="1">
                <a:latin typeface="Times New Roman" pitchFamily="18" charset="0"/>
                <a:cs typeface="Times New Roman" pitchFamily="18" charset="0"/>
              </a:rPr>
              <a:t>số</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răng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đồng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thời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gọt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trong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lỗ</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là</a:t>
            </a:r>
            <a:r>
              <a:rPr lang="en-US" sz="3000" dirty="0">
                <a:latin typeface="Times New Roman" pitchFamily="18" charset="0"/>
                <a:cs typeface="Times New Roman" pitchFamily="18" charset="0"/>
              </a:rPr>
              <a:t>   F =</a:t>
            </a:r>
            <a:r>
              <a:rPr lang="en-US" sz="3000" dirty="0" err="1">
                <a:latin typeface="Times New Roman" pitchFamily="18" charset="0"/>
                <a:cs typeface="Times New Roman" pitchFamily="18" charset="0"/>
              </a:rPr>
              <a:t>f.z</a:t>
            </a:r>
            <a:r>
              <a:rPr lang="en-US" sz="3000" dirty="0">
                <a:latin typeface="Times New Roman" pitchFamily="18" charset="0"/>
                <a:cs typeface="Times New Roman" pitchFamily="18" charset="0"/>
              </a:rPr>
              <a:t> mm</a:t>
            </a:r>
            <a:r>
              <a:rPr lang="en-US" sz="3000" baseline="30000" dirty="0">
                <a:latin typeface="Times New Roman" pitchFamily="18" charset="0"/>
                <a:cs typeface="Times New Roman" pitchFamily="18" charset="0"/>
              </a:rPr>
              <a:t>2</a:t>
            </a:r>
            <a:endParaRPr lang="en-US" sz="3000" dirty="0">
              <a:latin typeface="Times New Roman" pitchFamily="18" charset="0"/>
              <a:cs typeface="Times New Roman" pitchFamily="18" charset="0"/>
            </a:endParaRPr>
          </a:p>
          <a:p>
            <a:endParaRPr lang="en-US" sz="3000" dirty="0">
              <a:latin typeface="Times New Roman" pitchFamily="18" charset="0"/>
              <a:cs typeface="Times New Roman" pitchFamily="18" charset="0"/>
            </a:endParaRPr>
          </a:p>
        </p:txBody>
      </p:sp>
      <p:sp>
        <p:nvSpPr>
          <p:cNvPr id="7" name="TextBox 6"/>
          <p:cNvSpPr txBox="1"/>
          <p:nvPr/>
        </p:nvSpPr>
        <p:spPr>
          <a:xfrm>
            <a:off x="533400" y="5105400"/>
            <a:ext cx="8146076" cy="1938992"/>
          </a:xfrm>
          <a:prstGeom prst="rect">
            <a:avLst/>
          </a:prstGeom>
          <a:noFill/>
        </p:spPr>
        <p:txBody>
          <a:bodyPr wrap="none" rtlCol="0">
            <a:spAutoFit/>
          </a:bodyPr>
          <a:lstStyle/>
          <a:p>
            <a:r>
              <a:rPr lang="en-US" sz="3000" dirty="0" err="1">
                <a:latin typeface="Times New Roman" pitchFamily="18" charset="0"/>
                <a:cs typeface="Times New Roman" pitchFamily="18" charset="0"/>
              </a:rPr>
              <a:t>Trong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đó</a:t>
            </a:r>
            <a:r>
              <a:rPr lang="en-US" sz="3000" dirty="0">
                <a:latin typeface="Times New Roman" pitchFamily="18" charset="0"/>
                <a:cs typeface="Times New Roman" pitchFamily="18" charset="0"/>
              </a:rPr>
              <a:t> z: </a:t>
            </a:r>
            <a:r>
              <a:rPr lang="en-US" sz="3000" dirty="0" err="1">
                <a:latin typeface="Times New Roman" pitchFamily="18" charset="0"/>
                <a:cs typeface="Times New Roman" pitchFamily="18" charset="0"/>
              </a:rPr>
              <a:t>là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số</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răng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đồng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thời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tham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z =L/t</a:t>
            </a:r>
          </a:p>
          <a:p>
            <a:r>
              <a:rPr lang="en-US" sz="3000" dirty="0">
                <a:latin typeface="Times New Roman" pitchFamily="18" charset="0"/>
                <a:cs typeface="Times New Roman" pitchFamily="18" charset="0"/>
              </a:rPr>
              <a:t>		L: </a:t>
            </a:r>
            <a:r>
              <a:rPr lang="en-US" sz="3000" dirty="0" err="1">
                <a:latin typeface="Times New Roman" pitchFamily="18" charset="0"/>
                <a:cs typeface="Times New Roman" pitchFamily="18" charset="0"/>
              </a:rPr>
              <a:t>là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chiều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dài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mặt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endParaRPr lang="en-US" sz="3000" dirty="0">
              <a:latin typeface="Times New Roman" pitchFamily="18" charset="0"/>
              <a:cs typeface="Times New Roman" pitchFamily="18" charset="0"/>
            </a:endParaRPr>
          </a:p>
          <a:p>
            <a:r>
              <a:rPr lang="en-US" sz="3000" dirty="0">
                <a:latin typeface="Times New Roman" pitchFamily="18" charset="0"/>
                <a:cs typeface="Times New Roman" pitchFamily="18" charset="0"/>
              </a:rPr>
              <a:t>		T: </a:t>
            </a:r>
            <a:r>
              <a:rPr lang="en-US" sz="3000" dirty="0" err="1">
                <a:latin typeface="Times New Roman" pitchFamily="18" charset="0"/>
                <a:cs typeface="Times New Roman" pitchFamily="18" charset="0"/>
              </a:rPr>
              <a:t>là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bước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răng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dao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(t = s)</a:t>
            </a:r>
          </a:p>
          <a:p>
            <a:endParaRPr lang="en-US" sz="3000" dirty="0">
              <a:latin typeface="Times New Roman" pitchFamily="18" charset="0"/>
              <a:cs typeface="Times New Roman" pitchFamily="18" charset="0"/>
            </a:endParaRPr>
          </a:p>
        </p:txBody>
      </p:sp>
    </p:spTree>
    <p:extLst>
      <p:ext uri="{BB962C8B-B14F-4D97-AF65-F5344CB8AC3E}">
        <p14:creationId xmlns:p14="http://schemas.microsoft.com/office/powerpoint/2010/main" val="1086969389"/>
      </p:ext>
    </p:extLst>
  </p:cSld>
  <p:clrMapOvr>
    <a:masterClrMapping/>
  </p:clrMapOvr>
  <p:transition>
    <p:wip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E:\dao\chuot tam.jpg"/>
          <p:cNvPicPr>
            <a:picLocks noChangeAspect="1" noChangeArrowheads="1"/>
          </p:cNvPicPr>
          <p:nvPr/>
        </p:nvPicPr>
        <p:blipFill>
          <a:blip r:embed="rId2" cstate="print"/>
          <a:srcRect/>
          <a:stretch>
            <a:fillRect/>
          </a:stretch>
        </p:blipFill>
        <p:spPr bwMode="auto">
          <a:xfrm>
            <a:off x="0" y="1752600"/>
            <a:ext cx="9144000" cy="4724400"/>
          </a:xfrm>
          <a:prstGeom prst="rect">
            <a:avLst/>
          </a:prstGeom>
          <a:noFill/>
        </p:spPr>
      </p:pic>
      <p:sp>
        <p:nvSpPr>
          <p:cNvPr id="4" name="TextBox 3"/>
          <p:cNvSpPr txBox="1"/>
          <p:nvPr/>
        </p:nvSpPr>
        <p:spPr>
          <a:xfrm>
            <a:off x="685800" y="838200"/>
            <a:ext cx="2452916" cy="553998"/>
          </a:xfrm>
          <a:prstGeom prst="rect">
            <a:avLst/>
          </a:prstGeom>
          <a:noFill/>
        </p:spPr>
        <p:txBody>
          <a:bodyPr wrap="none" rtlCol="0">
            <a:spAutoFit/>
          </a:bodyPr>
          <a:lstStyle/>
          <a:p>
            <a:r>
              <a:rPr lang="en-US" sz="3000" dirty="0">
                <a:latin typeface="Times New Roman" pitchFamily="18" charset="0"/>
                <a:cs typeface="Times New Roman" pitchFamily="18" charset="0"/>
              </a:rPr>
              <a:t>Dao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tâm</a:t>
            </a:r>
            <a:endParaRPr lang="en-US" sz="3000" dirty="0">
              <a:latin typeface="Times New Roman" pitchFamily="18" charset="0"/>
              <a:cs typeface="Times New Roman" pitchFamily="18" charset="0"/>
            </a:endParaRPr>
          </a:p>
        </p:txBody>
      </p:sp>
    </p:spTree>
    <p:extLst>
      <p:ext uri="{BB962C8B-B14F-4D97-AF65-F5344CB8AC3E}">
        <p14:creationId xmlns:p14="http://schemas.microsoft.com/office/powerpoint/2010/main" val="286036460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dao\dinh tam duong kinh nho.jpg"/>
          <p:cNvPicPr>
            <a:picLocks noChangeAspect="1" noChangeArrowheads="1"/>
          </p:cNvPicPr>
          <p:nvPr/>
        </p:nvPicPr>
        <p:blipFill>
          <a:blip r:embed="rId2" cstate="print"/>
          <a:srcRect/>
          <a:stretch>
            <a:fillRect/>
          </a:stretch>
        </p:blipFill>
        <p:spPr bwMode="auto">
          <a:xfrm>
            <a:off x="0" y="1371600"/>
            <a:ext cx="9144000" cy="5105399"/>
          </a:xfrm>
          <a:prstGeom prst="rect">
            <a:avLst/>
          </a:prstGeom>
          <a:noFill/>
        </p:spPr>
      </p:pic>
      <p:sp>
        <p:nvSpPr>
          <p:cNvPr id="4" name="TextBox 3"/>
          <p:cNvSpPr txBox="1"/>
          <p:nvPr/>
        </p:nvSpPr>
        <p:spPr>
          <a:xfrm>
            <a:off x="1447800" y="762000"/>
            <a:ext cx="4317207" cy="553998"/>
          </a:xfrm>
          <a:prstGeom prst="rect">
            <a:avLst/>
          </a:prstGeom>
          <a:noFill/>
        </p:spPr>
        <p:txBody>
          <a:bodyPr wrap="none" rtlCol="0">
            <a:spAutoFit/>
          </a:bodyPr>
          <a:lstStyle/>
          <a:p>
            <a:r>
              <a:rPr lang="en-US" sz="3000" dirty="0">
                <a:latin typeface="Times New Roman" pitchFamily="18" charset="0"/>
                <a:cs typeface="Times New Roman" pitchFamily="18" charset="0"/>
              </a:rPr>
              <a:t>Dao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đường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kính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nhỏ</a:t>
            </a:r>
            <a:endParaRPr lang="en-US" sz="3000" dirty="0">
              <a:latin typeface="Times New Roman" pitchFamily="18" charset="0"/>
              <a:cs typeface="Times New Roman" pitchFamily="18" charset="0"/>
            </a:endParaRPr>
          </a:p>
        </p:txBody>
      </p:sp>
    </p:spTree>
    <p:extLst>
      <p:ext uri="{BB962C8B-B14F-4D97-AF65-F5344CB8AC3E}">
        <p14:creationId xmlns:p14="http://schemas.microsoft.com/office/powerpoint/2010/main" val="279072758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E:\dao\ranh then (2).jpg"/>
          <p:cNvPicPr>
            <a:picLocks noChangeAspect="1" noChangeArrowheads="1"/>
          </p:cNvPicPr>
          <p:nvPr/>
        </p:nvPicPr>
        <p:blipFill>
          <a:blip r:embed="rId2" cstate="print"/>
          <a:srcRect/>
          <a:stretch>
            <a:fillRect/>
          </a:stretch>
        </p:blipFill>
        <p:spPr bwMode="auto">
          <a:xfrm>
            <a:off x="0" y="1600201"/>
            <a:ext cx="9144000" cy="5181599"/>
          </a:xfrm>
          <a:prstGeom prst="rect">
            <a:avLst/>
          </a:prstGeom>
          <a:noFill/>
        </p:spPr>
      </p:pic>
      <p:sp>
        <p:nvSpPr>
          <p:cNvPr id="4" name="TextBox 3"/>
          <p:cNvSpPr txBox="1"/>
          <p:nvPr/>
        </p:nvSpPr>
        <p:spPr>
          <a:xfrm>
            <a:off x="1143000" y="914400"/>
            <a:ext cx="3318537" cy="553998"/>
          </a:xfrm>
          <a:prstGeom prst="rect">
            <a:avLst/>
          </a:prstGeom>
          <a:noFill/>
        </p:spPr>
        <p:txBody>
          <a:bodyPr wrap="none" rtlCol="0">
            <a:spAutoFit/>
          </a:bodyPr>
          <a:lstStyle/>
          <a:p>
            <a:r>
              <a:rPr lang="en-US" sz="3000" dirty="0">
                <a:latin typeface="Times New Roman" pitchFamily="18" charset="0"/>
                <a:cs typeface="Times New Roman" pitchFamily="18" charset="0"/>
              </a:rPr>
              <a:t>Dao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rãnh</a:t>
            </a:r>
            <a:r>
              <a:rPr lang="en-US" sz="3000" dirty="0">
                <a:latin typeface="Times New Roman" pitchFamily="18" charset="0"/>
                <a:cs typeface="Times New Roman" pitchFamily="18" charset="0"/>
              </a:rPr>
              <a:t> then</a:t>
            </a:r>
          </a:p>
        </p:txBody>
      </p:sp>
    </p:spTree>
    <p:extLst>
      <p:ext uri="{BB962C8B-B14F-4D97-AF65-F5344CB8AC3E}">
        <p14:creationId xmlns:p14="http://schemas.microsoft.com/office/powerpoint/2010/main" val="12502874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dao\ranh then hoa than khai cahnh thang.jpg"/>
          <p:cNvPicPr>
            <a:picLocks noChangeAspect="1" noChangeArrowheads="1"/>
          </p:cNvPicPr>
          <p:nvPr/>
        </p:nvPicPr>
        <p:blipFill>
          <a:blip r:embed="rId2" cstate="print"/>
          <a:srcRect/>
          <a:stretch>
            <a:fillRect/>
          </a:stretch>
        </p:blipFill>
        <p:spPr bwMode="auto">
          <a:xfrm>
            <a:off x="0" y="1524000"/>
            <a:ext cx="9144000" cy="5334000"/>
          </a:xfrm>
          <a:prstGeom prst="rect">
            <a:avLst/>
          </a:prstGeom>
          <a:noFill/>
        </p:spPr>
      </p:pic>
      <p:sp>
        <p:nvSpPr>
          <p:cNvPr id="4" name="TextBox 3"/>
          <p:cNvSpPr txBox="1"/>
          <p:nvPr/>
        </p:nvSpPr>
        <p:spPr>
          <a:xfrm>
            <a:off x="990600" y="762000"/>
            <a:ext cx="6838732" cy="553998"/>
          </a:xfrm>
          <a:prstGeom prst="rect">
            <a:avLst/>
          </a:prstGeom>
          <a:noFill/>
        </p:spPr>
        <p:txBody>
          <a:bodyPr wrap="none" rtlCol="0">
            <a:spAutoFit/>
          </a:bodyPr>
          <a:lstStyle/>
          <a:p>
            <a:r>
              <a:rPr lang="en-US" sz="3000" dirty="0">
                <a:latin typeface="Times New Roman" pitchFamily="18" charset="0"/>
                <a:cs typeface="Times New Roman" pitchFamily="18" charset="0"/>
              </a:rPr>
              <a:t>Dao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then </a:t>
            </a:r>
            <a:r>
              <a:rPr lang="en-US" sz="3000" dirty="0" err="1">
                <a:latin typeface="Times New Roman" pitchFamily="18" charset="0"/>
                <a:cs typeface="Times New Roman" pitchFamily="18" charset="0"/>
              </a:rPr>
              <a:t>hoa</a:t>
            </a:r>
            <a:r>
              <a:rPr lang="en-US" sz="3000" dirty="0">
                <a:latin typeface="Times New Roman" pitchFamily="18" charset="0"/>
                <a:cs typeface="Times New Roman" pitchFamily="18" charset="0"/>
              </a:rPr>
              <a:t> ( </a:t>
            </a:r>
            <a:r>
              <a:rPr lang="en-US" sz="3000" dirty="0" err="1">
                <a:latin typeface="Times New Roman" pitchFamily="18" charset="0"/>
                <a:cs typeface="Times New Roman" pitchFamily="18" charset="0"/>
              </a:rPr>
              <a:t>thân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khai,canh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thẳng</a:t>
            </a:r>
            <a:r>
              <a:rPr lang="en-US" sz="3000" dirty="0">
                <a:latin typeface="Times New Roman" pitchFamily="18" charset="0"/>
                <a:cs typeface="Times New Roman" pitchFamily="18" charset="0"/>
              </a:rPr>
              <a:t>)</a:t>
            </a:r>
          </a:p>
        </p:txBody>
      </p:sp>
    </p:spTree>
    <p:extLst>
      <p:ext uri="{BB962C8B-B14F-4D97-AF65-F5344CB8AC3E}">
        <p14:creationId xmlns:p14="http://schemas.microsoft.com/office/powerpoint/2010/main" val="38336647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E:\dao\ranh xoan.jpg"/>
          <p:cNvPicPr>
            <a:picLocks noChangeAspect="1" noChangeArrowheads="1"/>
          </p:cNvPicPr>
          <p:nvPr/>
        </p:nvPicPr>
        <p:blipFill>
          <a:blip r:embed="rId2" cstate="print"/>
          <a:srcRect/>
          <a:stretch>
            <a:fillRect/>
          </a:stretch>
        </p:blipFill>
        <p:spPr bwMode="auto">
          <a:xfrm>
            <a:off x="0" y="1752600"/>
            <a:ext cx="9144000" cy="5105399"/>
          </a:xfrm>
          <a:prstGeom prst="rect">
            <a:avLst/>
          </a:prstGeom>
          <a:noFill/>
        </p:spPr>
      </p:pic>
      <p:sp>
        <p:nvSpPr>
          <p:cNvPr id="4" name="TextBox 3"/>
          <p:cNvSpPr txBox="1"/>
          <p:nvPr/>
        </p:nvSpPr>
        <p:spPr>
          <a:xfrm>
            <a:off x="914400" y="685800"/>
            <a:ext cx="3403496" cy="553998"/>
          </a:xfrm>
          <a:prstGeom prst="rect">
            <a:avLst/>
          </a:prstGeom>
          <a:noFill/>
        </p:spPr>
        <p:txBody>
          <a:bodyPr wrap="none" rtlCol="0">
            <a:spAutoFit/>
          </a:bodyPr>
          <a:lstStyle/>
          <a:p>
            <a:r>
              <a:rPr lang="en-US" sz="3000" dirty="0">
                <a:latin typeface="Times New Roman" pitchFamily="18" charset="0"/>
                <a:cs typeface="Times New Roman" pitchFamily="18" charset="0"/>
              </a:rPr>
              <a:t>Dao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rãnh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xoắn</a:t>
            </a:r>
            <a:endParaRPr lang="en-US" sz="3000" dirty="0">
              <a:latin typeface="Times New Roman" pitchFamily="18" charset="0"/>
              <a:cs typeface="Times New Roman" pitchFamily="18" charset="0"/>
            </a:endParaRPr>
          </a:p>
        </p:txBody>
      </p:sp>
    </p:spTree>
    <p:extLst>
      <p:ext uri="{BB962C8B-B14F-4D97-AF65-F5344CB8AC3E}">
        <p14:creationId xmlns:p14="http://schemas.microsoft.com/office/powerpoint/2010/main" val="21068232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E:\dao\S___n_ph___m_dao_4dd385a7b6e71.jpg"/>
          <p:cNvPicPr>
            <a:picLocks noChangeAspect="1" noChangeArrowheads="1"/>
          </p:cNvPicPr>
          <p:nvPr/>
        </p:nvPicPr>
        <p:blipFill>
          <a:blip r:embed="rId2" cstate="print"/>
          <a:srcRect/>
          <a:stretch>
            <a:fillRect/>
          </a:stretch>
        </p:blipFill>
        <p:spPr bwMode="auto">
          <a:xfrm>
            <a:off x="0" y="1524000"/>
            <a:ext cx="9144000" cy="5334000"/>
          </a:xfrm>
          <a:prstGeom prst="rect">
            <a:avLst/>
          </a:prstGeom>
          <a:noFill/>
        </p:spPr>
      </p:pic>
      <p:sp>
        <p:nvSpPr>
          <p:cNvPr id="4" name="TextBox 3"/>
          <p:cNvSpPr txBox="1"/>
          <p:nvPr/>
        </p:nvSpPr>
        <p:spPr>
          <a:xfrm>
            <a:off x="990600" y="762000"/>
            <a:ext cx="4732386" cy="553998"/>
          </a:xfrm>
          <a:prstGeom prst="rect">
            <a:avLst/>
          </a:prstGeom>
          <a:noFill/>
        </p:spPr>
        <p:txBody>
          <a:bodyPr wrap="none" rtlCol="0">
            <a:spAutoFit/>
          </a:bodyPr>
          <a:lstStyle/>
          <a:p>
            <a:r>
              <a:rPr lang="en-US" sz="3000" dirty="0" err="1">
                <a:latin typeface="Times New Roman" pitchFamily="18" charset="0"/>
                <a:cs typeface="Times New Roman" pitchFamily="18" charset="0"/>
              </a:rPr>
              <a:t>Các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loại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dao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nhau</a:t>
            </a:r>
            <a:endParaRPr lang="en-US" sz="3000" dirty="0">
              <a:latin typeface="Times New Roman" pitchFamily="18" charset="0"/>
              <a:cs typeface="Times New Roman" pitchFamily="18" charset="0"/>
            </a:endParaRPr>
          </a:p>
        </p:txBody>
      </p:sp>
    </p:spTree>
    <p:extLst>
      <p:ext uri="{BB962C8B-B14F-4D97-AF65-F5344CB8AC3E}">
        <p14:creationId xmlns:p14="http://schemas.microsoft.com/office/powerpoint/2010/main" val="39827195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dao\tải xuống (2).jpg"/>
          <p:cNvPicPr>
            <a:picLocks noChangeAspect="1" noChangeArrowheads="1"/>
          </p:cNvPicPr>
          <p:nvPr/>
        </p:nvPicPr>
        <p:blipFill>
          <a:blip r:embed="rId2" cstate="print"/>
          <a:srcRect/>
          <a:stretch>
            <a:fillRect/>
          </a:stretch>
        </p:blipFill>
        <p:spPr bwMode="auto">
          <a:xfrm>
            <a:off x="304800" y="609600"/>
            <a:ext cx="8610599" cy="5943599"/>
          </a:xfrm>
          <a:prstGeom prst="rect">
            <a:avLst/>
          </a:prstGeom>
          <a:noFill/>
        </p:spPr>
      </p:pic>
    </p:spTree>
    <p:extLst>
      <p:ext uri="{BB962C8B-B14F-4D97-AF65-F5344CB8AC3E}">
        <p14:creationId xmlns:p14="http://schemas.microsoft.com/office/powerpoint/2010/main" val="37728777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295400"/>
            <a:ext cx="8305800" cy="304800"/>
          </a:xfrm>
        </p:spPr>
        <p:txBody>
          <a:bodyPr>
            <a:normAutofit fontScale="90000"/>
          </a:bodyPr>
          <a:lstStyle/>
          <a:p>
            <a:r>
              <a:rPr lang="en-US" b="1" dirty="0"/>
              <a:t>VI. </a:t>
            </a:r>
            <a:r>
              <a:rPr lang="en-US" b="1" dirty="0" err="1"/>
              <a:t>Lực</a:t>
            </a:r>
            <a:r>
              <a:rPr lang="en-US" b="1" dirty="0"/>
              <a:t> </a:t>
            </a:r>
            <a:r>
              <a:rPr lang="en-US" b="1" dirty="0" err="1"/>
              <a:t>cắt</a:t>
            </a:r>
            <a:r>
              <a:rPr lang="en-US" b="1" dirty="0"/>
              <a:t> </a:t>
            </a:r>
            <a:r>
              <a:rPr lang="en-US" b="1" dirty="0" err="1"/>
              <a:t>khi</a:t>
            </a:r>
            <a:r>
              <a:rPr lang="en-US" b="1" dirty="0"/>
              <a:t> </a:t>
            </a:r>
            <a:r>
              <a:rPr lang="en-US" b="1" dirty="0" err="1"/>
              <a:t>chuốt</a:t>
            </a:r>
            <a:r>
              <a:rPr lang="en-US" b="1" dirty="0"/>
              <a:t> </a:t>
            </a:r>
            <a:r>
              <a:rPr lang="en-US" dirty="0"/>
              <a:t/>
            </a:r>
            <a:br>
              <a:rPr lang="en-US" dirty="0"/>
            </a:br>
            <a:endParaRPr lang="en-US" dirty="0"/>
          </a:p>
        </p:txBody>
      </p:sp>
      <p:sp>
        <p:nvSpPr>
          <p:cNvPr id="3" name="TextBox 2"/>
          <p:cNvSpPr txBox="1"/>
          <p:nvPr/>
        </p:nvSpPr>
        <p:spPr>
          <a:xfrm>
            <a:off x="228600" y="990600"/>
            <a:ext cx="6364243" cy="1015663"/>
          </a:xfrm>
          <a:prstGeom prst="rect">
            <a:avLst/>
          </a:prstGeom>
          <a:noFill/>
        </p:spPr>
        <p:txBody>
          <a:bodyPr wrap="non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thành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phần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lực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gồm</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
        <p:nvSpPr>
          <p:cNvPr id="4" name="TextBox 3"/>
          <p:cNvSpPr txBox="1"/>
          <p:nvPr/>
        </p:nvSpPr>
        <p:spPr>
          <a:xfrm>
            <a:off x="323957" y="1524000"/>
            <a:ext cx="8820043" cy="1015663"/>
          </a:xfrm>
          <a:prstGeom prst="rect">
            <a:avLst/>
          </a:prstGeom>
          <a:noFill/>
        </p:spPr>
        <p:txBody>
          <a:bodyPr wrap="non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Lực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chiều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trục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Pz</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hướng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ngược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với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phương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chạy</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dao</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
        <p:nvSpPr>
          <p:cNvPr id="5" name="TextBox 4"/>
          <p:cNvSpPr txBox="1"/>
          <p:nvPr/>
        </p:nvSpPr>
        <p:spPr>
          <a:xfrm>
            <a:off x="304801" y="2057400"/>
            <a:ext cx="8839199" cy="1477328"/>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Lực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Py</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hướng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vuông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góc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với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bề</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mặt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r>
              <a:rPr lang="en-US" sz="3000" dirty="0">
                <a:latin typeface="Times New Roman" pitchFamily="18" charset="0"/>
                <a:cs typeface="Times New Roman" pitchFamily="18" charset="0"/>
              </a:rPr>
              <a:t> hay </a:t>
            </a:r>
            <a:r>
              <a:rPr lang="en-US" sz="3000" dirty="0" err="1">
                <a:latin typeface="Times New Roman" pitchFamily="18" charset="0"/>
                <a:cs typeface="Times New Roman" pitchFamily="18" charset="0"/>
              </a:rPr>
              <a:t>hướng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tâm</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
        <p:nvSpPr>
          <p:cNvPr id="6" name="TextBox 5"/>
          <p:cNvSpPr txBox="1"/>
          <p:nvPr/>
        </p:nvSpPr>
        <p:spPr>
          <a:xfrm>
            <a:off x="304800" y="3048000"/>
            <a:ext cx="5740674" cy="1015663"/>
          </a:xfrm>
          <a:prstGeom prst="rect">
            <a:avLst/>
          </a:prstGeom>
          <a:noFill/>
        </p:spPr>
        <p:txBody>
          <a:bodyPr wrap="non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Px</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hướng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vuông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góc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với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Pv</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Pz</a:t>
            </a:r>
            <a:endParaRPr lang="en-US" sz="3000" dirty="0">
              <a:latin typeface="Times New Roman" pitchFamily="18" charset="0"/>
              <a:cs typeface="Times New Roman" pitchFamily="18" charset="0"/>
            </a:endParaRPr>
          </a:p>
          <a:p>
            <a:endParaRPr lang="en-US" sz="3000" dirty="0">
              <a:latin typeface="Times New Roman" pitchFamily="18" charset="0"/>
              <a:cs typeface="Times New Roman" pitchFamily="18" charset="0"/>
            </a:endParaRPr>
          </a:p>
        </p:txBody>
      </p:sp>
      <p:sp>
        <p:nvSpPr>
          <p:cNvPr id="7" name="TextBox 6"/>
          <p:cNvSpPr txBox="1"/>
          <p:nvPr/>
        </p:nvSpPr>
        <p:spPr>
          <a:xfrm>
            <a:off x="304800" y="3581400"/>
            <a:ext cx="9296400" cy="1477328"/>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Đối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với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dao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răng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thẳng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thì</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Px</a:t>
            </a:r>
            <a:r>
              <a:rPr lang="en-US" sz="3000" dirty="0">
                <a:latin typeface="Times New Roman" pitchFamily="18" charset="0"/>
                <a:cs typeface="Times New Roman" pitchFamily="18" charset="0"/>
              </a:rPr>
              <a:t>=0, </a:t>
            </a:r>
            <a:r>
              <a:rPr lang="en-US" sz="3000" dirty="0" err="1">
                <a:latin typeface="Times New Roman" pitchFamily="18" charset="0"/>
                <a:cs typeface="Times New Roman" pitchFamily="18" charset="0"/>
              </a:rPr>
              <a:t>thì</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Py</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triệt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tiêu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nhau</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
        <p:nvSpPr>
          <p:cNvPr id="8" name="TextBox 7"/>
          <p:cNvSpPr txBox="1"/>
          <p:nvPr/>
        </p:nvSpPr>
        <p:spPr>
          <a:xfrm>
            <a:off x="609600" y="4572000"/>
            <a:ext cx="6147837" cy="1015663"/>
          </a:xfrm>
          <a:prstGeom prst="rect">
            <a:avLst/>
          </a:prstGeom>
          <a:noFill/>
        </p:spPr>
        <p:txBody>
          <a:bodyPr wrap="none" rtlCol="0">
            <a:spAutoFit/>
          </a:bodyPr>
          <a:lstStyle/>
          <a:p>
            <a:r>
              <a:rPr lang="en-US" sz="3000" dirty="0" err="1">
                <a:latin typeface="Times New Roman" pitchFamily="18" charset="0"/>
                <a:cs typeface="Times New Roman" pitchFamily="18" charset="0"/>
              </a:rPr>
              <a:t>Lực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Pz</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được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tính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Pz</a:t>
            </a:r>
            <a:r>
              <a:rPr lang="en-US" sz="3000" dirty="0">
                <a:latin typeface="Times New Roman" pitchFamily="18" charset="0"/>
                <a:cs typeface="Times New Roman" pitchFamily="18" charset="0"/>
              </a:rPr>
              <a:t> = </a:t>
            </a:r>
            <a:r>
              <a:rPr lang="en-US" sz="3000" dirty="0" err="1">
                <a:latin typeface="Times New Roman" pitchFamily="18" charset="0"/>
                <a:cs typeface="Times New Roman" pitchFamily="18" charset="0"/>
              </a:rPr>
              <a:t>p.b.a.z</a:t>
            </a:r>
            <a:r>
              <a:rPr lang="en-US" sz="3000" baseline="-25000" dirty="0" err="1">
                <a:latin typeface="Times New Roman" pitchFamily="18" charset="0"/>
                <a:cs typeface="Times New Roman" pitchFamily="18" charset="0"/>
              </a:rPr>
              <a:t>max</a:t>
            </a:r>
            <a:endParaRPr lang="en-US" sz="3000" dirty="0">
              <a:latin typeface="Times New Roman" pitchFamily="18" charset="0"/>
              <a:cs typeface="Times New Roman" pitchFamily="18" charset="0"/>
            </a:endParaRPr>
          </a:p>
          <a:p>
            <a:endParaRPr lang="en-US" sz="3000" dirty="0">
              <a:latin typeface="Times New Roman" pitchFamily="18" charset="0"/>
              <a:cs typeface="Times New Roman" pitchFamily="18" charset="0"/>
            </a:endParaRPr>
          </a:p>
        </p:txBody>
      </p:sp>
      <p:sp>
        <p:nvSpPr>
          <p:cNvPr id="9" name="TextBox 8"/>
          <p:cNvSpPr txBox="1"/>
          <p:nvPr/>
        </p:nvSpPr>
        <p:spPr>
          <a:xfrm>
            <a:off x="1143000" y="5181600"/>
            <a:ext cx="6761787" cy="1938992"/>
          </a:xfrm>
          <a:prstGeom prst="rect">
            <a:avLst/>
          </a:prstGeom>
          <a:noFill/>
        </p:spPr>
        <p:txBody>
          <a:bodyPr wrap="none" rtlCol="0">
            <a:spAutoFit/>
          </a:bodyPr>
          <a:lstStyle/>
          <a:p>
            <a:r>
              <a:rPr lang="en-US" sz="2400" dirty="0">
                <a:latin typeface="Times New Roman" pitchFamily="18" charset="0"/>
                <a:cs typeface="Times New Roman" pitchFamily="18" charset="0"/>
              </a:rPr>
              <a:t>	       p: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cắt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vị</a:t>
            </a:r>
            <a:endParaRPr lang="en-US"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	       b: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chiều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rộng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cắt</a:t>
            </a:r>
            <a:endParaRPr lang="en-US"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	       a: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chiều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dày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cắt</a:t>
            </a:r>
            <a:endParaRPr lang="en-US"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	       z: </a:t>
            </a:r>
            <a:r>
              <a:rPr lang="en-US" sz="2400" dirty="0" err="1">
                <a:latin typeface="Times New Roman" pitchFamily="18" charset="0"/>
                <a:cs typeface="Times New Roman" pitchFamily="18" charset="0"/>
              </a:rPr>
              <a:t>số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răng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đồng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tham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cắt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lớn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nhất</a:t>
            </a:r>
            <a:endParaRPr lang="en-US" sz="2400" dirty="0">
              <a:latin typeface="Times New Roman" pitchFamily="18" charset="0"/>
              <a:cs typeface="Times New Roman" pitchFamily="18" charset="0"/>
            </a:endParaRPr>
          </a:p>
          <a:p>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83762596"/>
      </p:ext>
    </p:extLst>
  </p:cSld>
  <p:clrMapOvr>
    <a:masterClrMapping/>
  </p:clrMapOvr>
  <p:transition>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304800"/>
            <a:ext cx="7924800" cy="1477328"/>
          </a:xfrm>
          <a:prstGeom prst="rect">
            <a:avLst/>
          </a:prstGeom>
          <a:noFill/>
        </p:spPr>
        <p:txBody>
          <a:bodyPr wrap="square" rtlCol="0">
            <a:spAutoFit/>
          </a:bodyPr>
          <a:lstStyle/>
          <a:p>
            <a:r>
              <a:rPr lang="en-US" sz="3000" dirty="0" err="1">
                <a:latin typeface="Times New Roman" pitchFamily="18" charset="0"/>
                <a:cs typeface="Times New Roman" pitchFamily="18" charset="0"/>
              </a:rPr>
              <a:t>Cũng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thể</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xác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định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lực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theo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thức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sau</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
        <p:nvSpPr>
          <p:cNvPr id="4" name="TextBox 3"/>
          <p:cNvSpPr txBox="1"/>
          <p:nvPr/>
        </p:nvSpPr>
        <p:spPr>
          <a:xfrm>
            <a:off x="533400" y="1371600"/>
            <a:ext cx="2454518" cy="1015663"/>
          </a:xfrm>
          <a:prstGeom prst="rect">
            <a:avLst/>
          </a:prstGeom>
          <a:noFill/>
        </p:spPr>
        <p:txBody>
          <a:bodyPr wrap="non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lỗ</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trụ</a:t>
            </a:r>
            <a:r>
              <a:rPr lang="en-US" sz="3000" dirty="0">
                <a:latin typeface="Times New Roman" pitchFamily="18" charset="0"/>
                <a:cs typeface="Times New Roman" pitchFamily="18" charset="0"/>
              </a:rPr>
              <a:t> </a:t>
            </a:r>
          </a:p>
          <a:p>
            <a:endParaRPr lang="en-US" sz="3000" dirty="0">
              <a:latin typeface="Times New Roman" pitchFamily="18" charset="0"/>
              <a:cs typeface="Times New Roman" pitchFamily="18" charset="0"/>
            </a:endParaRPr>
          </a:p>
        </p:txBody>
      </p:sp>
      <p:sp>
        <p:nvSpPr>
          <p:cNvPr id="5" name="TextBox 4"/>
          <p:cNvSpPr txBox="1"/>
          <p:nvPr/>
        </p:nvSpPr>
        <p:spPr>
          <a:xfrm>
            <a:off x="3810000" y="1371600"/>
            <a:ext cx="2967479" cy="830997"/>
          </a:xfrm>
          <a:prstGeom prst="rect">
            <a:avLst/>
          </a:prstGeom>
          <a:noFill/>
        </p:spPr>
        <p:txBody>
          <a:bodyPr wrap="none" rtlCol="0">
            <a:spAutoFit/>
          </a:bodyPr>
          <a:lstStyle/>
          <a:p>
            <a:r>
              <a:rPr lang="en-US" sz="2400" dirty="0" err="1">
                <a:latin typeface="Times New Roman" pitchFamily="18" charset="0"/>
                <a:cs typeface="Times New Roman" pitchFamily="18" charset="0"/>
              </a:rPr>
              <a:t>Pz</a:t>
            </a:r>
            <a:r>
              <a:rPr lang="en-US" sz="2400" dirty="0">
                <a:latin typeface="Times New Roman" pitchFamily="18" charset="0"/>
                <a:cs typeface="Times New Roman" pitchFamily="18" charset="0"/>
              </a:rPr>
              <a:t> = </a:t>
            </a:r>
            <a:r>
              <a:rPr lang="en-US" sz="2400" dirty="0" err="1">
                <a:latin typeface="Times New Roman" pitchFamily="18" charset="0"/>
                <a:cs typeface="Times New Roman" pitchFamily="18" charset="0"/>
              </a:rPr>
              <a:t>C</a:t>
            </a:r>
            <a:r>
              <a:rPr lang="en-US" sz="2400" baseline="-25000" dirty="0" err="1">
                <a:latin typeface="Times New Roman" pitchFamily="18" charset="0"/>
                <a:cs typeface="Times New Roman" pitchFamily="18" charset="0"/>
              </a:rPr>
              <a:t>p</a:t>
            </a:r>
            <a:r>
              <a:rPr lang="en-US" sz="2400" dirty="0" err="1">
                <a:latin typeface="Times New Roman" pitchFamily="18" charset="0"/>
                <a:cs typeface="Times New Roman" pitchFamily="18" charset="0"/>
              </a:rPr>
              <a:t>.Z</a:t>
            </a:r>
            <a:r>
              <a:rPr lang="en-US" sz="2400" baseline="-25000" dirty="0" err="1">
                <a:latin typeface="Times New Roman" pitchFamily="18" charset="0"/>
                <a:cs typeface="Times New Roman" pitchFamily="18" charset="0"/>
              </a:rPr>
              <a:t>max.</a:t>
            </a:r>
            <a:r>
              <a:rPr lang="en-US" sz="2400" dirty="0" err="1">
                <a:latin typeface="Times New Roman" pitchFamily="18" charset="0"/>
                <a:cs typeface="Times New Roman" pitchFamily="18" charset="0"/>
              </a:rPr>
              <a:t>S</a:t>
            </a:r>
            <a:r>
              <a:rPr lang="en-US" sz="2400" baseline="-25000" dirty="0" err="1">
                <a:latin typeface="Times New Roman" pitchFamily="18" charset="0"/>
                <a:cs typeface="Times New Roman" pitchFamily="18" charset="0"/>
              </a:rPr>
              <a:t>z</a:t>
            </a:r>
            <a:r>
              <a:rPr lang="en-US" sz="2400" baseline="30000" dirty="0" err="1">
                <a:latin typeface="Times New Roman" pitchFamily="18" charset="0"/>
                <a:cs typeface="Times New Roman" pitchFamily="18" charset="0"/>
              </a:rPr>
              <a:t>yp</a:t>
            </a:r>
            <a:r>
              <a:rPr lang="en-US" sz="2400" dirty="0" err="1">
                <a:latin typeface="Times New Roman" pitchFamily="18" charset="0"/>
                <a:cs typeface="Times New Roman" pitchFamily="18" charset="0"/>
              </a:rPr>
              <a:t>.D.K</a:t>
            </a:r>
            <a:r>
              <a:rPr lang="en-US" sz="2400" baseline="-25000" dirty="0" err="1">
                <a:latin typeface="Times New Roman" pitchFamily="18" charset="0"/>
                <a:cs typeface="Times New Roman" pitchFamily="18" charset="0"/>
              </a:rPr>
              <a:t>p</a:t>
            </a:r>
            <a:endParaRPr lang="en-US" sz="2400" dirty="0">
              <a:latin typeface="Times New Roman" pitchFamily="18" charset="0"/>
              <a:cs typeface="Times New Roman" pitchFamily="18" charset="0"/>
            </a:endParaRPr>
          </a:p>
          <a:p>
            <a:endParaRPr lang="en-US" sz="2400" dirty="0">
              <a:latin typeface="Times New Roman" pitchFamily="18" charset="0"/>
              <a:cs typeface="Times New Roman" pitchFamily="18" charset="0"/>
            </a:endParaRPr>
          </a:p>
        </p:txBody>
      </p:sp>
      <p:sp>
        <p:nvSpPr>
          <p:cNvPr id="6" name="TextBox 5"/>
          <p:cNvSpPr txBox="1"/>
          <p:nvPr/>
        </p:nvSpPr>
        <p:spPr>
          <a:xfrm>
            <a:off x="533400" y="1981200"/>
            <a:ext cx="4851008" cy="1015663"/>
          </a:xfrm>
          <a:prstGeom prst="rect">
            <a:avLst/>
          </a:prstGeom>
          <a:noFill/>
        </p:spPr>
        <p:txBody>
          <a:bodyPr wrap="non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rãnh</a:t>
            </a:r>
            <a:r>
              <a:rPr lang="en-US" sz="3000" dirty="0">
                <a:latin typeface="Times New Roman" pitchFamily="18" charset="0"/>
                <a:cs typeface="Times New Roman" pitchFamily="18" charset="0"/>
              </a:rPr>
              <a:t> then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then </a:t>
            </a:r>
            <a:r>
              <a:rPr lang="en-US" sz="3000" dirty="0" err="1">
                <a:latin typeface="Times New Roman" pitchFamily="18" charset="0"/>
                <a:cs typeface="Times New Roman" pitchFamily="18" charset="0"/>
              </a:rPr>
              <a:t>hoa</a:t>
            </a:r>
            <a:endParaRPr lang="en-US" sz="3000" dirty="0">
              <a:latin typeface="Times New Roman" pitchFamily="18" charset="0"/>
              <a:cs typeface="Times New Roman" pitchFamily="18" charset="0"/>
            </a:endParaRPr>
          </a:p>
          <a:p>
            <a:endParaRPr lang="en-US" sz="3000" dirty="0">
              <a:latin typeface="Times New Roman" pitchFamily="18" charset="0"/>
              <a:cs typeface="Times New Roman" pitchFamily="18" charset="0"/>
            </a:endParaRPr>
          </a:p>
        </p:txBody>
      </p:sp>
      <p:sp>
        <p:nvSpPr>
          <p:cNvPr id="7" name="TextBox 6"/>
          <p:cNvSpPr txBox="1"/>
          <p:nvPr/>
        </p:nvSpPr>
        <p:spPr>
          <a:xfrm>
            <a:off x="5410200" y="2057400"/>
            <a:ext cx="3454792" cy="830997"/>
          </a:xfrm>
          <a:prstGeom prst="rect">
            <a:avLst/>
          </a:prstGeom>
          <a:noFill/>
        </p:spPr>
        <p:txBody>
          <a:bodyPr wrap="none" rtlCol="0">
            <a:spAutoFit/>
          </a:bodyPr>
          <a:lstStyle/>
          <a:p>
            <a:r>
              <a:rPr lang="en-US" sz="2400" dirty="0" err="1">
                <a:latin typeface="Times New Roman" pitchFamily="18" charset="0"/>
                <a:cs typeface="Times New Roman" pitchFamily="18" charset="0"/>
              </a:rPr>
              <a:t>Pz</a:t>
            </a:r>
            <a:r>
              <a:rPr lang="en-US" sz="2400" dirty="0">
                <a:latin typeface="Times New Roman" pitchFamily="18" charset="0"/>
                <a:cs typeface="Times New Roman" pitchFamily="18" charset="0"/>
              </a:rPr>
              <a:t> = </a:t>
            </a:r>
            <a:r>
              <a:rPr lang="en-US" sz="2400" dirty="0" err="1">
                <a:latin typeface="Times New Roman" pitchFamily="18" charset="0"/>
                <a:cs typeface="Times New Roman" pitchFamily="18" charset="0"/>
              </a:rPr>
              <a:t>C</a:t>
            </a:r>
            <a:r>
              <a:rPr lang="en-US" sz="2400" baseline="-25000" dirty="0" err="1">
                <a:latin typeface="Times New Roman" pitchFamily="18" charset="0"/>
                <a:cs typeface="Times New Roman" pitchFamily="18" charset="0"/>
              </a:rPr>
              <a:t>p</a:t>
            </a:r>
            <a:r>
              <a:rPr lang="en-US" sz="2400" dirty="0" err="1">
                <a:latin typeface="Times New Roman" pitchFamily="18" charset="0"/>
                <a:cs typeface="Times New Roman" pitchFamily="18" charset="0"/>
              </a:rPr>
              <a:t>.Z</a:t>
            </a:r>
            <a:r>
              <a:rPr lang="en-US" sz="2400" baseline="-25000" dirty="0" err="1">
                <a:latin typeface="Times New Roman" pitchFamily="18" charset="0"/>
                <a:cs typeface="Times New Roman" pitchFamily="18" charset="0"/>
              </a:rPr>
              <a:t>max</a:t>
            </a:r>
            <a:r>
              <a:rPr lang="en-US" sz="2400" dirty="0" err="1">
                <a:latin typeface="Times New Roman" pitchFamily="18" charset="0"/>
                <a:cs typeface="Times New Roman" pitchFamily="18" charset="0"/>
              </a:rPr>
              <a:t>.S</a:t>
            </a:r>
            <a:r>
              <a:rPr lang="en-US" sz="2400" baseline="-25000" dirty="0" err="1">
                <a:latin typeface="Times New Roman" pitchFamily="18" charset="0"/>
                <a:cs typeface="Times New Roman" pitchFamily="18" charset="0"/>
              </a:rPr>
              <a:t>z</a:t>
            </a:r>
            <a:r>
              <a:rPr lang="en-US" sz="2400" baseline="30000" dirty="0" err="1">
                <a:latin typeface="Times New Roman" pitchFamily="18" charset="0"/>
                <a:cs typeface="Times New Roman" pitchFamily="18" charset="0"/>
              </a:rPr>
              <a:t>yp</a:t>
            </a:r>
            <a:r>
              <a:rPr lang="en-US" sz="2400" dirty="0" err="1">
                <a:latin typeface="Times New Roman" pitchFamily="18" charset="0"/>
                <a:cs typeface="Times New Roman" pitchFamily="18" charset="0"/>
              </a:rPr>
              <a:t>.D.b.n.K</a:t>
            </a:r>
            <a:r>
              <a:rPr lang="en-US" sz="2400" baseline="-25000" dirty="0" err="1">
                <a:latin typeface="Times New Roman" pitchFamily="18" charset="0"/>
                <a:cs typeface="Times New Roman" pitchFamily="18" charset="0"/>
              </a:rPr>
              <a:t>p</a:t>
            </a:r>
            <a:endParaRPr lang="en-US" sz="2400" dirty="0">
              <a:latin typeface="Times New Roman" pitchFamily="18" charset="0"/>
              <a:cs typeface="Times New Roman" pitchFamily="18" charset="0"/>
            </a:endParaRPr>
          </a:p>
          <a:p>
            <a:endParaRPr lang="en-US" sz="2400" dirty="0">
              <a:latin typeface="Times New Roman" pitchFamily="18" charset="0"/>
              <a:cs typeface="Times New Roman" pitchFamily="18" charset="0"/>
            </a:endParaRPr>
          </a:p>
        </p:txBody>
      </p:sp>
      <p:sp>
        <p:nvSpPr>
          <p:cNvPr id="8" name="TextBox 7"/>
          <p:cNvSpPr txBox="1"/>
          <p:nvPr/>
        </p:nvSpPr>
        <p:spPr>
          <a:xfrm>
            <a:off x="838200" y="2667000"/>
            <a:ext cx="4894289" cy="1938992"/>
          </a:xfrm>
          <a:prstGeom prst="rect">
            <a:avLst/>
          </a:prstGeom>
          <a:noFill/>
        </p:spPr>
        <p:txBody>
          <a:bodyPr wrap="none" rtlCol="0">
            <a:spAutoFit/>
          </a:bodyPr>
          <a:lstStyle/>
          <a:p>
            <a:r>
              <a:rPr lang="en-US" sz="2000" dirty="0">
                <a:latin typeface="Times New Roman" pitchFamily="18" charset="0"/>
                <a:cs typeface="Times New Roman" pitchFamily="18" charset="0"/>
              </a:rPr>
              <a:t>C</a:t>
            </a:r>
            <a:r>
              <a:rPr lang="en-US" sz="2000" baseline="-25000" dirty="0">
                <a:latin typeface="Times New Roman" pitchFamily="18" charset="0"/>
                <a:cs typeface="Times New Roman" pitchFamily="18" charset="0"/>
              </a:rPr>
              <a:t>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hằng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số</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phụ</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thuộc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vật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liệu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công</a:t>
            </a:r>
            <a:endParaRPr lang="en-US" sz="2000" dirty="0">
              <a:latin typeface="Times New Roman" pitchFamily="18" charset="0"/>
              <a:cs typeface="Times New Roman" pitchFamily="18" charset="0"/>
            </a:endParaRPr>
          </a:p>
          <a:p>
            <a:r>
              <a:rPr lang="en-US" sz="2000" dirty="0" err="1">
                <a:latin typeface="Times New Roman" pitchFamily="18" charset="0"/>
                <a:cs typeface="Times New Roman" pitchFamily="18" charset="0"/>
              </a:rPr>
              <a:t>Sz</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nâng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răng</a:t>
            </a:r>
            <a:r>
              <a:rPr lang="en-US" sz="2000" dirty="0">
                <a:latin typeface="Times New Roman" pitchFamily="18" charset="0"/>
                <a:cs typeface="Times New Roman" pitchFamily="18" charset="0"/>
              </a:rPr>
              <a:t> (mm)</a:t>
            </a:r>
          </a:p>
          <a:p>
            <a:r>
              <a:rPr lang="en-US" sz="2000" dirty="0">
                <a:latin typeface="Times New Roman" pitchFamily="18" charset="0"/>
                <a:cs typeface="Times New Roman" pitchFamily="18" charset="0"/>
              </a:rPr>
              <a:t>b: </a:t>
            </a:r>
            <a:r>
              <a:rPr lang="en-US" sz="2000" dirty="0" err="1">
                <a:latin typeface="Times New Roman" pitchFamily="18" charset="0"/>
                <a:cs typeface="Times New Roman" pitchFamily="18" charset="0"/>
              </a:rPr>
              <a:t>chiều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rộng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rãnh</a:t>
            </a:r>
            <a:r>
              <a:rPr lang="en-US" sz="2000" dirty="0">
                <a:latin typeface="Times New Roman" pitchFamily="18" charset="0"/>
                <a:cs typeface="Times New Roman" pitchFamily="18" charset="0"/>
              </a:rPr>
              <a:t> then (mm)</a:t>
            </a:r>
          </a:p>
          <a:p>
            <a:r>
              <a:rPr lang="en-US" sz="2000" dirty="0">
                <a:latin typeface="Times New Roman" pitchFamily="18" charset="0"/>
                <a:cs typeface="Times New Roman" pitchFamily="18" charset="0"/>
              </a:rPr>
              <a:t>n: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số</a:t>
            </a:r>
            <a:r>
              <a:rPr lang="en-US" sz="2000" dirty="0">
                <a:latin typeface="Times New Roman" pitchFamily="18" charset="0"/>
                <a:cs typeface="Times New Roman" pitchFamily="18" charset="0"/>
              </a:rPr>
              <a:t> then </a:t>
            </a:r>
          </a:p>
          <a:p>
            <a:r>
              <a:rPr lang="en-US" sz="2000" dirty="0">
                <a:latin typeface="Times New Roman" pitchFamily="18" charset="0"/>
                <a:cs typeface="Times New Roman" pitchFamily="18" charset="0"/>
              </a:rPr>
              <a:t>Z: </a:t>
            </a:r>
            <a:r>
              <a:rPr lang="en-US" sz="2000" dirty="0" err="1">
                <a:latin typeface="Times New Roman" pitchFamily="18" charset="0"/>
                <a:cs typeface="Times New Roman" pitchFamily="18" charset="0"/>
              </a:rPr>
              <a:t>số</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đồng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thời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tham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cắt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lớn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nhất</a:t>
            </a:r>
            <a:endParaRPr lang="en-US" sz="2000" dirty="0">
              <a:latin typeface="Times New Roman" pitchFamily="18" charset="0"/>
              <a:cs typeface="Times New Roman" pitchFamily="18" charset="0"/>
            </a:endParaRPr>
          </a:p>
          <a:p>
            <a:r>
              <a:rPr lang="en-US" sz="2000" dirty="0">
                <a:latin typeface="Times New Roman" pitchFamily="18" charset="0"/>
                <a:cs typeface="Times New Roman" pitchFamily="18" charset="0"/>
              </a:rPr>
              <a:t>K: </a:t>
            </a:r>
            <a:r>
              <a:rPr lang="en-US" sz="2000" dirty="0" err="1">
                <a:latin typeface="Times New Roman" pitchFamily="18" charset="0"/>
                <a:cs typeface="Times New Roman" pitchFamily="18" charset="0"/>
              </a:rPr>
              <a:t>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số</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hiệu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chỉnh</a:t>
            </a:r>
            <a:r>
              <a:rPr lang="en-US" sz="2000" dirty="0">
                <a:latin typeface="Times New Roman" pitchFamily="18" charset="0"/>
                <a:cs typeface="Times New Roman" pitchFamily="18" charset="0"/>
              </a:rPr>
              <a:t> </a:t>
            </a:r>
          </a:p>
        </p:txBody>
      </p:sp>
      <p:sp>
        <p:nvSpPr>
          <p:cNvPr id="9" name="Title 8"/>
          <p:cNvSpPr>
            <a:spLocks noGrp="1"/>
          </p:cNvSpPr>
          <p:nvPr>
            <p:ph type="title"/>
          </p:nvPr>
        </p:nvSpPr>
        <p:spPr>
          <a:xfrm>
            <a:off x="381000" y="4495800"/>
            <a:ext cx="8305800" cy="1143000"/>
          </a:xfrm>
        </p:spPr>
        <p:txBody>
          <a:bodyPr>
            <a:normAutofit/>
          </a:bodyPr>
          <a:lstStyle/>
          <a:p>
            <a:r>
              <a:rPr lang="en-US" sz="3000" b="1" dirty="0">
                <a:latin typeface="Times New Roman" pitchFamily="18" charset="0"/>
                <a:cs typeface="Times New Roman" pitchFamily="18" charset="0"/>
              </a:rPr>
              <a:t>VII. </a:t>
            </a:r>
            <a:r>
              <a:rPr lang="en-US" sz="3000" b="1" dirty="0" err="1">
                <a:latin typeface="Times New Roman" pitchFamily="18" charset="0"/>
                <a:cs typeface="Times New Roman" pitchFamily="18" charset="0"/>
              </a:rPr>
              <a:t>Sự</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mài</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mòn</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tuổi</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bền</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và</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tốc</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độ</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cắt</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khi</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chuốt</a:t>
            </a:r>
            <a:r>
              <a:rPr lang="en-US" sz="3000" b="1" dirty="0">
                <a:latin typeface="Times New Roman" pitchFamily="18" charset="0"/>
                <a:cs typeface="Times New Roman" pitchFamily="18" charset="0"/>
              </a:rPr>
              <a:t>.</a:t>
            </a:r>
            <a:r>
              <a:rPr lang="en-US" sz="3000" dirty="0">
                <a:latin typeface="Times New Roman" pitchFamily="18" charset="0"/>
                <a:cs typeface="Times New Roman" pitchFamily="18" charset="0"/>
              </a:rPr>
              <a:t/>
            </a:r>
            <a:br>
              <a:rPr lang="en-US" sz="3000" dirty="0">
                <a:latin typeface="Times New Roman" pitchFamily="18" charset="0"/>
                <a:cs typeface="Times New Roman" pitchFamily="18" charset="0"/>
              </a:rPr>
            </a:br>
            <a:endParaRPr lang="en-US" sz="3000" dirty="0">
              <a:latin typeface="Times New Roman" pitchFamily="18" charset="0"/>
              <a:cs typeface="Times New Roman" pitchFamily="18" charset="0"/>
            </a:endParaRPr>
          </a:p>
        </p:txBody>
      </p:sp>
      <p:sp>
        <p:nvSpPr>
          <p:cNvPr id="10" name="TextBox 9"/>
          <p:cNvSpPr txBox="1"/>
          <p:nvPr/>
        </p:nvSpPr>
        <p:spPr>
          <a:xfrm>
            <a:off x="838200" y="5257800"/>
            <a:ext cx="2392001" cy="1015663"/>
          </a:xfrm>
          <a:prstGeom prst="rect">
            <a:avLst/>
          </a:prstGeom>
          <a:noFill/>
        </p:spPr>
        <p:txBody>
          <a:bodyPr wrap="none" rtlCol="0">
            <a:spAutoFit/>
          </a:bodyPr>
          <a:lstStyle/>
          <a:p>
            <a:pPr lvl="0"/>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Sự</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mài</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mòn</a:t>
            </a:r>
            <a:r>
              <a:rPr lang="en-US" sz="3000" b="1" dirty="0">
                <a:latin typeface="Times New Roman" pitchFamily="18" charset="0"/>
                <a:cs typeface="Times New Roman" pitchFamily="18" charset="0"/>
              </a:rPr>
              <a:t>:</a:t>
            </a:r>
            <a:endParaRPr lang="en-US" sz="3000" dirty="0">
              <a:latin typeface="Times New Roman" pitchFamily="18" charset="0"/>
              <a:cs typeface="Times New Roman" pitchFamily="18" charset="0"/>
            </a:endParaRPr>
          </a:p>
          <a:p>
            <a:endParaRPr lang="en-US" sz="3000" dirty="0">
              <a:latin typeface="Times New Roman" pitchFamily="18" charset="0"/>
              <a:cs typeface="Times New Roman" pitchFamily="18" charset="0"/>
            </a:endParaRPr>
          </a:p>
        </p:txBody>
      </p:sp>
    </p:spTree>
    <p:extLst>
      <p:ext uri="{BB962C8B-B14F-4D97-AF65-F5344CB8AC3E}">
        <p14:creationId xmlns:p14="http://schemas.microsoft.com/office/powerpoint/2010/main" val="4053315988"/>
      </p:ext>
    </p:extLst>
  </p:cSld>
  <p:clrMapOvr>
    <a:masterClrMapping/>
  </p:clrMapOvr>
  <p:transition>
    <p:wipe di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4800" y="457200"/>
            <a:ext cx="8839200" cy="1938992"/>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thép</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σ</a:t>
            </a:r>
            <a:r>
              <a:rPr lang="en-US" sz="3000" baseline="-25000" dirty="0" err="1">
                <a:latin typeface="Times New Roman" pitchFamily="18" charset="0"/>
                <a:cs typeface="Times New Roman" pitchFamily="18" charset="0"/>
              </a:rPr>
              <a:t>b</a:t>
            </a:r>
            <a:r>
              <a:rPr lang="en-US" sz="3000" baseline="-25000" dirty="0">
                <a:latin typeface="Times New Roman" pitchFamily="18" charset="0"/>
                <a:cs typeface="Times New Roman" pitchFamily="18" charset="0"/>
              </a:rPr>
              <a:t> </a:t>
            </a:r>
            <a:r>
              <a:rPr lang="en-US" sz="3000" dirty="0">
                <a:latin typeface="Times New Roman" pitchFamily="18" charset="0"/>
                <a:cs typeface="Times New Roman" pitchFamily="18" charset="0"/>
              </a:rPr>
              <a:t>≤ 800N/mm</a:t>
            </a:r>
            <a:r>
              <a:rPr lang="en-US" sz="3000" baseline="30000" dirty="0">
                <a:latin typeface="Times New Roman" pitchFamily="18" charset="0"/>
                <a:cs typeface="Times New Roman" pitchFamily="18" charset="0"/>
              </a:rPr>
              <a:t>2</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2 gang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HB ≤ 180 </a:t>
            </a:r>
            <a:r>
              <a:rPr lang="en-US" sz="3000" dirty="0" err="1">
                <a:latin typeface="Times New Roman" pitchFamily="18" charset="0"/>
                <a:cs typeface="Times New Roman" pitchFamily="18" charset="0"/>
              </a:rPr>
              <a:t>với</a:t>
            </a:r>
            <a:r>
              <a:rPr lang="en-US" sz="3000" dirty="0">
                <a:latin typeface="Times New Roman" pitchFamily="18" charset="0"/>
                <a:cs typeface="Times New Roman" pitchFamily="18" charset="0"/>
              </a:rPr>
              <a:t> a ≤ 0, </a:t>
            </a:r>
            <a:r>
              <a:rPr lang="en-US" sz="3000" dirty="0" err="1">
                <a:latin typeface="Times New Roman" pitchFamily="18" charset="0"/>
                <a:cs typeface="Times New Roman" pitchFamily="18" charset="0"/>
              </a:rPr>
              <a:t>thì</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mòn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chủ</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yếu</a:t>
            </a:r>
            <a:r>
              <a:rPr lang="en-US" sz="3000" dirty="0">
                <a:latin typeface="Times New Roman" pitchFamily="18" charset="0"/>
                <a:cs typeface="Times New Roman" pitchFamily="18" charset="0"/>
              </a:rPr>
              <a:t> ở </a:t>
            </a:r>
            <a:r>
              <a:rPr lang="en-US" sz="3000" dirty="0" err="1">
                <a:latin typeface="Times New Roman" pitchFamily="18" charset="0"/>
                <a:cs typeface="Times New Roman" pitchFamily="18" charset="0"/>
              </a:rPr>
              <a:t>mặt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sau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thép</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độ</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bền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cao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gang </a:t>
            </a:r>
            <a:r>
              <a:rPr lang="en-US" sz="3000" dirty="0" err="1">
                <a:latin typeface="Times New Roman" pitchFamily="18" charset="0"/>
                <a:cs typeface="Times New Roman" pitchFamily="18" charset="0"/>
              </a:rPr>
              <a:t>cứng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với</a:t>
            </a:r>
            <a:r>
              <a:rPr lang="en-US" sz="3000" dirty="0">
                <a:latin typeface="Times New Roman" pitchFamily="18" charset="0"/>
                <a:cs typeface="Times New Roman" pitchFamily="18" charset="0"/>
              </a:rPr>
              <a:t> a=0.05-0.1 </a:t>
            </a:r>
            <a:r>
              <a:rPr lang="en-US" sz="3000" dirty="0" err="1">
                <a:latin typeface="Times New Roman" pitchFamily="18" charset="0"/>
                <a:cs typeface="Times New Roman" pitchFamily="18" charset="0"/>
              </a:rPr>
              <a:t>lại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thấy</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mòn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đều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trên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mặt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trước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cả</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chiều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dài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lưỡi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chính</a:t>
            </a:r>
            <a:r>
              <a:rPr lang="en-US" sz="3000" dirty="0">
                <a:latin typeface="Times New Roman" pitchFamily="18" charset="0"/>
                <a:cs typeface="Times New Roman" pitchFamily="18" charset="0"/>
              </a:rPr>
              <a:t>. </a:t>
            </a:r>
          </a:p>
        </p:txBody>
      </p:sp>
      <p:sp>
        <p:nvSpPr>
          <p:cNvPr id="4" name="TextBox 3"/>
          <p:cNvSpPr txBox="1"/>
          <p:nvPr/>
        </p:nvSpPr>
        <p:spPr>
          <a:xfrm>
            <a:off x="304800" y="2438400"/>
            <a:ext cx="8839200" cy="1938992"/>
          </a:xfrm>
          <a:prstGeom prst="rect">
            <a:avLst/>
          </a:prstGeom>
          <a:noFill/>
        </p:spPr>
        <p:txBody>
          <a:bodyPr wrap="square" rtlCol="0">
            <a:spAutoFit/>
          </a:bodyPr>
          <a:lstStyle/>
          <a:p>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Độ</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mòn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theo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mặt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sau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chủ</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yếu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phụ</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thuộc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chiều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dày</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góc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sau</a:t>
            </a:r>
            <a:r>
              <a:rPr lang="en-US" sz="3000" dirty="0">
                <a:latin typeface="Times New Roman" pitchFamily="18" charset="0"/>
                <a:cs typeface="Times New Roman" pitchFamily="18" charset="0"/>
              </a:rPr>
              <a:t> α, </a:t>
            </a:r>
            <a:r>
              <a:rPr lang="en-US" sz="3000" dirty="0" err="1">
                <a:latin typeface="Times New Roman" pitchFamily="18" charset="0"/>
                <a:cs typeface="Times New Roman" pitchFamily="18" charset="0"/>
              </a:rPr>
              <a:t>tính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cơ</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lý</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của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vật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liệu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vật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liệu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làm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dao</a:t>
            </a:r>
            <a:r>
              <a:rPr lang="en-US" sz="3000" dirty="0">
                <a:latin typeface="Times New Roman" pitchFamily="18" charset="0"/>
                <a:cs typeface="Times New Roman" pitchFamily="18" charset="0"/>
              </a:rPr>
              <a:t>:</a:t>
            </a:r>
          </a:p>
          <a:p>
            <a:endParaRPr lang="en-US" sz="3000" dirty="0">
              <a:latin typeface="Times New Roman" pitchFamily="18" charset="0"/>
              <a:cs typeface="Times New Roman" pitchFamily="18" charset="0"/>
            </a:endParaRPr>
          </a:p>
        </p:txBody>
      </p:sp>
      <p:sp>
        <p:nvSpPr>
          <p:cNvPr id="5" name="TextBox 4"/>
          <p:cNvSpPr txBox="1"/>
          <p:nvPr/>
        </p:nvSpPr>
        <p:spPr>
          <a:xfrm>
            <a:off x="2819400" y="3505200"/>
            <a:ext cx="1746632" cy="1200329"/>
          </a:xfrm>
          <a:prstGeom prst="rect">
            <a:avLst/>
          </a:prstGeom>
          <a:noFill/>
        </p:spPr>
        <p:txBody>
          <a:bodyPr wrap="none" rtlCol="0">
            <a:spAutoFit/>
          </a:bodyPr>
          <a:lstStyle/>
          <a:p>
            <a:r>
              <a:rPr lang="en-US" sz="2400" dirty="0" err="1">
                <a:latin typeface="Times New Roman" pitchFamily="18" charset="0"/>
                <a:cs typeface="Times New Roman" pitchFamily="18" charset="0"/>
              </a:rPr>
              <a:t>h</a:t>
            </a:r>
            <a:r>
              <a:rPr lang="en-US" sz="2400" baseline="-25000" dirty="0" err="1">
                <a:latin typeface="Times New Roman" pitchFamily="18" charset="0"/>
                <a:cs typeface="Times New Roman" pitchFamily="18" charset="0"/>
              </a:rPr>
              <a:t>s</a:t>
            </a:r>
            <a:r>
              <a:rPr lang="en-US" sz="2400" dirty="0">
                <a:latin typeface="Times New Roman" pitchFamily="18" charset="0"/>
                <a:cs typeface="Times New Roman" pitchFamily="18" charset="0"/>
              </a:rPr>
              <a:t>= C</a:t>
            </a:r>
            <a:r>
              <a:rPr lang="en-US" sz="2400" baseline="-25000" dirty="0">
                <a:latin typeface="Times New Roman" pitchFamily="18" charset="0"/>
                <a:cs typeface="Times New Roman" pitchFamily="18" charset="0"/>
              </a:rPr>
              <a:t>1</a:t>
            </a:r>
            <a:r>
              <a:rPr lang="en-US" sz="2400" dirty="0">
                <a:latin typeface="Times New Roman" pitchFamily="18" charset="0"/>
                <a:cs typeface="Times New Roman" pitchFamily="18" charset="0"/>
              </a:rPr>
              <a:t>.α</a:t>
            </a:r>
            <a:r>
              <a:rPr lang="en-US" sz="2400" baseline="30000" dirty="0">
                <a:latin typeface="Times New Roman" pitchFamily="18" charset="0"/>
                <a:cs typeface="Times New Roman" pitchFamily="18" charset="0"/>
              </a:rPr>
              <a:t>0.5</a:t>
            </a:r>
            <a:endParaRPr lang="en-US" sz="2400" dirty="0">
              <a:latin typeface="Times New Roman" pitchFamily="18" charset="0"/>
              <a:cs typeface="Times New Roman" pitchFamily="18" charset="0"/>
            </a:endParaRPr>
          </a:p>
          <a:p>
            <a:r>
              <a:rPr lang="en-US" sz="2400" dirty="0" err="1">
                <a:latin typeface="Times New Roman" pitchFamily="18" charset="0"/>
                <a:cs typeface="Times New Roman" pitchFamily="18" charset="0"/>
              </a:rPr>
              <a:t>h</a:t>
            </a:r>
            <a:r>
              <a:rPr lang="en-US" sz="2400" baseline="-25000" dirty="0" err="1">
                <a:latin typeface="Times New Roman" pitchFamily="18" charset="0"/>
                <a:cs typeface="Times New Roman" pitchFamily="18" charset="0"/>
              </a:rPr>
              <a:t>s</a:t>
            </a:r>
            <a:r>
              <a:rPr lang="en-US" sz="2400" baseline="-25000" dirty="0">
                <a:latin typeface="Times New Roman" pitchFamily="18" charset="0"/>
                <a:cs typeface="Times New Roman" pitchFamily="18" charset="0"/>
              </a:rPr>
              <a:t> </a:t>
            </a:r>
            <a:r>
              <a:rPr lang="en-US" sz="2400" dirty="0">
                <a:latin typeface="Times New Roman" pitchFamily="18" charset="0"/>
                <a:cs typeface="Times New Roman" pitchFamily="18" charset="0"/>
              </a:rPr>
              <a:t>= C</a:t>
            </a:r>
            <a:r>
              <a:rPr lang="en-US" sz="2400" baseline="-25000" dirty="0">
                <a:latin typeface="Times New Roman" pitchFamily="18" charset="0"/>
                <a:cs typeface="Times New Roman" pitchFamily="18" charset="0"/>
              </a:rPr>
              <a:t>2</a:t>
            </a:r>
            <a:r>
              <a:rPr lang="en-US" sz="2400" dirty="0">
                <a:latin typeface="Times New Roman" pitchFamily="18" charset="0"/>
                <a:cs typeface="Times New Roman" pitchFamily="18" charset="0"/>
              </a:rPr>
              <a:t>. Α</a:t>
            </a:r>
            <a:r>
              <a:rPr lang="en-US" sz="2400" baseline="30000" dirty="0">
                <a:latin typeface="Times New Roman" pitchFamily="18" charset="0"/>
                <a:cs typeface="Times New Roman" pitchFamily="18" charset="0"/>
              </a:rPr>
              <a:t>0.33</a:t>
            </a:r>
            <a:endParaRPr lang="en-US" sz="2400" dirty="0">
              <a:latin typeface="Times New Roman" pitchFamily="18" charset="0"/>
              <a:cs typeface="Times New Roman" pitchFamily="18" charset="0"/>
            </a:endParaRPr>
          </a:p>
          <a:p>
            <a:endParaRPr lang="en-US" sz="2400" dirty="0">
              <a:latin typeface="Times New Roman" pitchFamily="18" charset="0"/>
              <a:cs typeface="Times New Roman" pitchFamily="18" charset="0"/>
            </a:endParaRPr>
          </a:p>
        </p:txBody>
      </p:sp>
      <p:sp>
        <p:nvSpPr>
          <p:cNvPr id="6" name="TextBox 5"/>
          <p:cNvSpPr txBox="1"/>
          <p:nvPr/>
        </p:nvSpPr>
        <p:spPr>
          <a:xfrm>
            <a:off x="381000" y="4419600"/>
            <a:ext cx="8610600" cy="1015663"/>
          </a:xfrm>
          <a:prstGeom prst="rect">
            <a:avLst/>
          </a:prstGeom>
          <a:noFill/>
        </p:spPr>
        <p:txBody>
          <a:bodyPr wrap="square" rtlCol="0">
            <a:spAutoFit/>
          </a:bodyPr>
          <a:lstStyle/>
          <a:p>
            <a:r>
              <a:rPr lang="en-US" sz="3000" dirty="0">
                <a:latin typeface="Times New Roman" pitchFamily="18" charset="0"/>
                <a:cs typeface="Times New Roman" pitchFamily="18" charset="0"/>
              </a:rPr>
              <a:t>- Dao </a:t>
            </a:r>
            <a:r>
              <a:rPr lang="en-US" sz="3000" dirty="0" err="1">
                <a:latin typeface="Times New Roman" pitchFamily="18" charset="0"/>
                <a:cs typeface="Times New Roman" pitchFamily="18" charset="0"/>
              </a:rPr>
              <a:t>chuôt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mòn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thì</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độ</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bóng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độ</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chính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xác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bề</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mặt</a:t>
            </a:r>
            <a:r>
              <a:rPr lang="en-US" sz="3000" dirty="0">
                <a:latin typeface="Times New Roman" pitchFamily="18" charset="0"/>
                <a:cs typeface="Times New Roman" pitchFamily="18" charset="0"/>
              </a:rPr>
              <a:t> chi </a:t>
            </a:r>
            <a:r>
              <a:rPr lang="en-US" sz="3000" dirty="0" err="1">
                <a:latin typeface="Times New Roman" pitchFamily="18" charset="0"/>
                <a:cs typeface="Times New Roman" pitchFamily="18" charset="0"/>
              </a:rPr>
              <a:t>tiết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giảm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lực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tăng,thườg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thì</a:t>
            </a:r>
            <a:endParaRPr lang="en-US" sz="3000" dirty="0">
              <a:latin typeface="Times New Roman" pitchFamily="18" charset="0"/>
              <a:cs typeface="Times New Roman" pitchFamily="18" charset="0"/>
            </a:endParaRPr>
          </a:p>
        </p:txBody>
      </p:sp>
      <p:sp>
        <p:nvSpPr>
          <p:cNvPr id="7" name="TextBox 6"/>
          <p:cNvSpPr txBox="1"/>
          <p:nvPr/>
        </p:nvSpPr>
        <p:spPr>
          <a:xfrm>
            <a:off x="6019800" y="4953000"/>
            <a:ext cx="3124200" cy="830997"/>
          </a:xfrm>
          <a:prstGeom prst="rect">
            <a:avLst/>
          </a:prstGeom>
          <a:noFill/>
        </p:spPr>
        <p:txBody>
          <a:bodyPr wrap="square" rtlCol="0">
            <a:spAutoFit/>
          </a:bodyPr>
          <a:lstStyle/>
          <a:p>
            <a:r>
              <a:rPr lang="en-US" sz="2400" dirty="0" err="1">
                <a:latin typeface="Times New Roman" pitchFamily="18" charset="0"/>
                <a:cs typeface="Times New Roman" pitchFamily="18" charset="0"/>
              </a:rPr>
              <a:t>h</a:t>
            </a:r>
            <a:r>
              <a:rPr lang="en-US" sz="2400" baseline="-25000" dirty="0" err="1">
                <a:latin typeface="Times New Roman" pitchFamily="18" charset="0"/>
                <a:cs typeface="Times New Roman" pitchFamily="18" charset="0"/>
              </a:rPr>
              <a:t>s</a:t>
            </a:r>
            <a:r>
              <a:rPr lang="en-US" sz="2400" baseline="-25000" dirty="0">
                <a:latin typeface="Times New Roman" pitchFamily="18" charset="0"/>
                <a:cs typeface="Times New Roman" pitchFamily="18" charset="0"/>
              </a:rPr>
              <a:t> </a:t>
            </a:r>
            <a:r>
              <a:rPr lang="en-US" sz="2400" dirty="0">
                <a:latin typeface="Times New Roman" pitchFamily="18" charset="0"/>
                <a:cs typeface="Times New Roman" pitchFamily="18" charset="0"/>
              </a:rPr>
              <a:t>= 0,15-0,2 mm</a:t>
            </a:r>
          </a:p>
          <a:p>
            <a:endParaRPr lang="en-US" sz="2400" dirty="0">
              <a:latin typeface="Times New Roman" pitchFamily="18" charset="0"/>
              <a:cs typeface="Times New Roman" pitchFamily="18" charset="0"/>
            </a:endParaRPr>
          </a:p>
        </p:txBody>
      </p:sp>
      <p:sp>
        <p:nvSpPr>
          <p:cNvPr id="8" name="TextBox 7"/>
          <p:cNvSpPr txBox="1"/>
          <p:nvPr/>
        </p:nvSpPr>
        <p:spPr>
          <a:xfrm>
            <a:off x="457200" y="5715000"/>
            <a:ext cx="8001000" cy="1015663"/>
          </a:xfrm>
          <a:prstGeom prst="rect">
            <a:avLst/>
          </a:prstGeom>
          <a:noFill/>
        </p:spPr>
        <p:txBody>
          <a:bodyPr wrap="square" rtlCol="0">
            <a:spAutoFit/>
          </a:bodyPr>
          <a:lstStyle/>
          <a:p>
            <a:r>
              <a:rPr lang="en-US" sz="3000" dirty="0">
                <a:latin typeface="Times New Roman" pitchFamily="18" charset="0"/>
                <a:cs typeface="Times New Roman" pitchFamily="18" charset="0"/>
              </a:rPr>
              <a:t>- Dao </a:t>
            </a:r>
            <a:r>
              <a:rPr lang="en-US" sz="3000" dirty="0" err="1">
                <a:latin typeface="Times New Roman" pitchFamily="18" charset="0"/>
                <a:cs typeface="Times New Roman" pitchFamily="18" charset="0"/>
              </a:rPr>
              <a:t>chuốt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theo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mảnh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a:t>
            </a:r>
            <a:r>
              <a:rPr lang="en-US" sz="3000" baseline="-25000" dirty="0" err="1">
                <a:latin typeface="Times New Roman" pitchFamily="18" charset="0"/>
                <a:cs typeface="Times New Roman" pitchFamily="18" charset="0"/>
              </a:rPr>
              <a:t>s</a:t>
            </a:r>
            <a:r>
              <a:rPr lang="en-US" sz="3000" baseline="-25000" dirty="0">
                <a:latin typeface="Times New Roman" pitchFamily="18" charset="0"/>
                <a:cs typeface="Times New Roman" pitchFamily="18" charset="0"/>
              </a:rPr>
              <a:t> </a:t>
            </a:r>
            <a:r>
              <a:rPr lang="en-US" sz="3000" dirty="0">
                <a:latin typeface="Times New Roman" pitchFamily="18" charset="0"/>
                <a:cs typeface="Times New Roman" pitchFamily="18" charset="0"/>
              </a:rPr>
              <a:t>= 0,33</a:t>
            </a:r>
          </a:p>
          <a:p>
            <a:endParaRPr lang="en-US" sz="3000" dirty="0">
              <a:latin typeface="Times New Roman" pitchFamily="18" charset="0"/>
              <a:cs typeface="Times New Roman" pitchFamily="18" charset="0"/>
            </a:endParaRPr>
          </a:p>
        </p:txBody>
      </p:sp>
    </p:spTree>
    <p:extLst>
      <p:ext uri="{BB962C8B-B14F-4D97-AF65-F5344CB8AC3E}">
        <p14:creationId xmlns:p14="http://schemas.microsoft.com/office/powerpoint/2010/main" val="3692217488"/>
      </p:ext>
    </p:extLst>
  </p:cSld>
  <p:clrMapOvr>
    <a:masterClrMapping/>
  </p:clrMapOvr>
  <p:transition>
    <p:wipe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ChangeArrowheads="1"/>
          </p:cNvSpPr>
          <p:nvPr/>
        </p:nvSpPr>
        <p:spPr bwMode="auto">
          <a:xfrm>
            <a:off x="3352800" y="0"/>
            <a:ext cx="1596912" cy="1107996"/>
          </a:xfrm>
          <a:prstGeom prst="rect">
            <a:avLst/>
          </a:prstGeom>
          <a:noFill/>
          <a:ln w="9525">
            <a:noFill/>
            <a:miter lim="800000"/>
            <a:headEnd/>
            <a:tailEnd/>
          </a:ln>
        </p:spPr>
        <p:txBody>
          <a:bodyPr wrap="none" anchor="ctr">
            <a:spAutoFit/>
          </a:bodyPr>
          <a:lstStyle/>
          <a:p>
            <a:r>
              <a:rPr lang="en-US" sz="6600" b="1">
                <a:solidFill>
                  <a:srgbClr val="FF0000"/>
                </a:solidFill>
              </a:rPr>
              <a:t>Mài</a:t>
            </a:r>
            <a:endParaRPr lang="en-US" sz="6600">
              <a:solidFill>
                <a:srgbClr val="FF0000"/>
              </a:solidFill>
            </a:endParaRPr>
          </a:p>
        </p:txBody>
      </p:sp>
      <p:sp>
        <p:nvSpPr>
          <p:cNvPr id="207875" name="Rectangle 3"/>
          <p:cNvSpPr>
            <a:spLocks noChangeArrowheads="1"/>
          </p:cNvSpPr>
          <p:nvPr/>
        </p:nvSpPr>
        <p:spPr bwMode="auto">
          <a:xfrm>
            <a:off x="0" y="1066800"/>
            <a:ext cx="6118225" cy="519113"/>
          </a:xfrm>
          <a:prstGeom prst="rect">
            <a:avLst/>
          </a:prstGeom>
          <a:noFill/>
          <a:ln w="9525">
            <a:noFill/>
            <a:miter lim="800000"/>
            <a:headEnd/>
            <a:tailEnd/>
          </a:ln>
        </p:spPr>
        <p:txBody>
          <a:bodyPr wrap="none" anchor="ctr">
            <a:spAutoFit/>
          </a:bodyPr>
          <a:lstStyle/>
          <a:p>
            <a:r>
              <a:rPr lang="en-US" sz="2800" b="1">
                <a:solidFill>
                  <a:schemeClr val="accent2"/>
                </a:solidFill>
              </a:rPr>
              <a:t>1. Đặc điểm – khả năng công nghệ.</a:t>
            </a:r>
            <a:endParaRPr lang="en-US" sz="2000">
              <a:solidFill>
                <a:schemeClr val="accent2"/>
              </a:solidFill>
            </a:endParaRPr>
          </a:p>
        </p:txBody>
      </p:sp>
      <p:pic>
        <p:nvPicPr>
          <p:cNvPr id="759824" name="Picture 16"/>
          <p:cNvPicPr>
            <a:picLocks noChangeAspect="1" noChangeArrowheads="1"/>
          </p:cNvPicPr>
          <p:nvPr/>
        </p:nvPicPr>
        <p:blipFill>
          <a:blip r:embed="rId3"/>
          <a:srcRect/>
          <a:stretch>
            <a:fillRect/>
          </a:stretch>
        </p:blipFill>
        <p:spPr bwMode="auto">
          <a:xfrm>
            <a:off x="5867400" y="1676400"/>
            <a:ext cx="3276600" cy="1981200"/>
          </a:xfrm>
          <a:prstGeom prst="rect">
            <a:avLst/>
          </a:prstGeom>
          <a:noFill/>
          <a:ln w="9525">
            <a:noFill/>
            <a:miter lim="800000"/>
            <a:headEnd/>
            <a:tailEnd/>
          </a:ln>
        </p:spPr>
      </p:pic>
      <p:pic>
        <p:nvPicPr>
          <p:cNvPr id="759825" name="Picture 17"/>
          <p:cNvPicPr>
            <a:picLocks noChangeAspect="1" noChangeArrowheads="1"/>
          </p:cNvPicPr>
          <p:nvPr/>
        </p:nvPicPr>
        <p:blipFill>
          <a:blip r:embed="rId4"/>
          <a:srcRect/>
          <a:stretch>
            <a:fillRect/>
          </a:stretch>
        </p:blipFill>
        <p:spPr bwMode="auto">
          <a:xfrm>
            <a:off x="304800" y="1676400"/>
            <a:ext cx="2790825" cy="2466975"/>
          </a:xfrm>
          <a:prstGeom prst="rect">
            <a:avLst/>
          </a:prstGeom>
          <a:noFill/>
          <a:ln w="9525">
            <a:noFill/>
            <a:miter lim="800000"/>
            <a:headEnd/>
            <a:tailEnd/>
          </a:ln>
        </p:spPr>
      </p:pic>
      <p:pic>
        <p:nvPicPr>
          <p:cNvPr id="759826" name="Picture 18"/>
          <p:cNvPicPr>
            <a:picLocks noChangeAspect="1" noChangeArrowheads="1"/>
          </p:cNvPicPr>
          <p:nvPr/>
        </p:nvPicPr>
        <p:blipFill>
          <a:blip r:embed="rId5"/>
          <a:srcRect/>
          <a:stretch>
            <a:fillRect/>
          </a:stretch>
        </p:blipFill>
        <p:spPr bwMode="auto">
          <a:xfrm>
            <a:off x="3276600" y="1600200"/>
            <a:ext cx="2514600" cy="2057400"/>
          </a:xfrm>
          <a:prstGeom prst="rect">
            <a:avLst/>
          </a:prstGeom>
          <a:noFill/>
          <a:ln w="9525">
            <a:noFill/>
            <a:miter lim="800000"/>
            <a:headEnd/>
            <a:tailEnd/>
          </a:ln>
        </p:spPr>
      </p:pic>
      <p:pic>
        <p:nvPicPr>
          <p:cNvPr id="759827" name="Picture 19"/>
          <p:cNvPicPr>
            <a:picLocks noChangeAspect="1" noChangeArrowheads="1"/>
          </p:cNvPicPr>
          <p:nvPr/>
        </p:nvPicPr>
        <p:blipFill>
          <a:blip r:embed="rId6"/>
          <a:srcRect/>
          <a:stretch>
            <a:fillRect/>
          </a:stretch>
        </p:blipFill>
        <p:spPr bwMode="auto">
          <a:xfrm>
            <a:off x="228600" y="4114800"/>
            <a:ext cx="3124200" cy="2743200"/>
          </a:xfrm>
          <a:prstGeom prst="rect">
            <a:avLst/>
          </a:prstGeom>
          <a:noFill/>
          <a:ln w="9525">
            <a:noFill/>
            <a:miter lim="800000"/>
            <a:headEnd/>
            <a:tailEnd/>
          </a:ln>
        </p:spPr>
      </p:pic>
      <p:pic>
        <p:nvPicPr>
          <p:cNvPr id="759828" name="Picture 20"/>
          <p:cNvPicPr>
            <a:picLocks noChangeAspect="1" noChangeArrowheads="1"/>
          </p:cNvPicPr>
          <p:nvPr/>
        </p:nvPicPr>
        <p:blipFill>
          <a:blip r:embed="rId7"/>
          <a:srcRect/>
          <a:stretch>
            <a:fillRect/>
          </a:stretch>
        </p:blipFill>
        <p:spPr bwMode="auto">
          <a:xfrm>
            <a:off x="4267200" y="4316413"/>
            <a:ext cx="4876800" cy="2541587"/>
          </a:xfrm>
          <a:prstGeom prst="rect">
            <a:avLst/>
          </a:prstGeom>
          <a:noFill/>
          <a:ln w="9525">
            <a:noFill/>
            <a:miter lim="800000"/>
            <a:headEnd/>
            <a:tailEnd/>
          </a:ln>
        </p:spPr>
      </p:pic>
      <p:pic>
        <p:nvPicPr>
          <p:cNvPr id="759829" name="Picture 21"/>
          <p:cNvPicPr>
            <a:picLocks noChangeAspect="1" noChangeArrowheads="1"/>
          </p:cNvPicPr>
          <p:nvPr/>
        </p:nvPicPr>
        <p:blipFill>
          <a:blip r:embed="rId8"/>
          <a:srcRect/>
          <a:stretch>
            <a:fillRect/>
          </a:stretch>
        </p:blipFill>
        <p:spPr bwMode="auto">
          <a:xfrm>
            <a:off x="3505200" y="1447800"/>
            <a:ext cx="2133600" cy="25241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59825"/>
                                        </p:tgtEl>
                                        <p:attrNameLst>
                                          <p:attrName>style.visibility</p:attrName>
                                        </p:attrNameLst>
                                      </p:cBhvr>
                                      <p:to>
                                        <p:strVal val="visible"/>
                                      </p:to>
                                    </p:set>
                                    <p:animEffect transition="in" filter="blinds(horizontal)">
                                      <p:cBhvr>
                                        <p:cTn id="7" dur="500"/>
                                        <p:tgtEl>
                                          <p:spTgt spid="75982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59826"/>
                                        </p:tgtEl>
                                        <p:attrNameLst>
                                          <p:attrName>style.visibility</p:attrName>
                                        </p:attrNameLst>
                                      </p:cBhvr>
                                      <p:to>
                                        <p:strVal val="visible"/>
                                      </p:to>
                                    </p:set>
                                    <p:animEffect transition="in" filter="blinds(horizontal)">
                                      <p:cBhvr>
                                        <p:cTn id="12" dur="500"/>
                                        <p:tgtEl>
                                          <p:spTgt spid="75982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759829"/>
                                        </p:tgtEl>
                                        <p:attrNameLst>
                                          <p:attrName>style.visibility</p:attrName>
                                        </p:attrNameLst>
                                      </p:cBhvr>
                                      <p:to>
                                        <p:strVal val="visible"/>
                                      </p:to>
                                    </p:set>
                                    <p:animEffect transition="in" filter="blinds(horizontal)">
                                      <p:cBhvr>
                                        <p:cTn id="17" dur="500"/>
                                        <p:tgtEl>
                                          <p:spTgt spid="75982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759824"/>
                                        </p:tgtEl>
                                        <p:attrNameLst>
                                          <p:attrName>style.visibility</p:attrName>
                                        </p:attrNameLst>
                                      </p:cBhvr>
                                      <p:to>
                                        <p:strVal val="visible"/>
                                      </p:to>
                                    </p:set>
                                    <p:animEffect transition="in" filter="blinds(horizontal)">
                                      <p:cBhvr>
                                        <p:cTn id="22" dur="500"/>
                                        <p:tgtEl>
                                          <p:spTgt spid="75982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759827"/>
                                        </p:tgtEl>
                                        <p:attrNameLst>
                                          <p:attrName>style.visibility</p:attrName>
                                        </p:attrNameLst>
                                      </p:cBhvr>
                                      <p:to>
                                        <p:strVal val="visible"/>
                                      </p:to>
                                    </p:set>
                                    <p:animEffect transition="in" filter="blinds(horizontal)">
                                      <p:cBhvr>
                                        <p:cTn id="27" dur="500"/>
                                        <p:tgtEl>
                                          <p:spTgt spid="75982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759828"/>
                                        </p:tgtEl>
                                        <p:attrNameLst>
                                          <p:attrName>style.visibility</p:attrName>
                                        </p:attrNameLst>
                                      </p:cBhvr>
                                      <p:to>
                                        <p:strVal val="visible"/>
                                      </p:to>
                                    </p:set>
                                    <p:animEffect transition="in" filter="blinds(horizontal)">
                                      <p:cBhvr>
                                        <p:cTn id="32" dur="500"/>
                                        <p:tgtEl>
                                          <p:spTgt spid="7598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9" name="Rectangle 3"/>
          <p:cNvSpPr>
            <a:spLocks noChangeArrowheads="1"/>
          </p:cNvSpPr>
          <p:nvPr/>
        </p:nvSpPr>
        <p:spPr bwMode="auto">
          <a:xfrm>
            <a:off x="0" y="1066800"/>
            <a:ext cx="6118225" cy="519113"/>
          </a:xfrm>
          <a:prstGeom prst="rect">
            <a:avLst/>
          </a:prstGeom>
          <a:noFill/>
          <a:ln w="9525">
            <a:noFill/>
            <a:miter lim="800000"/>
            <a:headEnd/>
            <a:tailEnd/>
          </a:ln>
        </p:spPr>
        <p:txBody>
          <a:bodyPr wrap="none" anchor="ctr">
            <a:spAutoFit/>
          </a:bodyPr>
          <a:lstStyle/>
          <a:p>
            <a:r>
              <a:rPr lang="en-US" sz="2800" b="1">
                <a:solidFill>
                  <a:schemeClr val="accent2"/>
                </a:solidFill>
              </a:rPr>
              <a:t>1. Đặc điểm – khả năng công nghệ.</a:t>
            </a:r>
            <a:endParaRPr lang="en-US" sz="2000">
              <a:solidFill>
                <a:schemeClr val="accent2"/>
              </a:solidFill>
            </a:endParaRPr>
          </a:p>
        </p:txBody>
      </p:sp>
      <p:pic>
        <p:nvPicPr>
          <p:cNvPr id="761869" name="Picture 13"/>
          <p:cNvPicPr>
            <a:picLocks noChangeAspect="1" noChangeArrowheads="1"/>
          </p:cNvPicPr>
          <p:nvPr/>
        </p:nvPicPr>
        <p:blipFill>
          <a:blip r:embed="rId3"/>
          <a:srcRect/>
          <a:stretch>
            <a:fillRect/>
          </a:stretch>
        </p:blipFill>
        <p:spPr bwMode="auto">
          <a:xfrm>
            <a:off x="381000" y="1792288"/>
            <a:ext cx="3657600" cy="1941512"/>
          </a:xfrm>
          <a:prstGeom prst="rect">
            <a:avLst/>
          </a:prstGeom>
          <a:noFill/>
          <a:ln w="9525">
            <a:noFill/>
            <a:miter lim="800000"/>
            <a:headEnd/>
            <a:tailEnd/>
          </a:ln>
        </p:spPr>
      </p:pic>
      <p:pic>
        <p:nvPicPr>
          <p:cNvPr id="761870" name="Picture 14"/>
          <p:cNvPicPr>
            <a:picLocks noChangeAspect="1" noChangeArrowheads="1"/>
          </p:cNvPicPr>
          <p:nvPr/>
        </p:nvPicPr>
        <p:blipFill>
          <a:blip r:embed="rId4"/>
          <a:srcRect/>
          <a:stretch>
            <a:fillRect/>
          </a:stretch>
        </p:blipFill>
        <p:spPr bwMode="auto">
          <a:xfrm>
            <a:off x="4038600" y="1782763"/>
            <a:ext cx="4495800" cy="1974850"/>
          </a:xfrm>
          <a:prstGeom prst="rect">
            <a:avLst/>
          </a:prstGeom>
          <a:noFill/>
          <a:ln w="9525">
            <a:noFill/>
            <a:miter lim="800000"/>
            <a:headEnd/>
            <a:tailEnd/>
          </a:ln>
        </p:spPr>
      </p:pic>
      <p:pic>
        <p:nvPicPr>
          <p:cNvPr id="761871" name="Picture 15"/>
          <p:cNvPicPr>
            <a:picLocks noChangeAspect="1" noChangeArrowheads="1"/>
          </p:cNvPicPr>
          <p:nvPr/>
        </p:nvPicPr>
        <p:blipFill>
          <a:blip r:embed="rId5"/>
          <a:srcRect/>
          <a:stretch>
            <a:fillRect/>
          </a:stretch>
        </p:blipFill>
        <p:spPr bwMode="auto">
          <a:xfrm>
            <a:off x="457200" y="4038600"/>
            <a:ext cx="3429000" cy="2193925"/>
          </a:xfrm>
          <a:prstGeom prst="rect">
            <a:avLst/>
          </a:prstGeom>
          <a:noFill/>
          <a:ln w="9525">
            <a:noFill/>
            <a:miter lim="800000"/>
            <a:headEnd/>
            <a:tailEnd/>
          </a:ln>
        </p:spPr>
      </p:pic>
      <p:pic>
        <p:nvPicPr>
          <p:cNvPr id="761872" name="Picture 16"/>
          <p:cNvPicPr>
            <a:picLocks noChangeAspect="1" noChangeArrowheads="1"/>
          </p:cNvPicPr>
          <p:nvPr/>
        </p:nvPicPr>
        <p:blipFill>
          <a:blip r:embed="rId6"/>
          <a:srcRect/>
          <a:stretch>
            <a:fillRect/>
          </a:stretch>
        </p:blipFill>
        <p:spPr bwMode="auto">
          <a:xfrm>
            <a:off x="4648200" y="3971925"/>
            <a:ext cx="3733800" cy="253523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61869"/>
                                        </p:tgtEl>
                                        <p:attrNameLst>
                                          <p:attrName>style.visibility</p:attrName>
                                        </p:attrNameLst>
                                      </p:cBhvr>
                                      <p:to>
                                        <p:strVal val="visible"/>
                                      </p:to>
                                    </p:set>
                                    <p:animEffect transition="in" filter="blinds(horizontal)">
                                      <p:cBhvr>
                                        <p:cTn id="7" dur="500"/>
                                        <p:tgtEl>
                                          <p:spTgt spid="76186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61869"/>
                                        </p:tgtEl>
                                        <p:attrNameLst>
                                          <p:attrName>style.visibility</p:attrName>
                                        </p:attrNameLst>
                                      </p:cBhvr>
                                      <p:to>
                                        <p:strVal val="visible"/>
                                      </p:to>
                                    </p:set>
                                    <p:animEffect transition="in" filter="blinds(horizontal)">
                                      <p:cBhvr>
                                        <p:cTn id="12" dur="500"/>
                                        <p:tgtEl>
                                          <p:spTgt spid="76186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761870"/>
                                        </p:tgtEl>
                                        <p:attrNameLst>
                                          <p:attrName>style.visibility</p:attrName>
                                        </p:attrNameLst>
                                      </p:cBhvr>
                                      <p:to>
                                        <p:strVal val="visible"/>
                                      </p:to>
                                    </p:set>
                                    <p:animEffect transition="in" filter="blinds(horizontal)">
                                      <p:cBhvr>
                                        <p:cTn id="17" dur="500"/>
                                        <p:tgtEl>
                                          <p:spTgt spid="76187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761871"/>
                                        </p:tgtEl>
                                        <p:attrNameLst>
                                          <p:attrName>style.visibility</p:attrName>
                                        </p:attrNameLst>
                                      </p:cBhvr>
                                      <p:to>
                                        <p:strVal val="visible"/>
                                      </p:to>
                                    </p:set>
                                    <p:animEffect transition="in" filter="blinds(horizontal)">
                                      <p:cBhvr>
                                        <p:cTn id="22" dur="500"/>
                                        <p:tgtEl>
                                          <p:spTgt spid="76187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761872"/>
                                        </p:tgtEl>
                                        <p:attrNameLst>
                                          <p:attrName>style.visibility</p:attrName>
                                        </p:attrNameLst>
                                      </p:cBhvr>
                                      <p:to>
                                        <p:strVal val="visible"/>
                                      </p:to>
                                    </p:set>
                                    <p:animEffect transition="in" filter="blinds(horizontal)">
                                      <p:cBhvr>
                                        <p:cTn id="27" dur="500"/>
                                        <p:tgtEl>
                                          <p:spTgt spid="7618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3" name="Rectangle 3"/>
          <p:cNvSpPr>
            <a:spLocks noChangeArrowheads="1"/>
          </p:cNvSpPr>
          <p:nvPr/>
        </p:nvSpPr>
        <p:spPr bwMode="auto">
          <a:xfrm>
            <a:off x="0" y="1066800"/>
            <a:ext cx="6118225" cy="519113"/>
          </a:xfrm>
          <a:prstGeom prst="rect">
            <a:avLst/>
          </a:prstGeom>
          <a:noFill/>
          <a:ln w="9525">
            <a:noFill/>
            <a:miter lim="800000"/>
            <a:headEnd/>
            <a:tailEnd/>
          </a:ln>
        </p:spPr>
        <p:txBody>
          <a:bodyPr wrap="none" anchor="ctr">
            <a:spAutoFit/>
          </a:bodyPr>
          <a:lstStyle/>
          <a:p>
            <a:r>
              <a:rPr lang="en-US" sz="2800" b="1">
                <a:solidFill>
                  <a:schemeClr val="accent2"/>
                </a:solidFill>
              </a:rPr>
              <a:t>1. Đặc điểm – khả năng công nghệ.</a:t>
            </a:r>
            <a:endParaRPr lang="en-US" sz="2000">
              <a:solidFill>
                <a:schemeClr val="accent2"/>
              </a:solidFill>
            </a:endParaRPr>
          </a:p>
        </p:txBody>
      </p:sp>
      <p:pic>
        <p:nvPicPr>
          <p:cNvPr id="763913" name="Picture 9"/>
          <p:cNvPicPr>
            <a:picLocks noChangeAspect="1" noChangeArrowheads="1"/>
          </p:cNvPicPr>
          <p:nvPr/>
        </p:nvPicPr>
        <p:blipFill>
          <a:blip r:embed="rId3"/>
          <a:srcRect/>
          <a:stretch>
            <a:fillRect/>
          </a:stretch>
        </p:blipFill>
        <p:spPr bwMode="auto">
          <a:xfrm>
            <a:off x="304800" y="1676400"/>
            <a:ext cx="2743200" cy="1457325"/>
          </a:xfrm>
          <a:prstGeom prst="rect">
            <a:avLst/>
          </a:prstGeom>
          <a:noFill/>
          <a:ln w="9525">
            <a:noFill/>
            <a:miter lim="800000"/>
            <a:headEnd/>
            <a:tailEnd/>
          </a:ln>
        </p:spPr>
      </p:pic>
      <p:pic>
        <p:nvPicPr>
          <p:cNvPr id="763914" name="Picture 10"/>
          <p:cNvPicPr>
            <a:picLocks noChangeAspect="1" noChangeArrowheads="1"/>
          </p:cNvPicPr>
          <p:nvPr/>
        </p:nvPicPr>
        <p:blipFill>
          <a:blip r:embed="rId4"/>
          <a:srcRect/>
          <a:stretch>
            <a:fillRect/>
          </a:stretch>
        </p:blipFill>
        <p:spPr bwMode="auto">
          <a:xfrm>
            <a:off x="2590800" y="2133600"/>
            <a:ext cx="2819400" cy="917575"/>
          </a:xfrm>
          <a:prstGeom prst="rect">
            <a:avLst/>
          </a:prstGeom>
          <a:noFill/>
          <a:ln w="9525">
            <a:noFill/>
            <a:miter lim="800000"/>
            <a:headEnd/>
            <a:tailEnd/>
          </a:ln>
        </p:spPr>
      </p:pic>
      <p:pic>
        <p:nvPicPr>
          <p:cNvPr id="763915" name="Picture 11"/>
          <p:cNvPicPr>
            <a:picLocks noChangeAspect="1" noChangeArrowheads="1"/>
          </p:cNvPicPr>
          <p:nvPr/>
        </p:nvPicPr>
        <p:blipFill>
          <a:blip r:embed="rId5"/>
          <a:srcRect/>
          <a:stretch>
            <a:fillRect/>
          </a:stretch>
        </p:blipFill>
        <p:spPr bwMode="auto">
          <a:xfrm>
            <a:off x="7239000" y="1828800"/>
            <a:ext cx="1905000" cy="1552575"/>
          </a:xfrm>
          <a:prstGeom prst="rect">
            <a:avLst/>
          </a:prstGeom>
          <a:noFill/>
          <a:ln w="9525">
            <a:noFill/>
            <a:miter lim="800000"/>
            <a:headEnd/>
            <a:tailEnd/>
          </a:ln>
        </p:spPr>
      </p:pic>
      <p:pic>
        <p:nvPicPr>
          <p:cNvPr id="763916" name="Picture 12"/>
          <p:cNvPicPr>
            <a:picLocks noChangeAspect="1" noChangeArrowheads="1"/>
          </p:cNvPicPr>
          <p:nvPr/>
        </p:nvPicPr>
        <p:blipFill>
          <a:blip r:embed="rId6"/>
          <a:srcRect/>
          <a:stretch>
            <a:fillRect/>
          </a:stretch>
        </p:blipFill>
        <p:spPr bwMode="auto">
          <a:xfrm>
            <a:off x="5400675" y="1905000"/>
            <a:ext cx="1838325" cy="1343025"/>
          </a:xfrm>
          <a:prstGeom prst="rect">
            <a:avLst/>
          </a:prstGeom>
          <a:noFill/>
          <a:ln w="9525">
            <a:noFill/>
            <a:miter lim="800000"/>
            <a:headEnd/>
            <a:tailEnd/>
          </a:ln>
        </p:spPr>
      </p:pic>
      <p:pic>
        <p:nvPicPr>
          <p:cNvPr id="763917" name="Picture 13"/>
          <p:cNvPicPr>
            <a:picLocks noChangeAspect="1" noChangeArrowheads="1"/>
          </p:cNvPicPr>
          <p:nvPr/>
        </p:nvPicPr>
        <p:blipFill>
          <a:blip r:embed="rId7"/>
          <a:srcRect/>
          <a:stretch>
            <a:fillRect/>
          </a:stretch>
        </p:blipFill>
        <p:spPr bwMode="auto">
          <a:xfrm>
            <a:off x="0" y="3619500"/>
            <a:ext cx="2197100" cy="3238500"/>
          </a:xfrm>
          <a:prstGeom prst="rect">
            <a:avLst/>
          </a:prstGeom>
          <a:noFill/>
          <a:ln w="9525">
            <a:noFill/>
            <a:miter lim="800000"/>
            <a:headEnd/>
            <a:tailEnd/>
          </a:ln>
        </p:spPr>
      </p:pic>
      <p:pic>
        <p:nvPicPr>
          <p:cNvPr id="763918" name="Picture 14"/>
          <p:cNvPicPr>
            <a:picLocks noChangeAspect="1" noChangeArrowheads="1"/>
          </p:cNvPicPr>
          <p:nvPr/>
        </p:nvPicPr>
        <p:blipFill>
          <a:blip r:embed="rId8"/>
          <a:srcRect/>
          <a:stretch>
            <a:fillRect/>
          </a:stretch>
        </p:blipFill>
        <p:spPr bwMode="auto">
          <a:xfrm>
            <a:off x="3124200" y="3619500"/>
            <a:ext cx="2197100" cy="3238500"/>
          </a:xfrm>
          <a:prstGeom prst="rect">
            <a:avLst/>
          </a:prstGeom>
          <a:noFill/>
          <a:ln w="9525">
            <a:noFill/>
            <a:miter lim="800000"/>
            <a:headEnd/>
            <a:tailEnd/>
          </a:ln>
        </p:spPr>
      </p:pic>
      <p:pic>
        <p:nvPicPr>
          <p:cNvPr id="209930" name="Picture 15"/>
          <p:cNvPicPr>
            <a:picLocks noChangeAspect="1" noChangeArrowheads="1"/>
          </p:cNvPicPr>
          <p:nvPr/>
        </p:nvPicPr>
        <p:blipFill>
          <a:blip r:embed="rId9"/>
          <a:srcRect/>
          <a:stretch>
            <a:fillRect/>
          </a:stretch>
        </p:blipFill>
        <p:spPr bwMode="auto">
          <a:xfrm>
            <a:off x="6096000" y="3632200"/>
            <a:ext cx="2184400" cy="32258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63913"/>
                                        </p:tgtEl>
                                        <p:attrNameLst>
                                          <p:attrName>style.visibility</p:attrName>
                                        </p:attrNameLst>
                                      </p:cBhvr>
                                      <p:to>
                                        <p:strVal val="visible"/>
                                      </p:to>
                                    </p:set>
                                    <p:animEffect transition="in" filter="blinds(horizontal)">
                                      <p:cBhvr>
                                        <p:cTn id="7" dur="500"/>
                                        <p:tgtEl>
                                          <p:spTgt spid="7639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63914"/>
                                        </p:tgtEl>
                                        <p:attrNameLst>
                                          <p:attrName>style.visibility</p:attrName>
                                        </p:attrNameLst>
                                      </p:cBhvr>
                                      <p:to>
                                        <p:strVal val="visible"/>
                                      </p:to>
                                    </p:set>
                                    <p:animEffect transition="in" filter="blinds(horizontal)">
                                      <p:cBhvr>
                                        <p:cTn id="12" dur="500"/>
                                        <p:tgtEl>
                                          <p:spTgt spid="76391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763915"/>
                                        </p:tgtEl>
                                        <p:attrNameLst>
                                          <p:attrName>style.visibility</p:attrName>
                                        </p:attrNameLst>
                                      </p:cBhvr>
                                      <p:to>
                                        <p:strVal val="visible"/>
                                      </p:to>
                                    </p:set>
                                    <p:animEffect transition="in" filter="blinds(horizontal)">
                                      <p:cBhvr>
                                        <p:cTn id="17" dur="500"/>
                                        <p:tgtEl>
                                          <p:spTgt spid="763915"/>
                                        </p:tgtEl>
                                      </p:cBhvr>
                                    </p:animEffect>
                                  </p:childTnLst>
                                </p:cTn>
                              </p:par>
                              <p:par>
                                <p:cTn id="18" presetID="3" presetClass="entr" presetSubtype="10" fill="hold" nodeType="withEffect">
                                  <p:stCondLst>
                                    <p:cond delay="0"/>
                                  </p:stCondLst>
                                  <p:childTnLst>
                                    <p:set>
                                      <p:cBhvr>
                                        <p:cTn id="19" dur="1" fill="hold">
                                          <p:stCondLst>
                                            <p:cond delay="0"/>
                                          </p:stCondLst>
                                        </p:cTn>
                                        <p:tgtEl>
                                          <p:spTgt spid="763916"/>
                                        </p:tgtEl>
                                        <p:attrNameLst>
                                          <p:attrName>style.visibility</p:attrName>
                                        </p:attrNameLst>
                                      </p:cBhvr>
                                      <p:to>
                                        <p:strVal val="visible"/>
                                      </p:to>
                                    </p:set>
                                    <p:animEffect transition="in" filter="blinds(horizontal)">
                                      <p:cBhvr>
                                        <p:cTn id="20" dur="500"/>
                                        <p:tgtEl>
                                          <p:spTgt spid="763916"/>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763917"/>
                                        </p:tgtEl>
                                        <p:attrNameLst>
                                          <p:attrName>style.visibility</p:attrName>
                                        </p:attrNameLst>
                                      </p:cBhvr>
                                      <p:to>
                                        <p:strVal val="visible"/>
                                      </p:to>
                                    </p:set>
                                    <p:animEffect transition="in" filter="blinds(horizontal)">
                                      <p:cBhvr>
                                        <p:cTn id="25" dur="500"/>
                                        <p:tgtEl>
                                          <p:spTgt spid="763917"/>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763918"/>
                                        </p:tgtEl>
                                        <p:attrNameLst>
                                          <p:attrName>style.visibility</p:attrName>
                                        </p:attrNameLst>
                                      </p:cBhvr>
                                      <p:to>
                                        <p:strVal val="visible"/>
                                      </p:to>
                                    </p:set>
                                    <p:animEffect transition="in" filter="blinds(horizontal)">
                                      <p:cBhvr>
                                        <p:cTn id="30" dur="500"/>
                                        <p:tgtEl>
                                          <p:spTgt spid="7639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7" name="Rectangle 13"/>
          <p:cNvSpPr>
            <a:spLocks noChangeArrowheads="1"/>
          </p:cNvSpPr>
          <p:nvPr/>
        </p:nvSpPr>
        <p:spPr bwMode="auto">
          <a:xfrm>
            <a:off x="0" y="1066800"/>
            <a:ext cx="6118225" cy="519113"/>
          </a:xfrm>
          <a:prstGeom prst="rect">
            <a:avLst/>
          </a:prstGeom>
          <a:noFill/>
          <a:ln w="9525">
            <a:noFill/>
            <a:miter lim="800000"/>
            <a:headEnd/>
            <a:tailEnd/>
          </a:ln>
        </p:spPr>
        <p:txBody>
          <a:bodyPr wrap="none" anchor="ctr">
            <a:spAutoFit/>
          </a:bodyPr>
          <a:lstStyle/>
          <a:p>
            <a:r>
              <a:rPr lang="en-US" sz="2800" b="1">
                <a:solidFill>
                  <a:schemeClr val="accent2"/>
                </a:solidFill>
              </a:rPr>
              <a:t>1. Đặc điểm – khả năng công nghệ.</a:t>
            </a:r>
            <a:endParaRPr lang="en-US" sz="2000">
              <a:solidFill>
                <a:schemeClr val="accent2"/>
              </a:solidFill>
            </a:endParaRPr>
          </a:p>
        </p:txBody>
      </p:sp>
      <p:sp>
        <p:nvSpPr>
          <p:cNvPr id="210948" name="Rectangle 18"/>
          <p:cNvSpPr>
            <a:spLocks noChangeArrowheads="1"/>
          </p:cNvSpPr>
          <p:nvPr/>
        </p:nvSpPr>
        <p:spPr bwMode="auto">
          <a:xfrm>
            <a:off x="0" y="1600200"/>
            <a:ext cx="9144000" cy="1800225"/>
          </a:xfrm>
          <a:prstGeom prst="rect">
            <a:avLst/>
          </a:prstGeom>
          <a:noFill/>
          <a:ln w="9525">
            <a:noFill/>
            <a:miter lim="800000"/>
            <a:headEnd/>
            <a:tailEnd/>
          </a:ln>
        </p:spPr>
        <p:txBody>
          <a:bodyPr anchor="ctr">
            <a:spAutoFit/>
          </a:bodyPr>
          <a:lstStyle/>
          <a:p>
            <a:pPr algn="just"/>
            <a:r>
              <a:rPr lang="en-US" sz="2800"/>
              <a:t>      Mài là một phương pháp gia công cắt gọt tốc độ cao bằng một số lượng lớn các lưỡi cắt rất bé của hạt mài. Các hạt mài được giữ chặt trong đá mài bằng chất dính kết. </a:t>
            </a:r>
          </a:p>
        </p:txBody>
      </p:sp>
      <p:pic>
        <p:nvPicPr>
          <p:cNvPr id="210949" name="Picture 20"/>
          <p:cNvPicPr>
            <a:picLocks noChangeAspect="1" noChangeArrowheads="1"/>
          </p:cNvPicPr>
          <p:nvPr/>
        </p:nvPicPr>
        <p:blipFill>
          <a:blip r:embed="rId3"/>
          <a:srcRect/>
          <a:stretch>
            <a:fillRect/>
          </a:stretch>
        </p:blipFill>
        <p:spPr bwMode="auto">
          <a:xfrm>
            <a:off x="1676400" y="3105150"/>
            <a:ext cx="6427788" cy="3752850"/>
          </a:xfrm>
          <a:prstGeom prst="rect">
            <a:avLst/>
          </a:prstGeom>
          <a:noFill/>
          <a:ln w="9525">
            <a:noFill/>
            <a:miter lim="800000"/>
            <a:headEnd/>
            <a:tailEnd/>
          </a:ln>
        </p:spPr>
      </p:pic>
      <p:grpSp>
        <p:nvGrpSpPr>
          <p:cNvPr id="210950" name="Group 21"/>
          <p:cNvGrpSpPr>
            <a:grpSpLocks/>
          </p:cNvGrpSpPr>
          <p:nvPr/>
        </p:nvGrpSpPr>
        <p:grpSpPr bwMode="auto">
          <a:xfrm>
            <a:off x="0" y="1676400"/>
            <a:ext cx="533400" cy="304800"/>
            <a:chOff x="2078" y="1680"/>
            <a:chExt cx="1615" cy="1615"/>
          </a:xfrm>
        </p:grpSpPr>
        <p:sp>
          <p:nvSpPr>
            <p:cNvPr id="210951" name="Oval 22"/>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p>
          </p:txBody>
        </p:sp>
        <p:sp>
          <p:nvSpPr>
            <p:cNvPr id="210952" name="Oval 23"/>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p>
          </p:txBody>
        </p:sp>
        <p:sp>
          <p:nvSpPr>
            <p:cNvPr id="565272" name="Oval 24"/>
            <p:cNvSpPr>
              <a:spLocks noChangeArrowheads="1"/>
            </p:cNvSpPr>
            <p:nvPr/>
          </p:nvSpPr>
          <p:spPr bwMode="gray">
            <a:xfrm>
              <a:off x="2256" y="1857"/>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210954" name="Oval 25"/>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p>
          </p:txBody>
        </p:sp>
        <p:sp>
          <p:nvSpPr>
            <p:cNvPr id="565274" name="Oval 26"/>
            <p:cNvSpPr>
              <a:spLocks noChangeArrowheads="1"/>
            </p:cNvSpPr>
            <p:nvPr/>
          </p:nvSpPr>
          <p:spPr bwMode="gray">
            <a:xfrm>
              <a:off x="2338" y="1941"/>
              <a:ext cx="1096" cy="109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210956" name="Oval 27"/>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p>
          </p:txBody>
        </p:sp>
      </p:grpSp>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16"/>
          <p:cNvSpPr>
            <a:spLocks noChangeArrowheads="1"/>
          </p:cNvSpPr>
          <p:nvPr/>
        </p:nvSpPr>
        <p:spPr bwMode="auto">
          <a:xfrm>
            <a:off x="304800" y="2667000"/>
            <a:ext cx="8731250" cy="3508375"/>
          </a:xfrm>
          <a:prstGeom prst="rect">
            <a:avLst/>
          </a:prstGeom>
          <a:noFill/>
          <a:ln w="9525">
            <a:noFill/>
            <a:miter lim="800000"/>
            <a:headEnd/>
            <a:tailEnd/>
          </a:ln>
        </p:spPr>
        <p:txBody>
          <a:bodyPr anchor="ctr">
            <a:spAutoFit/>
          </a:bodyPr>
          <a:lstStyle/>
          <a:p>
            <a:pPr algn="just"/>
            <a:r>
              <a:rPr lang="en-US" sz="2800"/>
              <a:t>    Đá mài là dụng cụ cắt có nhiều lưỡi cắt đồng thời tham gia cắt, gồm  các hạt mài được liên kết với nhau bằng chất dính kết. Các hạt mài có hình dáng rất khác nhau, sự phân bố của chúng trong đá mài rất ngẫu nhiên nên các thông số hình học của lưỡi cắt thường không hợp lý, không thuận lợi cho quá trình cắt. Thường góc trước </a:t>
            </a:r>
            <a:r>
              <a:rPr lang="en-US" sz="2800">
                <a:sym typeface="Symbol" pitchFamily="18" charset="2"/>
              </a:rPr>
              <a:t></a:t>
            </a:r>
            <a:r>
              <a:rPr lang="en-US" sz="2800"/>
              <a:t> &lt; 0, góc sắc </a:t>
            </a:r>
            <a:r>
              <a:rPr lang="en-US" sz="2800">
                <a:sym typeface="Symbol" pitchFamily="18" charset="2"/>
              </a:rPr>
              <a:t></a:t>
            </a:r>
            <a:r>
              <a:rPr lang="en-US" sz="2800"/>
              <a:t> &gt; 90</a:t>
            </a:r>
            <a:r>
              <a:rPr lang="en-US" sz="2800">
                <a:sym typeface="Symbol" pitchFamily="18" charset="2"/>
              </a:rPr>
              <a:t> và có bán kính </a:t>
            </a:r>
            <a:r>
              <a:rPr lang="en-US" sz="2800"/>
              <a:t> ở các lưỡi cắt .</a:t>
            </a:r>
            <a:r>
              <a:rPr lang="en-US" sz="2800">
                <a:sym typeface="Symbol" pitchFamily="18" charset="2"/>
              </a:rPr>
              <a:t> </a:t>
            </a:r>
          </a:p>
        </p:txBody>
      </p:sp>
      <p:sp>
        <p:nvSpPr>
          <p:cNvPr id="211971" name="Rectangle 20"/>
          <p:cNvSpPr>
            <a:spLocks noChangeArrowheads="1"/>
          </p:cNvSpPr>
          <p:nvPr/>
        </p:nvSpPr>
        <p:spPr bwMode="auto">
          <a:xfrm>
            <a:off x="533400" y="1293813"/>
            <a:ext cx="8385175" cy="1373187"/>
          </a:xfrm>
          <a:prstGeom prst="rect">
            <a:avLst/>
          </a:prstGeom>
          <a:noFill/>
          <a:ln w="9525">
            <a:noFill/>
            <a:miter lim="800000"/>
            <a:headEnd/>
            <a:tailEnd/>
          </a:ln>
        </p:spPr>
        <p:txBody>
          <a:bodyPr anchor="ctr">
            <a:spAutoFit/>
          </a:bodyPr>
          <a:lstStyle/>
          <a:p>
            <a:pPr algn="just"/>
            <a:r>
              <a:rPr lang="en-US" sz="2800"/>
              <a:t>So với các phương pháp gia công cắt gọt bằng các dụng cụ cắt có lưỡi cắt  xác định, mài có một số đặc điểm sau: </a:t>
            </a:r>
          </a:p>
        </p:txBody>
      </p:sp>
      <p:grpSp>
        <p:nvGrpSpPr>
          <p:cNvPr id="211972" name="Group 21"/>
          <p:cNvGrpSpPr>
            <a:grpSpLocks/>
          </p:cNvGrpSpPr>
          <p:nvPr/>
        </p:nvGrpSpPr>
        <p:grpSpPr bwMode="auto">
          <a:xfrm>
            <a:off x="0" y="2743200"/>
            <a:ext cx="600075" cy="304800"/>
            <a:chOff x="2078" y="1680"/>
            <a:chExt cx="1615" cy="1615"/>
          </a:xfrm>
        </p:grpSpPr>
        <p:sp>
          <p:nvSpPr>
            <p:cNvPr id="211973" name="Oval 22"/>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p>
          </p:txBody>
        </p:sp>
        <p:sp>
          <p:nvSpPr>
            <p:cNvPr id="211974" name="Oval 23"/>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p>
          </p:txBody>
        </p:sp>
        <p:sp>
          <p:nvSpPr>
            <p:cNvPr id="567320" name="Oval 24"/>
            <p:cNvSpPr>
              <a:spLocks noChangeArrowheads="1"/>
            </p:cNvSpPr>
            <p:nvPr/>
          </p:nvSpPr>
          <p:spPr bwMode="gray">
            <a:xfrm>
              <a:off x="2253" y="1857"/>
              <a:ext cx="1265"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211976" name="Oval 25"/>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p>
          </p:txBody>
        </p:sp>
        <p:sp>
          <p:nvSpPr>
            <p:cNvPr id="567322" name="Oval 26"/>
            <p:cNvSpPr>
              <a:spLocks noChangeArrowheads="1"/>
            </p:cNvSpPr>
            <p:nvPr/>
          </p:nvSpPr>
          <p:spPr bwMode="gray">
            <a:xfrm>
              <a:off x="2339" y="1941"/>
              <a:ext cx="1094" cy="109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211978" name="Oval 27"/>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p>
          </p:txBody>
        </p:sp>
      </p:gr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sp>
        <p:nvSpPr>
          <p:cNvPr id="212997" name="Rectangle 6"/>
          <p:cNvSpPr>
            <a:spLocks noChangeArrowheads="1"/>
          </p:cNvSpPr>
          <p:nvPr/>
        </p:nvSpPr>
        <p:spPr bwMode="auto">
          <a:xfrm>
            <a:off x="228600" y="1293813"/>
            <a:ext cx="8686800" cy="1373187"/>
          </a:xfrm>
          <a:prstGeom prst="rect">
            <a:avLst/>
          </a:prstGeom>
          <a:noFill/>
          <a:ln w="9525">
            <a:noFill/>
            <a:miter lim="800000"/>
            <a:headEnd/>
            <a:tailEnd/>
          </a:ln>
        </p:spPr>
        <p:txBody>
          <a:bodyPr anchor="ctr">
            <a:spAutoFit/>
          </a:bodyPr>
          <a:lstStyle/>
          <a:p>
            <a:pPr algn="just"/>
            <a:r>
              <a:rPr lang="en-US" sz="2800">
                <a:cs typeface="Times New Roman" pitchFamily="18" charset="0"/>
              </a:rPr>
              <a:t> </a:t>
            </a:r>
            <a:r>
              <a:rPr lang="en-US" sz="2800"/>
              <a:t>  Tốc độ cắt khi mài rất cao, thường</a:t>
            </a:r>
            <a:r>
              <a:rPr lang="en-US" sz="2000"/>
              <a:t> </a:t>
            </a:r>
            <a:r>
              <a:rPr lang="en-US" sz="2800">
                <a:cs typeface="Times New Roman" pitchFamily="18" charset="0"/>
              </a:rPr>
              <a:t>= 30 </a:t>
            </a:r>
            <a:r>
              <a:rPr lang="en-US" sz="2800">
                <a:ea typeface="Times New Roman" pitchFamily="18" charset="0"/>
                <a:cs typeface="Arial" charset="0"/>
                <a:sym typeface="Symbol" pitchFamily="18" charset="2"/>
              </a:rPr>
              <a:t></a:t>
            </a:r>
            <a:r>
              <a:rPr lang="en-US" sz="2800">
                <a:cs typeface="Times New Roman" pitchFamily="18" charset="0"/>
              </a:rPr>
              <a:t> 35 m/s hoặc có thể lớn hơn</a:t>
            </a:r>
            <a:r>
              <a:rPr lang="en-US" sz="2800">
                <a:cs typeface="Times New Roman" pitchFamily="18" charset="0"/>
                <a:sym typeface="Symbol" pitchFamily="18" charset="2"/>
              </a:rPr>
              <a:t>  100 m/s. Tiết diện phoi mài ra rất bé.</a:t>
            </a:r>
            <a:r>
              <a:rPr lang="en-US" sz="2800">
                <a:cs typeface="Arial" charset="0"/>
                <a:sym typeface="Symbol" pitchFamily="18" charset="2"/>
              </a:rPr>
              <a:t> </a:t>
            </a:r>
          </a:p>
        </p:txBody>
      </p:sp>
      <p:grpSp>
        <p:nvGrpSpPr>
          <p:cNvPr id="212998" name="Group 8"/>
          <p:cNvGrpSpPr>
            <a:grpSpLocks/>
          </p:cNvGrpSpPr>
          <p:nvPr/>
        </p:nvGrpSpPr>
        <p:grpSpPr bwMode="auto">
          <a:xfrm>
            <a:off x="0" y="1419225"/>
            <a:ext cx="533400" cy="304800"/>
            <a:chOff x="2078" y="1680"/>
            <a:chExt cx="1615" cy="1615"/>
          </a:xfrm>
        </p:grpSpPr>
        <p:sp>
          <p:nvSpPr>
            <p:cNvPr id="212999" name="Oval 9"/>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p>
          </p:txBody>
        </p:sp>
        <p:sp>
          <p:nvSpPr>
            <p:cNvPr id="213000" name="Oval 10"/>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p>
          </p:txBody>
        </p:sp>
        <p:sp>
          <p:nvSpPr>
            <p:cNvPr id="749579" name="Oval 11"/>
            <p:cNvSpPr>
              <a:spLocks noChangeArrowheads="1"/>
            </p:cNvSpPr>
            <p:nvPr/>
          </p:nvSpPr>
          <p:spPr bwMode="gray">
            <a:xfrm>
              <a:off x="2256" y="1857"/>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213002" name="Oval 12"/>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p>
          </p:txBody>
        </p:sp>
        <p:sp>
          <p:nvSpPr>
            <p:cNvPr id="749581" name="Oval 13"/>
            <p:cNvSpPr>
              <a:spLocks noChangeArrowheads="1"/>
            </p:cNvSpPr>
            <p:nvPr/>
          </p:nvSpPr>
          <p:spPr bwMode="gray">
            <a:xfrm>
              <a:off x="2338" y="1941"/>
              <a:ext cx="1096" cy="109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213004" name="Oval 14"/>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p>
          </p:txBody>
        </p:sp>
      </p:gr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16"/>
          <p:cNvSpPr>
            <a:spLocks noChangeArrowheads="1"/>
          </p:cNvSpPr>
          <p:nvPr/>
        </p:nvSpPr>
        <p:spPr bwMode="auto">
          <a:xfrm>
            <a:off x="609600" y="1127125"/>
            <a:ext cx="8534400" cy="1800225"/>
          </a:xfrm>
          <a:prstGeom prst="rect">
            <a:avLst/>
          </a:prstGeom>
          <a:noFill/>
          <a:ln w="9525">
            <a:noFill/>
            <a:miter lim="800000"/>
            <a:headEnd/>
            <a:tailEnd/>
          </a:ln>
        </p:spPr>
        <p:txBody>
          <a:bodyPr anchor="ctr">
            <a:spAutoFit/>
          </a:bodyPr>
          <a:lstStyle/>
          <a:p>
            <a:pPr algn="just"/>
            <a:r>
              <a:rPr lang="en-US" sz="2800"/>
              <a:t> Dụng cụ mài có lưỡi cắt không liên tục, các hạt </a:t>
            </a:r>
          </a:p>
          <a:p>
            <a:pPr algn="just"/>
            <a:r>
              <a:rPr lang="en-US" sz="2800"/>
              <a:t>mài nằm tách biệt trên mặt đá và cắt ra các phoi riêng biệt. Do đó có thể coi quá trình mài là một quá trình cạo xước liên tục bề mặt gia công. </a:t>
            </a:r>
          </a:p>
        </p:txBody>
      </p:sp>
      <p:sp>
        <p:nvSpPr>
          <p:cNvPr id="214019" name="Rectangle 17"/>
          <p:cNvSpPr>
            <a:spLocks noChangeArrowheads="1"/>
          </p:cNvSpPr>
          <p:nvPr/>
        </p:nvSpPr>
        <p:spPr bwMode="auto">
          <a:xfrm>
            <a:off x="685800" y="3135313"/>
            <a:ext cx="8423275" cy="1373187"/>
          </a:xfrm>
          <a:prstGeom prst="rect">
            <a:avLst/>
          </a:prstGeom>
          <a:noFill/>
          <a:ln w="9525">
            <a:noFill/>
            <a:miter lim="800000"/>
            <a:headEnd/>
            <a:tailEnd/>
          </a:ln>
        </p:spPr>
        <p:txBody>
          <a:bodyPr anchor="ctr">
            <a:spAutoFit/>
          </a:bodyPr>
          <a:lstStyle/>
          <a:p>
            <a:pPr algn="just"/>
            <a:r>
              <a:rPr lang="en-US" sz="2800"/>
              <a:t>  Do tốc độ cắt cao, thông số hình học của lưỡi cắt không hợp lý nên nhiệt  độ cắt khi mài rất cao, có thể đến 1000 </a:t>
            </a:r>
            <a:r>
              <a:rPr lang="en-US" sz="2800">
                <a:sym typeface="Symbol" pitchFamily="18" charset="2"/>
              </a:rPr>
              <a:t></a:t>
            </a:r>
            <a:r>
              <a:rPr lang="en-US" sz="2800"/>
              <a:t> 1500</a:t>
            </a:r>
            <a:r>
              <a:rPr lang="en-US" sz="2800">
                <a:sym typeface="Symbol" pitchFamily="18" charset="2"/>
              </a:rPr>
              <a:t> </a:t>
            </a:r>
            <a:r>
              <a:rPr lang="en-US" sz="2800" baseline="30000">
                <a:sym typeface="Symbol" pitchFamily="18" charset="2"/>
              </a:rPr>
              <a:t>0</a:t>
            </a:r>
            <a:r>
              <a:rPr lang="en-US" sz="2800">
                <a:sym typeface="Symbol" pitchFamily="18" charset="2"/>
              </a:rPr>
              <a:t>C </a:t>
            </a:r>
          </a:p>
        </p:txBody>
      </p:sp>
      <p:sp>
        <p:nvSpPr>
          <p:cNvPr id="214020" name="Rectangle 18"/>
          <p:cNvSpPr>
            <a:spLocks noChangeArrowheads="1"/>
          </p:cNvSpPr>
          <p:nvPr/>
        </p:nvSpPr>
        <p:spPr bwMode="auto">
          <a:xfrm>
            <a:off x="762000" y="4652963"/>
            <a:ext cx="8310563" cy="1800225"/>
          </a:xfrm>
          <a:prstGeom prst="rect">
            <a:avLst/>
          </a:prstGeom>
          <a:noFill/>
          <a:ln w="9525">
            <a:noFill/>
            <a:miter lim="800000"/>
            <a:headEnd/>
            <a:tailEnd/>
          </a:ln>
        </p:spPr>
        <p:txBody>
          <a:bodyPr anchor="ctr">
            <a:spAutoFit/>
          </a:bodyPr>
          <a:lstStyle/>
          <a:p>
            <a:pPr algn="just"/>
            <a:r>
              <a:rPr lang="en-US" sz="2800"/>
              <a:t>  Các hạt mài có độ cứng, độ giòn cao, độ bền nhiệt cao nên nó có khả năng gia công được các loại vật liệu có độ bền, độ cứng cao như: thép đã tôi, hợp kim cứng, thép bền nhiệt .v.v</a:t>
            </a:r>
            <a:r>
              <a:rPr lang="en-US" sz="2000"/>
              <a:t>.</a:t>
            </a:r>
          </a:p>
        </p:txBody>
      </p:sp>
      <p:grpSp>
        <p:nvGrpSpPr>
          <p:cNvPr id="214021" name="Group 19"/>
          <p:cNvGrpSpPr>
            <a:grpSpLocks/>
          </p:cNvGrpSpPr>
          <p:nvPr/>
        </p:nvGrpSpPr>
        <p:grpSpPr bwMode="auto">
          <a:xfrm>
            <a:off x="114300" y="1228725"/>
            <a:ext cx="533400" cy="304800"/>
            <a:chOff x="2078" y="1680"/>
            <a:chExt cx="1615" cy="1615"/>
          </a:xfrm>
        </p:grpSpPr>
        <p:sp>
          <p:nvSpPr>
            <p:cNvPr id="214036" name="Oval 20"/>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p>
          </p:txBody>
        </p:sp>
        <p:sp>
          <p:nvSpPr>
            <p:cNvPr id="214037" name="Oval 21"/>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p>
          </p:txBody>
        </p:sp>
        <p:sp>
          <p:nvSpPr>
            <p:cNvPr id="569366" name="Oval 22"/>
            <p:cNvSpPr>
              <a:spLocks noChangeArrowheads="1"/>
            </p:cNvSpPr>
            <p:nvPr/>
          </p:nvSpPr>
          <p:spPr bwMode="gray">
            <a:xfrm>
              <a:off x="2256" y="1857"/>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214039" name="Oval 23"/>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p>
          </p:txBody>
        </p:sp>
        <p:sp>
          <p:nvSpPr>
            <p:cNvPr id="569368" name="Oval 24"/>
            <p:cNvSpPr>
              <a:spLocks noChangeArrowheads="1"/>
            </p:cNvSpPr>
            <p:nvPr/>
          </p:nvSpPr>
          <p:spPr bwMode="gray">
            <a:xfrm>
              <a:off x="2338" y="1941"/>
              <a:ext cx="1096" cy="109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214041" name="Oval 25"/>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p>
          </p:txBody>
        </p:sp>
      </p:grpSp>
      <p:grpSp>
        <p:nvGrpSpPr>
          <p:cNvPr id="214022" name="Group 26"/>
          <p:cNvGrpSpPr>
            <a:grpSpLocks/>
          </p:cNvGrpSpPr>
          <p:nvPr/>
        </p:nvGrpSpPr>
        <p:grpSpPr bwMode="auto">
          <a:xfrm>
            <a:off x="76200" y="3248025"/>
            <a:ext cx="533400" cy="304800"/>
            <a:chOff x="2078" y="1680"/>
            <a:chExt cx="1615" cy="1615"/>
          </a:xfrm>
        </p:grpSpPr>
        <p:sp>
          <p:nvSpPr>
            <p:cNvPr id="214030" name="Oval 27"/>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p>
          </p:txBody>
        </p:sp>
        <p:sp>
          <p:nvSpPr>
            <p:cNvPr id="214031" name="Oval 28"/>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p>
          </p:txBody>
        </p:sp>
        <p:sp>
          <p:nvSpPr>
            <p:cNvPr id="569373" name="Oval 29"/>
            <p:cNvSpPr>
              <a:spLocks noChangeArrowheads="1"/>
            </p:cNvSpPr>
            <p:nvPr/>
          </p:nvSpPr>
          <p:spPr bwMode="gray">
            <a:xfrm>
              <a:off x="2256" y="1857"/>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214033" name="Oval 30"/>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p>
          </p:txBody>
        </p:sp>
        <p:sp>
          <p:nvSpPr>
            <p:cNvPr id="569375" name="Oval 31"/>
            <p:cNvSpPr>
              <a:spLocks noChangeArrowheads="1"/>
            </p:cNvSpPr>
            <p:nvPr/>
          </p:nvSpPr>
          <p:spPr bwMode="gray">
            <a:xfrm>
              <a:off x="2338" y="1941"/>
              <a:ext cx="1096" cy="109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214035" name="Oval 32"/>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p>
          </p:txBody>
        </p:sp>
      </p:grpSp>
      <p:grpSp>
        <p:nvGrpSpPr>
          <p:cNvPr id="214023" name="Group 33"/>
          <p:cNvGrpSpPr>
            <a:grpSpLocks/>
          </p:cNvGrpSpPr>
          <p:nvPr/>
        </p:nvGrpSpPr>
        <p:grpSpPr bwMode="auto">
          <a:xfrm>
            <a:off x="152400" y="4772025"/>
            <a:ext cx="533400" cy="304800"/>
            <a:chOff x="2078" y="1680"/>
            <a:chExt cx="1615" cy="1615"/>
          </a:xfrm>
        </p:grpSpPr>
        <p:sp>
          <p:nvSpPr>
            <p:cNvPr id="214024" name="Oval 34"/>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p>
          </p:txBody>
        </p:sp>
        <p:sp>
          <p:nvSpPr>
            <p:cNvPr id="214025" name="Oval 35"/>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p>
          </p:txBody>
        </p:sp>
        <p:sp>
          <p:nvSpPr>
            <p:cNvPr id="569380" name="Oval 36"/>
            <p:cNvSpPr>
              <a:spLocks noChangeArrowheads="1"/>
            </p:cNvSpPr>
            <p:nvPr/>
          </p:nvSpPr>
          <p:spPr bwMode="gray">
            <a:xfrm>
              <a:off x="2256" y="1857"/>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214027" name="Oval 37"/>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p>
          </p:txBody>
        </p:sp>
        <p:sp>
          <p:nvSpPr>
            <p:cNvPr id="569382" name="Oval 38"/>
            <p:cNvSpPr>
              <a:spLocks noChangeArrowheads="1"/>
            </p:cNvSpPr>
            <p:nvPr/>
          </p:nvSpPr>
          <p:spPr bwMode="gray">
            <a:xfrm>
              <a:off x="2338" y="1941"/>
              <a:ext cx="1096" cy="109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214029" name="Oval 39"/>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p>
          </p:txBody>
        </p:sp>
      </p:grpSp>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16"/>
          <p:cNvSpPr>
            <a:spLocks noChangeArrowheads="1"/>
          </p:cNvSpPr>
          <p:nvPr/>
        </p:nvSpPr>
        <p:spPr bwMode="auto">
          <a:xfrm>
            <a:off x="609600" y="1143000"/>
            <a:ext cx="8534400" cy="946150"/>
          </a:xfrm>
          <a:prstGeom prst="rect">
            <a:avLst/>
          </a:prstGeom>
          <a:noFill/>
          <a:ln w="9525">
            <a:noFill/>
            <a:miter lim="800000"/>
            <a:headEnd/>
            <a:tailEnd/>
          </a:ln>
        </p:spPr>
        <p:txBody>
          <a:bodyPr anchor="ctr">
            <a:spAutoFit/>
          </a:bodyPr>
          <a:lstStyle/>
          <a:p>
            <a:pPr algn="just"/>
            <a:r>
              <a:rPr lang="en-US" sz="2800"/>
              <a:t> Trong quá trình mài, đá mài có khả năng tự mài</a:t>
            </a:r>
          </a:p>
          <a:p>
            <a:pPr algn="just"/>
            <a:r>
              <a:rPr lang="en-US" sz="2800"/>
              <a:t> sắc một phần.</a:t>
            </a:r>
            <a:r>
              <a:rPr lang="en-US" sz="2000"/>
              <a:t> </a:t>
            </a:r>
          </a:p>
        </p:txBody>
      </p:sp>
      <p:sp>
        <p:nvSpPr>
          <p:cNvPr id="215043" name="Rectangle 17"/>
          <p:cNvSpPr>
            <a:spLocks noChangeArrowheads="1"/>
          </p:cNvSpPr>
          <p:nvPr/>
        </p:nvSpPr>
        <p:spPr bwMode="auto">
          <a:xfrm>
            <a:off x="533400" y="2238375"/>
            <a:ext cx="8610600" cy="1800225"/>
          </a:xfrm>
          <a:prstGeom prst="rect">
            <a:avLst/>
          </a:prstGeom>
          <a:noFill/>
          <a:ln w="9525">
            <a:noFill/>
            <a:miter lim="800000"/>
            <a:headEnd/>
            <a:tailEnd/>
          </a:ln>
        </p:spPr>
        <p:txBody>
          <a:bodyPr anchor="ctr">
            <a:spAutoFit/>
          </a:bodyPr>
          <a:lstStyle/>
          <a:p>
            <a:pPr algn="just"/>
            <a:r>
              <a:rPr lang="en-US" sz="2800"/>
              <a:t>   Do cấu trúc hình học tế vi bề mặt đá rất phức tạp, sự sắp xếp hạt mài, sự tạo các lưỡi cắt trên hạt mài là ngẫu nhiên nên việc điều khiển quá trình mài  gặp nhiều khó khăn. </a:t>
            </a:r>
          </a:p>
        </p:txBody>
      </p:sp>
      <p:sp>
        <p:nvSpPr>
          <p:cNvPr id="215044" name="Rectangle 18"/>
          <p:cNvSpPr>
            <a:spLocks noChangeArrowheads="1"/>
          </p:cNvSpPr>
          <p:nvPr/>
        </p:nvSpPr>
        <p:spPr bwMode="auto">
          <a:xfrm>
            <a:off x="609600" y="4038600"/>
            <a:ext cx="8534400" cy="2654300"/>
          </a:xfrm>
          <a:prstGeom prst="rect">
            <a:avLst/>
          </a:prstGeom>
          <a:noFill/>
          <a:ln w="9525">
            <a:noFill/>
            <a:miter lim="800000"/>
            <a:headEnd/>
            <a:tailEnd/>
          </a:ln>
        </p:spPr>
        <p:txBody>
          <a:bodyPr anchor="ctr">
            <a:spAutoFit/>
          </a:bodyPr>
          <a:lstStyle/>
          <a:p>
            <a:pPr algn="just"/>
            <a:r>
              <a:rPr lang="en-US" sz="2800"/>
              <a:t>   Quá trình mài là quá trình cào xước tế vi bề mặt, tạo ra phoi rất nhỏ nên mài có khả năng đạt độ chính xác và độ nhẵn bề mặt rất cao. Khi mài tinh có thể đạt cấp chính xác 5 – 6, nhám bề mặt Ra=0,1 – 0,2 </a:t>
            </a:r>
            <a:r>
              <a:rPr lang="en-US" sz="2800">
                <a:sym typeface="Symbol" pitchFamily="18" charset="2"/>
              </a:rPr>
              <a:t></a:t>
            </a:r>
            <a:r>
              <a:rPr lang="en-US" sz="2800"/>
              <a:t>m. Vì vậy mài là quá trình gia công tinh và thường đặt cuối quy trình công nghệ.</a:t>
            </a:r>
            <a:r>
              <a:rPr lang="en-US" sz="2800">
                <a:sym typeface="Symbol" pitchFamily="18" charset="2"/>
              </a:rPr>
              <a:t> </a:t>
            </a:r>
          </a:p>
        </p:txBody>
      </p:sp>
      <p:grpSp>
        <p:nvGrpSpPr>
          <p:cNvPr id="215045" name="Group 19"/>
          <p:cNvGrpSpPr>
            <a:grpSpLocks/>
          </p:cNvGrpSpPr>
          <p:nvPr/>
        </p:nvGrpSpPr>
        <p:grpSpPr bwMode="auto">
          <a:xfrm>
            <a:off x="114300" y="1228725"/>
            <a:ext cx="533400" cy="304800"/>
            <a:chOff x="2078" y="1680"/>
            <a:chExt cx="1615" cy="1615"/>
          </a:xfrm>
        </p:grpSpPr>
        <p:sp>
          <p:nvSpPr>
            <p:cNvPr id="215060" name="Oval 20"/>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p>
          </p:txBody>
        </p:sp>
        <p:sp>
          <p:nvSpPr>
            <p:cNvPr id="215061" name="Oval 21"/>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p>
          </p:txBody>
        </p:sp>
        <p:sp>
          <p:nvSpPr>
            <p:cNvPr id="571414" name="Oval 22"/>
            <p:cNvSpPr>
              <a:spLocks noChangeArrowheads="1"/>
            </p:cNvSpPr>
            <p:nvPr/>
          </p:nvSpPr>
          <p:spPr bwMode="gray">
            <a:xfrm>
              <a:off x="2256" y="1857"/>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215063" name="Oval 23"/>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p>
          </p:txBody>
        </p:sp>
        <p:sp>
          <p:nvSpPr>
            <p:cNvPr id="571416" name="Oval 24"/>
            <p:cNvSpPr>
              <a:spLocks noChangeArrowheads="1"/>
            </p:cNvSpPr>
            <p:nvPr/>
          </p:nvSpPr>
          <p:spPr bwMode="gray">
            <a:xfrm>
              <a:off x="2338" y="1941"/>
              <a:ext cx="1096" cy="109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215065" name="Oval 25"/>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p>
          </p:txBody>
        </p:sp>
      </p:grpSp>
      <p:grpSp>
        <p:nvGrpSpPr>
          <p:cNvPr id="215046" name="Group 26"/>
          <p:cNvGrpSpPr>
            <a:grpSpLocks/>
          </p:cNvGrpSpPr>
          <p:nvPr/>
        </p:nvGrpSpPr>
        <p:grpSpPr bwMode="auto">
          <a:xfrm>
            <a:off x="104775" y="2362200"/>
            <a:ext cx="533400" cy="304800"/>
            <a:chOff x="2078" y="1680"/>
            <a:chExt cx="1615" cy="1615"/>
          </a:xfrm>
        </p:grpSpPr>
        <p:sp>
          <p:nvSpPr>
            <p:cNvPr id="215054" name="Oval 27"/>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p>
          </p:txBody>
        </p:sp>
        <p:sp>
          <p:nvSpPr>
            <p:cNvPr id="215055" name="Oval 28"/>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p>
          </p:txBody>
        </p:sp>
        <p:sp>
          <p:nvSpPr>
            <p:cNvPr id="571421" name="Oval 29"/>
            <p:cNvSpPr>
              <a:spLocks noChangeArrowheads="1"/>
            </p:cNvSpPr>
            <p:nvPr/>
          </p:nvSpPr>
          <p:spPr bwMode="gray">
            <a:xfrm>
              <a:off x="2256" y="1857"/>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215057" name="Oval 30"/>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p>
          </p:txBody>
        </p:sp>
        <p:sp>
          <p:nvSpPr>
            <p:cNvPr id="571423" name="Oval 31"/>
            <p:cNvSpPr>
              <a:spLocks noChangeArrowheads="1"/>
            </p:cNvSpPr>
            <p:nvPr/>
          </p:nvSpPr>
          <p:spPr bwMode="gray">
            <a:xfrm>
              <a:off x="2338" y="1941"/>
              <a:ext cx="1096" cy="109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215059" name="Oval 32"/>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p>
          </p:txBody>
        </p:sp>
      </p:grpSp>
      <p:grpSp>
        <p:nvGrpSpPr>
          <p:cNvPr id="215047" name="Group 33"/>
          <p:cNvGrpSpPr>
            <a:grpSpLocks/>
          </p:cNvGrpSpPr>
          <p:nvPr/>
        </p:nvGrpSpPr>
        <p:grpSpPr bwMode="auto">
          <a:xfrm>
            <a:off x="76200" y="4191000"/>
            <a:ext cx="533400" cy="304800"/>
            <a:chOff x="2078" y="1680"/>
            <a:chExt cx="1615" cy="1615"/>
          </a:xfrm>
        </p:grpSpPr>
        <p:sp>
          <p:nvSpPr>
            <p:cNvPr id="215048" name="Oval 34"/>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p>
          </p:txBody>
        </p:sp>
        <p:sp>
          <p:nvSpPr>
            <p:cNvPr id="215049" name="Oval 35"/>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p>
          </p:txBody>
        </p:sp>
        <p:sp>
          <p:nvSpPr>
            <p:cNvPr id="571428" name="Oval 36"/>
            <p:cNvSpPr>
              <a:spLocks noChangeArrowheads="1"/>
            </p:cNvSpPr>
            <p:nvPr/>
          </p:nvSpPr>
          <p:spPr bwMode="gray">
            <a:xfrm>
              <a:off x="2256" y="1857"/>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215051" name="Oval 37"/>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p>
          </p:txBody>
        </p:sp>
        <p:sp>
          <p:nvSpPr>
            <p:cNvPr id="571430" name="Oval 38"/>
            <p:cNvSpPr>
              <a:spLocks noChangeArrowheads="1"/>
            </p:cNvSpPr>
            <p:nvPr/>
          </p:nvSpPr>
          <p:spPr bwMode="gray">
            <a:xfrm>
              <a:off x="2338" y="1941"/>
              <a:ext cx="1096" cy="109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215053" name="Oval 39"/>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p>
          </p:txBody>
        </p:sp>
      </p:grpSp>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16"/>
          <p:cNvSpPr>
            <a:spLocks noChangeArrowheads="1"/>
          </p:cNvSpPr>
          <p:nvPr/>
        </p:nvSpPr>
        <p:spPr bwMode="auto">
          <a:xfrm>
            <a:off x="609600" y="1141413"/>
            <a:ext cx="8534400" cy="1373187"/>
          </a:xfrm>
          <a:prstGeom prst="rect">
            <a:avLst/>
          </a:prstGeom>
          <a:noFill/>
          <a:ln w="9525">
            <a:noFill/>
            <a:miter lim="800000"/>
            <a:headEnd/>
            <a:tailEnd/>
          </a:ln>
        </p:spPr>
        <p:txBody>
          <a:bodyPr anchor="ctr">
            <a:spAutoFit/>
          </a:bodyPr>
          <a:lstStyle/>
          <a:p>
            <a:pPr algn="just"/>
            <a:r>
              <a:rPr lang="en-US" sz="2800"/>
              <a:t>  Mài gia công được hầu hết các dạng bề như: </a:t>
            </a:r>
          </a:p>
          <a:p>
            <a:pPr algn="just"/>
            <a:r>
              <a:rPr lang="en-US" sz="2800"/>
              <a:t>mặt tròn xoay, mặt phẳng, răng, ren, then hoa, các mặt định hình.v.v.</a:t>
            </a:r>
          </a:p>
        </p:txBody>
      </p:sp>
      <p:sp>
        <p:nvSpPr>
          <p:cNvPr id="216067" name="Rectangle 17"/>
          <p:cNvSpPr>
            <a:spLocks noChangeArrowheads="1"/>
          </p:cNvSpPr>
          <p:nvPr/>
        </p:nvSpPr>
        <p:spPr bwMode="auto">
          <a:xfrm>
            <a:off x="685800" y="2743200"/>
            <a:ext cx="8458200" cy="1373188"/>
          </a:xfrm>
          <a:prstGeom prst="rect">
            <a:avLst/>
          </a:prstGeom>
          <a:noFill/>
          <a:ln w="9525">
            <a:noFill/>
            <a:miter lim="800000"/>
            <a:headEnd/>
            <a:tailEnd/>
          </a:ln>
        </p:spPr>
        <p:txBody>
          <a:bodyPr anchor="ctr">
            <a:spAutoFit/>
          </a:bodyPr>
          <a:lstStyle/>
          <a:p>
            <a:pPr algn="just"/>
            <a:r>
              <a:rPr lang="en-US" sz="2800"/>
              <a:t>  Mài không những chỉ được dùng trong gia công tinh, mà còn được dùng ngày càng nhiều ở các nguyên công gia công phá, gia công thô.</a:t>
            </a:r>
          </a:p>
        </p:txBody>
      </p:sp>
      <p:sp>
        <p:nvSpPr>
          <p:cNvPr id="216068" name="Rectangle 18"/>
          <p:cNvSpPr>
            <a:spLocks noChangeArrowheads="1"/>
          </p:cNvSpPr>
          <p:nvPr/>
        </p:nvSpPr>
        <p:spPr bwMode="auto">
          <a:xfrm>
            <a:off x="762000" y="4362450"/>
            <a:ext cx="8237538" cy="2227263"/>
          </a:xfrm>
          <a:prstGeom prst="rect">
            <a:avLst/>
          </a:prstGeom>
          <a:noFill/>
          <a:ln w="9525">
            <a:noFill/>
            <a:miter lim="800000"/>
            <a:headEnd/>
            <a:tailEnd/>
          </a:ln>
        </p:spPr>
        <p:txBody>
          <a:bodyPr anchor="ctr">
            <a:spAutoFit/>
          </a:bodyPr>
          <a:lstStyle/>
          <a:p>
            <a:pPr algn="just"/>
            <a:r>
              <a:rPr lang="en-US" sz="2800"/>
              <a:t>  Do có nhiều  ưu điểm nổi bật nên  mài được sử dụng rất phổ biến trong ngành chế tạo máy. Trong tổng số máy công cụ, máy mài chiếm đến 30%, còn trong một số ngành đặc biệt như chế tạo vòng bi máy mài chiếm đến 60%.   </a:t>
            </a:r>
          </a:p>
        </p:txBody>
      </p:sp>
      <p:grpSp>
        <p:nvGrpSpPr>
          <p:cNvPr id="216069" name="Group 19"/>
          <p:cNvGrpSpPr>
            <a:grpSpLocks/>
          </p:cNvGrpSpPr>
          <p:nvPr/>
        </p:nvGrpSpPr>
        <p:grpSpPr bwMode="auto">
          <a:xfrm>
            <a:off x="114300" y="1228725"/>
            <a:ext cx="533400" cy="304800"/>
            <a:chOff x="2078" y="1680"/>
            <a:chExt cx="1615" cy="1615"/>
          </a:xfrm>
        </p:grpSpPr>
        <p:sp>
          <p:nvSpPr>
            <p:cNvPr id="216084" name="Oval 20"/>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p>
          </p:txBody>
        </p:sp>
        <p:sp>
          <p:nvSpPr>
            <p:cNvPr id="216085" name="Oval 21"/>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p>
          </p:txBody>
        </p:sp>
        <p:sp>
          <p:nvSpPr>
            <p:cNvPr id="573462" name="Oval 22"/>
            <p:cNvSpPr>
              <a:spLocks noChangeArrowheads="1"/>
            </p:cNvSpPr>
            <p:nvPr/>
          </p:nvSpPr>
          <p:spPr bwMode="gray">
            <a:xfrm>
              <a:off x="2256" y="1857"/>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216087" name="Oval 23"/>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p>
          </p:txBody>
        </p:sp>
        <p:sp>
          <p:nvSpPr>
            <p:cNvPr id="573464" name="Oval 24"/>
            <p:cNvSpPr>
              <a:spLocks noChangeArrowheads="1"/>
            </p:cNvSpPr>
            <p:nvPr/>
          </p:nvSpPr>
          <p:spPr bwMode="gray">
            <a:xfrm>
              <a:off x="2338" y="1941"/>
              <a:ext cx="1096" cy="109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216089" name="Oval 25"/>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p>
          </p:txBody>
        </p:sp>
      </p:grpSp>
      <p:grpSp>
        <p:nvGrpSpPr>
          <p:cNvPr id="216070" name="Group 26"/>
          <p:cNvGrpSpPr>
            <a:grpSpLocks/>
          </p:cNvGrpSpPr>
          <p:nvPr/>
        </p:nvGrpSpPr>
        <p:grpSpPr bwMode="auto">
          <a:xfrm>
            <a:off x="152400" y="2881313"/>
            <a:ext cx="533400" cy="304800"/>
            <a:chOff x="2078" y="1680"/>
            <a:chExt cx="1615" cy="1615"/>
          </a:xfrm>
        </p:grpSpPr>
        <p:sp>
          <p:nvSpPr>
            <p:cNvPr id="216078" name="Oval 27"/>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p>
          </p:txBody>
        </p:sp>
        <p:sp>
          <p:nvSpPr>
            <p:cNvPr id="216079" name="Oval 28"/>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p>
          </p:txBody>
        </p:sp>
        <p:sp>
          <p:nvSpPr>
            <p:cNvPr id="573469" name="Oval 29"/>
            <p:cNvSpPr>
              <a:spLocks noChangeArrowheads="1"/>
            </p:cNvSpPr>
            <p:nvPr/>
          </p:nvSpPr>
          <p:spPr bwMode="gray">
            <a:xfrm>
              <a:off x="2256" y="1857"/>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216081" name="Oval 30"/>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p>
          </p:txBody>
        </p:sp>
        <p:sp>
          <p:nvSpPr>
            <p:cNvPr id="573471" name="Oval 31"/>
            <p:cNvSpPr>
              <a:spLocks noChangeArrowheads="1"/>
            </p:cNvSpPr>
            <p:nvPr/>
          </p:nvSpPr>
          <p:spPr bwMode="gray">
            <a:xfrm>
              <a:off x="2338" y="1941"/>
              <a:ext cx="1096" cy="109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216083" name="Oval 32"/>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p>
          </p:txBody>
        </p:sp>
      </p:grpSp>
      <p:grpSp>
        <p:nvGrpSpPr>
          <p:cNvPr id="216071" name="Group 33"/>
          <p:cNvGrpSpPr>
            <a:grpSpLocks/>
          </p:cNvGrpSpPr>
          <p:nvPr/>
        </p:nvGrpSpPr>
        <p:grpSpPr bwMode="auto">
          <a:xfrm>
            <a:off x="152400" y="4495800"/>
            <a:ext cx="533400" cy="304800"/>
            <a:chOff x="2078" y="1680"/>
            <a:chExt cx="1615" cy="1615"/>
          </a:xfrm>
        </p:grpSpPr>
        <p:sp>
          <p:nvSpPr>
            <p:cNvPr id="216072" name="Oval 34"/>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p>
          </p:txBody>
        </p:sp>
        <p:sp>
          <p:nvSpPr>
            <p:cNvPr id="216073" name="Oval 35"/>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p>
          </p:txBody>
        </p:sp>
        <p:sp>
          <p:nvSpPr>
            <p:cNvPr id="573476" name="Oval 36"/>
            <p:cNvSpPr>
              <a:spLocks noChangeArrowheads="1"/>
            </p:cNvSpPr>
            <p:nvPr/>
          </p:nvSpPr>
          <p:spPr bwMode="gray">
            <a:xfrm>
              <a:off x="2256" y="1857"/>
              <a:ext cx="1259" cy="126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216075" name="Oval 37"/>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p>
          </p:txBody>
        </p:sp>
        <p:sp>
          <p:nvSpPr>
            <p:cNvPr id="573478" name="Oval 38"/>
            <p:cNvSpPr>
              <a:spLocks noChangeArrowheads="1"/>
            </p:cNvSpPr>
            <p:nvPr/>
          </p:nvSpPr>
          <p:spPr bwMode="gray">
            <a:xfrm>
              <a:off x="2338" y="1941"/>
              <a:ext cx="1096" cy="109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216077" name="Oval 39"/>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p>
          </p:txBody>
        </p:sp>
      </p:grpSp>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16"/>
          <p:cNvSpPr>
            <a:spLocks noChangeArrowheads="1"/>
          </p:cNvSpPr>
          <p:nvPr/>
        </p:nvSpPr>
        <p:spPr bwMode="auto">
          <a:xfrm>
            <a:off x="0" y="700088"/>
            <a:ext cx="4948238" cy="519112"/>
          </a:xfrm>
          <a:prstGeom prst="rect">
            <a:avLst/>
          </a:prstGeom>
          <a:noFill/>
          <a:ln w="9525">
            <a:noFill/>
            <a:miter lim="800000"/>
            <a:headEnd/>
            <a:tailEnd/>
          </a:ln>
        </p:spPr>
        <p:txBody>
          <a:bodyPr wrap="none" anchor="ctr">
            <a:spAutoFit/>
          </a:bodyPr>
          <a:lstStyle/>
          <a:p>
            <a:pPr algn="just"/>
            <a:r>
              <a:rPr lang="en-US" sz="2800" b="1" i="1">
                <a:solidFill>
                  <a:srgbClr val="3333FF"/>
                </a:solidFill>
              </a:rPr>
              <a:t>4.6.2 Các phương pháp mài.</a:t>
            </a:r>
          </a:p>
        </p:txBody>
      </p:sp>
      <p:sp>
        <p:nvSpPr>
          <p:cNvPr id="217091" name="Rectangle 17"/>
          <p:cNvSpPr>
            <a:spLocks noChangeArrowheads="1"/>
          </p:cNvSpPr>
          <p:nvPr/>
        </p:nvSpPr>
        <p:spPr bwMode="auto">
          <a:xfrm>
            <a:off x="0" y="1187450"/>
            <a:ext cx="4554538" cy="946150"/>
          </a:xfrm>
          <a:prstGeom prst="rect">
            <a:avLst/>
          </a:prstGeom>
          <a:noFill/>
          <a:ln w="9525">
            <a:noFill/>
            <a:miter lim="800000"/>
            <a:headEnd/>
            <a:tailEnd/>
          </a:ln>
        </p:spPr>
        <p:txBody>
          <a:bodyPr wrap="none" anchor="ctr">
            <a:spAutoFit/>
          </a:bodyPr>
          <a:lstStyle/>
          <a:p>
            <a:pPr indent="450850"/>
            <a:r>
              <a:rPr lang="en-US" sz="2800" b="1" i="1"/>
              <a:t>1. Mài tròn ngoài.</a:t>
            </a:r>
            <a:endParaRPr lang="en-US" sz="2800"/>
          </a:p>
          <a:p>
            <a:pPr indent="450850"/>
            <a:r>
              <a:rPr lang="en-US" sz="2800"/>
              <a:t>a/ </a:t>
            </a:r>
            <a:r>
              <a:rPr lang="en-US" sz="2800" i="1"/>
              <a:t>Mài tròn ngoài có tâm.</a:t>
            </a:r>
          </a:p>
        </p:txBody>
      </p:sp>
      <p:sp>
        <p:nvSpPr>
          <p:cNvPr id="217092" name="Rectangle 18"/>
          <p:cNvSpPr>
            <a:spLocks noChangeArrowheads="1"/>
          </p:cNvSpPr>
          <p:nvPr/>
        </p:nvSpPr>
        <p:spPr bwMode="auto">
          <a:xfrm>
            <a:off x="0" y="2133600"/>
            <a:ext cx="4419600" cy="2282825"/>
          </a:xfrm>
          <a:prstGeom prst="rect">
            <a:avLst/>
          </a:prstGeom>
          <a:noFill/>
          <a:ln w="9525">
            <a:noFill/>
            <a:miter lim="800000"/>
            <a:headEnd/>
            <a:tailEnd/>
          </a:ln>
        </p:spPr>
        <p:txBody>
          <a:bodyPr anchor="ctr">
            <a:spAutoFit/>
          </a:bodyPr>
          <a:lstStyle/>
          <a:p>
            <a:pPr algn="just"/>
            <a:r>
              <a:rPr lang="en-US" sz="2400"/>
              <a:t>Mài tròn ngoài có tâm có tính vạn năng cao. Khi mài có thể gá chi tiết trên hai mũi tâm hoặc một đầu trên mâm cặp một đầu trên mũi tâm (tương tự như gá đặt khi tiện). </a:t>
            </a:r>
          </a:p>
        </p:txBody>
      </p:sp>
      <p:pic>
        <p:nvPicPr>
          <p:cNvPr id="217093" name="Picture 19"/>
          <p:cNvPicPr>
            <a:picLocks noChangeAspect="1" noChangeArrowheads="1"/>
          </p:cNvPicPr>
          <p:nvPr/>
        </p:nvPicPr>
        <p:blipFill>
          <a:blip r:embed="rId3"/>
          <a:srcRect/>
          <a:stretch>
            <a:fillRect/>
          </a:stretch>
        </p:blipFill>
        <p:spPr bwMode="auto">
          <a:xfrm>
            <a:off x="4648200" y="1447800"/>
            <a:ext cx="4248150" cy="2895600"/>
          </a:xfrm>
          <a:prstGeom prst="rect">
            <a:avLst/>
          </a:prstGeom>
          <a:noFill/>
          <a:ln w="9525">
            <a:noFill/>
            <a:miter lim="800000"/>
            <a:headEnd/>
            <a:tailEnd/>
          </a:ln>
        </p:spPr>
      </p:pic>
      <p:pic>
        <p:nvPicPr>
          <p:cNvPr id="217094" name="Picture 20"/>
          <p:cNvPicPr>
            <a:picLocks noChangeAspect="1" noChangeArrowheads="1"/>
          </p:cNvPicPr>
          <p:nvPr/>
        </p:nvPicPr>
        <p:blipFill>
          <a:blip r:embed="rId4"/>
          <a:srcRect/>
          <a:stretch>
            <a:fillRect/>
          </a:stretch>
        </p:blipFill>
        <p:spPr bwMode="auto">
          <a:xfrm>
            <a:off x="2667000" y="4267200"/>
            <a:ext cx="6477000" cy="2590800"/>
          </a:xfrm>
          <a:prstGeom prst="rect">
            <a:avLst/>
          </a:prstGeom>
          <a:noFill/>
          <a:ln w="9525">
            <a:noFill/>
            <a:miter lim="800000"/>
            <a:headEnd/>
            <a:tailEnd/>
          </a:ln>
        </p:spPr>
      </p:pic>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8114" name="Picture 16" descr="h1"/>
          <p:cNvPicPr>
            <a:picLocks noChangeAspect="1" noChangeArrowheads="1"/>
          </p:cNvPicPr>
          <p:nvPr/>
        </p:nvPicPr>
        <p:blipFill>
          <a:blip r:embed="rId3"/>
          <a:srcRect/>
          <a:stretch>
            <a:fillRect/>
          </a:stretch>
        </p:blipFill>
        <p:spPr bwMode="auto">
          <a:xfrm>
            <a:off x="1066800" y="1196975"/>
            <a:ext cx="6911975" cy="4535488"/>
          </a:xfrm>
          <a:prstGeom prst="rect">
            <a:avLst/>
          </a:prstGeom>
          <a:noFill/>
          <a:ln w="9525">
            <a:noFill/>
            <a:miter lim="800000"/>
            <a:headEnd/>
            <a:tailEnd/>
          </a:ln>
        </p:spPr>
      </p:pic>
    </p:spTree>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2"/>
          <p:cNvSpPr>
            <a:spLocks noChangeArrowheads="1"/>
          </p:cNvSpPr>
          <p:nvPr/>
        </p:nvSpPr>
        <p:spPr bwMode="auto">
          <a:xfrm>
            <a:off x="1600200" y="76200"/>
            <a:ext cx="6096000" cy="579438"/>
          </a:xfrm>
          <a:prstGeom prst="rect">
            <a:avLst/>
          </a:prstGeom>
          <a:noFill/>
          <a:ln w="9525">
            <a:noFill/>
            <a:miter lim="800000"/>
            <a:headEnd/>
            <a:tailEnd/>
          </a:ln>
        </p:spPr>
        <p:txBody>
          <a:bodyPr anchor="ctr">
            <a:spAutoFit/>
          </a:bodyPr>
          <a:lstStyle/>
          <a:p>
            <a:pPr indent="457200" algn="just"/>
            <a:r>
              <a:rPr lang="en-US" sz="3200" i="1">
                <a:solidFill>
                  <a:srgbClr val="FFFFFF"/>
                </a:solidFill>
              </a:rPr>
              <a:t>b/  Mài tròn ngoài không tâm. </a:t>
            </a:r>
          </a:p>
        </p:txBody>
      </p:sp>
      <p:pic>
        <p:nvPicPr>
          <p:cNvPr id="219139" name="Picture 3"/>
          <p:cNvPicPr>
            <a:picLocks noChangeAspect="1" noChangeArrowheads="1"/>
          </p:cNvPicPr>
          <p:nvPr/>
        </p:nvPicPr>
        <p:blipFill>
          <a:blip r:embed="rId3"/>
          <a:srcRect/>
          <a:stretch>
            <a:fillRect/>
          </a:stretch>
        </p:blipFill>
        <p:spPr bwMode="auto">
          <a:xfrm>
            <a:off x="0" y="990600"/>
            <a:ext cx="5029200" cy="4854575"/>
          </a:xfrm>
          <a:prstGeom prst="rect">
            <a:avLst/>
          </a:prstGeom>
          <a:noFill/>
          <a:ln w="9525">
            <a:noFill/>
            <a:miter lim="800000"/>
            <a:headEnd/>
            <a:tailEnd/>
          </a:ln>
        </p:spPr>
      </p:pic>
      <p:pic>
        <p:nvPicPr>
          <p:cNvPr id="219140" name="Picture 4"/>
          <p:cNvPicPr>
            <a:picLocks noChangeAspect="1" noChangeArrowheads="1"/>
          </p:cNvPicPr>
          <p:nvPr/>
        </p:nvPicPr>
        <p:blipFill>
          <a:blip r:embed="rId4"/>
          <a:srcRect/>
          <a:stretch>
            <a:fillRect/>
          </a:stretch>
        </p:blipFill>
        <p:spPr bwMode="auto">
          <a:xfrm>
            <a:off x="5029200" y="1676400"/>
            <a:ext cx="4114800" cy="3395663"/>
          </a:xfrm>
          <a:prstGeom prst="rect">
            <a:avLst/>
          </a:prstGeom>
          <a:noFill/>
          <a:ln w="9525">
            <a:noFill/>
            <a:miter lim="800000"/>
            <a:headEnd/>
            <a:tailEnd/>
          </a:ln>
        </p:spPr>
      </p:pic>
    </p:spTree>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Rectangle 16"/>
          <p:cNvSpPr>
            <a:spLocks noChangeArrowheads="1"/>
          </p:cNvSpPr>
          <p:nvPr/>
        </p:nvSpPr>
        <p:spPr bwMode="auto">
          <a:xfrm>
            <a:off x="457200" y="1193800"/>
            <a:ext cx="8382000" cy="2227263"/>
          </a:xfrm>
          <a:prstGeom prst="rect">
            <a:avLst/>
          </a:prstGeom>
          <a:noFill/>
          <a:ln w="9525">
            <a:noFill/>
            <a:miter lim="800000"/>
            <a:headEnd/>
            <a:tailEnd/>
          </a:ln>
        </p:spPr>
        <p:txBody>
          <a:bodyPr anchor="ctr">
            <a:spAutoFit/>
          </a:bodyPr>
          <a:lstStyle/>
          <a:p>
            <a:pPr indent="457200" algn="just"/>
            <a:r>
              <a:rPr lang="en-US" sz="2800" i="1"/>
              <a:t>b/  Mài tròn ngoài không tâm. </a:t>
            </a:r>
            <a:endParaRPr lang="en-US" sz="2800"/>
          </a:p>
          <a:p>
            <a:pPr indent="457200" algn="just"/>
            <a:r>
              <a:rPr lang="en-US" sz="2800"/>
              <a:t>* Đặc điểm nổi bật của mài không tâm là chuẩn định vị chính là mặt đang gia công. </a:t>
            </a:r>
          </a:p>
          <a:p>
            <a:pPr indent="457200" algn="just"/>
            <a:r>
              <a:rPr lang="en-US" sz="2800"/>
              <a:t>* Mài tròn ngoài không tâm có hai phương pháp:</a:t>
            </a:r>
          </a:p>
          <a:p>
            <a:pPr indent="457200" algn="just"/>
            <a:r>
              <a:rPr lang="en-US" sz="2800"/>
              <a:t>+ Mài không tâm chạy dao dọc (Hình 8.51).</a:t>
            </a:r>
          </a:p>
        </p:txBody>
      </p:sp>
      <p:pic>
        <p:nvPicPr>
          <p:cNvPr id="220163" name="Picture 17" descr="h2"/>
          <p:cNvPicPr>
            <a:picLocks noChangeAspect="1" noChangeArrowheads="1"/>
          </p:cNvPicPr>
          <p:nvPr/>
        </p:nvPicPr>
        <p:blipFill>
          <a:blip r:embed="rId3"/>
          <a:srcRect/>
          <a:stretch>
            <a:fillRect/>
          </a:stretch>
        </p:blipFill>
        <p:spPr bwMode="auto">
          <a:xfrm>
            <a:off x="1165225" y="3644900"/>
            <a:ext cx="6911975" cy="3063875"/>
          </a:xfrm>
          <a:prstGeom prst="rect">
            <a:avLst/>
          </a:prstGeom>
          <a:noFill/>
          <a:ln w="9525">
            <a:noFill/>
            <a:miter lim="800000"/>
            <a:headEnd/>
            <a:tailEnd/>
          </a:ln>
        </p:spPr>
      </p:pic>
    </p:spTree>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16"/>
          <p:cNvSpPr>
            <a:spLocks noChangeArrowheads="1"/>
          </p:cNvSpPr>
          <p:nvPr/>
        </p:nvSpPr>
        <p:spPr bwMode="auto">
          <a:xfrm>
            <a:off x="314325" y="1047750"/>
            <a:ext cx="8829675" cy="3081338"/>
          </a:xfrm>
          <a:prstGeom prst="rect">
            <a:avLst/>
          </a:prstGeom>
          <a:noFill/>
          <a:ln w="9525">
            <a:noFill/>
            <a:miter lim="800000"/>
            <a:headEnd/>
            <a:tailEnd/>
          </a:ln>
        </p:spPr>
        <p:txBody>
          <a:bodyPr anchor="ctr">
            <a:spAutoFit/>
          </a:bodyPr>
          <a:lstStyle/>
          <a:p>
            <a:pPr algn="just"/>
            <a:r>
              <a:rPr lang="en-US" sz="2800"/>
              <a:t>Chi tiết quay và tịnh tiến dọc trục nhờ bánh </a:t>
            </a:r>
          </a:p>
          <a:p>
            <a:pPr algn="just"/>
            <a:r>
              <a:rPr lang="en-US" sz="2800"/>
              <a:t>dẫn có dạng hypecbôlôit tròn xoay có trục đặt lệch với trục chi tiết một góc </a:t>
            </a:r>
            <a:r>
              <a:rPr lang="en-US" sz="2800">
                <a:sym typeface="Symbol" pitchFamily="18" charset="2"/>
              </a:rPr>
              <a:t></a:t>
            </a:r>
            <a:r>
              <a:rPr lang="en-US" sz="2800"/>
              <a:t> = 1</a:t>
            </a:r>
            <a:r>
              <a:rPr lang="en-US" sz="2800">
                <a:sym typeface="Symbol" pitchFamily="18" charset="2"/>
              </a:rPr>
              <a:t>o 12’ </a:t>
            </a:r>
            <a:r>
              <a:rPr lang="en-US" sz="2800"/>
              <a:t> 3</a:t>
            </a:r>
            <a:r>
              <a:rPr lang="en-US" sz="2800">
                <a:sym typeface="Symbol" pitchFamily="18" charset="2"/>
              </a:rPr>
              <a:t>o 30’. Chi tiết được gá cao hơn tâm đá mài một khoảng từ H = (0,5 </a:t>
            </a:r>
            <a:r>
              <a:rPr lang="en-US" sz="2800"/>
              <a:t>1)R nhờ thanh đỡ ở dưới đặt song song với tâm chi tiết với R là bán kính chi tiết, còn đá mài thực hiện chuyển động cắt</a:t>
            </a:r>
            <a:r>
              <a:rPr lang="en-US" sz="2800">
                <a:sym typeface="Symbol" pitchFamily="18" charset="2"/>
              </a:rPr>
              <a:t> </a:t>
            </a:r>
          </a:p>
        </p:txBody>
      </p:sp>
      <p:sp>
        <p:nvSpPr>
          <p:cNvPr id="221187" name="Rectangle 17"/>
          <p:cNvSpPr>
            <a:spLocks noChangeArrowheads="1"/>
          </p:cNvSpPr>
          <p:nvPr/>
        </p:nvSpPr>
        <p:spPr bwMode="auto">
          <a:xfrm>
            <a:off x="381000" y="4270375"/>
            <a:ext cx="8599488" cy="2282825"/>
          </a:xfrm>
          <a:prstGeom prst="rect">
            <a:avLst/>
          </a:prstGeom>
          <a:noFill/>
          <a:ln w="9525">
            <a:noFill/>
            <a:miter lim="800000"/>
            <a:headEnd/>
            <a:tailEnd/>
          </a:ln>
        </p:spPr>
        <p:txBody>
          <a:bodyPr anchor="ctr">
            <a:spAutoFit/>
          </a:bodyPr>
          <a:lstStyle/>
          <a:p>
            <a:pPr algn="just"/>
            <a:r>
              <a:rPr lang="en-US" sz="2400"/>
              <a:t>+ Mài tròn ngoài không tâm tiến dao ngang: Tương tự mài có tâm chạy dao dọc nhưng bánh dẫn có dạng là mặt trụ và  đường tâm đá dẫn được gá song song với đường tâm đá cắt và đá cắt chỉ có chuyển động chạy dao ngang. Với phương pháp này, khi sửa đá chính xác có thể mài được mặt côn và mặt định hình.</a:t>
            </a:r>
          </a:p>
        </p:txBody>
      </p:sp>
    </p:spTree>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Rectangle 16"/>
          <p:cNvSpPr>
            <a:spLocks noChangeArrowheads="1"/>
          </p:cNvSpPr>
          <p:nvPr/>
        </p:nvSpPr>
        <p:spPr bwMode="auto">
          <a:xfrm>
            <a:off x="531813" y="966788"/>
            <a:ext cx="8002587" cy="2547937"/>
          </a:xfrm>
          <a:prstGeom prst="rect">
            <a:avLst/>
          </a:prstGeom>
          <a:noFill/>
          <a:ln w="9525">
            <a:noFill/>
            <a:miter lim="800000"/>
            <a:headEnd/>
            <a:tailEnd/>
          </a:ln>
        </p:spPr>
        <p:txBody>
          <a:bodyPr anchor="ctr">
            <a:spAutoFit/>
          </a:bodyPr>
          <a:lstStyle/>
          <a:p>
            <a:pPr indent="457200" algn="just"/>
            <a:r>
              <a:rPr lang="en-US" sz="2300"/>
              <a:t>*  Ưu điểm :</a:t>
            </a:r>
          </a:p>
          <a:p>
            <a:pPr indent="457200" algn="just"/>
            <a:r>
              <a:rPr lang="en-US" sz="2300"/>
              <a:t>- Giảm thời gian gá đặt và thời gian gia công mặt chuẩn.</a:t>
            </a:r>
          </a:p>
          <a:p>
            <a:pPr indent="457200" algn="just"/>
            <a:r>
              <a:rPr lang="en-US" sz="2300"/>
              <a:t>- Dễ tự động hóa quá trình mài.</a:t>
            </a:r>
          </a:p>
          <a:p>
            <a:pPr indent="457200" algn="just"/>
            <a:r>
              <a:rPr lang="en-US" sz="2300"/>
              <a:t>- Độ cứng vững của hệ thống công nghệ cao hơn mài có tâm.</a:t>
            </a:r>
          </a:p>
          <a:p>
            <a:pPr indent="457200" algn="just"/>
            <a:r>
              <a:rPr lang="en-US" sz="2300"/>
              <a:t>- Có thể mài được các trục dài mà mài có tâm không thực hiện được.</a:t>
            </a:r>
          </a:p>
        </p:txBody>
      </p:sp>
      <p:sp>
        <p:nvSpPr>
          <p:cNvPr id="222211" name="Rectangle 17"/>
          <p:cNvSpPr>
            <a:spLocks noChangeArrowheads="1"/>
          </p:cNvSpPr>
          <p:nvPr/>
        </p:nvSpPr>
        <p:spPr bwMode="auto">
          <a:xfrm>
            <a:off x="381000" y="3630613"/>
            <a:ext cx="8534400" cy="2898775"/>
          </a:xfrm>
          <a:prstGeom prst="rect">
            <a:avLst/>
          </a:prstGeom>
          <a:noFill/>
          <a:ln w="9525">
            <a:noFill/>
            <a:miter lim="800000"/>
            <a:headEnd/>
            <a:tailEnd/>
          </a:ln>
        </p:spPr>
        <p:txBody>
          <a:bodyPr anchor="ctr">
            <a:spAutoFit/>
          </a:bodyPr>
          <a:lstStyle/>
          <a:p>
            <a:pPr indent="457200" algn="just"/>
            <a:r>
              <a:rPr lang="en-US" sz="2300"/>
              <a:t>* Nhược điểm:</a:t>
            </a:r>
          </a:p>
          <a:p>
            <a:pPr indent="457200" algn="just"/>
            <a:r>
              <a:rPr lang="en-US" sz="2300"/>
              <a:t>- Không có khả năng đảm bảo độ đồng tâm giữa các bậc trục do đó chỉ dùng để mài chi tiết dạng trục trơn.</a:t>
            </a:r>
          </a:p>
          <a:p>
            <a:pPr indent="457200" algn="just"/>
            <a:r>
              <a:rPr lang="en-US" sz="2300"/>
              <a:t>- Không mài được các bề mặt gián đoạn vì bánh dẫn không truyền được chuyển động quay đều và tịnh tiến cho chi tiết.</a:t>
            </a:r>
          </a:p>
          <a:p>
            <a:pPr indent="457200" algn="just"/>
            <a:r>
              <a:rPr lang="en-US" sz="2300"/>
              <a:t>Mài không tâm được dùng nhiều trong sản xuất hàng loạt và hàng khối, đặc biệt dùng chế tạo các chi tiết dùng trong công nghiệp dệt - sợi như các cọc sợi, các trục con lăn.. </a:t>
            </a:r>
          </a:p>
        </p:txBody>
      </p:sp>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Rectangle 16"/>
          <p:cNvSpPr>
            <a:spLocks noChangeArrowheads="1"/>
          </p:cNvSpPr>
          <p:nvPr/>
        </p:nvSpPr>
        <p:spPr bwMode="auto">
          <a:xfrm>
            <a:off x="990600" y="166688"/>
            <a:ext cx="4335463" cy="519112"/>
          </a:xfrm>
          <a:prstGeom prst="rect">
            <a:avLst/>
          </a:prstGeom>
          <a:noFill/>
          <a:ln w="9525">
            <a:noFill/>
            <a:miter lim="800000"/>
            <a:headEnd/>
            <a:tailEnd/>
          </a:ln>
        </p:spPr>
        <p:txBody>
          <a:bodyPr wrap="none" anchor="ctr">
            <a:spAutoFit/>
          </a:bodyPr>
          <a:lstStyle/>
          <a:p>
            <a:r>
              <a:rPr lang="en-US" sz="2800" b="1" i="1">
                <a:solidFill>
                  <a:srgbClr val="FFFFFF"/>
                </a:solidFill>
              </a:rPr>
              <a:t>2. Mài tròn trong (mài lỗ)</a:t>
            </a:r>
            <a:endParaRPr lang="en-US">
              <a:solidFill>
                <a:srgbClr val="FFFFFF"/>
              </a:solidFill>
            </a:endParaRPr>
          </a:p>
        </p:txBody>
      </p:sp>
      <p:pic>
        <p:nvPicPr>
          <p:cNvPr id="223235" name="Picture 21"/>
          <p:cNvPicPr>
            <a:picLocks noChangeAspect="1" noChangeArrowheads="1"/>
          </p:cNvPicPr>
          <p:nvPr/>
        </p:nvPicPr>
        <p:blipFill>
          <a:blip r:embed="rId3"/>
          <a:srcRect/>
          <a:stretch>
            <a:fillRect/>
          </a:stretch>
        </p:blipFill>
        <p:spPr bwMode="auto">
          <a:xfrm>
            <a:off x="5334000" y="533400"/>
            <a:ext cx="3581400" cy="3068638"/>
          </a:xfrm>
          <a:prstGeom prst="rect">
            <a:avLst/>
          </a:prstGeom>
          <a:noFill/>
          <a:ln w="9525">
            <a:noFill/>
            <a:miter lim="800000"/>
            <a:headEnd/>
            <a:tailEnd/>
          </a:ln>
        </p:spPr>
      </p:pic>
      <p:pic>
        <p:nvPicPr>
          <p:cNvPr id="223236" name="Picture 22"/>
          <p:cNvPicPr>
            <a:picLocks noChangeAspect="1" noChangeArrowheads="1"/>
          </p:cNvPicPr>
          <p:nvPr/>
        </p:nvPicPr>
        <p:blipFill>
          <a:blip r:embed="rId4"/>
          <a:srcRect/>
          <a:stretch>
            <a:fillRect/>
          </a:stretch>
        </p:blipFill>
        <p:spPr bwMode="auto">
          <a:xfrm>
            <a:off x="990600" y="533400"/>
            <a:ext cx="3886200" cy="3416300"/>
          </a:xfrm>
          <a:prstGeom prst="rect">
            <a:avLst/>
          </a:prstGeom>
          <a:noFill/>
          <a:ln w="9525">
            <a:noFill/>
            <a:miter lim="800000"/>
            <a:headEnd/>
            <a:tailEnd/>
          </a:ln>
        </p:spPr>
      </p:pic>
      <p:pic>
        <p:nvPicPr>
          <p:cNvPr id="223237" name="Picture 23"/>
          <p:cNvPicPr>
            <a:picLocks noChangeAspect="1" noChangeArrowheads="1"/>
          </p:cNvPicPr>
          <p:nvPr/>
        </p:nvPicPr>
        <p:blipFill>
          <a:blip r:embed="rId5"/>
          <a:srcRect/>
          <a:stretch>
            <a:fillRect/>
          </a:stretch>
        </p:blipFill>
        <p:spPr bwMode="auto">
          <a:xfrm>
            <a:off x="5029200" y="3606800"/>
            <a:ext cx="4114800" cy="3251200"/>
          </a:xfrm>
          <a:prstGeom prst="rect">
            <a:avLst/>
          </a:prstGeom>
          <a:noFill/>
          <a:ln w="9525">
            <a:noFill/>
            <a:miter lim="800000"/>
            <a:headEnd/>
            <a:tailEnd/>
          </a:ln>
        </p:spPr>
      </p:pic>
      <p:pic>
        <p:nvPicPr>
          <p:cNvPr id="223238" name="Picture 24"/>
          <p:cNvPicPr>
            <a:picLocks noChangeAspect="1" noChangeArrowheads="1"/>
          </p:cNvPicPr>
          <p:nvPr/>
        </p:nvPicPr>
        <p:blipFill>
          <a:blip r:embed="rId6"/>
          <a:srcRect/>
          <a:stretch>
            <a:fillRect/>
          </a:stretch>
        </p:blipFill>
        <p:spPr bwMode="auto">
          <a:xfrm>
            <a:off x="1600200" y="3581400"/>
            <a:ext cx="2962275" cy="3276600"/>
          </a:xfrm>
          <a:prstGeom prst="rect">
            <a:avLst/>
          </a:prstGeom>
          <a:noFill/>
          <a:ln w="9525">
            <a:noFill/>
            <a:miter lim="800000"/>
            <a:headEnd/>
            <a:tailEnd/>
          </a:ln>
        </p:spPr>
      </p:pic>
    </p:spTree>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Rectangle 2"/>
          <p:cNvSpPr>
            <a:spLocks noChangeArrowheads="1"/>
          </p:cNvSpPr>
          <p:nvPr/>
        </p:nvSpPr>
        <p:spPr bwMode="auto">
          <a:xfrm>
            <a:off x="998538" y="877888"/>
            <a:ext cx="4335462" cy="519112"/>
          </a:xfrm>
          <a:prstGeom prst="rect">
            <a:avLst/>
          </a:prstGeom>
          <a:noFill/>
          <a:ln w="9525">
            <a:noFill/>
            <a:miter lim="800000"/>
            <a:headEnd/>
            <a:tailEnd/>
          </a:ln>
        </p:spPr>
        <p:txBody>
          <a:bodyPr wrap="none" anchor="ctr">
            <a:spAutoFit/>
          </a:bodyPr>
          <a:lstStyle/>
          <a:p>
            <a:r>
              <a:rPr lang="en-US" sz="2800" b="1" i="1">
                <a:solidFill>
                  <a:srgbClr val="3333FF"/>
                </a:solidFill>
              </a:rPr>
              <a:t>2. Mài tròn trong (mài lỗ)</a:t>
            </a:r>
            <a:endParaRPr lang="en-US"/>
          </a:p>
        </p:txBody>
      </p:sp>
      <p:sp>
        <p:nvSpPr>
          <p:cNvPr id="224259" name="Rectangle 3"/>
          <p:cNvSpPr>
            <a:spLocks noChangeArrowheads="1"/>
          </p:cNvSpPr>
          <p:nvPr/>
        </p:nvSpPr>
        <p:spPr bwMode="auto">
          <a:xfrm>
            <a:off x="457200" y="1595438"/>
            <a:ext cx="8651875" cy="822325"/>
          </a:xfrm>
          <a:prstGeom prst="rect">
            <a:avLst/>
          </a:prstGeom>
          <a:noFill/>
          <a:ln w="9525">
            <a:noFill/>
            <a:miter lim="800000"/>
            <a:headEnd/>
            <a:tailEnd/>
          </a:ln>
        </p:spPr>
        <p:txBody>
          <a:bodyPr anchor="ctr">
            <a:spAutoFit/>
          </a:bodyPr>
          <a:lstStyle/>
          <a:p>
            <a:pPr algn="just"/>
            <a:r>
              <a:rPr lang="en-US" sz="2400"/>
              <a:t>Mài lỗ có khả năng gia công lỗ trụ, lỗ côn, lỗ định hình. Có hai phương pháp mài lỗ: mài có tâm và mài  không tâm </a:t>
            </a:r>
          </a:p>
        </p:txBody>
      </p:sp>
      <p:sp>
        <p:nvSpPr>
          <p:cNvPr id="224260" name="Rectangle 4"/>
          <p:cNvSpPr>
            <a:spLocks noChangeArrowheads="1"/>
          </p:cNvSpPr>
          <p:nvPr/>
        </p:nvSpPr>
        <p:spPr bwMode="auto">
          <a:xfrm>
            <a:off x="1252538" y="2606675"/>
            <a:ext cx="2616200" cy="519113"/>
          </a:xfrm>
          <a:prstGeom prst="rect">
            <a:avLst/>
          </a:prstGeom>
          <a:noFill/>
          <a:ln w="9525">
            <a:noFill/>
            <a:miter lim="800000"/>
            <a:headEnd/>
            <a:tailEnd/>
          </a:ln>
        </p:spPr>
        <p:txBody>
          <a:bodyPr wrap="none" anchor="ctr">
            <a:spAutoFit/>
          </a:bodyPr>
          <a:lstStyle/>
          <a:p>
            <a:r>
              <a:rPr lang="en-US" sz="2800" b="1" i="1">
                <a:solidFill>
                  <a:srgbClr val="3333FF"/>
                </a:solidFill>
              </a:rPr>
              <a:t>a/ Mài có tâm.</a:t>
            </a:r>
            <a:r>
              <a:rPr lang="en-US" sz="2800">
                <a:solidFill>
                  <a:srgbClr val="3333FF"/>
                </a:solidFill>
              </a:rPr>
              <a:t> </a:t>
            </a:r>
          </a:p>
        </p:txBody>
      </p:sp>
      <p:sp>
        <p:nvSpPr>
          <p:cNvPr id="224261" name="Rectangle 5"/>
          <p:cNvSpPr>
            <a:spLocks noChangeArrowheads="1"/>
          </p:cNvSpPr>
          <p:nvPr/>
        </p:nvSpPr>
        <p:spPr bwMode="auto">
          <a:xfrm>
            <a:off x="1023938" y="3141663"/>
            <a:ext cx="4776787" cy="457200"/>
          </a:xfrm>
          <a:prstGeom prst="rect">
            <a:avLst/>
          </a:prstGeom>
          <a:noFill/>
          <a:ln w="9525">
            <a:noFill/>
            <a:miter lim="800000"/>
            <a:headEnd/>
            <a:tailEnd/>
          </a:ln>
        </p:spPr>
        <p:txBody>
          <a:bodyPr wrap="none" anchor="ctr">
            <a:spAutoFit/>
          </a:bodyPr>
          <a:lstStyle/>
          <a:p>
            <a:r>
              <a:rPr lang="en-US" sz="2400"/>
              <a:t>Có  hai phương pháp (Hình 8.52) </a:t>
            </a:r>
          </a:p>
        </p:txBody>
      </p:sp>
      <p:pic>
        <p:nvPicPr>
          <p:cNvPr id="224262" name="Picture 6" descr="h3"/>
          <p:cNvPicPr>
            <a:picLocks noChangeAspect="1" noChangeArrowheads="1"/>
          </p:cNvPicPr>
          <p:nvPr/>
        </p:nvPicPr>
        <p:blipFill>
          <a:blip r:embed="rId3"/>
          <a:srcRect/>
          <a:stretch>
            <a:fillRect/>
          </a:stretch>
        </p:blipFill>
        <p:spPr bwMode="auto">
          <a:xfrm>
            <a:off x="941388" y="3716338"/>
            <a:ext cx="7664450" cy="2951162"/>
          </a:xfrm>
          <a:prstGeom prst="rect">
            <a:avLst/>
          </a:prstGeom>
          <a:noFill/>
          <a:ln w="9525">
            <a:noFill/>
            <a:miter lim="800000"/>
            <a:headEnd/>
            <a:tailEnd/>
          </a:ln>
        </p:spPr>
      </p:pic>
    </p:spTree>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16"/>
          <p:cNvSpPr>
            <a:spLocks noChangeArrowheads="1"/>
          </p:cNvSpPr>
          <p:nvPr/>
        </p:nvSpPr>
        <p:spPr bwMode="auto">
          <a:xfrm>
            <a:off x="528638" y="1130300"/>
            <a:ext cx="8615362" cy="1917700"/>
          </a:xfrm>
          <a:prstGeom prst="rect">
            <a:avLst/>
          </a:prstGeom>
          <a:noFill/>
          <a:ln w="9525">
            <a:noFill/>
            <a:miter lim="800000"/>
            <a:headEnd/>
            <a:tailEnd/>
          </a:ln>
        </p:spPr>
        <p:txBody>
          <a:bodyPr anchor="ctr">
            <a:spAutoFit/>
          </a:bodyPr>
          <a:lstStyle/>
          <a:p>
            <a:pPr algn="just"/>
            <a:r>
              <a:rPr lang="en-US" sz="2400"/>
              <a:t>+ Chi tiết được gá trên mâm cặp và thực hiện chuyển </a:t>
            </a:r>
          </a:p>
          <a:p>
            <a:pPr algn="just"/>
            <a:r>
              <a:rPr lang="en-US" sz="2400"/>
              <a:t>động quay, tất cả các chuyển động còn lại do đầu mang đá thực hiện (H8.52a). Phương pháp này thường dùng để gia công các chi tiết có kết cấu thuận lợi cho việc gá trên mâm cặp.</a:t>
            </a:r>
          </a:p>
        </p:txBody>
      </p:sp>
      <p:sp>
        <p:nvSpPr>
          <p:cNvPr id="225283" name="Rectangle 17"/>
          <p:cNvSpPr>
            <a:spLocks noChangeArrowheads="1"/>
          </p:cNvSpPr>
          <p:nvPr/>
        </p:nvSpPr>
        <p:spPr bwMode="auto">
          <a:xfrm>
            <a:off x="457200" y="3106738"/>
            <a:ext cx="8615363" cy="3378200"/>
          </a:xfrm>
          <a:prstGeom prst="rect">
            <a:avLst/>
          </a:prstGeom>
          <a:noFill/>
          <a:ln w="9525">
            <a:noFill/>
            <a:miter lim="800000"/>
            <a:headEnd/>
            <a:tailEnd/>
          </a:ln>
        </p:spPr>
        <p:txBody>
          <a:bodyPr anchor="ctr">
            <a:spAutoFit/>
          </a:bodyPr>
          <a:lstStyle/>
          <a:p>
            <a:pPr algn="just"/>
            <a:r>
              <a:rPr lang="en-US" sz="2400"/>
              <a:t>+ Chi tiết được gá cố định trên bàn máy, Trục mang đá thực hiện tất cả các chuyển động ( H5.52b): chuyển động quay tròn quanh tâm đá để tạo ra chuyển động cắt, chuyển động hành tinh của trục đá quanh tâm lỗ, chuyển động chạy dao dọc Sd  để mài hết chiều dài lỗ và chuyển động Sng sau một hành trình mài để mài hết lượng dư­ gia công. Phương pháp này thuận lợi khi gia công lỗ các chi tiết lớn và có hình dạng phức tạp như lỗ trên thân máy búa, thân động cơ, lỗ trên chi tiết dạng hộp.v.v</a:t>
            </a:r>
          </a:p>
        </p:txBody>
      </p:sp>
    </p:spTree>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Rectangle 16"/>
          <p:cNvSpPr>
            <a:spLocks noChangeArrowheads="1"/>
          </p:cNvSpPr>
          <p:nvPr/>
        </p:nvSpPr>
        <p:spPr bwMode="auto">
          <a:xfrm>
            <a:off x="514350" y="1047750"/>
            <a:ext cx="4270375" cy="519113"/>
          </a:xfrm>
          <a:prstGeom prst="rect">
            <a:avLst/>
          </a:prstGeom>
          <a:noFill/>
          <a:ln w="9525">
            <a:noFill/>
            <a:miter lim="800000"/>
            <a:headEnd/>
            <a:tailEnd/>
          </a:ln>
        </p:spPr>
        <p:txBody>
          <a:bodyPr anchor="ctr">
            <a:spAutoFit/>
          </a:bodyPr>
          <a:lstStyle/>
          <a:p>
            <a:pPr algn="just"/>
            <a:r>
              <a:rPr lang="en-US" sz="2800" i="1">
                <a:solidFill>
                  <a:srgbClr val="3333FF"/>
                </a:solidFill>
              </a:rPr>
              <a:t>b/ Mài lỗ không tâm</a:t>
            </a:r>
            <a:endParaRPr lang="en-US" i="1"/>
          </a:p>
        </p:txBody>
      </p:sp>
      <p:sp>
        <p:nvSpPr>
          <p:cNvPr id="226307" name="Rectangle 17"/>
          <p:cNvSpPr>
            <a:spLocks noChangeArrowheads="1"/>
          </p:cNvSpPr>
          <p:nvPr/>
        </p:nvSpPr>
        <p:spPr bwMode="auto">
          <a:xfrm>
            <a:off x="381000" y="1795463"/>
            <a:ext cx="8610600" cy="3081337"/>
          </a:xfrm>
          <a:prstGeom prst="rect">
            <a:avLst/>
          </a:prstGeom>
          <a:noFill/>
          <a:ln w="9525">
            <a:noFill/>
            <a:miter lim="800000"/>
            <a:headEnd/>
            <a:tailEnd/>
          </a:ln>
        </p:spPr>
        <p:txBody>
          <a:bodyPr anchor="ctr">
            <a:spAutoFit/>
          </a:bodyPr>
          <a:lstStyle/>
          <a:p>
            <a:pPr algn="just"/>
            <a:r>
              <a:rPr lang="en-US" sz="2800"/>
              <a:t>Mài lỗ không tâm là một trong các phương pháp gia công tinh lỗ có năng suất, độ chính xác và độ đồng tâm cao. Chuẩn định vị là mặt ngoài do đó mặt ngoài của chi tiết phải được gia công tinh hoặc bán tinh truớc khi mài lỗ. Khi mài lỗ không tâm ngoài đá mài, bánh dẫn còn phải có các con lăn đỡ và ép chi tiết tiếp xúc liên tục với bánh dẫn (Hình 8.53a). </a:t>
            </a:r>
          </a:p>
        </p:txBody>
      </p:sp>
    </p:spTree>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7330" name="Picture 16" descr="h4"/>
          <p:cNvPicPr>
            <a:picLocks noChangeAspect="1" noChangeArrowheads="1"/>
          </p:cNvPicPr>
          <p:nvPr/>
        </p:nvPicPr>
        <p:blipFill>
          <a:blip r:embed="rId3">
            <a:grayscl/>
          </a:blip>
          <a:srcRect/>
          <a:stretch>
            <a:fillRect/>
          </a:stretch>
        </p:blipFill>
        <p:spPr bwMode="auto">
          <a:xfrm>
            <a:off x="1752600" y="1035050"/>
            <a:ext cx="5111750" cy="3384550"/>
          </a:xfrm>
          <a:prstGeom prst="rect">
            <a:avLst/>
          </a:prstGeom>
          <a:noFill/>
          <a:ln w="9525">
            <a:noFill/>
            <a:miter lim="800000"/>
            <a:headEnd/>
            <a:tailEnd/>
          </a:ln>
        </p:spPr>
      </p:pic>
      <p:sp>
        <p:nvSpPr>
          <p:cNvPr id="227331" name="Rectangle 17"/>
          <p:cNvSpPr>
            <a:spLocks noChangeArrowheads="1"/>
          </p:cNvSpPr>
          <p:nvPr/>
        </p:nvSpPr>
        <p:spPr bwMode="auto">
          <a:xfrm>
            <a:off x="533400" y="4721225"/>
            <a:ext cx="8610600" cy="1800225"/>
          </a:xfrm>
          <a:prstGeom prst="rect">
            <a:avLst/>
          </a:prstGeom>
          <a:noFill/>
          <a:ln w="9525">
            <a:noFill/>
            <a:miter lim="800000"/>
            <a:headEnd/>
            <a:tailEnd/>
          </a:ln>
        </p:spPr>
        <p:txBody>
          <a:bodyPr anchor="ctr">
            <a:spAutoFit/>
          </a:bodyPr>
          <a:lstStyle/>
          <a:p>
            <a:pPr algn="just"/>
            <a:r>
              <a:rPr lang="en-US" sz="2800"/>
              <a:t>Mài không tâm lỗ côn được thực hiện bằng cách điều chỉnh trục đá nghiêng một góc côn so với trục chi tiết. Trục đá thực hiện chuyển động quay tròn và chuyển động tiến dao dọc Sd ( Hình 8.53b). </a:t>
            </a:r>
          </a:p>
        </p:txBody>
      </p:sp>
    </p:spTree>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Rectangle 16"/>
          <p:cNvSpPr>
            <a:spLocks noChangeArrowheads="1"/>
          </p:cNvSpPr>
          <p:nvPr/>
        </p:nvSpPr>
        <p:spPr bwMode="auto">
          <a:xfrm>
            <a:off x="815975" y="1157288"/>
            <a:ext cx="3630613" cy="519112"/>
          </a:xfrm>
          <a:prstGeom prst="rect">
            <a:avLst/>
          </a:prstGeom>
          <a:noFill/>
          <a:ln w="9525">
            <a:noFill/>
            <a:miter lim="800000"/>
            <a:headEnd/>
            <a:tailEnd/>
          </a:ln>
        </p:spPr>
        <p:txBody>
          <a:bodyPr wrap="none" anchor="ctr">
            <a:spAutoFit/>
          </a:bodyPr>
          <a:lstStyle/>
          <a:p>
            <a:pPr algn="just"/>
            <a:r>
              <a:rPr lang="en-US" sz="2800" b="1" i="1"/>
              <a:t>c/  Ưu, nhược điểm.</a:t>
            </a:r>
            <a:r>
              <a:rPr lang="en-US" sz="2800"/>
              <a:t> </a:t>
            </a:r>
          </a:p>
        </p:txBody>
      </p:sp>
      <p:sp>
        <p:nvSpPr>
          <p:cNvPr id="228355" name="Rectangle 17"/>
          <p:cNvSpPr>
            <a:spLocks noChangeArrowheads="1"/>
          </p:cNvSpPr>
          <p:nvPr/>
        </p:nvSpPr>
        <p:spPr bwMode="auto">
          <a:xfrm>
            <a:off x="457200" y="2032000"/>
            <a:ext cx="8458200" cy="4108450"/>
          </a:xfrm>
          <a:prstGeom prst="rect">
            <a:avLst/>
          </a:prstGeom>
          <a:noFill/>
          <a:ln w="9525">
            <a:noFill/>
            <a:miter lim="800000"/>
            <a:headEnd/>
            <a:tailEnd/>
          </a:ln>
        </p:spPr>
        <p:txBody>
          <a:bodyPr anchor="ctr">
            <a:spAutoFit/>
          </a:bodyPr>
          <a:lstStyle/>
          <a:p>
            <a:pPr indent="450850" algn="just"/>
            <a:r>
              <a:rPr lang="en-US" sz="2400" b="1" i="1"/>
              <a:t>+ Ưu  điểm:</a:t>
            </a:r>
            <a:endParaRPr lang="en-US" sz="2400"/>
          </a:p>
          <a:p>
            <a:pPr indent="450850" algn="just"/>
            <a:r>
              <a:rPr lang="en-US" sz="2400"/>
              <a:t>- Mài được lỗ của các chi tiết có kết cấu phức tạp mà không thuận tiện đối với các phương pháp gia công khác.</a:t>
            </a:r>
          </a:p>
          <a:p>
            <a:pPr indent="450850" algn="just"/>
            <a:r>
              <a:rPr lang="en-US" sz="2400"/>
              <a:t>- Mài được lỗ phi tiêu chuẩn.</a:t>
            </a:r>
          </a:p>
          <a:p>
            <a:pPr indent="450850" algn="just"/>
            <a:r>
              <a:rPr lang="en-US" sz="2400"/>
              <a:t>- Sửa được sai lệch về vị trí tương quan do các nguyên công truớc để lại. </a:t>
            </a:r>
          </a:p>
          <a:p>
            <a:pPr indent="450850" algn="just"/>
            <a:r>
              <a:rPr lang="en-US" sz="2400"/>
              <a:t>- Mài lỗ có khả năng đạt được độ chính xác cao (cấp 6).</a:t>
            </a:r>
          </a:p>
          <a:p>
            <a:pPr indent="450850" algn="just"/>
            <a:r>
              <a:rPr lang="en-US" sz="2400"/>
              <a:t>- Mài được các rãnh định hình sau khi nhiệt luyện mà các phương pháp khác không gia công được.</a:t>
            </a:r>
          </a:p>
          <a:p>
            <a:pPr indent="450850" algn="just"/>
            <a:r>
              <a:rPr lang="en-US" sz="2400"/>
              <a:t>- Trong sản xuất hàng loạt mài lỗ dễ cơ khí hóa và tự động hóa, ví dụ, mài rãnh trong của ca bi ngoài.(Hinh 8.54)</a:t>
            </a:r>
          </a:p>
        </p:txBody>
      </p:sp>
    </p:spTree>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Rectangle 16"/>
          <p:cNvSpPr>
            <a:spLocks noChangeArrowheads="1"/>
          </p:cNvSpPr>
          <p:nvPr/>
        </p:nvSpPr>
        <p:spPr bwMode="auto">
          <a:xfrm>
            <a:off x="533400" y="1120775"/>
            <a:ext cx="8458200" cy="3935413"/>
          </a:xfrm>
          <a:prstGeom prst="rect">
            <a:avLst/>
          </a:prstGeom>
          <a:noFill/>
          <a:ln w="9525">
            <a:noFill/>
            <a:miter lim="800000"/>
            <a:headEnd/>
            <a:tailEnd/>
          </a:ln>
        </p:spPr>
        <p:txBody>
          <a:bodyPr anchor="ctr">
            <a:spAutoFit/>
          </a:bodyPr>
          <a:lstStyle/>
          <a:p>
            <a:pPr indent="450850" algn="just"/>
            <a:r>
              <a:rPr lang="en-US" sz="2800"/>
              <a:t>+ </a:t>
            </a:r>
            <a:r>
              <a:rPr lang="en-US" sz="2800" b="1" i="1"/>
              <a:t>Nhược điểm:</a:t>
            </a:r>
            <a:endParaRPr lang="en-US" sz="2800"/>
          </a:p>
          <a:p>
            <a:pPr indent="450850" algn="just"/>
            <a:r>
              <a:rPr lang="en-US" sz="2800"/>
              <a:t>- Cung tiếp xúc giữa đá và chi tiết khi mài lỗ lớn hơn mài ngoài, khó tư­ới dụng dịch trơn nguội vào vùng cắt, điều kiện thoát phoi và thoát nhiệt khó khăn do đó đá mòn nhanh hơn so với mài ngoài.</a:t>
            </a:r>
          </a:p>
          <a:p>
            <a:pPr indent="450850" algn="just"/>
            <a:r>
              <a:rPr lang="en-US" sz="2800"/>
              <a:t>- Đường kính lỗ càng bé trục đá càng bé nên độ cứng vững của trục đế kém, điều đó ảnh hưởng tới độ chính xác và năng suất nguyên công, đặc biệt khi mài lỗ nhỏ có chiều dài lớn. </a:t>
            </a:r>
          </a:p>
        </p:txBody>
      </p:sp>
    </p:spTree>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16"/>
          <p:cNvSpPr>
            <a:spLocks noChangeArrowheads="1"/>
          </p:cNvSpPr>
          <p:nvPr/>
        </p:nvSpPr>
        <p:spPr bwMode="auto">
          <a:xfrm>
            <a:off x="533400" y="1368425"/>
            <a:ext cx="8382000" cy="3508375"/>
          </a:xfrm>
          <a:prstGeom prst="rect">
            <a:avLst/>
          </a:prstGeom>
          <a:noFill/>
          <a:ln w="9525">
            <a:noFill/>
            <a:miter lim="800000"/>
            <a:headEnd/>
            <a:tailEnd/>
          </a:ln>
        </p:spPr>
        <p:txBody>
          <a:bodyPr anchor="ctr">
            <a:spAutoFit/>
          </a:bodyPr>
          <a:lstStyle/>
          <a:p>
            <a:pPr indent="450850" algn="just"/>
            <a:r>
              <a:rPr lang="en-US" sz="2800"/>
              <a:t>- Để đảm bảo tốc độ mài nhằm giảm tốc độ mòn của đá, khi lỗ càng nhỏ yêu cầu số vòng quay của trục đá càng lớn, điều đó dẫn tới khó khăn trong việc thiết kế và chế tạo máy mài. </a:t>
            </a:r>
          </a:p>
          <a:p>
            <a:pPr indent="450850" algn="just"/>
            <a:r>
              <a:rPr lang="en-US" sz="2800"/>
              <a:t>Mặc dù có những nhược điểm như trên nhưng do tính ưu việt của nó mà mài lỗ vẫn được áp dụng rộng rãi trong sản xuất, đặc biệt trong sản xuất hàng loạt như trong công nghệ chế tạo ổ bi.</a:t>
            </a:r>
          </a:p>
        </p:txBody>
      </p:sp>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16"/>
          <p:cNvSpPr>
            <a:spLocks noChangeArrowheads="1"/>
          </p:cNvSpPr>
          <p:nvPr/>
        </p:nvSpPr>
        <p:spPr bwMode="auto">
          <a:xfrm>
            <a:off x="1619250" y="908050"/>
            <a:ext cx="5683250" cy="946150"/>
          </a:xfrm>
          <a:prstGeom prst="rect">
            <a:avLst/>
          </a:prstGeom>
          <a:noFill/>
          <a:ln w="9525">
            <a:noFill/>
            <a:miter lim="800000"/>
            <a:headEnd/>
            <a:tailEnd/>
          </a:ln>
        </p:spPr>
        <p:txBody>
          <a:bodyPr wrap="none" anchor="ctr">
            <a:spAutoFit/>
          </a:bodyPr>
          <a:lstStyle/>
          <a:p>
            <a:pPr algn="just">
              <a:tabLst>
                <a:tab pos="679450" algn="l"/>
              </a:tabLst>
            </a:pPr>
            <a:r>
              <a:rPr lang="en-US" sz="2800" b="1" i="1">
                <a:solidFill>
                  <a:srgbClr val="3333FF"/>
                </a:solidFill>
              </a:rPr>
              <a:t>3. Mài phẳng:</a:t>
            </a:r>
            <a:endParaRPr lang="en-US" sz="2800">
              <a:solidFill>
                <a:srgbClr val="3333FF"/>
              </a:solidFill>
            </a:endParaRPr>
          </a:p>
          <a:p>
            <a:pPr algn="just">
              <a:tabLst>
                <a:tab pos="679450" algn="l"/>
              </a:tabLst>
            </a:pPr>
            <a:r>
              <a:rPr lang="en-US" sz="2800" b="1" i="1">
                <a:solidFill>
                  <a:srgbClr val="3333FF"/>
                </a:solidFill>
              </a:rPr>
              <a:t>a/ Mài bằng chu vi đá.(Hình 8.55)</a:t>
            </a:r>
          </a:p>
        </p:txBody>
      </p:sp>
      <p:sp>
        <p:nvSpPr>
          <p:cNvPr id="231427" name="Rectangle 17"/>
          <p:cNvSpPr>
            <a:spLocks noChangeArrowheads="1"/>
          </p:cNvSpPr>
          <p:nvPr/>
        </p:nvSpPr>
        <p:spPr bwMode="auto">
          <a:xfrm>
            <a:off x="457200" y="2124075"/>
            <a:ext cx="8686800" cy="3378200"/>
          </a:xfrm>
          <a:prstGeom prst="rect">
            <a:avLst/>
          </a:prstGeom>
          <a:noFill/>
          <a:ln w="9525">
            <a:noFill/>
            <a:miter lim="800000"/>
            <a:headEnd/>
            <a:tailEnd/>
          </a:ln>
        </p:spPr>
        <p:txBody>
          <a:bodyPr anchor="ctr">
            <a:spAutoFit/>
          </a:bodyPr>
          <a:lstStyle/>
          <a:p>
            <a:pPr algn="just"/>
            <a:r>
              <a:rPr lang="en-US" sz="2400"/>
              <a:t>- Mài mặt phẳng bằng chu vi đá thực hiện trên máy mài phẳng có bàn máy chuyển động tịnh tiến khứ hồi thực hiện chuyển động tiến dao dọc Sd</a:t>
            </a:r>
            <a:r>
              <a:rPr lang="en-US" sz="2400" i="1"/>
              <a:t>. </a:t>
            </a:r>
            <a:r>
              <a:rPr lang="en-US" sz="2400"/>
              <a:t>đầu mang đá thực hiện chuyển động tiến dao ngang Sng để mài hết chiều rộng chi tiết và tiến dao đứng Sd sau một lư­ợt mài để mài hết lượng d­ư gia công (H8.55a) hoặc thực hiện trên máy có bàn máy quay tròn quanh tâm của nó còn đầu đá thực hiện chuyển động tiến dao ngang Sng và chuyển động tiến dao đứng Sđứng sau mỗi lư­ợt mài (H8.55b).</a:t>
            </a:r>
          </a:p>
        </p:txBody>
      </p:sp>
    </p:spTree>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ChangeArrowheads="1"/>
          </p:cNvSpPr>
          <p:nvPr/>
        </p:nvSpPr>
        <p:spPr bwMode="auto">
          <a:xfrm>
            <a:off x="0" y="1157288"/>
            <a:ext cx="2667000" cy="519112"/>
          </a:xfrm>
          <a:prstGeom prst="rect">
            <a:avLst/>
          </a:prstGeom>
          <a:noFill/>
          <a:ln w="9525">
            <a:noFill/>
            <a:miter lim="800000"/>
            <a:headEnd/>
            <a:tailEnd/>
          </a:ln>
        </p:spPr>
        <p:txBody>
          <a:bodyPr anchor="ctr">
            <a:spAutoFit/>
          </a:bodyPr>
          <a:lstStyle/>
          <a:p>
            <a:pPr algn="just">
              <a:tabLst>
                <a:tab pos="679450" algn="l"/>
              </a:tabLst>
            </a:pPr>
            <a:r>
              <a:rPr lang="en-US" sz="2800" b="1" i="1">
                <a:solidFill>
                  <a:srgbClr val="3333FF"/>
                </a:solidFill>
              </a:rPr>
              <a:t>3. Mài phẳng:</a:t>
            </a:r>
          </a:p>
        </p:txBody>
      </p:sp>
      <p:pic>
        <p:nvPicPr>
          <p:cNvPr id="232451" name="Picture 4"/>
          <p:cNvPicPr>
            <a:picLocks noChangeAspect="1" noChangeArrowheads="1"/>
          </p:cNvPicPr>
          <p:nvPr/>
        </p:nvPicPr>
        <p:blipFill>
          <a:blip r:embed="rId3"/>
          <a:srcRect/>
          <a:stretch>
            <a:fillRect/>
          </a:stretch>
        </p:blipFill>
        <p:spPr bwMode="auto">
          <a:xfrm>
            <a:off x="4191000" y="0"/>
            <a:ext cx="4953000" cy="3392488"/>
          </a:xfrm>
          <a:prstGeom prst="rect">
            <a:avLst/>
          </a:prstGeom>
          <a:noFill/>
          <a:ln w="9525">
            <a:noFill/>
            <a:miter lim="800000"/>
            <a:headEnd/>
            <a:tailEnd/>
          </a:ln>
        </p:spPr>
      </p:pic>
      <p:pic>
        <p:nvPicPr>
          <p:cNvPr id="232452" name="Picture 5"/>
          <p:cNvPicPr>
            <a:picLocks noChangeAspect="1" noChangeArrowheads="1"/>
          </p:cNvPicPr>
          <p:nvPr/>
        </p:nvPicPr>
        <p:blipFill>
          <a:blip r:embed="rId4"/>
          <a:srcRect/>
          <a:stretch>
            <a:fillRect/>
          </a:stretch>
        </p:blipFill>
        <p:spPr bwMode="auto">
          <a:xfrm>
            <a:off x="0" y="3048000"/>
            <a:ext cx="5867400" cy="3695700"/>
          </a:xfrm>
          <a:prstGeom prst="rect">
            <a:avLst/>
          </a:prstGeom>
          <a:noFill/>
          <a:ln w="9525">
            <a:noFill/>
            <a:miter lim="800000"/>
            <a:headEnd/>
            <a:tailEnd/>
          </a:ln>
        </p:spPr>
      </p:pic>
    </p:spTree>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3474" name="Picture 16"/>
          <p:cNvPicPr>
            <a:picLocks noChangeAspect="1" noChangeArrowheads="1"/>
          </p:cNvPicPr>
          <p:nvPr/>
        </p:nvPicPr>
        <p:blipFill>
          <a:blip r:embed="rId3"/>
          <a:srcRect/>
          <a:stretch>
            <a:fillRect/>
          </a:stretch>
        </p:blipFill>
        <p:spPr bwMode="auto">
          <a:xfrm>
            <a:off x="2411413" y="908050"/>
            <a:ext cx="5256212" cy="2889250"/>
          </a:xfrm>
          <a:prstGeom prst="rect">
            <a:avLst/>
          </a:prstGeom>
          <a:noFill/>
          <a:ln w="9525">
            <a:noFill/>
            <a:miter lim="800000"/>
            <a:headEnd/>
            <a:tailEnd/>
          </a:ln>
        </p:spPr>
      </p:pic>
      <p:sp>
        <p:nvSpPr>
          <p:cNvPr id="233475" name="Rectangle 17"/>
          <p:cNvSpPr>
            <a:spLocks noChangeArrowheads="1"/>
          </p:cNvSpPr>
          <p:nvPr/>
        </p:nvSpPr>
        <p:spPr bwMode="auto">
          <a:xfrm>
            <a:off x="533400" y="4078288"/>
            <a:ext cx="8610600" cy="2227262"/>
          </a:xfrm>
          <a:prstGeom prst="rect">
            <a:avLst/>
          </a:prstGeom>
          <a:noFill/>
          <a:ln w="9525">
            <a:noFill/>
            <a:miter lim="800000"/>
            <a:headEnd/>
            <a:tailEnd/>
          </a:ln>
        </p:spPr>
        <p:txBody>
          <a:bodyPr anchor="ctr">
            <a:spAutoFit/>
          </a:bodyPr>
          <a:lstStyle/>
          <a:p>
            <a:pPr algn="just"/>
            <a:r>
              <a:rPr lang="en-US" sz="2800"/>
              <a:t>* Ưu điểm:	Cung tiếp xúc giữa đá và bề mặt gia công nhỏ nên dễ thoát phoi, dễ thoát nhiệt, dễ đư­a dụng dịch trơn nguội vào vùng cắt nên độ chính xác đạt được cao, nhấp nhô bề mặt nhỏ.</a:t>
            </a:r>
          </a:p>
          <a:p>
            <a:pPr algn="just"/>
            <a:r>
              <a:rPr lang="en-US" sz="2800"/>
              <a:t>* Nhược điểm: Năng suất thấp.</a:t>
            </a:r>
          </a:p>
        </p:txBody>
      </p:sp>
    </p:spTree>
  </p:cSld>
  <p:clrMapOvr>
    <a:masterClrMapping/>
  </p:clrMapOv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Rectangle 16"/>
          <p:cNvSpPr>
            <a:spLocks noChangeArrowheads="1"/>
          </p:cNvSpPr>
          <p:nvPr/>
        </p:nvSpPr>
        <p:spPr bwMode="auto">
          <a:xfrm>
            <a:off x="914400" y="908050"/>
            <a:ext cx="6097588" cy="519113"/>
          </a:xfrm>
          <a:prstGeom prst="rect">
            <a:avLst/>
          </a:prstGeom>
          <a:noFill/>
          <a:ln w="9525">
            <a:noFill/>
            <a:miter lim="800000"/>
            <a:headEnd/>
            <a:tailEnd/>
          </a:ln>
        </p:spPr>
        <p:txBody>
          <a:bodyPr wrap="none" anchor="ctr">
            <a:spAutoFit/>
          </a:bodyPr>
          <a:lstStyle/>
          <a:p>
            <a:pPr algn="just"/>
            <a:r>
              <a:rPr lang="en-US" sz="2800" b="1" i="1">
                <a:solidFill>
                  <a:srgbClr val="3333FF"/>
                </a:solidFill>
              </a:rPr>
              <a:t>b/ Mài phẳng bằng mặt đầu của đá.</a:t>
            </a:r>
          </a:p>
        </p:txBody>
      </p:sp>
      <p:pic>
        <p:nvPicPr>
          <p:cNvPr id="234499" name="Picture 17" descr="h5"/>
          <p:cNvPicPr>
            <a:picLocks noChangeAspect="1" noChangeArrowheads="1"/>
          </p:cNvPicPr>
          <p:nvPr/>
        </p:nvPicPr>
        <p:blipFill>
          <a:blip r:embed="rId3"/>
          <a:srcRect/>
          <a:stretch>
            <a:fillRect/>
          </a:stretch>
        </p:blipFill>
        <p:spPr bwMode="auto">
          <a:xfrm>
            <a:off x="1219200" y="1557338"/>
            <a:ext cx="5903913" cy="4518025"/>
          </a:xfrm>
          <a:prstGeom prst="rect">
            <a:avLst/>
          </a:prstGeom>
          <a:noFill/>
          <a:ln w="9525">
            <a:noFill/>
            <a:miter lim="800000"/>
            <a:headEnd/>
            <a:tailEnd/>
          </a:ln>
        </p:spPr>
      </p:pic>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16"/>
          <p:cNvSpPr>
            <a:spLocks noChangeArrowheads="1"/>
          </p:cNvSpPr>
          <p:nvPr/>
        </p:nvSpPr>
        <p:spPr bwMode="auto">
          <a:xfrm>
            <a:off x="685800" y="1141413"/>
            <a:ext cx="8458200" cy="1373187"/>
          </a:xfrm>
          <a:prstGeom prst="rect">
            <a:avLst/>
          </a:prstGeom>
          <a:noFill/>
          <a:ln w="9525">
            <a:noFill/>
            <a:miter lim="800000"/>
            <a:headEnd/>
            <a:tailEnd/>
          </a:ln>
        </p:spPr>
        <p:txBody>
          <a:bodyPr anchor="ctr">
            <a:spAutoFit/>
          </a:bodyPr>
          <a:lstStyle/>
          <a:p>
            <a:pPr algn="just"/>
            <a:r>
              <a:rPr lang="en-US" sz="2800"/>
              <a:t>Mài phẳng bằng mặt đầu của đá có thể thực </a:t>
            </a:r>
          </a:p>
          <a:p>
            <a:pPr algn="just"/>
            <a:r>
              <a:rPr lang="en-US" sz="2800"/>
              <a:t>hiện trên máy mài có bàn chuyển động tịnh tiến (H8.56a) hoặc máy có bàn quay (H8.56b). </a:t>
            </a:r>
          </a:p>
        </p:txBody>
      </p:sp>
      <p:sp>
        <p:nvSpPr>
          <p:cNvPr id="235523" name="Rectangle 17"/>
          <p:cNvSpPr>
            <a:spLocks noChangeArrowheads="1"/>
          </p:cNvSpPr>
          <p:nvPr/>
        </p:nvSpPr>
        <p:spPr bwMode="auto">
          <a:xfrm>
            <a:off x="685800" y="2635250"/>
            <a:ext cx="8229600" cy="3935413"/>
          </a:xfrm>
          <a:prstGeom prst="rect">
            <a:avLst/>
          </a:prstGeom>
          <a:noFill/>
          <a:ln w="9525">
            <a:noFill/>
            <a:miter lim="800000"/>
            <a:headEnd/>
            <a:tailEnd/>
          </a:ln>
        </p:spPr>
        <p:txBody>
          <a:bodyPr anchor="ctr">
            <a:spAutoFit/>
          </a:bodyPr>
          <a:lstStyle/>
          <a:p>
            <a:pPr indent="457200" algn="just"/>
            <a:r>
              <a:rPr lang="en-US" sz="2800"/>
              <a:t>* Ưu điểm:</a:t>
            </a:r>
          </a:p>
          <a:p>
            <a:pPr indent="457200" algn="just"/>
            <a:r>
              <a:rPr lang="en-US" sz="2800"/>
              <a:t>+  Cung tiếp xúc giữa đá và bề măt gia công lớn nên năng suất cao.</a:t>
            </a:r>
          </a:p>
          <a:p>
            <a:pPr indent="457200" algn="just"/>
            <a:r>
              <a:rPr lang="en-US" sz="2800" i="1"/>
              <a:t>+ </a:t>
            </a:r>
            <a:r>
              <a:rPr lang="en-US" sz="2800"/>
              <a:t>Có thể mài đồng thời hai mặt của một chi tiết bằng hai mặt đầu của hai  viên đá khác nhau, và có thể gia công được các chi tiết khó định vị và kẹp chặt như séc măng, bi.v.v (H8.56c).</a:t>
            </a:r>
          </a:p>
          <a:p>
            <a:pPr indent="457200" algn="just"/>
            <a:r>
              <a:rPr lang="en-US" sz="2800" i="1"/>
              <a:t>+ </a:t>
            </a:r>
            <a:r>
              <a:rPr lang="en-US" sz="2800"/>
              <a:t>Có thể mài đồng thời nhiều bề mặt trên máy mài chuyên dùng có nhiều  trục đá  (H8.57). </a:t>
            </a:r>
          </a:p>
        </p:txBody>
      </p:sp>
    </p:spTree>
  </p:cSld>
  <p:clrMapOvr>
    <a:masterClrMapping/>
  </p:clrMapOv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6546" name="Picture 16"/>
          <p:cNvPicPr>
            <a:picLocks noChangeAspect="1" noChangeArrowheads="1"/>
          </p:cNvPicPr>
          <p:nvPr/>
        </p:nvPicPr>
        <p:blipFill>
          <a:blip r:embed="rId3"/>
          <a:srcRect/>
          <a:stretch>
            <a:fillRect/>
          </a:stretch>
        </p:blipFill>
        <p:spPr bwMode="auto">
          <a:xfrm>
            <a:off x="2268538" y="1052513"/>
            <a:ext cx="6551612" cy="4262437"/>
          </a:xfrm>
          <a:prstGeom prst="rect">
            <a:avLst/>
          </a:prstGeom>
          <a:noFill/>
          <a:ln w="9525">
            <a:noFill/>
            <a:miter lim="800000"/>
            <a:headEnd/>
            <a:tailEnd/>
          </a:ln>
        </p:spPr>
      </p:pic>
    </p:spTree>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Rectangle 16"/>
          <p:cNvSpPr>
            <a:spLocks noChangeArrowheads="1"/>
          </p:cNvSpPr>
          <p:nvPr/>
        </p:nvSpPr>
        <p:spPr bwMode="auto">
          <a:xfrm>
            <a:off x="381000" y="1181100"/>
            <a:ext cx="8610600" cy="4838700"/>
          </a:xfrm>
          <a:prstGeom prst="rect">
            <a:avLst/>
          </a:prstGeom>
          <a:noFill/>
          <a:ln w="9525">
            <a:noFill/>
            <a:miter lim="800000"/>
            <a:headEnd/>
            <a:tailEnd/>
          </a:ln>
        </p:spPr>
        <p:txBody>
          <a:bodyPr anchor="ctr">
            <a:spAutoFit/>
          </a:bodyPr>
          <a:lstStyle/>
          <a:p>
            <a:pPr algn="just"/>
            <a:r>
              <a:rPr lang="en-US" sz="2400"/>
              <a:t>* Nhược điểm: </a:t>
            </a:r>
          </a:p>
          <a:p>
            <a:pPr algn="just"/>
            <a:r>
              <a:rPr lang="en-US" sz="2400"/>
              <a:t>	Do cung tiếp xúc lớn nên khó thoát phoi, khó dẫn dụng dịch trơn  nguội vào vùng cắt do đó khó thoát nhiệt, các hạt mài tách ra có thể cào xước lên bề mặt gia công vì vậy độ chính xác đạt được thấp, nhám bề mặt Rz lớn. Để khắc phục nhược điểm này người ta dùng sơ đồ cải tiến như hình 5.53d. ở đây ta gá cho phương của đường tâm trục đá hợp với phương mặt phẳng một góc </a:t>
            </a:r>
            <a:r>
              <a:rPr lang="en-US" sz="2400">
                <a:sym typeface="Symbol" pitchFamily="18" charset="2"/>
              </a:rPr>
              <a:t></a:t>
            </a:r>
            <a:r>
              <a:rPr lang="en-US" sz="2400"/>
              <a:t> =2</a:t>
            </a:r>
            <a:r>
              <a:rPr lang="en-US" sz="2400">
                <a:sym typeface="Symbol" pitchFamily="18" charset="2"/>
              </a:rPr>
              <a:t>0 </a:t>
            </a:r>
            <a:r>
              <a:rPr lang="en-US" sz="2400"/>
              <a:t> 4</a:t>
            </a:r>
            <a:r>
              <a:rPr lang="en-US" sz="2400">
                <a:sym typeface="Symbol" pitchFamily="18" charset="2"/>
              </a:rPr>
              <a:t>0  . Lúc này mặc dù các vết mài không xoá lên nhau nhưng do dễ thoát phoi, dễ đưa dung dịch trơn nguội vào vùng cắt, dễ thoát tản nghiệt nên CLBM đạt được cao. Nhược điểm: bề mặt bị lõm. Độ lõm K phụ thuộc vào đường kính đá,chiều rộng gia công B, và vào góc </a:t>
            </a:r>
            <a:r>
              <a:rPr lang="en-US" sz="2400"/>
              <a:t>.</a:t>
            </a:r>
          </a:p>
        </p:txBody>
      </p:sp>
    </p:spTree>
  </p:cSld>
  <p:clrMapOvr>
    <a:masterClrMapping/>
  </p:clrMapOv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Rectangle 2"/>
          <p:cNvSpPr>
            <a:spLocks noChangeArrowheads="1"/>
          </p:cNvSpPr>
          <p:nvPr/>
        </p:nvSpPr>
        <p:spPr bwMode="auto">
          <a:xfrm>
            <a:off x="1219200" y="0"/>
            <a:ext cx="7374006" cy="1446550"/>
          </a:xfrm>
          <a:prstGeom prst="rect">
            <a:avLst/>
          </a:prstGeom>
          <a:noFill/>
          <a:ln w="9525">
            <a:noFill/>
            <a:miter lim="800000"/>
            <a:headEnd/>
            <a:tailEnd/>
          </a:ln>
        </p:spPr>
        <p:txBody>
          <a:bodyPr wrap="none" anchor="ctr">
            <a:spAutoFit/>
          </a:bodyPr>
          <a:lstStyle/>
          <a:p>
            <a:pPr algn="ctr"/>
            <a:r>
              <a:rPr lang="en-US" sz="4400" b="1" i="1">
                <a:solidFill>
                  <a:srgbClr val="FF0000"/>
                </a:solidFill>
              </a:rPr>
              <a:t>CÁC PHƯƠNG PHÁP </a:t>
            </a:r>
          </a:p>
          <a:p>
            <a:pPr algn="ctr"/>
            <a:r>
              <a:rPr lang="en-US" sz="4400" b="1" i="1">
                <a:solidFill>
                  <a:srgbClr val="FF0000"/>
                </a:solidFill>
              </a:rPr>
              <a:t>GIA CÔNG TINH LẦN CUỐI</a:t>
            </a:r>
          </a:p>
        </p:txBody>
      </p:sp>
      <p:sp>
        <p:nvSpPr>
          <p:cNvPr id="238595" name="Rectangle 3"/>
          <p:cNvSpPr>
            <a:spLocks noChangeArrowheads="1"/>
          </p:cNvSpPr>
          <p:nvPr/>
        </p:nvSpPr>
        <p:spPr bwMode="auto">
          <a:xfrm>
            <a:off x="0" y="1412875"/>
            <a:ext cx="3130550" cy="519113"/>
          </a:xfrm>
          <a:prstGeom prst="rect">
            <a:avLst/>
          </a:prstGeom>
          <a:noFill/>
          <a:ln w="9525">
            <a:noFill/>
            <a:miter lim="800000"/>
            <a:headEnd/>
            <a:tailEnd/>
          </a:ln>
        </p:spPr>
        <p:txBody>
          <a:bodyPr wrap="none">
            <a:spAutoFit/>
          </a:bodyPr>
          <a:lstStyle/>
          <a:p>
            <a:r>
              <a:rPr lang="en-US" sz="2800" b="1" i="1">
                <a:solidFill>
                  <a:srgbClr val="0000CC"/>
                </a:solidFill>
              </a:rPr>
              <a:t>8.8.1  Mài nghiền.</a:t>
            </a:r>
          </a:p>
        </p:txBody>
      </p:sp>
      <p:sp>
        <p:nvSpPr>
          <p:cNvPr id="238596" name="Rectangle 4"/>
          <p:cNvSpPr>
            <a:spLocks noChangeArrowheads="1"/>
          </p:cNvSpPr>
          <p:nvPr/>
        </p:nvSpPr>
        <p:spPr bwMode="auto">
          <a:xfrm>
            <a:off x="107950" y="2063750"/>
            <a:ext cx="8893175" cy="1800225"/>
          </a:xfrm>
          <a:prstGeom prst="rect">
            <a:avLst/>
          </a:prstGeom>
          <a:noFill/>
          <a:ln w="9525">
            <a:noFill/>
            <a:miter lim="800000"/>
            <a:headEnd/>
            <a:tailEnd/>
          </a:ln>
        </p:spPr>
        <p:txBody>
          <a:bodyPr anchor="ctr">
            <a:spAutoFit/>
          </a:bodyPr>
          <a:lstStyle/>
          <a:p>
            <a:pPr algn="just"/>
            <a:r>
              <a:rPr lang="en-US" sz="2800">
                <a:solidFill>
                  <a:srgbClr val="FF0000"/>
                </a:solidFill>
              </a:rPr>
              <a:t>* Bản chất:</a:t>
            </a:r>
            <a:r>
              <a:rPr lang="en-US" sz="2800">
                <a:solidFill>
                  <a:srgbClr val="0000CC"/>
                </a:solidFill>
              </a:rPr>
              <a:t> Bản chất của mài nghiền là quá trình cắt của các hạt mài tự do chuyển động  cưỡng bức (còn gọi là bột nghiền) dưới một áp lực xác định giữa dụng cụ nghiền và bề mặt chi tiết được gia công.</a:t>
            </a:r>
          </a:p>
        </p:txBody>
      </p:sp>
      <p:sp>
        <p:nvSpPr>
          <p:cNvPr id="238597" name="Rectangle 5"/>
          <p:cNvSpPr>
            <a:spLocks noChangeArrowheads="1"/>
          </p:cNvSpPr>
          <p:nvPr/>
        </p:nvSpPr>
        <p:spPr bwMode="auto">
          <a:xfrm>
            <a:off x="215900" y="4076700"/>
            <a:ext cx="8893175" cy="1800225"/>
          </a:xfrm>
          <a:prstGeom prst="rect">
            <a:avLst/>
          </a:prstGeom>
          <a:noFill/>
          <a:ln w="9525">
            <a:noFill/>
            <a:miter lim="800000"/>
            <a:headEnd/>
            <a:tailEnd/>
          </a:ln>
        </p:spPr>
        <p:txBody>
          <a:bodyPr anchor="ctr">
            <a:spAutoFit/>
          </a:bodyPr>
          <a:lstStyle/>
          <a:p>
            <a:pPr algn="just"/>
            <a:r>
              <a:rPr lang="en-US" sz="2800">
                <a:solidFill>
                  <a:srgbClr val="0000CC"/>
                </a:solidFill>
              </a:rPr>
              <a:t>Bột nghiền gồm bột mài trộn với dầu nhờn, parafin, mỡ bò các axít hữu cơ theo một tỷ lệ nhất định. Khi nghiền thô cần sử dụng bột mài có kích thước hạt lớn, khi nghiền tinh sử dụng bột mài có kích thước hạt nhỏ.</a:t>
            </a:r>
          </a:p>
        </p:txBody>
      </p:sp>
    </p:spTree>
  </p:cSld>
  <p:clrMapOvr>
    <a:masterClrMapping/>
  </p:clrMapOv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ChangeArrowheads="1"/>
          </p:cNvSpPr>
          <p:nvPr/>
        </p:nvSpPr>
        <p:spPr bwMode="auto">
          <a:xfrm>
            <a:off x="0" y="908050"/>
            <a:ext cx="9144000" cy="2227263"/>
          </a:xfrm>
          <a:prstGeom prst="rect">
            <a:avLst/>
          </a:prstGeom>
          <a:noFill/>
          <a:ln w="9525">
            <a:noFill/>
            <a:miter lim="800000"/>
            <a:headEnd/>
            <a:tailEnd/>
          </a:ln>
        </p:spPr>
        <p:txBody>
          <a:bodyPr anchor="ctr">
            <a:spAutoFit/>
          </a:bodyPr>
          <a:lstStyle/>
          <a:p>
            <a:r>
              <a:rPr lang="en-US" sz="2800">
                <a:solidFill>
                  <a:srgbClr val="FF0000"/>
                </a:solidFill>
              </a:rPr>
              <a:t>* Đặc điểm:</a:t>
            </a:r>
          </a:p>
          <a:p>
            <a:pPr algn="just"/>
            <a:r>
              <a:rPr lang="en-US" sz="2800">
                <a:solidFill>
                  <a:srgbClr val="0000CC"/>
                </a:solidFill>
              </a:rPr>
              <a:t>- Mặc dù gia công bằng hạt mài nhưng do lực cắt nhỏ, vận tốc cắt  và áp lực gia công nhỏ ( v = 15 – 40 m/p , p = 0,2 – 0,4 KG/cm2)  nên nhiệt cắt nhỏ vì vậy tính chất cơ lý lớp bề mặt ít bị biến đổi sau khi gia công </a:t>
            </a:r>
          </a:p>
        </p:txBody>
      </p:sp>
      <p:sp>
        <p:nvSpPr>
          <p:cNvPr id="239619" name="Rectangle 3"/>
          <p:cNvSpPr>
            <a:spLocks noChangeArrowheads="1"/>
          </p:cNvSpPr>
          <p:nvPr/>
        </p:nvSpPr>
        <p:spPr bwMode="auto">
          <a:xfrm>
            <a:off x="107950" y="3429000"/>
            <a:ext cx="8964613" cy="1800225"/>
          </a:xfrm>
          <a:prstGeom prst="rect">
            <a:avLst/>
          </a:prstGeom>
          <a:noFill/>
          <a:ln w="9525">
            <a:noFill/>
            <a:miter lim="800000"/>
            <a:headEnd/>
            <a:tailEnd/>
          </a:ln>
        </p:spPr>
        <p:txBody>
          <a:bodyPr anchor="ctr">
            <a:spAutoFit/>
          </a:bodyPr>
          <a:lstStyle/>
          <a:p>
            <a:pPr algn="just"/>
            <a:r>
              <a:rPr lang="en-US" sz="2800">
                <a:solidFill>
                  <a:srgbClr val="0000CC"/>
                </a:solidFill>
              </a:rPr>
              <a:t>- Quá trình động học của các hạt mài phức tạp do quỹ đạo chuyển động của chúng trên bề mặt gia công khó lặp lại vết cũ, các vết xoá nhau nhiều lần  dẫn tới độ nhám bề mặt gia công cao. </a:t>
            </a:r>
          </a:p>
        </p:txBody>
      </p:sp>
      <p:sp>
        <p:nvSpPr>
          <p:cNvPr id="239620" name="Rectangle 4"/>
          <p:cNvSpPr>
            <a:spLocks noChangeArrowheads="1"/>
          </p:cNvSpPr>
          <p:nvPr/>
        </p:nvSpPr>
        <p:spPr bwMode="auto">
          <a:xfrm>
            <a:off x="0" y="5513388"/>
            <a:ext cx="9144000" cy="946150"/>
          </a:xfrm>
          <a:prstGeom prst="rect">
            <a:avLst/>
          </a:prstGeom>
          <a:noFill/>
          <a:ln w="9525">
            <a:noFill/>
            <a:miter lim="800000"/>
            <a:headEnd/>
            <a:tailEnd/>
          </a:ln>
        </p:spPr>
        <p:txBody>
          <a:bodyPr anchor="ctr">
            <a:spAutoFit/>
          </a:bodyPr>
          <a:lstStyle/>
          <a:p>
            <a:pPr algn="just"/>
            <a:r>
              <a:rPr lang="en-US" sz="2800">
                <a:solidFill>
                  <a:srgbClr val="0000CC"/>
                </a:solidFill>
              </a:rPr>
              <a:t>- Nghiền chỉ cắt được lớp lượng dư­ rất nhỏ (0,02 mm) nên không sửa được sai lệch về vị trí tương quan. </a:t>
            </a:r>
          </a:p>
        </p:txBody>
      </p:sp>
    </p:spTree>
  </p:cSld>
  <p:clrMapOvr>
    <a:masterClrMapping/>
  </p:clrMapOv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Rectangle 2"/>
          <p:cNvSpPr>
            <a:spLocks noChangeArrowheads="1"/>
          </p:cNvSpPr>
          <p:nvPr/>
        </p:nvSpPr>
        <p:spPr bwMode="auto">
          <a:xfrm>
            <a:off x="250825" y="1298575"/>
            <a:ext cx="8785225" cy="4362450"/>
          </a:xfrm>
          <a:prstGeom prst="rect">
            <a:avLst/>
          </a:prstGeom>
          <a:noFill/>
          <a:ln w="9525">
            <a:noFill/>
            <a:miter lim="800000"/>
            <a:headEnd/>
            <a:tailEnd/>
          </a:ln>
        </p:spPr>
        <p:txBody>
          <a:bodyPr anchor="ctr">
            <a:spAutoFit/>
          </a:bodyPr>
          <a:lstStyle/>
          <a:p>
            <a:pPr algn="just"/>
            <a:r>
              <a:rPr lang="en-US" sz="2800">
                <a:solidFill>
                  <a:srgbClr val="0000CC"/>
                </a:solidFill>
              </a:rPr>
              <a:t>* Mài nghiền có thể gia công được nhiều dạng bề mặt như: mặt phẳng, mặt trụ ngoài và trong, răng, các mặt định hình.v.v.Mài nghiền có thể đạt độ chính xác cấp 5 - 6, nhám bề mặt Ra = 0,2 </a:t>
            </a:r>
            <a:r>
              <a:rPr lang="en-US" sz="2800">
                <a:solidFill>
                  <a:srgbClr val="0000CC"/>
                </a:solidFill>
                <a:sym typeface="Symbol" pitchFamily="18" charset="2"/>
              </a:rPr>
              <a:t></a:t>
            </a:r>
            <a:r>
              <a:rPr lang="en-US" sz="2800">
                <a:solidFill>
                  <a:srgbClr val="0000CC"/>
                </a:solidFill>
              </a:rPr>
              <a:t> 0,01, sai lệch về kích thước sau mài nghiền có thể nhỏ hơn hoặc bằng 0,6 </a:t>
            </a:r>
            <a:r>
              <a:rPr lang="en-US" sz="2800">
                <a:solidFill>
                  <a:srgbClr val="0000CC"/>
                </a:solidFill>
                <a:sym typeface="Symbol" pitchFamily="18" charset="2"/>
              </a:rPr>
              <a:t></a:t>
            </a:r>
            <a:r>
              <a:rPr lang="en-US" sz="2800">
                <a:solidFill>
                  <a:srgbClr val="0000CC"/>
                </a:solidFill>
              </a:rPr>
              <a:t>m. Do đó mài nghiền được sử dụng rộng rãi để gia công các bộ đôi xilanh bơm cao</a:t>
            </a:r>
            <a:r>
              <a:rPr lang="en-US" sz="2800" i="1">
                <a:solidFill>
                  <a:srgbClr val="0000CC"/>
                </a:solidFill>
                <a:sym typeface="Symbol" pitchFamily="18" charset="2"/>
              </a:rPr>
              <a:t> </a:t>
            </a:r>
            <a:r>
              <a:rPr lang="en-US" sz="2800">
                <a:solidFill>
                  <a:srgbClr val="0000CC"/>
                </a:solidFill>
                <a:sym typeface="Symbol" pitchFamily="18" charset="2"/>
              </a:rPr>
              <a:t>áp, các chi tiết trong thiết bị thủy lực, các bộ truyền bánh răng đòi hỏi độ chính xác cao, mặt phân khuôn trong công nghệ chế tạo khuôn.v.v.</a:t>
            </a:r>
          </a:p>
        </p:txBody>
      </p:sp>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1666" name="Picture 2"/>
          <p:cNvPicPr>
            <a:picLocks noChangeAspect="1" noChangeArrowheads="1"/>
          </p:cNvPicPr>
          <p:nvPr/>
        </p:nvPicPr>
        <p:blipFill>
          <a:blip r:embed="rId3"/>
          <a:srcRect/>
          <a:stretch>
            <a:fillRect/>
          </a:stretch>
        </p:blipFill>
        <p:spPr bwMode="auto">
          <a:xfrm>
            <a:off x="4787900" y="1662113"/>
            <a:ext cx="4356100" cy="3062287"/>
          </a:xfrm>
          <a:prstGeom prst="rect">
            <a:avLst/>
          </a:prstGeom>
          <a:solidFill>
            <a:srgbClr val="C0C0C0"/>
          </a:solidFill>
          <a:ln w="9525">
            <a:solidFill>
              <a:srgbClr val="C0C0C0"/>
            </a:solidFill>
            <a:miter lim="800000"/>
            <a:headEnd/>
            <a:tailEnd/>
          </a:ln>
        </p:spPr>
      </p:pic>
      <p:sp>
        <p:nvSpPr>
          <p:cNvPr id="241667" name="Rectangle 3"/>
          <p:cNvSpPr>
            <a:spLocks noChangeArrowheads="1"/>
          </p:cNvSpPr>
          <p:nvPr/>
        </p:nvSpPr>
        <p:spPr bwMode="auto">
          <a:xfrm>
            <a:off x="-4562475" y="2063750"/>
            <a:ext cx="9144000" cy="0"/>
          </a:xfrm>
          <a:prstGeom prst="rect">
            <a:avLst/>
          </a:prstGeom>
          <a:noFill/>
          <a:ln w="9525">
            <a:noFill/>
            <a:miter lim="800000"/>
            <a:headEnd/>
            <a:tailEnd/>
          </a:ln>
        </p:spPr>
        <p:txBody>
          <a:bodyPr wrap="none" anchor="ctr">
            <a:spAutoFit/>
          </a:bodyPr>
          <a:lstStyle/>
          <a:p>
            <a:endParaRPr lang="en-US"/>
          </a:p>
        </p:txBody>
      </p:sp>
      <p:sp>
        <p:nvSpPr>
          <p:cNvPr id="241668" name="Rectangle 4"/>
          <p:cNvSpPr>
            <a:spLocks noChangeArrowheads="1"/>
          </p:cNvSpPr>
          <p:nvPr/>
        </p:nvSpPr>
        <p:spPr bwMode="auto">
          <a:xfrm>
            <a:off x="0" y="1268413"/>
            <a:ext cx="4716463" cy="4362450"/>
          </a:xfrm>
          <a:prstGeom prst="rect">
            <a:avLst/>
          </a:prstGeom>
          <a:noFill/>
          <a:ln w="9525">
            <a:noFill/>
            <a:miter lim="800000"/>
            <a:headEnd/>
            <a:tailEnd/>
          </a:ln>
        </p:spPr>
        <p:txBody>
          <a:bodyPr anchor="ctr">
            <a:spAutoFit/>
          </a:bodyPr>
          <a:lstStyle/>
          <a:p>
            <a:pPr algn="just"/>
            <a:r>
              <a:rPr lang="en-US" sz="2800">
                <a:solidFill>
                  <a:srgbClr val="0000CC"/>
                </a:solidFill>
                <a:ea typeface="Times New Roman" pitchFamily="18" charset="0"/>
                <a:cs typeface="Arial" charset="0"/>
              </a:rPr>
              <a:t>* Dụng cụ nghiền: Tuỳ theo dạng bề mặt gia công mà đầu nghiền có kết cấu khác nhau. Ví dụ như hình vẽ là kết cấu của đầu nghiền lỗ có kích thước trung bình. Vật liệu dụng cụ nghiền thường làm bằng gang để có khả năng giữ được hạt mài trên bề mặt của dụng cụ.</a:t>
            </a:r>
          </a:p>
        </p:txBody>
      </p:sp>
    </p:spTree>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Rectangle 2"/>
          <p:cNvSpPr>
            <a:spLocks noChangeArrowheads="1"/>
          </p:cNvSpPr>
          <p:nvPr/>
        </p:nvSpPr>
        <p:spPr bwMode="auto">
          <a:xfrm>
            <a:off x="179388" y="1052513"/>
            <a:ext cx="8936037" cy="2227262"/>
          </a:xfrm>
          <a:prstGeom prst="rect">
            <a:avLst/>
          </a:prstGeom>
          <a:noFill/>
          <a:ln w="9525">
            <a:noFill/>
            <a:miter lim="800000"/>
            <a:headEnd/>
            <a:tailEnd/>
          </a:ln>
        </p:spPr>
        <p:txBody>
          <a:bodyPr anchor="ctr">
            <a:spAutoFit/>
          </a:bodyPr>
          <a:lstStyle/>
          <a:p>
            <a:pPr algn="just">
              <a:buFontTx/>
              <a:buChar char="•"/>
            </a:pPr>
            <a:r>
              <a:rPr lang="en-US" sz="2800">
                <a:solidFill>
                  <a:srgbClr val="0000CC"/>
                </a:solidFill>
              </a:rPr>
              <a:t>Mài nghiền có thể thực hiện trên các máy tiện, máy khoan hoặc các máy mài nghiền đơn giản.</a:t>
            </a:r>
          </a:p>
          <a:p>
            <a:pPr algn="just"/>
            <a:endParaRPr lang="en-US" sz="2800">
              <a:solidFill>
                <a:srgbClr val="0000CC"/>
              </a:solidFill>
            </a:endParaRPr>
          </a:p>
          <a:p>
            <a:pPr algn="just"/>
            <a:r>
              <a:rPr lang="en-US" sz="2800">
                <a:solidFill>
                  <a:srgbClr val="0000CC"/>
                </a:solidFill>
              </a:rPr>
              <a:t>* Nhược điểm: Năng suất thấp và không sửa được sai số về vị trí tương quan do nguyên công trước để lại.</a:t>
            </a:r>
          </a:p>
        </p:txBody>
      </p:sp>
    </p:spTree>
  </p:cSld>
  <p:clrMapOvr>
    <a:masterClrMapping/>
  </p:clrMapOvr>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7554" y="2307428"/>
            <a:ext cx="3943946" cy="1171578"/>
          </a:xfrm>
        </p:spPr>
        <p:txBody>
          <a:bodyPr>
            <a:normAutofit fontScale="90000"/>
          </a:bodyPr>
          <a:lstStyle/>
          <a:p>
            <a:pPr marL="428625" indent="-428625">
              <a:buFont typeface="Wingdings" panose="05000000000000000000" pitchFamily="2" charset="2"/>
              <a:buChar char="q"/>
            </a:pPr>
            <a:r>
              <a:rPr lang="vi-VN" dirty="0">
                <a:cs typeface="Times New Roman" panose="02020603050405020304" pitchFamily="18" charset="0"/>
              </a:rPr>
              <a:t>Bột nghiền gồm bột mài</a:t>
            </a:r>
            <a:r>
              <a:rPr lang="en-US" dirty="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hoặc</a:t>
            </a:r>
            <a:r>
              <a:rPr lang="en-US" dirty="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mài</a:t>
            </a:r>
            <a:r>
              <a:rPr lang="en-US" dirty="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a:t>
            </a:r>
            <a:r>
              <a:rPr lang="en-US" dirty="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cương</a:t>
            </a:r>
            <a:r>
              <a:rPr lang="vi-VN" dirty="0">
                <a:cs typeface="Times New Roman" panose="02020603050405020304" pitchFamily="18" charset="0"/>
              </a:rPr>
              <a:t> trộn với dầu nhờn, parafin, mỡ bò và các axit hữu cơ theo một tỷ lệ nhất định. </a:t>
            </a:r>
            <a:r>
              <a:rPr lang="en-US" dirty="0">
                <a:cs typeface="Times New Roman" panose="02020603050405020304" pitchFamily="18" charset="0"/>
              </a:rPr>
              <a:t/>
            </a:r>
            <a:br>
              <a:rPr lang="en-US" dirty="0">
                <a:cs typeface="Times New Roman" panose="02020603050405020304" pitchFamily="18" charset="0"/>
              </a:rPr>
            </a:br>
            <a:endParaRPr lang="en-US" dirty="0"/>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16216" b="16216"/>
          <a:stretch>
            <a:fillRect/>
          </a:stretch>
        </p:blipFill>
        <p:spPr>
          <a:xfrm>
            <a:off x="4495800" y="1235866"/>
            <a:ext cx="3319848" cy="22431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 Placeholder 3"/>
          <p:cNvSpPr>
            <a:spLocks noGrp="1"/>
          </p:cNvSpPr>
          <p:nvPr>
            <p:ph type="body" sz="half" idx="2"/>
          </p:nvPr>
        </p:nvSpPr>
        <p:spPr>
          <a:xfrm>
            <a:off x="475952" y="4017169"/>
            <a:ext cx="8039696" cy="1600200"/>
          </a:xfrm>
        </p:spPr>
        <p:txBody>
          <a:bodyPr>
            <a:normAutofit/>
          </a:bodyPr>
          <a:lstStyle/>
          <a:p>
            <a:pPr marL="342900" indent="-342900">
              <a:buFontTx/>
              <a:buChar char="-"/>
            </a:pPr>
            <a:r>
              <a:rPr lang="en-US" sz="2250" dirty="0" err="1">
                <a:latin typeface="Times New Roman" panose="02020603050405020304" pitchFamily="18" charset="0"/>
                <a:cs typeface="Times New Roman" panose="02020603050405020304" pitchFamily="18" charset="0"/>
              </a:rPr>
              <a:t>Nghiền</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thô</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Bột</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mài</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có</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kích</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thước</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lớn</a:t>
            </a:r>
            <a:endParaRPr lang="en-US" sz="2250" dirty="0">
              <a:latin typeface="Times New Roman" panose="02020603050405020304" pitchFamily="18" charset="0"/>
              <a:cs typeface="Times New Roman" panose="02020603050405020304" pitchFamily="18" charset="0"/>
            </a:endParaRPr>
          </a:p>
          <a:p>
            <a:pPr marL="342900" indent="-342900">
              <a:buFontTx/>
              <a:buChar char="-"/>
            </a:pPr>
            <a:endParaRPr lang="en-US" sz="2250" dirty="0">
              <a:latin typeface="Times New Roman" panose="02020603050405020304" pitchFamily="18" charset="0"/>
              <a:cs typeface="Times New Roman" panose="02020603050405020304" pitchFamily="18" charset="0"/>
            </a:endParaRPr>
          </a:p>
          <a:p>
            <a:pPr marL="342900" indent="-342900">
              <a:buFontTx/>
              <a:buChar char="-"/>
            </a:pPr>
            <a:r>
              <a:rPr lang="en-US" sz="2250" dirty="0" err="1">
                <a:latin typeface="Times New Roman" panose="02020603050405020304" pitchFamily="18" charset="0"/>
                <a:cs typeface="Times New Roman" panose="02020603050405020304" pitchFamily="18" charset="0"/>
              </a:rPr>
              <a:t>Nghiền</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tinh</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Bột</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mài</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có</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kích</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thước</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nhỏ</a:t>
            </a:r>
            <a:endParaRPr lang="en-US" sz="2250" dirty="0">
              <a:latin typeface="Times New Roman" panose="02020603050405020304" pitchFamily="18" charset="0"/>
              <a:cs typeface="Times New Roman" panose="02020603050405020304" pitchFamily="18" charset="0"/>
            </a:endParaRPr>
          </a:p>
        </p:txBody>
      </p:sp>
      <p:sp>
        <p:nvSpPr>
          <p:cNvPr id="8" name="Right Arrow 7"/>
          <p:cNvSpPr/>
          <p:nvPr/>
        </p:nvSpPr>
        <p:spPr>
          <a:xfrm>
            <a:off x="2409527" y="4064794"/>
            <a:ext cx="1114425" cy="3905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ight Arrow 8"/>
          <p:cNvSpPr/>
          <p:nvPr/>
        </p:nvSpPr>
        <p:spPr>
          <a:xfrm>
            <a:off x="2409527" y="4955381"/>
            <a:ext cx="1114425" cy="3905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1300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fade">
                                      <p:cBhvr>
                                        <p:cTn id="13" dur="1000"/>
                                        <p:tgtEl>
                                          <p:spTgt spid="4">
                                            <p:txEl>
                                              <p:pRg st="0" end="0"/>
                                            </p:txEl>
                                          </p:spTgt>
                                        </p:tgtEl>
                                      </p:cBhvr>
                                    </p:animEffect>
                                    <p:anim calcmode="lin" valueType="num">
                                      <p:cBhvr>
                                        <p:cTn id="14"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animEffect transition="in" filter="fade">
                                      <p:cBhvr>
                                        <p:cTn id="20" dur="1000"/>
                                        <p:tgtEl>
                                          <p:spTgt spid="4">
                                            <p:txEl>
                                              <p:pRg st="2" end="2"/>
                                            </p:txEl>
                                          </p:spTgt>
                                        </p:tgtEl>
                                      </p:cBhvr>
                                    </p:animEffect>
                                    <p:anim calcmode="lin" valueType="num">
                                      <p:cBhvr>
                                        <p:cTn id="21"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14301" y="4430152"/>
            <a:ext cx="2425046" cy="807913"/>
          </a:xfrm>
          <a:prstGeom prst="rect">
            <a:avLst/>
          </a:prstGeom>
        </p:spPr>
        <p:txBody>
          <a:bodyPr wrap="square">
            <a:spAutoFit/>
          </a:bodyPr>
          <a:lstStyle/>
          <a:p>
            <a:pPr algn="ct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Bột</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mài</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Oxit</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Nhôm</a:t>
            </a:r>
            <a:r>
              <a:rPr lang="en-US" sz="2250" dirty="0">
                <a:latin typeface="Times New Roman" panose="02020603050405020304" pitchFamily="18" charset="0"/>
                <a:cs typeface="Times New Roman" panose="02020603050405020304" pitchFamily="18" charset="0"/>
              </a:rPr>
              <a:t> Al</a:t>
            </a:r>
            <a:r>
              <a:rPr lang="en-US"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O</a:t>
            </a:r>
            <a:r>
              <a:rPr lang="en-US" dirty="0">
                <a:latin typeface="Times New Roman" panose="02020603050405020304" pitchFamily="18" charset="0"/>
                <a:cs typeface="Times New Roman" panose="02020603050405020304" pitchFamily="18" charset="0"/>
              </a:rPr>
              <a:t>3</a:t>
            </a:r>
            <a:endParaRPr lang="en-US" sz="2400"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6412567" y="1085851"/>
            <a:ext cx="2512358" cy="24288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4" name="TextBox 13"/>
          <p:cNvSpPr txBox="1"/>
          <p:nvPr/>
        </p:nvSpPr>
        <p:spPr>
          <a:xfrm>
            <a:off x="6810375" y="3877702"/>
            <a:ext cx="2238375" cy="1477328"/>
          </a:xfrm>
          <a:prstGeom prst="rect">
            <a:avLst/>
          </a:prstGeom>
          <a:noFill/>
        </p:spPr>
        <p:txBody>
          <a:bodyPr wrap="square" rtlCol="0">
            <a:spAutoFit/>
          </a:bodyPr>
          <a:lstStyle/>
          <a:p>
            <a:r>
              <a:rPr lang="vi-VN" sz="2250" dirty="0">
                <a:latin typeface="Times New Roman" panose="02020603050405020304" pitchFamily="18" charset="0"/>
                <a:cs typeface="Times New Roman" panose="02020603050405020304" pitchFamily="18" charset="0"/>
              </a:rPr>
              <a:t>Bột kim cương </a:t>
            </a:r>
            <a:r>
              <a:rPr lang="en-US" sz="2250" dirty="0">
                <a:latin typeface="Times New Roman" panose="02020603050405020304" pitchFamily="18" charset="0"/>
                <a:cs typeface="Times New Roman" panose="02020603050405020304" pitchFamily="18" charset="0"/>
              </a:rPr>
              <a:t>(</a:t>
            </a:r>
            <a:r>
              <a:rPr lang="vi-VN" sz="2250" dirty="0">
                <a:latin typeface="Times New Roman" panose="02020603050405020304" pitchFamily="18" charset="0"/>
                <a:cs typeface="Times New Roman" panose="02020603050405020304" pitchFamily="18" charset="0"/>
              </a:rPr>
              <a:t>tổng hợp kim cương phân đoạn</a:t>
            </a:r>
            <a:r>
              <a:rPr lang="en-US" sz="2250" dirty="0">
                <a:latin typeface="Times New Roman" panose="02020603050405020304" pitchFamily="18" charset="0"/>
                <a:cs typeface="Times New Roman" panose="02020603050405020304" pitchFamily="18" charset="0"/>
              </a:rPr>
              <a:t>)</a:t>
            </a:r>
          </a:p>
        </p:txBody>
      </p:sp>
      <p:pic>
        <p:nvPicPr>
          <p:cNvPr id="2" name="Picture 1"/>
          <p:cNvPicPr>
            <a:picLocks noChangeAspect="1"/>
          </p:cNvPicPr>
          <p:nvPr/>
        </p:nvPicPr>
        <p:blipFill>
          <a:blip r:embed="rId3"/>
          <a:stretch>
            <a:fillRect/>
          </a:stretch>
        </p:blipFill>
        <p:spPr>
          <a:xfrm>
            <a:off x="209551" y="1085850"/>
            <a:ext cx="2776814" cy="26025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Picture 2"/>
          <p:cNvPicPr>
            <a:picLocks noChangeAspect="1"/>
          </p:cNvPicPr>
          <p:nvPr/>
        </p:nvPicPr>
        <p:blipFill>
          <a:blip r:embed="rId4"/>
          <a:stretch>
            <a:fillRect/>
          </a:stretch>
        </p:blipFill>
        <p:spPr>
          <a:xfrm>
            <a:off x="3188632" y="1085851"/>
            <a:ext cx="3021668" cy="25431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Box 3"/>
          <p:cNvSpPr txBox="1"/>
          <p:nvPr/>
        </p:nvSpPr>
        <p:spPr>
          <a:xfrm>
            <a:off x="3305175" y="4604824"/>
            <a:ext cx="3209925" cy="438582"/>
          </a:xfrm>
          <a:prstGeom prst="rect">
            <a:avLst/>
          </a:prstGeom>
          <a:noFill/>
        </p:spPr>
        <p:txBody>
          <a:bodyPr wrap="square" rtlCol="0">
            <a:spAutoFit/>
          </a:bodyPr>
          <a:lstStyle/>
          <a:p>
            <a:r>
              <a:rPr lang="en-US" sz="2250" dirty="0" err="1">
                <a:latin typeface="Times New Roman" panose="02020603050405020304" pitchFamily="18" charset="0"/>
                <a:cs typeface="Times New Roman" panose="02020603050405020304" pitchFamily="18" charset="0"/>
              </a:rPr>
              <a:t>Bột</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mài</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Oxit</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Crom</a:t>
            </a:r>
            <a:r>
              <a:rPr lang="en-US" sz="2250" dirty="0">
                <a:latin typeface="Times New Roman" panose="02020603050405020304" pitchFamily="18" charset="0"/>
                <a:cs typeface="Times New Roman" panose="02020603050405020304" pitchFamily="18" charset="0"/>
              </a:rPr>
              <a:t> Cr</a:t>
            </a:r>
            <a:r>
              <a:rPr lang="en-US" dirty="0">
                <a:latin typeface="Times New Roman" panose="02020603050405020304" pitchFamily="18" charset="0"/>
                <a:cs typeface="Times New Roman" panose="02020603050405020304" pitchFamily="18" charset="0"/>
              </a:rPr>
              <a:t>2</a:t>
            </a:r>
            <a:r>
              <a:rPr lang="en-US" sz="2250" dirty="0">
                <a:latin typeface="Times New Roman" panose="02020603050405020304" pitchFamily="18" charset="0"/>
                <a:cs typeface="Times New Roman" panose="02020603050405020304" pitchFamily="18" charset="0"/>
              </a:rPr>
              <a:t>O</a:t>
            </a:r>
            <a:r>
              <a:rPr lang="en-US" sz="1200" dirty="0">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1888916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barn(inVertical)">
                                      <p:cBhvr>
                                        <p:cTn id="14" dur="500"/>
                                        <p:tgtEl>
                                          <p:spTgt spid="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14">
                                            <p:txEl>
                                              <p:pRg st="0" end="0"/>
                                            </p:txEl>
                                          </p:spTgt>
                                        </p:tgtEl>
                                        <p:attrNameLst>
                                          <p:attrName>style.visibility</p:attrName>
                                        </p:attrNameLst>
                                      </p:cBhvr>
                                      <p:to>
                                        <p:strVal val="visible"/>
                                      </p:to>
                                    </p:set>
                                    <p:animEffect transition="in" filter="circle(in)">
                                      <p:cBhvr>
                                        <p:cTn id="19" dur="20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625" y="857250"/>
            <a:ext cx="6105525" cy="1028700"/>
          </a:xfrm>
        </p:spPr>
        <p:txBody>
          <a:bodyPr>
            <a:normAutofit/>
          </a:bodyPr>
          <a:lstStyle/>
          <a:p>
            <a:r>
              <a:rPr lang="en-US" sz="2400" dirty="0">
                <a:latin typeface="Times New Roman" panose="02020603050405020304" pitchFamily="18" charset="0"/>
                <a:cs typeface="Times New Roman" panose="02020603050405020304" pitchFamily="18" charset="0"/>
              </a:rPr>
              <a:t>II.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tốc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Dụng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cụ</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nghiền</a:t>
            </a:r>
            <a:endParaRPr lang="en-US" sz="2400" dirty="0">
              <a:latin typeface="Times New Roman" panose="02020603050405020304" pitchFamily="18" charset="0"/>
              <a:cs typeface="Times New Roman" panose="02020603050405020304" pitchFamily="18" charset="0"/>
            </a:endParaRPr>
          </a:p>
        </p:txBody>
      </p:sp>
      <p:sp>
        <p:nvSpPr>
          <p:cNvPr id="6" name="Text Placeholder 7"/>
          <p:cNvSpPr>
            <a:spLocks noGrp="1"/>
          </p:cNvSpPr>
          <p:nvPr>
            <p:ph type="body" sz="half" idx="2"/>
          </p:nvPr>
        </p:nvSpPr>
        <p:spPr>
          <a:xfrm>
            <a:off x="428625" y="2190750"/>
            <a:ext cx="6999685" cy="2676525"/>
          </a:xfrm>
        </p:spPr>
        <p:txBody>
          <a:bodyPr>
            <a:noAutofit/>
          </a:bodyPr>
          <a:lstStyle/>
          <a:p>
            <a:pPr marL="342900" indent="-342900">
              <a:buFont typeface="Wingdings" panose="05000000000000000000" pitchFamily="2" charset="2"/>
              <a:buChar char="Ø"/>
            </a:pPr>
            <a:r>
              <a:rPr lang="vi-VN" sz="2400" dirty="0"/>
              <a:t>Áp suất khi nghiền thường chọn trong khoảng từ 2 ÷ 8 kg/cm2</a:t>
            </a:r>
            <a:r>
              <a:rPr lang="en-US" sz="2400" dirty="0"/>
              <a:t>.</a:t>
            </a:r>
          </a:p>
          <a:p>
            <a:pPr marL="342900" indent="-342900">
              <a:buFont typeface="Wingdings" panose="05000000000000000000" pitchFamily="2" charset="2"/>
              <a:buChar char="Ø"/>
            </a:pPr>
            <a:r>
              <a:rPr lang="en-US" sz="2400" dirty="0"/>
              <a:t>T</a:t>
            </a:r>
            <a:r>
              <a:rPr lang="vi-VN" sz="2400" dirty="0"/>
              <a:t>ốc độ cắt thường được chọn thấp từ 10 ÷ 12 m/ph.</a:t>
            </a:r>
            <a:endParaRPr lang="en-US" sz="2400" dirty="0"/>
          </a:p>
          <a:p>
            <a:pPr marL="342900" indent="-342900">
              <a:buFont typeface="Wingdings" panose="05000000000000000000" pitchFamily="2" charset="2"/>
              <a:buChar char="Ø"/>
            </a:pPr>
            <a:r>
              <a:rPr lang="en-US" sz="2400" dirty="0" err="1">
                <a:latin typeface="Times New Roman" panose="02020603050405020304" pitchFamily="18" charset="0"/>
                <a:cs typeface="Times New Roman" panose="02020603050405020304" pitchFamily="18" charset="0"/>
              </a:rPr>
              <a:t>Bạc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nghiền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tấm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nghiền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thường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bằng</a:t>
            </a:r>
            <a:r>
              <a:rPr lang="en-US" sz="2400" dirty="0">
                <a:latin typeface="Times New Roman" panose="02020603050405020304" pitchFamily="18" charset="0"/>
                <a:cs typeface="Times New Roman" panose="02020603050405020304" pitchFamily="18" charset="0"/>
              </a:rPr>
              <a:t> gang </a:t>
            </a:r>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mặt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dụng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cụ</a:t>
            </a:r>
            <a:r>
              <a:rPr lang="en-US" sz="2400" dirty="0">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Ø"/>
            </a:pPr>
            <a:endParaRPr lang="en-US" sz="2400" dirty="0"/>
          </a:p>
        </p:txBody>
      </p:sp>
    </p:spTree>
    <p:extLst>
      <p:ext uri="{BB962C8B-B14F-4D97-AF65-F5344CB8AC3E}">
        <p14:creationId xmlns:p14="http://schemas.microsoft.com/office/powerpoint/2010/main" val="2835499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barn(inVertical)">
                                      <p:cBhvr>
                                        <p:cTn id="14" dur="500"/>
                                        <p:tgtEl>
                                          <p:spTgt spid="6">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Effect transition="in" filter="fade">
                                      <p:cBhvr>
                                        <p:cTn id="19" dur="1000"/>
                                        <p:tgtEl>
                                          <p:spTgt spid="6">
                                            <p:txEl>
                                              <p:pRg st="2" end="2"/>
                                            </p:txEl>
                                          </p:spTgt>
                                        </p:tgtEl>
                                      </p:cBhvr>
                                    </p:animEffect>
                                    <p:anim calcmode="lin" valueType="num">
                                      <p:cBhvr>
                                        <p:cTn id="20"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9"/>
          <p:cNvSpPr txBox="1">
            <a:spLocks/>
          </p:cNvSpPr>
          <p:nvPr/>
        </p:nvSpPr>
        <p:spPr>
          <a:xfrm>
            <a:off x="591178" y="1123951"/>
            <a:ext cx="4999998" cy="1123943"/>
          </a:xfrm>
          <a:prstGeom prst="rect">
            <a:avLst/>
          </a:prstGeom>
        </p:spPr>
        <p:txBody>
          <a:bodyPr vert="horz" lIns="68580" tIns="34290" rIns="68580" bIns="34290" rtlCol="0" anchor="b">
            <a:normAutofit fontScale="92500" lnSpcReduction="10000"/>
          </a:bodyPr>
          <a:lstStyle>
            <a:lvl1pPr algn="l" defTabSz="457200" rtl="0" eaLnBrk="1" latinLnBrk="0" hangingPunct="1">
              <a:spcBef>
                <a:spcPct val="0"/>
              </a:spcBef>
              <a:buNone/>
              <a:defRPr sz="36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428625" indent="-428625">
              <a:buFont typeface="+mj-lt"/>
              <a:buAutoNum type="romanUcPeriod" startAt="3"/>
            </a:pPr>
            <a:r>
              <a:rPr lang="en-US" sz="2700">
                <a:latin typeface="Times New Roman" panose="02020603050405020304" pitchFamily="18" charset="0"/>
                <a:cs typeface="Times New Roman" panose="02020603050405020304" pitchFamily="18" charset="0"/>
              </a:rPr>
              <a:t> Quá trình mài nghiền</a:t>
            </a:r>
            <a:br>
              <a:rPr lang="en-US" sz="2700">
                <a:latin typeface="Times New Roman" panose="02020603050405020304" pitchFamily="18" charset="0"/>
                <a:cs typeface="Times New Roman" panose="02020603050405020304" pitchFamily="18" charset="0"/>
              </a:rPr>
            </a:br>
            <a:r>
              <a:rPr lang="en-US" sz="2700">
                <a:latin typeface="Times New Roman" panose="02020603050405020304" pitchFamily="18" charset="0"/>
                <a:cs typeface="Times New Roman" panose="02020603050405020304" pitchFamily="18" charset="0"/>
              </a:rPr>
              <a:t/>
            </a:r>
            <a:br>
              <a:rPr lang="en-US" sz="2700">
                <a:latin typeface="Times New Roman" panose="02020603050405020304" pitchFamily="18" charset="0"/>
                <a:cs typeface="Times New Roman" panose="02020603050405020304" pitchFamily="18" charset="0"/>
              </a:rPr>
            </a:br>
            <a:endParaRPr lang="en-US" sz="2700" dirty="0">
              <a:latin typeface="Times New Roman" panose="02020603050405020304" pitchFamily="18" charset="0"/>
              <a:cs typeface="Times New Roman" panose="02020603050405020304" pitchFamily="18" charset="0"/>
            </a:endParaRPr>
          </a:p>
        </p:txBody>
      </p:sp>
      <p:graphicFrame>
        <p:nvGraphicFramePr>
          <p:cNvPr id="12" name="Diagram 11"/>
          <p:cNvGraphicFramePr/>
          <p:nvPr>
            <p:extLst/>
          </p:nvPr>
        </p:nvGraphicFramePr>
        <p:xfrm>
          <a:off x="1457325" y="1501775"/>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3" name="Picture 12"/>
          <p:cNvPicPr>
            <a:picLocks noChangeAspect="1"/>
          </p:cNvPicPr>
          <p:nvPr/>
        </p:nvPicPr>
        <p:blipFill>
          <a:blip r:embed="rId7"/>
          <a:stretch>
            <a:fillRect/>
          </a:stretch>
        </p:blipFill>
        <p:spPr>
          <a:xfrm>
            <a:off x="4849300" y="2974629"/>
            <a:ext cx="846651" cy="1340834"/>
          </a:xfrm>
          <a:prstGeom prst="rect">
            <a:avLst/>
          </a:prstGeom>
        </p:spPr>
      </p:pic>
    </p:spTree>
    <p:extLst>
      <p:ext uri="{BB962C8B-B14F-4D97-AF65-F5344CB8AC3E}">
        <p14:creationId xmlns:p14="http://schemas.microsoft.com/office/powerpoint/2010/main" val="2565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953128" y="952501"/>
            <a:ext cx="7162799" cy="2057399"/>
          </a:xfrm>
        </p:spPr>
        <p:txBody>
          <a:bodyPr/>
          <a:lstStyle/>
          <a:p>
            <a:pPr marL="428625" indent="-428625">
              <a:buFont typeface="+mj-lt"/>
              <a:buAutoNum type="romanUcPeriod" startAt="3"/>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mài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nghiền</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13" name="Text Placeholder 12"/>
          <p:cNvSpPr>
            <a:spLocks noGrp="1"/>
          </p:cNvSpPr>
          <p:nvPr>
            <p:ph type="body" idx="1"/>
          </p:nvPr>
        </p:nvSpPr>
        <p:spPr>
          <a:xfrm>
            <a:off x="323849" y="2209800"/>
            <a:ext cx="5143500" cy="2667000"/>
          </a:xfrm>
        </p:spPr>
        <p:txBody>
          <a:bodyPr>
            <a:noAutofit/>
          </a:bodyPr>
          <a:lstStyle/>
          <a:p>
            <a:pPr marL="342900" indent="-342900">
              <a:buFont typeface="Wingdings" panose="05000000000000000000" pitchFamily="2" charset="2"/>
              <a:buChar char="Ø"/>
            </a:pPr>
            <a:r>
              <a:rPr lang="en-US" sz="2250" dirty="0" err="1">
                <a:latin typeface="Times New Roman" panose="02020603050405020304" pitchFamily="18" charset="0"/>
                <a:cs typeface="Times New Roman" panose="02020603050405020304" pitchFamily="18" charset="0"/>
              </a:rPr>
              <a:t>Quá</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trình</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hóa</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học</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diễn</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ra</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rất</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nhanh</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tạo</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thành</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trên</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bề</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mặt</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gia</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công</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lớp</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màng</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axit</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và</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lớp</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hấp</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thụ</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rất</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mỏng</a:t>
            </a:r>
            <a:r>
              <a:rPr lang="en-US" sz="2250" dirty="0">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Ø"/>
            </a:pPr>
            <a:endParaRPr lang="en-US" sz="225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250" dirty="0" err="1">
                <a:latin typeface="Times New Roman" panose="02020603050405020304" pitchFamily="18" charset="0"/>
                <a:cs typeface="Times New Roman" panose="02020603050405020304" pitchFamily="18" charset="0"/>
              </a:rPr>
              <a:t>Quá</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trình</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cơ</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học</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xảy</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ra</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sau</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quá</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trình</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hóa</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học</a:t>
            </a:r>
            <a:r>
              <a:rPr lang="en-US" sz="2250" dirty="0">
                <a:latin typeface="Times New Roman" panose="02020603050405020304" pitchFamily="18" charset="0"/>
                <a:cs typeface="Times New Roman" panose="02020603050405020304" pitchFamily="18" charset="0"/>
              </a:rPr>
              <a:t> : </a:t>
            </a:r>
            <a:r>
              <a:rPr lang="en-US" sz="2250" dirty="0" err="1">
                <a:latin typeface="Times New Roman" panose="02020603050405020304" pitchFamily="18" charset="0"/>
                <a:cs typeface="Times New Roman" panose="02020603050405020304" pitchFamily="18" charset="0"/>
              </a:rPr>
              <a:t>Các</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hạt</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mài</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phá</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vỡ</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lớp</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màng</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axit</a:t>
            </a:r>
            <a:r>
              <a:rPr lang="en-US" sz="2250" dirty="0">
                <a:latin typeface="Times New Roman" panose="02020603050405020304" pitchFamily="18" charset="0"/>
                <a:cs typeface="Times New Roman" panose="02020603050405020304" pitchFamily="18" charset="0"/>
              </a:rPr>
              <a:t> và lấy đi lớp hấp thụ dưới dạng phoi rồi đẩy ra ngoài.</a:t>
            </a:r>
          </a:p>
          <a:p>
            <a:pPr marL="342900" indent="-342900">
              <a:buFont typeface="Wingdings" panose="05000000000000000000" pitchFamily="2" charset="2"/>
              <a:buChar char="Ø"/>
            </a:pPr>
            <a:endParaRPr lang="en-US" sz="2250" dirty="0">
              <a:latin typeface="Times New Roman" panose="02020603050405020304" pitchFamily="18" charset="0"/>
              <a:cs typeface="Times New Roman" panose="02020603050405020304" pitchFamily="18" charset="0"/>
            </a:endParaRPr>
          </a:p>
        </p:txBody>
      </p:sp>
      <p:pic>
        <p:nvPicPr>
          <p:cNvPr id="15" name="Picture 14"/>
          <p:cNvPicPr>
            <a:picLocks noChangeAspect="1"/>
          </p:cNvPicPr>
          <p:nvPr/>
        </p:nvPicPr>
        <p:blipFill>
          <a:blip r:embed="rId2"/>
          <a:stretch>
            <a:fillRect/>
          </a:stretch>
        </p:blipFill>
        <p:spPr>
          <a:xfrm>
            <a:off x="5467350" y="1085851"/>
            <a:ext cx="3167570" cy="25241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01311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anim calcmode="lin" valueType="num">
                                      <p:cBhvr>
                                        <p:cTn id="8"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13">
                                            <p:txEl>
                                              <p:pRg st="2" end="2"/>
                                            </p:txEl>
                                          </p:spTgt>
                                        </p:tgtEl>
                                        <p:attrNameLst>
                                          <p:attrName>style.visibility</p:attrName>
                                        </p:attrNameLst>
                                      </p:cBhvr>
                                      <p:to>
                                        <p:strVal val="visible"/>
                                      </p:to>
                                    </p:set>
                                    <p:animEffect transition="in" filter="circle(in)">
                                      <p:cBhvr>
                                        <p:cTn id="14" dur="2000"/>
                                        <p:tgtEl>
                                          <p:spTgt spid="1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95300" y="815976"/>
            <a:ext cx="7598569" cy="1092200"/>
          </a:xfrm>
        </p:spPr>
        <p:txBody>
          <a:bodyPr/>
          <a:lstStyle/>
          <a:p>
            <a:pPr marL="642938" indent="-642938">
              <a:buFont typeface="+mj-lt"/>
              <a:buAutoNum type="romanUcPeriod" startAt="4"/>
            </a:pPr>
            <a:r>
              <a:rPr lang="en-US" dirty="0" err="1">
                <a:latin typeface="Times New Roman" panose="02020603050405020304" pitchFamily="18" charset="0"/>
                <a:cs typeface="Times New Roman" panose="02020603050405020304" pitchFamily="18" charset="0"/>
              </a:rPr>
              <a:t>Đặc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điểm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mài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nghiền</a:t>
            </a:r>
            <a:endParaRPr lang="en-US" dirty="0">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idx="1"/>
          </p:nvPr>
        </p:nvSpPr>
        <p:spPr>
          <a:xfrm>
            <a:off x="676276" y="1916113"/>
            <a:ext cx="8181974" cy="3648075"/>
          </a:xfrm>
        </p:spPr>
        <p:txBody>
          <a:bodyPr>
            <a:normAutofit/>
          </a:bodyPr>
          <a:lstStyle/>
          <a:p>
            <a:r>
              <a:rPr lang="vi-VN" sz="225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Mặc dù có nhiều hạt mài cùng tham gia cắt nhưng  vì lớp kim loại được cắt đi rất mỏng,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lực và vận tốc cắt không lớn nên nhiệt cắt không cao.</a:t>
            </a:r>
            <a:endParaRPr lang="en-US"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Quá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học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quỹ</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mặt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lặp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cũ</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nhẵn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bóng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mặt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cs typeface="Times New Roman" panose="02020603050405020304" pitchFamily="18" charset="0"/>
              </a:rPr>
              <a:t>.</a:t>
            </a:r>
          </a:p>
          <a:p>
            <a:r>
              <a:rPr lang="en-US" sz="2400" dirty="0" err="1">
                <a:latin typeface="Times New Roman" panose="02020603050405020304" pitchFamily="18" charset="0"/>
                <a:cs typeface="Times New Roman" panose="02020603050405020304" pitchFamily="18" charset="0"/>
              </a:rPr>
              <a:t>Nghiền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cắt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lớp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nhỏ</a:t>
            </a:r>
            <a:r>
              <a:rPr lang="en-US" sz="2400" dirty="0">
                <a:latin typeface="Times New Roman" panose="02020603050405020304" pitchFamily="18" charset="0"/>
                <a:cs typeface="Times New Roman" panose="02020603050405020304" pitchFamily="18" charset="0"/>
              </a:rPr>
              <a:t> (0.002 mm) </a:t>
            </a:r>
            <a:r>
              <a:rPr lang="en-US" sz="2400" dirty="0" err="1">
                <a:latin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sửa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lệch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tương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quan</a:t>
            </a:r>
            <a:r>
              <a:rPr lang="en-US" sz="2400" dirty="0">
                <a:latin typeface="Times New Roman" panose="02020603050405020304" pitchFamily="18" charset="0"/>
                <a:cs typeface="Times New Roman" panose="02020603050405020304" pitchFamily="18" charset="0"/>
              </a:rPr>
              <a:t>.</a:t>
            </a:r>
          </a:p>
          <a:p>
            <a:endParaRPr lang="en-US" sz="2250" dirty="0">
              <a:latin typeface="Times New Roman" panose="02020603050405020304" pitchFamily="18" charset="0"/>
              <a:cs typeface="Times New Roman" panose="02020603050405020304" pitchFamily="18" charset="0"/>
            </a:endParaRPr>
          </a:p>
          <a:p>
            <a:endParaRPr lang="en-US" sz="2250" dirty="0">
              <a:latin typeface="Times New Roman" panose="02020603050405020304" pitchFamily="18" charset="0"/>
              <a:cs typeface="Times New Roman" panose="02020603050405020304" pitchFamily="18" charset="0"/>
            </a:endParaRPr>
          </a:p>
        </p:txBody>
      </p:sp>
      <p:sp>
        <p:nvSpPr>
          <p:cNvPr id="7" name="Notched Right Arrow 6"/>
          <p:cNvSpPr/>
          <p:nvPr/>
        </p:nvSpPr>
        <p:spPr>
          <a:xfrm>
            <a:off x="1447800" y="3816350"/>
            <a:ext cx="523875" cy="180975"/>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5310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wipe(down)">
                                      <p:cBhvr>
                                        <p:cTn id="14" dur="500"/>
                                        <p:tgtEl>
                                          <p:spTgt spid="6">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Effect transition="in" filter="wipe(down)">
                                      <p:cBhvr>
                                        <p:cTn id="19"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42975" y="981075"/>
            <a:ext cx="6016772" cy="3057525"/>
          </a:xfrm>
          <a:prstGeom prst="rect">
            <a:avLst/>
          </a:prstGeom>
        </p:spPr>
      </p:pic>
      <p:sp>
        <p:nvSpPr>
          <p:cNvPr id="5" name="Rectangle 4"/>
          <p:cNvSpPr/>
          <p:nvPr/>
        </p:nvSpPr>
        <p:spPr>
          <a:xfrm>
            <a:off x="942975" y="4038600"/>
            <a:ext cx="7667625" cy="1754326"/>
          </a:xfrm>
          <a:prstGeom prst="rect">
            <a:avLst/>
          </a:prstGeom>
        </p:spPr>
        <p:txBody>
          <a:bodyPr wrap="square">
            <a:spAutoFit/>
          </a:bodyPr>
          <a:lstStyle/>
          <a:p>
            <a:r>
              <a:rPr lang="vi-VN" dirty="0">
                <a:latin typeface="Times New Roman" panose="02020603050405020304" pitchFamily="18" charset="0"/>
                <a:cs typeface="Times New Roman" panose="02020603050405020304" pitchFamily="18" charset="0"/>
              </a:rPr>
              <a:t>Hình 1	: Sơ đồ các dạng mài nghiền</a:t>
            </a:r>
          </a:p>
          <a:p>
            <a:r>
              <a:rPr lang="vi-VN" dirty="0">
                <a:latin typeface="Times New Roman" panose="02020603050405020304" pitchFamily="18" charset="0"/>
                <a:cs typeface="Times New Roman" panose="02020603050405020304" pitchFamily="18" charset="0"/>
              </a:rPr>
              <a:t>1.	Chi tiết gia công;</a:t>
            </a:r>
          </a:p>
          <a:p>
            <a:r>
              <a:rPr lang="vi-VN" dirty="0">
                <a:latin typeface="Times New Roman" panose="02020603050405020304" pitchFamily="18" charset="0"/>
                <a:cs typeface="Times New Roman" panose="02020603050405020304" pitchFamily="18" charset="0"/>
              </a:rPr>
              <a:t>2.	Dụng cụ nghiền,</a:t>
            </a:r>
          </a:p>
          <a:p>
            <a:r>
              <a:rPr lang="vi-VN" dirty="0">
                <a:latin typeface="Times New Roman" panose="02020603050405020304" pitchFamily="18" charset="0"/>
                <a:cs typeface="Times New Roman" panose="02020603050405020304" pitchFamily="18" charset="0"/>
              </a:rPr>
              <a:t>a)	nghiền mặt phẳng; b) nghiền hai mặt phẳng song song;</a:t>
            </a:r>
          </a:p>
          <a:p>
            <a:r>
              <a:rPr lang="vi-VN" dirty="0">
                <a:latin typeface="Times New Roman" panose="02020603050405020304" pitchFamily="18" charset="0"/>
                <a:cs typeface="Times New Roman" panose="02020603050405020304" pitchFamily="18" charset="0"/>
              </a:rPr>
              <a:t>c) mài mặt trụ ngoài bằng hai đĩa nghiền; d) nghiền mặt trụ ngoài bằng bạc;</a:t>
            </a:r>
          </a:p>
          <a:p>
            <a:r>
              <a:rPr lang="vi-VN" dirty="0">
                <a:latin typeface="Times New Roman" panose="02020603050405020304" pitchFamily="18" charset="0"/>
                <a:cs typeface="Times New Roman" panose="02020603050405020304" pitchFamily="18" charset="0"/>
              </a:rPr>
              <a:t>đ) nghiền lỗ; e) nghiền mặt cầu.</a:t>
            </a:r>
          </a:p>
        </p:txBody>
      </p:sp>
    </p:spTree>
    <p:extLst>
      <p:ext uri="{BB962C8B-B14F-4D97-AF65-F5344CB8AC3E}">
        <p14:creationId xmlns:p14="http://schemas.microsoft.com/office/powerpoint/2010/main" val="73616344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4109" y="1196788"/>
            <a:ext cx="7053542" cy="1050398"/>
          </a:xfrm>
        </p:spPr>
        <p:txBody>
          <a:bodyPr/>
          <a:lstStyle/>
          <a:p>
            <a:r>
              <a:rPr lang="en-US" dirty="0"/>
              <a:t>V. CÔNG DỤNG CỦA MÀI NGHIỀN</a:t>
            </a:r>
          </a:p>
        </p:txBody>
      </p:sp>
      <p:sp>
        <p:nvSpPr>
          <p:cNvPr id="3" name="Content Placeholder 2"/>
          <p:cNvSpPr>
            <a:spLocks noGrp="1"/>
          </p:cNvSpPr>
          <p:nvPr>
            <p:ph idx="1"/>
          </p:nvPr>
        </p:nvSpPr>
        <p:spPr>
          <a:xfrm>
            <a:off x="732235" y="2247186"/>
            <a:ext cx="5782866" cy="3505914"/>
          </a:xfrm>
        </p:spPr>
        <p:txBody>
          <a:bodyPr>
            <a:normAutofit/>
          </a:bodyPr>
          <a:lstStyle/>
          <a:p>
            <a:r>
              <a:rPr lang="en-US" sz="2400" dirty="0" err="1">
                <a:latin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mặt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phẳng</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mặt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trụ</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ngoài</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mặt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trụ</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mặt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hình</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4668427" y="1693169"/>
            <a:ext cx="2251163" cy="12973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p:cNvPicPr>
            <a:picLocks noChangeAspect="1"/>
          </p:cNvPicPr>
          <p:nvPr/>
        </p:nvPicPr>
        <p:blipFill>
          <a:blip r:embed="rId3"/>
          <a:stretch>
            <a:fillRect/>
          </a:stretch>
        </p:blipFill>
        <p:spPr>
          <a:xfrm>
            <a:off x="6409474" y="2461084"/>
            <a:ext cx="2246532" cy="15124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p:cNvPicPr>
            <a:picLocks noChangeAspect="1"/>
          </p:cNvPicPr>
          <p:nvPr/>
        </p:nvPicPr>
        <p:blipFill>
          <a:blip r:embed="rId4"/>
          <a:stretch>
            <a:fillRect/>
          </a:stretch>
        </p:blipFill>
        <p:spPr>
          <a:xfrm>
            <a:off x="4559877" y="3204401"/>
            <a:ext cx="2157468" cy="13159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a:blip r:embed="rId5"/>
          <a:stretch>
            <a:fillRect/>
          </a:stretch>
        </p:blipFill>
        <p:spPr>
          <a:xfrm>
            <a:off x="6407944" y="4245769"/>
            <a:ext cx="2557463" cy="15073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1305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arn(inVertical)">
                                      <p:cBhvr>
                                        <p:cTn id="19" dur="5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barn(inVertical)">
                                      <p:cBhvr>
                                        <p:cTn id="29" dur="500"/>
                                        <p:tgtEl>
                                          <p:spTgt spid="3">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barn(inVertical)">
                                      <p:cBhvr>
                                        <p:cTn id="34" dur="5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fade">
                                      <p:cBhvr>
                                        <p:cTn id="39" dur="500"/>
                                        <p:tgtEl>
                                          <p:spTgt spid="3">
                                            <p:txEl>
                                              <p:pRg st="6" end="6"/>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1000"/>
                                        <p:tgtEl>
                                          <p:spTgt spid="7"/>
                                        </p:tgtEl>
                                      </p:cBhvr>
                                    </p:animEffect>
                                    <p:anim calcmode="lin" valueType="num">
                                      <p:cBhvr>
                                        <p:cTn id="45" dur="1000" fill="hold"/>
                                        <p:tgtEl>
                                          <p:spTgt spid="7"/>
                                        </p:tgtEl>
                                        <p:attrNameLst>
                                          <p:attrName>ppt_x</p:attrName>
                                        </p:attrNameLst>
                                      </p:cBhvr>
                                      <p:tavLst>
                                        <p:tav tm="0">
                                          <p:val>
                                            <p:strVal val="#ppt_x"/>
                                          </p:val>
                                        </p:tav>
                                        <p:tav tm="100000">
                                          <p:val>
                                            <p:strVal val="#ppt_x"/>
                                          </p:val>
                                        </p:tav>
                                      </p:tavLst>
                                    </p:anim>
                                    <p:anim calcmode="lin" valueType="num">
                                      <p:cBhvr>
                                        <p:cTn id="4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93" y="976996"/>
            <a:ext cx="2732124" cy="20900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p:cNvSpPr txBox="1"/>
          <p:nvPr/>
        </p:nvSpPr>
        <p:spPr>
          <a:xfrm>
            <a:off x="2837687" y="1350445"/>
            <a:ext cx="1474399" cy="1477328"/>
          </a:xfrm>
          <a:prstGeom prst="rect">
            <a:avLst/>
          </a:prstGeom>
          <a:noFill/>
        </p:spPr>
        <p:txBody>
          <a:bodyPr wrap="square" rtlCol="0">
            <a:spAutoFit/>
          </a:bodyPr>
          <a:lstStyle/>
          <a:p>
            <a:r>
              <a:rPr lang="en-US" sz="2250" dirty="0">
                <a:latin typeface="Times New Roman" panose="02020603050405020304" pitchFamily="18" charset="0"/>
                <a:cs typeface="Times New Roman" panose="02020603050405020304" pitchFamily="18" charset="0"/>
              </a:rPr>
              <a:t>C</a:t>
            </a:r>
            <a:r>
              <a:rPr lang="vi-VN" sz="2250" dirty="0">
                <a:latin typeface="Times New Roman" panose="02020603050405020304" pitchFamily="18" charset="0"/>
                <a:cs typeface="Times New Roman" panose="02020603050405020304" pitchFamily="18" charset="0"/>
              </a:rPr>
              <a:t>ác bộ đôi xi lanh bơm cao áp</a:t>
            </a:r>
            <a:endParaRPr lang="en-US" sz="2250"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4303570" y="956338"/>
            <a:ext cx="3000689" cy="21313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extBox 7"/>
          <p:cNvSpPr txBox="1"/>
          <p:nvPr/>
        </p:nvSpPr>
        <p:spPr>
          <a:xfrm>
            <a:off x="7771759" y="1350445"/>
            <a:ext cx="1366150" cy="1477328"/>
          </a:xfrm>
          <a:prstGeom prst="rect">
            <a:avLst/>
          </a:prstGeom>
          <a:noFill/>
        </p:spPr>
        <p:txBody>
          <a:bodyPr wrap="square" rtlCol="0">
            <a:spAutoFit/>
          </a:bodyPr>
          <a:lstStyle/>
          <a:p>
            <a:r>
              <a:rPr lang="en-US" sz="2250" b="1" dirty="0" err="1">
                <a:latin typeface="Times New Roman" panose="02020603050405020304" pitchFamily="18" charset="0"/>
                <a:cs typeface="Times New Roman" panose="02020603050405020304" pitchFamily="18" charset="0"/>
              </a:rPr>
              <a:t>Các</a:t>
            </a:r>
            <a:r>
              <a:rPr lang="en-US" sz="2250" b="1" dirty="0">
                <a:latin typeface="Times New Roman" panose="02020603050405020304" pitchFamily="18" charset="0"/>
                <a:cs typeface="Times New Roman" panose="02020603050405020304" pitchFamily="18" charset="0"/>
              </a:rPr>
              <a:t> chi </a:t>
            </a:r>
            <a:r>
              <a:rPr lang="en-US" sz="2250" b="1" dirty="0" err="1">
                <a:latin typeface="Times New Roman" panose="02020603050405020304" pitchFamily="18" charset="0"/>
                <a:cs typeface="Times New Roman" panose="02020603050405020304" pitchFamily="18" charset="0"/>
              </a:rPr>
              <a:t>tiết</a:t>
            </a:r>
            <a:r>
              <a:rPr lang="en-US" sz="2250" b="1" dirty="0">
                <a:latin typeface="Times New Roman" panose="02020603050405020304" pitchFamily="18" charset="0"/>
                <a:cs typeface="Times New Roman" panose="02020603050405020304" pitchFamily="18" charset="0"/>
              </a:rPr>
              <a:t> </a:t>
            </a:r>
            <a:r>
              <a:rPr lang="en-US" sz="2250" b="1" dirty="0" err="1">
                <a:latin typeface="Times New Roman" panose="02020603050405020304" pitchFamily="18" charset="0"/>
                <a:cs typeface="Times New Roman" panose="02020603050405020304" pitchFamily="18" charset="0"/>
              </a:rPr>
              <a:t>trong</a:t>
            </a:r>
            <a:r>
              <a:rPr lang="en-US" sz="2250" b="1" dirty="0">
                <a:latin typeface="Times New Roman" panose="02020603050405020304" pitchFamily="18" charset="0"/>
                <a:cs typeface="Times New Roman" panose="02020603050405020304" pitchFamily="18" charset="0"/>
              </a:rPr>
              <a:t> </a:t>
            </a:r>
            <a:r>
              <a:rPr lang="en-US" sz="2250" b="1" dirty="0" err="1">
                <a:latin typeface="Times New Roman" panose="02020603050405020304" pitchFamily="18" charset="0"/>
                <a:cs typeface="Times New Roman" panose="02020603050405020304" pitchFamily="18" charset="0"/>
              </a:rPr>
              <a:t>thiết</a:t>
            </a:r>
            <a:r>
              <a:rPr lang="en-US" sz="2250" b="1" dirty="0">
                <a:latin typeface="Times New Roman" panose="02020603050405020304" pitchFamily="18" charset="0"/>
                <a:cs typeface="Times New Roman" panose="02020603050405020304" pitchFamily="18" charset="0"/>
              </a:rPr>
              <a:t> </a:t>
            </a:r>
            <a:r>
              <a:rPr lang="en-US" sz="2250" b="1" dirty="0" err="1">
                <a:latin typeface="Times New Roman" panose="02020603050405020304" pitchFamily="18" charset="0"/>
                <a:cs typeface="Times New Roman" panose="02020603050405020304" pitchFamily="18" charset="0"/>
              </a:rPr>
              <a:t>bị</a:t>
            </a:r>
            <a:r>
              <a:rPr lang="en-US" sz="2250" b="1" dirty="0">
                <a:latin typeface="Times New Roman" panose="02020603050405020304" pitchFamily="18" charset="0"/>
                <a:cs typeface="Times New Roman" panose="02020603050405020304" pitchFamily="18" charset="0"/>
              </a:rPr>
              <a:t> </a:t>
            </a:r>
            <a:r>
              <a:rPr lang="en-US" sz="2250" b="1" dirty="0" err="1">
                <a:latin typeface="Times New Roman" panose="02020603050405020304" pitchFamily="18" charset="0"/>
                <a:cs typeface="Times New Roman" panose="02020603050405020304" pitchFamily="18" charset="0"/>
              </a:rPr>
              <a:t>thủy</a:t>
            </a:r>
            <a:r>
              <a:rPr lang="en-US" sz="2250" b="1" dirty="0">
                <a:latin typeface="Times New Roman" panose="02020603050405020304" pitchFamily="18" charset="0"/>
                <a:cs typeface="Times New Roman" panose="02020603050405020304" pitchFamily="18" charset="0"/>
              </a:rPr>
              <a:t> </a:t>
            </a:r>
            <a:r>
              <a:rPr lang="en-US" sz="2250" b="1" dirty="0" err="1">
                <a:latin typeface="Times New Roman" panose="02020603050405020304" pitchFamily="18" charset="0"/>
                <a:cs typeface="Times New Roman" panose="02020603050405020304" pitchFamily="18" charset="0"/>
              </a:rPr>
              <a:t>lực</a:t>
            </a:r>
            <a:endParaRPr lang="en-US" sz="2250" b="1"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4"/>
          <a:stretch>
            <a:fillRect/>
          </a:stretch>
        </p:blipFill>
        <p:spPr>
          <a:xfrm>
            <a:off x="98794" y="3533625"/>
            <a:ext cx="2732124" cy="19721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TextBox 10"/>
          <p:cNvSpPr txBox="1"/>
          <p:nvPr/>
        </p:nvSpPr>
        <p:spPr>
          <a:xfrm>
            <a:off x="2928908" y="4158175"/>
            <a:ext cx="1383178" cy="1131079"/>
          </a:xfrm>
          <a:prstGeom prst="rect">
            <a:avLst/>
          </a:prstGeom>
          <a:noFill/>
        </p:spPr>
        <p:txBody>
          <a:bodyPr wrap="square" rtlCol="0">
            <a:spAutoFit/>
          </a:bodyPr>
          <a:lstStyle/>
          <a:p>
            <a:r>
              <a:rPr lang="en-US" sz="2250" dirty="0" err="1">
                <a:latin typeface="Times New Roman" panose="02020603050405020304" pitchFamily="18" charset="0"/>
                <a:cs typeface="Times New Roman" panose="02020603050405020304" pitchFamily="18" charset="0"/>
              </a:rPr>
              <a:t>Các</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bộ</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truyền</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bánh</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răng</a:t>
            </a:r>
            <a:endParaRPr lang="en-US" sz="2250"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5"/>
          <a:stretch>
            <a:fillRect/>
          </a:stretch>
        </p:blipFill>
        <p:spPr>
          <a:xfrm>
            <a:off x="4312086" y="3638803"/>
            <a:ext cx="2992174" cy="17995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TextBox 12"/>
          <p:cNvSpPr txBox="1"/>
          <p:nvPr/>
        </p:nvSpPr>
        <p:spPr>
          <a:xfrm>
            <a:off x="7288001" y="3792553"/>
            <a:ext cx="1839742" cy="1477328"/>
          </a:xfrm>
          <a:prstGeom prst="rect">
            <a:avLst/>
          </a:prstGeom>
          <a:noFill/>
        </p:spPr>
        <p:txBody>
          <a:bodyPr wrap="square" rtlCol="0">
            <a:spAutoFit/>
          </a:bodyPr>
          <a:lstStyle/>
          <a:p>
            <a:r>
              <a:rPr lang="en-US" sz="2250" dirty="0" err="1">
                <a:latin typeface="Times New Roman" panose="02020603050405020304" pitchFamily="18" charset="0"/>
                <a:cs typeface="Times New Roman" panose="02020603050405020304" pitchFamily="18" charset="0"/>
              </a:rPr>
              <a:t>mặt</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phân</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khuôn</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trong</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công</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nghệ</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chế</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tạo</a:t>
            </a:r>
            <a:r>
              <a:rPr lang="en-US" sz="2250" dirty="0">
                <a:latin typeface="Times New Roman" panose="02020603050405020304" pitchFamily="18" charset="0"/>
                <a:cs typeface="Times New Roman" panose="02020603050405020304" pitchFamily="18" charset="0"/>
              </a:rPr>
              <a:t> </a:t>
            </a:r>
            <a:r>
              <a:rPr lang="en-US" sz="2250" dirty="0" err="1">
                <a:latin typeface="Times New Roman" panose="02020603050405020304" pitchFamily="18" charset="0"/>
                <a:cs typeface="Times New Roman" panose="02020603050405020304" pitchFamily="18" charset="0"/>
              </a:rPr>
              <a:t>khuôn</a:t>
            </a:r>
            <a:r>
              <a:rPr lang="en-US" sz="225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200655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barn(inVertical)">
                                      <p:cBhvr>
                                        <p:cTn id="14" dur="500"/>
                                        <p:tgtEl>
                                          <p:spTgt spid="8">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Effect transition="in" filter="wipe(down)">
                                      <p:cBhvr>
                                        <p:cTn id="19" dur="500"/>
                                        <p:tgtEl>
                                          <p:spTgt spid="11">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13">
                                            <p:txEl>
                                              <p:pRg st="0" end="0"/>
                                            </p:txEl>
                                          </p:spTgt>
                                        </p:tgtEl>
                                        <p:attrNameLst>
                                          <p:attrName>style.visibility</p:attrName>
                                        </p:attrNameLst>
                                      </p:cBhvr>
                                      <p:to>
                                        <p:strVal val="visible"/>
                                      </p:to>
                                    </p:set>
                                    <p:animEffect transition="in" filter="fade">
                                      <p:cBhvr>
                                        <p:cTn id="24" dur="1000"/>
                                        <p:tgtEl>
                                          <p:spTgt spid="13">
                                            <p:txEl>
                                              <p:pRg st="0" end="0"/>
                                            </p:txEl>
                                          </p:spTgt>
                                        </p:tgtEl>
                                      </p:cBhvr>
                                    </p:animEffect>
                                    <p:anim calcmode="lin" valueType="num">
                                      <p:cBhvr>
                                        <p:cTn id="25"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26" dur="1000" fill="hold"/>
                                        <p:tgtEl>
                                          <p:spTgt spid="1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940" y="835669"/>
            <a:ext cx="6619244" cy="1485900"/>
          </a:xfrm>
        </p:spPr>
        <p:txBody>
          <a:bodyPr>
            <a:normAutofit/>
            <a:scene3d>
              <a:camera prst="orthographicFront"/>
              <a:lightRig rig="harsh" dir="t"/>
            </a:scene3d>
            <a:sp3d extrusionH="57150" prstMaterial="matte">
              <a:bevelT w="63500" h="12700" prst="angle"/>
              <a:contourClr>
                <a:schemeClr val="bg1">
                  <a:lumMod val="65000"/>
                </a:schemeClr>
              </a:contourClr>
            </a:sp3d>
          </a:bodyPr>
          <a:lstStyle/>
          <a:p>
            <a:r>
              <a:rPr lang="en-US" sz="2700" b="1" dirty="0">
                <a:ln/>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VI. </a:t>
            </a:r>
            <a:r>
              <a:rPr lang="en-US" sz="2700" b="1" dirty="0" err="1">
                <a:ln/>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Các</a:t>
            </a:r>
            <a:r>
              <a:rPr lang="en-US" sz="2700" b="1" dirty="0">
                <a:ln/>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700" b="1" dirty="0" err="1">
                <a:ln/>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phương</a:t>
            </a:r>
            <a:r>
              <a:rPr lang="en-US" sz="2700" b="1" dirty="0">
                <a:ln/>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700" b="1" dirty="0" err="1">
                <a:ln/>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pháp</a:t>
            </a:r>
            <a:r>
              <a:rPr lang="en-US" sz="2700" b="1" dirty="0">
                <a:ln/>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700" b="1" dirty="0" err="1">
                <a:ln/>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mài</a:t>
            </a:r>
            <a:r>
              <a:rPr lang="en-US" sz="2700" b="1" dirty="0">
                <a:ln/>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700" b="1" dirty="0" err="1">
                <a:ln/>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nghiền</a:t>
            </a:r>
            <a:r>
              <a:rPr lang="en-US" sz="2700" b="1" dirty="0">
                <a:ln/>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p:txBody>
      </p:sp>
      <p:sp>
        <p:nvSpPr>
          <p:cNvPr id="4" name="Text Placeholder 3"/>
          <p:cNvSpPr>
            <a:spLocks noGrp="1"/>
          </p:cNvSpPr>
          <p:nvPr>
            <p:ph type="body" idx="1"/>
          </p:nvPr>
        </p:nvSpPr>
        <p:spPr>
          <a:xfrm>
            <a:off x="1028140" y="2762250"/>
            <a:ext cx="7268135" cy="2952750"/>
          </a:xfrm>
        </p:spPr>
        <p:txBody>
          <a:bodyPr>
            <a:normAutofit fontScale="92500" lnSpcReduction="10000"/>
          </a:bodyPr>
          <a:lstStyle/>
          <a:p>
            <a:r>
              <a:rPr lang="en-US" sz="3600" dirty="0" err="1"/>
              <a:t>Nghiền</a:t>
            </a:r>
            <a:r>
              <a:rPr lang="en-US" sz="3600" dirty="0"/>
              <a:t> </a:t>
            </a:r>
            <a:r>
              <a:rPr lang="en-US" sz="3600" dirty="0" err="1"/>
              <a:t>mặt</a:t>
            </a:r>
            <a:r>
              <a:rPr lang="en-US" sz="3600" dirty="0"/>
              <a:t> </a:t>
            </a:r>
            <a:r>
              <a:rPr lang="en-US" sz="3600" dirty="0" err="1"/>
              <a:t>phẳng</a:t>
            </a:r>
            <a:endParaRPr lang="en-US" sz="3600" dirty="0"/>
          </a:p>
          <a:p>
            <a:endParaRPr lang="en-US" sz="3600" dirty="0"/>
          </a:p>
          <a:p>
            <a:r>
              <a:rPr lang="en-US" sz="3600" dirty="0" err="1"/>
              <a:t>Nghiền</a:t>
            </a:r>
            <a:r>
              <a:rPr lang="en-US" sz="3600" dirty="0"/>
              <a:t> </a:t>
            </a:r>
            <a:r>
              <a:rPr lang="en-US" sz="3600" dirty="0" err="1"/>
              <a:t>mặt</a:t>
            </a:r>
            <a:r>
              <a:rPr lang="en-US" sz="3600" dirty="0"/>
              <a:t> </a:t>
            </a:r>
            <a:r>
              <a:rPr lang="en-US" sz="3600" dirty="0" err="1"/>
              <a:t>trụ</a:t>
            </a:r>
            <a:r>
              <a:rPr lang="en-US" sz="3600" dirty="0"/>
              <a:t> </a:t>
            </a:r>
            <a:r>
              <a:rPr lang="en-US" sz="3600" dirty="0" err="1"/>
              <a:t>ngoài</a:t>
            </a:r>
            <a:endParaRPr lang="en-US" sz="3600" dirty="0"/>
          </a:p>
          <a:p>
            <a:endParaRPr lang="en-US" sz="3600" dirty="0"/>
          </a:p>
          <a:p>
            <a:r>
              <a:rPr lang="en-US" sz="3600" dirty="0" err="1"/>
              <a:t>Nghiền</a:t>
            </a:r>
            <a:r>
              <a:rPr lang="en-US" sz="3600" dirty="0"/>
              <a:t> </a:t>
            </a:r>
            <a:r>
              <a:rPr lang="en-US" sz="3600" dirty="0" err="1"/>
              <a:t>mặt</a:t>
            </a:r>
            <a:r>
              <a:rPr lang="en-US" sz="3600" dirty="0"/>
              <a:t> </a:t>
            </a:r>
            <a:r>
              <a:rPr lang="en-US" sz="3600" dirty="0" err="1"/>
              <a:t>trụ</a:t>
            </a:r>
            <a:r>
              <a:rPr lang="en-US" sz="3600" dirty="0"/>
              <a:t> </a:t>
            </a:r>
            <a:r>
              <a:rPr lang="en-US" sz="3600" dirty="0" err="1"/>
              <a:t>trong</a:t>
            </a:r>
            <a:endParaRPr lang="en-US" sz="3600" dirty="0"/>
          </a:p>
        </p:txBody>
      </p:sp>
      <p:sp>
        <p:nvSpPr>
          <p:cNvPr id="5" name="Down Arrow 4"/>
          <p:cNvSpPr/>
          <p:nvPr/>
        </p:nvSpPr>
        <p:spPr>
          <a:xfrm>
            <a:off x="2533650" y="3409950"/>
            <a:ext cx="866775" cy="6000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Down Arrow 5"/>
          <p:cNvSpPr/>
          <p:nvPr/>
        </p:nvSpPr>
        <p:spPr>
          <a:xfrm>
            <a:off x="2533650" y="4562475"/>
            <a:ext cx="866775" cy="6000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2"/>
          <a:stretch>
            <a:fillRect/>
          </a:stretch>
        </p:blipFill>
        <p:spPr>
          <a:xfrm>
            <a:off x="5301469" y="1644795"/>
            <a:ext cx="2842820" cy="10564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Picture 2"/>
          <p:cNvPicPr>
            <a:picLocks noChangeAspect="1"/>
          </p:cNvPicPr>
          <p:nvPr/>
        </p:nvPicPr>
        <p:blipFill>
          <a:blip r:embed="rId3"/>
          <a:stretch>
            <a:fillRect/>
          </a:stretch>
        </p:blipFill>
        <p:spPr>
          <a:xfrm>
            <a:off x="5788928" y="2597794"/>
            <a:ext cx="2889971" cy="16243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p:cNvPicPr>
            <a:picLocks noChangeAspect="1"/>
          </p:cNvPicPr>
          <p:nvPr/>
        </p:nvPicPr>
        <p:blipFill>
          <a:blip r:embed="rId4"/>
          <a:stretch>
            <a:fillRect/>
          </a:stretch>
        </p:blipFill>
        <p:spPr>
          <a:xfrm>
            <a:off x="5869024" y="4369730"/>
            <a:ext cx="2889970" cy="15097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13462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nodeType="clickEffect">
                                  <p:stCondLst>
                                    <p:cond delay="0"/>
                                  </p:stCondLst>
                                  <p:childTnLst>
                                    <p:set>
                                      <p:cBhvr>
                                        <p:cTn id="27" dur="1" fill="hold">
                                          <p:stCondLst>
                                            <p:cond delay="0"/>
                                          </p:stCondLst>
                                        </p:cTn>
                                        <p:tgtEl>
                                          <p:spTgt spid="4">
                                            <p:txEl>
                                              <p:pRg st="2" end="2"/>
                                            </p:txEl>
                                          </p:spTgt>
                                        </p:tgtEl>
                                        <p:attrNameLst>
                                          <p:attrName>style.visibility</p:attrName>
                                        </p:attrNameLst>
                                      </p:cBhvr>
                                      <p:to>
                                        <p:strVal val="visible"/>
                                      </p:to>
                                    </p:set>
                                    <p:animEffect transition="in" filter="fade">
                                      <p:cBhvr>
                                        <p:cTn id="28" dur="1000"/>
                                        <p:tgtEl>
                                          <p:spTgt spid="4">
                                            <p:txEl>
                                              <p:pRg st="2" end="2"/>
                                            </p:txEl>
                                          </p:spTgt>
                                        </p:tgtEl>
                                      </p:cBhvr>
                                    </p:animEffect>
                                    <p:anim calcmode="lin" valueType="num">
                                      <p:cBhvr>
                                        <p:cTn id="2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1000"/>
                                        <p:tgtEl>
                                          <p:spTgt spid="3"/>
                                        </p:tgtEl>
                                      </p:cBhvr>
                                    </p:animEffect>
                                    <p:anim calcmode="lin" valueType="num">
                                      <p:cBhvr>
                                        <p:cTn id="36" dur="1000" fill="hold"/>
                                        <p:tgtEl>
                                          <p:spTgt spid="3"/>
                                        </p:tgtEl>
                                        <p:attrNameLst>
                                          <p:attrName>ppt_x</p:attrName>
                                        </p:attrNameLst>
                                      </p:cBhvr>
                                      <p:tavLst>
                                        <p:tav tm="0">
                                          <p:val>
                                            <p:strVal val="#ppt_x"/>
                                          </p:val>
                                        </p:tav>
                                        <p:tav tm="100000">
                                          <p:val>
                                            <p:strVal val="#ppt_x"/>
                                          </p:val>
                                        </p:tav>
                                      </p:tavLst>
                                    </p:anim>
                                    <p:anim calcmode="lin" valueType="num">
                                      <p:cBhvr>
                                        <p:cTn id="3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7" presetClass="entr" presetSubtype="0"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
                                          </p:val>
                                        </p:tav>
                                        <p:tav tm="100000">
                                          <p:val>
                                            <p:strVal val="#ppt_x"/>
                                          </p:val>
                                        </p:tav>
                                      </p:tavLst>
                                    </p:anim>
                                    <p:anim calcmode="lin" valueType="num">
                                      <p:cBhvr>
                                        <p:cTn id="4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nodeType="clickEffect">
                                  <p:stCondLst>
                                    <p:cond delay="0"/>
                                  </p:stCondLst>
                                  <p:childTnLst>
                                    <p:set>
                                      <p:cBhvr>
                                        <p:cTn id="48" dur="1" fill="hold">
                                          <p:stCondLst>
                                            <p:cond delay="0"/>
                                          </p:stCondLst>
                                        </p:cTn>
                                        <p:tgtEl>
                                          <p:spTgt spid="4">
                                            <p:txEl>
                                              <p:pRg st="4" end="4"/>
                                            </p:txEl>
                                          </p:spTgt>
                                        </p:tgtEl>
                                        <p:attrNameLst>
                                          <p:attrName>style.visibility</p:attrName>
                                        </p:attrNameLst>
                                      </p:cBhvr>
                                      <p:to>
                                        <p:strVal val="visible"/>
                                      </p:to>
                                    </p:set>
                                    <p:animEffect transition="in" filter="fade">
                                      <p:cBhvr>
                                        <p:cTn id="49" dur="1000"/>
                                        <p:tgtEl>
                                          <p:spTgt spid="4">
                                            <p:txEl>
                                              <p:pRg st="4" end="4"/>
                                            </p:txEl>
                                          </p:spTgt>
                                        </p:tgtEl>
                                      </p:cBhvr>
                                    </p:animEffect>
                                    <p:anim calcmode="lin" valueType="num">
                                      <p:cBhvr>
                                        <p:cTn id="50"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nodeType="click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ppt_x"/>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557213" indent="-557213">
              <a:buFont typeface="+mj-lt"/>
              <a:buAutoNum type="arabicPeriod"/>
            </a:pPr>
            <a:r>
              <a:rPr lang="en-US" dirty="0" err="1"/>
              <a:t>Nghiền</a:t>
            </a:r>
            <a:r>
              <a:rPr lang="en-US" dirty="0"/>
              <a:t> </a:t>
            </a:r>
            <a:r>
              <a:rPr lang="en-US" dirty="0" err="1"/>
              <a:t>mặt</a:t>
            </a:r>
            <a:r>
              <a:rPr lang="en-US" dirty="0"/>
              <a:t> </a:t>
            </a:r>
            <a:r>
              <a:rPr lang="en-US" dirty="0" err="1"/>
              <a:t>phẳng</a:t>
            </a:r>
            <a:endParaRPr lang="en-US" dirty="0"/>
          </a:p>
        </p:txBody>
      </p:sp>
      <p:sp>
        <p:nvSpPr>
          <p:cNvPr id="8" name="Oval 7"/>
          <p:cNvSpPr/>
          <p:nvPr/>
        </p:nvSpPr>
        <p:spPr>
          <a:xfrm>
            <a:off x="2593181" y="1690256"/>
            <a:ext cx="2085975" cy="168724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err="1">
                <a:latin typeface="Times New Roman" panose="02020603050405020304" pitchFamily="18" charset="0"/>
                <a:cs typeface="Times New Roman" panose="02020603050405020304" pitchFamily="18" charset="0"/>
              </a:rPr>
              <a:t>Nghiền</a:t>
            </a:r>
            <a:r>
              <a:rPr lang="en-US" sz="2100" b="1" dirty="0">
                <a:latin typeface="Times New Roman" panose="02020603050405020304" pitchFamily="18" charset="0"/>
                <a:cs typeface="Times New Roman" panose="02020603050405020304" pitchFamily="18" charset="0"/>
              </a:rPr>
              <a:t> </a:t>
            </a:r>
            <a:r>
              <a:rPr lang="en-US" sz="2100" b="1" dirty="0" err="1">
                <a:latin typeface="Times New Roman" panose="02020603050405020304" pitchFamily="18" charset="0"/>
                <a:cs typeface="Times New Roman" panose="02020603050405020304" pitchFamily="18" charset="0"/>
              </a:rPr>
              <a:t>mặt</a:t>
            </a:r>
            <a:r>
              <a:rPr lang="en-US" sz="2100" b="1" dirty="0">
                <a:latin typeface="Times New Roman" panose="02020603050405020304" pitchFamily="18" charset="0"/>
                <a:cs typeface="Times New Roman" panose="02020603050405020304" pitchFamily="18" charset="0"/>
              </a:rPr>
              <a:t> </a:t>
            </a:r>
            <a:r>
              <a:rPr lang="en-US" sz="2100" b="1" dirty="0" err="1">
                <a:latin typeface="Times New Roman" panose="02020603050405020304" pitchFamily="18" charset="0"/>
                <a:cs typeface="Times New Roman" panose="02020603050405020304" pitchFamily="18" charset="0"/>
              </a:rPr>
              <a:t>phẳng</a:t>
            </a:r>
            <a:endParaRPr lang="en-US" sz="2100" b="1" dirty="0">
              <a:latin typeface="Times New Roman" panose="02020603050405020304" pitchFamily="18" charset="0"/>
              <a:cs typeface="Times New Roman" panose="02020603050405020304" pitchFamily="18" charset="0"/>
            </a:endParaRPr>
          </a:p>
        </p:txBody>
      </p:sp>
      <p:sp>
        <p:nvSpPr>
          <p:cNvPr id="9" name="Oval 8"/>
          <p:cNvSpPr/>
          <p:nvPr/>
        </p:nvSpPr>
        <p:spPr>
          <a:xfrm>
            <a:off x="4531519" y="3796958"/>
            <a:ext cx="2175551" cy="187787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err="1"/>
              <a:t>Dùng</a:t>
            </a:r>
            <a:r>
              <a:rPr lang="en-US" sz="2100" dirty="0"/>
              <a:t> </a:t>
            </a:r>
            <a:r>
              <a:rPr lang="en-US" sz="2100" dirty="0" err="1"/>
              <a:t>đồ</a:t>
            </a:r>
            <a:r>
              <a:rPr lang="en-US" sz="2100" dirty="0"/>
              <a:t> </a:t>
            </a:r>
            <a:r>
              <a:rPr lang="en-US" sz="2100" dirty="0" err="1"/>
              <a:t>gá</a:t>
            </a:r>
            <a:r>
              <a:rPr lang="en-US" sz="2100" dirty="0"/>
              <a:t> </a:t>
            </a:r>
            <a:r>
              <a:rPr lang="en-US" sz="2100" dirty="0" err="1"/>
              <a:t>trên</a:t>
            </a:r>
            <a:r>
              <a:rPr lang="en-US" sz="2100" dirty="0"/>
              <a:t> </a:t>
            </a:r>
            <a:r>
              <a:rPr lang="en-US" sz="2100" dirty="0" err="1"/>
              <a:t>máy</a:t>
            </a:r>
            <a:r>
              <a:rPr lang="en-US" sz="2100" dirty="0"/>
              <a:t> </a:t>
            </a:r>
            <a:r>
              <a:rPr lang="en-US" sz="2100" dirty="0" err="1"/>
              <a:t>khoan</a:t>
            </a:r>
            <a:r>
              <a:rPr lang="en-US" sz="2100" dirty="0"/>
              <a:t> hay </a:t>
            </a:r>
            <a:r>
              <a:rPr lang="en-US" sz="2100" dirty="0" err="1"/>
              <a:t>máy</a:t>
            </a:r>
            <a:r>
              <a:rPr lang="en-US" sz="2100" dirty="0"/>
              <a:t> </a:t>
            </a:r>
            <a:r>
              <a:rPr lang="en-US" sz="2100" dirty="0" err="1"/>
              <a:t>phay</a:t>
            </a:r>
            <a:r>
              <a:rPr lang="en-US" sz="2100" dirty="0"/>
              <a:t> </a:t>
            </a:r>
            <a:r>
              <a:rPr lang="en-US" sz="2100" dirty="0" err="1"/>
              <a:t>đứng</a:t>
            </a:r>
            <a:endParaRPr lang="en-US" sz="2100" dirty="0"/>
          </a:p>
        </p:txBody>
      </p:sp>
      <p:sp>
        <p:nvSpPr>
          <p:cNvPr id="10" name="Oval 9"/>
          <p:cNvSpPr/>
          <p:nvPr/>
        </p:nvSpPr>
        <p:spPr>
          <a:xfrm>
            <a:off x="573881" y="3984810"/>
            <a:ext cx="2166938" cy="16900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err="1"/>
              <a:t>Trên</a:t>
            </a:r>
            <a:r>
              <a:rPr lang="en-US" sz="2100" dirty="0"/>
              <a:t> </a:t>
            </a:r>
            <a:r>
              <a:rPr lang="en-US" sz="2100" dirty="0" err="1"/>
              <a:t>máy</a:t>
            </a:r>
            <a:r>
              <a:rPr lang="en-US" sz="2100" dirty="0"/>
              <a:t> </a:t>
            </a:r>
            <a:r>
              <a:rPr lang="en-US" sz="2100" dirty="0" err="1"/>
              <a:t>nghiền</a:t>
            </a:r>
            <a:r>
              <a:rPr lang="en-US" sz="2100" dirty="0"/>
              <a:t> </a:t>
            </a:r>
            <a:r>
              <a:rPr lang="en-US" sz="2100" dirty="0" err="1"/>
              <a:t>trục</a:t>
            </a:r>
            <a:r>
              <a:rPr lang="en-US" sz="2100" dirty="0"/>
              <a:t> </a:t>
            </a:r>
            <a:r>
              <a:rPr lang="en-US" sz="2100" dirty="0" err="1"/>
              <a:t>thẳng</a:t>
            </a:r>
            <a:r>
              <a:rPr lang="en-US" sz="2100" dirty="0"/>
              <a:t> </a:t>
            </a:r>
            <a:r>
              <a:rPr lang="en-US" sz="2100" dirty="0" err="1"/>
              <a:t>đứng</a:t>
            </a:r>
            <a:endParaRPr lang="en-US" sz="2100" dirty="0"/>
          </a:p>
        </p:txBody>
      </p:sp>
      <p:sp>
        <p:nvSpPr>
          <p:cNvPr id="30" name="Left-Right-Up Arrow 29"/>
          <p:cNvSpPr/>
          <p:nvPr/>
        </p:nvSpPr>
        <p:spPr>
          <a:xfrm>
            <a:off x="2740819" y="3392698"/>
            <a:ext cx="1790700" cy="1970351"/>
          </a:xfrm>
          <a:prstGeom prst="leftRigh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a:t>Gia</a:t>
            </a:r>
            <a:r>
              <a:rPr lang="en-US" b="1" dirty="0"/>
              <a:t> </a:t>
            </a:r>
            <a:r>
              <a:rPr lang="en-US" b="1" dirty="0" err="1"/>
              <a:t>công</a:t>
            </a:r>
            <a:r>
              <a:rPr lang="en-US" b="1" dirty="0"/>
              <a:t>/ </a:t>
            </a:r>
            <a:r>
              <a:rPr lang="en-US" b="1" dirty="0" err="1"/>
              <a:t>hoặc</a:t>
            </a:r>
            <a:endParaRPr lang="en-US" b="1" dirty="0"/>
          </a:p>
        </p:txBody>
      </p:sp>
      <p:pic>
        <p:nvPicPr>
          <p:cNvPr id="3" name="Picture 2"/>
          <p:cNvPicPr>
            <a:picLocks noChangeAspect="1"/>
          </p:cNvPicPr>
          <p:nvPr/>
        </p:nvPicPr>
        <p:blipFill>
          <a:blip r:embed="rId2"/>
          <a:stretch>
            <a:fillRect/>
          </a:stretch>
        </p:blipFill>
        <p:spPr>
          <a:xfrm>
            <a:off x="5042203" y="1798934"/>
            <a:ext cx="2578894" cy="17930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Picture 3"/>
          <p:cNvPicPr>
            <a:picLocks noChangeAspect="1"/>
          </p:cNvPicPr>
          <p:nvPr/>
        </p:nvPicPr>
        <p:blipFill>
          <a:blip r:embed="rId3"/>
          <a:stretch>
            <a:fillRect/>
          </a:stretch>
        </p:blipFill>
        <p:spPr>
          <a:xfrm>
            <a:off x="6556047" y="888106"/>
            <a:ext cx="2412931" cy="1807369"/>
          </a:xfrm>
          <a:prstGeom prst="rect">
            <a:avLst/>
          </a:prstGeom>
          <a:ln>
            <a:noFill/>
          </a:ln>
          <a:effectLst>
            <a:softEdge rad="112500"/>
          </a:effectLst>
        </p:spPr>
      </p:pic>
    </p:spTree>
    <p:extLst>
      <p:ext uri="{BB962C8B-B14F-4D97-AF65-F5344CB8AC3E}">
        <p14:creationId xmlns:p14="http://schemas.microsoft.com/office/powerpoint/2010/main" val="3692027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1000"/>
                                        <p:tgtEl>
                                          <p:spTgt spid="30"/>
                                        </p:tgtEl>
                                      </p:cBhvr>
                                    </p:animEffect>
                                    <p:anim calcmode="lin" valueType="num">
                                      <p:cBhvr>
                                        <p:cTn id="15" dur="1000" fill="hold"/>
                                        <p:tgtEl>
                                          <p:spTgt spid="30"/>
                                        </p:tgtEl>
                                        <p:attrNameLst>
                                          <p:attrName>ppt_x</p:attrName>
                                        </p:attrNameLst>
                                      </p:cBhvr>
                                      <p:tavLst>
                                        <p:tav tm="0">
                                          <p:val>
                                            <p:strVal val="#ppt_x"/>
                                          </p:val>
                                        </p:tav>
                                        <p:tav tm="100000">
                                          <p:val>
                                            <p:strVal val="#ppt_x"/>
                                          </p:val>
                                        </p:tav>
                                      </p:tavLst>
                                    </p:anim>
                                    <p:anim calcmode="lin" valueType="num">
                                      <p:cBhvr>
                                        <p:cTn id="16"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barn(inVertical)">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down)">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1000"/>
                                        <p:tgtEl>
                                          <p:spTgt spid="3"/>
                                        </p:tgtEl>
                                      </p:cBhvr>
                                    </p:animEffect>
                                    <p:anim calcmode="lin" valueType="num">
                                      <p:cBhvr>
                                        <p:cTn id="32" dur="1000" fill="hold"/>
                                        <p:tgtEl>
                                          <p:spTgt spid="3"/>
                                        </p:tgtEl>
                                        <p:attrNameLst>
                                          <p:attrName>ppt_x</p:attrName>
                                        </p:attrNameLst>
                                      </p:cBhvr>
                                      <p:tavLst>
                                        <p:tav tm="0">
                                          <p:val>
                                            <p:strVal val="#ppt_x"/>
                                          </p:val>
                                        </p:tav>
                                        <p:tav tm="100000">
                                          <p:val>
                                            <p:strVal val="#ppt_x"/>
                                          </p:val>
                                        </p:tav>
                                      </p:tavLst>
                                    </p:anim>
                                    <p:anim calcmode="lin" valueType="num">
                                      <p:cBhvr>
                                        <p:cTn id="33" dur="1000" fill="hold"/>
                                        <p:tgtEl>
                                          <p:spTgt spid="3"/>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1000"/>
                                        <p:tgtEl>
                                          <p:spTgt spid="4"/>
                                        </p:tgtEl>
                                      </p:cBhvr>
                                    </p:animEffect>
                                    <p:anim calcmode="lin" valueType="num">
                                      <p:cBhvr>
                                        <p:cTn id="37" dur="1000" fill="hold"/>
                                        <p:tgtEl>
                                          <p:spTgt spid="4"/>
                                        </p:tgtEl>
                                        <p:attrNameLst>
                                          <p:attrName>ppt_x</p:attrName>
                                        </p:attrNameLst>
                                      </p:cBhvr>
                                      <p:tavLst>
                                        <p:tav tm="0">
                                          <p:val>
                                            <p:strVal val="#ppt_x"/>
                                          </p:val>
                                        </p:tav>
                                        <p:tav tm="100000">
                                          <p:val>
                                            <p:strVal val="#ppt_x"/>
                                          </p:val>
                                        </p:tav>
                                      </p:tavLst>
                                    </p:anim>
                                    <p:anim calcmode="lin" valueType="num">
                                      <p:cBhvr>
                                        <p:cTn id="3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30"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84584" y="1196788"/>
            <a:ext cx="7053542" cy="641537"/>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lstStyle/>
          <a:p>
            <a:pPr marL="557213" indent="-557213">
              <a:buFont typeface="+mj-lt"/>
              <a:buAutoNum type="arabicPeriod"/>
            </a:pPr>
            <a:r>
              <a:rPr lang="en-US" dirty="0" err="1"/>
              <a:t>Nghiền</a:t>
            </a:r>
            <a:r>
              <a:rPr lang="en-US" dirty="0"/>
              <a:t> </a:t>
            </a:r>
            <a:r>
              <a:rPr lang="en-US" dirty="0" err="1"/>
              <a:t>mặt</a:t>
            </a:r>
            <a:r>
              <a:rPr lang="en-US" dirty="0"/>
              <a:t> </a:t>
            </a:r>
            <a:r>
              <a:rPr lang="en-US" dirty="0" err="1"/>
              <a:t>phẳng</a:t>
            </a:r>
            <a:endParaRPr lang="en-US" dirty="0"/>
          </a:p>
        </p:txBody>
      </p:sp>
      <p:graphicFrame>
        <p:nvGraphicFramePr>
          <p:cNvPr id="5" name="Diagram 4"/>
          <p:cNvGraphicFramePr/>
          <p:nvPr>
            <p:extLst/>
          </p:nvPr>
        </p:nvGraphicFramePr>
        <p:xfrm>
          <a:off x="0" y="1924051"/>
          <a:ext cx="6819900" cy="40767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p:cNvPicPr>
            <a:picLocks noChangeAspect="1"/>
          </p:cNvPicPr>
          <p:nvPr/>
        </p:nvPicPr>
        <p:blipFill>
          <a:blip r:embed="rId7"/>
          <a:stretch>
            <a:fillRect/>
          </a:stretch>
        </p:blipFill>
        <p:spPr>
          <a:xfrm>
            <a:off x="4877244" y="1409700"/>
            <a:ext cx="2894284" cy="28479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13722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89334" y="1072963"/>
            <a:ext cx="7053542" cy="641537"/>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lstStyle/>
          <a:p>
            <a:pPr marL="557213" indent="-557213">
              <a:buFont typeface="+mj-lt"/>
              <a:buAutoNum type="arabicPeriod"/>
            </a:pPr>
            <a:r>
              <a:rPr lang="en-US" dirty="0" err="1"/>
              <a:t>Nghiền</a:t>
            </a:r>
            <a:r>
              <a:rPr lang="en-US" dirty="0"/>
              <a:t> </a:t>
            </a:r>
            <a:r>
              <a:rPr lang="en-US" dirty="0" err="1"/>
              <a:t>mặt</a:t>
            </a:r>
            <a:r>
              <a:rPr lang="en-US" dirty="0"/>
              <a:t> </a:t>
            </a:r>
            <a:r>
              <a:rPr lang="en-US" dirty="0" err="1"/>
              <a:t>phẳng</a:t>
            </a:r>
            <a:endParaRPr lang="en-US" dirty="0"/>
          </a:p>
        </p:txBody>
      </p:sp>
      <p:sp>
        <p:nvSpPr>
          <p:cNvPr id="6" name="Rounded Rectangle 5"/>
          <p:cNvSpPr/>
          <p:nvPr/>
        </p:nvSpPr>
        <p:spPr>
          <a:xfrm>
            <a:off x="619125" y="3048000"/>
            <a:ext cx="2143125" cy="12477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ĐẶC ĐIỂM</a:t>
            </a:r>
          </a:p>
        </p:txBody>
      </p:sp>
      <p:sp>
        <p:nvSpPr>
          <p:cNvPr id="7" name="Rounded Rectangle 6"/>
          <p:cNvSpPr/>
          <p:nvPr/>
        </p:nvSpPr>
        <p:spPr>
          <a:xfrm>
            <a:off x="2762250" y="1638300"/>
            <a:ext cx="2143125" cy="12477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t>VỚI ĐĨA PHẲNG</a:t>
            </a:r>
          </a:p>
        </p:txBody>
      </p:sp>
      <p:sp>
        <p:nvSpPr>
          <p:cNvPr id="8" name="Rounded Rectangle 7"/>
          <p:cNvSpPr/>
          <p:nvPr/>
        </p:nvSpPr>
        <p:spPr>
          <a:xfrm>
            <a:off x="5976937" y="1581150"/>
            <a:ext cx="2805113" cy="12477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quá</a:t>
            </a:r>
            <a:r>
              <a:rPr lang="en-US" dirty="0"/>
              <a:t> </a:t>
            </a:r>
            <a:r>
              <a:rPr lang="en-US" dirty="0" err="1"/>
              <a:t>trình</a:t>
            </a:r>
            <a:r>
              <a:rPr lang="en-US" dirty="0"/>
              <a:t> </a:t>
            </a:r>
            <a:r>
              <a:rPr lang="en-US" dirty="0" err="1"/>
              <a:t>cấp</a:t>
            </a:r>
            <a:r>
              <a:rPr lang="en-US" dirty="0"/>
              <a:t> </a:t>
            </a:r>
            <a:r>
              <a:rPr lang="en-US" dirty="0" err="1"/>
              <a:t>bột</a:t>
            </a:r>
            <a:r>
              <a:rPr lang="en-US" dirty="0"/>
              <a:t> </a:t>
            </a:r>
            <a:r>
              <a:rPr lang="en-US" dirty="0" err="1"/>
              <a:t>nghiền</a:t>
            </a:r>
            <a:r>
              <a:rPr lang="en-US" dirty="0"/>
              <a:t> </a:t>
            </a:r>
            <a:r>
              <a:rPr lang="en-US" dirty="0" err="1"/>
              <a:t>rất</a:t>
            </a:r>
            <a:r>
              <a:rPr lang="en-US" dirty="0"/>
              <a:t> </a:t>
            </a:r>
            <a:r>
              <a:rPr lang="en-US" dirty="0" err="1"/>
              <a:t>khó</a:t>
            </a:r>
            <a:r>
              <a:rPr lang="en-US" dirty="0"/>
              <a:t> </a:t>
            </a:r>
            <a:r>
              <a:rPr lang="en-US" dirty="0" err="1"/>
              <a:t>khăn</a:t>
            </a:r>
            <a:r>
              <a:rPr lang="en-US" dirty="0"/>
              <a:t> </a:t>
            </a:r>
            <a:r>
              <a:rPr lang="en-US" dirty="0" err="1"/>
              <a:t>nên</a:t>
            </a:r>
            <a:r>
              <a:rPr lang="en-US" dirty="0"/>
              <a:t> chi </a:t>
            </a:r>
            <a:r>
              <a:rPr lang="en-US" dirty="0" err="1"/>
              <a:t>tiết</a:t>
            </a:r>
            <a:r>
              <a:rPr lang="en-US" dirty="0"/>
              <a:t> </a:t>
            </a:r>
            <a:r>
              <a:rPr lang="en-US" dirty="0" err="1"/>
              <a:t>sẽ</a:t>
            </a:r>
            <a:r>
              <a:rPr lang="en-US" dirty="0"/>
              <a:t> </a:t>
            </a:r>
            <a:r>
              <a:rPr lang="en-US" dirty="0" err="1"/>
              <a:t>có</a:t>
            </a:r>
            <a:r>
              <a:rPr lang="en-US" dirty="0"/>
              <a:t> </a:t>
            </a:r>
            <a:r>
              <a:rPr lang="en-US" dirty="0" err="1"/>
              <a:t>profin</a:t>
            </a:r>
            <a:r>
              <a:rPr lang="en-US" dirty="0"/>
              <a:t> </a:t>
            </a:r>
            <a:r>
              <a:rPr lang="en-US" dirty="0" err="1"/>
              <a:t>lồi</a:t>
            </a:r>
            <a:r>
              <a:rPr lang="en-US" dirty="0"/>
              <a:t>.</a:t>
            </a:r>
          </a:p>
        </p:txBody>
      </p:sp>
      <p:sp>
        <p:nvSpPr>
          <p:cNvPr id="9" name="Rounded Rectangle 8"/>
          <p:cNvSpPr/>
          <p:nvPr/>
        </p:nvSpPr>
        <p:spPr>
          <a:xfrm>
            <a:off x="2762250" y="4457700"/>
            <a:ext cx="2143125" cy="12477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t>VỚI ĐĨA CÓ RÃNH</a:t>
            </a:r>
          </a:p>
        </p:txBody>
      </p:sp>
      <p:sp>
        <p:nvSpPr>
          <p:cNvPr id="10" name="Rounded Rectangle 9"/>
          <p:cNvSpPr/>
          <p:nvPr/>
        </p:nvSpPr>
        <p:spPr>
          <a:xfrm>
            <a:off x="5976937" y="4457700"/>
            <a:ext cx="2805113" cy="12573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dirty="0"/>
              <a:t>cho phép bột nghiền đi tới tất cả các phần của bề mặt gia công nên chi tiết có độ chính xác và năng suất cao hơn.</a:t>
            </a:r>
            <a:endParaRPr lang="en-US" dirty="0"/>
          </a:p>
        </p:txBody>
      </p:sp>
      <p:sp>
        <p:nvSpPr>
          <p:cNvPr id="12" name="Bent Arrow 11"/>
          <p:cNvSpPr/>
          <p:nvPr/>
        </p:nvSpPr>
        <p:spPr>
          <a:xfrm>
            <a:off x="1690687" y="2095500"/>
            <a:ext cx="1071563" cy="952500"/>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Bent Arrow 12"/>
          <p:cNvSpPr/>
          <p:nvPr/>
        </p:nvSpPr>
        <p:spPr>
          <a:xfrm flipV="1">
            <a:off x="1690687" y="4295775"/>
            <a:ext cx="1071563" cy="952500"/>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Striped Right Arrow 13"/>
          <p:cNvSpPr/>
          <p:nvPr/>
        </p:nvSpPr>
        <p:spPr>
          <a:xfrm>
            <a:off x="4905375" y="2095500"/>
            <a:ext cx="1071563" cy="342900"/>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triped Right Arrow 14"/>
          <p:cNvSpPr/>
          <p:nvPr/>
        </p:nvSpPr>
        <p:spPr>
          <a:xfrm>
            <a:off x="4898231" y="4910138"/>
            <a:ext cx="1071563" cy="342900"/>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2938462" y="3095789"/>
            <a:ext cx="5548313" cy="1384995"/>
          </a:xfrm>
          <a:prstGeom prst="rect">
            <a:avLst/>
          </a:prstGeom>
          <a:noFill/>
        </p:spPr>
        <p:txBody>
          <a:bodyPr wrap="square" rtlCol="0">
            <a:spAutoFit/>
          </a:bodyPr>
          <a:lstStyle/>
          <a:p>
            <a:r>
              <a:rPr lang="en-US" sz="2100" dirty="0" err="1"/>
              <a:t>Khi</a:t>
            </a:r>
            <a:r>
              <a:rPr lang="en-US" sz="2100" dirty="0"/>
              <a:t> </a:t>
            </a:r>
            <a:r>
              <a:rPr lang="en-US" sz="2100" dirty="0" err="1"/>
              <a:t>nghiền</a:t>
            </a:r>
            <a:r>
              <a:rPr lang="en-US" sz="2100" dirty="0"/>
              <a:t> </a:t>
            </a:r>
            <a:r>
              <a:rPr lang="en-US" sz="2100" dirty="0" err="1"/>
              <a:t>thô</a:t>
            </a:r>
            <a:r>
              <a:rPr lang="en-US" sz="2100" dirty="0"/>
              <a:t>: </a:t>
            </a:r>
            <a:r>
              <a:rPr lang="en-US" sz="2100" dirty="0" err="1"/>
              <a:t>Đĩa</a:t>
            </a:r>
            <a:r>
              <a:rPr lang="en-US" sz="2100" dirty="0"/>
              <a:t> </a:t>
            </a:r>
            <a:r>
              <a:rPr lang="en-US" sz="2100" dirty="0" err="1"/>
              <a:t>nghiền</a:t>
            </a:r>
            <a:r>
              <a:rPr lang="en-US" sz="2100" dirty="0"/>
              <a:t> </a:t>
            </a:r>
            <a:r>
              <a:rPr lang="en-US" sz="2100" dirty="0" err="1"/>
              <a:t>được</a:t>
            </a:r>
            <a:r>
              <a:rPr lang="en-US" sz="2100" dirty="0"/>
              <a:t> </a:t>
            </a:r>
            <a:r>
              <a:rPr lang="en-US" sz="2100" dirty="0" err="1"/>
              <a:t>làm</a:t>
            </a:r>
            <a:r>
              <a:rPr lang="en-US" sz="2100" dirty="0"/>
              <a:t> </a:t>
            </a:r>
            <a:r>
              <a:rPr lang="en-US" sz="2100" dirty="0" err="1"/>
              <a:t>bằng</a:t>
            </a:r>
            <a:r>
              <a:rPr lang="en-US" sz="2100" dirty="0"/>
              <a:t> </a:t>
            </a:r>
            <a:r>
              <a:rPr lang="en-US" sz="2100" dirty="0" err="1"/>
              <a:t>đồng</a:t>
            </a:r>
            <a:r>
              <a:rPr lang="en-US" sz="2100" dirty="0"/>
              <a:t> hay </a:t>
            </a:r>
            <a:r>
              <a:rPr lang="en-US" sz="2100" dirty="0" err="1"/>
              <a:t>hợp</a:t>
            </a:r>
            <a:r>
              <a:rPr lang="en-US" sz="2100" dirty="0"/>
              <a:t> </a:t>
            </a:r>
            <a:r>
              <a:rPr lang="en-US" sz="2100" dirty="0" err="1"/>
              <a:t>kim</a:t>
            </a:r>
            <a:r>
              <a:rPr lang="en-US" sz="2100" dirty="0"/>
              <a:t> </a:t>
            </a:r>
            <a:r>
              <a:rPr lang="en-US" sz="2100" dirty="0" err="1"/>
              <a:t>màu</a:t>
            </a:r>
            <a:r>
              <a:rPr lang="en-US" sz="2100" dirty="0"/>
              <a:t>.</a:t>
            </a:r>
          </a:p>
          <a:p>
            <a:r>
              <a:rPr lang="en-US" sz="2100" dirty="0" err="1"/>
              <a:t>Khi</a:t>
            </a:r>
            <a:r>
              <a:rPr lang="en-US" sz="2100" dirty="0"/>
              <a:t> </a:t>
            </a:r>
            <a:r>
              <a:rPr lang="en-US" sz="2100" dirty="0" err="1"/>
              <a:t>nghiền</a:t>
            </a:r>
            <a:r>
              <a:rPr lang="en-US" sz="2100" dirty="0"/>
              <a:t> </a:t>
            </a:r>
            <a:r>
              <a:rPr lang="en-US" sz="2100" dirty="0" err="1"/>
              <a:t>tinh</a:t>
            </a:r>
            <a:r>
              <a:rPr lang="en-US" sz="2100" dirty="0"/>
              <a:t>: </a:t>
            </a:r>
            <a:r>
              <a:rPr lang="en-US" sz="2100" dirty="0" err="1"/>
              <a:t>Đĩa</a:t>
            </a:r>
            <a:r>
              <a:rPr lang="en-US" sz="2100" dirty="0"/>
              <a:t> </a:t>
            </a:r>
            <a:r>
              <a:rPr lang="en-US" sz="2100" dirty="0" err="1"/>
              <a:t>nghiền</a:t>
            </a:r>
            <a:r>
              <a:rPr lang="en-US" sz="2100" dirty="0"/>
              <a:t> </a:t>
            </a:r>
            <a:r>
              <a:rPr lang="en-US" sz="2100" dirty="0" err="1"/>
              <a:t>được</a:t>
            </a:r>
            <a:r>
              <a:rPr lang="en-US" sz="2100" dirty="0"/>
              <a:t> </a:t>
            </a:r>
            <a:r>
              <a:rPr lang="en-US" sz="2100" dirty="0" err="1"/>
              <a:t>làm</a:t>
            </a:r>
            <a:r>
              <a:rPr lang="en-US" sz="2100" dirty="0"/>
              <a:t> </a:t>
            </a:r>
            <a:r>
              <a:rPr lang="en-US" sz="2100" dirty="0" err="1"/>
              <a:t>bằng</a:t>
            </a:r>
            <a:r>
              <a:rPr lang="en-US" sz="2100" dirty="0"/>
              <a:t> gang </a:t>
            </a:r>
            <a:r>
              <a:rPr lang="en-US" sz="2100" dirty="0" err="1"/>
              <a:t>peclit</a:t>
            </a:r>
            <a:r>
              <a:rPr lang="en-US" sz="2100" dirty="0"/>
              <a:t>.</a:t>
            </a:r>
          </a:p>
        </p:txBody>
      </p:sp>
    </p:spTree>
    <p:extLst>
      <p:ext uri="{BB962C8B-B14F-4D97-AF65-F5344CB8AC3E}">
        <p14:creationId xmlns:p14="http://schemas.microsoft.com/office/powerpoint/2010/main" val="3437046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circle(in)">
                                      <p:cBhvr>
                                        <p:cTn id="14" dur="2000"/>
                                        <p:tgtEl>
                                          <p:spTgt spid="12"/>
                                        </p:tgtEl>
                                      </p:cBhvr>
                                    </p:animEffect>
                                  </p:childTnLst>
                                </p:cTn>
                              </p:par>
                              <p:par>
                                <p:cTn id="15" presetID="6" presetClass="entr" presetSubtype="16"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circle(in)">
                                      <p:cBhvr>
                                        <p:cTn id="17" dur="20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in)">
                                      <p:cBhvr>
                                        <p:cTn id="22" dur="2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down)">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circle(in)">
                                      <p:cBhvr>
                                        <p:cTn id="32" dur="20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circle(in)">
                                      <p:cBhvr>
                                        <p:cTn id="37" dur="20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down)">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down)">
                                      <p:cBhvr>
                                        <p:cTn id="47" dur="500"/>
                                        <p:tgtEl>
                                          <p:spTgt spid="10"/>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16">
                                            <p:txEl>
                                              <p:pRg st="0" end="0"/>
                                            </p:txEl>
                                          </p:spTgt>
                                        </p:tgtEl>
                                        <p:attrNameLst>
                                          <p:attrName>style.visibility</p:attrName>
                                        </p:attrNameLst>
                                      </p:cBhvr>
                                      <p:to>
                                        <p:strVal val="visible"/>
                                      </p:to>
                                    </p:set>
                                    <p:animEffect transition="in" filter="fade">
                                      <p:cBhvr>
                                        <p:cTn id="52" dur="1000"/>
                                        <p:tgtEl>
                                          <p:spTgt spid="16">
                                            <p:txEl>
                                              <p:pRg st="0" end="0"/>
                                            </p:txEl>
                                          </p:spTgt>
                                        </p:tgtEl>
                                      </p:cBhvr>
                                    </p:animEffect>
                                    <p:anim calcmode="lin" valueType="num">
                                      <p:cBhvr>
                                        <p:cTn id="53" dur="1000" fill="hold"/>
                                        <p:tgtEl>
                                          <p:spTgt spid="16">
                                            <p:txEl>
                                              <p:pRg st="0" end="0"/>
                                            </p:txEl>
                                          </p:spTgt>
                                        </p:tgtEl>
                                        <p:attrNameLst>
                                          <p:attrName>ppt_x</p:attrName>
                                        </p:attrNameLst>
                                      </p:cBhvr>
                                      <p:tavLst>
                                        <p:tav tm="0">
                                          <p:val>
                                            <p:strVal val="#ppt_x"/>
                                          </p:val>
                                        </p:tav>
                                        <p:tav tm="100000">
                                          <p:val>
                                            <p:strVal val="#ppt_x"/>
                                          </p:val>
                                        </p:tav>
                                      </p:tavLst>
                                    </p:anim>
                                    <p:anim calcmode="lin" valueType="num">
                                      <p:cBhvr>
                                        <p:cTn id="54" dur="1000" fill="hold"/>
                                        <p:tgtEl>
                                          <p:spTgt spid="1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16">
                                            <p:txEl>
                                              <p:pRg st="1" end="1"/>
                                            </p:txEl>
                                          </p:spTgt>
                                        </p:tgtEl>
                                        <p:attrNameLst>
                                          <p:attrName>style.visibility</p:attrName>
                                        </p:attrNameLst>
                                      </p:cBhvr>
                                      <p:to>
                                        <p:strVal val="visible"/>
                                      </p:to>
                                    </p:set>
                                    <p:animEffect transition="in" filter="fade">
                                      <p:cBhvr>
                                        <p:cTn id="59" dur="1000"/>
                                        <p:tgtEl>
                                          <p:spTgt spid="16">
                                            <p:txEl>
                                              <p:pRg st="1" end="1"/>
                                            </p:txEl>
                                          </p:spTgt>
                                        </p:tgtEl>
                                      </p:cBhvr>
                                    </p:animEffect>
                                    <p:anim calcmode="lin" valueType="num">
                                      <p:cBhvr>
                                        <p:cTn id="60" dur="1000" fill="hold"/>
                                        <p:tgtEl>
                                          <p:spTgt spid="16">
                                            <p:txEl>
                                              <p:pRg st="1" end="1"/>
                                            </p:txEl>
                                          </p:spTgt>
                                        </p:tgtEl>
                                        <p:attrNameLst>
                                          <p:attrName>ppt_x</p:attrName>
                                        </p:attrNameLst>
                                      </p:cBhvr>
                                      <p:tavLst>
                                        <p:tav tm="0">
                                          <p:val>
                                            <p:strVal val="#ppt_x"/>
                                          </p:val>
                                        </p:tav>
                                        <p:tav tm="100000">
                                          <p:val>
                                            <p:strVal val="#ppt_x"/>
                                          </p:val>
                                        </p:tav>
                                      </p:tavLst>
                                    </p:anim>
                                    <p:anim calcmode="lin" valueType="num">
                                      <p:cBhvr>
                                        <p:cTn id="61" dur="1000" fill="hold"/>
                                        <p:tgtEl>
                                          <p:spTgt spid="1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2" grpId="0" animBg="1"/>
      <p:bldP spid="13" grpId="0" animBg="1"/>
      <p:bldP spid="14" grpId="0" animBg="1"/>
      <p:bldP spid="15"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503884" y="1025207"/>
            <a:ext cx="7053542" cy="1050398"/>
          </a:xfrm>
          <a:prstGeom prst="rect">
            <a:avLst/>
          </a:prstGeom>
        </p:spPr>
        <p:txBody>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557213" indent="-557213">
              <a:buFont typeface="+mj-lt"/>
              <a:buAutoNum type="arabicPeriod"/>
            </a:pPr>
            <a:r>
              <a:rPr lang="en-US" sz="3150" dirty="0" err="1"/>
              <a:t>Nghiền</a:t>
            </a:r>
            <a:r>
              <a:rPr lang="en-US" sz="3150" dirty="0"/>
              <a:t> </a:t>
            </a:r>
            <a:r>
              <a:rPr lang="en-US" sz="3150" dirty="0" err="1"/>
              <a:t>mặt</a:t>
            </a:r>
            <a:r>
              <a:rPr lang="en-US" sz="3150" dirty="0"/>
              <a:t> </a:t>
            </a:r>
            <a:r>
              <a:rPr lang="en-US" sz="3150" dirty="0" err="1"/>
              <a:t>phẳng</a:t>
            </a:r>
            <a:endParaRPr lang="en-US" sz="3150" dirty="0"/>
          </a:p>
        </p:txBody>
      </p:sp>
      <p:sp>
        <p:nvSpPr>
          <p:cNvPr id="5" name="Title 4"/>
          <p:cNvSpPr>
            <a:spLocks noGrp="1"/>
          </p:cNvSpPr>
          <p:nvPr>
            <p:ph type="title"/>
          </p:nvPr>
        </p:nvSpPr>
        <p:spPr>
          <a:xfrm>
            <a:off x="296993" y="1717705"/>
            <a:ext cx="7053542" cy="1050398"/>
          </a:xfrm>
        </p:spPr>
        <p:txBody>
          <a:bodyPr/>
          <a:lstStyle/>
          <a:p>
            <a:r>
              <a:rPr lang="en-US" dirty="0" err="1"/>
              <a:t>Các</a:t>
            </a:r>
            <a:r>
              <a:rPr lang="en-US" dirty="0"/>
              <a:t> </a:t>
            </a:r>
            <a:r>
              <a:rPr lang="en-US" dirty="0" err="1"/>
              <a:t>phương</a:t>
            </a:r>
            <a:r>
              <a:rPr lang="en-US" dirty="0"/>
              <a:t> </a:t>
            </a:r>
            <a:r>
              <a:rPr lang="en-US" dirty="0" err="1"/>
              <a:t>pháp</a:t>
            </a:r>
            <a:r>
              <a:rPr lang="en-US" dirty="0"/>
              <a:t>:</a:t>
            </a:r>
            <a:br>
              <a:rPr lang="en-US" dirty="0"/>
            </a:br>
            <a:endParaRPr lang="en-US" dirty="0"/>
          </a:p>
        </p:txBody>
      </p:sp>
      <p:pic>
        <p:nvPicPr>
          <p:cNvPr id="6" name="Picture 5"/>
          <p:cNvPicPr>
            <a:picLocks noChangeAspect="1"/>
          </p:cNvPicPr>
          <p:nvPr/>
        </p:nvPicPr>
        <p:blipFill>
          <a:blip r:embed="rId2"/>
          <a:stretch>
            <a:fillRect/>
          </a:stretch>
        </p:blipFill>
        <p:spPr>
          <a:xfrm>
            <a:off x="3895725" y="2075605"/>
            <a:ext cx="5058964" cy="3572720"/>
          </a:xfrm>
          <a:prstGeom prst="rect">
            <a:avLst/>
          </a:prstGeom>
        </p:spPr>
      </p:pic>
      <p:sp>
        <p:nvSpPr>
          <p:cNvPr id="7" name="TextBox 6"/>
          <p:cNvSpPr txBox="1"/>
          <p:nvPr/>
        </p:nvSpPr>
        <p:spPr>
          <a:xfrm>
            <a:off x="77917" y="2768102"/>
            <a:ext cx="3674933" cy="2308324"/>
          </a:xfrm>
          <a:prstGeom prst="rect">
            <a:avLst/>
          </a:prstGeom>
          <a:noFill/>
        </p:spPr>
        <p:txBody>
          <a:bodyPr wrap="square" rtlCol="0">
            <a:spAutoFit/>
          </a:bodyPr>
          <a:lstStyle/>
          <a:p>
            <a:pPr marL="342900" indent="-342900">
              <a:buFont typeface="Wingdings" panose="05000000000000000000" pitchFamily="2" charset="2"/>
              <a:buChar char="Ø"/>
            </a:pPr>
            <a:r>
              <a:rPr lang="en-US" sz="2400" dirty="0" err="1"/>
              <a:t>Tịnh</a:t>
            </a:r>
            <a:r>
              <a:rPr lang="en-US" sz="2400" dirty="0"/>
              <a:t> </a:t>
            </a:r>
            <a:r>
              <a:rPr lang="en-US" sz="2400" dirty="0" err="1"/>
              <a:t>tiến</a:t>
            </a:r>
            <a:r>
              <a:rPr lang="en-US" sz="2400" dirty="0"/>
              <a:t> </a:t>
            </a:r>
            <a:r>
              <a:rPr lang="en-US" sz="2400" dirty="0" err="1"/>
              <a:t>bước</a:t>
            </a:r>
            <a:r>
              <a:rPr lang="en-US" sz="2400" dirty="0"/>
              <a:t> </a:t>
            </a:r>
            <a:r>
              <a:rPr lang="en-US" sz="2400" dirty="0" err="1"/>
              <a:t>đi</a:t>
            </a:r>
            <a:r>
              <a:rPr lang="en-US" sz="2400" dirty="0"/>
              <a:t> </a:t>
            </a:r>
            <a:r>
              <a:rPr lang="en-US" sz="2400" dirty="0" err="1"/>
              <a:t>lại</a:t>
            </a:r>
            <a:endParaRPr lang="en-US" sz="2400" dirty="0"/>
          </a:p>
          <a:p>
            <a:pPr marL="342900" indent="-342900">
              <a:buFont typeface="Wingdings" panose="05000000000000000000" pitchFamily="2" charset="2"/>
              <a:buChar char="Ø"/>
            </a:pPr>
            <a:endParaRPr lang="en-US" sz="2400" dirty="0"/>
          </a:p>
          <a:p>
            <a:pPr marL="342900" indent="-342900">
              <a:buFont typeface="Wingdings" panose="05000000000000000000" pitchFamily="2" charset="2"/>
              <a:buChar char="Ø"/>
            </a:pPr>
            <a:r>
              <a:rPr lang="en-US" sz="2400" dirty="0" err="1"/>
              <a:t>Bước</a:t>
            </a:r>
            <a:r>
              <a:rPr lang="en-US" sz="2400" dirty="0"/>
              <a:t> </a:t>
            </a:r>
            <a:r>
              <a:rPr lang="en-US" sz="2400" dirty="0" err="1"/>
              <a:t>vòng</a:t>
            </a:r>
            <a:endParaRPr lang="en-US" sz="2400" dirty="0"/>
          </a:p>
          <a:p>
            <a:pPr marL="342900" indent="-342900">
              <a:buFont typeface="Wingdings" panose="05000000000000000000" pitchFamily="2" charset="2"/>
              <a:buChar char="Ø"/>
            </a:pPr>
            <a:endParaRPr lang="en-US" sz="2400" dirty="0"/>
          </a:p>
          <a:p>
            <a:pPr marL="342900" indent="-342900">
              <a:buFont typeface="Wingdings" panose="05000000000000000000" pitchFamily="2" charset="2"/>
              <a:buChar char="Ø"/>
            </a:pPr>
            <a:r>
              <a:rPr lang="en-US" sz="2400" dirty="0" err="1"/>
              <a:t>Phối</a:t>
            </a:r>
            <a:r>
              <a:rPr lang="en-US" sz="2400" dirty="0"/>
              <a:t> </a:t>
            </a:r>
            <a:r>
              <a:rPr lang="en-US" sz="2400" dirty="0" err="1"/>
              <a:t>hợp</a:t>
            </a:r>
            <a:r>
              <a:rPr lang="en-US" sz="2400" dirty="0"/>
              <a:t> (</a:t>
            </a:r>
            <a:r>
              <a:rPr lang="en-US" sz="2400" dirty="0" err="1"/>
              <a:t>của</a:t>
            </a:r>
            <a:r>
              <a:rPr lang="en-US" sz="2400" dirty="0"/>
              <a:t> </a:t>
            </a:r>
            <a:r>
              <a:rPr lang="en-US" sz="2400" dirty="0" err="1"/>
              <a:t>bước</a:t>
            </a:r>
            <a:r>
              <a:rPr lang="en-US" sz="2400" dirty="0"/>
              <a:t> </a:t>
            </a:r>
            <a:r>
              <a:rPr lang="en-US" sz="2400" dirty="0" err="1"/>
              <a:t>tịnh</a:t>
            </a:r>
            <a:r>
              <a:rPr lang="en-US" sz="2400" dirty="0"/>
              <a:t> </a:t>
            </a:r>
            <a:r>
              <a:rPr lang="en-US" sz="2400" dirty="0" err="1"/>
              <a:t>tiến</a:t>
            </a:r>
            <a:r>
              <a:rPr lang="en-US" sz="2400" dirty="0"/>
              <a:t> </a:t>
            </a:r>
            <a:r>
              <a:rPr lang="en-US" sz="2400" dirty="0" err="1"/>
              <a:t>và</a:t>
            </a:r>
            <a:r>
              <a:rPr lang="en-US" sz="2400" dirty="0"/>
              <a:t> </a:t>
            </a:r>
            <a:r>
              <a:rPr lang="en-US" sz="2400" dirty="0" err="1"/>
              <a:t>bước</a:t>
            </a:r>
            <a:r>
              <a:rPr lang="en-US" sz="2400" dirty="0"/>
              <a:t> </a:t>
            </a:r>
            <a:r>
              <a:rPr lang="en-US" sz="2400" dirty="0" err="1"/>
              <a:t>vòng</a:t>
            </a:r>
            <a:r>
              <a:rPr lang="en-US" sz="2400" dirty="0"/>
              <a:t>)</a:t>
            </a:r>
          </a:p>
        </p:txBody>
      </p:sp>
    </p:spTree>
    <p:extLst>
      <p:ext uri="{BB962C8B-B14F-4D97-AF65-F5344CB8AC3E}">
        <p14:creationId xmlns:p14="http://schemas.microsoft.com/office/powerpoint/2010/main" val="1194130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Effect transition="in" filter="fade">
                                      <p:cBhvr>
                                        <p:cTn id="14" dur="1000"/>
                                        <p:tgtEl>
                                          <p:spTgt spid="7">
                                            <p:txEl>
                                              <p:pRg st="2" end="2"/>
                                            </p:txEl>
                                          </p:spTgt>
                                        </p:tgtEl>
                                      </p:cBhvr>
                                    </p:animEffect>
                                    <p:anim calcmode="lin" valueType="num">
                                      <p:cBhvr>
                                        <p:cTn id="15"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1000"/>
                                        <p:tgtEl>
                                          <p:spTgt spid="7">
                                            <p:txEl>
                                              <p:pRg st="4" end="4"/>
                                            </p:txEl>
                                          </p:spTgt>
                                        </p:tgtEl>
                                      </p:cBhvr>
                                    </p:animEffect>
                                    <p:anim calcmode="lin" valueType="num">
                                      <p:cBhvr>
                                        <p:cTn id="22"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6215" y="1038225"/>
            <a:ext cx="6619244" cy="1485900"/>
          </a:xfrm>
        </p:spPr>
        <p:txBody>
          <a:bodyPr/>
          <a:lstStyle/>
          <a:p>
            <a:r>
              <a:rPr lang="en-US" dirty="0"/>
              <a:t>2. </a:t>
            </a:r>
            <a:r>
              <a:rPr lang="en-US" dirty="0" err="1"/>
              <a:t>Nghiền</a:t>
            </a:r>
            <a:r>
              <a:rPr lang="en-US" dirty="0"/>
              <a:t> </a:t>
            </a:r>
            <a:r>
              <a:rPr lang="en-US" dirty="0" err="1"/>
              <a:t>mặt</a:t>
            </a:r>
            <a:r>
              <a:rPr lang="en-US" dirty="0"/>
              <a:t> </a:t>
            </a:r>
            <a:r>
              <a:rPr lang="en-US" dirty="0" err="1"/>
              <a:t>trụ</a:t>
            </a:r>
            <a:r>
              <a:rPr lang="en-US" dirty="0"/>
              <a:t> </a:t>
            </a:r>
            <a:r>
              <a:rPr lang="en-US" dirty="0" err="1"/>
              <a:t>ngoài</a:t>
            </a:r>
            <a:r>
              <a:rPr lang="en-US" dirty="0"/>
              <a:t/>
            </a:r>
            <a:br>
              <a:rPr lang="en-US" dirty="0"/>
            </a:br>
            <a:endParaRPr lang="en-US" dirty="0"/>
          </a:p>
        </p:txBody>
      </p:sp>
      <p:sp>
        <p:nvSpPr>
          <p:cNvPr id="4" name="Text Placeholder 3"/>
          <p:cNvSpPr>
            <a:spLocks noGrp="1"/>
          </p:cNvSpPr>
          <p:nvPr>
            <p:ph type="body" sz="half" idx="2"/>
          </p:nvPr>
        </p:nvSpPr>
        <p:spPr>
          <a:xfrm>
            <a:off x="685240" y="2057400"/>
            <a:ext cx="7915835" cy="3943350"/>
          </a:xfrm>
        </p:spPr>
        <p:txBody>
          <a:bodyPr>
            <a:noAutofit/>
          </a:bodyPr>
          <a:lstStyle/>
          <a:p>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nghiền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hoặc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nghiền</a:t>
            </a:r>
            <a:r>
              <a:rPr lang="en-US" sz="2400" dirty="0">
                <a:latin typeface="Times New Roman" panose="02020603050405020304" pitchFamily="18" charset="0"/>
                <a:cs typeface="Times New Roman" panose="02020603050405020304" pitchFamily="18" charset="0"/>
              </a:rPr>
              <a:t>:</a:t>
            </a:r>
          </a:p>
          <a:p>
            <a:pPr marL="214313" indent="-214313">
              <a:buFont typeface="Wingdings" panose="05000000000000000000" pitchFamily="2" charset="2"/>
              <a:buChar char="Ø"/>
            </a:pPr>
            <a:r>
              <a:rPr lang="vi-VN" sz="2400" dirty="0">
                <a:latin typeface="Times New Roman" panose="02020603050405020304" pitchFamily="18" charset="0"/>
                <a:cs typeface="Times New Roman" panose="02020603050405020304" pitchFamily="18" charset="0"/>
              </a:rPr>
              <a:t>Khi nghiền mặt trụ ngoài dùng bạc nghiền chữ C bằng gang có xẻ rãnh để điều chỉnh được áp lực trong quá trình nghiền</a:t>
            </a:r>
            <a:r>
              <a:rPr lang="en-US" sz="2400" dirty="0">
                <a:latin typeface="Times New Roman" panose="02020603050405020304" pitchFamily="18" charset="0"/>
                <a:cs typeface="Times New Roman" panose="02020603050405020304" pitchFamily="18" charset="0"/>
              </a:rPr>
              <a:t>.</a:t>
            </a:r>
          </a:p>
          <a:p>
            <a:pPr marL="214313" indent="-214313">
              <a:buFont typeface="Wingdings" panose="05000000000000000000" pitchFamily="2" charset="2"/>
              <a:buChar char="Ø"/>
            </a:pPr>
            <a:r>
              <a:rPr lang="en-US" sz="2400" dirty="0" err="1">
                <a:latin typeface="Times New Roman" panose="02020603050405020304" pitchFamily="18" charset="0"/>
                <a:cs typeface="Times New Roman" panose="02020603050405020304" pitchFamily="18" charset="0"/>
              </a:rPr>
              <a:t>Mặt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rãnh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xoắn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nghiền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mặt</a:t>
            </a:r>
            <a:r>
              <a:rPr lang="en-US" sz="2400" dirty="0">
                <a:latin typeface="Times New Roman" panose="02020603050405020304" pitchFamily="18" charset="0"/>
                <a:cs typeface="Times New Roman" panose="02020603050405020304" pitchFamily="18" charset="0"/>
              </a:rPr>
              <a:t> chi </a:t>
            </a:r>
            <a:r>
              <a:rPr lang="en-US" sz="2400" dirty="0" err="1">
                <a:latin typeface="Times New Roman" panose="02020603050405020304" pitchFamily="18" charset="0"/>
                <a:cs typeface="Times New Roman" panose="02020603050405020304" pitchFamily="18" charset="0"/>
              </a:rPr>
              <a:t>tiết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chuẩn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vị</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			C</a:t>
            </a:r>
            <a:r>
              <a:rPr lang="vi-VN" sz="2400" dirty="0">
                <a:latin typeface="Times New Roman" panose="02020603050405020304" pitchFamily="18" charset="0"/>
                <a:cs typeface="Times New Roman" panose="02020603050405020304" pitchFamily="18" charset="0"/>
              </a:rPr>
              <a:t>hiều dài phần tiếp xúc của bạc với  chi tiết phải đủ lớn để sự tiếp xúc giữa bạc và chi tiết trong quá trình nghiền được ổn định. </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5" name="Right Arrow 4"/>
          <p:cNvSpPr/>
          <p:nvPr/>
        </p:nvSpPr>
        <p:spPr>
          <a:xfrm>
            <a:off x="933450" y="4081463"/>
            <a:ext cx="6858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13549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arn(inVertical)">
                                      <p:cBhvr>
                                        <p:cTn id="28" dur="5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4">
                                            <p:txEl>
                                              <p:pRg st="3" end="3"/>
                                            </p:txEl>
                                          </p:spTgt>
                                        </p:tgtEl>
                                        <p:attrNameLst>
                                          <p:attrName>style.visibility</p:attrName>
                                        </p:attrNameLst>
                                      </p:cBhvr>
                                      <p:to>
                                        <p:strVal val="visible"/>
                                      </p:to>
                                    </p:set>
                                    <p:animEffect transition="in" filter="fade">
                                      <p:cBhvr>
                                        <p:cTn id="33" dur="1000"/>
                                        <p:tgtEl>
                                          <p:spTgt spid="4">
                                            <p:txEl>
                                              <p:pRg st="3" end="3"/>
                                            </p:txEl>
                                          </p:spTgt>
                                        </p:tgtEl>
                                      </p:cBhvr>
                                    </p:animEffect>
                                    <p:anim calcmode="lin" valueType="num">
                                      <p:cBhvr>
                                        <p:cTn id="34"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66215" y="1038225"/>
            <a:ext cx="6619244" cy="1485900"/>
          </a:xfrm>
          <a:prstGeom prst="rect">
            <a:avLst/>
          </a:prstGeom>
        </p:spPr>
        <p:txBody>
          <a:bodyPr vert="horz" lIns="68580" tIns="34290" rIns="68580" bIns="34290" rtlCol="0" anchor="t">
            <a:noAutofit/>
          </a:bodyPr>
          <a:lstStyle>
            <a:lvl1pPr algn="l" defTabSz="457200" rtl="0" eaLnBrk="1" latinLnBrk="0" hangingPunct="1">
              <a:spcBef>
                <a:spcPct val="0"/>
              </a:spcBef>
              <a:buNone/>
              <a:defRPr sz="48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dirty="0"/>
              <a:t>2. </a:t>
            </a:r>
            <a:r>
              <a:rPr lang="en-US" sz="3600" dirty="0" err="1"/>
              <a:t>Nghiền</a:t>
            </a:r>
            <a:r>
              <a:rPr lang="en-US" sz="3600" dirty="0"/>
              <a:t> </a:t>
            </a:r>
            <a:r>
              <a:rPr lang="en-US" sz="3600" dirty="0" err="1"/>
              <a:t>mặt</a:t>
            </a:r>
            <a:r>
              <a:rPr lang="en-US" sz="3600" dirty="0"/>
              <a:t> </a:t>
            </a:r>
            <a:r>
              <a:rPr lang="en-US" sz="3600" dirty="0" err="1"/>
              <a:t>trụ</a:t>
            </a:r>
            <a:r>
              <a:rPr lang="en-US" sz="3600" dirty="0"/>
              <a:t> </a:t>
            </a:r>
            <a:r>
              <a:rPr lang="en-US" sz="3600" dirty="0" err="1"/>
              <a:t>ngoài</a:t>
            </a:r>
            <a:r>
              <a:rPr lang="en-US" sz="3600" dirty="0"/>
              <a:t/>
            </a:r>
            <a:br>
              <a:rPr lang="en-US" sz="3600" dirty="0"/>
            </a:br>
            <a:endParaRPr lang="en-US" sz="3600" dirty="0"/>
          </a:p>
        </p:txBody>
      </p:sp>
      <p:graphicFrame>
        <p:nvGraphicFramePr>
          <p:cNvPr id="25" name="Diagram 24"/>
          <p:cNvGraphicFramePr/>
          <p:nvPr>
            <p:extLst/>
          </p:nvPr>
        </p:nvGraphicFramePr>
        <p:xfrm>
          <a:off x="1038225" y="1682750"/>
          <a:ext cx="7620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30264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5" grpId="0">
        <p:bldAsOne/>
      </p:bldGraphic>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41784" y="4972051"/>
            <a:ext cx="6983016" cy="838199"/>
          </a:xfrm>
        </p:spPr>
        <p:txBody>
          <a:bodyPr/>
          <a:lstStyle/>
          <a:p>
            <a:r>
              <a:rPr lang="en-US" dirty="0" err="1"/>
              <a:t>Ngoài</a:t>
            </a:r>
            <a:r>
              <a:rPr lang="en-US" dirty="0"/>
              <a:t> </a:t>
            </a:r>
            <a:r>
              <a:rPr lang="en-US" dirty="0" err="1"/>
              <a:t>ra</a:t>
            </a:r>
            <a:r>
              <a:rPr lang="en-US" dirty="0"/>
              <a:t> </a:t>
            </a:r>
            <a:r>
              <a:rPr lang="en-US" dirty="0" err="1"/>
              <a:t>có</a:t>
            </a:r>
            <a:r>
              <a:rPr lang="en-US" dirty="0"/>
              <a:t> </a:t>
            </a:r>
            <a:r>
              <a:rPr lang="en-US" dirty="0" err="1"/>
              <a:t>thể</a:t>
            </a:r>
            <a:r>
              <a:rPr lang="en-US" dirty="0"/>
              <a:t> </a:t>
            </a:r>
            <a:r>
              <a:rPr lang="en-US" dirty="0" err="1"/>
              <a:t>thực</a:t>
            </a:r>
            <a:r>
              <a:rPr lang="en-US" dirty="0"/>
              <a:t> </a:t>
            </a:r>
            <a:r>
              <a:rPr lang="en-US" dirty="0" err="1"/>
              <a:t>hiện</a:t>
            </a:r>
            <a:r>
              <a:rPr lang="en-US" dirty="0"/>
              <a:t> </a:t>
            </a:r>
            <a:r>
              <a:rPr lang="en-US" dirty="0" err="1"/>
              <a:t>bằng</a:t>
            </a:r>
            <a:r>
              <a:rPr lang="en-US" dirty="0"/>
              <a:t> </a:t>
            </a:r>
            <a:r>
              <a:rPr lang="en-US" dirty="0" err="1"/>
              <a:t>máy</a:t>
            </a:r>
            <a:r>
              <a:rPr lang="en-US" dirty="0"/>
              <a:t> </a:t>
            </a:r>
            <a:r>
              <a:rPr lang="en-US" dirty="0" err="1"/>
              <a:t>nghiền</a:t>
            </a:r>
            <a:r>
              <a:rPr lang="en-US" dirty="0"/>
              <a:t> </a:t>
            </a:r>
            <a:r>
              <a:rPr lang="en-US" dirty="0" err="1"/>
              <a:t>đĩa</a:t>
            </a:r>
            <a:r>
              <a:rPr lang="en-US" dirty="0"/>
              <a:t> </a:t>
            </a:r>
            <a:r>
              <a:rPr lang="en-US" dirty="0" err="1"/>
              <a:t>có</a:t>
            </a:r>
            <a:r>
              <a:rPr lang="en-US" dirty="0"/>
              <a:t> </a:t>
            </a:r>
            <a:r>
              <a:rPr lang="en-US" dirty="0" err="1"/>
              <a:t>hai</a:t>
            </a:r>
            <a:r>
              <a:rPr lang="en-US" dirty="0"/>
              <a:t> </a:t>
            </a:r>
            <a:r>
              <a:rPr lang="en-US" dirty="0" err="1"/>
              <a:t>đĩa</a:t>
            </a:r>
            <a:r>
              <a:rPr lang="en-US" dirty="0"/>
              <a:t> </a:t>
            </a:r>
            <a:r>
              <a:rPr lang="en-US" dirty="0" err="1"/>
              <a:t>nghiền</a:t>
            </a:r>
            <a:r>
              <a:rPr lang="en-US" dirty="0"/>
              <a:t> </a:t>
            </a:r>
            <a:r>
              <a:rPr lang="en-US" dirty="0" err="1"/>
              <a:t>phẳng</a:t>
            </a:r>
            <a:r>
              <a:rPr lang="en-US" dirty="0"/>
              <a:t> 1 </a:t>
            </a:r>
            <a:r>
              <a:rPr lang="en-US" dirty="0" err="1"/>
              <a:t>và</a:t>
            </a:r>
            <a:r>
              <a:rPr lang="en-US" dirty="0"/>
              <a:t> 2.</a:t>
            </a:r>
          </a:p>
          <a:p>
            <a:r>
              <a:rPr lang="en-US" dirty="0"/>
              <a:t>Ở </a:t>
            </a:r>
            <a:r>
              <a:rPr lang="en-US" dirty="0" err="1"/>
              <a:t>giữa</a:t>
            </a:r>
            <a:r>
              <a:rPr lang="en-US" dirty="0"/>
              <a:t> </a:t>
            </a:r>
            <a:r>
              <a:rPr lang="en-US" dirty="0" err="1"/>
              <a:t>có</a:t>
            </a:r>
            <a:r>
              <a:rPr lang="en-US" dirty="0"/>
              <a:t> </a:t>
            </a:r>
            <a:r>
              <a:rPr lang="en-US" dirty="0" err="1"/>
              <a:t>đĩa</a:t>
            </a:r>
            <a:r>
              <a:rPr lang="en-US" dirty="0"/>
              <a:t> </a:t>
            </a:r>
            <a:r>
              <a:rPr lang="en-US" dirty="0" err="1"/>
              <a:t>ngăn</a:t>
            </a:r>
            <a:r>
              <a:rPr lang="en-US" dirty="0"/>
              <a:t> </a:t>
            </a:r>
            <a:r>
              <a:rPr lang="en-US" dirty="0" err="1"/>
              <a:t>cách</a:t>
            </a:r>
            <a:r>
              <a:rPr lang="en-US" dirty="0"/>
              <a:t> </a:t>
            </a:r>
            <a:r>
              <a:rPr lang="en-US" dirty="0" err="1"/>
              <a:t>số</a:t>
            </a:r>
            <a:r>
              <a:rPr lang="en-US" dirty="0"/>
              <a:t> 3 </a:t>
            </a:r>
            <a:r>
              <a:rPr lang="en-US" dirty="0" err="1"/>
              <a:t>bố</a:t>
            </a:r>
            <a:r>
              <a:rPr lang="en-US" dirty="0"/>
              <a:t> </a:t>
            </a:r>
            <a:r>
              <a:rPr lang="en-US" dirty="0" err="1"/>
              <a:t>trí</a:t>
            </a:r>
            <a:r>
              <a:rPr lang="en-US" dirty="0"/>
              <a:t> </a:t>
            </a:r>
            <a:r>
              <a:rPr lang="en-US" dirty="0" err="1"/>
              <a:t>lệch</a:t>
            </a:r>
            <a:r>
              <a:rPr lang="en-US" dirty="0"/>
              <a:t> </a:t>
            </a:r>
            <a:r>
              <a:rPr lang="en-US" dirty="0" err="1"/>
              <a:t>tâm</a:t>
            </a:r>
            <a:r>
              <a:rPr lang="en-US" dirty="0"/>
              <a:t> so </a:t>
            </a:r>
            <a:r>
              <a:rPr lang="en-US" dirty="0" err="1"/>
              <a:t>với</a:t>
            </a:r>
            <a:r>
              <a:rPr lang="en-US" dirty="0"/>
              <a:t> </a:t>
            </a:r>
            <a:r>
              <a:rPr lang="en-US" dirty="0" err="1"/>
              <a:t>đĩa</a:t>
            </a:r>
            <a:r>
              <a:rPr lang="en-US" dirty="0"/>
              <a:t> 1 </a:t>
            </a:r>
            <a:r>
              <a:rPr lang="en-US" dirty="0" err="1"/>
              <a:t>để</a:t>
            </a:r>
            <a:r>
              <a:rPr lang="en-US" dirty="0"/>
              <a:t> </a:t>
            </a:r>
            <a:r>
              <a:rPr lang="en-US" dirty="0" err="1"/>
              <a:t>giữ</a:t>
            </a:r>
            <a:r>
              <a:rPr lang="en-US" dirty="0"/>
              <a:t> chi </a:t>
            </a:r>
            <a:r>
              <a:rPr lang="en-US" dirty="0" err="1"/>
              <a:t>tiết</a:t>
            </a:r>
            <a:r>
              <a:rPr lang="en-US" dirty="0"/>
              <a:t> </a:t>
            </a:r>
            <a:r>
              <a:rPr lang="en-US" dirty="0" err="1"/>
              <a:t>gia</a:t>
            </a:r>
            <a:r>
              <a:rPr lang="en-US" dirty="0"/>
              <a:t> </a:t>
            </a:r>
            <a:r>
              <a:rPr lang="en-US" dirty="0" err="1"/>
              <a:t>công</a:t>
            </a:r>
            <a:r>
              <a:rPr lang="en-US" dirty="0"/>
              <a:t>.</a:t>
            </a:r>
          </a:p>
        </p:txBody>
      </p:sp>
      <p:sp>
        <p:nvSpPr>
          <p:cNvPr id="4" name="Title 1"/>
          <p:cNvSpPr txBox="1">
            <a:spLocks/>
          </p:cNvSpPr>
          <p:nvPr/>
        </p:nvSpPr>
        <p:spPr>
          <a:xfrm>
            <a:off x="866215" y="1038225"/>
            <a:ext cx="6619244" cy="1358714"/>
          </a:xfrm>
          <a:prstGeom prst="rect">
            <a:avLst/>
          </a:prstGeom>
        </p:spPr>
        <p:txBody>
          <a:bodyPr vert="horz" lIns="68580" tIns="34290" rIns="68580" bIns="34290" rtlCol="0" anchor="t">
            <a:noAutofit/>
          </a:bodyPr>
          <a:lstStyle>
            <a:lvl1pPr algn="l" defTabSz="457200" rtl="0" eaLnBrk="1" latinLnBrk="0" hangingPunct="1">
              <a:spcBef>
                <a:spcPct val="0"/>
              </a:spcBef>
              <a:buNone/>
              <a:defRPr sz="48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dirty="0"/>
              <a:t>2. </a:t>
            </a:r>
            <a:r>
              <a:rPr lang="en-US" sz="3600" dirty="0" err="1"/>
              <a:t>Nghiền</a:t>
            </a:r>
            <a:r>
              <a:rPr lang="en-US" sz="3600" dirty="0"/>
              <a:t> </a:t>
            </a:r>
            <a:r>
              <a:rPr lang="en-US" sz="3600" dirty="0" err="1"/>
              <a:t>mặt</a:t>
            </a:r>
            <a:r>
              <a:rPr lang="en-US" sz="3600" dirty="0"/>
              <a:t> </a:t>
            </a:r>
            <a:r>
              <a:rPr lang="en-US" sz="3600" dirty="0" err="1"/>
              <a:t>trụ</a:t>
            </a:r>
            <a:r>
              <a:rPr lang="en-US" sz="3600" dirty="0"/>
              <a:t> </a:t>
            </a:r>
            <a:r>
              <a:rPr lang="en-US" sz="3600" dirty="0" err="1"/>
              <a:t>ngoài</a:t>
            </a:r>
            <a:r>
              <a:rPr lang="en-US" sz="3600" dirty="0"/>
              <a:t/>
            </a:r>
            <a:br>
              <a:rPr lang="en-US" sz="3600" dirty="0"/>
            </a:br>
            <a:endParaRPr lang="en-US" sz="3600" dirty="0"/>
          </a:p>
        </p:txBody>
      </p:sp>
      <p:pic>
        <p:nvPicPr>
          <p:cNvPr id="5" name="Picture 4"/>
          <p:cNvPicPr>
            <a:picLocks noChangeAspect="1"/>
          </p:cNvPicPr>
          <p:nvPr/>
        </p:nvPicPr>
        <p:blipFill>
          <a:blip r:embed="rId2"/>
          <a:stretch>
            <a:fillRect/>
          </a:stretch>
        </p:blipFill>
        <p:spPr>
          <a:xfrm>
            <a:off x="2547199" y="1790420"/>
            <a:ext cx="4592597" cy="2981325"/>
          </a:xfrm>
          <a:prstGeom prst="rect">
            <a:avLst/>
          </a:prstGeom>
        </p:spPr>
      </p:pic>
      <p:sp>
        <p:nvSpPr>
          <p:cNvPr id="6" name="Rectangle 5"/>
          <p:cNvSpPr/>
          <p:nvPr/>
        </p:nvSpPr>
        <p:spPr>
          <a:xfrm>
            <a:off x="117871" y="2340422"/>
            <a:ext cx="2072879" cy="1200329"/>
          </a:xfrm>
          <a:prstGeom prst="rect">
            <a:avLst/>
          </a:prstGeom>
        </p:spPr>
        <p:txBody>
          <a:bodyPr wrap="square">
            <a:spAutoFit/>
          </a:bodyPr>
          <a:lstStyle/>
          <a:p>
            <a:pPr marL="257175" indent="-257175">
              <a:buAutoNum type="alphaLcParenR"/>
            </a:pPr>
            <a:r>
              <a:rPr lang="en-US" dirty="0" err="1"/>
              <a:t>Nghiền</a:t>
            </a:r>
            <a:r>
              <a:rPr lang="en-US" dirty="0"/>
              <a:t> </a:t>
            </a:r>
            <a:r>
              <a:rPr lang="en-US" dirty="0" err="1"/>
              <a:t>bằng</a:t>
            </a:r>
            <a:r>
              <a:rPr lang="en-US" dirty="0"/>
              <a:t> </a:t>
            </a:r>
            <a:r>
              <a:rPr lang="en-US" dirty="0" err="1"/>
              <a:t>bạc</a:t>
            </a:r>
            <a:r>
              <a:rPr lang="en-US" dirty="0"/>
              <a:t> </a:t>
            </a:r>
            <a:r>
              <a:rPr lang="en-US" dirty="0" err="1"/>
              <a:t>chữ</a:t>
            </a:r>
            <a:r>
              <a:rPr lang="en-US" dirty="0"/>
              <a:t> C; </a:t>
            </a:r>
          </a:p>
          <a:p>
            <a:pPr marL="257175" indent="-257175">
              <a:buAutoNum type="alphaLcParenR"/>
            </a:pPr>
            <a:r>
              <a:rPr lang="en-US" dirty="0" err="1"/>
              <a:t>Nghiền</a:t>
            </a:r>
            <a:r>
              <a:rPr lang="en-US" dirty="0"/>
              <a:t> </a:t>
            </a:r>
            <a:r>
              <a:rPr lang="en-US" dirty="0" err="1"/>
              <a:t>bằng</a:t>
            </a:r>
            <a:r>
              <a:rPr lang="en-US" dirty="0"/>
              <a:t> </a:t>
            </a:r>
            <a:r>
              <a:rPr lang="en-US" dirty="0" err="1"/>
              <a:t>máy</a:t>
            </a:r>
            <a:r>
              <a:rPr lang="en-US" dirty="0"/>
              <a:t> </a:t>
            </a:r>
            <a:r>
              <a:rPr lang="en-US" dirty="0" err="1"/>
              <a:t>nghiền</a:t>
            </a:r>
            <a:r>
              <a:rPr lang="en-US" dirty="0"/>
              <a:t> </a:t>
            </a:r>
            <a:r>
              <a:rPr lang="en-US" dirty="0" err="1"/>
              <a:t>đĩa</a:t>
            </a:r>
            <a:r>
              <a:rPr lang="en-US" dirty="0"/>
              <a:t>.</a:t>
            </a:r>
          </a:p>
        </p:txBody>
      </p:sp>
    </p:spTree>
    <p:extLst>
      <p:ext uri="{BB962C8B-B14F-4D97-AF65-F5344CB8AC3E}">
        <p14:creationId xmlns:p14="http://schemas.microsoft.com/office/powerpoint/2010/main" val="1223150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66215" y="1038225"/>
            <a:ext cx="6619244" cy="1358714"/>
          </a:xfrm>
          <a:prstGeom prst="rect">
            <a:avLst/>
          </a:prstGeom>
        </p:spPr>
        <p:txBody>
          <a:bodyPr vert="horz" lIns="68580" tIns="34290" rIns="68580" bIns="34290" rtlCol="0" anchor="t">
            <a:noAutofit/>
          </a:bodyPr>
          <a:lstStyle>
            <a:lvl1pPr algn="l" defTabSz="457200" rtl="0" eaLnBrk="1" latinLnBrk="0" hangingPunct="1">
              <a:spcBef>
                <a:spcPct val="0"/>
              </a:spcBef>
              <a:buNone/>
              <a:defRPr sz="48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dirty="0"/>
              <a:t>2. </a:t>
            </a:r>
            <a:r>
              <a:rPr lang="en-US" sz="3600" dirty="0" err="1"/>
              <a:t>Nghiền</a:t>
            </a:r>
            <a:r>
              <a:rPr lang="en-US" sz="3600" dirty="0"/>
              <a:t> </a:t>
            </a:r>
            <a:r>
              <a:rPr lang="en-US" sz="3600" dirty="0" err="1"/>
              <a:t>mặt</a:t>
            </a:r>
            <a:r>
              <a:rPr lang="en-US" sz="3600" dirty="0"/>
              <a:t> </a:t>
            </a:r>
            <a:r>
              <a:rPr lang="en-US" sz="3600" dirty="0" err="1"/>
              <a:t>trụ</a:t>
            </a:r>
            <a:r>
              <a:rPr lang="en-US" sz="3600" dirty="0"/>
              <a:t> </a:t>
            </a:r>
            <a:r>
              <a:rPr lang="en-US" sz="3600" dirty="0" err="1"/>
              <a:t>ngoài</a:t>
            </a:r>
            <a:r>
              <a:rPr lang="en-US" sz="3600" dirty="0"/>
              <a:t/>
            </a:r>
            <a:br>
              <a:rPr lang="en-US" sz="3600" dirty="0"/>
            </a:br>
            <a:endParaRPr lang="en-US" sz="3600" dirty="0"/>
          </a:p>
        </p:txBody>
      </p:sp>
      <p:pic>
        <p:nvPicPr>
          <p:cNvPr id="5" name="Picture 4"/>
          <p:cNvPicPr>
            <a:picLocks noChangeAspect="1"/>
          </p:cNvPicPr>
          <p:nvPr/>
        </p:nvPicPr>
        <p:blipFill>
          <a:blip r:embed="rId2"/>
          <a:stretch>
            <a:fillRect/>
          </a:stretch>
        </p:blipFill>
        <p:spPr>
          <a:xfrm>
            <a:off x="2124075" y="1844278"/>
            <a:ext cx="4572000" cy="26931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p:cNvSpPr txBox="1"/>
          <p:nvPr/>
        </p:nvSpPr>
        <p:spPr>
          <a:xfrm>
            <a:off x="2905125" y="4857750"/>
            <a:ext cx="3200400" cy="830997"/>
          </a:xfrm>
          <a:prstGeom prst="rect">
            <a:avLst/>
          </a:prstGeom>
          <a:noFill/>
        </p:spPr>
        <p:txBody>
          <a:bodyPr wrap="square" rtlCol="0">
            <a:spAutoFit/>
          </a:bodyPr>
          <a:lstStyle/>
          <a:p>
            <a:r>
              <a:rPr lang="en-US" sz="2400" dirty="0"/>
              <a:t>Chi </a:t>
            </a:r>
            <a:r>
              <a:rPr lang="en-US" sz="2400" dirty="0" err="1"/>
              <a:t>tiết</a:t>
            </a:r>
            <a:r>
              <a:rPr lang="en-US" sz="2400" dirty="0"/>
              <a:t> piston </a:t>
            </a:r>
            <a:r>
              <a:rPr lang="en-US" sz="2400" dirty="0" err="1"/>
              <a:t>trong</a:t>
            </a:r>
            <a:r>
              <a:rPr lang="en-US" sz="2400" dirty="0"/>
              <a:t> </a:t>
            </a:r>
            <a:r>
              <a:rPr lang="en-US" sz="2400" dirty="0" err="1"/>
              <a:t>bộ</a:t>
            </a:r>
            <a:r>
              <a:rPr lang="en-US" sz="2400" dirty="0"/>
              <a:t> </a:t>
            </a:r>
            <a:r>
              <a:rPr lang="en-US" sz="2400" dirty="0" err="1"/>
              <a:t>đôi</a:t>
            </a:r>
            <a:r>
              <a:rPr lang="en-US" sz="2400" dirty="0"/>
              <a:t> </a:t>
            </a:r>
            <a:r>
              <a:rPr lang="en-US" sz="2400" dirty="0" err="1"/>
              <a:t>bơm</a:t>
            </a:r>
            <a:r>
              <a:rPr lang="en-US" sz="2400" dirty="0"/>
              <a:t> </a:t>
            </a:r>
            <a:r>
              <a:rPr lang="en-US" sz="2400" dirty="0" err="1"/>
              <a:t>cao</a:t>
            </a:r>
            <a:r>
              <a:rPr lang="en-US" sz="2400" dirty="0"/>
              <a:t> </a:t>
            </a:r>
            <a:r>
              <a:rPr lang="en-US" sz="2400" dirty="0" err="1"/>
              <a:t>áp</a:t>
            </a:r>
            <a:r>
              <a:rPr lang="en-US" sz="2400" dirty="0"/>
              <a:t>.</a:t>
            </a:r>
          </a:p>
        </p:txBody>
      </p:sp>
    </p:spTree>
    <p:extLst>
      <p:ext uri="{BB962C8B-B14F-4D97-AF65-F5344CB8AC3E}">
        <p14:creationId xmlns:p14="http://schemas.microsoft.com/office/powerpoint/2010/main" val="3446473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2083" y="857251"/>
            <a:ext cx="7598569" cy="1092200"/>
          </a:xfrm>
        </p:spPr>
        <p:txBody>
          <a:bodyPr/>
          <a:lstStyle/>
          <a:p>
            <a:r>
              <a:rPr lang="en-US" b="1" dirty="0">
                <a:solidFill>
                  <a:srgbClr val="FF0000"/>
                </a:solidFill>
                <a:effectLst>
                  <a:outerShdw blurRad="38100" dist="38100" dir="2700000" algn="tl">
                    <a:srgbClr val="000000">
                      <a:alpha val="43137"/>
                    </a:srgbClr>
                  </a:outerShdw>
                </a:effectLst>
              </a:rPr>
              <a:t>3. </a:t>
            </a:r>
            <a:r>
              <a:rPr lang="en-US" b="1" dirty="0" err="1">
                <a:solidFill>
                  <a:srgbClr val="FF0000"/>
                </a:solidFill>
                <a:effectLst>
                  <a:outerShdw blurRad="38100" dist="38100" dir="2700000" algn="tl">
                    <a:srgbClr val="000000">
                      <a:alpha val="43137"/>
                    </a:srgbClr>
                  </a:outerShdw>
                </a:effectLst>
              </a:rPr>
              <a:t>Nghiền</a:t>
            </a:r>
            <a:r>
              <a:rPr lang="en-US" b="1" dirty="0">
                <a:solidFill>
                  <a:srgbClr val="FF0000"/>
                </a:solidFill>
                <a:effectLst>
                  <a:outerShdw blurRad="38100" dist="38100" dir="2700000" algn="tl">
                    <a:srgbClr val="000000">
                      <a:alpha val="43137"/>
                    </a:srgbClr>
                  </a:outerShdw>
                </a:effectLst>
              </a:rPr>
              <a:t> </a:t>
            </a:r>
            <a:r>
              <a:rPr lang="en-US" b="1" dirty="0" err="1">
                <a:solidFill>
                  <a:srgbClr val="FF0000"/>
                </a:solidFill>
                <a:effectLst>
                  <a:outerShdw blurRad="38100" dist="38100" dir="2700000" algn="tl">
                    <a:srgbClr val="000000">
                      <a:alpha val="43137"/>
                    </a:srgbClr>
                  </a:outerShdw>
                </a:effectLst>
              </a:rPr>
              <a:t>mặt</a:t>
            </a:r>
            <a:r>
              <a:rPr lang="en-US" b="1" dirty="0">
                <a:solidFill>
                  <a:srgbClr val="FF0000"/>
                </a:solidFill>
                <a:effectLst>
                  <a:outerShdw blurRad="38100" dist="38100" dir="2700000" algn="tl">
                    <a:srgbClr val="000000">
                      <a:alpha val="43137"/>
                    </a:srgbClr>
                  </a:outerShdw>
                </a:effectLst>
              </a:rPr>
              <a:t> </a:t>
            </a:r>
            <a:r>
              <a:rPr lang="en-US" b="1" dirty="0" err="1">
                <a:solidFill>
                  <a:srgbClr val="FF0000"/>
                </a:solidFill>
                <a:effectLst>
                  <a:outerShdw blurRad="38100" dist="38100" dir="2700000" algn="tl">
                    <a:srgbClr val="000000">
                      <a:alpha val="43137"/>
                    </a:srgbClr>
                  </a:outerShdw>
                </a:effectLst>
              </a:rPr>
              <a:t>trụ</a:t>
            </a:r>
            <a:r>
              <a:rPr lang="en-US" b="1" dirty="0">
                <a:solidFill>
                  <a:srgbClr val="FF0000"/>
                </a:solidFill>
                <a:effectLst>
                  <a:outerShdw blurRad="38100" dist="38100" dir="2700000" algn="tl">
                    <a:srgbClr val="000000">
                      <a:alpha val="43137"/>
                    </a:srgbClr>
                  </a:outerShdw>
                </a:effectLst>
              </a:rPr>
              <a:t> </a:t>
            </a:r>
            <a:r>
              <a:rPr lang="en-US" b="1" dirty="0" err="1">
                <a:solidFill>
                  <a:srgbClr val="FF0000"/>
                </a:solidFill>
                <a:effectLst>
                  <a:outerShdw blurRad="38100" dist="38100" dir="2700000" algn="tl">
                    <a:srgbClr val="000000">
                      <a:alpha val="43137"/>
                    </a:srgbClr>
                  </a:outerShdw>
                </a:effectLst>
              </a:rPr>
              <a:t>trong</a:t>
            </a:r>
            <a:endParaRPr lang="en-US"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703659" y="2082614"/>
            <a:ext cx="7135416" cy="3146611"/>
          </a:xfrm>
        </p:spPr>
        <p:txBody>
          <a:bodyPr>
            <a:normAutofit/>
          </a:bodyPr>
          <a:lstStyle/>
          <a:p>
            <a:r>
              <a:rPr lang="vi-VN" sz="2400" dirty="0">
                <a:latin typeface="Times New Roman" panose="02020603050405020304" pitchFamily="18" charset="0"/>
                <a:cs typeface="Times New Roman" panose="02020603050405020304" pitchFamily="18" charset="0"/>
              </a:rPr>
              <a:t>Mài nghiền lỗ về cơ bản cũng giống như mài nghiền trụ ngoài.</a:t>
            </a:r>
            <a:endParaRPr lang="en-US" sz="2400" dirty="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Dùng bạc chữ C bằng gang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mặt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rãnh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xoắn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nghiền</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điều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chỉnh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nghiền</a:t>
            </a:r>
            <a:r>
              <a:rPr lang="en-US" sz="2400" dirty="0">
                <a:latin typeface="Times New Roman" panose="02020603050405020304" pitchFamily="18" charset="0"/>
                <a:cs typeface="Times New Roman" panose="02020603050405020304" pitchFamily="18" charset="0"/>
              </a:rPr>
              <a:t> ta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cấu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nhau</a:t>
            </a:r>
            <a:r>
              <a:rPr lang="en-US" sz="2400" dirty="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2088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578648" y="1295401"/>
            <a:ext cx="4720687" cy="3257550"/>
          </a:xfrm>
          <a:prstGeom prst="rect">
            <a:avLst/>
          </a:prstGeom>
        </p:spPr>
      </p:pic>
      <p:sp>
        <p:nvSpPr>
          <p:cNvPr id="5" name="TextBox 4"/>
          <p:cNvSpPr txBox="1"/>
          <p:nvPr/>
        </p:nvSpPr>
        <p:spPr>
          <a:xfrm>
            <a:off x="1578648" y="4743450"/>
            <a:ext cx="5479377" cy="1200329"/>
          </a:xfrm>
          <a:prstGeom prst="rect">
            <a:avLst/>
          </a:prstGeom>
          <a:noFill/>
        </p:spPr>
        <p:txBody>
          <a:bodyPr wrap="square" rtlCol="0">
            <a:spAutoFit/>
          </a:bodyPr>
          <a:lstStyle/>
          <a:p>
            <a:pPr marL="257175" indent="-257175">
              <a:buAutoNum type="alphaLcParenR"/>
            </a:pPr>
            <a:r>
              <a:rPr lang="vi-VN" dirty="0"/>
              <a:t>Bạc chữ C c</a:t>
            </a:r>
            <a:r>
              <a:rPr lang="en-US" dirty="0"/>
              <a:t>ó</a:t>
            </a:r>
            <a:r>
              <a:rPr lang="vi-VN" dirty="0"/>
              <a:t> lỗ côn; </a:t>
            </a:r>
            <a:endParaRPr lang="en-US" dirty="0"/>
          </a:p>
          <a:p>
            <a:pPr marL="257175" indent="-257175">
              <a:buAutoNum type="alphaLcParenR"/>
            </a:pPr>
            <a:r>
              <a:rPr lang="vi-VN" dirty="0"/>
              <a:t>Bạc chữ C có hai đầu vát côn ;</a:t>
            </a:r>
          </a:p>
          <a:p>
            <a:r>
              <a:rPr lang="vi-VN" dirty="0"/>
              <a:t>c) </a:t>
            </a:r>
            <a:r>
              <a:rPr lang="en-US" dirty="0"/>
              <a:t> </a:t>
            </a:r>
            <a:r>
              <a:rPr lang="vi-VN" dirty="0"/>
              <a:t>Chày nghiền đàn hồi dùng để gia công các lỗ có đường kính nhỏ</a:t>
            </a:r>
            <a:r>
              <a:rPr lang="en-US" dirty="0"/>
              <a:t>.</a:t>
            </a:r>
            <a:endParaRPr lang="vi-VN" dirty="0"/>
          </a:p>
        </p:txBody>
      </p:sp>
      <p:sp>
        <p:nvSpPr>
          <p:cNvPr id="6" name="Title 1"/>
          <p:cNvSpPr txBox="1">
            <a:spLocks/>
          </p:cNvSpPr>
          <p:nvPr/>
        </p:nvSpPr>
        <p:spPr>
          <a:xfrm>
            <a:off x="170259" y="857250"/>
            <a:ext cx="7053542" cy="1050398"/>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2700"/>
              <a:t>3. Nghiền mặt trụ trong</a:t>
            </a:r>
            <a:endParaRPr lang="en-US" sz="2700" dirty="0"/>
          </a:p>
        </p:txBody>
      </p:sp>
    </p:spTree>
    <p:extLst>
      <p:ext uri="{BB962C8B-B14F-4D97-AF65-F5344CB8AC3E}">
        <p14:creationId xmlns:p14="http://schemas.microsoft.com/office/powerpoint/2010/main" val="3603310868"/>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914400" y="1981200"/>
            <a:ext cx="6858559" cy="3789314"/>
          </a:xfrm>
        </p:spPr>
        <p:txBody>
          <a:bodyPr>
            <a:noAutofit/>
          </a:bodyPr>
          <a:lstStyle/>
          <a:p>
            <a:pPr marL="257175" indent="-257175">
              <a:buFont typeface="Wingdings" panose="05000000000000000000" pitchFamily="2" charset="2"/>
              <a:buChar char="Ø"/>
            </a:pPr>
            <a:r>
              <a:rPr lang="en-US" sz="2400" dirty="0" err="1">
                <a:latin typeface="Times New Roman" panose="02020603050405020304" pitchFamily="18" charset="0"/>
                <a:cs typeface="Times New Roman" panose="02020603050405020304" pitchFamily="18" charset="0"/>
              </a:rPr>
              <a:t>Khi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nghiền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lỗ</a:t>
            </a:r>
            <a:r>
              <a:rPr lang="en-US" sz="2400" dirty="0">
                <a:latin typeface="Times New Roman" panose="02020603050405020304" pitchFamily="18" charset="0"/>
                <a:cs typeface="Times New Roman" panose="02020603050405020304" pitchFamily="18" charset="0"/>
              </a:rPr>
              <a:t> chi </a:t>
            </a:r>
            <a:r>
              <a:rPr lang="en-US" sz="2400" dirty="0" err="1">
                <a:latin typeface="Times New Roman" panose="02020603050405020304" pitchFamily="18" charset="0"/>
                <a:cs typeface="Times New Roman" panose="02020603050405020304" pitchFamily="18" charset="0"/>
              </a:rPr>
              <a:t>tiết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quay </a:t>
            </a:r>
            <a:r>
              <a:rPr lang="en-US" sz="2400" dirty="0" err="1">
                <a:latin typeface="Times New Roman" panose="02020603050405020304" pitchFamily="18" charset="0"/>
                <a:cs typeface="Times New Roman" panose="02020603050405020304" pitchFamily="18" charset="0"/>
              </a:rPr>
              <a:t>tròn</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trục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nghiền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tiến</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nghiền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máy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tiện</a:t>
            </a:r>
            <a:r>
              <a:rPr lang="en-US" sz="2400" dirty="0">
                <a:latin typeface="Times New Roman" panose="02020603050405020304" pitchFamily="18" charset="0"/>
                <a:cs typeface="Times New Roman" panose="02020603050405020304" pitchFamily="18" charset="0"/>
              </a:rPr>
              <a:t> ).</a:t>
            </a:r>
          </a:p>
          <a:p>
            <a:pPr marL="257175" indent="-257175">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chi </a:t>
            </a:r>
            <a:r>
              <a:rPr lang="en-US" sz="2400" dirty="0" err="1">
                <a:latin typeface="Times New Roman" panose="02020603050405020304" pitchFamily="18" charset="0"/>
                <a:cs typeface="Times New Roman" panose="02020603050405020304" pitchFamily="18" charset="0"/>
              </a:rPr>
              <a:t>tiết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còn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trục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nghiền</a:t>
            </a:r>
            <a:r>
              <a:rPr lang="en-US" sz="2400" dirty="0">
                <a:latin typeface="Times New Roman" panose="02020603050405020304" pitchFamily="18" charset="0"/>
                <a:cs typeface="Times New Roman" panose="02020603050405020304" pitchFamily="18" charset="0"/>
              </a:rPr>
              <a:t> quay </a:t>
            </a:r>
            <a:r>
              <a:rPr lang="en-US" sz="2400" dirty="0" err="1">
                <a:latin typeface="Times New Roman" panose="02020603050405020304" pitchFamily="18" charset="0"/>
                <a:cs typeface="Times New Roman" panose="02020603050405020304" pitchFamily="18" charset="0"/>
              </a:rPr>
              <a:t>tròn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nếu</a:t>
            </a:r>
            <a:r>
              <a:rPr lang="en-US" sz="2400" dirty="0">
                <a:latin typeface="Times New Roman" panose="02020603050405020304" pitchFamily="18" charset="0"/>
                <a:cs typeface="Times New Roman" panose="02020603050405020304" pitchFamily="18" charset="0"/>
              </a:rPr>
              <a:t> chi </a:t>
            </a:r>
            <a:r>
              <a:rPr lang="en-US" sz="2400" dirty="0" err="1">
                <a:latin typeface="Times New Roman" panose="02020603050405020304" pitchFamily="18" charset="0"/>
                <a:cs typeface="Times New Roman" panose="02020603050405020304" pitchFamily="18" charset="0"/>
              </a:rPr>
              <a:t>tiết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nhỏ</a:t>
            </a:r>
            <a:r>
              <a:rPr lang="en-US" sz="2400" dirty="0">
                <a:latin typeface="Times New Roman" panose="02020603050405020304" pitchFamily="18" charset="0"/>
                <a:cs typeface="Times New Roman" panose="02020603050405020304" pitchFamily="18" charset="0"/>
              </a:rPr>
              <a:t>).</a:t>
            </a:r>
          </a:p>
          <a:p>
            <a:pPr marL="257175" indent="-257175">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chi </a:t>
            </a:r>
            <a:r>
              <a:rPr lang="en-US" sz="2400" dirty="0" err="1">
                <a:latin typeface="Times New Roman" panose="02020603050405020304" pitchFamily="18" charset="0"/>
                <a:cs typeface="Times New Roman" panose="02020603050405020304" pitchFamily="18" charset="0"/>
              </a:rPr>
              <a:t>tiết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đứng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còn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trục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vừa</a:t>
            </a:r>
            <a:r>
              <a:rPr lang="en-US" sz="2400" dirty="0">
                <a:latin typeface="Times New Roman" panose="02020603050405020304" pitchFamily="18" charset="0"/>
                <a:cs typeface="Times New Roman" panose="02020603050405020304" pitchFamily="18" charset="0"/>
              </a:rPr>
              <a:t> quay </a:t>
            </a:r>
            <a:r>
              <a:rPr lang="en-US" sz="2400" dirty="0" err="1">
                <a:latin typeface="Times New Roman" panose="02020603050405020304" pitchFamily="18" charset="0"/>
                <a:cs typeface="Times New Roman" panose="02020603050405020304" pitchFamily="18" charset="0"/>
              </a:rPr>
              <a:t>tròn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vừa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nếu</a:t>
            </a:r>
            <a:r>
              <a:rPr lang="en-US" sz="2400" dirty="0">
                <a:latin typeface="Times New Roman" panose="02020603050405020304" pitchFamily="18" charset="0"/>
                <a:cs typeface="Times New Roman" panose="02020603050405020304" pitchFamily="18" charset="0"/>
              </a:rPr>
              <a:t> chi </a:t>
            </a:r>
            <a:r>
              <a:rPr lang="en-US" sz="2400" dirty="0" err="1">
                <a:latin typeface="Times New Roman" panose="02020603050405020304" pitchFamily="18" charset="0"/>
                <a:cs typeface="Times New Roman" panose="02020603050405020304" pitchFamily="18" charset="0"/>
              </a:rPr>
              <a:t>tiết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lớn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nghiền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máy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khoan</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dirty="0"/>
          </a:p>
        </p:txBody>
      </p:sp>
      <p:sp>
        <p:nvSpPr>
          <p:cNvPr id="6" name="Title 1"/>
          <p:cNvSpPr>
            <a:spLocks noGrp="1"/>
          </p:cNvSpPr>
          <p:nvPr>
            <p:ph type="title"/>
          </p:nvPr>
        </p:nvSpPr>
        <p:spPr>
          <a:xfrm>
            <a:off x="228600" y="885318"/>
            <a:ext cx="8458200" cy="2191763"/>
          </a:xfrm>
        </p:spPr>
        <p:txBody>
          <a:bodyPr/>
          <a:lstStyle/>
          <a:p>
            <a:r>
              <a:rPr lang="en-US" dirty="0">
                <a:solidFill>
                  <a:schemeClr val="accent1"/>
                </a:solidFill>
              </a:rPr>
              <a:t>3. </a:t>
            </a:r>
            <a:r>
              <a:rPr lang="en-US" dirty="0" err="1">
                <a:solidFill>
                  <a:schemeClr val="accent1"/>
                </a:solidFill>
              </a:rPr>
              <a:t>Nghiền</a:t>
            </a:r>
            <a:r>
              <a:rPr lang="en-US" dirty="0">
                <a:solidFill>
                  <a:schemeClr val="accent1"/>
                </a:solidFill>
              </a:rPr>
              <a:t> </a:t>
            </a:r>
            <a:r>
              <a:rPr lang="en-US" dirty="0" err="1">
                <a:solidFill>
                  <a:schemeClr val="accent1"/>
                </a:solidFill>
              </a:rPr>
              <a:t>mặt</a:t>
            </a:r>
            <a:r>
              <a:rPr lang="en-US" dirty="0">
                <a:solidFill>
                  <a:schemeClr val="accent1"/>
                </a:solidFill>
              </a:rPr>
              <a:t> </a:t>
            </a:r>
            <a:r>
              <a:rPr lang="en-US" dirty="0" err="1">
                <a:solidFill>
                  <a:schemeClr val="accent1"/>
                </a:solidFill>
              </a:rPr>
              <a:t>trụ</a:t>
            </a:r>
            <a:r>
              <a:rPr lang="en-US" dirty="0">
                <a:solidFill>
                  <a:schemeClr val="accent1"/>
                </a:solidFill>
              </a:rPr>
              <a:t> </a:t>
            </a:r>
            <a:r>
              <a:rPr lang="en-US" dirty="0" err="1">
                <a:solidFill>
                  <a:schemeClr val="accent1"/>
                </a:solidFill>
              </a:rPr>
              <a:t>trong</a:t>
            </a:r>
            <a:endParaRPr lang="en-US" dirty="0">
              <a:solidFill>
                <a:schemeClr val="accent1"/>
              </a:solidFill>
            </a:endParaRPr>
          </a:p>
        </p:txBody>
      </p:sp>
    </p:spTree>
    <p:extLst>
      <p:ext uri="{BB962C8B-B14F-4D97-AF65-F5344CB8AC3E}">
        <p14:creationId xmlns:p14="http://schemas.microsoft.com/office/powerpoint/2010/main" val="2847920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wipe(down)">
                                      <p:cBhvr>
                                        <p:cTn id="21"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half" idx="2"/>
          </p:nvPr>
        </p:nvSpPr>
        <p:spPr>
          <a:xfrm>
            <a:off x="932890" y="1657350"/>
            <a:ext cx="7553885" cy="3924300"/>
          </a:xfrm>
        </p:spPr>
        <p:txBody>
          <a:bodyPr>
            <a:normAutofit/>
          </a:bodyPr>
          <a:lstStyle/>
          <a:p>
            <a:pPr>
              <a:buFont typeface="Wingdings" panose="05000000000000000000" pitchFamily="2" charset="2"/>
              <a:buChar char="Ø"/>
            </a:pPr>
            <a:r>
              <a:rPr lang="vi-VN" sz="2400" dirty="0"/>
              <a:t>Nghiền lỗ có thể đạt độ chính xác cấp 6</a:t>
            </a:r>
            <a:r>
              <a:rPr lang="en-US" sz="2400" dirty="0"/>
              <a:t>, </a:t>
            </a:r>
            <a:r>
              <a:rPr lang="vi-VN" sz="2400" dirty="0"/>
              <a:t>Ra = 0,3 ÷ 0,01µm</a:t>
            </a:r>
            <a:r>
              <a:rPr lang="en-US" sz="2400" dirty="0"/>
              <a:t>, </a:t>
            </a:r>
            <a:r>
              <a:rPr lang="vi-VN" sz="2400" dirty="0"/>
              <a:t>để được điều này thì trước khi nghiền chi tiết phải đạt độ chính xác cấp 7, Ra = 1,6 ÷ 0,4µm.</a:t>
            </a:r>
            <a:endParaRPr lang="en-US" sz="2400" dirty="0"/>
          </a:p>
        </p:txBody>
      </p:sp>
      <p:sp>
        <p:nvSpPr>
          <p:cNvPr id="6" name="Title 1"/>
          <p:cNvSpPr>
            <a:spLocks noGrp="1"/>
          </p:cNvSpPr>
          <p:nvPr>
            <p:ph type="title"/>
          </p:nvPr>
        </p:nvSpPr>
        <p:spPr>
          <a:xfrm>
            <a:off x="533400" y="914400"/>
            <a:ext cx="7053542" cy="1050398"/>
          </a:xfrm>
        </p:spPr>
        <p:txBody>
          <a:bodyPr/>
          <a:lstStyle/>
          <a:p>
            <a:r>
              <a:rPr lang="en-US" dirty="0"/>
              <a:t>3. </a:t>
            </a:r>
            <a:r>
              <a:rPr lang="en-US" dirty="0" err="1"/>
              <a:t>Nghiền</a:t>
            </a:r>
            <a:r>
              <a:rPr lang="en-US" dirty="0"/>
              <a:t> </a:t>
            </a:r>
            <a:r>
              <a:rPr lang="en-US" dirty="0" err="1"/>
              <a:t>mặt</a:t>
            </a:r>
            <a:r>
              <a:rPr lang="en-US" dirty="0"/>
              <a:t> </a:t>
            </a:r>
            <a:r>
              <a:rPr lang="en-US" dirty="0" err="1"/>
              <a:t>trụ</a:t>
            </a:r>
            <a:r>
              <a:rPr lang="en-US" dirty="0"/>
              <a:t> </a:t>
            </a:r>
            <a:r>
              <a:rPr lang="en-US" dirty="0" err="1"/>
              <a:t>trong</a:t>
            </a:r>
            <a:endParaRPr lang="en-US" dirty="0"/>
          </a:p>
        </p:txBody>
      </p:sp>
    </p:spTree>
    <p:extLst>
      <p:ext uri="{BB962C8B-B14F-4D97-AF65-F5344CB8AC3E}">
        <p14:creationId xmlns:p14="http://schemas.microsoft.com/office/powerpoint/2010/main" val="751927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Rectangle 2"/>
          <p:cNvSpPr>
            <a:spLocks noChangeArrowheads="1"/>
          </p:cNvSpPr>
          <p:nvPr/>
        </p:nvSpPr>
        <p:spPr bwMode="auto">
          <a:xfrm>
            <a:off x="0" y="1052513"/>
            <a:ext cx="2340705" cy="523220"/>
          </a:xfrm>
          <a:prstGeom prst="rect">
            <a:avLst/>
          </a:prstGeom>
          <a:noFill/>
          <a:ln w="9525">
            <a:noFill/>
            <a:miter lim="800000"/>
            <a:headEnd/>
            <a:tailEnd/>
          </a:ln>
        </p:spPr>
        <p:txBody>
          <a:bodyPr wrap="none" anchor="ctr">
            <a:spAutoFit/>
          </a:bodyPr>
          <a:lstStyle/>
          <a:p>
            <a:r>
              <a:rPr lang="en-US" sz="2800" b="1" i="1">
                <a:solidFill>
                  <a:srgbClr val="FF0000"/>
                </a:solidFill>
              </a:rPr>
              <a:t>2. Mài khôn.</a:t>
            </a:r>
            <a:r>
              <a:rPr lang="en-US" sz="2800">
                <a:solidFill>
                  <a:srgbClr val="FF0000"/>
                </a:solidFill>
              </a:rPr>
              <a:t> </a:t>
            </a:r>
          </a:p>
        </p:txBody>
      </p:sp>
      <p:sp>
        <p:nvSpPr>
          <p:cNvPr id="243715" name="Rectangle 3"/>
          <p:cNvSpPr>
            <a:spLocks noChangeArrowheads="1"/>
          </p:cNvSpPr>
          <p:nvPr/>
        </p:nvSpPr>
        <p:spPr bwMode="auto">
          <a:xfrm>
            <a:off x="179388" y="1628775"/>
            <a:ext cx="8964612" cy="1800225"/>
          </a:xfrm>
          <a:prstGeom prst="rect">
            <a:avLst/>
          </a:prstGeom>
          <a:noFill/>
          <a:ln w="9525">
            <a:noFill/>
            <a:miter lim="800000"/>
            <a:headEnd/>
            <a:tailEnd/>
          </a:ln>
        </p:spPr>
        <p:txBody>
          <a:bodyPr anchor="ctr">
            <a:spAutoFit/>
          </a:bodyPr>
          <a:lstStyle/>
          <a:p>
            <a:pPr algn="just"/>
            <a:r>
              <a:rPr lang="en-US" sz="2800">
                <a:solidFill>
                  <a:srgbClr val="0000CC"/>
                </a:solidFill>
              </a:rPr>
              <a:t>* Mài khôn là một bước phát triển của mài nghiền nhằm mục đích nâng cao năng suất. Với mục đích đó mài khôn so với mài nghiền có các đặc điểm khác như sau:</a:t>
            </a:r>
          </a:p>
        </p:txBody>
      </p:sp>
      <p:sp>
        <p:nvSpPr>
          <p:cNvPr id="243716" name="Rectangle 4"/>
          <p:cNvSpPr>
            <a:spLocks noChangeArrowheads="1"/>
          </p:cNvSpPr>
          <p:nvPr/>
        </p:nvSpPr>
        <p:spPr bwMode="auto">
          <a:xfrm>
            <a:off x="228600" y="3284538"/>
            <a:ext cx="8915400" cy="946150"/>
          </a:xfrm>
          <a:prstGeom prst="rect">
            <a:avLst/>
          </a:prstGeom>
          <a:noFill/>
          <a:ln w="9525">
            <a:noFill/>
            <a:miter lim="800000"/>
            <a:headEnd/>
            <a:tailEnd/>
          </a:ln>
        </p:spPr>
        <p:txBody>
          <a:bodyPr anchor="ctr">
            <a:spAutoFit/>
          </a:bodyPr>
          <a:lstStyle/>
          <a:p>
            <a:r>
              <a:rPr lang="en-US" sz="2800">
                <a:solidFill>
                  <a:srgbClr val="0000CC"/>
                </a:solidFill>
              </a:rPr>
              <a:t>- Thay đầu nghiền và bột nghiền bằng một dụng cụ mang các thanh đá gọi là đầu khôn.</a:t>
            </a:r>
          </a:p>
        </p:txBody>
      </p:sp>
      <p:sp>
        <p:nvSpPr>
          <p:cNvPr id="243717" name="Rectangle 5"/>
          <p:cNvSpPr>
            <a:spLocks noChangeArrowheads="1"/>
          </p:cNvSpPr>
          <p:nvPr/>
        </p:nvSpPr>
        <p:spPr bwMode="auto">
          <a:xfrm>
            <a:off x="144463" y="4437063"/>
            <a:ext cx="8964612" cy="1800225"/>
          </a:xfrm>
          <a:prstGeom prst="rect">
            <a:avLst/>
          </a:prstGeom>
          <a:noFill/>
          <a:ln w="9525">
            <a:noFill/>
            <a:miter lim="800000"/>
            <a:headEnd/>
            <a:tailEnd/>
          </a:ln>
        </p:spPr>
        <p:txBody>
          <a:bodyPr anchor="ctr">
            <a:spAutoFit/>
          </a:bodyPr>
          <a:lstStyle/>
          <a:p>
            <a:pPr algn="just"/>
            <a:r>
              <a:rPr lang="en-US" sz="2800">
                <a:solidFill>
                  <a:srgbClr val="0000CC"/>
                </a:solidFill>
              </a:rPr>
              <a:t>- Chuyển động cắt được quy định rõ ràng bằng 2 chuyển động: chuyển động quay tròn và chuyển động tịnh tiến qua lại của đầu khôn. Tỷ lệ giữa 2 chuyển động này cũng được quy định rõ ràng.</a:t>
            </a:r>
          </a:p>
        </p:txBody>
      </p:sp>
    </p:spTree>
  </p:cSld>
  <p:clrMapOvr>
    <a:masterClrMapping/>
  </p:clrMapOvr>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Rectangle 2"/>
          <p:cNvSpPr>
            <a:spLocks noChangeArrowheads="1"/>
          </p:cNvSpPr>
          <p:nvPr/>
        </p:nvSpPr>
        <p:spPr bwMode="auto">
          <a:xfrm>
            <a:off x="0" y="1047750"/>
            <a:ext cx="9144000" cy="1373188"/>
          </a:xfrm>
          <a:prstGeom prst="rect">
            <a:avLst/>
          </a:prstGeom>
          <a:noFill/>
          <a:ln w="9525">
            <a:noFill/>
            <a:miter lim="800000"/>
            <a:headEnd/>
            <a:tailEnd/>
          </a:ln>
        </p:spPr>
        <p:txBody>
          <a:bodyPr anchor="ctr">
            <a:spAutoFit/>
          </a:bodyPr>
          <a:lstStyle/>
          <a:p>
            <a:pPr algn="just"/>
            <a:r>
              <a:rPr lang="en-US" sz="2800">
                <a:solidFill>
                  <a:srgbClr val="0000CC"/>
                </a:solidFill>
              </a:rPr>
              <a:t>- Áp lực mài, độ dài các thanh đá, chiều dài thò ra 2 đầu của đá sau mỗi hành trình và các thông số khác cũng được quy định rõ ràng</a:t>
            </a:r>
          </a:p>
        </p:txBody>
      </p:sp>
      <p:sp>
        <p:nvSpPr>
          <p:cNvPr id="244739" name="Rectangle 3"/>
          <p:cNvSpPr>
            <a:spLocks noChangeArrowheads="1"/>
          </p:cNvSpPr>
          <p:nvPr/>
        </p:nvSpPr>
        <p:spPr bwMode="auto">
          <a:xfrm>
            <a:off x="4763" y="2924175"/>
            <a:ext cx="9139237" cy="3081338"/>
          </a:xfrm>
          <a:prstGeom prst="rect">
            <a:avLst/>
          </a:prstGeom>
          <a:noFill/>
          <a:ln w="9525">
            <a:noFill/>
            <a:miter lim="800000"/>
            <a:headEnd/>
            <a:tailEnd/>
          </a:ln>
        </p:spPr>
        <p:txBody>
          <a:bodyPr anchor="ctr">
            <a:spAutoFit/>
          </a:bodyPr>
          <a:lstStyle/>
          <a:p>
            <a:pPr indent="457200" algn="just"/>
            <a:r>
              <a:rPr lang="en-US" sz="2800">
                <a:solidFill>
                  <a:srgbClr val="FF0000"/>
                </a:solidFill>
              </a:rPr>
              <a:t>*  Đặc điểm:</a:t>
            </a:r>
            <a:r>
              <a:rPr lang="en-US" sz="2800">
                <a:solidFill>
                  <a:srgbClr val="0000CC"/>
                </a:solidFill>
              </a:rPr>
              <a:t> </a:t>
            </a:r>
          </a:p>
          <a:p>
            <a:pPr indent="457200" algn="just"/>
            <a:r>
              <a:rPr lang="en-US" sz="2800">
                <a:solidFill>
                  <a:srgbClr val="0000CC"/>
                </a:solidFill>
              </a:rPr>
              <a:t>- Vận tốc cắt thấp (gia công thép VC = 40 </a:t>
            </a:r>
            <a:r>
              <a:rPr lang="en-US" sz="2800">
                <a:solidFill>
                  <a:srgbClr val="0000CC"/>
                </a:solidFill>
                <a:sym typeface="Symbol" pitchFamily="18" charset="2"/>
              </a:rPr>
              <a:t></a:t>
            </a:r>
            <a:r>
              <a:rPr lang="en-US" sz="2800" i="1">
                <a:solidFill>
                  <a:srgbClr val="0000CC"/>
                </a:solidFill>
              </a:rPr>
              <a:t> </a:t>
            </a:r>
            <a:r>
              <a:rPr lang="en-US" sz="2800">
                <a:solidFill>
                  <a:srgbClr val="0000CC"/>
                </a:solidFill>
                <a:sym typeface="Symbol" pitchFamily="18" charset="2"/>
              </a:rPr>
              <a:t>60 m/ph), áp lực gia công nhỏ,  nhiệt cắt thấp (nhiệt độ vùng gia công t = 50 </a:t>
            </a:r>
            <a:r>
              <a:rPr lang="en-US" sz="2800">
                <a:solidFill>
                  <a:srgbClr val="0000CC"/>
                </a:solidFill>
              </a:rPr>
              <a:t>150</a:t>
            </a:r>
            <a:r>
              <a:rPr lang="en-US" sz="2800">
                <a:solidFill>
                  <a:srgbClr val="0000CC"/>
                </a:solidFill>
                <a:sym typeface="Symbol" pitchFamily="18" charset="2"/>
              </a:rPr>
              <a:t>o C) cho</a:t>
            </a:r>
            <a:r>
              <a:rPr lang="en-US" sz="2800" i="1">
                <a:solidFill>
                  <a:srgbClr val="0000CC"/>
                </a:solidFill>
                <a:sym typeface="Symbol" pitchFamily="18" charset="2"/>
              </a:rPr>
              <a:t> </a:t>
            </a:r>
            <a:r>
              <a:rPr lang="en-US" sz="2800">
                <a:solidFill>
                  <a:srgbClr val="0000CC"/>
                </a:solidFill>
                <a:sym typeface="Symbol" pitchFamily="18" charset="2"/>
              </a:rPr>
              <a:t>nên không làm thay đổi cấu trúc mạng tinh thể lớp bề mặt, do đó giữ được  cơ</a:t>
            </a:r>
            <a:r>
              <a:rPr lang="en-US" sz="2800" i="1">
                <a:solidFill>
                  <a:srgbClr val="0000CC"/>
                </a:solidFill>
                <a:sym typeface="Symbol" pitchFamily="18" charset="2"/>
              </a:rPr>
              <a:t> </a:t>
            </a:r>
            <a:r>
              <a:rPr lang="en-US" sz="2800">
                <a:solidFill>
                  <a:srgbClr val="0000CC"/>
                </a:solidFill>
                <a:sym typeface="Symbol" pitchFamily="18" charset="2"/>
              </a:rPr>
              <a:t>tính đồng thời giảm được ứng suất dư lớp bề mặt của chi tiết gia công.</a:t>
            </a:r>
          </a:p>
        </p:txBody>
      </p:sp>
    </p:spTree>
  </p:cSld>
  <p:clrMapOvr>
    <a:masterClrMapping/>
  </p:clrMapOvr>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Rectangle 2"/>
          <p:cNvSpPr>
            <a:spLocks noChangeArrowheads="1"/>
          </p:cNvSpPr>
          <p:nvPr/>
        </p:nvSpPr>
        <p:spPr bwMode="auto">
          <a:xfrm>
            <a:off x="-1539875" y="1597025"/>
            <a:ext cx="9144000" cy="0"/>
          </a:xfrm>
          <a:prstGeom prst="rect">
            <a:avLst/>
          </a:prstGeom>
          <a:noFill/>
          <a:ln w="9525">
            <a:noFill/>
            <a:miter lim="800000"/>
            <a:headEnd/>
            <a:tailEnd/>
          </a:ln>
        </p:spPr>
        <p:txBody>
          <a:bodyPr wrap="none" anchor="ctr">
            <a:spAutoFit/>
          </a:bodyPr>
          <a:lstStyle/>
          <a:p>
            <a:endParaRPr lang="en-US"/>
          </a:p>
        </p:txBody>
      </p:sp>
      <p:sp>
        <p:nvSpPr>
          <p:cNvPr id="245763" name="Rectangle 3"/>
          <p:cNvSpPr>
            <a:spLocks noChangeArrowheads="1"/>
          </p:cNvSpPr>
          <p:nvPr/>
        </p:nvSpPr>
        <p:spPr bwMode="auto">
          <a:xfrm>
            <a:off x="0" y="935038"/>
            <a:ext cx="9144000" cy="1630362"/>
          </a:xfrm>
          <a:prstGeom prst="rect">
            <a:avLst/>
          </a:prstGeom>
          <a:noFill/>
          <a:ln w="9525">
            <a:noFill/>
            <a:miter lim="800000"/>
            <a:headEnd/>
            <a:tailEnd/>
          </a:ln>
        </p:spPr>
        <p:txBody>
          <a:bodyPr anchor="ctr">
            <a:spAutoFit/>
          </a:bodyPr>
          <a:lstStyle/>
          <a:p>
            <a:pPr algn="just">
              <a:lnSpc>
                <a:spcPct val="120000"/>
              </a:lnSpc>
            </a:pPr>
            <a:r>
              <a:rPr lang="en-US" sz="2800">
                <a:solidFill>
                  <a:srgbClr val="0000CC"/>
                </a:solidFill>
                <a:ea typeface="Times New Roman" pitchFamily="18" charset="0"/>
                <a:cs typeface="Arial" charset="0"/>
              </a:rPr>
              <a:t>- Các hạt mài có quỹ đạo xác định, có nhiều hạt mài cùng tham gia cắt  cho nên lượng dư gia công có thể lớn và đạt được năng suất cao hơn nghiền.</a:t>
            </a:r>
          </a:p>
        </p:txBody>
      </p:sp>
      <p:sp>
        <p:nvSpPr>
          <p:cNvPr id="245764" name="Rectangle 4"/>
          <p:cNvSpPr>
            <a:spLocks noChangeArrowheads="1"/>
          </p:cNvSpPr>
          <p:nvPr/>
        </p:nvSpPr>
        <p:spPr bwMode="auto">
          <a:xfrm>
            <a:off x="0" y="2852738"/>
            <a:ext cx="9144000" cy="3168650"/>
          </a:xfrm>
          <a:prstGeom prst="rect">
            <a:avLst/>
          </a:prstGeom>
          <a:noFill/>
          <a:ln w="9525">
            <a:noFill/>
            <a:miter lim="800000"/>
            <a:headEnd/>
            <a:tailEnd/>
          </a:ln>
        </p:spPr>
        <p:txBody>
          <a:bodyPr anchor="ctr">
            <a:spAutoFit/>
          </a:bodyPr>
          <a:lstStyle/>
          <a:p>
            <a:pPr algn="just">
              <a:lnSpc>
                <a:spcPct val="120000"/>
              </a:lnSpc>
            </a:pPr>
            <a:r>
              <a:rPr lang="en-US" sz="2800">
                <a:solidFill>
                  <a:srgbClr val="0000CC"/>
                </a:solidFill>
              </a:rPr>
              <a:t>* Mài khôn có thể gia công được nhiều dạng bề mặt nhưng chủ yếu là dùng để gia công lỗ. Mài khôn có thể đạt cấp chính xác 6, Ra = 0,4 </a:t>
            </a:r>
            <a:r>
              <a:rPr lang="en-US" sz="2800">
                <a:solidFill>
                  <a:srgbClr val="0000CC"/>
                </a:solidFill>
                <a:sym typeface="Symbol" pitchFamily="18" charset="2"/>
              </a:rPr>
              <a:t></a:t>
            </a:r>
            <a:r>
              <a:rPr lang="en-US" sz="2800">
                <a:solidFill>
                  <a:srgbClr val="0000CC"/>
                </a:solidFill>
              </a:rPr>
              <a:t> 0,05 </a:t>
            </a:r>
            <a:r>
              <a:rPr lang="en-US" sz="2800">
                <a:solidFill>
                  <a:srgbClr val="0000CC"/>
                </a:solidFill>
                <a:sym typeface="Symbol" pitchFamily="18" charset="2"/>
              </a:rPr>
              <a:t></a:t>
            </a:r>
            <a:r>
              <a:rPr lang="en-US" sz="2800">
                <a:solidFill>
                  <a:srgbClr val="0000CC"/>
                </a:solidFill>
              </a:rPr>
              <a:t>m. vì vậy khôn được dùng rộng rãi trong công nghệ sửa chữa cũng như trong sản xuất hàng loạt để gia công các xilanh xe máy, động cơ và các xilanh thủy lực.</a:t>
            </a:r>
          </a:p>
        </p:txBody>
      </p:sp>
    </p:spTree>
  </p:cSld>
  <p:clrMapOvr>
    <a:masterClrMapping/>
  </p:clrMapOvr>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p:cNvSpPr>
            <a:spLocks noChangeArrowheads="1"/>
          </p:cNvSpPr>
          <p:nvPr/>
        </p:nvSpPr>
        <p:spPr bwMode="auto">
          <a:xfrm>
            <a:off x="0" y="1293813"/>
            <a:ext cx="9144000" cy="1630362"/>
          </a:xfrm>
          <a:prstGeom prst="rect">
            <a:avLst/>
          </a:prstGeom>
          <a:noFill/>
          <a:ln w="9525">
            <a:noFill/>
            <a:miter lim="800000"/>
            <a:headEnd/>
            <a:tailEnd/>
          </a:ln>
        </p:spPr>
        <p:txBody>
          <a:bodyPr anchor="ctr">
            <a:spAutoFit/>
          </a:bodyPr>
          <a:lstStyle/>
          <a:p>
            <a:pPr algn="just">
              <a:lnSpc>
                <a:spcPct val="120000"/>
              </a:lnSpc>
            </a:pPr>
            <a:r>
              <a:rPr lang="en-US" sz="2800">
                <a:solidFill>
                  <a:srgbClr val="0000CC"/>
                </a:solidFill>
              </a:rPr>
              <a:t>* Kết cấu đầu khôn: Có nhiều loại, ví dụ như hình 8.59 là kết cấu của đầu khôn lỗ đơn giản. Để nối đầu khôn với trục chính của máy có 2 cách:</a:t>
            </a:r>
          </a:p>
        </p:txBody>
      </p:sp>
      <p:sp>
        <p:nvSpPr>
          <p:cNvPr id="246787" name="Rectangle 3"/>
          <p:cNvSpPr>
            <a:spLocks noChangeArrowheads="1"/>
          </p:cNvSpPr>
          <p:nvPr/>
        </p:nvSpPr>
        <p:spPr bwMode="auto">
          <a:xfrm>
            <a:off x="0" y="3149600"/>
            <a:ext cx="9144000" cy="2655888"/>
          </a:xfrm>
          <a:prstGeom prst="rect">
            <a:avLst/>
          </a:prstGeom>
          <a:noFill/>
          <a:ln w="9525">
            <a:noFill/>
            <a:miter lim="800000"/>
            <a:headEnd/>
            <a:tailEnd/>
          </a:ln>
        </p:spPr>
        <p:txBody>
          <a:bodyPr anchor="ctr">
            <a:spAutoFit/>
          </a:bodyPr>
          <a:lstStyle/>
          <a:p>
            <a:pPr indent="457200" algn="just">
              <a:lnSpc>
                <a:spcPct val="120000"/>
              </a:lnSpc>
            </a:pPr>
            <a:r>
              <a:rPr lang="en-US" sz="2800">
                <a:solidFill>
                  <a:srgbClr val="0000CC"/>
                </a:solidFill>
              </a:rPr>
              <a:t>- Đầu khôn nối cứng với trục chính, chi tiết được gá tuỳ động trên bàn máy. Phương pháp này thường được dùng khi khôn các lỗ lớn, lỗ ngắn.</a:t>
            </a:r>
          </a:p>
          <a:p>
            <a:pPr indent="457200" algn="just">
              <a:lnSpc>
                <a:spcPct val="120000"/>
              </a:lnSpc>
            </a:pPr>
            <a:r>
              <a:rPr lang="en-US" sz="2800">
                <a:solidFill>
                  <a:srgbClr val="0000CC"/>
                </a:solidFill>
              </a:rPr>
              <a:t>- Đầu khôn nối tuỳ động với trục chính, chi tiết được gá cứng trên bàn máy. </a:t>
            </a:r>
          </a:p>
        </p:txBody>
      </p:sp>
    </p:spTree>
  </p:cSld>
  <p:clrMapOvr>
    <a:masterClrMapping/>
  </p:clrMapOvr>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Rectangle 2"/>
          <p:cNvSpPr>
            <a:spLocks noChangeArrowheads="1"/>
          </p:cNvSpPr>
          <p:nvPr/>
        </p:nvSpPr>
        <p:spPr bwMode="auto">
          <a:xfrm>
            <a:off x="36513" y="981075"/>
            <a:ext cx="9144000" cy="1800225"/>
          </a:xfrm>
          <a:prstGeom prst="rect">
            <a:avLst/>
          </a:prstGeom>
          <a:noFill/>
          <a:ln w="9525">
            <a:noFill/>
            <a:miter lim="800000"/>
            <a:headEnd/>
            <a:tailEnd/>
          </a:ln>
        </p:spPr>
        <p:txBody>
          <a:bodyPr anchor="ctr">
            <a:spAutoFit/>
          </a:bodyPr>
          <a:lstStyle/>
          <a:p>
            <a:pPr algn="just"/>
            <a:r>
              <a:rPr lang="en-US" sz="2800">
                <a:solidFill>
                  <a:srgbClr val="0000CC"/>
                </a:solidFill>
              </a:rPr>
              <a:t>* Trong quá trình khôn mỗi thanh đá tạo nên một lưới quỹ đạo của các hạt mài đan chéo nhau (hình 8.60). Do có nhiều thanh đá nên vết các hạt mài xoá nhau nhiều lần vì độ nhám bề mặt đạt được cao.</a:t>
            </a:r>
          </a:p>
        </p:txBody>
      </p:sp>
      <p:pic>
        <p:nvPicPr>
          <p:cNvPr id="247811" name="Picture 3"/>
          <p:cNvPicPr>
            <a:picLocks noChangeAspect="1" noChangeArrowheads="1"/>
          </p:cNvPicPr>
          <p:nvPr/>
        </p:nvPicPr>
        <p:blipFill>
          <a:blip r:embed="rId3"/>
          <a:srcRect/>
          <a:stretch>
            <a:fillRect/>
          </a:stretch>
        </p:blipFill>
        <p:spPr bwMode="auto">
          <a:xfrm>
            <a:off x="1042988" y="2781300"/>
            <a:ext cx="2951162" cy="4076700"/>
          </a:xfrm>
          <a:prstGeom prst="rect">
            <a:avLst/>
          </a:prstGeom>
          <a:solidFill>
            <a:srgbClr val="FF0000"/>
          </a:solidFill>
          <a:ln w="9525">
            <a:noFill/>
            <a:miter lim="800000"/>
            <a:headEnd/>
            <a:tailEnd/>
          </a:ln>
        </p:spPr>
      </p:pic>
      <p:pic>
        <p:nvPicPr>
          <p:cNvPr id="247812" name="Picture 4"/>
          <p:cNvPicPr>
            <a:picLocks noChangeAspect="1" noChangeArrowheads="1"/>
          </p:cNvPicPr>
          <p:nvPr/>
        </p:nvPicPr>
        <p:blipFill>
          <a:blip r:embed="rId4"/>
          <a:srcRect/>
          <a:stretch>
            <a:fillRect/>
          </a:stretch>
        </p:blipFill>
        <p:spPr bwMode="auto">
          <a:xfrm>
            <a:off x="4140200" y="2852738"/>
            <a:ext cx="4176713" cy="3795712"/>
          </a:xfrm>
          <a:prstGeom prst="rect">
            <a:avLst/>
          </a:prstGeom>
          <a:noFill/>
          <a:ln w="9525">
            <a:noFill/>
            <a:miter lim="800000"/>
            <a:headEnd/>
            <a:tailEnd/>
          </a:ln>
        </p:spPr>
      </p:pic>
    </p:spTree>
  </p:cSld>
  <p:clrMapOvr>
    <a:masterClrMapping/>
  </p:clrMapOvr>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Rectangle 2"/>
          <p:cNvSpPr>
            <a:spLocks noChangeArrowheads="1"/>
          </p:cNvSpPr>
          <p:nvPr/>
        </p:nvSpPr>
        <p:spPr bwMode="auto">
          <a:xfrm>
            <a:off x="0" y="1052513"/>
            <a:ext cx="2340705" cy="523220"/>
          </a:xfrm>
          <a:prstGeom prst="rect">
            <a:avLst/>
          </a:prstGeom>
          <a:noFill/>
          <a:ln w="9525">
            <a:noFill/>
            <a:miter lim="800000"/>
            <a:headEnd/>
            <a:tailEnd/>
          </a:ln>
        </p:spPr>
        <p:txBody>
          <a:bodyPr wrap="none" anchor="ctr">
            <a:spAutoFit/>
          </a:bodyPr>
          <a:lstStyle/>
          <a:p>
            <a:r>
              <a:rPr lang="en-US" sz="2800" b="1" i="1">
                <a:solidFill>
                  <a:srgbClr val="FF0000"/>
                </a:solidFill>
              </a:rPr>
              <a:t>2. Mài khôn.</a:t>
            </a:r>
            <a:r>
              <a:rPr lang="en-US" sz="2800">
                <a:solidFill>
                  <a:srgbClr val="FF0000"/>
                </a:solidFill>
              </a:rPr>
              <a:t> </a:t>
            </a:r>
          </a:p>
        </p:txBody>
      </p:sp>
      <p:pic>
        <p:nvPicPr>
          <p:cNvPr id="248835" name="Picture 6"/>
          <p:cNvPicPr>
            <a:picLocks noChangeAspect="1" noChangeArrowheads="1"/>
          </p:cNvPicPr>
          <p:nvPr/>
        </p:nvPicPr>
        <p:blipFill>
          <a:blip r:embed="rId3"/>
          <a:srcRect/>
          <a:stretch>
            <a:fillRect/>
          </a:stretch>
        </p:blipFill>
        <p:spPr bwMode="auto">
          <a:xfrm>
            <a:off x="3916363" y="990600"/>
            <a:ext cx="4160837" cy="5638800"/>
          </a:xfrm>
          <a:prstGeom prst="rect">
            <a:avLst/>
          </a:prstGeom>
          <a:noFill/>
          <a:ln w="9525">
            <a:noFill/>
            <a:miter lim="800000"/>
            <a:headEnd/>
            <a:tailEnd/>
          </a:ln>
        </p:spPr>
      </p:pic>
      <p:pic>
        <p:nvPicPr>
          <p:cNvPr id="248836" name="Picture 7"/>
          <p:cNvPicPr>
            <a:picLocks noChangeAspect="1" noChangeArrowheads="1"/>
          </p:cNvPicPr>
          <p:nvPr/>
        </p:nvPicPr>
        <p:blipFill>
          <a:blip r:embed="rId4"/>
          <a:srcRect/>
          <a:stretch>
            <a:fillRect/>
          </a:stretch>
        </p:blipFill>
        <p:spPr bwMode="auto">
          <a:xfrm>
            <a:off x="0" y="2341563"/>
            <a:ext cx="3962400" cy="2840037"/>
          </a:xfrm>
          <a:prstGeom prst="rect">
            <a:avLst/>
          </a:prstGeom>
          <a:noFill/>
          <a:ln w="9525">
            <a:noFill/>
            <a:miter lim="800000"/>
            <a:headEnd/>
            <a:tailEnd/>
          </a:ln>
        </p:spPr>
      </p:pic>
    </p:spTree>
  </p:cSld>
  <p:clrMapOvr>
    <a:masterClrMapping/>
  </p:clrMapOvr>
  <p:transition/>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C:\Users\Win7-64 SP1\Desktop\hinh-nen-powerpoint-thien-nhien-13.jpg"/>
          <p:cNvPicPr>
            <a:picLocks noChangeAspect="1" noChangeArrowheads="1"/>
          </p:cNvPicPr>
          <p:nvPr/>
        </p:nvPicPr>
        <p:blipFill>
          <a:blip r:embed="rId2"/>
          <a:srcRect/>
          <a:stretch>
            <a:fillRect/>
          </a:stretch>
        </p:blipFill>
        <p:spPr bwMode="auto">
          <a:xfrm>
            <a:off x="-190500" y="-142875"/>
            <a:ext cx="9525000" cy="7143750"/>
          </a:xfrm>
          <a:prstGeom prst="rect">
            <a:avLst/>
          </a:prstGeom>
          <a:noFill/>
        </p:spPr>
      </p:pic>
      <p:sp>
        <p:nvSpPr>
          <p:cNvPr id="2" name="Title 1"/>
          <p:cNvSpPr>
            <a:spLocks noGrp="1"/>
          </p:cNvSpPr>
          <p:nvPr>
            <p:ph type="title"/>
          </p:nvPr>
        </p:nvSpPr>
        <p:spPr>
          <a:xfrm>
            <a:off x="457200" y="533400"/>
            <a:ext cx="8229600" cy="1524000"/>
          </a:xfrm>
        </p:spPr>
        <p:txBody>
          <a:bodyPr/>
          <a:lstStyle/>
          <a:p>
            <a:pPr algn="l"/>
            <a:r>
              <a:rPr lang="en-US" dirty="0" err="1"/>
              <a:t>Địnhnghĩa</a:t>
            </a:r>
            <a:endParaRPr lang="en-US" dirty="0"/>
          </a:p>
        </p:txBody>
      </p:sp>
      <p:pic>
        <p:nvPicPr>
          <p:cNvPr id="4" name="Content Placeholder 3"/>
          <p:cNvPicPr>
            <a:picLocks noGrp="1"/>
          </p:cNvPicPr>
          <p:nvPr>
            <p:ph idx="1"/>
          </p:nvPr>
        </p:nvPicPr>
        <p:blipFill>
          <a:blip r:embed="rId3"/>
          <a:srcRect/>
          <a:stretch>
            <a:fillRect/>
          </a:stretch>
        </p:blipFill>
        <p:spPr bwMode="auto">
          <a:xfrm>
            <a:off x="609600" y="1981200"/>
            <a:ext cx="4705582" cy="4648762"/>
          </a:xfrm>
          <a:prstGeom prst="rect">
            <a:avLst/>
          </a:prstGeom>
          <a:noFill/>
          <a:ln w="9525">
            <a:noFill/>
            <a:miter lim="800000"/>
            <a:headEnd/>
            <a:tailEnd/>
          </a:ln>
        </p:spPr>
      </p:pic>
    </p:spTree>
    <p:extLst>
      <p:ext uri="{BB962C8B-B14F-4D97-AF65-F5344CB8AC3E}">
        <p14:creationId xmlns:p14="http://schemas.microsoft.com/office/powerpoint/2010/main" val="2514510635"/>
      </p:ext>
    </p:extLst>
  </p:cSld>
  <p:clrMapOvr>
    <a:masterClrMapping/>
  </p:clrMapOvr>
  <p:transition>
    <p:wipe/>
  </p:transition>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Win7-64 SP1\Desktop\o.jpg"/>
          <p:cNvPicPr>
            <a:picLocks noChangeAspect="1" noChangeArrowheads="1"/>
          </p:cNvPicPr>
          <p:nvPr/>
        </p:nvPicPr>
        <p:blipFill>
          <a:blip r:embed="rId2"/>
          <a:srcRect/>
          <a:stretch>
            <a:fillRect/>
          </a:stretch>
        </p:blipFill>
        <p:spPr bwMode="auto">
          <a:xfrm>
            <a:off x="0" y="0"/>
            <a:ext cx="9143999" cy="6858000"/>
          </a:xfrm>
          <a:prstGeom prst="rect">
            <a:avLst/>
          </a:prstGeom>
          <a:noFill/>
        </p:spPr>
      </p:pic>
      <p:pic>
        <p:nvPicPr>
          <p:cNvPr id="2" name="Picture 1"/>
          <p:cNvPicPr/>
          <p:nvPr/>
        </p:nvPicPr>
        <p:blipFill>
          <a:blip r:embed="rId3"/>
          <a:srcRect/>
          <a:stretch>
            <a:fillRect/>
          </a:stretch>
        </p:blipFill>
        <p:spPr bwMode="auto">
          <a:xfrm>
            <a:off x="3352800" y="609600"/>
            <a:ext cx="4495800" cy="6019800"/>
          </a:xfrm>
          <a:prstGeom prst="rect">
            <a:avLst/>
          </a:prstGeom>
          <a:noFill/>
          <a:ln w="9525">
            <a:noFill/>
            <a:miter lim="800000"/>
            <a:headEnd/>
            <a:tailEnd/>
          </a:ln>
        </p:spPr>
      </p:pic>
    </p:spTree>
    <p:extLst>
      <p:ext uri="{BB962C8B-B14F-4D97-AF65-F5344CB8AC3E}">
        <p14:creationId xmlns:p14="http://schemas.microsoft.com/office/powerpoint/2010/main" val="1654928144"/>
      </p:ext>
    </p:extLst>
  </p:cSld>
  <p:clrMapOvr>
    <a:masterClrMapping/>
  </p:clrMapOvr>
  <p:transition>
    <p:pull dir="d"/>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Win7-64 SP1\Desktop\đá mài.png"/>
          <p:cNvPicPr>
            <a:picLocks noChangeAspect="1" noChangeArrowheads="1"/>
          </p:cNvPicPr>
          <p:nvPr/>
        </p:nvPicPr>
        <p:blipFill>
          <a:blip r:embed="rId2"/>
          <a:srcRect/>
          <a:stretch>
            <a:fillRect/>
          </a:stretch>
        </p:blipFill>
        <p:spPr bwMode="auto">
          <a:xfrm>
            <a:off x="0" y="0"/>
            <a:ext cx="4343400" cy="3209925"/>
          </a:xfrm>
          <a:prstGeom prst="rect">
            <a:avLst/>
          </a:prstGeom>
          <a:noFill/>
        </p:spPr>
      </p:pic>
      <p:pic>
        <p:nvPicPr>
          <p:cNvPr id="2051" name="Picture 3" descr="C:\Users\Win7-64 SP1\Desktop\đá mài 2.jpg"/>
          <p:cNvPicPr>
            <a:picLocks noChangeAspect="1" noChangeArrowheads="1"/>
          </p:cNvPicPr>
          <p:nvPr/>
        </p:nvPicPr>
        <p:blipFill>
          <a:blip r:embed="rId3"/>
          <a:srcRect/>
          <a:stretch>
            <a:fillRect/>
          </a:stretch>
        </p:blipFill>
        <p:spPr bwMode="auto">
          <a:xfrm>
            <a:off x="685800" y="3276600"/>
            <a:ext cx="3590925" cy="3152775"/>
          </a:xfrm>
          <a:prstGeom prst="rect">
            <a:avLst/>
          </a:prstGeom>
          <a:noFill/>
        </p:spPr>
      </p:pic>
    </p:spTree>
    <p:extLst>
      <p:ext uri="{BB962C8B-B14F-4D97-AF65-F5344CB8AC3E}">
        <p14:creationId xmlns:p14="http://schemas.microsoft.com/office/powerpoint/2010/main" val="4216698601"/>
      </p:ext>
    </p:extLst>
  </p:cSld>
  <p:clrMapOvr>
    <a:masterClrMapping/>
  </p:clrMapOvr>
  <p:transition>
    <p:wipe/>
  </p:transition>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C:\Users\Win7-64 SP1\Desktop\s.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Title 1"/>
          <p:cNvSpPr>
            <a:spLocks noGrp="1"/>
          </p:cNvSpPr>
          <p:nvPr>
            <p:ph type="title"/>
          </p:nvPr>
        </p:nvSpPr>
        <p:spPr>
          <a:xfrm>
            <a:off x="457200" y="274638"/>
            <a:ext cx="8229600" cy="45719"/>
          </a:xfrm>
        </p:spPr>
        <p:txBody>
          <a:bodyPr>
            <a:normAutofit fontScale="90000"/>
          </a:bodyPr>
          <a:lstStyle/>
          <a:p>
            <a:endParaRPr lang="en-US" dirty="0"/>
          </a:p>
        </p:txBody>
      </p:sp>
      <p:pic>
        <p:nvPicPr>
          <p:cNvPr id="5" name="Picture 4"/>
          <p:cNvPicPr/>
          <p:nvPr/>
        </p:nvPicPr>
        <p:blipFill>
          <a:blip r:embed="rId3"/>
          <a:srcRect/>
          <a:stretch>
            <a:fillRect/>
          </a:stretch>
        </p:blipFill>
        <p:spPr bwMode="auto">
          <a:xfrm>
            <a:off x="914400" y="1219200"/>
            <a:ext cx="6586220" cy="4511675"/>
          </a:xfrm>
          <a:prstGeom prst="rect">
            <a:avLst/>
          </a:prstGeom>
          <a:noFill/>
          <a:ln w="9525">
            <a:noFill/>
            <a:miter lim="800000"/>
            <a:headEnd/>
            <a:tailEnd/>
          </a:ln>
        </p:spPr>
      </p:pic>
    </p:spTree>
    <p:extLst>
      <p:ext uri="{BB962C8B-B14F-4D97-AF65-F5344CB8AC3E}">
        <p14:creationId xmlns:p14="http://schemas.microsoft.com/office/powerpoint/2010/main" val="199702816"/>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Users\Win7-64 SP1\Desktop\bc.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4" name="Content Placeholder 3"/>
          <p:cNvPicPr>
            <a:picLocks/>
          </p:cNvPicPr>
          <p:nvPr/>
        </p:nvPicPr>
        <p:blipFill>
          <a:blip r:embed="rId3"/>
          <a:srcRect/>
          <a:stretch>
            <a:fillRect/>
          </a:stretch>
        </p:blipFill>
        <p:spPr bwMode="auto">
          <a:xfrm>
            <a:off x="2209800" y="1371600"/>
            <a:ext cx="4953000" cy="4648762"/>
          </a:xfrm>
          <a:prstGeom prst="rect">
            <a:avLst/>
          </a:prstGeom>
          <a:noFill/>
          <a:ln w="9525">
            <a:noFill/>
            <a:miter lim="800000"/>
            <a:headEnd/>
            <a:tailEnd/>
          </a:ln>
        </p:spPr>
      </p:pic>
      <p:sp>
        <p:nvSpPr>
          <p:cNvPr id="5" name="Rectangle 4"/>
          <p:cNvSpPr/>
          <p:nvPr/>
        </p:nvSpPr>
        <p:spPr>
          <a:xfrm>
            <a:off x="533400" y="152400"/>
            <a:ext cx="3962400" cy="1143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err="1"/>
              <a:t>Nguyên</a:t>
            </a:r>
            <a:r>
              <a:rPr lang="en-US" sz="4000" dirty="0"/>
              <a:t> </a:t>
            </a:r>
            <a:r>
              <a:rPr lang="en-US" sz="4000" dirty="0" err="1"/>
              <a:t>lí</a:t>
            </a:r>
            <a:r>
              <a:rPr lang="en-US" sz="4000" dirty="0"/>
              <a:t> </a:t>
            </a:r>
            <a:r>
              <a:rPr lang="en-US" sz="4000" dirty="0" err="1"/>
              <a:t>hoạt</a:t>
            </a:r>
            <a:r>
              <a:rPr lang="en-US" sz="4000" dirty="0"/>
              <a:t> </a:t>
            </a:r>
            <a:r>
              <a:rPr lang="en-US" sz="4000" dirty="0" err="1"/>
              <a:t>động</a:t>
            </a:r>
            <a:endParaRPr lang="en-US" sz="4000" dirty="0"/>
          </a:p>
        </p:txBody>
      </p:sp>
    </p:spTree>
    <p:extLst>
      <p:ext uri="{BB962C8B-B14F-4D97-AF65-F5344CB8AC3E}">
        <p14:creationId xmlns:p14="http://schemas.microsoft.com/office/powerpoint/2010/main" val="886993911"/>
      </p:ext>
    </p:extLst>
  </p:cSld>
  <p:clrMapOvr>
    <a:masterClrMapping/>
  </p:clrMapOvr>
  <p:transition>
    <p:wipe dir="u"/>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Win7-64 SP1\Desktop\h.jpg"/>
          <p:cNvPicPr>
            <a:picLocks noChangeAspect="1" noChangeArrowheads="1"/>
          </p:cNvPicPr>
          <p:nvPr/>
        </p:nvPicPr>
        <p:blipFill>
          <a:blip r:embed="rId2"/>
          <a:srcRect/>
          <a:stretch>
            <a:fillRect/>
          </a:stretch>
        </p:blipFill>
        <p:spPr bwMode="auto">
          <a:xfrm>
            <a:off x="-304800" y="-228600"/>
            <a:ext cx="9753600" cy="7315200"/>
          </a:xfrm>
          <a:prstGeom prst="rect">
            <a:avLst/>
          </a:prstGeom>
          <a:noFill/>
        </p:spPr>
      </p:pic>
      <p:pic>
        <p:nvPicPr>
          <p:cNvPr id="2" name="Picture 1"/>
          <p:cNvPicPr/>
          <p:nvPr/>
        </p:nvPicPr>
        <p:blipFill>
          <a:blip r:embed="rId3"/>
          <a:srcRect/>
          <a:stretch>
            <a:fillRect/>
          </a:stretch>
        </p:blipFill>
        <p:spPr bwMode="auto">
          <a:xfrm>
            <a:off x="-304800" y="1295400"/>
            <a:ext cx="5486400" cy="5791200"/>
          </a:xfrm>
          <a:prstGeom prst="rect">
            <a:avLst/>
          </a:prstGeom>
          <a:noFill/>
          <a:ln w="9525">
            <a:noFill/>
            <a:miter lim="800000"/>
            <a:headEnd/>
            <a:tailEnd/>
          </a:ln>
        </p:spPr>
      </p:pic>
    </p:spTree>
    <p:extLst>
      <p:ext uri="{BB962C8B-B14F-4D97-AF65-F5344CB8AC3E}">
        <p14:creationId xmlns:p14="http://schemas.microsoft.com/office/powerpoint/2010/main" val="3400164992"/>
      </p:ext>
    </p:extLst>
  </p:cSld>
  <p:clrMapOvr>
    <a:masterClrMapping/>
  </p:clrMapOvr>
  <p:transition>
    <p:wipe dir="r"/>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Win7-64 SP1\Desktop\d.jpg"/>
          <p:cNvPicPr>
            <a:picLocks noChangeAspect="1" noChangeArrowheads="1"/>
          </p:cNvPicPr>
          <p:nvPr/>
        </p:nvPicPr>
        <p:blipFill>
          <a:blip r:embed="rId2"/>
          <a:srcRect/>
          <a:stretch>
            <a:fillRect/>
          </a:stretch>
        </p:blipFill>
        <p:spPr bwMode="auto">
          <a:xfrm>
            <a:off x="0" y="0"/>
            <a:ext cx="9525000" cy="6858000"/>
          </a:xfrm>
          <a:prstGeom prst="rect">
            <a:avLst/>
          </a:prstGeom>
          <a:noFill/>
        </p:spPr>
      </p:pic>
      <p:pic>
        <p:nvPicPr>
          <p:cNvPr id="2" name="Picture 1" descr="gc2"/>
          <p:cNvPicPr/>
          <p:nvPr/>
        </p:nvPicPr>
        <p:blipFill>
          <a:blip r:embed="rId3"/>
          <a:srcRect/>
          <a:stretch>
            <a:fillRect/>
          </a:stretch>
        </p:blipFill>
        <p:spPr bwMode="auto">
          <a:xfrm>
            <a:off x="152400" y="0"/>
            <a:ext cx="8991600" cy="6858000"/>
          </a:xfrm>
          <a:prstGeom prst="rect">
            <a:avLst/>
          </a:prstGeom>
          <a:noFill/>
          <a:ln w="9525">
            <a:noFill/>
            <a:miter lim="800000"/>
            <a:headEnd/>
            <a:tailEnd/>
          </a:ln>
        </p:spPr>
      </p:pic>
    </p:spTree>
    <p:extLst>
      <p:ext uri="{BB962C8B-B14F-4D97-AF65-F5344CB8AC3E}">
        <p14:creationId xmlns:p14="http://schemas.microsoft.com/office/powerpoint/2010/main" val="3913535523"/>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gc1">
            <a:hlinkClick r:id="rId2"/>
          </p:cNvPr>
          <p:cNvPicPr>
            <a:picLocks noGrp="1"/>
          </p:cNvPicPr>
          <p:nvPr>
            <p:ph idx="1"/>
          </p:nvPr>
        </p:nvPicPr>
        <p:blipFill>
          <a:blip r:embed="rId3"/>
          <a:srcRect/>
          <a:stretch>
            <a:fillRect/>
          </a:stretch>
        </p:blipFill>
        <p:spPr bwMode="auto">
          <a:xfrm>
            <a:off x="76200" y="152400"/>
            <a:ext cx="8915400" cy="6705600"/>
          </a:xfrm>
          <a:prstGeom prst="rect">
            <a:avLst/>
          </a:prstGeom>
          <a:noFill/>
          <a:ln w="9525">
            <a:noFill/>
            <a:miter lim="800000"/>
            <a:headEnd/>
            <a:tailEnd/>
          </a:ln>
        </p:spPr>
      </p:pic>
    </p:spTree>
    <p:extLst>
      <p:ext uri="{BB962C8B-B14F-4D97-AF65-F5344CB8AC3E}">
        <p14:creationId xmlns:p14="http://schemas.microsoft.com/office/powerpoint/2010/main" val="3503541252"/>
      </p:ext>
    </p:extLst>
  </p:cSld>
  <p:clrMapOvr>
    <a:masterClrMapping/>
  </p:clrMapOvr>
  <p:transition>
    <p:wipe dir="r"/>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Rectangle 2"/>
          <p:cNvSpPr>
            <a:spLocks noChangeArrowheads="1"/>
          </p:cNvSpPr>
          <p:nvPr/>
        </p:nvSpPr>
        <p:spPr bwMode="auto">
          <a:xfrm>
            <a:off x="0" y="1233488"/>
            <a:ext cx="9144000" cy="4194175"/>
          </a:xfrm>
          <a:prstGeom prst="rect">
            <a:avLst/>
          </a:prstGeom>
          <a:noFill/>
          <a:ln w="9525">
            <a:noFill/>
            <a:miter lim="800000"/>
            <a:headEnd/>
            <a:tailEnd/>
          </a:ln>
        </p:spPr>
        <p:txBody>
          <a:bodyPr anchor="ctr">
            <a:spAutoFit/>
          </a:bodyPr>
          <a:lstStyle/>
          <a:p>
            <a:pPr indent="457200" algn="just">
              <a:lnSpc>
                <a:spcPct val="120000"/>
              </a:lnSpc>
            </a:pPr>
            <a:r>
              <a:rPr lang="en-US" sz="2800">
                <a:solidFill>
                  <a:srgbClr val="FF0000"/>
                </a:solidFill>
              </a:rPr>
              <a:t>* Ưu điểm:</a:t>
            </a:r>
          </a:p>
          <a:p>
            <a:pPr indent="457200" algn="just">
              <a:lnSpc>
                <a:spcPct val="120000"/>
              </a:lnSpc>
            </a:pPr>
            <a:r>
              <a:rPr lang="en-US" sz="2800">
                <a:solidFill>
                  <a:srgbClr val="0000CC"/>
                </a:solidFill>
              </a:rPr>
              <a:t>- Năng suất cao hơn mài nghiền nhờ nhiều thỏi đá làm việc.</a:t>
            </a:r>
          </a:p>
          <a:p>
            <a:pPr indent="457200" algn="just">
              <a:lnSpc>
                <a:spcPct val="120000"/>
              </a:lnSpc>
            </a:pPr>
            <a:r>
              <a:rPr lang="en-US" sz="2800">
                <a:solidFill>
                  <a:srgbClr val="0000CC"/>
                </a:solidFill>
              </a:rPr>
              <a:t>- Độ cứng vững của đầu khôn cao, trục gá không bị biến dạng do lực tác dụng lên trục cân bằng lẫn nhau do đó đảm bảo lỗ gia công tròn. </a:t>
            </a:r>
          </a:p>
          <a:p>
            <a:pPr indent="457200" algn="just">
              <a:lnSpc>
                <a:spcPct val="120000"/>
              </a:lnSpc>
            </a:pPr>
            <a:r>
              <a:rPr lang="en-US" sz="2800">
                <a:solidFill>
                  <a:srgbClr val="0000CC"/>
                </a:solidFill>
              </a:rPr>
              <a:t>- Quá trình cắt êm do ít rung động vì vậy có thể đạt độ chính xác cao. </a:t>
            </a:r>
          </a:p>
        </p:txBody>
      </p:sp>
    </p:spTree>
  </p:cSld>
  <p:clrMapOvr>
    <a:masterClrMapping/>
  </p:clrMapOvr>
  <p:transition/>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ChangeArrowheads="1"/>
          </p:cNvSpPr>
          <p:nvPr/>
        </p:nvSpPr>
        <p:spPr bwMode="auto">
          <a:xfrm>
            <a:off x="0" y="798513"/>
            <a:ext cx="8964613" cy="5219700"/>
          </a:xfrm>
          <a:prstGeom prst="rect">
            <a:avLst/>
          </a:prstGeom>
          <a:noFill/>
          <a:ln w="9525">
            <a:noFill/>
            <a:miter lim="800000"/>
            <a:headEnd/>
            <a:tailEnd/>
          </a:ln>
        </p:spPr>
        <p:txBody>
          <a:bodyPr anchor="ctr">
            <a:spAutoFit/>
          </a:bodyPr>
          <a:lstStyle/>
          <a:p>
            <a:pPr indent="457200" algn="just">
              <a:lnSpc>
                <a:spcPct val="120000"/>
              </a:lnSpc>
            </a:pPr>
            <a:r>
              <a:rPr lang="en-US" sz="2800">
                <a:solidFill>
                  <a:srgbClr val="FF0000"/>
                </a:solidFill>
              </a:rPr>
              <a:t>* Nhược điểm:</a:t>
            </a:r>
          </a:p>
          <a:p>
            <a:pPr indent="457200" algn="just">
              <a:lnSpc>
                <a:spcPct val="120000"/>
              </a:lnSpc>
            </a:pPr>
            <a:r>
              <a:rPr lang="en-US" sz="2800">
                <a:solidFill>
                  <a:srgbClr val="0000CC"/>
                </a:solidFill>
              </a:rPr>
              <a:t>- Các hạt mài tách ra khỏi đầu khôn có thể găm vào bề mặt gia công làm tăng tốc độ mài mòn của chi tiết đối tiếp khi giữa chúng có chuyển động tương đối đối với nhau. </a:t>
            </a:r>
          </a:p>
          <a:p>
            <a:pPr indent="457200" algn="just">
              <a:lnSpc>
                <a:spcPct val="120000"/>
              </a:lnSpc>
            </a:pPr>
            <a:r>
              <a:rPr lang="en-US" sz="2800">
                <a:solidFill>
                  <a:srgbClr val="0000CC"/>
                </a:solidFill>
              </a:rPr>
              <a:t>- Mài khôn không sửa được sai số về hình dạng và sai lệch về vị trí tương quan do các nguyên công trước để lại.</a:t>
            </a:r>
          </a:p>
          <a:p>
            <a:pPr indent="457200" algn="just">
              <a:lnSpc>
                <a:spcPct val="120000"/>
              </a:lnSpc>
            </a:pPr>
            <a:r>
              <a:rPr lang="en-US" sz="2800">
                <a:solidFill>
                  <a:srgbClr val="0000CC"/>
                </a:solidFill>
              </a:rPr>
              <a:t>- Không thích hợp để gia công kim loại và hợp kim màu.</a:t>
            </a:r>
          </a:p>
        </p:txBody>
      </p:sp>
    </p:spTree>
  </p:cSld>
  <p:clrMapOvr>
    <a:masterClrMapping/>
  </p:clrMapOvr>
  <p:transition/>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2930" name="Picture 4"/>
          <p:cNvPicPr>
            <a:picLocks noChangeAspect="1" noChangeArrowheads="1"/>
          </p:cNvPicPr>
          <p:nvPr/>
        </p:nvPicPr>
        <p:blipFill>
          <a:blip r:embed="rId3"/>
          <a:srcRect/>
          <a:stretch>
            <a:fillRect/>
          </a:stretch>
        </p:blipFill>
        <p:spPr bwMode="auto">
          <a:xfrm>
            <a:off x="609600" y="342900"/>
            <a:ext cx="7848600" cy="6515100"/>
          </a:xfrm>
          <a:prstGeom prst="rect">
            <a:avLst/>
          </a:prstGeom>
          <a:noFill/>
          <a:ln w="9525">
            <a:noFill/>
            <a:miter lim="800000"/>
            <a:headEnd/>
            <a:tailEnd/>
          </a:ln>
        </p:spPr>
      </p:pic>
    </p:spTree>
  </p:cSld>
  <p:clrMapOvr>
    <a:masterClrMapping/>
  </p:clrMapOvr>
  <p:transition/>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4" name="Rectangle 2"/>
          <p:cNvSpPr>
            <a:spLocks noChangeArrowheads="1"/>
          </p:cNvSpPr>
          <p:nvPr/>
        </p:nvSpPr>
        <p:spPr bwMode="auto">
          <a:xfrm>
            <a:off x="0" y="981075"/>
            <a:ext cx="3659976" cy="523220"/>
          </a:xfrm>
          <a:prstGeom prst="rect">
            <a:avLst/>
          </a:prstGeom>
          <a:noFill/>
          <a:ln w="9525">
            <a:noFill/>
            <a:miter lim="800000"/>
            <a:headEnd/>
            <a:tailEnd/>
          </a:ln>
        </p:spPr>
        <p:txBody>
          <a:bodyPr wrap="none" anchor="ctr">
            <a:spAutoFit/>
          </a:bodyPr>
          <a:lstStyle/>
          <a:p>
            <a:pPr algn="just"/>
            <a:r>
              <a:rPr lang="en-US" sz="2800" b="1" i="1">
                <a:solidFill>
                  <a:srgbClr val="FF0000"/>
                </a:solidFill>
              </a:rPr>
              <a:t>3.  Mài siêu tinh xác.</a:t>
            </a:r>
          </a:p>
        </p:txBody>
      </p:sp>
      <p:pic>
        <p:nvPicPr>
          <p:cNvPr id="253955" name="Picture 3"/>
          <p:cNvPicPr>
            <a:picLocks noChangeAspect="1" noChangeArrowheads="1"/>
          </p:cNvPicPr>
          <p:nvPr/>
        </p:nvPicPr>
        <p:blipFill>
          <a:blip r:embed="rId3"/>
          <a:srcRect/>
          <a:stretch>
            <a:fillRect/>
          </a:stretch>
        </p:blipFill>
        <p:spPr bwMode="auto">
          <a:xfrm>
            <a:off x="684213" y="1628775"/>
            <a:ext cx="7416800" cy="3965575"/>
          </a:xfrm>
          <a:prstGeom prst="rect">
            <a:avLst/>
          </a:prstGeom>
          <a:noFill/>
          <a:ln w="9525">
            <a:noFill/>
            <a:miter lim="800000"/>
            <a:headEnd/>
            <a:tailEnd/>
          </a:ln>
        </p:spPr>
      </p:pic>
    </p:spTree>
  </p:cSld>
  <p:clrMapOvr>
    <a:masterClrMapping/>
  </p:clrMapOvr>
  <p:transition/>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Rectangle 2"/>
          <p:cNvSpPr>
            <a:spLocks noChangeArrowheads="1"/>
          </p:cNvSpPr>
          <p:nvPr/>
        </p:nvSpPr>
        <p:spPr bwMode="auto">
          <a:xfrm>
            <a:off x="0" y="1031875"/>
            <a:ext cx="8964613" cy="4706938"/>
          </a:xfrm>
          <a:prstGeom prst="rect">
            <a:avLst/>
          </a:prstGeom>
          <a:noFill/>
          <a:ln w="9525">
            <a:noFill/>
            <a:miter lim="800000"/>
            <a:headEnd/>
            <a:tailEnd/>
          </a:ln>
        </p:spPr>
        <p:txBody>
          <a:bodyPr anchor="ctr">
            <a:spAutoFit/>
          </a:bodyPr>
          <a:lstStyle/>
          <a:p>
            <a:pPr indent="450850" algn="just">
              <a:lnSpc>
                <a:spcPct val="120000"/>
              </a:lnSpc>
            </a:pPr>
            <a:r>
              <a:rPr lang="en-US" sz="2800">
                <a:solidFill>
                  <a:srgbClr val="0000CC"/>
                </a:solidFill>
              </a:rPr>
              <a:t>-  Mài siêu tinh xác có thêm chuyển động lắc dọc trục với tần số cao ( từ 500 – 1200 htk/phút), với biên độ từ 1.5 – 5 mm.</a:t>
            </a:r>
          </a:p>
          <a:p>
            <a:pPr indent="450850" algn="just">
              <a:lnSpc>
                <a:spcPct val="120000"/>
              </a:lnSpc>
            </a:pPr>
            <a:r>
              <a:rPr lang="en-US" sz="2800">
                <a:solidFill>
                  <a:srgbClr val="0000CC"/>
                </a:solidFill>
              </a:rPr>
              <a:t>- Áp lực mài nhỏ , p = 0,05 – 2,5 KG/ cm2.</a:t>
            </a:r>
          </a:p>
          <a:p>
            <a:pPr indent="450850" algn="just">
              <a:lnSpc>
                <a:spcPct val="120000"/>
              </a:lnSpc>
            </a:pPr>
            <a:r>
              <a:rPr lang="en-US" sz="2800">
                <a:solidFill>
                  <a:srgbClr val="0000CC"/>
                </a:solidFill>
              </a:rPr>
              <a:t>- Vận tốc cắt thấp, v = 1 – 5m/ph</a:t>
            </a:r>
          </a:p>
          <a:p>
            <a:pPr indent="450850" algn="just">
              <a:lnSpc>
                <a:spcPct val="120000"/>
              </a:lnSpc>
            </a:pPr>
            <a:r>
              <a:rPr lang="en-US" sz="2800">
                <a:solidFill>
                  <a:srgbClr val="0000CC"/>
                </a:solidFill>
              </a:rPr>
              <a:t>Do có chuyển động phức tạp như vậy nên quỹ đạo các hạt mài xoá nhau nhiều lần dẫn tới thời gian gia công giảm đi và độ nhám bề mặt đạt được rất cao Ra = 0.01 ( cấp 14).</a:t>
            </a:r>
          </a:p>
        </p:txBody>
      </p:sp>
    </p:spTree>
  </p:cSld>
  <p:clrMapOvr>
    <a:masterClrMapping/>
  </p:clrMapOvr>
  <p:transition/>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Rectangle 2"/>
          <p:cNvSpPr>
            <a:spLocks noChangeArrowheads="1"/>
          </p:cNvSpPr>
          <p:nvPr/>
        </p:nvSpPr>
        <p:spPr bwMode="auto">
          <a:xfrm>
            <a:off x="142875" y="1123950"/>
            <a:ext cx="8893175" cy="4537075"/>
          </a:xfrm>
          <a:prstGeom prst="rect">
            <a:avLst/>
          </a:prstGeom>
          <a:noFill/>
          <a:ln w="9525">
            <a:noFill/>
            <a:miter lim="800000"/>
            <a:headEnd/>
            <a:tailEnd/>
          </a:ln>
        </p:spPr>
        <p:txBody>
          <a:bodyPr anchor="ctr">
            <a:spAutoFit/>
          </a:bodyPr>
          <a:lstStyle/>
          <a:p>
            <a:pPr indent="450850" algn="just">
              <a:lnSpc>
                <a:spcPct val="130000"/>
              </a:lnSpc>
            </a:pPr>
            <a:r>
              <a:rPr lang="en-US" sz="2800">
                <a:solidFill>
                  <a:srgbClr val="0000CC"/>
                </a:solidFill>
              </a:rPr>
              <a:t>* Trong quá trình mài phải cấp dụng dịch trơn nguội liên tục theo tỷ lệ 9% là dầu máy bay hay dầu thực vật, còn lại là dầu hoả.</a:t>
            </a:r>
          </a:p>
          <a:p>
            <a:pPr indent="450850" algn="just">
              <a:lnSpc>
                <a:spcPct val="130000"/>
              </a:lnSpc>
            </a:pPr>
            <a:r>
              <a:rPr lang="en-US" sz="2800">
                <a:solidFill>
                  <a:srgbClr val="0000CC"/>
                </a:solidFill>
              </a:rPr>
              <a:t>* Nhược điểm: không sửa được sai lệch về hình dáng hình học và sai số về vị trí tương quan do nguyên công trước để lại.</a:t>
            </a:r>
          </a:p>
          <a:p>
            <a:pPr indent="450850" algn="just">
              <a:lnSpc>
                <a:spcPct val="130000"/>
              </a:lnSpc>
            </a:pPr>
            <a:r>
              <a:rPr lang="en-US" sz="2800">
                <a:solidFill>
                  <a:srgbClr val="0000CC"/>
                </a:solidFill>
              </a:rPr>
              <a:t>* Mài siêu tinh được sử dụng trong công nghiệp chế tạo ôtô và máy bay.</a:t>
            </a:r>
          </a:p>
        </p:txBody>
      </p:sp>
    </p:spTree>
  </p:cSld>
  <p:clrMapOvr>
    <a:masterClrMapping/>
  </p:clrMapOvr>
  <p:transition/>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Rectangle 2"/>
          <p:cNvSpPr>
            <a:spLocks noChangeArrowheads="1"/>
          </p:cNvSpPr>
          <p:nvPr/>
        </p:nvSpPr>
        <p:spPr bwMode="auto">
          <a:xfrm>
            <a:off x="179388" y="908050"/>
            <a:ext cx="2560316" cy="523220"/>
          </a:xfrm>
          <a:prstGeom prst="rect">
            <a:avLst/>
          </a:prstGeom>
          <a:noFill/>
          <a:ln w="9525">
            <a:noFill/>
            <a:miter lim="800000"/>
            <a:headEnd/>
            <a:tailEnd/>
          </a:ln>
        </p:spPr>
        <p:txBody>
          <a:bodyPr wrap="none" anchor="ctr">
            <a:spAutoFit/>
          </a:bodyPr>
          <a:lstStyle/>
          <a:p>
            <a:pPr algn="just"/>
            <a:r>
              <a:rPr lang="en-US" sz="2800" b="1" i="1">
                <a:solidFill>
                  <a:srgbClr val="FF0000"/>
                </a:solidFill>
              </a:rPr>
              <a:t>4. Đánh bóng.</a:t>
            </a:r>
          </a:p>
        </p:txBody>
      </p:sp>
      <p:sp>
        <p:nvSpPr>
          <p:cNvPr id="257027" name="Rectangle 3"/>
          <p:cNvSpPr>
            <a:spLocks noChangeArrowheads="1"/>
          </p:cNvSpPr>
          <p:nvPr/>
        </p:nvSpPr>
        <p:spPr bwMode="auto">
          <a:xfrm>
            <a:off x="71438" y="1385888"/>
            <a:ext cx="8964612" cy="2143125"/>
          </a:xfrm>
          <a:prstGeom prst="rect">
            <a:avLst/>
          </a:prstGeom>
          <a:noFill/>
          <a:ln w="9525">
            <a:noFill/>
            <a:miter lim="800000"/>
            <a:headEnd/>
            <a:tailEnd/>
          </a:ln>
        </p:spPr>
        <p:txBody>
          <a:bodyPr anchor="ctr">
            <a:spAutoFit/>
          </a:bodyPr>
          <a:lstStyle/>
          <a:p>
            <a:pPr algn="just">
              <a:lnSpc>
                <a:spcPct val="120000"/>
              </a:lnSpc>
            </a:pPr>
            <a:r>
              <a:rPr lang="en-US" sz="2800">
                <a:solidFill>
                  <a:srgbClr val="0000CC"/>
                </a:solidFill>
              </a:rPr>
              <a:t>* Đánh bóng là phương pháp gia công tinh nhằm nâng cao độ nhám bề mặt bằng cách dùng bánh đánh bóng kết hợp với bột mài chà xát lên bề mặt gia công với tốc độ cao. </a:t>
            </a:r>
          </a:p>
        </p:txBody>
      </p:sp>
      <p:pic>
        <p:nvPicPr>
          <p:cNvPr id="257028" name="Picture 4"/>
          <p:cNvPicPr>
            <a:picLocks noChangeAspect="1" noChangeArrowheads="1"/>
          </p:cNvPicPr>
          <p:nvPr/>
        </p:nvPicPr>
        <p:blipFill>
          <a:blip r:embed="rId3"/>
          <a:srcRect/>
          <a:stretch>
            <a:fillRect/>
          </a:stretch>
        </p:blipFill>
        <p:spPr bwMode="auto">
          <a:xfrm>
            <a:off x="2286000" y="3048000"/>
            <a:ext cx="4800600" cy="3648075"/>
          </a:xfrm>
          <a:prstGeom prst="rect">
            <a:avLst/>
          </a:prstGeom>
          <a:noFill/>
          <a:ln w="9525">
            <a:noFill/>
            <a:miter lim="800000"/>
            <a:headEnd/>
            <a:tailEnd/>
          </a:ln>
        </p:spPr>
      </p:pic>
    </p:spTree>
  </p:cSld>
  <p:clrMapOvr>
    <a:masterClrMapping/>
  </p:clrMapOvr>
  <p:transition/>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Rectangle 2"/>
          <p:cNvSpPr>
            <a:spLocks noChangeArrowheads="1"/>
          </p:cNvSpPr>
          <p:nvPr/>
        </p:nvSpPr>
        <p:spPr bwMode="auto">
          <a:xfrm>
            <a:off x="0" y="842963"/>
            <a:ext cx="9144000" cy="2655887"/>
          </a:xfrm>
          <a:prstGeom prst="rect">
            <a:avLst/>
          </a:prstGeom>
          <a:noFill/>
          <a:ln w="9525">
            <a:noFill/>
            <a:miter lim="800000"/>
            <a:headEnd/>
            <a:tailEnd/>
          </a:ln>
        </p:spPr>
        <p:txBody>
          <a:bodyPr anchor="ctr">
            <a:spAutoFit/>
          </a:bodyPr>
          <a:lstStyle/>
          <a:p>
            <a:pPr algn="just">
              <a:lnSpc>
                <a:spcPct val="120000"/>
              </a:lnSpc>
            </a:pPr>
            <a:r>
              <a:rPr lang="en-US" sz="2800">
                <a:solidFill>
                  <a:srgbClr val="0000CC"/>
                </a:solidFill>
              </a:rPr>
              <a:t>*Tốc độ đánh bóng khoảng 20 </a:t>
            </a:r>
            <a:r>
              <a:rPr lang="en-US" sz="2800">
                <a:solidFill>
                  <a:srgbClr val="0000CC"/>
                </a:solidFill>
                <a:sym typeface="Symbol" pitchFamily="18" charset="2"/>
              </a:rPr>
              <a:t></a:t>
            </a:r>
            <a:r>
              <a:rPr lang="en-US" sz="2800">
                <a:solidFill>
                  <a:srgbClr val="0000CC"/>
                </a:solidFill>
              </a:rPr>
              <a:t> 40 m/s, trên mặt bánh có bôi bột đánh bóng bằng các hạt mài rất mịn, đôi khi cho thêm bột grafit để đạt R</a:t>
            </a:r>
            <a:r>
              <a:rPr lang="en-US" sz="2800">
                <a:solidFill>
                  <a:srgbClr val="0000CC"/>
                </a:solidFill>
                <a:sym typeface="Symbol" pitchFamily="18" charset="2"/>
              </a:rPr>
              <a:t>a  </a:t>
            </a:r>
            <a:r>
              <a:rPr lang="en-US" sz="2800">
                <a:solidFill>
                  <a:srgbClr val="0000CC"/>
                </a:solidFill>
              </a:rPr>
              <a:t>  </a:t>
            </a:r>
            <a:r>
              <a:rPr lang="en-US" sz="2800">
                <a:solidFill>
                  <a:srgbClr val="0000CC"/>
                </a:solidFill>
                <a:sym typeface="Symbol" pitchFamily="18" charset="2"/>
              </a:rPr>
              <a:t>0,02 </a:t>
            </a:r>
            <a:r>
              <a:rPr lang="en-US" sz="2800">
                <a:solidFill>
                  <a:srgbClr val="0000CC"/>
                </a:solidFill>
              </a:rPr>
              <a:t>m. Có thể đánh bóng 2 hoặc 3 lần bằng các bột có kích thước nhỏ dần.</a:t>
            </a:r>
          </a:p>
        </p:txBody>
      </p:sp>
      <p:sp>
        <p:nvSpPr>
          <p:cNvPr id="259075" name="Rectangle 3"/>
          <p:cNvSpPr>
            <a:spLocks noChangeArrowheads="1"/>
          </p:cNvSpPr>
          <p:nvPr/>
        </p:nvSpPr>
        <p:spPr bwMode="auto">
          <a:xfrm>
            <a:off x="0" y="3644900"/>
            <a:ext cx="9144000" cy="2143125"/>
          </a:xfrm>
          <a:prstGeom prst="rect">
            <a:avLst/>
          </a:prstGeom>
          <a:noFill/>
          <a:ln w="9525">
            <a:noFill/>
            <a:miter lim="800000"/>
            <a:headEnd/>
            <a:tailEnd/>
          </a:ln>
        </p:spPr>
        <p:txBody>
          <a:bodyPr anchor="ctr">
            <a:spAutoFit/>
          </a:bodyPr>
          <a:lstStyle/>
          <a:p>
            <a:pPr algn="just">
              <a:lnSpc>
                <a:spcPct val="120000"/>
              </a:lnSpc>
            </a:pPr>
            <a:r>
              <a:rPr lang="en-US" sz="2800">
                <a:solidFill>
                  <a:srgbClr val="0000CC"/>
                </a:solidFill>
              </a:rPr>
              <a:t>* Đánh bóng không sửa chữa được sai lệch về hình dạng, sai lệch về vị trí tương quan và khuyết tật trên bề mặt gia công. Vì vậy trước khi đánh bóng chi tiết phải được gia công tinh và chỉ để lại lượng dư khoảng 5 </a:t>
            </a:r>
            <a:r>
              <a:rPr lang="en-US" sz="2800">
                <a:solidFill>
                  <a:srgbClr val="0000CC"/>
                </a:solidFill>
                <a:sym typeface="Symbol" pitchFamily="18" charset="2"/>
              </a:rPr>
              <a:t></a:t>
            </a:r>
            <a:r>
              <a:rPr lang="en-US" sz="2800">
                <a:solidFill>
                  <a:srgbClr val="0000CC"/>
                </a:solidFill>
              </a:rPr>
              <a:t>m.</a:t>
            </a:r>
          </a:p>
        </p:txBody>
      </p:sp>
    </p:spTree>
  </p:cSld>
  <p:clrMapOvr>
    <a:masterClrMapping/>
  </p:clrMapOvr>
  <p:transition/>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Rectangle 2"/>
          <p:cNvSpPr>
            <a:spLocks noChangeArrowheads="1"/>
          </p:cNvSpPr>
          <p:nvPr/>
        </p:nvSpPr>
        <p:spPr bwMode="auto">
          <a:xfrm>
            <a:off x="107950" y="1114425"/>
            <a:ext cx="8964613" cy="2314575"/>
          </a:xfrm>
          <a:prstGeom prst="rect">
            <a:avLst/>
          </a:prstGeom>
          <a:noFill/>
          <a:ln w="9525">
            <a:noFill/>
            <a:miter lim="800000"/>
            <a:headEnd/>
            <a:tailEnd/>
          </a:ln>
        </p:spPr>
        <p:txBody>
          <a:bodyPr anchor="ctr">
            <a:spAutoFit/>
          </a:bodyPr>
          <a:lstStyle/>
          <a:p>
            <a:pPr algn="just">
              <a:lnSpc>
                <a:spcPct val="130000"/>
              </a:lnSpc>
            </a:pPr>
            <a:r>
              <a:rPr lang="en-US" sz="2800">
                <a:solidFill>
                  <a:srgbClr val="0000CC"/>
                </a:solidFill>
              </a:rPr>
              <a:t>* Khi đánh bóng có thể áp chi tiết vào bánh đánh bóng bằng tay hoặc bằng máy. Trong sản xuất hàng loạt đánh bóng thường được thực hiện bằng dây đai có dính hạt mài.</a:t>
            </a:r>
          </a:p>
        </p:txBody>
      </p:sp>
    </p:spTree>
  </p:cSld>
  <p:clrMapOvr>
    <a:masterClrMapping/>
  </p:clrMapOvr>
  <p:transition/>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85800" y="398106"/>
            <a:ext cx="7848600" cy="6307494"/>
          </a:xfrm>
        </p:spPr>
      </p:pic>
    </p:spTree>
    <p:extLst>
      <p:ext uri="{BB962C8B-B14F-4D97-AF65-F5344CB8AC3E}">
        <p14:creationId xmlns:p14="http://schemas.microsoft.com/office/powerpoint/2010/main" val="4047356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274638"/>
            <a:ext cx="7498080" cy="1143000"/>
          </a:xfrm>
        </p:spPr>
        <p:txBody>
          <a:bodyPr>
            <a:normAutofit/>
          </a:bodyPr>
          <a:lstStyle/>
          <a:p>
            <a:r>
              <a:rPr lang="en-US" sz="3600" b="1" dirty="0">
                <a:solidFill>
                  <a:schemeClr val="tx1"/>
                </a:solidFill>
                <a:effectLst/>
                <a:latin typeface="Cambria" pitchFamily="18" charset="0"/>
                <a:cs typeface="Times New Roman" pitchFamily="18" charset="0"/>
              </a:rPr>
              <a:t>b) </a:t>
            </a:r>
            <a:r>
              <a:rPr lang="en-US" sz="3600" b="1" dirty="0" err="1">
                <a:solidFill>
                  <a:schemeClr val="tx1"/>
                </a:solidFill>
                <a:effectLst/>
                <a:latin typeface="Cambria" pitchFamily="18" charset="0"/>
                <a:cs typeface="Times New Roman" pitchFamily="18" charset="0"/>
              </a:rPr>
              <a:t>Quy</a:t>
            </a:r>
            <a:r>
              <a:rPr lang="en-US" sz="3600" b="1" dirty="0">
                <a:solidFill>
                  <a:schemeClr val="tx1"/>
                </a:solidFill>
                <a:effectLst/>
                <a:latin typeface="Cambria" pitchFamily="18" charset="0"/>
                <a:cs typeface="Times New Roman" pitchFamily="18" charset="0"/>
              </a:rPr>
              <a:t> </a:t>
            </a:r>
            <a:r>
              <a:rPr lang="en-US" sz="3600" b="1" dirty="0" err="1">
                <a:solidFill>
                  <a:schemeClr val="tx1"/>
                </a:solidFill>
                <a:effectLst/>
                <a:latin typeface="Cambria" pitchFamily="18" charset="0"/>
                <a:cs typeface="Times New Roman" pitchFamily="18" charset="0"/>
              </a:rPr>
              <a:t>trình</a:t>
            </a:r>
            <a:r>
              <a:rPr lang="en-US" sz="3600" b="1" dirty="0">
                <a:solidFill>
                  <a:schemeClr val="tx1"/>
                </a:solidFill>
                <a:effectLst/>
                <a:latin typeface="Cambria" pitchFamily="18" charset="0"/>
                <a:cs typeface="Times New Roman" pitchFamily="18" charset="0"/>
              </a:rPr>
              <a:t> </a:t>
            </a:r>
            <a:r>
              <a:rPr lang="en-US" sz="3600" b="1" dirty="0" err="1">
                <a:solidFill>
                  <a:schemeClr val="tx1"/>
                </a:solidFill>
                <a:effectLst/>
                <a:latin typeface="Cambria" pitchFamily="18" charset="0"/>
                <a:cs typeface="Times New Roman" pitchFamily="18" charset="0"/>
              </a:rPr>
              <a:t>đánh</a:t>
            </a:r>
            <a:r>
              <a:rPr lang="en-US" sz="3600" b="1" dirty="0">
                <a:solidFill>
                  <a:schemeClr val="tx1"/>
                </a:solidFill>
                <a:effectLst/>
                <a:latin typeface="Cambria" pitchFamily="18" charset="0"/>
                <a:cs typeface="Times New Roman" pitchFamily="18" charset="0"/>
              </a:rPr>
              <a:t> </a:t>
            </a:r>
            <a:r>
              <a:rPr lang="en-US" sz="3600" b="1" dirty="0" err="1">
                <a:solidFill>
                  <a:schemeClr val="tx1"/>
                </a:solidFill>
                <a:effectLst/>
                <a:latin typeface="Cambria" pitchFamily="18" charset="0"/>
                <a:cs typeface="Times New Roman" pitchFamily="18" charset="0"/>
              </a:rPr>
              <a:t>bóng</a:t>
            </a:r>
            <a:r>
              <a:rPr lang="en-US" sz="3600" b="1" dirty="0">
                <a:solidFill>
                  <a:schemeClr val="tx1"/>
                </a:solidFill>
                <a:effectLst/>
                <a:latin typeface="Cambria" pitchFamily="18" charset="0"/>
                <a:cs typeface="Times New Roman" pitchFamily="18" charset="0"/>
              </a:rPr>
              <a:t>.</a:t>
            </a:r>
          </a:p>
        </p:txBody>
      </p:sp>
      <p:sp>
        <p:nvSpPr>
          <p:cNvPr id="3" name="Content Placeholder 2"/>
          <p:cNvSpPr>
            <a:spLocks noGrp="1"/>
          </p:cNvSpPr>
          <p:nvPr>
            <p:ph idx="1"/>
          </p:nvPr>
        </p:nvSpPr>
        <p:spPr>
          <a:xfrm>
            <a:off x="304800" y="1600200"/>
            <a:ext cx="8628888" cy="4343400"/>
          </a:xfrm>
        </p:spPr>
        <p:txBody>
          <a:bodyPr>
            <a:noAutofit/>
          </a:bodyPr>
          <a:lstStyle/>
          <a:p>
            <a:pPr>
              <a:buClrTx/>
            </a:pPr>
            <a:r>
              <a:rPr lang="en-US" b="1" dirty="0">
                <a:latin typeface="Cambria" pitchFamily="18" charset="0"/>
                <a:cs typeface="Times New Roman" pitchFamily="18" charset="0"/>
              </a:rPr>
              <a:t>Bao gồm 2 quy trình:</a:t>
            </a:r>
          </a:p>
          <a:p>
            <a:pPr lvl="0">
              <a:buClrTx/>
              <a:buFont typeface="Wingdings" pitchFamily="2" charset="2"/>
              <a:buChar char="ü"/>
            </a:pPr>
            <a:r>
              <a:rPr lang="en-US" dirty="0">
                <a:latin typeface="Cambria" pitchFamily="18" charset="0"/>
                <a:cs typeface="Times New Roman" pitchFamily="18" charset="0"/>
              </a:rPr>
              <a:t>Lớp kim loại rất mỏng được hớt đi nhờ tốc độ rất lớn.</a:t>
            </a:r>
          </a:p>
          <a:p>
            <a:pPr lvl="0">
              <a:buClr>
                <a:schemeClr val="tx1"/>
              </a:buClr>
              <a:buFont typeface="Wingdings" pitchFamily="2" charset="2"/>
              <a:buChar char="ü"/>
            </a:pPr>
            <a:r>
              <a:rPr lang="en-US" dirty="0">
                <a:latin typeface="Cambria" pitchFamily="18" charset="0"/>
                <a:cs typeface="Times New Roman" pitchFamily="18" charset="0"/>
              </a:rPr>
              <a:t>Còn phần lớn lượng dư được bốc đi vì nhiệt độ cao, có ma sát và các hạt mài chuyển động tự do trên mặt gia công. </a:t>
            </a:r>
            <a:r>
              <a:rPr lang="en-US" dirty="0" err="1">
                <a:latin typeface="Cambria" pitchFamily="18" charset="0"/>
                <a:cs typeface="Times New Roman" pitchFamily="18" charset="0"/>
              </a:rPr>
              <a:t>Khi</a:t>
            </a:r>
            <a:r>
              <a:rPr lang="en-US" dirty="0">
                <a:latin typeface="Cambria" pitchFamily="18" charset="0"/>
                <a:cs typeface="Times New Roman" pitchFamily="18" charset="0"/>
              </a:rPr>
              <a:t> </a:t>
            </a:r>
            <a:r>
              <a:rPr lang="en-US" dirty="0" err="1">
                <a:latin typeface="Cambria" pitchFamily="18" charset="0"/>
                <a:cs typeface="Times New Roman" pitchFamily="18" charset="0"/>
              </a:rPr>
              <a:t>đó</a:t>
            </a:r>
            <a:r>
              <a:rPr lang="en-US" dirty="0">
                <a:latin typeface="Cambria" pitchFamily="18" charset="0"/>
                <a:cs typeface="Times New Roman" pitchFamily="18" charset="0"/>
              </a:rPr>
              <a:t> trên lớp bề mặt rất mỏng của kim loại có hiện tượng như lăn ép và sinh ra trượt dẻo.</a:t>
            </a:r>
          </a:p>
          <a:p>
            <a:pPr>
              <a:buFont typeface="Wingdings" pitchFamily="2" charset="2"/>
              <a:buChar char="§"/>
            </a:pPr>
            <a:endParaRPr lang="en-US" dirty="0">
              <a:latin typeface="Cambria" pitchFamily="18" charset="0"/>
            </a:endParaRPr>
          </a:p>
        </p:txBody>
      </p:sp>
    </p:spTree>
    <p:extLst>
      <p:ext uri="{BB962C8B-B14F-4D97-AF65-F5344CB8AC3E}">
        <p14:creationId xmlns:p14="http://schemas.microsoft.com/office/powerpoint/2010/main" val="3944324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82296" indent="0">
              <a:buNone/>
            </a:pPr>
            <a:r>
              <a:rPr lang="en-US" b="1" dirty="0">
                <a:latin typeface="Cambria" pitchFamily="18" charset="0"/>
                <a:cs typeface="Times New Roman" pitchFamily="18" charset="0"/>
              </a:rPr>
              <a:t>a) </a:t>
            </a:r>
            <a:r>
              <a:rPr lang="en-US" b="1" dirty="0" err="1">
                <a:latin typeface="Cambria" pitchFamily="18" charset="0"/>
                <a:cs typeface="Times New Roman" pitchFamily="18" charset="0"/>
              </a:rPr>
              <a:t>Phân</a:t>
            </a:r>
            <a:r>
              <a:rPr lang="en-US" b="1" dirty="0">
                <a:latin typeface="Cambria" pitchFamily="18" charset="0"/>
                <a:cs typeface="Times New Roman" pitchFamily="18" charset="0"/>
              </a:rPr>
              <a:t> </a:t>
            </a:r>
            <a:r>
              <a:rPr lang="en-US" b="1" dirty="0" err="1">
                <a:latin typeface="Cambria" pitchFamily="18" charset="0"/>
                <a:cs typeface="Times New Roman" pitchFamily="18" charset="0"/>
              </a:rPr>
              <a:t>loại</a:t>
            </a:r>
            <a:r>
              <a:rPr lang="en-US" b="1" dirty="0">
                <a:latin typeface="Cambria" pitchFamily="18" charset="0"/>
                <a:cs typeface="Times New Roman" pitchFamily="18" charset="0"/>
              </a:rPr>
              <a:t>.</a:t>
            </a:r>
          </a:p>
        </p:txBody>
      </p:sp>
      <p:pic>
        <p:nvPicPr>
          <p:cNvPr id="6" name="Picture 5" descr="images (5).jpg"/>
          <p:cNvPicPr>
            <a:picLocks noChangeAspect="1"/>
          </p:cNvPicPr>
          <p:nvPr/>
        </p:nvPicPr>
        <p:blipFill>
          <a:blip r:embed="rId2"/>
          <a:stretch>
            <a:fillRect/>
          </a:stretch>
        </p:blipFill>
        <p:spPr>
          <a:xfrm>
            <a:off x="1600200" y="1981200"/>
            <a:ext cx="6934200" cy="4648200"/>
          </a:xfrm>
          <a:prstGeom prst="rect">
            <a:avLst/>
          </a:prstGeom>
        </p:spPr>
      </p:pic>
    </p:spTree>
    <p:extLst>
      <p:ext uri="{BB962C8B-B14F-4D97-AF65-F5344CB8AC3E}">
        <p14:creationId xmlns:p14="http://schemas.microsoft.com/office/powerpoint/2010/main" val="3603184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7200"/>
            <a:ext cx="8933688" cy="2133600"/>
          </a:xfrm>
        </p:spPr>
        <p:txBody>
          <a:bodyPr>
            <a:normAutofit/>
          </a:bodyPr>
          <a:lstStyle/>
          <a:p>
            <a:pPr marL="571500" lvl="0" indent="-571500">
              <a:buFont typeface="Wingdings" pitchFamily="2" charset="2"/>
              <a:buChar char="v"/>
            </a:pPr>
            <a:r>
              <a:rPr lang="en-US" sz="3600" b="1" dirty="0" err="1">
                <a:solidFill>
                  <a:schemeClr val="tx1"/>
                </a:solidFill>
                <a:effectLst/>
                <a:latin typeface="Cambria" pitchFamily="18" charset="0"/>
                <a:cs typeface="Times New Roman" pitchFamily="18" charset="0"/>
              </a:rPr>
              <a:t>Đánh</a:t>
            </a:r>
            <a:r>
              <a:rPr lang="en-US" sz="3600" b="1" dirty="0">
                <a:solidFill>
                  <a:schemeClr val="tx1"/>
                </a:solidFill>
                <a:effectLst/>
                <a:latin typeface="Cambria" pitchFamily="18" charset="0"/>
                <a:cs typeface="Times New Roman" pitchFamily="18" charset="0"/>
              </a:rPr>
              <a:t> </a:t>
            </a:r>
            <a:r>
              <a:rPr lang="en-US" sz="3600" b="1" dirty="0" err="1">
                <a:solidFill>
                  <a:schemeClr val="tx1"/>
                </a:solidFill>
                <a:effectLst/>
                <a:latin typeface="Cambria" pitchFamily="18" charset="0"/>
                <a:cs typeface="Times New Roman" pitchFamily="18" charset="0"/>
              </a:rPr>
              <a:t>bóng</a:t>
            </a:r>
            <a:r>
              <a:rPr lang="en-US" sz="3600" b="1" dirty="0">
                <a:solidFill>
                  <a:schemeClr val="tx1"/>
                </a:solidFill>
                <a:effectLst/>
                <a:latin typeface="Cambria" pitchFamily="18" charset="0"/>
                <a:cs typeface="Times New Roman" pitchFamily="18" charset="0"/>
              </a:rPr>
              <a:t> </a:t>
            </a:r>
            <a:r>
              <a:rPr lang="en-US" sz="3600" b="1" dirty="0" err="1">
                <a:solidFill>
                  <a:schemeClr val="tx1"/>
                </a:solidFill>
                <a:effectLst/>
                <a:latin typeface="Cambria" pitchFamily="18" charset="0"/>
                <a:cs typeface="Times New Roman" pitchFamily="18" charset="0"/>
              </a:rPr>
              <a:t>bằng</a:t>
            </a:r>
            <a:r>
              <a:rPr lang="en-US" sz="3600" b="1" dirty="0">
                <a:solidFill>
                  <a:schemeClr val="tx1"/>
                </a:solidFill>
                <a:effectLst/>
                <a:latin typeface="Cambria" pitchFamily="18" charset="0"/>
                <a:cs typeface="Times New Roman" pitchFamily="18" charset="0"/>
              </a:rPr>
              <a:t> </a:t>
            </a:r>
            <a:r>
              <a:rPr lang="en-US" sz="3600" b="1" dirty="0" err="1">
                <a:solidFill>
                  <a:schemeClr val="tx1"/>
                </a:solidFill>
                <a:effectLst/>
                <a:latin typeface="Cambria" pitchFamily="18" charset="0"/>
                <a:cs typeface="Times New Roman" pitchFamily="18" charset="0"/>
              </a:rPr>
              <a:t>gỗ</a:t>
            </a:r>
            <a:r>
              <a:rPr lang="en-US" sz="3600" b="1" dirty="0">
                <a:solidFill>
                  <a:schemeClr val="tx1"/>
                </a:solidFill>
                <a:effectLst/>
                <a:latin typeface="Cambria" pitchFamily="18" charset="0"/>
                <a:cs typeface="Times New Roman" pitchFamily="18" charset="0"/>
              </a:rPr>
              <a:t> </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có</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độ</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bền</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nhỏ</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dễ</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bị</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cong</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vênh</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thường</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dùng</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đánh</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bóng</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sơ</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bộ</a:t>
            </a:r>
            <a:r>
              <a:rPr lang="en-US" sz="3200" dirty="0">
                <a:solidFill>
                  <a:schemeClr val="tx1"/>
                </a:solidFill>
                <a:effectLst/>
                <a:latin typeface="Cambria" pitchFamily="18" charset="0"/>
                <a:cs typeface="Times New Roman" pitchFamily="18" charset="0"/>
              </a:rPr>
              <a:t>.</a:t>
            </a:r>
            <a:br>
              <a:rPr lang="en-US" sz="3200" dirty="0">
                <a:solidFill>
                  <a:schemeClr val="tx1"/>
                </a:solidFill>
                <a:effectLst/>
                <a:latin typeface="Cambria" pitchFamily="18" charset="0"/>
                <a:cs typeface="Times New Roman" pitchFamily="18" charset="0"/>
              </a:rPr>
            </a:br>
            <a:endParaRPr lang="en-US" sz="3200" dirty="0">
              <a:solidFill>
                <a:schemeClr val="tx1"/>
              </a:solidFill>
              <a:effectLst/>
              <a:latin typeface="Cambria" pitchFamily="18" charset="0"/>
              <a:cs typeface="Times New Roman" pitchFamily="18" charset="0"/>
            </a:endParaRPr>
          </a:p>
        </p:txBody>
      </p:sp>
      <p:pic>
        <p:nvPicPr>
          <p:cNvPr id="6" name="Content Placeholder 5" descr="images.jpg"/>
          <p:cNvPicPr>
            <a:picLocks noGrp="1" noChangeAspect="1"/>
          </p:cNvPicPr>
          <p:nvPr>
            <p:ph idx="1"/>
          </p:nvPr>
        </p:nvPicPr>
        <p:blipFill>
          <a:blip r:embed="rId2"/>
          <a:stretch>
            <a:fillRect/>
          </a:stretch>
        </p:blipFill>
        <p:spPr>
          <a:xfrm>
            <a:off x="1524000" y="2286000"/>
            <a:ext cx="7315199" cy="4267200"/>
          </a:xfrm>
        </p:spPr>
      </p:pic>
    </p:spTree>
    <p:extLst>
      <p:ext uri="{BB962C8B-B14F-4D97-AF65-F5344CB8AC3E}">
        <p14:creationId xmlns:p14="http://schemas.microsoft.com/office/powerpoint/2010/main" val="1787919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762000"/>
            <a:ext cx="9372600" cy="1524000"/>
          </a:xfrm>
        </p:spPr>
        <p:txBody>
          <a:bodyPr>
            <a:normAutofit/>
          </a:bodyPr>
          <a:lstStyle/>
          <a:p>
            <a:pPr marL="571500" lvl="0" indent="-571500" algn="l"/>
            <a:r>
              <a:rPr lang="en-US" sz="3600" b="1" dirty="0" err="1">
                <a:solidFill>
                  <a:schemeClr val="tx1"/>
                </a:solidFill>
                <a:effectLst/>
                <a:latin typeface="Cambria" pitchFamily="18" charset="0"/>
                <a:cs typeface="Times New Roman" pitchFamily="18" charset="0"/>
              </a:rPr>
              <a:t>Đánh</a:t>
            </a:r>
            <a:r>
              <a:rPr lang="en-US" sz="3600" b="1" dirty="0">
                <a:solidFill>
                  <a:schemeClr val="tx1"/>
                </a:solidFill>
                <a:effectLst/>
                <a:latin typeface="Cambria" pitchFamily="18" charset="0"/>
                <a:cs typeface="Times New Roman" pitchFamily="18" charset="0"/>
              </a:rPr>
              <a:t> </a:t>
            </a:r>
            <a:r>
              <a:rPr lang="en-US" sz="3600" b="1" dirty="0" err="1">
                <a:solidFill>
                  <a:schemeClr val="tx1"/>
                </a:solidFill>
                <a:effectLst/>
                <a:latin typeface="Cambria" pitchFamily="18" charset="0"/>
                <a:cs typeface="Times New Roman" pitchFamily="18" charset="0"/>
              </a:rPr>
              <a:t>bóng</a:t>
            </a:r>
            <a:r>
              <a:rPr lang="en-US" sz="3600" b="1" dirty="0">
                <a:solidFill>
                  <a:schemeClr val="tx1"/>
                </a:solidFill>
                <a:effectLst/>
                <a:latin typeface="Cambria" pitchFamily="18" charset="0"/>
                <a:cs typeface="Times New Roman" pitchFamily="18" charset="0"/>
              </a:rPr>
              <a:t> </a:t>
            </a:r>
            <a:r>
              <a:rPr lang="en-US" sz="3600" b="1" dirty="0" err="1">
                <a:solidFill>
                  <a:schemeClr val="tx1"/>
                </a:solidFill>
                <a:effectLst/>
                <a:latin typeface="Cambria" pitchFamily="18" charset="0"/>
                <a:cs typeface="Times New Roman" pitchFamily="18" charset="0"/>
              </a:rPr>
              <a:t>bằng</a:t>
            </a:r>
            <a:r>
              <a:rPr lang="en-US" sz="3600" b="1" dirty="0">
                <a:solidFill>
                  <a:schemeClr val="tx1"/>
                </a:solidFill>
                <a:effectLst/>
                <a:latin typeface="Cambria" pitchFamily="18" charset="0"/>
                <a:cs typeface="Times New Roman" pitchFamily="18" charset="0"/>
              </a:rPr>
              <a:t> </a:t>
            </a:r>
            <a:r>
              <a:rPr lang="en-US" sz="3600" b="1" dirty="0" err="1">
                <a:solidFill>
                  <a:schemeClr val="tx1"/>
                </a:solidFill>
                <a:effectLst/>
                <a:latin typeface="Cambria" pitchFamily="18" charset="0"/>
                <a:cs typeface="Times New Roman" pitchFamily="18" charset="0"/>
              </a:rPr>
              <a:t>vải</a:t>
            </a:r>
            <a:r>
              <a:rPr lang="en-US" sz="3600" b="1" dirty="0">
                <a:solidFill>
                  <a:schemeClr val="tx1"/>
                </a:solidFill>
                <a:effectLst/>
                <a:latin typeface="Cambria" pitchFamily="18" charset="0"/>
                <a:cs typeface="Times New Roman" pitchFamily="18" charset="0"/>
              </a:rPr>
              <a:t> </a:t>
            </a:r>
            <a:r>
              <a:rPr lang="en-US" sz="3600" b="1" dirty="0" err="1">
                <a:solidFill>
                  <a:schemeClr val="tx1"/>
                </a:solidFill>
                <a:effectLst/>
                <a:latin typeface="Cambria" pitchFamily="18" charset="0"/>
                <a:cs typeface="Times New Roman" pitchFamily="18" charset="0"/>
              </a:rPr>
              <a:t>thô</a:t>
            </a:r>
            <a:r>
              <a:rPr lang="en-US" sz="3600" b="1"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dùng</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hạt</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mài</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có</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kích</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thước</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lớn</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để</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gia</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công</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thô</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các</a:t>
            </a:r>
            <a:r>
              <a:rPr lang="en-US" sz="3200" dirty="0">
                <a:solidFill>
                  <a:schemeClr val="tx1"/>
                </a:solidFill>
                <a:effectLst/>
                <a:latin typeface="Cambria" pitchFamily="18" charset="0"/>
                <a:cs typeface="Times New Roman" pitchFamily="18" charset="0"/>
              </a:rPr>
              <a:t> chi </a:t>
            </a:r>
            <a:r>
              <a:rPr lang="en-US" sz="3200" dirty="0" err="1">
                <a:solidFill>
                  <a:schemeClr val="tx1"/>
                </a:solidFill>
                <a:effectLst/>
                <a:latin typeface="Cambria" pitchFamily="18" charset="0"/>
                <a:cs typeface="Times New Roman" pitchFamily="18" charset="0"/>
              </a:rPr>
              <a:t>tiết</a:t>
            </a:r>
            <a:r>
              <a:rPr lang="en-US" sz="3200" dirty="0">
                <a:solidFill>
                  <a:schemeClr val="tx1"/>
                </a:solidFill>
                <a:effectLst/>
                <a:latin typeface="Cambria" pitchFamily="18" charset="0"/>
                <a:cs typeface="Times New Roman" pitchFamily="18" charset="0"/>
              </a:rPr>
              <a:t> </a:t>
            </a:r>
            <a:r>
              <a:rPr lang="en-US" sz="3200" dirty="0" err="1">
                <a:solidFill>
                  <a:schemeClr val="tx1"/>
                </a:solidFill>
                <a:effectLst/>
                <a:latin typeface="Cambria" pitchFamily="18" charset="0"/>
                <a:cs typeface="Times New Roman" pitchFamily="18" charset="0"/>
              </a:rPr>
              <a:t>lớn</a:t>
            </a:r>
            <a:r>
              <a:rPr lang="en-US" sz="3200" dirty="0">
                <a:solidFill>
                  <a:schemeClr val="tx1"/>
                </a:solidFill>
                <a:effectLst/>
                <a:latin typeface="Cambria" pitchFamily="18" charset="0"/>
                <a:cs typeface="Times New Roman" pitchFamily="18" charset="0"/>
              </a:rPr>
              <a:t>.</a:t>
            </a:r>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3000" y="2362200"/>
            <a:ext cx="7848600" cy="4343400"/>
          </a:xfrm>
        </p:spPr>
      </p:pic>
    </p:spTree>
    <p:extLst>
      <p:ext uri="{BB962C8B-B14F-4D97-AF65-F5344CB8AC3E}">
        <p14:creationId xmlns:p14="http://schemas.microsoft.com/office/powerpoint/2010/main" val="2920434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14400"/>
            <a:ext cx="8869680" cy="1371600"/>
          </a:xfrm>
        </p:spPr>
        <p:txBody>
          <a:bodyPr>
            <a:normAutofit fontScale="90000"/>
          </a:bodyPr>
          <a:lstStyle/>
          <a:p>
            <a:pPr marL="571500" lvl="0" indent="-571500">
              <a:buFont typeface="Wingdings" pitchFamily="2" charset="2"/>
              <a:buChar char="v"/>
            </a:pPr>
            <a:r>
              <a:rPr lang="en-US" sz="4000" b="1" dirty="0" err="1">
                <a:solidFill>
                  <a:schemeClr val="tx1"/>
                </a:solidFill>
                <a:effectLst/>
                <a:latin typeface="Cambria" pitchFamily="18" charset="0"/>
                <a:cs typeface="Times New Roman" pitchFamily="18" charset="0"/>
              </a:rPr>
              <a:t>Đánh</a:t>
            </a:r>
            <a:r>
              <a:rPr lang="en-US" sz="4000" b="1" dirty="0">
                <a:solidFill>
                  <a:schemeClr val="tx1"/>
                </a:solidFill>
                <a:effectLst/>
                <a:latin typeface="Cambria" pitchFamily="18" charset="0"/>
                <a:cs typeface="Times New Roman" pitchFamily="18" charset="0"/>
              </a:rPr>
              <a:t> </a:t>
            </a:r>
            <a:r>
              <a:rPr lang="en-US" sz="4000" b="1" dirty="0" err="1">
                <a:solidFill>
                  <a:schemeClr val="tx1"/>
                </a:solidFill>
                <a:effectLst/>
                <a:latin typeface="Cambria" pitchFamily="18" charset="0"/>
                <a:cs typeface="Times New Roman" pitchFamily="18" charset="0"/>
              </a:rPr>
              <a:t>bóng</a:t>
            </a:r>
            <a:r>
              <a:rPr lang="en-US" sz="4000" b="1" dirty="0">
                <a:solidFill>
                  <a:schemeClr val="tx1"/>
                </a:solidFill>
                <a:effectLst/>
                <a:latin typeface="Cambria" pitchFamily="18" charset="0"/>
                <a:cs typeface="Times New Roman" pitchFamily="18" charset="0"/>
              </a:rPr>
              <a:t> </a:t>
            </a:r>
            <a:r>
              <a:rPr lang="en-US" sz="4000" b="1" dirty="0" err="1">
                <a:solidFill>
                  <a:schemeClr val="tx1"/>
                </a:solidFill>
                <a:effectLst/>
                <a:latin typeface="Cambria" pitchFamily="18" charset="0"/>
                <a:cs typeface="Times New Roman" pitchFamily="18" charset="0"/>
              </a:rPr>
              <a:t>vải</a:t>
            </a:r>
            <a:r>
              <a:rPr lang="en-US" sz="4000" b="1" dirty="0">
                <a:solidFill>
                  <a:schemeClr val="tx1"/>
                </a:solidFill>
                <a:effectLst/>
                <a:latin typeface="Cambria" pitchFamily="18" charset="0"/>
                <a:cs typeface="Times New Roman" pitchFamily="18" charset="0"/>
              </a:rPr>
              <a:t> </a:t>
            </a:r>
            <a:r>
              <a:rPr lang="en-US" sz="4000" b="1" dirty="0" err="1">
                <a:solidFill>
                  <a:schemeClr val="tx1"/>
                </a:solidFill>
                <a:effectLst/>
                <a:latin typeface="Cambria" pitchFamily="18" charset="0"/>
                <a:cs typeface="Times New Roman" pitchFamily="18" charset="0"/>
              </a:rPr>
              <a:t>mềm</a:t>
            </a:r>
            <a:r>
              <a:rPr lang="en-US" sz="4000" b="1" dirty="0">
                <a:solidFill>
                  <a:schemeClr val="tx1"/>
                </a:solidFill>
                <a:effectLst/>
                <a:latin typeface="Cambria" pitchFamily="18" charset="0"/>
                <a:cs typeface="Times New Roman" pitchFamily="18" charset="0"/>
              </a:rPr>
              <a:t> : </a:t>
            </a:r>
            <a:r>
              <a:rPr lang="en-US" sz="3600" dirty="0" err="1">
                <a:solidFill>
                  <a:schemeClr val="tx1"/>
                </a:solidFill>
                <a:effectLst/>
                <a:latin typeface="Cambria" pitchFamily="18" charset="0"/>
                <a:cs typeface="Times New Roman" pitchFamily="18" charset="0"/>
              </a:rPr>
              <a:t>dùng</a:t>
            </a:r>
            <a:r>
              <a:rPr lang="en-US" sz="3600" dirty="0">
                <a:solidFill>
                  <a:schemeClr val="tx1"/>
                </a:solidFill>
                <a:effectLst/>
                <a:latin typeface="Cambria" pitchFamily="18" charset="0"/>
                <a:cs typeface="Times New Roman" pitchFamily="18" charset="0"/>
              </a:rPr>
              <a:t> </a:t>
            </a:r>
            <a:r>
              <a:rPr lang="en-US" sz="3600" dirty="0" err="1">
                <a:solidFill>
                  <a:schemeClr val="tx1"/>
                </a:solidFill>
                <a:effectLst/>
                <a:latin typeface="Cambria" pitchFamily="18" charset="0"/>
                <a:cs typeface="Times New Roman" pitchFamily="18" charset="0"/>
              </a:rPr>
              <a:t>hạt</a:t>
            </a:r>
            <a:r>
              <a:rPr lang="en-US" sz="3600" dirty="0">
                <a:solidFill>
                  <a:schemeClr val="tx1"/>
                </a:solidFill>
                <a:effectLst/>
                <a:latin typeface="Cambria" pitchFamily="18" charset="0"/>
                <a:cs typeface="Times New Roman" pitchFamily="18" charset="0"/>
              </a:rPr>
              <a:t> </a:t>
            </a:r>
            <a:r>
              <a:rPr lang="en-US" sz="3600" dirty="0" err="1">
                <a:solidFill>
                  <a:schemeClr val="tx1"/>
                </a:solidFill>
                <a:effectLst/>
                <a:latin typeface="Cambria" pitchFamily="18" charset="0"/>
                <a:cs typeface="Times New Roman" pitchFamily="18" charset="0"/>
              </a:rPr>
              <a:t>mài</a:t>
            </a:r>
            <a:r>
              <a:rPr lang="en-US" sz="3600" dirty="0">
                <a:solidFill>
                  <a:schemeClr val="tx1"/>
                </a:solidFill>
                <a:effectLst/>
                <a:latin typeface="Cambria" pitchFamily="18" charset="0"/>
                <a:cs typeface="Times New Roman" pitchFamily="18" charset="0"/>
              </a:rPr>
              <a:t> </a:t>
            </a:r>
            <a:r>
              <a:rPr lang="en-US" sz="3600" dirty="0" err="1">
                <a:solidFill>
                  <a:schemeClr val="tx1"/>
                </a:solidFill>
                <a:effectLst/>
                <a:latin typeface="Cambria" pitchFamily="18" charset="0"/>
                <a:cs typeface="Times New Roman" pitchFamily="18" charset="0"/>
              </a:rPr>
              <a:t>kích</a:t>
            </a:r>
            <a:r>
              <a:rPr lang="en-US" sz="3600" dirty="0">
                <a:solidFill>
                  <a:schemeClr val="tx1"/>
                </a:solidFill>
                <a:effectLst/>
                <a:latin typeface="Cambria" pitchFamily="18" charset="0"/>
                <a:cs typeface="Times New Roman" pitchFamily="18" charset="0"/>
              </a:rPr>
              <a:t> </a:t>
            </a:r>
            <a:r>
              <a:rPr lang="en-US" sz="3600" dirty="0" err="1">
                <a:solidFill>
                  <a:schemeClr val="tx1"/>
                </a:solidFill>
                <a:effectLst/>
                <a:latin typeface="Cambria" pitchFamily="18" charset="0"/>
                <a:cs typeface="Times New Roman" pitchFamily="18" charset="0"/>
              </a:rPr>
              <a:t>thước</a:t>
            </a:r>
            <a:r>
              <a:rPr lang="en-US" sz="3600" dirty="0">
                <a:solidFill>
                  <a:schemeClr val="tx1"/>
                </a:solidFill>
                <a:effectLst/>
                <a:latin typeface="Cambria" pitchFamily="18" charset="0"/>
                <a:cs typeface="Times New Roman" pitchFamily="18" charset="0"/>
              </a:rPr>
              <a:t> </a:t>
            </a:r>
            <a:r>
              <a:rPr lang="en-US" sz="3600" dirty="0" err="1">
                <a:solidFill>
                  <a:schemeClr val="tx1"/>
                </a:solidFill>
                <a:effectLst/>
                <a:latin typeface="Cambria" pitchFamily="18" charset="0"/>
                <a:cs typeface="Times New Roman" pitchFamily="18" charset="0"/>
              </a:rPr>
              <a:t>nhỏ</a:t>
            </a:r>
            <a:r>
              <a:rPr lang="en-US" sz="3600" dirty="0">
                <a:solidFill>
                  <a:schemeClr val="tx1"/>
                </a:solidFill>
                <a:effectLst/>
                <a:latin typeface="Cambria" pitchFamily="18" charset="0"/>
                <a:cs typeface="Times New Roman" pitchFamily="18" charset="0"/>
              </a:rPr>
              <a:t>, </a:t>
            </a:r>
            <a:r>
              <a:rPr lang="en-US" sz="3600" dirty="0" err="1">
                <a:solidFill>
                  <a:schemeClr val="tx1"/>
                </a:solidFill>
                <a:effectLst/>
                <a:latin typeface="Cambria" pitchFamily="18" charset="0"/>
                <a:cs typeface="Times New Roman" pitchFamily="18" charset="0"/>
              </a:rPr>
              <a:t>dùng</a:t>
            </a:r>
            <a:r>
              <a:rPr lang="en-US" sz="3600" dirty="0">
                <a:solidFill>
                  <a:schemeClr val="tx1"/>
                </a:solidFill>
                <a:effectLst/>
                <a:latin typeface="Cambria" pitchFamily="18" charset="0"/>
                <a:cs typeface="Times New Roman" pitchFamily="18" charset="0"/>
              </a:rPr>
              <a:t> </a:t>
            </a:r>
            <a:r>
              <a:rPr lang="en-US" sz="3600" dirty="0" err="1">
                <a:solidFill>
                  <a:schemeClr val="tx1"/>
                </a:solidFill>
                <a:effectLst/>
                <a:latin typeface="Cambria" pitchFamily="18" charset="0"/>
                <a:cs typeface="Times New Roman" pitchFamily="18" charset="0"/>
              </a:rPr>
              <a:t>để</a:t>
            </a:r>
            <a:r>
              <a:rPr lang="en-US" sz="3600" dirty="0">
                <a:solidFill>
                  <a:schemeClr val="tx1"/>
                </a:solidFill>
                <a:effectLst/>
                <a:latin typeface="Cambria" pitchFamily="18" charset="0"/>
                <a:cs typeface="Times New Roman" pitchFamily="18" charset="0"/>
              </a:rPr>
              <a:t> </a:t>
            </a:r>
            <a:r>
              <a:rPr lang="en-US" sz="3600" dirty="0" err="1">
                <a:solidFill>
                  <a:schemeClr val="tx1"/>
                </a:solidFill>
                <a:effectLst/>
                <a:latin typeface="Cambria" pitchFamily="18" charset="0"/>
                <a:cs typeface="Times New Roman" pitchFamily="18" charset="0"/>
              </a:rPr>
              <a:t>đánh</a:t>
            </a:r>
            <a:r>
              <a:rPr lang="en-US" sz="3600" dirty="0">
                <a:solidFill>
                  <a:schemeClr val="tx1"/>
                </a:solidFill>
                <a:effectLst/>
                <a:latin typeface="Cambria" pitchFamily="18" charset="0"/>
                <a:cs typeface="Times New Roman" pitchFamily="18" charset="0"/>
              </a:rPr>
              <a:t> </a:t>
            </a:r>
            <a:r>
              <a:rPr lang="en-US" sz="3600" dirty="0" err="1">
                <a:solidFill>
                  <a:schemeClr val="tx1"/>
                </a:solidFill>
                <a:effectLst/>
                <a:latin typeface="Cambria" pitchFamily="18" charset="0"/>
                <a:cs typeface="Times New Roman" pitchFamily="18" charset="0"/>
              </a:rPr>
              <a:t>bóng</a:t>
            </a:r>
            <a:r>
              <a:rPr lang="en-US" sz="3600" dirty="0">
                <a:solidFill>
                  <a:schemeClr val="tx1"/>
                </a:solidFill>
                <a:effectLst/>
                <a:latin typeface="Cambria" pitchFamily="18" charset="0"/>
                <a:cs typeface="Times New Roman" pitchFamily="18" charset="0"/>
              </a:rPr>
              <a:t> </a:t>
            </a:r>
            <a:r>
              <a:rPr lang="en-US" sz="3600" dirty="0" err="1">
                <a:solidFill>
                  <a:schemeClr val="tx1"/>
                </a:solidFill>
                <a:effectLst/>
                <a:latin typeface="Cambria" pitchFamily="18" charset="0"/>
                <a:cs typeface="Times New Roman" pitchFamily="18" charset="0"/>
              </a:rPr>
              <a:t>tinh</a:t>
            </a:r>
            <a:r>
              <a:rPr lang="en-US" sz="3600" dirty="0">
                <a:solidFill>
                  <a:schemeClr val="tx1"/>
                </a:solidFill>
                <a:effectLst/>
                <a:latin typeface="Cambria" pitchFamily="18" charset="0"/>
                <a:cs typeface="Times New Roman" pitchFamily="18" charset="0"/>
              </a:rPr>
              <a:t>. </a:t>
            </a:r>
            <a:br>
              <a:rPr lang="en-US" sz="3600" dirty="0">
                <a:solidFill>
                  <a:schemeClr val="tx1"/>
                </a:solidFill>
                <a:effectLst/>
                <a:latin typeface="Cambria" pitchFamily="18" charset="0"/>
                <a:cs typeface="Times New Roman" pitchFamily="18" charset="0"/>
              </a:rPr>
            </a:br>
            <a:endParaRPr lang="en-US" sz="3600" dirty="0">
              <a:solidFill>
                <a:schemeClr val="tx1"/>
              </a:solidFill>
              <a:effectLst/>
              <a:latin typeface="Cambria" pitchFamily="18" charset="0"/>
              <a:cs typeface="Times New Roman" pitchFamily="18"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3000" y="2057400"/>
            <a:ext cx="7848600" cy="4648199"/>
          </a:xfrm>
          <a:prstGeom prst="rect">
            <a:avLst/>
          </a:prstGeom>
          <a:ln>
            <a:noFill/>
          </a:ln>
          <a:effectLst>
            <a:softEdge rad="112500"/>
          </a:effectLst>
        </p:spPr>
      </p:pic>
    </p:spTree>
    <p:extLst>
      <p:ext uri="{BB962C8B-B14F-4D97-AF65-F5344CB8AC3E}">
        <p14:creationId xmlns:p14="http://schemas.microsoft.com/office/powerpoint/2010/main" val="442062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838200"/>
            <a:ext cx="8915400" cy="1371600"/>
          </a:xfrm>
        </p:spPr>
        <p:txBody>
          <a:bodyPr>
            <a:normAutofit fontScale="90000"/>
          </a:bodyPr>
          <a:lstStyle/>
          <a:p>
            <a:pPr marL="571500" lvl="0" indent="-571500">
              <a:buFont typeface="Wingdings" pitchFamily="2" charset="2"/>
              <a:buChar char="v"/>
            </a:pPr>
            <a:r>
              <a:rPr lang="en-US" sz="4400" b="1" dirty="0" err="1">
                <a:solidFill>
                  <a:schemeClr val="tx1"/>
                </a:solidFill>
                <a:effectLst/>
                <a:latin typeface="Times New Roman" pitchFamily="18" charset="0"/>
                <a:cs typeface="Times New Roman" pitchFamily="18" charset="0"/>
              </a:rPr>
              <a:t>Đánh</a:t>
            </a:r>
            <a:r>
              <a:rPr lang="en-US" sz="4400" b="1" dirty="0">
                <a:solidFill>
                  <a:schemeClr val="tx1"/>
                </a:solidFill>
                <a:effectLst/>
                <a:latin typeface="Times New Roman" pitchFamily="18" charset="0"/>
                <a:cs typeface="Times New Roman" pitchFamily="18" charset="0"/>
              </a:rPr>
              <a:t> </a:t>
            </a:r>
            <a:r>
              <a:rPr lang="en-US" sz="4400" b="1" dirty="0" err="1">
                <a:solidFill>
                  <a:schemeClr val="tx1"/>
                </a:solidFill>
                <a:effectLst/>
                <a:latin typeface="Times New Roman" pitchFamily="18" charset="0"/>
                <a:cs typeface="Times New Roman" pitchFamily="18" charset="0"/>
              </a:rPr>
              <a:t>bóng</a:t>
            </a:r>
            <a:r>
              <a:rPr lang="en-US" sz="4400" b="1" dirty="0">
                <a:solidFill>
                  <a:schemeClr val="tx1"/>
                </a:solidFill>
                <a:effectLst/>
                <a:latin typeface="Times New Roman" pitchFamily="18" charset="0"/>
                <a:cs typeface="Times New Roman" pitchFamily="18" charset="0"/>
              </a:rPr>
              <a:t> </a:t>
            </a:r>
            <a:r>
              <a:rPr lang="en-US" sz="4400" b="1" dirty="0" err="1">
                <a:solidFill>
                  <a:schemeClr val="tx1"/>
                </a:solidFill>
                <a:effectLst/>
                <a:latin typeface="Times New Roman" pitchFamily="18" charset="0"/>
                <a:cs typeface="Times New Roman" pitchFamily="18" charset="0"/>
              </a:rPr>
              <a:t>bằng</a:t>
            </a:r>
            <a:r>
              <a:rPr lang="en-US" sz="4400" b="1" dirty="0">
                <a:solidFill>
                  <a:schemeClr val="tx1"/>
                </a:solidFill>
                <a:effectLst/>
                <a:latin typeface="Times New Roman" pitchFamily="18" charset="0"/>
                <a:cs typeface="Times New Roman" pitchFamily="18" charset="0"/>
              </a:rPr>
              <a:t> </a:t>
            </a:r>
            <a:r>
              <a:rPr lang="en-US" sz="4400" b="1" dirty="0" err="1">
                <a:solidFill>
                  <a:schemeClr val="tx1"/>
                </a:solidFill>
                <a:effectLst/>
                <a:latin typeface="Times New Roman" pitchFamily="18" charset="0"/>
                <a:cs typeface="Times New Roman" pitchFamily="18" charset="0"/>
              </a:rPr>
              <a:t>vải</a:t>
            </a:r>
            <a:r>
              <a:rPr lang="en-US" sz="4400" b="1" dirty="0">
                <a:solidFill>
                  <a:schemeClr val="tx1"/>
                </a:solidFill>
                <a:effectLst/>
                <a:latin typeface="Times New Roman" pitchFamily="18" charset="0"/>
                <a:cs typeface="Times New Roman" pitchFamily="18" charset="0"/>
              </a:rPr>
              <a:t> </a:t>
            </a:r>
            <a:r>
              <a:rPr lang="en-US" sz="4400" b="1" dirty="0" err="1">
                <a:solidFill>
                  <a:schemeClr val="tx1"/>
                </a:solidFill>
                <a:effectLst/>
                <a:latin typeface="Times New Roman" pitchFamily="18" charset="0"/>
                <a:cs typeface="Times New Roman" pitchFamily="18" charset="0"/>
              </a:rPr>
              <a:t>ép</a:t>
            </a:r>
            <a:r>
              <a:rPr lang="en-US" sz="4400" b="1" dirty="0">
                <a:solidFill>
                  <a:schemeClr val="tx1"/>
                </a:solidFill>
                <a:effectLst/>
                <a:latin typeface="Times New Roman" pitchFamily="18" charset="0"/>
                <a:cs typeface="Times New Roman" pitchFamily="18" charset="0"/>
              </a:rPr>
              <a:t>:  </a:t>
            </a:r>
            <a:r>
              <a:rPr lang="en-US" sz="3600" dirty="0" err="1">
                <a:solidFill>
                  <a:schemeClr val="tx1">
                    <a:lumMod val="95000"/>
                    <a:lumOff val="5000"/>
                  </a:schemeClr>
                </a:solidFill>
                <a:effectLst/>
                <a:latin typeface="Times New Roman" pitchFamily="18" charset="0"/>
                <a:cs typeface="Times New Roman" pitchFamily="18" charset="0"/>
              </a:rPr>
              <a:t>dùng</a:t>
            </a:r>
            <a:r>
              <a:rPr lang="en-US" sz="3600" dirty="0">
                <a:solidFill>
                  <a:schemeClr val="tx1">
                    <a:lumMod val="95000"/>
                    <a:lumOff val="5000"/>
                  </a:schemeClr>
                </a:solidFill>
                <a:effectLst/>
                <a:latin typeface="Times New Roman" pitchFamily="18" charset="0"/>
                <a:cs typeface="Times New Roman" pitchFamily="18" charset="0"/>
              </a:rPr>
              <a:t> </a:t>
            </a:r>
            <a:r>
              <a:rPr lang="en-US" sz="3600" dirty="0" err="1">
                <a:solidFill>
                  <a:schemeClr val="tx1">
                    <a:lumMod val="95000"/>
                    <a:lumOff val="5000"/>
                  </a:schemeClr>
                </a:solidFill>
                <a:effectLst/>
                <a:latin typeface="Times New Roman" pitchFamily="18" charset="0"/>
                <a:cs typeface="Times New Roman" pitchFamily="18" charset="0"/>
              </a:rPr>
              <a:t>để</a:t>
            </a:r>
            <a:r>
              <a:rPr lang="en-US" sz="3600" dirty="0">
                <a:solidFill>
                  <a:schemeClr val="tx1">
                    <a:lumMod val="95000"/>
                    <a:lumOff val="5000"/>
                  </a:schemeClr>
                </a:solidFill>
                <a:effectLst/>
                <a:latin typeface="Times New Roman" pitchFamily="18" charset="0"/>
                <a:cs typeface="Times New Roman" pitchFamily="18" charset="0"/>
              </a:rPr>
              <a:t> </a:t>
            </a:r>
            <a:r>
              <a:rPr lang="en-US" sz="3600" dirty="0" err="1">
                <a:solidFill>
                  <a:schemeClr val="tx1">
                    <a:lumMod val="95000"/>
                    <a:lumOff val="5000"/>
                  </a:schemeClr>
                </a:solidFill>
                <a:effectLst/>
                <a:latin typeface="Times New Roman" pitchFamily="18" charset="0"/>
                <a:cs typeface="Times New Roman" pitchFamily="18" charset="0"/>
              </a:rPr>
              <a:t>đánh</a:t>
            </a:r>
            <a:r>
              <a:rPr lang="en-US" sz="3600" dirty="0">
                <a:solidFill>
                  <a:schemeClr val="tx1">
                    <a:lumMod val="95000"/>
                    <a:lumOff val="5000"/>
                  </a:schemeClr>
                </a:solidFill>
                <a:effectLst/>
                <a:latin typeface="Times New Roman" pitchFamily="18" charset="0"/>
                <a:cs typeface="Times New Roman" pitchFamily="18" charset="0"/>
              </a:rPr>
              <a:t> </a:t>
            </a:r>
            <a:r>
              <a:rPr lang="en-US" sz="3600" dirty="0" err="1">
                <a:solidFill>
                  <a:schemeClr val="tx1">
                    <a:lumMod val="95000"/>
                    <a:lumOff val="5000"/>
                  </a:schemeClr>
                </a:solidFill>
                <a:effectLst/>
                <a:latin typeface="Times New Roman" pitchFamily="18" charset="0"/>
                <a:cs typeface="Times New Roman" pitchFamily="18" charset="0"/>
              </a:rPr>
              <a:t>bóng</a:t>
            </a:r>
            <a:r>
              <a:rPr lang="en-US" sz="3600" dirty="0">
                <a:solidFill>
                  <a:schemeClr val="tx1">
                    <a:lumMod val="95000"/>
                    <a:lumOff val="5000"/>
                  </a:schemeClr>
                </a:solidFill>
                <a:effectLst/>
                <a:latin typeface="Times New Roman" pitchFamily="18" charset="0"/>
                <a:cs typeface="Times New Roman" pitchFamily="18" charset="0"/>
              </a:rPr>
              <a:t> </a:t>
            </a:r>
            <a:r>
              <a:rPr lang="en-US" sz="3600" dirty="0" err="1">
                <a:solidFill>
                  <a:schemeClr val="tx1">
                    <a:lumMod val="95000"/>
                    <a:lumOff val="5000"/>
                  </a:schemeClr>
                </a:solidFill>
                <a:effectLst/>
                <a:latin typeface="Times New Roman" pitchFamily="18" charset="0"/>
                <a:cs typeface="Times New Roman" pitchFamily="18" charset="0"/>
              </a:rPr>
              <a:t>rất</a:t>
            </a:r>
            <a:r>
              <a:rPr lang="en-US" sz="3600" dirty="0">
                <a:solidFill>
                  <a:schemeClr val="tx1">
                    <a:lumMod val="95000"/>
                    <a:lumOff val="5000"/>
                  </a:schemeClr>
                </a:solidFill>
                <a:effectLst/>
                <a:latin typeface="Times New Roman" pitchFamily="18" charset="0"/>
                <a:cs typeface="Times New Roman" pitchFamily="18" charset="0"/>
              </a:rPr>
              <a:t> </a:t>
            </a:r>
            <a:r>
              <a:rPr lang="en-US" sz="3600" dirty="0" err="1">
                <a:solidFill>
                  <a:schemeClr val="tx1">
                    <a:lumMod val="95000"/>
                    <a:lumOff val="5000"/>
                  </a:schemeClr>
                </a:solidFill>
                <a:effectLst/>
                <a:latin typeface="Times New Roman" pitchFamily="18" charset="0"/>
                <a:cs typeface="Times New Roman" pitchFamily="18" charset="0"/>
              </a:rPr>
              <a:t>tinh</a:t>
            </a:r>
            <a:r>
              <a:rPr lang="en-US" sz="3600" dirty="0">
                <a:solidFill>
                  <a:schemeClr val="tx1">
                    <a:lumMod val="95000"/>
                    <a:lumOff val="5000"/>
                  </a:schemeClr>
                </a:solidFill>
                <a:effectLst/>
                <a:latin typeface="Times New Roman" pitchFamily="18" charset="0"/>
                <a:cs typeface="Times New Roman" pitchFamily="18" charset="0"/>
              </a:rPr>
              <a:t>. </a:t>
            </a:r>
            <a:br>
              <a:rPr lang="en-US" sz="3600" dirty="0">
                <a:solidFill>
                  <a:schemeClr val="tx1">
                    <a:lumMod val="95000"/>
                    <a:lumOff val="5000"/>
                  </a:schemeClr>
                </a:solidFill>
                <a:effectLst/>
                <a:latin typeface="Times New Roman" pitchFamily="18" charset="0"/>
                <a:cs typeface="Times New Roman" pitchFamily="18" charset="0"/>
              </a:rPr>
            </a:br>
            <a:endParaRPr lang="en-US" sz="3600" dirty="0">
              <a:solidFill>
                <a:schemeClr val="tx1">
                  <a:lumMod val="95000"/>
                  <a:lumOff val="5000"/>
                </a:schemeClr>
              </a:solidFill>
              <a:latin typeface="Times New Roman" pitchFamily="18" charset="0"/>
              <a:cs typeface="Times New Roman" pitchFamily="18" charset="0"/>
            </a:endParaRPr>
          </a:p>
        </p:txBody>
      </p:sp>
      <p:pic>
        <p:nvPicPr>
          <p:cNvPr id="12" name="Content Placeholder 11" descr="1343643240_5.JPG"/>
          <p:cNvPicPr>
            <a:picLocks noGrp="1" noChangeAspect="1"/>
          </p:cNvPicPr>
          <p:nvPr>
            <p:ph idx="1"/>
          </p:nvPr>
        </p:nvPicPr>
        <p:blipFill>
          <a:blip r:embed="rId2"/>
          <a:stretch>
            <a:fillRect/>
          </a:stretch>
        </p:blipFill>
        <p:spPr>
          <a:xfrm>
            <a:off x="1524000" y="1905000"/>
            <a:ext cx="7086600" cy="4724400"/>
          </a:xfrm>
        </p:spPr>
      </p:pic>
    </p:spTree>
    <p:extLst>
      <p:ext uri="{BB962C8B-B14F-4D97-AF65-F5344CB8AC3E}">
        <p14:creationId xmlns:p14="http://schemas.microsoft.com/office/powerpoint/2010/main" val="1133983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762000"/>
            <a:ext cx="7790688" cy="5715000"/>
          </a:xfrm>
        </p:spPr>
        <p:txBody>
          <a:bodyPr>
            <a:normAutofit/>
          </a:bodyPr>
          <a:lstStyle/>
          <a:p>
            <a:pPr>
              <a:buClrTx/>
            </a:pPr>
            <a:r>
              <a:rPr lang="en-US" dirty="0">
                <a:latin typeface="Cambria" pitchFamily="18" charset="0"/>
                <a:cs typeface="Times New Roman" pitchFamily="18" charset="0"/>
              </a:rPr>
              <a:t>Đánh bóng chỉ để tăng độ nhẵn bóng bề mặt. Nó có thể là nguyên công trước khi mạ.</a:t>
            </a:r>
          </a:p>
          <a:p>
            <a:pPr lvl="0"/>
            <a:endParaRPr lang="en-US" sz="3400" dirty="0">
              <a:latin typeface="Cambria" pitchFamily="18" charset="0"/>
              <a:cs typeface="Times New Roman" pitchFamily="18" charset="0"/>
            </a:endParaRPr>
          </a:p>
          <a:p>
            <a:endParaRPr lang="en-US" sz="3400" dirty="0">
              <a:latin typeface="Cambria" pitchFamily="18" charset="0"/>
              <a:cs typeface="Times New Roman" pitchFamily="18" charset="0"/>
            </a:endParaRPr>
          </a:p>
        </p:txBody>
      </p:sp>
      <p:pic>
        <p:nvPicPr>
          <p:cNvPr id="4" name="Picture 3" descr="hqdefault (1).jpg"/>
          <p:cNvPicPr>
            <a:picLocks noChangeAspect="1"/>
          </p:cNvPicPr>
          <p:nvPr/>
        </p:nvPicPr>
        <p:blipFill>
          <a:blip r:embed="rId2"/>
          <a:stretch>
            <a:fillRect/>
          </a:stretch>
        </p:blipFill>
        <p:spPr>
          <a:xfrm>
            <a:off x="1676400" y="2438400"/>
            <a:ext cx="6781800" cy="4114800"/>
          </a:xfrm>
          <a:prstGeom prst="rect">
            <a:avLst/>
          </a:prstGeom>
        </p:spPr>
      </p:pic>
    </p:spTree>
    <p:extLst>
      <p:ext uri="{BB962C8B-B14F-4D97-AF65-F5344CB8AC3E}">
        <p14:creationId xmlns:p14="http://schemas.microsoft.com/office/powerpoint/2010/main" val="1939467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04800"/>
            <a:ext cx="7498080" cy="3276600"/>
          </a:xfrm>
        </p:spPr>
        <p:txBody>
          <a:bodyPr>
            <a:normAutofit/>
          </a:bodyPr>
          <a:lstStyle/>
          <a:p>
            <a:pPr lvl="0">
              <a:buClrTx/>
            </a:pPr>
            <a:r>
              <a:rPr lang="en-US" dirty="0">
                <a:latin typeface="Cambria" pitchFamily="18" charset="0"/>
                <a:cs typeface="Times New Roman" pitchFamily="18" charset="0"/>
              </a:rPr>
              <a:t>Khi đánh bóng có thể ấp chi tiết vào bánh đánh bóng bằng tay hoặc bằng máy. Trong sản xuất hàng loạt đánh bóng thường đc thực hiện bằng dây đai có dính hạt mài.</a:t>
            </a:r>
          </a:p>
          <a:p>
            <a:pPr lvl="0">
              <a:buClrTx/>
            </a:pPr>
            <a:r>
              <a:rPr lang="en-US" dirty="0">
                <a:latin typeface="Cambria" pitchFamily="18" charset="0"/>
                <a:cs typeface="Times New Roman" pitchFamily="18" charset="0"/>
              </a:rPr>
              <a:t>Độ bóng ảnh hưởng lớn đến thời gian của các nguyên công đánh bóng</a:t>
            </a:r>
            <a:endParaRPr lang="en-US" dirty="0">
              <a:latin typeface="Cambria" pitchFamily="18" charset="0"/>
            </a:endParaRPr>
          </a:p>
        </p:txBody>
      </p:sp>
      <p:pic>
        <p:nvPicPr>
          <p:cNvPr id="5" name="Picture 4" descr="images (15).jpg"/>
          <p:cNvPicPr>
            <a:picLocks noChangeAspect="1"/>
          </p:cNvPicPr>
          <p:nvPr/>
        </p:nvPicPr>
        <p:blipFill>
          <a:blip r:embed="rId2"/>
          <a:stretch>
            <a:fillRect/>
          </a:stretch>
        </p:blipFill>
        <p:spPr>
          <a:xfrm>
            <a:off x="1524000" y="3581400"/>
            <a:ext cx="7315200" cy="335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53312" y="1524000"/>
            <a:ext cx="7790688" cy="4495800"/>
          </a:xfrm>
        </p:spPr>
        <p:txBody>
          <a:bodyPr/>
          <a:lstStyle/>
          <a:p>
            <a:pPr marL="82296" indent="0">
              <a:buNone/>
            </a:pPr>
            <a:r>
              <a:rPr lang="en-US" sz="3600" b="1" i="1" dirty="0">
                <a:latin typeface="Times New Roman" pitchFamily="18" charset="0"/>
                <a:cs typeface="Times New Roman" pitchFamily="18" charset="0"/>
              </a:rPr>
              <a:t>a) </a:t>
            </a:r>
            <a:r>
              <a:rPr lang="en-US" sz="3600" b="1" i="1" dirty="0" err="1">
                <a:latin typeface="Times New Roman" pitchFamily="18" charset="0"/>
                <a:cs typeface="Times New Roman" pitchFamily="18" charset="0"/>
              </a:rPr>
              <a:t>Các</a:t>
            </a:r>
            <a:r>
              <a:rPr lang="en-US" sz="3600" b="1" i="1" dirty="0">
                <a:latin typeface="Times New Roman" pitchFamily="18" charset="0"/>
                <a:cs typeface="Times New Roman" pitchFamily="18" charset="0"/>
              </a:rPr>
              <a:t> </a:t>
            </a:r>
            <a:r>
              <a:rPr lang="en-US" sz="3600" b="1" i="1" dirty="0" err="1">
                <a:latin typeface="Times New Roman" pitchFamily="18" charset="0"/>
                <a:cs typeface="Times New Roman" pitchFamily="18" charset="0"/>
              </a:rPr>
              <a:t>phương</a:t>
            </a:r>
            <a:r>
              <a:rPr lang="en-US" sz="3600" b="1" i="1" dirty="0">
                <a:latin typeface="Times New Roman" pitchFamily="18" charset="0"/>
                <a:cs typeface="Times New Roman" pitchFamily="18" charset="0"/>
              </a:rPr>
              <a:t> </a:t>
            </a:r>
            <a:r>
              <a:rPr lang="en-US" sz="3600" b="1" i="1" dirty="0" err="1">
                <a:latin typeface="Times New Roman" pitchFamily="18" charset="0"/>
                <a:cs typeface="Times New Roman" pitchFamily="18" charset="0"/>
              </a:rPr>
              <a:t>pháp</a:t>
            </a:r>
            <a:r>
              <a:rPr lang="en-US" sz="3600" b="1" i="1" dirty="0">
                <a:latin typeface="Times New Roman" pitchFamily="18" charset="0"/>
                <a:cs typeface="Times New Roman" pitchFamily="18" charset="0"/>
              </a:rPr>
              <a:t> </a:t>
            </a:r>
            <a:r>
              <a:rPr lang="en-US" sz="3600" b="1" i="1" dirty="0" err="1">
                <a:latin typeface="Times New Roman" pitchFamily="18" charset="0"/>
                <a:cs typeface="Times New Roman" pitchFamily="18" charset="0"/>
              </a:rPr>
              <a:t>thực</a:t>
            </a:r>
            <a:r>
              <a:rPr lang="en-US" sz="3600" b="1" i="1" dirty="0">
                <a:latin typeface="Times New Roman" pitchFamily="18" charset="0"/>
                <a:cs typeface="Times New Roman" pitchFamily="18" charset="0"/>
              </a:rPr>
              <a:t> </a:t>
            </a:r>
            <a:r>
              <a:rPr lang="en-US" sz="3600" b="1" i="1" dirty="0" err="1">
                <a:latin typeface="Times New Roman" pitchFamily="18" charset="0"/>
                <a:cs typeface="Times New Roman" pitchFamily="18" charset="0"/>
              </a:rPr>
              <a:t>hiện</a:t>
            </a:r>
            <a:r>
              <a:rPr lang="en-US" sz="3600" b="1" i="1" dirty="0">
                <a:latin typeface="Times New Roman" pitchFamily="18" charset="0"/>
                <a:cs typeface="Times New Roman" pitchFamily="18" charset="0"/>
              </a:rPr>
              <a:t>:</a:t>
            </a:r>
          </a:p>
          <a:p>
            <a:pPr marL="82296" indent="0">
              <a:buNone/>
            </a:pPr>
            <a:endParaRPr lang="en-US" sz="3600" b="1" i="1" dirty="0">
              <a:latin typeface="Times New Roman" pitchFamily="18" charset="0"/>
              <a:cs typeface="Times New Roman" pitchFamily="18" charset="0"/>
            </a:endParaRPr>
          </a:p>
          <a:p>
            <a:pPr lvl="0">
              <a:buClrTx/>
            </a:pP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loại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bằng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hóa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học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loại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dùng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thuốc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đánh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bóng</a:t>
            </a:r>
            <a:r>
              <a:rPr lang="en-US" dirty="0">
                <a:latin typeface="Times New Roman" pitchFamily="18" charset="0"/>
                <a:cs typeface="Times New Roman" pitchFamily="18" charset="0"/>
              </a:rPr>
              <a:t> COI</a:t>
            </a:r>
          </a:p>
          <a:p>
            <a:pPr lvl="0">
              <a:buClrTx/>
            </a:pP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bằng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dòng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loại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dẻo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chảy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dùng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gắn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đá</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mài</a:t>
            </a:r>
            <a:r>
              <a:rPr lang="en-US" dirty="0">
                <a:latin typeface="Times New Roman" pitchFamily="18" charset="0"/>
                <a:cs typeface="Times New Roman" pitchFamily="18" charset="0"/>
              </a:rPr>
              <a:t>.</a:t>
            </a:r>
          </a:p>
          <a:p>
            <a:endParaRPr lang="en-US" b="1" dirty="0"/>
          </a:p>
        </p:txBody>
      </p:sp>
    </p:spTree>
    <p:extLst>
      <p:ext uri="{BB962C8B-B14F-4D97-AF65-F5344CB8AC3E}">
        <p14:creationId xmlns:p14="http://schemas.microsoft.com/office/powerpoint/2010/main" val="2378052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152400"/>
            <a:ext cx="8001000" cy="1676400"/>
          </a:xfrm>
        </p:spPr>
        <p:txBody>
          <a:bodyPr>
            <a:normAutofit fontScale="90000"/>
          </a:bodyPr>
          <a:lstStyle/>
          <a:p>
            <a:r>
              <a:rPr lang="en-US" sz="4000" b="1" dirty="0">
                <a:solidFill>
                  <a:schemeClr val="tx1"/>
                </a:solidFill>
                <a:effectLst/>
                <a:latin typeface="Cambria" pitchFamily="18" charset="0"/>
                <a:cs typeface="Times New Roman" pitchFamily="18" charset="0"/>
              </a:rPr>
              <a:t>b) </a:t>
            </a:r>
            <a:r>
              <a:rPr lang="en-US" sz="4000" b="1" dirty="0" err="1">
                <a:solidFill>
                  <a:schemeClr val="tx1"/>
                </a:solidFill>
                <a:effectLst/>
                <a:latin typeface="Cambria" pitchFamily="18" charset="0"/>
                <a:cs typeface="Times New Roman" pitchFamily="18" charset="0"/>
              </a:rPr>
              <a:t>Công</a:t>
            </a:r>
            <a:r>
              <a:rPr lang="en-US" sz="4000" b="1" dirty="0">
                <a:solidFill>
                  <a:schemeClr val="tx1"/>
                </a:solidFill>
                <a:effectLst/>
                <a:latin typeface="Cambria" pitchFamily="18" charset="0"/>
                <a:cs typeface="Times New Roman" pitchFamily="18" charset="0"/>
              </a:rPr>
              <a:t> </a:t>
            </a:r>
            <a:r>
              <a:rPr lang="en-US" sz="4000" b="1" dirty="0" err="1">
                <a:solidFill>
                  <a:schemeClr val="tx1"/>
                </a:solidFill>
                <a:effectLst/>
                <a:latin typeface="Cambria" pitchFamily="18" charset="0"/>
                <a:cs typeface="Times New Roman" pitchFamily="18" charset="0"/>
              </a:rPr>
              <a:t>việc</a:t>
            </a:r>
            <a:r>
              <a:rPr lang="en-US" sz="4000" b="1" dirty="0">
                <a:solidFill>
                  <a:schemeClr val="tx1"/>
                </a:solidFill>
                <a:effectLst/>
                <a:latin typeface="Cambria" pitchFamily="18" charset="0"/>
                <a:cs typeface="Times New Roman" pitchFamily="18" charset="0"/>
              </a:rPr>
              <a:t> </a:t>
            </a:r>
            <a:r>
              <a:rPr lang="en-US" sz="4000" b="1" dirty="0" err="1">
                <a:solidFill>
                  <a:schemeClr val="tx1"/>
                </a:solidFill>
                <a:effectLst/>
                <a:latin typeface="Cambria" pitchFamily="18" charset="0"/>
                <a:cs typeface="Times New Roman" pitchFamily="18" charset="0"/>
              </a:rPr>
              <a:t>đánh</a:t>
            </a:r>
            <a:r>
              <a:rPr lang="en-US" sz="4000" b="1" dirty="0">
                <a:solidFill>
                  <a:schemeClr val="tx1"/>
                </a:solidFill>
                <a:effectLst/>
                <a:latin typeface="Cambria" pitchFamily="18" charset="0"/>
                <a:cs typeface="Times New Roman" pitchFamily="18" charset="0"/>
              </a:rPr>
              <a:t> </a:t>
            </a:r>
            <a:r>
              <a:rPr lang="en-US" sz="4000" b="1" dirty="0" err="1">
                <a:solidFill>
                  <a:schemeClr val="tx1"/>
                </a:solidFill>
                <a:effectLst/>
                <a:latin typeface="Cambria" pitchFamily="18" charset="0"/>
                <a:cs typeface="Times New Roman" pitchFamily="18" charset="0"/>
              </a:rPr>
              <a:t>bóng</a:t>
            </a:r>
            <a:r>
              <a:rPr lang="en-US" sz="4000" b="1" dirty="0">
                <a:solidFill>
                  <a:schemeClr val="tx1"/>
                </a:solidFill>
                <a:effectLst/>
                <a:latin typeface="Cambria" pitchFamily="18" charset="0"/>
                <a:cs typeface="Times New Roman" pitchFamily="18" charset="0"/>
              </a:rPr>
              <a:t>: </a:t>
            </a:r>
            <a:r>
              <a:rPr lang="en-US" sz="3600" dirty="0">
                <a:solidFill>
                  <a:schemeClr val="tx1"/>
                </a:solidFill>
                <a:effectLst/>
                <a:latin typeface="Times New Roman" pitchFamily="18" charset="0"/>
                <a:cs typeface="Times New Roman" pitchFamily="18" charset="0"/>
              </a:rPr>
              <a:t>Theo </a:t>
            </a:r>
            <a:r>
              <a:rPr lang="en-US" sz="3600" dirty="0" err="1">
                <a:solidFill>
                  <a:schemeClr val="tx1"/>
                </a:solidFill>
                <a:effectLst/>
                <a:latin typeface="Times New Roman" pitchFamily="18" charset="0"/>
                <a:cs typeface="Times New Roman" pitchFamily="18" charset="0"/>
              </a:rPr>
              <a:t>phương</a:t>
            </a:r>
            <a:r>
              <a:rPr lang="en-US" sz="3600" dirty="0">
                <a:solidFill>
                  <a:schemeClr val="tx1"/>
                </a:solidFill>
                <a:effectLst/>
                <a:latin typeface="Times New Roman" pitchFamily="18" charset="0"/>
                <a:cs typeface="Times New Roman" pitchFamily="18" charset="0"/>
              </a:rPr>
              <a:t> </a:t>
            </a:r>
            <a:r>
              <a:rPr lang="en-US" sz="3600" dirty="0" err="1">
                <a:solidFill>
                  <a:schemeClr val="tx1"/>
                </a:solidFill>
                <a:effectLst/>
                <a:latin typeface="Times New Roman" pitchFamily="18" charset="0"/>
                <a:cs typeface="Times New Roman" pitchFamily="18" charset="0"/>
              </a:rPr>
              <a:t>pháp</a:t>
            </a:r>
            <a:r>
              <a:rPr lang="en-US" sz="3600" dirty="0">
                <a:solidFill>
                  <a:schemeClr val="tx1"/>
                </a:solidFill>
                <a:effectLst/>
                <a:latin typeface="Times New Roman" pitchFamily="18" charset="0"/>
                <a:cs typeface="Times New Roman" pitchFamily="18" charset="0"/>
              </a:rPr>
              <a:t> </a:t>
            </a:r>
            <a:r>
              <a:rPr lang="en-US" sz="3600" dirty="0" err="1">
                <a:solidFill>
                  <a:schemeClr val="tx1"/>
                </a:solidFill>
                <a:effectLst/>
                <a:latin typeface="Times New Roman" pitchFamily="18" charset="0"/>
                <a:cs typeface="Times New Roman" pitchFamily="18" charset="0"/>
              </a:rPr>
              <a:t>thực</a:t>
            </a:r>
            <a:r>
              <a:rPr lang="en-US" sz="3600" dirty="0">
                <a:solidFill>
                  <a:schemeClr val="tx1"/>
                </a:solidFill>
                <a:effectLst/>
                <a:latin typeface="Times New Roman" pitchFamily="18" charset="0"/>
                <a:cs typeface="Times New Roman" pitchFamily="18" charset="0"/>
              </a:rPr>
              <a:t> </a:t>
            </a:r>
            <a:r>
              <a:rPr lang="en-US" sz="3600" dirty="0" err="1">
                <a:solidFill>
                  <a:schemeClr val="tx1"/>
                </a:solidFill>
                <a:effectLst/>
                <a:latin typeface="Times New Roman" pitchFamily="18" charset="0"/>
                <a:cs typeface="Times New Roman" pitchFamily="18" charset="0"/>
              </a:rPr>
              <a:t>hiện</a:t>
            </a:r>
            <a:r>
              <a:rPr lang="en-US" sz="3600" dirty="0">
                <a:solidFill>
                  <a:schemeClr val="tx1"/>
                </a:solidFill>
                <a:effectLst/>
                <a:latin typeface="Times New Roman" pitchFamily="18" charset="0"/>
                <a:cs typeface="Times New Roman" pitchFamily="18" charset="0"/>
              </a:rPr>
              <a:t> chia </a:t>
            </a:r>
            <a:r>
              <a:rPr lang="en-US" sz="3600" dirty="0" err="1">
                <a:solidFill>
                  <a:schemeClr val="tx1"/>
                </a:solidFill>
                <a:effectLst/>
                <a:latin typeface="Times New Roman" pitchFamily="18" charset="0"/>
                <a:cs typeface="Times New Roman" pitchFamily="18" charset="0"/>
              </a:rPr>
              <a:t>làm</a:t>
            </a:r>
            <a:r>
              <a:rPr lang="en-US" sz="3600" dirty="0">
                <a:solidFill>
                  <a:schemeClr val="tx1"/>
                </a:solidFill>
                <a:effectLst/>
                <a:latin typeface="Times New Roman" pitchFamily="18" charset="0"/>
                <a:cs typeface="Times New Roman" pitchFamily="18" charset="0"/>
              </a:rPr>
              <a:t> 2 </a:t>
            </a:r>
            <a:r>
              <a:rPr lang="en-US" sz="3600" dirty="0" err="1">
                <a:solidFill>
                  <a:schemeClr val="tx1"/>
                </a:solidFill>
                <a:effectLst/>
                <a:latin typeface="Times New Roman" pitchFamily="18" charset="0"/>
                <a:cs typeface="Times New Roman" pitchFamily="18" charset="0"/>
              </a:rPr>
              <a:t>nhóm</a:t>
            </a:r>
            <a:r>
              <a:rPr lang="en-US" sz="3600" dirty="0">
                <a:solidFill>
                  <a:schemeClr val="tx1"/>
                </a:solidFill>
                <a:effectLst/>
                <a:latin typeface="Times New Roman" pitchFamily="18" charset="0"/>
                <a:cs typeface="Times New Roman" pitchFamily="18" charset="0"/>
              </a:rPr>
              <a:t> </a:t>
            </a:r>
            <a:r>
              <a:rPr lang="en-US" sz="3600" dirty="0" err="1">
                <a:solidFill>
                  <a:schemeClr val="tx1"/>
                </a:solidFill>
                <a:effectLst/>
                <a:latin typeface="Times New Roman" pitchFamily="18" charset="0"/>
                <a:cs typeface="Times New Roman" pitchFamily="18" charset="0"/>
              </a:rPr>
              <a:t>chính</a:t>
            </a:r>
            <a:r>
              <a:rPr lang="en-US" sz="3600" dirty="0">
                <a:solidFill>
                  <a:schemeClr val="tx1"/>
                </a:solidFill>
                <a:effectLst/>
                <a:latin typeface="Times New Roman" pitchFamily="18" charset="0"/>
                <a:cs typeface="Times New Roman" pitchFamily="18" charset="0"/>
              </a:rPr>
              <a:t>:</a:t>
            </a:r>
            <a:br>
              <a:rPr lang="en-US" sz="3600" dirty="0">
                <a:solidFill>
                  <a:schemeClr val="tx1"/>
                </a:solidFill>
                <a:effectLst/>
                <a:latin typeface="Times New Roman" pitchFamily="18" charset="0"/>
                <a:cs typeface="Times New Roman" pitchFamily="18" charset="0"/>
              </a:rPr>
            </a:br>
            <a:endParaRPr lang="en-US" sz="3600" dirty="0">
              <a:solidFill>
                <a:schemeClr val="tx1"/>
              </a:solidFill>
              <a:latin typeface="Times New Roman" pitchFamily="18" charset="0"/>
              <a:cs typeface="Times New Roman" pitchFamily="18"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66800" y="1905000"/>
            <a:ext cx="7620000" cy="4876800"/>
          </a:xfrm>
        </p:spPr>
      </p:pic>
    </p:spTree>
    <p:extLst>
      <p:ext uri="{BB962C8B-B14F-4D97-AF65-F5344CB8AC3E}">
        <p14:creationId xmlns:p14="http://schemas.microsoft.com/office/powerpoint/2010/main" val="2429057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457200"/>
            <a:ext cx="8382000" cy="1143000"/>
          </a:xfrm>
        </p:spPr>
        <p:txBody>
          <a:bodyPr>
            <a:noAutofit/>
          </a:bodyPr>
          <a:lstStyle/>
          <a:p>
            <a:pPr marL="571500" lvl="0" indent="-571500">
              <a:buFont typeface="Wingdings" pitchFamily="2" charset="2"/>
              <a:buChar char="v"/>
            </a:pPr>
            <a:r>
              <a:rPr lang="en-US" sz="3600" b="1" dirty="0" err="1">
                <a:solidFill>
                  <a:schemeClr val="tx1"/>
                </a:solidFill>
                <a:effectLst/>
                <a:latin typeface="Cambria" pitchFamily="18" charset="0"/>
                <a:cs typeface="Times New Roman" pitchFamily="18" charset="0"/>
              </a:rPr>
              <a:t>Đánh</a:t>
            </a:r>
            <a:r>
              <a:rPr lang="en-US" sz="3600" b="1" dirty="0">
                <a:solidFill>
                  <a:schemeClr val="tx1"/>
                </a:solidFill>
                <a:effectLst/>
                <a:latin typeface="Cambria" pitchFamily="18" charset="0"/>
                <a:cs typeface="Times New Roman" pitchFamily="18" charset="0"/>
              </a:rPr>
              <a:t> </a:t>
            </a:r>
            <a:r>
              <a:rPr lang="en-US" sz="3600" b="1" dirty="0" err="1">
                <a:solidFill>
                  <a:schemeClr val="tx1"/>
                </a:solidFill>
                <a:effectLst/>
                <a:latin typeface="Cambria" pitchFamily="18" charset="0"/>
                <a:cs typeface="Times New Roman" pitchFamily="18" charset="0"/>
              </a:rPr>
              <a:t>bóng</a:t>
            </a:r>
            <a:r>
              <a:rPr lang="en-US" sz="3600" b="1" dirty="0">
                <a:solidFill>
                  <a:schemeClr val="tx1"/>
                </a:solidFill>
                <a:effectLst/>
                <a:latin typeface="Cambria" pitchFamily="18" charset="0"/>
                <a:cs typeface="Times New Roman" pitchFamily="18" charset="0"/>
              </a:rPr>
              <a:t> </a:t>
            </a:r>
            <a:r>
              <a:rPr lang="en-US" sz="3600" b="1" dirty="0" err="1">
                <a:solidFill>
                  <a:schemeClr val="tx1"/>
                </a:solidFill>
                <a:effectLst/>
                <a:latin typeface="Cambria" pitchFamily="18" charset="0"/>
                <a:cs typeface="Times New Roman" pitchFamily="18" charset="0"/>
              </a:rPr>
              <a:t>bằng</a:t>
            </a:r>
            <a:r>
              <a:rPr lang="en-US" sz="3600" b="1" dirty="0">
                <a:solidFill>
                  <a:schemeClr val="tx1"/>
                </a:solidFill>
                <a:effectLst/>
                <a:latin typeface="Cambria" pitchFamily="18" charset="0"/>
                <a:cs typeface="Times New Roman" pitchFamily="18" charset="0"/>
              </a:rPr>
              <a:t> </a:t>
            </a:r>
            <a:r>
              <a:rPr lang="en-US" sz="3600" b="1" dirty="0" err="1">
                <a:solidFill>
                  <a:schemeClr val="tx1"/>
                </a:solidFill>
                <a:effectLst/>
                <a:latin typeface="Cambria" pitchFamily="18" charset="0"/>
                <a:cs typeface="Times New Roman" pitchFamily="18" charset="0"/>
              </a:rPr>
              <a:t>đá</a:t>
            </a:r>
            <a:r>
              <a:rPr lang="en-US" sz="3600" b="1" dirty="0">
                <a:solidFill>
                  <a:schemeClr val="tx1"/>
                </a:solidFill>
                <a:effectLst/>
                <a:latin typeface="Cambria" pitchFamily="18" charset="0"/>
                <a:cs typeface="Times New Roman" pitchFamily="18" charset="0"/>
              </a:rPr>
              <a:t> </a:t>
            </a:r>
            <a:r>
              <a:rPr lang="en-US" sz="3600" b="1" dirty="0" err="1">
                <a:solidFill>
                  <a:schemeClr val="tx1"/>
                </a:solidFill>
                <a:effectLst/>
                <a:latin typeface="Cambria" pitchFamily="18" charset="0"/>
                <a:cs typeface="Times New Roman" pitchFamily="18" charset="0"/>
              </a:rPr>
              <a:t>mài</a:t>
            </a:r>
            <a:r>
              <a:rPr lang="en-US" sz="3600" b="1" dirty="0">
                <a:solidFill>
                  <a:schemeClr val="tx1"/>
                </a:solidFill>
                <a:effectLst/>
                <a:latin typeface="Cambria" pitchFamily="18" charset="0"/>
                <a:cs typeface="Times New Roman" pitchFamily="18" charset="0"/>
              </a:rPr>
              <a:t> </a:t>
            </a:r>
            <a:r>
              <a:rPr lang="en-US" sz="3600" b="1" dirty="0" err="1">
                <a:solidFill>
                  <a:schemeClr val="tx1"/>
                </a:solidFill>
                <a:effectLst/>
                <a:latin typeface="Cambria" pitchFamily="18" charset="0"/>
                <a:cs typeface="Times New Roman" pitchFamily="18" charset="0"/>
              </a:rPr>
              <a:t>bóng</a:t>
            </a:r>
            <a:r>
              <a:rPr lang="en-US" sz="3600" b="1" dirty="0">
                <a:solidFill>
                  <a:schemeClr val="tx1"/>
                </a:solidFill>
                <a:effectLst/>
                <a:latin typeface="Cambria" pitchFamily="18" charset="0"/>
                <a:cs typeface="Times New Roman" pitchFamily="18" charset="0"/>
              </a:rPr>
              <a:t> quay: </a:t>
            </a:r>
            <a:br>
              <a:rPr lang="en-US" sz="3600" b="1" dirty="0">
                <a:solidFill>
                  <a:schemeClr val="tx1"/>
                </a:solidFill>
                <a:effectLst/>
                <a:latin typeface="Cambria" pitchFamily="18" charset="0"/>
                <a:cs typeface="Times New Roman" pitchFamily="18" charset="0"/>
              </a:rPr>
            </a:br>
            <a:endParaRPr lang="en-US" sz="3600" b="1" dirty="0">
              <a:solidFill>
                <a:schemeClr val="tx1"/>
              </a:solidFill>
              <a:latin typeface="Cambria" pitchFamily="18" charset="0"/>
              <a:cs typeface="Times New Roman" pitchFamily="18" charset="0"/>
            </a:endParaRPr>
          </a:p>
        </p:txBody>
      </p:sp>
      <p:pic>
        <p:nvPicPr>
          <p:cNvPr id="6" name="Content Placeholder 5" descr="images (8).jpg"/>
          <p:cNvPicPr>
            <a:picLocks noGrp="1" noChangeAspect="1"/>
          </p:cNvPicPr>
          <p:nvPr>
            <p:ph idx="1"/>
          </p:nvPr>
        </p:nvPicPr>
        <p:blipFill>
          <a:blip r:embed="rId2"/>
          <a:stretch>
            <a:fillRect/>
          </a:stretch>
        </p:blipFill>
        <p:spPr>
          <a:xfrm>
            <a:off x="1447800" y="1371600"/>
            <a:ext cx="7086600" cy="5334000"/>
          </a:xfrm>
        </p:spPr>
      </p:pic>
    </p:spTree>
    <p:extLst>
      <p:ext uri="{BB962C8B-B14F-4D97-AF65-F5344CB8AC3E}">
        <p14:creationId xmlns:p14="http://schemas.microsoft.com/office/powerpoint/2010/main" val="2766310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685800"/>
            <a:ext cx="7714488" cy="5562600"/>
          </a:xfrm>
        </p:spPr>
        <p:txBody>
          <a:bodyPr>
            <a:noAutofit/>
          </a:bodyPr>
          <a:lstStyle/>
          <a:p>
            <a:pPr lvl="0">
              <a:buClrTx/>
            </a:pPr>
            <a:r>
              <a:rPr lang="en-US" sz="2000" dirty="0">
                <a:latin typeface="Cambria" pitchFamily="18" charset="0"/>
                <a:cs typeface="Times New Roman" pitchFamily="18" charset="0"/>
              </a:rPr>
              <a:t>Các đá mài bóng mền có chất dính kết cao su, các vòng phớt và vòng vải có gắn một lớp hạt mài cùng với các chất dính kết là các dụng cụ đánh bóng.</a:t>
            </a:r>
          </a:p>
          <a:p>
            <a:pPr lvl="0"/>
            <a:endParaRPr lang="en-US" sz="2000" dirty="0">
              <a:latin typeface="Cambria" pitchFamily="18" charset="0"/>
              <a:cs typeface="Times New Roman" pitchFamily="18" charset="0"/>
            </a:endParaRPr>
          </a:p>
          <a:p>
            <a:pPr lvl="0"/>
            <a:endParaRPr lang="en-US" sz="2000" dirty="0">
              <a:latin typeface="Cambria" pitchFamily="18" charset="0"/>
              <a:cs typeface="Times New Roman" pitchFamily="18" charset="0"/>
            </a:endParaRPr>
          </a:p>
          <a:p>
            <a:pPr lvl="0"/>
            <a:endParaRPr lang="en-US" sz="2000" dirty="0">
              <a:latin typeface="Cambria" pitchFamily="18" charset="0"/>
              <a:cs typeface="Times New Roman" pitchFamily="18" charset="0"/>
            </a:endParaRPr>
          </a:p>
          <a:p>
            <a:pPr lvl="0"/>
            <a:endParaRPr lang="en-US" sz="2000" dirty="0">
              <a:latin typeface="Cambria" pitchFamily="18" charset="0"/>
              <a:cs typeface="Times New Roman" pitchFamily="18" charset="0"/>
            </a:endParaRPr>
          </a:p>
          <a:p>
            <a:pPr lvl="0"/>
            <a:endParaRPr lang="en-US" sz="2000" dirty="0">
              <a:latin typeface="Cambria" pitchFamily="18" charset="0"/>
              <a:cs typeface="Times New Roman" pitchFamily="18" charset="0"/>
            </a:endParaRPr>
          </a:p>
          <a:p>
            <a:pPr lvl="0"/>
            <a:endParaRPr lang="en-US" sz="2000" dirty="0">
              <a:latin typeface="Cambria" pitchFamily="18" charset="0"/>
              <a:cs typeface="Times New Roman" pitchFamily="18" charset="0"/>
            </a:endParaRPr>
          </a:p>
          <a:p>
            <a:pPr lvl="0"/>
            <a:endParaRPr lang="en-US" sz="2000" dirty="0">
              <a:latin typeface="Cambria" pitchFamily="18" charset="0"/>
              <a:cs typeface="Times New Roman" pitchFamily="18" charset="0"/>
            </a:endParaRPr>
          </a:p>
          <a:p>
            <a:pPr lvl="0">
              <a:buNone/>
            </a:pPr>
            <a:endParaRPr lang="en-US" sz="2000" dirty="0">
              <a:latin typeface="Cambria" pitchFamily="18" charset="0"/>
              <a:cs typeface="Times New Roman" pitchFamily="18" charset="0"/>
            </a:endParaRPr>
          </a:p>
          <a:p>
            <a:pPr lvl="0">
              <a:buNone/>
            </a:pPr>
            <a:endParaRPr lang="en-US" sz="2000" dirty="0">
              <a:latin typeface="Cambria" pitchFamily="18" charset="0"/>
              <a:cs typeface="Times New Roman" pitchFamily="18" charset="0"/>
            </a:endParaRPr>
          </a:p>
          <a:p>
            <a:pPr lvl="0">
              <a:buClrTx/>
            </a:pPr>
            <a:r>
              <a:rPr lang="en-US" sz="2000" dirty="0">
                <a:latin typeface="Cambria" pitchFamily="18" charset="0"/>
                <a:cs typeface="Times New Roman" pitchFamily="18" charset="0"/>
              </a:rPr>
              <a:t>Chuyển động chính của phương pháp này là quay quanh đá mài, còn chuyển động của chạy dao là chuyển động của chi tiết gia công.</a:t>
            </a:r>
          </a:p>
          <a:p>
            <a:endParaRPr lang="en-US" sz="2000" dirty="0">
              <a:latin typeface="Cambria" pitchFamily="18" charset="0"/>
              <a:cs typeface="Times New Roman" pitchFamily="18" charset="0"/>
            </a:endParaRPr>
          </a:p>
        </p:txBody>
      </p:sp>
      <p:pic>
        <p:nvPicPr>
          <p:cNvPr id="6" name="Content Placeholder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9875" y="1855424"/>
            <a:ext cx="6858000" cy="3048000"/>
          </a:xfrm>
          <a:prstGeom prst="roundRect">
            <a:avLst>
              <a:gd name="adj" fmla="val 8594"/>
            </a:avLst>
          </a:prstGeom>
          <a:blipFill>
            <a:blip r:embed="rId3"/>
            <a:tile tx="0" ty="0" sx="100000" sy="100000" flip="none" algn="tl"/>
          </a:blip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2202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animEffect transition="in" filter="fade">
                                      <p:cBhvr>
                                        <p:cTn id="19" dur="1000"/>
                                        <p:tgtEl>
                                          <p:spTgt spid="3">
                                            <p:txEl>
                                              <p:pRg st="10" end="10"/>
                                            </p:txEl>
                                          </p:spTgt>
                                        </p:tgtEl>
                                      </p:cBhvr>
                                    </p:animEffect>
                                    <p:anim calcmode="lin" valueType="num">
                                      <p:cBhvr>
                                        <p:cTn id="20"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571500" indent="-571500">
              <a:buFont typeface="Wingdings" pitchFamily="2" charset="2"/>
              <a:buChar char="v"/>
            </a:pPr>
            <a:r>
              <a:rPr lang="en-US" sz="3200" b="1" dirty="0" err="1">
                <a:solidFill>
                  <a:schemeClr val="tx1"/>
                </a:solidFill>
                <a:effectLst/>
                <a:latin typeface="Cambria" pitchFamily="18" charset="0"/>
                <a:cs typeface="Times New Roman" pitchFamily="18" charset="0"/>
              </a:rPr>
              <a:t>Gia</a:t>
            </a:r>
            <a:r>
              <a:rPr lang="en-US" sz="3200" b="1" dirty="0">
                <a:solidFill>
                  <a:schemeClr val="tx1"/>
                </a:solidFill>
                <a:effectLst/>
                <a:latin typeface="Cambria" pitchFamily="18" charset="0"/>
                <a:cs typeface="Times New Roman" pitchFamily="18" charset="0"/>
              </a:rPr>
              <a:t> </a:t>
            </a:r>
            <a:r>
              <a:rPr lang="en-US" sz="3200" b="1" dirty="0" err="1">
                <a:solidFill>
                  <a:schemeClr val="tx1"/>
                </a:solidFill>
                <a:effectLst/>
                <a:latin typeface="Cambria" pitchFamily="18" charset="0"/>
                <a:cs typeface="Times New Roman" pitchFamily="18" charset="0"/>
              </a:rPr>
              <a:t>công</a:t>
            </a:r>
            <a:r>
              <a:rPr lang="en-US" sz="3200" b="1" dirty="0">
                <a:solidFill>
                  <a:schemeClr val="tx1"/>
                </a:solidFill>
                <a:effectLst/>
                <a:latin typeface="Cambria" pitchFamily="18" charset="0"/>
                <a:cs typeface="Times New Roman" pitchFamily="18" charset="0"/>
              </a:rPr>
              <a:t> </a:t>
            </a:r>
            <a:r>
              <a:rPr lang="en-US" sz="3200" b="1" dirty="0" err="1">
                <a:solidFill>
                  <a:schemeClr val="tx1"/>
                </a:solidFill>
                <a:effectLst/>
                <a:latin typeface="Cambria" pitchFamily="18" charset="0"/>
                <a:cs typeface="Times New Roman" pitchFamily="18" charset="0"/>
              </a:rPr>
              <a:t>bằng</a:t>
            </a:r>
            <a:r>
              <a:rPr lang="en-US" sz="3200" b="1" dirty="0">
                <a:solidFill>
                  <a:schemeClr val="tx1"/>
                </a:solidFill>
                <a:effectLst/>
                <a:latin typeface="Cambria" pitchFamily="18" charset="0"/>
                <a:cs typeface="Times New Roman" pitchFamily="18" charset="0"/>
              </a:rPr>
              <a:t> </a:t>
            </a:r>
            <a:r>
              <a:rPr lang="en-US" sz="3200" b="1" dirty="0" err="1">
                <a:solidFill>
                  <a:schemeClr val="tx1"/>
                </a:solidFill>
                <a:effectLst/>
                <a:latin typeface="Cambria" pitchFamily="18" charset="0"/>
                <a:cs typeface="Times New Roman" pitchFamily="18" charset="0"/>
              </a:rPr>
              <a:t>giấy</a:t>
            </a:r>
            <a:r>
              <a:rPr lang="en-US" sz="3200" b="1" dirty="0">
                <a:solidFill>
                  <a:schemeClr val="tx1"/>
                </a:solidFill>
                <a:effectLst/>
                <a:latin typeface="Cambria" pitchFamily="18" charset="0"/>
                <a:cs typeface="Times New Roman" pitchFamily="18" charset="0"/>
              </a:rPr>
              <a:t> </a:t>
            </a:r>
            <a:r>
              <a:rPr lang="en-US" sz="3200" b="1" dirty="0" err="1">
                <a:solidFill>
                  <a:schemeClr val="tx1"/>
                </a:solidFill>
                <a:effectLst/>
                <a:latin typeface="Cambria" pitchFamily="18" charset="0"/>
                <a:cs typeface="Times New Roman" pitchFamily="18" charset="0"/>
              </a:rPr>
              <a:t>ráp</a:t>
            </a:r>
            <a:r>
              <a:rPr lang="en-US" sz="3200" b="1" dirty="0">
                <a:solidFill>
                  <a:schemeClr val="tx1"/>
                </a:solidFill>
                <a:effectLst/>
                <a:latin typeface="Cambria" pitchFamily="18" charset="0"/>
                <a:cs typeface="Times New Roman" pitchFamily="18" charset="0"/>
              </a:rPr>
              <a:t> </a:t>
            </a:r>
            <a:r>
              <a:rPr lang="en-US" sz="3200" b="1" dirty="0" err="1">
                <a:solidFill>
                  <a:schemeClr val="tx1"/>
                </a:solidFill>
                <a:effectLst/>
                <a:latin typeface="Cambria" pitchFamily="18" charset="0"/>
                <a:cs typeface="Times New Roman" pitchFamily="18" charset="0"/>
              </a:rPr>
              <a:t>đánh</a:t>
            </a:r>
            <a:r>
              <a:rPr lang="en-US" sz="3200" b="1" dirty="0">
                <a:solidFill>
                  <a:schemeClr val="tx1"/>
                </a:solidFill>
                <a:effectLst/>
                <a:latin typeface="Cambria" pitchFamily="18" charset="0"/>
                <a:cs typeface="Times New Roman" pitchFamily="18" charset="0"/>
              </a:rPr>
              <a:t> </a:t>
            </a:r>
            <a:r>
              <a:rPr lang="en-US" sz="3200" b="1" dirty="0" err="1">
                <a:solidFill>
                  <a:schemeClr val="tx1"/>
                </a:solidFill>
                <a:effectLst/>
                <a:latin typeface="Cambria" pitchFamily="18" charset="0"/>
                <a:cs typeface="Times New Roman" pitchFamily="18" charset="0"/>
              </a:rPr>
              <a:t>bóng</a:t>
            </a:r>
            <a:r>
              <a:rPr lang="en-US" sz="3200" b="1" dirty="0">
                <a:solidFill>
                  <a:schemeClr val="tx1"/>
                </a:solidFill>
                <a:effectLst/>
                <a:latin typeface="Cambria" pitchFamily="18" charset="0"/>
                <a:cs typeface="Times New Roman" pitchFamily="18" charset="0"/>
              </a:rPr>
              <a:t>.</a:t>
            </a:r>
            <a:endParaRPr lang="en-US" sz="3200" b="1" dirty="0">
              <a:solidFill>
                <a:schemeClr val="tx1"/>
              </a:solidFill>
              <a:latin typeface="Cambria" pitchFamily="18" charset="0"/>
              <a:cs typeface="Times New Roman" pitchFamily="18" charset="0"/>
            </a:endParaRPr>
          </a:p>
        </p:txBody>
      </p:sp>
      <p:pic>
        <p:nvPicPr>
          <p:cNvPr id="7" name="Content Placeholder 6" descr="images (13).jpg"/>
          <p:cNvPicPr>
            <a:picLocks noGrp="1" noChangeAspect="1"/>
          </p:cNvPicPr>
          <p:nvPr>
            <p:ph idx="1"/>
          </p:nvPr>
        </p:nvPicPr>
        <p:blipFill>
          <a:blip r:embed="rId2"/>
          <a:stretch>
            <a:fillRect/>
          </a:stretch>
        </p:blipFill>
        <p:spPr>
          <a:xfrm>
            <a:off x="1524000" y="1600200"/>
            <a:ext cx="7239000" cy="4800600"/>
          </a:xfrm>
        </p:spPr>
      </p:pic>
    </p:spTree>
    <p:extLst>
      <p:ext uri="{BB962C8B-B14F-4D97-AF65-F5344CB8AC3E}">
        <p14:creationId xmlns:p14="http://schemas.microsoft.com/office/powerpoint/2010/main" val="790592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714488" cy="5181600"/>
          </a:xfrm>
        </p:spPr>
        <p:txBody>
          <a:bodyPr>
            <a:noAutofit/>
          </a:bodyPr>
          <a:lstStyle/>
          <a:p>
            <a:pPr lvl="0">
              <a:buClrTx/>
            </a:pPr>
            <a:r>
              <a:rPr lang="en-US" dirty="0">
                <a:latin typeface="Cambria" pitchFamily="18" charset="0"/>
                <a:cs typeface="Times New Roman" pitchFamily="18" charset="0"/>
              </a:rPr>
              <a:t>Các chi tiết gia công bằng phương pháp này là các vật quay.</a:t>
            </a:r>
          </a:p>
          <a:p>
            <a:pPr lvl="0"/>
            <a:endParaRPr lang="en-US" dirty="0">
              <a:latin typeface="Cambria" pitchFamily="18" charset="0"/>
              <a:cs typeface="Times New Roman" pitchFamily="18" charset="0"/>
            </a:endParaRPr>
          </a:p>
          <a:p>
            <a:pPr lvl="0"/>
            <a:endParaRPr lang="en-US" dirty="0">
              <a:latin typeface="Cambria" pitchFamily="18" charset="0"/>
              <a:cs typeface="Times New Roman" pitchFamily="18" charset="0"/>
            </a:endParaRPr>
          </a:p>
          <a:p>
            <a:pPr lvl="0"/>
            <a:endParaRPr lang="en-US" dirty="0">
              <a:latin typeface="Cambria" pitchFamily="18" charset="0"/>
              <a:cs typeface="Times New Roman" pitchFamily="18" charset="0"/>
            </a:endParaRPr>
          </a:p>
          <a:p>
            <a:pPr lvl="0"/>
            <a:endParaRPr lang="en-US" dirty="0">
              <a:latin typeface="Cambria" pitchFamily="18" charset="0"/>
              <a:cs typeface="Times New Roman" pitchFamily="18" charset="0"/>
            </a:endParaRPr>
          </a:p>
          <a:p>
            <a:pPr marL="82296" lvl="0" indent="0">
              <a:buNone/>
            </a:pPr>
            <a:endParaRPr lang="en-US" dirty="0">
              <a:latin typeface="Cambria" pitchFamily="18" charset="0"/>
              <a:cs typeface="Times New Roman" pitchFamily="18" charset="0"/>
            </a:endParaRPr>
          </a:p>
          <a:p>
            <a:pPr>
              <a:buClrTx/>
            </a:pPr>
            <a:r>
              <a:rPr lang="en-US" dirty="0" err="1">
                <a:latin typeface="Cambria" pitchFamily="18" charset="0"/>
                <a:cs typeface="Times New Roman" pitchFamily="18" charset="0"/>
              </a:rPr>
              <a:t>Chuyển</a:t>
            </a:r>
            <a:r>
              <a:rPr lang="en-US" dirty="0">
                <a:latin typeface="Cambria" pitchFamily="18" charset="0"/>
                <a:cs typeface="Times New Roman" pitchFamily="18" charset="0"/>
              </a:rPr>
              <a:t> động chính là chuyển động quay của vật thể gia công, còn chuyển động chạy dao là chuyển động của giấy ráp dọc theo mặt gia công.</a:t>
            </a:r>
          </a:p>
          <a:p>
            <a:endParaRPr lang="en-US" dirty="0">
              <a:latin typeface="Cambria" pitchFamily="18" charset="0"/>
              <a:cs typeface="Times New Roman" pitchFamily="18" charset="0"/>
            </a:endParaRPr>
          </a:p>
        </p:txBody>
      </p:sp>
      <p:pic>
        <p:nvPicPr>
          <p:cNvPr id="4" name="Picture 3" descr="images (10).jpg"/>
          <p:cNvPicPr>
            <a:picLocks noChangeAspect="1"/>
          </p:cNvPicPr>
          <p:nvPr/>
        </p:nvPicPr>
        <p:blipFill>
          <a:blip r:embed="rId2"/>
          <a:stretch>
            <a:fillRect/>
          </a:stretch>
        </p:blipFill>
        <p:spPr>
          <a:xfrm>
            <a:off x="1676400" y="1524000"/>
            <a:ext cx="6248400" cy="2466975"/>
          </a:xfrm>
          <a:prstGeom prst="rect">
            <a:avLst/>
          </a:prstGeom>
        </p:spPr>
      </p:pic>
    </p:spTree>
    <p:extLst>
      <p:ext uri="{BB962C8B-B14F-4D97-AF65-F5344CB8AC3E}">
        <p14:creationId xmlns:p14="http://schemas.microsoft.com/office/powerpoint/2010/main" val="3236209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1000"/>
                                        <p:tgtEl>
                                          <p:spTgt spid="3">
                                            <p:txEl>
                                              <p:pRg st="6" end="6"/>
                                            </p:txEl>
                                          </p:spTgt>
                                        </p:tgtEl>
                                      </p:cBhvr>
                                    </p:animEffect>
                                    <p:anim calcmode="lin" valueType="num">
                                      <p:cBhvr>
                                        <p:cTn id="2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447800"/>
            <a:ext cx="7848600" cy="5105400"/>
          </a:xfrm>
        </p:spPr>
        <p:txBody>
          <a:bodyPr>
            <a:noAutofit/>
          </a:bodyPr>
          <a:lstStyle/>
          <a:p>
            <a:pPr marL="82296" indent="0">
              <a:buNone/>
            </a:pPr>
            <a:r>
              <a:rPr lang="en-US" b="1" i="1" dirty="0">
                <a:latin typeface="Cambria" pitchFamily="18" charset="0"/>
                <a:cs typeface="Times New Roman" pitchFamily="18" charset="0"/>
              </a:rPr>
              <a:t>a) Yêu cầu.</a:t>
            </a:r>
          </a:p>
          <a:p>
            <a:pPr lvl="0">
              <a:buClrTx/>
              <a:buFont typeface="Wingdings" pitchFamily="2" charset="2"/>
              <a:buChar char="§"/>
            </a:pPr>
            <a:r>
              <a:rPr lang="en-US" dirty="0">
                <a:latin typeface="Cambria" pitchFamily="18" charset="0"/>
                <a:cs typeface="Times New Roman" pitchFamily="18" charset="0"/>
              </a:rPr>
              <a:t>Xác định lượng dư gia công: </a:t>
            </a:r>
          </a:p>
          <a:p>
            <a:pPr lvl="0">
              <a:buClrTx/>
              <a:buFont typeface="Wingdings" pitchFamily="2" charset="2"/>
              <a:buChar char="ü"/>
            </a:pPr>
            <a:r>
              <a:rPr lang="en-US" dirty="0">
                <a:latin typeface="Cambria" pitchFamily="18" charset="0"/>
                <a:cs typeface="Times New Roman" pitchFamily="18" charset="0"/>
              </a:rPr>
              <a:t>Trong quá trình đánh bóng các chỗ mấp mô trên mặt ở lần gia công trước sẽ được khử đi khỏi mặt gia công, các khuyết tật trên mặt có chứa kim loại bị biến dạng sẽ được khử đi hoàn toàn hoặc một phần.</a:t>
            </a:r>
          </a:p>
          <a:p>
            <a:pPr lvl="0">
              <a:buClrTx/>
              <a:buFont typeface="Wingdings" pitchFamily="2" charset="2"/>
              <a:buChar char="ü"/>
            </a:pPr>
            <a:r>
              <a:rPr lang="en-US" dirty="0">
                <a:latin typeface="Cambria" pitchFamily="18" charset="0"/>
                <a:cs typeface="Times New Roman" pitchFamily="18" charset="0"/>
              </a:rPr>
              <a:t>Chiều cao của lớp mấp mô và chiều sâu của lớp kim loại biến dạng phụ thuộc vào tính chất gia công trước khi đánh bóng.</a:t>
            </a:r>
          </a:p>
          <a:p>
            <a:pPr marL="825246" indent="-742950">
              <a:buAutoNum type="alphaLcParenR"/>
            </a:pPr>
            <a:endParaRPr lang="en-US" i="1" dirty="0">
              <a:solidFill>
                <a:schemeClr val="tx2">
                  <a:lumMod val="75000"/>
                </a:schemeClr>
              </a:solidFill>
              <a:latin typeface="Cambria" pitchFamily="18" charset="0"/>
              <a:cs typeface="Times New Roman" pitchFamily="18" charset="0"/>
            </a:endParaRPr>
          </a:p>
        </p:txBody>
      </p:sp>
    </p:spTree>
    <p:extLst>
      <p:ext uri="{BB962C8B-B14F-4D97-AF65-F5344CB8AC3E}">
        <p14:creationId xmlns:p14="http://schemas.microsoft.com/office/powerpoint/2010/main" val="237425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334962"/>
            <a:ext cx="8001000" cy="1265238"/>
          </a:xfrm>
        </p:spPr>
        <p:txBody>
          <a:bodyPr>
            <a:noAutofit/>
          </a:bodyPr>
          <a:lstStyle/>
          <a:p>
            <a:pPr marL="571500" lvl="0" indent="-571500">
              <a:buFont typeface="Wingdings" pitchFamily="2" charset="2"/>
              <a:buChar char="§"/>
            </a:pPr>
            <a:r>
              <a:rPr lang="en-US" sz="3600" b="1" dirty="0">
                <a:solidFill>
                  <a:schemeClr val="tx1"/>
                </a:solidFill>
                <a:effectLst/>
                <a:latin typeface="Cambria" pitchFamily="18" charset="0"/>
                <a:cs typeface="Times New Roman" pitchFamily="18" charset="0"/>
              </a:rPr>
              <a:t>Các yếu tố chính xác định độ dài chính của công nghệ đánh bóng:</a:t>
            </a:r>
            <a:br>
              <a:rPr lang="en-US" sz="3600" b="1" dirty="0">
                <a:solidFill>
                  <a:schemeClr val="tx1"/>
                </a:solidFill>
                <a:effectLst/>
                <a:latin typeface="Cambria" pitchFamily="18" charset="0"/>
                <a:cs typeface="Times New Roman" pitchFamily="18" charset="0"/>
              </a:rPr>
            </a:br>
            <a:endParaRPr lang="en-US" sz="3600" b="1" dirty="0">
              <a:solidFill>
                <a:schemeClr val="tx1"/>
              </a:solidFill>
              <a:effectLst/>
              <a:latin typeface="Cambria" pitchFamily="18" charset="0"/>
              <a:cs typeface="Times New Roman" pitchFamily="18" charset="0"/>
            </a:endParaRPr>
          </a:p>
        </p:txBody>
      </p:sp>
      <p:sp>
        <p:nvSpPr>
          <p:cNvPr id="3" name="Content Placeholder 2"/>
          <p:cNvSpPr>
            <a:spLocks noGrp="1"/>
          </p:cNvSpPr>
          <p:nvPr>
            <p:ph idx="1"/>
          </p:nvPr>
        </p:nvSpPr>
        <p:spPr>
          <a:xfrm>
            <a:off x="1066800" y="1447800"/>
            <a:ext cx="7924800" cy="5105400"/>
          </a:xfrm>
        </p:spPr>
        <p:txBody>
          <a:bodyPr>
            <a:normAutofit/>
          </a:bodyPr>
          <a:lstStyle/>
          <a:p>
            <a:pPr lvl="0">
              <a:buClrTx/>
              <a:buFont typeface="Wingdings" pitchFamily="2" charset="2"/>
              <a:buChar char="ü"/>
            </a:pPr>
            <a:r>
              <a:rPr lang="en-US" sz="3000" dirty="0">
                <a:latin typeface="Cambria" pitchFamily="18" charset="0"/>
                <a:cs typeface="Times New Roman" pitchFamily="18" charset="0"/>
              </a:rPr>
              <a:t>Kích thước mặt gia công: khi gia công các chi tiết phẳng và định hình bằng đá mài bóng thì kích thước mặt gia công là chiều dài và chiều rộng, khi gia công các chi tiết hình trụ và hình côn thì kích thước mặt gia công là đường kính và chiều dài.</a:t>
            </a:r>
          </a:p>
          <a:p>
            <a:pPr lvl="0">
              <a:buClrTx/>
              <a:buFont typeface="Wingdings" pitchFamily="2" charset="2"/>
              <a:buChar char="ü"/>
            </a:pPr>
            <a:r>
              <a:rPr lang="en-US" sz="3000" dirty="0">
                <a:latin typeface="Cambria" pitchFamily="18" charset="0"/>
                <a:cs typeface="Times New Roman" pitchFamily="18" charset="0"/>
              </a:rPr>
              <a:t>Độ đánh bóng gia công trước khi đánh bóng, độ bóng này xác định lượng dư gia công</a:t>
            </a:r>
            <a:r>
              <a:rPr lang="en-US" dirty="0">
                <a:latin typeface="Cambria" pitchFamily="18" charset="0"/>
                <a:cs typeface="Times New Roman" pitchFamily="18" charset="0"/>
              </a:rPr>
              <a:t>.</a:t>
            </a:r>
          </a:p>
        </p:txBody>
      </p:sp>
    </p:spTree>
    <p:extLst>
      <p:ext uri="{BB962C8B-B14F-4D97-AF65-F5344CB8AC3E}">
        <p14:creationId xmlns:p14="http://schemas.microsoft.com/office/powerpoint/2010/main" val="1134149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1000"/>
                                        <p:tgtEl>
                                          <p:spTgt spid="3">
                                            <p:txEl>
                                              <p:pRg st="1" end="1"/>
                                            </p:txEl>
                                          </p:spTgt>
                                        </p:tgtEl>
                                      </p:cBhvr>
                                    </p:animEffect>
                                    <p:anim calcmode="lin" valueType="num">
                                      <p:cBhvr>
                                        <p:cTn id="1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304800"/>
            <a:ext cx="8077200" cy="1143000"/>
          </a:xfrm>
        </p:spPr>
        <p:txBody>
          <a:bodyPr>
            <a:noAutofit/>
          </a:bodyPr>
          <a:lstStyle/>
          <a:p>
            <a:pPr>
              <a:buFont typeface="Wingdings" pitchFamily="2" charset="2"/>
              <a:buChar char="§"/>
            </a:pPr>
            <a:r>
              <a:rPr lang="en-US" sz="3600" b="1" dirty="0">
                <a:solidFill>
                  <a:schemeClr val="tx1"/>
                </a:solidFill>
                <a:effectLst/>
                <a:latin typeface="Cambria" pitchFamily="18" charset="0"/>
                <a:cs typeface="Times New Roman" pitchFamily="18" charset="0"/>
              </a:rPr>
              <a:t>  Các yếu tố chính xác định </a:t>
            </a:r>
            <a:r>
              <a:rPr lang="en-US" sz="3600" b="1" dirty="0" err="1">
                <a:solidFill>
                  <a:schemeClr val="tx1"/>
                </a:solidFill>
                <a:effectLst/>
                <a:latin typeface="Cambria" pitchFamily="18" charset="0"/>
                <a:cs typeface="Times New Roman" pitchFamily="18" charset="0"/>
              </a:rPr>
              <a:t>độ</a:t>
            </a:r>
            <a:r>
              <a:rPr lang="en-US" sz="3600" b="1" dirty="0">
                <a:solidFill>
                  <a:schemeClr val="tx1"/>
                </a:solidFill>
                <a:effectLst/>
                <a:latin typeface="Cambria" pitchFamily="18" charset="0"/>
                <a:cs typeface="Times New Roman" pitchFamily="18" charset="0"/>
              </a:rPr>
              <a:t> </a:t>
            </a:r>
            <a:r>
              <a:rPr lang="en-US" sz="3600" b="1" dirty="0" err="1">
                <a:solidFill>
                  <a:schemeClr val="tx1"/>
                </a:solidFill>
                <a:effectLst/>
                <a:latin typeface="Cambria" pitchFamily="18" charset="0"/>
                <a:cs typeface="Times New Roman" pitchFamily="18" charset="0"/>
              </a:rPr>
              <a:t>dài</a:t>
            </a:r>
            <a:r>
              <a:rPr lang="en-US" sz="3600" b="1" dirty="0">
                <a:solidFill>
                  <a:schemeClr val="tx1"/>
                </a:solidFill>
                <a:effectLst/>
                <a:latin typeface="Cambria" pitchFamily="18" charset="0"/>
                <a:cs typeface="Times New Roman" pitchFamily="18" charset="0"/>
              </a:rPr>
              <a:t>  </a:t>
            </a:r>
            <a:r>
              <a:rPr lang="en-US" sz="3600" b="1" dirty="0" err="1">
                <a:solidFill>
                  <a:schemeClr val="tx1"/>
                </a:solidFill>
                <a:effectLst/>
                <a:latin typeface="Cambria" pitchFamily="18" charset="0"/>
                <a:cs typeface="Times New Roman" pitchFamily="18" charset="0"/>
              </a:rPr>
              <a:t>chính</a:t>
            </a:r>
            <a:r>
              <a:rPr lang="en-US" sz="3600" b="1" dirty="0">
                <a:solidFill>
                  <a:schemeClr val="tx1"/>
                </a:solidFill>
                <a:effectLst/>
                <a:latin typeface="Cambria" pitchFamily="18" charset="0"/>
                <a:cs typeface="Times New Roman" pitchFamily="18" charset="0"/>
              </a:rPr>
              <a:t> </a:t>
            </a:r>
            <a:r>
              <a:rPr lang="en-US" sz="3600" b="1" dirty="0" err="1">
                <a:solidFill>
                  <a:schemeClr val="tx1"/>
                </a:solidFill>
                <a:effectLst/>
                <a:latin typeface="Cambria" pitchFamily="18" charset="0"/>
                <a:cs typeface="Times New Roman" pitchFamily="18" charset="0"/>
              </a:rPr>
              <a:t>của</a:t>
            </a:r>
            <a:r>
              <a:rPr lang="en-US" sz="3600" b="1" dirty="0">
                <a:solidFill>
                  <a:schemeClr val="tx1"/>
                </a:solidFill>
                <a:effectLst/>
                <a:latin typeface="Cambria" pitchFamily="18" charset="0"/>
                <a:cs typeface="Times New Roman" pitchFamily="18" charset="0"/>
              </a:rPr>
              <a:t> công nghệ đánh bóng:</a:t>
            </a:r>
            <a:endParaRPr lang="en-US" sz="3600" b="1" dirty="0">
              <a:solidFill>
                <a:schemeClr val="tx1"/>
              </a:solidFill>
              <a:latin typeface="Cambria" pitchFamily="18" charset="0"/>
            </a:endParaRPr>
          </a:p>
        </p:txBody>
      </p:sp>
      <p:sp>
        <p:nvSpPr>
          <p:cNvPr id="3" name="Content Placeholder 2"/>
          <p:cNvSpPr>
            <a:spLocks noGrp="1"/>
          </p:cNvSpPr>
          <p:nvPr>
            <p:ph idx="1"/>
          </p:nvPr>
        </p:nvSpPr>
        <p:spPr>
          <a:xfrm>
            <a:off x="457200" y="1905000"/>
            <a:ext cx="8488680" cy="4343400"/>
          </a:xfrm>
        </p:spPr>
        <p:txBody>
          <a:bodyPr/>
          <a:lstStyle/>
          <a:p>
            <a:pPr lvl="0">
              <a:buClrTx/>
              <a:buFont typeface="Wingdings" pitchFamily="2" charset="2"/>
              <a:buChar char="ü"/>
            </a:pPr>
            <a:r>
              <a:rPr lang="en-US" sz="3000" dirty="0">
                <a:latin typeface="Times New Roman" pitchFamily="18" charset="0"/>
                <a:cs typeface="Times New Roman" pitchFamily="18" charset="0"/>
              </a:rPr>
              <a:t>Độ bóng của mặt gia công sau khi đánh bóng, độ bóng này xác định cỡ hạt và năng suất của hạt mài để gia công.</a:t>
            </a:r>
          </a:p>
          <a:p>
            <a:pPr lvl="0">
              <a:buClrTx/>
              <a:buFont typeface="Wingdings" pitchFamily="2" charset="2"/>
              <a:buChar char="ü"/>
            </a:pPr>
            <a:r>
              <a:rPr lang="en-US" sz="3000" dirty="0">
                <a:latin typeface="Times New Roman" pitchFamily="18" charset="0"/>
                <a:cs typeface="Times New Roman" pitchFamily="18" charset="0"/>
              </a:rPr>
              <a:t>Hình dạng của mặt gia công.</a:t>
            </a:r>
          </a:p>
          <a:p>
            <a:pPr lvl="0">
              <a:buClrTx/>
              <a:buFont typeface="Wingdings" pitchFamily="2" charset="2"/>
              <a:buChar char="ü"/>
            </a:pPr>
            <a:r>
              <a:rPr lang="en-US" sz="3000" dirty="0">
                <a:latin typeface="Times New Roman" pitchFamily="18" charset="0"/>
                <a:cs typeface="Times New Roman" pitchFamily="18" charset="0"/>
              </a:rPr>
              <a:t>Tính chất của vật liệu gia công:</a:t>
            </a:r>
            <a:br>
              <a:rPr lang="en-US" sz="3000" dirty="0">
                <a:latin typeface="Times New Roman" pitchFamily="18" charset="0"/>
                <a:cs typeface="Times New Roman" pitchFamily="18" charset="0"/>
              </a:rPr>
            </a:br>
            <a:r>
              <a:rPr lang="en-US" sz="3000" dirty="0">
                <a:latin typeface="Times New Roman" pitchFamily="18" charset="0"/>
                <a:cs typeface="Times New Roman" pitchFamily="18" charset="0"/>
              </a:rPr>
              <a:t>khi đánh bóng các chi tiết phẳng và định hình bằng đá mài bóng thì chiều dài đo theo phương thẳng  góc  với trục của đá mài.</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1000"/>
                                        <p:tgtEl>
                                          <p:spTgt spid="3">
                                            <p:txEl>
                                              <p:pRg st="1" end="1"/>
                                            </p:txEl>
                                          </p:spTgt>
                                        </p:tgtEl>
                                      </p:cBhvr>
                                    </p:animEffect>
                                    <p:anim calcmode="lin" valueType="num">
                                      <p:cBhvr>
                                        <p:cTn id="1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anim calcmode="lin" valueType="num">
                                      <p:cBhvr>
                                        <p:cTn id="2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cdb2004101gl">
  <a:themeElements>
    <a:clrScheme name="cdb2004101gl 3">
      <a:dk1>
        <a:srgbClr val="335338"/>
      </a:dk1>
      <a:lt1>
        <a:srgbClr val="D7E4BE"/>
      </a:lt1>
      <a:dk2>
        <a:srgbClr val="000066"/>
      </a:dk2>
      <a:lt2>
        <a:srgbClr val="B2B2B2"/>
      </a:lt2>
      <a:accent1>
        <a:srgbClr val="2F86B1"/>
      </a:accent1>
      <a:accent2>
        <a:srgbClr val="D2761A"/>
      </a:accent2>
      <a:accent3>
        <a:srgbClr val="E8EFDB"/>
      </a:accent3>
      <a:accent4>
        <a:srgbClr val="2A462E"/>
      </a:accent4>
      <a:accent5>
        <a:srgbClr val="ADC3D5"/>
      </a:accent5>
      <a:accent6>
        <a:srgbClr val="BE6A16"/>
      </a:accent6>
      <a:hlink>
        <a:srgbClr val="368463"/>
      </a:hlink>
      <a:folHlink>
        <a:srgbClr val="481ECE"/>
      </a:folHlink>
    </a:clrScheme>
    <a:fontScheme name="cdb2004101gl">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db2004101gl 1">
        <a:dk1>
          <a:srgbClr val="1A3E86"/>
        </a:dk1>
        <a:lt1>
          <a:srgbClr val="C1CFDD"/>
        </a:lt1>
        <a:dk2>
          <a:srgbClr val="000000"/>
        </a:dk2>
        <a:lt2>
          <a:srgbClr val="B2B2B2"/>
        </a:lt2>
        <a:accent1>
          <a:srgbClr val="4AAAC0"/>
        </a:accent1>
        <a:accent2>
          <a:srgbClr val="6600FF"/>
        </a:accent2>
        <a:accent3>
          <a:srgbClr val="DDE4EB"/>
        </a:accent3>
        <a:accent4>
          <a:srgbClr val="143472"/>
        </a:accent4>
        <a:accent5>
          <a:srgbClr val="B1D2DC"/>
        </a:accent5>
        <a:accent6>
          <a:srgbClr val="5C00E7"/>
        </a:accent6>
        <a:hlink>
          <a:srgbClr val="006699"/>
        </a:hlink>
        <a:folHlink>
          <a:srgbClr val="3366CC"/>
        </a:folHlink>
      </a:clrScheme>
      <a:clrMap bg1="lt1" tx1="dk1" bg2="lt2" tx2="dk2" accent1="accent1" accent2="accent2" accent3="accent3" accent4="accent4" accent5="accent5" accent6="accent6" hlink="hlink" folHlink="folHlink"/>
    </a:extraClrScheme>
    <a:extraClrScheme>
      <a:clrScheme name="cdb2004101gl 2">
        <a:dk1>
          <a:srgbClr val="2B166E"/>
        </a:dk1>
        <a:lt1>
          <a:srgbClr val="AADBFC"/>
        </a:lt1>
        <a:dk2>
          <a:srgbClr val="003366"/>
        </a:dk2>
        <a:lt2>
          <a:srgbClr val="B2B2B2"/>
        </a:lt2>
        <a:accent1>
          <a:srgbClr val="19B17B"/>
        </a:accent1>
        <a:accent2>
          <a:srgbClr val="E57B1B"/>
        </a:accent2>
        <a:accent3>
          <a:srgbClr val="D2EAFD"/>
        </a:accent3>
        <a:accent4>
          <a:srgbClr val="23115D"/>
        </a:accent4>
        <a:accent5>
          <a:srgbClr val="ABD5BF"/>
        </a:accent5>
        <a:accent6>
          <a:srgbClr val="CF6F17"/>
        </a:accent6>
        <a:hlink>
          <a:srgbClr val="0066CC"/>
        </a:hlink>
        <a:folHlink>
          <a:srgbClr val="8C71B9"/>
        </a:folHlink>
      </a:clrScheme>
      <a:clrMap bg1="lt1" tx1="dk1" bg2="lt2" tx2="dk2" accent1="accent1" accent2="accent2" accent3="accent3" accent4="accent4" accent5="accent5" accent6="accent6" hlink="hlink" folHlink="folHlink"/>
    </a:extraClrScheme>
    <a:extraClrScheme>
      <a:clrScheme name="cdb2004101gl 3">
        <a:dk1>
          <a:srgbClr val="335338"/>
        </a:dk1>
        <a:lt1>
          <a:srgbClr val="D7E4BE"/>
        </a:lt1>
        <a:dk2>
          <a:srgbClr val="000066"/>
        </a:dk2>
        <a:lt2>
          <a:srgbClr val="B2B2B2"/>
        </a:lt2>
        <a:accent1>
          <a:srgbClr val="2F86B1"/>
        </a:accent1>
        <a:accent2>
          <a:srgbClr val="D2761A"/>
        </a:accent2>
        <a:accent3>
          <a:srgbClr val="E8EFDB"/>
        </a:accent3>
        <a:accent4>
          <a:srgbClr val="2A462E"/>
        </a:accent4>
        <a:accent5>
          <a:srgbClr val="ADC3D5"/>
        </a:accent5>
        <a:accent6>
          <a:srgbClr val="BE6A16"/>
        </a:accent6>
        <a:hlink>
          <a:srgbClr val="368463"/>
        </a:hlink>
        <a:folHlink>
          <a:srgbClr val="481ECE"/>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5697</TotalTime>
  <Words>7078</Words>
  <Application>Microsoft Office PowerPoint</Application>
  <PresentationFormat>On-screen Show (4:3)</PresentationFormat>
  <Paragraphs>508</Paragraphs>
  <Slides>138</Slides>
  <Notes>58</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138</vt:i4>
      </vt:variant>
    </vt:vector>
  </HeadingPairs>
  <TitlesOfParts>
    <vt:vector size="140" baseType="lpstr">
      <vt:lpstr>cdb2004101gl</vt:lpstr>
      <vt:lpstr>Equation</vt:lpstr>
      <vt:lpstr> BÀO- XỌC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III. Kết cấu của dao chuốt </vt:lpstr>
      <vt:lpstr>V. Thông số hình học của dao chuốt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VI. Lực cắt khi chuốt  </vt:lpstr>
      <vt:lpstr>VII. Sự mài mòn, tuổi bền và tốc độ cắt khi chuốt.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Bột nghiền gồm bột mài hoặc bột mài kim cương trộn với dầu nhờn, parafin, mỡ bò và các axit hữu cơ theo một tỷ lệ nhất định.  </vt:lpstr>
      <vt:lpstr>PowerPoint Presentation</vt:lpstr>
      <vt:lpstr>II. Áp suất, tốc độ, Dụng cụ nghiền</vt:lpstr>
      <vt:lpstr>PowerPoint Presentation</vt:lpstr>
      <vt:lpstr> Quá trình mài nghiền  </vt:lpstr>
      <vt:lpstr>Đặc điểm của quá trình mài nghiền</vt:lpstr>
      <vt:lpstr>PowerPoint Presentation</vt:lpstr>
      <vt:lpstr>V. CÔNG DỤNG CỦA MÀI NGHIỀN</vt:lpstr>
      <vt:lpstr>PowerPoint Presentation</vt:lpstr>
      <vt:lpstr>VI. Các phương pháp mài nghiền.</vt:lpstr>
      <vt:lpstr>Nghiền mặt phẳng</vt:lpstr>
      <vt:lpstr>Nghiền mặt phẳng</vt:lpstr>
      <vt:lpstr>Nghiền mặt phẳng</vt:lpstr>
      <vt:lpstr>Các phương pháp: </vt:lpstr>
      <vt:lpstr>2. Nghiền mặt trụ ngoài </vt:lpstr>
      <vt:lpstr>PowerPoint Presentation</vt:lpstr>
      <vt:lpstr>PowerPoint Presentation</vt:lpstr>
      <vt:lpstr>PowerPoint Presentation</vt:lpstr>
      <vt:lpstr>3. Nghiền mặt trụ trong</vt:lpstr>
      <vt:lpstr>PowerPoint Presentation</vt:lpstr>
      <vt:lpstr>3. Nghiền mặt trụ trong</vt:lpstr>
      <vt:lpstr>3. Nghiền mặt trụ trong</vt:lpstr>
      <vt:lpstr>PowerPoint Presentation</vt:lpstr>
      <vt:lpstr>PowerPoint Presentation</vt:lpstr>
      <vt:lpstr>PowerPoint Presentation</vt:lpstr>
      <vt:lpstr>PowerPoint Presentation</vt:lpstr>
      <vt:lpstr>PowerPoint Presentation</vt:lpstr>
      <vt:lpstr>PowerPoint Presentation</vt:lpstr>
      <vt:lpstr>Địnhnghĩa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 Quy trình đánh bóng.</vt:lpstr>
      <vt:lpstr>PowerPoint Presentation</vt:lpstr>
      <vt:lpstr>Đánh bóng bằng gỗ : có độ bền nhỏ dễ bị cong vênh, thường dùng đánh bóng sơ bộ. </vt:lpstr>
      <vt:lpstr>Đánh bóng bằng vải thô: dùng hạt mài có kích thước lớn để gia công thô, các chi tiết lớn.</vt:lpstr>
      <vt:lpstr>Đánh bóng vải mềm : dùng hạt mài kích thước nhỏ, dùng để đánh bóng tinh.  </vt:lpstr>
      <vt:lpstr>Đánh bóng bằng vải ép:  dùng để đánh bóng rất tinh.  </vt:lpstr>
      <vt:lpstr>PowerPoint Presentation</vt:lpstr>
      <vt:lpstr>PowerPoint Presentation</vt:lpstr>
      <vt:lpstr>PowerPoint Presentation</vt:lpstr>
      <vt:lpstr>b) Công việc đánh bóng: Theo phương pháp thực hiện chia làm 2 nhóm chính: </vt:lpstr>
      <vt:lpstr>Đánh bóng bằng đá mài bóng quay:  </vt:lpstr>
      <vt:lpstr>PowerPoint Presentation</vt:lpstr>
      <vt:lpstr>Gia công bằng giấy ráp đánh bóng.</vt:lpstr>
      <vt:lpstr>PowerPoint Presentation</vt:lpstr>
      <vt:lpstr>PowerPoint Presentation</vt:lpstr>
      <vt:lpstr>Các yếu tố chính xác định độ dài chính của công nghệ đánh bóng: </vt:lpstr>
      <vt:lpstr>  Các yếu tố chính xác định độ dài  chính của công nghệ đánh bóng:</vt:lpstr>
    </vt:vector>
  </TitlesOfParts>
  <Company>0984214104</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Template</dc:title>
  <dc:creator>Hoang Anh Tu</dc:creator>
  <cp:lastModifiedBy>Windows User</cp:lastModifiedBy>
  <cp:revision>412</cp:revision>
  <dcterms:created xsi:type="dcterms:W3CDTF">2011-02-12T03:50:31Z</dcterms:created>
  <dcterms:modified xsi:type="dcterms:W3CDTF">2018-10-29T09:45:18Z</dcterms:modified>
</cp:coreProperties>
</file>