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60" r:id="rId5"/>
    <p:sldId id="261" r:id="rId6"/>
    <p:sldId id="262" r:id="rId7"/>
    <p:sldId id="263"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AE7A9D-59F6-4C29-8AAE-6F9E89EDE655}" type="datetimeFigureOut">
              <a:rPr lang="en-US" smtClean="0"/>
              <a:t>12/26/2012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2174A-1FCB-4FF5-A161-CF61C33B8ED2}" type="slidenum">
              <a:rPr lang="en-US" smtClean="0"/>
              <a:t>‹#›</a:t>
            </a:fld>
            <a:endParaRPr lang="en-US"/>
          </a:p>
        </p:txBody>
      </p:sp>
    </p:spTree>
    <p:extLst>
      <p:ext uri="{BB962C8B-B14F-4D97-AF65-F5344CB8AC3E}">
        <p14:creationId xmlns:p14="http://schemas.microsoft.com/office/powerpoint/2010/main" val="2278437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FE2174A-1FCB-4FF5-A161-CF61C33B8ED2}" type="slidenum">
              <a:rPr lang="en-US" smtClean="0"/>
              <a:t>6</a:t>
            </a:fld>
            <a:endParaRPr lang="en-US"/>
          </a:p>
        </p:txBody>
      </p:sp>
    </p:spTree>
    <p:extLst>
      <p:ext uri="{BB962C8B-B14F-4D97-AF65-F5344CB8AC3E}">
        <p14:creationId xmlns:p14="http://schemas.microsoft.com/office/powerpoint/2010/main" val="2120211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8357863-467A-4C8C-8015-05AC54CBD6AC}" type="datetimeFigureOut">
              <a:rPr lang="en-US" smtClean="0"/>
              <a:t>12/26/2012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572633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357863-467A-4C8C-8015-05AC54CBD6AC}" type="datetimeFigureOut">
              <a:rPr lang="en-US" smtClean="0"/>
              <a:t>12/26/2012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63517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357863-467A-4C8C-8015-05AC54CBD6AC}" type="datetimeFigureOut">
              <a:rPr lang="en-US" smtClean="0"/>
              <a:t>12/26/2012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292816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8357863-467A-4C8C-8015-05AC54CBD6AC}" type="datetimeFigureOut">
              <a:rPr lang="en-US" smtClean="0"/>
              <a:t>12/26/2012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630667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8357863-467A-4C8C-8015-05AC54CBD6AC}" type="datetimeFigureOut">
              <a:rPr lang="en-US" smtClean="0"/>
              <a:t>12/26/2012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2289137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8357863-467A-4C8C-8015-05AC54CBD6AC}" type="datetimeFigureOut">
              <a:rPr lang="en-US" smtClean="0"/>
              <a:t>12/26/2012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812595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357863-467A-4C8C-8015-05AC54CBD6AC}" type="datetimeFigureOut">
              <a:rPr lang="en-US" smtClean="0"/>
              <a:t>12/26/2012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2975303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357863-467A-4C8C-8015-05AC54CBD6AC}" type="datetimeFigureOut">
              <a:rPr lang="en-US" smtClean="0"/>
              <a:t>12/26/2012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204492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357863-467A-4C8C-8015-05AC54CBD6AC}" type="datetimeFigureOut">
              <a:rPr lang="en-US" smtClean="0"/>
              <a:t>12/26/2012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608052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357863-467A-4C8C-8015-05AC54CBD6AC}" type="datetimeFigureOut">
              <a:rPr lang="en-US" smtClean="0"/>
              <a:t>12/26/2012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813271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357863-467A-4C8C-8015-05AC54CBD6AC}" type="datetimeFigureOut">
              <a:rPr lang="en-US" smtClean="0"/>
              <a:t>12/26/2012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B1A0FE-7E6C-4331-A0D8-AF11A1ED64EB}" type="slidenum">
              <a:rPr lang="en-US" smtClean="0"/>
              <a:t>‹#›</a:t>
            </a:fld>
            <a:endParaRPr lang="en-US"/>
          </a:p>
        </p:txBody>
      </p:sp>
    </p:spTree>
    <p:extLst>
      <p:ext uri="{BB962C8B-B14F-4D97-AF65-F5344CB8AC3E}">
        <p14:creationId xmlns:p14="http://schemas.microsoft.com/office/powerpoint/2010/main" val="3256628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357863-467A-4C8C-8015-05AC54CBD6AC}" type="datetimeFigureOut">
              <a:rPr lang="en-US" smtClean="0"/>
              <a:t>12/26/2012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B1A0FE-7E6C-4331-A0D8-AF11A1ED64EB}" type="slidenum">
              <a:rPr lang="en-US" smtClean="0"/>
              <a:t>‹#›</a:t>
            </a:fld>
            <a:endParaRPr lang="en-US"/>
          </a:p>
        </p:txBody>
      </p:sp>
    </p:spTree>
    <p:extLst>
      <p:ext uri="{BB962C8B-B14F-4D97-AF65-F5344CB8AC3E}">
        <p14:creationId xmlns:p14="http://schemas.microsoft.com/office/powerpoint/2010/main" val="982655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1000"/>
            <a:ext cx="7772400" cy="1470025"/>
          </a:xfrm>
        </p:spPr>
        <p:txBody>
          <a:bodyPr/>
          <a:lstStyle/>
          <a:p>
            <a:r>
              <a:rPr lang="en-US" dirty="0" err="1" smtClean="0">
                <a:solidFill>
                  <a:srgbClr val="FF0000"/>
                </a:solidFill>
                <a:latin typeface="Times New Roman" pitchFamily="18" charset="0"/>
                <a:cs typeface="Times New Roman" pitchFamily="18" charset="0"/>
              </a:rPr>
              <a:t>Đề</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Tài</a:t>
            </a:r>
            <a:r>
              <a:rPr lang="en-US" dirty="0" smtClean="0">
                <a:solidFill>
                  <a:srgbClr val="FF0000"/>
                </a:solidFill>
                <a:latin typeface="Times New Roman" pitchFamily="18" charset="0"/>
                <a:cs typeface="Times New Roman" pitchFamily="18" charset="0"/>
              </a:rPr>
              <a:t> : PHƯƠNG PHÁP GIA CÔNG DÒNG HẠT MÀI</a:t>
            </a:r>
            <a:endParaRPr lang="en-US" dirty="0">
              <a:solidFill>
                <a:srgbClr val="FF0000"/>
              </a:solidFill>
              <a:latin typeface="Times New Roman" pitchFamily="18" charset="0"/>
              <a:cs typeface="Times New Roman" pitchFamily="18" charset="0"/>
            </a:endParaRPr>
          </a:p>
        </p:txBody>
      </p:sp>
      <p:pic>
        <p:nvPicPr>
          <p:cNvPr id="1026" name="Picture 2" descr="C:\Users\COMPAQ\Desktop\hinh anh\waterj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2057400"/>
            <a:ext cx="6400800" cy="4500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92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ircle(in)">
                                      <p:cBhvr>
                                        <p:cTn id="1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normAutofit/>
          </a:bodyPr>
          <a:lstStyle/>
          <a:p>
            <a:r>
              <a:rPr lang="en-US" sz="3200" dirty="0" smtClean="0">
                <a:latin typeface="Times New Roman" pitchFamily="18" charset="0"/>
                <a:cs typeface="Times New Roman" pitchFamily="18" charset="0"/>
              </a:rPr>
              <a:t>TỔNG QUÁT </a:t>
            </a:r>
            <a:endParaRPr lang="en-US" sz="3200" dirty="0">
              <a:latin typeface="Times New Roman" pitchFamily="18" charset="0"/>
              <a:cs typeface="Times New Roman" pitchFamily="18" charset="0"/>
            </a:endParaRPr>
          </a:p>
        </p:txBody>
      </p:sp>
      <p:sp>
        <p:nvSpPr>
          <p:cNvPr id="4" name="Title 1"/>
          <p:cNvSpPr txBox="1">
            <a:spLocks/>
          </p:cNvSpPr>
          <p:nvPr/>
        </p:nvSpPr>
        <p:spPr>
          <a:xfrm>
            <a:off x="343989" y="1163524"/>
            <a:ext cx="8229600" cy="7159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5" name="Title 1"/>
          <p:cNvSpPr txBox="1">
            <a:spLocks/>
          </p:cNvSpPr>
          <p:nvPr/>
        </p:nvSpPr>
        <p:spPr>
          <a:xfrm>
            <a:off x="343989" y="2438400"/>
            <a:ext cx="8229600" cy="7159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6" name="Title 1"/>
          <p:cNvSpPr txBox="1">
            <a:spLocks/>
          </p:cNvSpPr>
          <p:nvPr/>
        </p:nvSpPr>
        <p:spPr>
          <a:xfrm>
            <a:off x="457200" y="1577181"/>
            <a:ext cx="82296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7" name="Title 1"/>
          <p:cNvSpPr txBox="1">
            <a:spLocks/>
          </p:cNvSpPr>
          <p:nvPr/>
        </p:nvSpPr>
        <p:spPr>
          <a:xfrm>
            <a:off x="457200" y="1607661"/>
            <a:ext cx="8229600" cy="7159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8" name="Title 1"/>
          <p:cNvSpPr txBox="1">
            <a:spLocks/>
          </p:cNvSpPr>
          <p:nvPr/>
        </p:nvSpPr>
        <p:spPr>
          <a:xfrm>
            <a:off x="457200" y="2895600"/>
            <a:ext cx="8229600" cy="7159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9" name="Title 1"/>
          <p:cNvSpPr txBox="1">
            <a:spLocks/>
          </p:cNvSpPr>
          <p:nvPr/>
        </p:nvSpPr>
        <p:spPr>
          <a:xfrm>
            <a:off x="431074" y="1269274"/>
            <a:ext cx="8229600" cy="7159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10" name="Title 1"/>
          <p:cNvSpPr txBox="1">
            <a:spLocks/>
          </p:cNvSpPr>
          <p:nvPr/>
        </p:nvSpPr>
        <p:spPr>
          <a:xfrm>
            <a:off x="457200" y="1287303"/>
            <a:ext cx="8229600" cy="715962"/>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latin typeface="Times New Roman" pitchFamily="18" charset="0"/>
                <a:cs typeface="Times New Roman" pitchFamily="18" charset="0"/>
              </a:rPr>
              <a:t>1. KHÁI NIỆM </a:t>
            </a:r>
            <a:endParaRPr lang="en-US" sz="3200" dirty="0">
              <a:latin typeface="Times New Roman" pitchFamily="18" charset="0"/>
              <a:cs typeface="Times New Roman" pitchFamily="18" charset="0"/>
            </a:endParaRPr>
          </a:p>
        </p:txBody>
      </p:sp>
      <p:sp>
        <p:nvSpPr>
          <p:cNvPr id="11" name="Title 1"/>
          <p:cNvSpPr txBox="1">
            <a:spLocks/>
          </p:cNvSpPr>
          <p:nvPr/>
        </p:nvSpPr>
        <p:spPr>
          <a:xfrm>
            <a:off x="609600" y="2227829"/>
            <a:ext cx="82296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12" name="Title 1"/>
          <p:cNvSpPr txBox="1">
            <a:spLocks/>
          </p:cNvSpPr>
          <p:nvPr/>
        </p:nvSpPr>
        <p:spPr>
          <a:xfrm>
            <a:off x="431074" y="2609147"/>
            <a:ext cx="8229600" cy="715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4"/>
          </a:fillRef>
          <a:effectRef idx="1">
            <a:schemeClr val="accent4"/>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latin typeface="Times New Roman" pitchFamily="18" charset="0"/>
                <a:cs typeface="Times New Roman" pitchFamily="18" charset="0"/>
              </a:rPr>
              <a:t>2. NGUYÊN LÝ GIA CÔNG</a:t>
            </a:r>
            <a:endParaRPr lang="en-US" sz="3200" dirty="0">
              <a:latin typeface="Times New Roman" pitchFamily="18" charset="0"/>
              <a:cs typeface="Times New Roman" pitchFamily="18" charset="0"/>
            </a:endParaRPr>
          </a:p>
        </p:txBody>
      </p:sp>
      <p:sp>
        <p:nvSpPr>
          <p:cNvPr id="13" name="Title 1"/>
          <p:cNvSpPr txBox="1">
            <a:spLocks/>
          </p:cNvSpPr>
          <p:nvPr/>
        </p:nvSpPr>
        <p:spPr>
          <a:xfrm>
            <a:off x="609600" y="4267200"/>
            <a:ext cx="82296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200" dirty="0">
              <a:latin typeface="Times New Roman" pitchFamily="18" charset="0"/>
              <a:cs typeface="Times New Roman" pitchFamily="18" charset="0"/>
            </a:endParaRPr>
          </a:p>
        </p:txBody>
      </p:sp>
      <p:sp>
        <p:nvSpPr>
          <p:cNvPr id="14" name="Title 1"/>
          <p:cNvSpPr txBox="1">
            <a:spLocks/>
          </p:cNvSpPr>
          <p:nvPr/>
        </p:nvSpPr>
        <p:spPr>
          <a:xfrm>
            <a:off x="568234" y="3970179"/>
            <a:ext cx="8229600" cy="715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latin typeface="Times New Roman" pitchFamily="18" charset="0"/>
                <a:cs typeface="Times New Roman" pitchFamily="18" charset="0"/>
              </a:rPr>
              <a:t>3.CÁC THÔNG SỐ CÔNG NGHỆ  </a:t>
            </a:r>
            <a:endParaRPr lang="en-US" sz="3200" dirty="0">
              <a:latin typeface="Times New Roman" pitchFamily="18" charset="0"/>
              <a:cs typeface="Times New Roman" pitchFamily="18" charset="0"/>
            </a:endParaRPr>
          </a:p>
        </p:txBody>
      </p:sp>
      <p:sp>
        <p:nvSpPr>
          <p:cNvPr id="15" name="Title 1"/>
          <p:cNvSpPr txBox="1">
            <a:spLocks/>
          </p:cNvSpPr>
          <p:nvPr/>
        </p:nvSpPr>
        <p:spPr>
          <a:xfrm>
            <a:off x="579120" y="5287962"/>
            <a:ext cx="8229600" cy="715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latin typeface="Times New Roman" pitchFamily="18" charset="0"/>
                <a:cs typeface="Times New Roman" pitchFamily="18" charset="0"/>
              </a:rPr>
              <a:t>4. ỨNG DỤNG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209615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2"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5800" y="381000"/>
            <a:ext cx="7772400" cy="5943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dirty="0">
              <a:solidFill>
                <a:srgbClr val="FF0000"/>
              </a:solidFill>
              <a:latin typeface="Times New Roman" pitchFamily="18" charset="0"/>
              <a:cs typeface="Times New Roman" pitchFamily="18" charset="0"/>
            </a:endParaRPr>
          </a:p>
        </p:txBody>
      </p:sp>
      <p:sp>
        <p:nvSpPr>
          <p:cNvPr id="6" name="Subtitle 5"/>
          <p:cNvSpPr>
            <a:spLocks noGrp="1"/>
          </p:cNvSpPr>
          <p:nvPr>
            <p:ph type="subTitle" idx="1"/>
          </p:nvPr>
        </p:nvSpPr>
        <p:spPr>
          <a:xfrm>
            <a:off x="381000" y="381000"/>
            <a:ext cx="8229600" cy="6096000"/>
          </a:xfrm>
        </p:spPr>
        <p:txBody>
          <a:bodyPr>
            <a:normAutofit fontScale="92500" lnSpcReduction="20000"/>
          </a:bodyPr>
          <a:lstStyle/>
          <a:p>
            <a:pPr marL="514350" indent="-514350" algn="l">
              <a:buAutoNum type="arabicPeriod"/>
            </a:pPr>
            <a:r>
              <a:rPr lang="en-US" dirty="0" smtClean="0">
                <a:solidFill>
                  <a:srgbClr val="FF0000"/>
                </a:solidFill>
                <a:latin typeface="Times New Roman" pitchFamily="18" charset="0"/>
                <a:cs typeface="Times New Roman" pitchFamily="18" charset="0"/>
              </a:rPr>
              <a:t>KHÁI NIỆM</a:t>
            </a:r>
          </a:p>
          <a:p>
            <a:pPr algn="l"/>
            <a:r>
              <a:rPr lang="vi-VN" dirty="0">
                <a:solidFill>
                  <a:schemeClr val="tx1"/>
                </a:solidFill>
                <a:latin typeface="+mj-lt"/>
              </a:rPr>
              <a:t> Gia công dòng hạt mài là phương pháp bóc vật liệu khi dòng khí khô mang hạt mài với vận tốc cao tác động lên chi tiết. Sự va đập của các phần tử hạt mài vào bề mặt chi tiết gia công  tạo thành một lực tập trung đủ lớn,  gây nên một vết nứt nhỏ, và dòng khí mang cả hạt mài và mẩu vật liệu nứt (mòn) đi ra xa. Phương pháp này rất thuận lợi để gia công các loại vật liệu giòn, dễ vỡ.</a:t>
            </a:r>
            <a:r>
              <a:rPr lang="vi-VN" dirty="0" smtClean="0">
                <a:solidFill>
                  <a:schemeClr val="tx1"/>
                </a:solidFill>
                <a:latin typeface="+mj-lt"/>
              </a:rPr>
              <a:t/>
            </a:r>
            <a:br>
              <a:rPr lang="vi-VN" dirty="0" smtClean="0">
                <a:solidFill>
                  <a:schemeClr val="tx1"/>
                </a:solidFill>
                <a:latin typeface="+mj-lt"/>
              </a:rPr>
            </a:br>
            <a:r>
              <a:rPr lang="vi-VN" dirty="0">
                <a:solidFill>
                  <a:schemeClr val="tx1"/>
                </a:solidFill>
                <a:latin typeface="+mj-lt"/>
              </a:rPr>
              <a:t>   Khí bao gồm nhiều loại như không khí, CO2, nitơ, heli,… Khí sử dụng có áp suất từ 0,2 – 1,4 MPa, dòng khí có hạt mài có vận tốc lên đến 300m/s và được điều khiển bởi một van. Quá trình thường được thực hiện bởi một công nhân điều khiển vòi phun hướng dòng hạt mài chi tiết.</a:t>
            </a:r>
            <a:endParaRPr lang="en-US" dirty="0">
              <a:solidFill>
                <a:schemeClr val="tx1"/>
              </a:solidFill>
              <a:latin typeface="+mj-lt"/>
              <a:cs typeface="Times New Roman" pitchFamily="18" charset="0"/>
            </a:endParaRPr>
          </a:p>
        </p:txBody>
      </p:sp>
    </p:spTree>
    <p:extLst>
      <p:ext uri="{BB962C8B-B14F-4D97-AF65-F5344CB8AC3E}">
        <p14:creationId xmlns:p14="http://schemas.microsoft.com/office/powerpoint/2010/main" val="7070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5800" y="381000"/>
            <a:ext cx="7772400" cy="5943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dirty="0">
              <a:solidFill>
                <a:srgbClr val="FF0000"/>
              </a:solidFill>
              <a:latin typeface="Times New Roman" pitchFamily="18" charset="0"/>
              <a:cs typeface="Times New Roman" pitchFamily="18" charset="0"/>
            </a:endParaRPr>
          </a:p>
        </p:txBody>
      </p:sp>
      <p:sp>
        <p:nvSpPr>
          <p:cNvPr id="6" name="Subtitle 5"/>
          <p:cNvSpPr>
            <a:spLocks noGrp="1"/>
          </p:cNvSpPr>
          <p:nvPr>
            <p:ph type="subTitle" idx="1"/>
          </p:nvPr>
        </p:nvSpPr>
        <p:spPr>
          <a:xfrm>
            <a:off x="381000" y="381000"/>
            <a:ext cx="8229600" cy="793568"/>
          </a:xfrm>
        </p:spPr>
        <p:txBody>
          <a:bodyPr>
            <a:normAutofit fontScale="77500" lnSpcReduction="20000"/>
          </a:bodyPr>
          <a:lstStyle/>
          <a:p>
            <a:pPr algn="l"/>
            <a:r>
              <a:rPr lang="en-US" dirty="0" smtClean="0">
                <a:solidFill>
                  <a:srgbClr val="FF0000"/>
                </a:solidFill>
                <a:latin typeface="Times New Roman" pitchFamily="18" charset="0"/>
                <a:cs typeface="Times New Roman" pitchFamily="18" charset="0"/>
              </a:rPr>
              <a:t>2. NGUYÊN LÝ GIA CÔNG </a:t>
            </a:r>
          </a:p>
          <a:p>
            <a:pPr algn="l"/>
            <a:r>
              <a:rPr lang="vi-VN" dirty="0">
                <a:solidFill>
                  <a:schemeClr val="tx1"/>
                </a:solidFill>
                <a:latin typeface="+mj-lt"/>
              </a:rPr>
              <a:t> </a:t>
            </a:r>
            <a:endParaRPr lang="en-US" dirty="0">
              <a:solidFill>
                <a:schemeClr val="tx1"/>
              </a:solidFill>
              <a:latin typeface="+mj-lt"/>
              <a:cs typeface="Times New Roman" pitchFamily="18" charset="0"/>
            </a:endParaRPr>
          </a:p>
        </p:txBody>
      </p:sp>
      <p:pic>
        <p:nvPicPr>
          <p:cNvPr id="2050" name="Picture 2" descr="C:\Users\COMPAQ\Desktop\hinh anh\image004t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457" y="1085306"/>
            <a:ext cx="7543800" cy="22479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ctrTitle"/>
          </p:nvPr>
        </p:nvSpPr>
        <p:spPr>
          <a:xfrm>
            <a:off x="381000" y="3422469"/>
            <a:ext cx="7772400" cy="539931"/>
          </a:xfrm>
        </p:spPr>
        <p:txBody>
          <a:bodyPr>
            <a:normAutofit/>
          </a:bodyPr>
          <a:lstStyle/>
          <a:p>
            <a:r>
              <a:rPr lang="en-US" sz="2400" dirty="0" smtClean="0">
                <a:solidFill>
                  <a:srgbClr val="FF0000"/>
                </a:solidFill>
                <a:latin typeface="Times New Roman" pitchFamily="18" charset="0"/>
                <a:cs typeface="Times New Roman" pitchFamily="18" charset="0"/>
              </a:rPr>
              <a:t>SƠ ĐỒ CỦA MỘT MÁY GIA CÔNG DÒNG HẠT MÀI</a:t>
            </a:r>
            <a:endParaRPr lang="en-US" sz="2400" dirty="0">
              <a:solidFill>
                <a:srgbClr val="FF0000"/>
              </a:solidFill>
              <a:latin typeface="Times New Roman" pitchFamily="18" charset="0"/>
              <a:cs typeface="Times New Roman" pitchFamily="18" charset="0"/>
            </a:endParaRPr>
          </a:p>
        </p:txBody>
      </p:sp>
      <p:sp>
        <p:nvSpPr>
          <p:cNvPr id="7" name="Title 1"/>
          <p:cNvSpPr txBox="1">
            <a:spLocks/>
          </p:cNvSpPr>
          <p:nvPr/>
        </p:nvSpPr>
        <p:spPr>
          <a:xfrm>
            <a:off x="457200" y="4038600"/>
            <a:ext cx="8305800" cy="281940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dirty="0"/>
              <a:t> Khí từ bình chứa sau khi lọc được đưa đến bộ trộn. Trong bộ trộn có chứa sẵn hạt mài mịn. Bộ trộn được rung với tần số 50c/s. Từ bộ trộn, dòng khí với các hạt mài có kích thước từ 10 – 50micromet được dẫn tới vòi phun và đi ra ngoài. Lượng khí tiêu thụ khoảng 0,6m3/h. Đầu vòi phun cách chi tiết gia công một khoảng nhất định tùy thuộc mục đích gia công. Tốc độ nạp hạt mài được điều khiển bởi biên độ rung của bộ trộn. Mối liên hệ chuyển động giữa vòi phun và chi tiết gia công nhận được nhờ cam chương trình và máy vẽ truyền để điều khiển hình dáng và kích  thước cắt. Thiết bị dọn bụi được gắn vào để bảo vệ môi trường.</a:t>
            </a:r>
            <a:endParaRPr lang="en-US" sz="2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51557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circle(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229600" cy="3916362"/>
          </a:xfrm>
        </p:spPr>
        <p:txBody>
          <a:bodyPr>
            <a:normAutofit fontScale="90000"/>
          </a:bodyPr>
          <a:lstStyle/>
          <a:p>
            <a:pPr algn="l"/>
            <a:r>
              <a:rPr lang="en-US" sz="3200" dirty="0" smtClean="0">
                <a:solidFill>
                  <a:srgbClr val="FF0000"/>
                </a:solidFill>
                <a:latin typeface="Times New Roman" pitchFamily="18" charset="0"/>
                <a:cs typeface="Times New Roman" pitchFamily="18" charset="0"/>
              </a:rPr>
              <a:t>A. VÒI PHUN</a:t>
            </a:r>
            <a:br>
              <a:rPr lang="en-US" sz="3200" dirty="0" smtClean="0">
                <a:solidFill>
                  <a:srgbClr val="FF0000"/>
                </a:solidFill>
                <a:latin typeface="Times New Roman" pitchFamily="18" charset="0"/>
                <a:cs typeface="Times New Roman" pitchFamily="18" charset="0"/>
              </a:rPr>
            </a:br>
            <a:r>
              <a:rPr lang="vi-VN" sz="3200" dirty="0"/>
              <a:t> Vòi phun phải làm bằng vật liệu cứng để giảm mài mòn, thường sử dụng WC (các bít vonfram) và sapphire. Tuổi thọ của vòi phun làm bằng WC từ 12 – 30 giờ, còn vòi phun làm bằng sapphire có tuổi thọ đến 300 giờ.  Lỗ vòi phun có đường kính từ 0,075 –1 mm. Đầu phun có thể thẳng hoặc góc vuông như hình </a:t>
            </a:r>
            <a:r>
              <a:rPr lang="en-US" sz="3200" dirty="0" err="1" smtClean="0"/>
              <a:t>dưới</a:t>
            </a:r>
            <a:r>
              <a:rPr lang="en-US" sz="3200" dirty="0" smtClean="0"/>
              <a:t> .</a:t>
            </a:r>
            <a:endParaRPr lang="en-US" sz="3200" dirty="0">
              <a:solidFill>
                <a:srgbClr val="FF0000"/>
              </a:solidFill>
              <a:latin typeface="Times New Roman" pitchFamily="18" charset="0"/>
              <a:cs typeface="Times New Roman" pitchFamily="18" charset="0"/>
            </a:endParaRPr>
          </a:p>
        </p:txBody>
      </p:sp>
      <p:pic>
        <p:nvPicPr>
          <p:cNvPr id="3074" name="Picture 2" descr="C:\Users\COMPAQ\Desktop\hinh anh\image006md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234543"/>
            <a:ext cx="73914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07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checkerboard(across)">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0"/>
            <a:ext cx="8153400" cy="2362200"/>
          </a:xfrm>
        </p:spPr>
        <p:txBody>
          <a:bodyPr>
            <a:normAutofit fontScale="90000"/>
          </a:bodyPr>
          <a:lstStyle/>
          <a:p>
            <a:pPr algn="l"/>
            <a:r>
              <a:rPr lang="en-US" sz="3200" dirty="0" smtClean="0">
                <a:solidFill>
                  <a:srgbClr val="FF0000"/>
                </a:solidFill>
                <a:latin typeface="Times New Roman" pitchFamily="18" charset="0"/>
                <a:cs typeface="Times New Roman" pitchFamily="18" charset="0"/>
              </a:rPr>
              <a:t>B. HẠT MÀI</a:t>
            </a:r>
            <a:br>
              <a:rPr lang="en-US" sz="3200" dirty="0" smtClean="0">
                <a:solidFill>
                  <a:srgbClr val="FF0000"/>
                </a:solidFill>
                <a:latin typeface="Times New Roman" pitchFamily="18" charset="0"/>
                <a:cs typeface="Times New Roman" pitchFamily="18" charset="0"/>
              </a:rPr>
            </a:br>
            <a:r>
              <a:rPr lang="vi-VN" sz="3200" dirty="0"/>
              <a:t> </a:t>
            </a:r>
            <a:r>
              <a:rPr lang="vi-VN" sz="2200" dirty="0"/>
              <a:t>Hạt mài phải có hình dáng không đều, bao gồm những cạnh ngắn, sắc tốt hơn là hình dạng tròn. Hạt mài thường được làm từ các vật liệu sau : o xít nhôm,các bic silic, bi-các-bô-nát natri, đolomit  và thủy tinh. Cỡ hạt dùng trong gia công nhỏ, đường kính 10 – 50micromet, tốt nhất  là từ 15 – 20micromet. Các hạt mài  phải đồng bộ về kích thước cho một lần sử dụng. Điều đó quan trọng trong việc sử dụng lại những hạt mài, bởi vì những hạt mài sau khi sử dụng có thể bị gãy, mòn và hư hỏng. Để quá gia công đạt hiệu quả thì các hạt mài phải sắc cạnh. Không nên sử dụng lại các hại mài đã mòn các cạnh và kích thước hạt nhỏ hơn. Các hạt mài nhỏ có thể làm tắt vòi phun. Việc chọn loại hạt mài, cỡ hạt  phụ thuộc vào từng nguyên công.</a:t>
            </a:r>
            <a:endParaRPr lang="en-US" sz="2200" dirty="0">
              <a:solidFill>
                <a:srgbClr val="FF0000"/>
              </a:solidFill>
              <a:latin typeface="Times New Roman" pitchFamily="18" charset="0"/>
              <a:cs typeface="Times New Roman" pitchFamily="18" charset="0"/>
            </a:endParaRPr>
          </a:p>
        </p:txBody>
      </p:sp>
      <p:pic>
        <p:nvPicPr>
          <p:cNvPr id="4098" name="Picture 2" descr="C:\Users\COMPAQ\Desktop\hinh anh\1311331688_Glass_Be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 y="3962400"/>
            <a:ext cx="2387600" cy="24257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COMPAQ\Desktop\hinh anh\1311334537_Aluminium_Oxid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1954" y="3917950"/>
            <a:ext cx="5029200" cy="25146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74980" y="6122986"/>
            <a:ext cx="2900680" cy="111601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000" dirty="0" smtClean="0">
                <a:solidFill>
                  <a:srgbClr val="00B0F0"/>
                </a:solidFill>
                <a:latin typeface="Times New Roman" pitchFamily="18" charset="0"/>
                <a:cs typeface="Times New Roman" pitchFamily="18" charset="0"/>
              </a:rPr>
              <a:t>HẠT MÀI THỦY TINH</a:t>
            </a:r>
            <a:endParaRPr lang="en-US" sz="2000" dirty="0">
              <a:solidFill>
                <a:srgbClr val="00B0F0"/>
              </a:solidFill>
              <a:latin typeface="Times New Roman" pitchFamily="18" charset="0"/>
              <a:cs typeface="Times New Roman" pitchFamily="18" charset="0"/>
            </a:endParaRPr>
          </a:p>
        </p:txBody>
      </p:sp>
      <p:sp>
        <p:nvSpPr>
          <p:cNvPr id="7" name="Title 1"/>
          <p:cNvSpPr txBox="1">
            <a:spLocks/>
          </p:cNvSpPr>
          <p:nvPr/>
        </p:nvSpPr>
        <p:spPr>
          <a:xfrm>
            <a:off x="4800600" y="6122985"/>
            <a:ext cx="2900680" cy="111601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000" dirty="0" smtClean="0">
                <a:solidFill>
                  <a:srgbClr val="00B0F0"/>
                </a:solidFill>
                <a:latin typeface="Times New Roman" pitchFamily="18" charset="0"/>
                <a:cs typeface="Times New Roman" pitchFamily="18" charset="0"/>
              </a:rPr>
              <a:t>HẠT MÀI NHÔM OXIT</a:t>
            </a:r>
            <a:endParaRPr lang="en-US" sz="2000" dirty="0">
              <a:solidFill>
                <a:srgbClr val="00B0F0"/>
              </a:solidFill>
              <a:latin typeface="Times New Roman" pitchFamily="18" charset="0"/>
              <a:cs typeface="Times New Roman" pitchFamily="18" charset="0"/>
            </a:endParaRPr>
          </a:p>
        </p:txBody>
      </p:sp>
    </p:spTree>
    <p:extLst>
      <p:ext uri="{BB962C8B-B14F-4D97-AF65-F5344CB8AC3E}">
        <p14:creationId xmlns:p14="http://schemas.microsoft.com/office/powerpoint/2010/main" val="103526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4098"/>
                                        </p:tgtEl>
                                        <p:attrNameLst>
                                          <p:attrName>style.visibility</p:attrName>
                                        </p:attrNameLst>
                                      </p:cBhvr>
                                      <p:to>
                                        <p:strVal val="visible"/>
                                      </p:to>
                                    </p:set>
                                    <p:animEffect transition="in" filter="circle(in)">
                                      <p:cBhvr>
                                        <p:cTn id="16" dur="2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9"/>
                                        </p:tgtEl>
                                        <p:attrNameLst>
                                          <p:attrName>style.visibility</p:attrName>
                                        </p:attrNameLst>
                                      </p:cBhvr>
                                      <p:to>
                                        <p:strVal val="visible"/>
                                      </p:to>
                                    </p:set>
                                    <p:animEffect transition="in" filter="fade">
                                      <p:cBhvr>
                                        <p:cTn id="27" dur="500"/>
                                        <p:tgtEl>
                                          <p:spTgt spid="409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6477000"/>
          </a:xfrm>
        </p:spPr>
        <p:txBody>
          <a:bodyPr>
            <a:normAutofit fontScale="90000"/>
          </a:bodyPr>
          <a:lstStyle/>
          <a:p>
            <a:pPr algn="l"/>
            <a:r>
              <a:rPr lang="en-US" sz="2700" dirty="0" smtClean="0">
                <a:solidFill>
                  <a:srgbClr val="FF0000"/>
                </a:solidFill>
                <a:latin typeface="Times New Roman" pitchFamily="18" charset="0"/>
                <a:cs typeface="Times New Roman" pitchFamily="18" charset="0"/>
              </a:rPr>
              <a:t>3.CÁC THÔNG SỐ CÔNG NGHỆ</a:t>
            </a:r>
            <a:r>
              <a:rPr lang="en-US" sz="3200" dirty="0" smtClean="0">
                <a:solidFill>
                  <a:srgbClr val="FF0000"/>
                </a:solidFill>
                <a:latin typeface="Times New Roman" pitchFamily="18" charset="0"/>
                <a:cs typeface="Times New Roman" pitchFamily="18" charset="0"/>
              </a:rPr>
              <a:t/>
            </a:r>
            <a:br>
              <a:rPr lang="en-US" sz="3200" dirty="0" smtClean="0">
                <a:solidFill>
                  <a:srgbClr val="FF0000"/>
                </a:solidFill>
                <a:latin typeface="Times New Roman" pitchFamily="18" charset="0"/>
                <a:cs typeface="Times New Roman" pitchFamily="18" charset="0"/>
              </a:rPr>
            </a:br>
            <a:r>
              <a:rPr lang="vi-VN" sz="2000" dirty="0"/>
              <a:t> Áp suất ra của dòng hạt mài.</a:t>
            </a:r>
            <a:r>
              <a:rPr lang="vi-VN" sz="2000" dirty="0" smtClean="0"/>
              <a:t/>
            </a:r>
            <a:br>
              <a:rPr lang="vi-VN" sz="2000" dirty="0" smtClean="0"/>
            </a:br>
            <a:r>
              <a:rPr lang="vi-VN" sz="2000" dirty="0"/>
              <a:t>- Tốc độ của dòng hạt mài.</a:t>
            </a:r>
            <a:r>
              <a:rPr lang="vi-VN" sz="2000" dirty="0" smtClean="0"/>
              <a:t/>
            </a:r>
            <a:br>
              <a:rPr lang="vi-VN" sz="2000" dirty="0" smtClean="0"/>
            </a:br>
            <a:r>
              <a:rPr lang="vi-VN" sz="2000" dirty="0"/>
              <a:t>- Cỡ hạt và loại hạt mài.</a:t>
            </a:r>
            <a:r>
              <a:rPr lang="vi-VN" sz="2000" dirty="0" smtClean="0"/>
              <a:t/>
            </a:r>
            <a:br>
              <a:rPr lang="vi-VN" sz="2000" dirty="0" smtClean="0"/>
            </a:br>
            <a:r>
              <a:rPr lang="vi-VN" sz="2000" dirty="0"/>
              <a:t>- Năng suất bóc vật liệu.</a:t>
            </a:r>
            <a:r>
              <a:rPr lang="vi-VN" sz="2000" dirty="0" smtClean="0"/>
              <a:t/>
            </a:r>
            <a:br>
              <a:rPr lang="vi-VN" sz="2000" dirty="0" smtClean="0"/>
            </a:br>
            <a:r>
              <a:rPr lang="vi-VN" sz="2000" dirty="0"/>
              <a:t>- Vật liệu của chi tiết gia công.</a:t>
            </a:r>
            <a:r>
              <a:rPr lang="vi-VN" sz="2000" dirty="0" smtClean="0"/>
              <a:t/>
            </a:r>
            <a:br>
              <a:rPr lang="vi-VN" sz="2000" dirty="0" smtClean="0"/>
            </a:br>
            <a:r>
              <a:rPr lang="vi-VN" sz="2000" dirty="0"/>
              <a:t>   Năng suất bóc vật liệu, hình dạng hình học vết cắt, độ bóng bề mặt  và tốc độ  mòn vòi phun bị ảnh hưởng bởi kích thước và khoảng cách của vòi phun, thành phần, độ bền kích thước và hình dáng của dòng hạt mài, và thành phần, áp suất và tốc độ của khí.</a:t>
            </a:r>
            <a:r>
              <a:rPr lang="vi-VN" sz="2000" dirty="0" smtClean="0"/>
              <a:t/>
            </a:r>
            <a:br>
              <a:rPr lang="vi-VN" sz="2000" dirty="0" smtClean="0"/>
            </a:br>
            <a:r>
              <a:rPr lang="vi-VN" sz="2000" dirty="0"/>
              <a:t>   Năng suất bóc vật liệu chủ yếu phụ thuộc vào tốc độ dòng hạt mài và kích thước hạt mài. Hạt mài có độ hạt lớn sẽ bóc với tốc độ cao hơn. Tại một áp suất nhất định, năng suất bóc vật liệu tăng theo tốc độ dòng hạt mài, nhưng sau khi đạt đến giá trị tối ưu thì năng suất bóc vật liệu giảm nếu ta tiếp tục tăng tốc độ dòng hạt mài. Sở dĩ  như vậy là vì tốc độ dòng khí giảm khi ta tăng tốc độ dòng hạt mài và tỉ số trộn  tăng gây nên sự giảm năng suất bóc vật liệu bởi vì năng lượng để mài mòn lúc này giảm đi.</a:t>
            </a:r>
            <a:r>
              <a:rPr lang="vi-VN" sz="2000" dirty="0" smtClean="0"/>
              <a:t/>
            </a:r>
            <a:br>
              <a:rPr lang="vi-VN" sz="2000" dirty="0" smtClean="0"/>
            </a:br>
            <a:r>
              <a:rPr lang="vi-VN" sz="2000" dirty="0"/>
              <a:t>   Tốc độ lưu lượng hạt mài phải tương xứng với áp suất và lưu lượng dòng khí. Lưu lượng của hạt mài thường từ 2 – 20g/ph. Áp suất dòng khí điển hình là 0,2 N/mm2 – 1N/mm2. Tốc độ dòng dòng hạt mài từ 150 – 300m/s.Thành phần khí ảnh hưởng đến mối quan hệ giữa áp suất và lưu lượng khí.</a:t>
            </a:r>
            <a:r>
              <a:rPr lang="vi-VN" sz="2000" dirty="0" smtClean="0"/>
              <a:t/>
            </a:r>
            <a:br>
              <a:rPr lang="vi-VN" sz="2000" dirty="0" smtClean="0"/>
            </a:br>
            <a:r>
              <a:rPr lang="vi-VN" sz="2000" dirty="0"/>
              <a:t>   Năng suất bóc vật liệu tăng khi tăng khoảng cách khoảng cách từ miệng vòi đến chi tiết gia công đến một giá trị nhất định, sau đó nó giữ không thay đổi trong một khoảng cách nhất định rồi giảm dần. Phương pháp gia công này có năng suất bóc vật liệu nhỏ : 40 mg/ph, 15 mm3/ph,</a:t>
            </a:r>
            <a:r>
              <a:rPr lang="vi-VN" sz="2000" dirty="0" smtClean="0"/>
              <a:t/>
            </a:r>
            <a:br>
              <a:rPr lang="vi-VN" sz="2000" dirty="0" smtClean="0"/>
            </a:br>
            <a:r>
              <a:rPr lang="vi-VN" sz="2000" dirty="0"/>
              <a:t>   Khi khoảng cách từ miệng vòi phun đến chi tiết gia công càng lớn thì vết gia công càng rộng, cạnh cắt càng kém sắc nét (hình 2). Khoảng cách từ  miệng vòi phun và bề mặt gia công khoảng từ 0,25 – 75 mm.</a:t>
            </a:r>
            <a:endParaRPr lang="en-US" sz="2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117810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229600" cy="5715000"/>
          </a:xfrm>
        </p:spPr>
        <p:txBody>
          <a:bodyPr>
            <a:normAutofit/>
          </a:bodyPr>
          <a:lstStyle/>
          <a:p>
            <a:pPr algn="l"/>
            <a:r>
              <a:rPr lang="en-US" sz="3200" dirty="0" smtClean="0">
                <a:solidFill>
                  <a:srgbClr val="FF0000"/>
                </a:solidFill>
                <a:latin typeface="Times New Roman" pitchFamily="18" charset="0"/>
                <a:cs typeface="Times New Roman" pitchFamily="18" charset="0"/>
              </a:rPr>
              <a:t>4.ỨNG DỤNG</a:t>
            </a:r>
            <a:br>
              <a:rPr lang="en-US" sz="3200" dirty="0" smtClean="0">
                <a:solidFill>
                  <a:srgbClr val="FF0000"/>
                </a:solidFill>
                <a:latin typeface="Times New Roman" pitchFamily="18" charset="0"/>
                <a:cs typeface="Times New Roman" pitchFamily="18" charset="0"/>
              </a:rPr>
            </a:br>
            <a:r>
              <a:rPr lang="vi-VN" sz="2200" dirty="0"/>
              <a:t>Quá trình gia công dòng hạt mài thường được sử dụng  để thực hiện các công việc như :</a:t>
            </a:r>
            <a:r>
              <a:rPr lang="vi-VN" sz="2200" dirty="0" smtClean="0"/>
              <a:t/>
            </a:r>
            <a:br>
              <a:rPr lang="vi-VN" sz="2200" dirty="0" smtClean="0"/>
            </a:br>
            <a:r>
              <a:rPr lang="vi-VN" sz="2200" dirty="0"/>
              <a:t>   - Cắt những lỗ nhỏ, rãnh, hoặc những mô hình, hoa văn phức tạp trên vật liệu kim loại rất cứng hoặc giòn hoặc vật liệu phi kim loại.</a:t>
            </a:r>
            <a:r>
              <a:rPr lang="vi-VN" sz="2200" dirty="0" smtClean="0"/>
              <a:t/>
            </a:r>
            <a:br>
              <a:rPr lang="vi-VN" sz="2200" dirty="0" smtClean="0"/>
            </a:br>
            <a:r>
              <a:rPr lang="vi-VN" sz="2200" dirty="0"/>
              <a:t>   - Tẩy ba via.</a:t>
            </a:r>
            <a:r>
              <a:rPr lang="vi-VN" sz="2200" dirty="0" smtClean="0"/>
              <a:t/>
            </a:r>
            <a:br>
              <a:rPr lang="vi-VN" sz="2200" dirty="0" smtClean="0"/>
            </a:br>
            <a:r>
              <a:rPr lang="vi-VN" sz="2200" dirty="0"/>
              <a:t>   - Cắt mép, tạo mặt vát.</a:t>
            </a:r>
            <a:r>
              <a:rPr lang="vi-VN" sz="2200" dirty="0" smtClean="0"/>
              <a:t/>
            </a:r>
            <a:br>
              <a:rPr lang="vi-VN" sz="2200" dirty="0" smtClean="0"/>
            </a:br>
            <a:r>
              <a:rPr lang="vi-VN" sz="2200" dirty="0"/>
              <a:t>   - Tẩy lớp ô xít và những màng mỏng tạp chất trên bề mặt.</a:t>
            </a:r>
            <a:r>
              <a:rPr lang="vi-VN" sz="2200" dirty="0" smtClean="0"/>
              <a:t/>
            </a:r>
            <a:br>
              <a:rPr lang="vi-VN" sz="2200" dirty="0" smtClean="0"/>
            </a:br>
            <a:r>
              <a:rPr lang="vi-VN" sz="2200" dirty="0"/>
              <a:t>   - Làm sạch chi tiết có bề mặt không đều.</a:t>
            </a:r>
            <a:r>
              <a:rPr lang="vi-VN" sz="2200" dirty="0" smtClean="0"/>
              <a:t/>
            </a:r>
            <a:br>
              <a:rPr lang="vi-VN" sz="2200" dirty="0" smtClean="0"/>
            </a:br>
            <a:r>
              <a:rPr lang="vi-VN" sz="2200" dirty="0"/>
              <a:t>   Phương pháp này được sử dụng để gia công các loại vật liệu kim loại cứng và giòn,  hợp kim và vật liệu phi kim loại như : germanium, silicon, thủy tinh, ceramics, và mica. Chi phí ban đầu thấp. Tuy nhiên năng suất bóc vật liệu thấp, sự cắt tản mát có thể xảy ra làm cho độ chính xác không cao, và không thể gia công vật liệu mềm.</a:t>
            </a:r>
            <a:endParaRPr lang="en-US" sz="22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7392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73</Words>
  <Application>Microsoft Office PowerPoint</Application>
  <PresentationFormat>On-screen Show (4:3)</PresentationFormat>
  <Paragraphs>19</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Đề Tài : PHƯƠNG PHÁP GIA CÔNG DÒNG HẠT MÀI</vt:lpstr>
      <vt:lpstr>TỔNG QUÁT </vt:lpstr>
      <vt:lpstr>PowerPoint Presentation</vt:lpstr>
      <vt:lpstr>SƠ ĐỒ CỦA MỘT MÁY GIA CÔNG DÒNG HẠT MÀI</vt:lpstr>
      <vt:lpstr>A. VÒI PHUN  Vòi phun phải làm bằng vật liệu cứng để giảm mài mòn, thường sử dụng WC (các bít vonfram) và sapphire. Tuổi thọ của vòi phun làm bằng WC từ 12 – 30 giờ, còn vòi phun làm bằng sapphire có tuổi thọ đến 300 giờ.  Lỗ vòi phun có đường kính từ 0,075 –1 mm. Đầu phun có thể thẳng hoặc góc vuông như hình dưới .</vt:lpstr>
      <vt:lpstr>B. HẠT MÀI  Hạt mài phải có hình dáng không đều, bao gồm những cạnh ngắn, sắc tốt hơn là hình dạng tròn. Hạt mài thường được làm từ các vật liệu sau : o xít nhôm,các bic silic, bi-các-bô-nát natri, đolomit  và thủy tinh. Cỡ hạt dùng trong gia công nhỏ, đường kính 10 – 50micromet, tốt nhất  là từ 15 – 20micromet. Các hạt mài  phải đồng bộ về kích thước cho một lần sử dụng. Điều đó quan trọng trong việc sử dụng lại những hạt mài, bởi vì những hạt mài sau khi sử dụng có thể bị gãy, mòn và hư hỏng. Để quá gia công đạt hiệu quả thì các hạt mài phải sắc cạnh. Không nên sử dụng lại các hại mài đã mòn các cạnh và kích thước hạt nhỏ hơn. Các hạt mài nhỏ có thể làm tắt vòi phun. Việc chọn loại hạt mài, cỡ hạt  phụ thuộc vào từng nguyên công.</vt:lpstr>
      <vt:lpstr>3.CÁC THÔNG SỐ CÔNG NGHỆ  Áp suất ra của dòng hạt mài. - Tốc độ của dòng hạt mài. - Cỡ hạt và loại hạt mài. - Năng suất bóc vật liệu. - Vật liệu của chi tiết gia công.    Năng suất bóc vật liệu, hình dạng hình học vết cắt, độ bóng bề mặt  và tốc độ  mòn vòi phun bị ảnh hưởng bởi kích thước và khoảng cách của vòi phun, thành phần, độ bền kích thước và hình dáng của dòng hạt mài, và thành phần, áp suất và tốc độ của khí.    Năng suất bóc vật liệu chủ yếu phụ thuộc vào tốc độ dòng hạt mài và kích thước hạt mài. Hạt mài có độ hạt lớn sẽ bóc với tốc độ cao hơn. Tại một áp suất nhất định, năng suất bóc vật liệu tăng theo tốc độ dòng hạt mài, nhưng sau khi đạt đến giá trị tối ưu thì năng suất bóc vật liệu giảm nếu ta tiếp tục tăng tốc độ dòng hạt mài. Sở dĩ  như vậy là vì tốc độ dòng khí giảm khi ta tăng tốc độ dòng hạt mài và tỉ số trộn  tăng gây nên sự giảm năng suất bóc vật liệu bởi vì năng lượng để mài mòn lúc này giảm đi.    Tốc độ lưu lượng hạt mài phải tương xứng với áp suất và lưu lượng dòng khí. Lưu lượng của hạt mài thường từ 2 – 20g/ph. Áp suất dòng khí điển hình là 0,2 N/mm2 – 1N/mm2. Tốc độ dòng dòng hạt mài từ 150 – 300m/s.Thành phần khí ảnh hưởng đến mối quan hệ giữa áp suất và lưu lượng khí.    Năng suất bóc vật liệu tăng khi tăng khoảng cách khoảng cách từ miệng vòi đến chi tiết gia công đến một giá trị nhất định, sau đó nó giữ không thay đổi trong một khoảng cách nhất định rồi giảm dần. Phương pháp gia công này có năng suất bóc vật liệu nhỏ : 40 mg/ph, 15 mm3/ph,    Khi khoảng cách từ miệng vòi phun đến chi tiết gia công càng lớn thì vết gia công càng rộng, cạnh cắt càng kém sắc nét (hình 2). Khoảng cách từ  miệng vòi phun và bề mặt gia công khoảng từ 0,25 – 75 mm.</vt:lpstr>
      <vt:lpstr>4.ỨNG DỤNG Quá trình gia công dòng hạt mài thường được sử dụng  để thực hiện các công việc như :    - Cắt những lỗ nhỏ, rãnh, hoặc những mô hình, hoa văn phức tạp trên vật liệu kim loại rất cứng hoặc giòn hoặc vật liệu phi kim loại.    - Tẩy ba via.    - Cắt mép, tạo mặt vát.    - Tẩy lớp ô xít và những màng mỏng tạp chất trên bề mặt.    - Làm sạch chi tiết có bề mặt không đều.    Phương pháp này được sử dụng để gia công các loại vật liệu kim loại cứng và giòn,  hợp kim và vật liệu phi kim loại như : germanium, silicon, thủy tinh, ceramics, và mica. Chi phí ban đầu thấp. Tuy nhiên năng suất bóc vật liệu thấp, sự cắt tản mát có thể xảy ra làm cho độ chính xác không cao, và không thể gia công vật liệu mềm.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Đề Tài : PHƯƠNG PHÁP GIA CÔNG DÒNG HẠT MÀI</dc:title>
  <dc:creator>COMPAQ</dc:creator>
  <cp:lastModifiedBy>COMPAQ</cp:lastModifiedBy>
  <cp:revision>5</cp:revision>
  <dcterms:created xsi:type="dcterms:W3CDTF">2012-12-18T13:00:35Z</dcterms:created>
  <dcterms:modified xsi:type="dcterms:W3CDTF">2012-12-26T04:13:16Z</dcterms:modified>
</cp:coreProperties>
</file>