
<file path=[Content_Types].xml><?xml version="1.0" encoding="utf-8"?>
<Types xmlns="http://schemas.openxmlformats.org/package/2006/content-types">
  <Default Extension="bin" ContentType="application/vnd.openxmlformats-officedocument.oleObject"/>
  <Default Extension="wmf" ContentType="image/x-wmf"/>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2" r:id="rId3"/>
    <p:sldId id="256" r:id="rId4"/>
    <p:sldId id="261" r:id="rId5"/>
    <p:sldId id="258" r:id="rId6"/>
    <p:sldId id="259" r:id="rId7"/>
    <p:sldId id="263" r:id="rId8"/>
    <p:sldId id="264" r:id="rId9"/>
    <p:sldId id="260"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99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3" d="100"/>
          <a:sy n="93" d="100"/>
        </p:scale>
        <p:origin x="259"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1D46CAE-87AE-49FE-AFD5-4947FC7C282F}" type="datetimeFigureOut">
              <a:rPr lang="en-US" smtClean="0"/>
              <a:t>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818B902-9D50-4A6D-9311-210B0A4CFA24}" type="slidenum">
              <a:rPr lang="en-US" smtClean="0"/>
              <a:t>‹#›</a:t>
            </a:fld>
            <a:endParaRPr lang="en-US"/>
          </a:p>
        </p:txBody>
      </p:sp>
    </p:spTree>
    <p:extLst>
      <p:ext uri="{BB962C8B-B14F-4D97-AF65-F5344CB8AC3E}">
        <p14:creationId xmlns:p14="http://schemas.microsoft.com/office/powerpoint/2010/main" val="1067362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1D46CAE-87AE-49FE-AFD5-4947FC7C282F}" type="datetimeFigureOut">
              <a:rPr lang="en-US" smtClean="0"/>
              <a:t>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818B902-9D50-4A6D-9311-210B0A4CFA24}" type="slidenum">
              <a:rPr lang="en-US" smtClean="0"/>
              <a:t>‹#›</a:t>
            </a:fld>
            <a:endParaRPr lang="en-US"/>
          </a:p>
        </p:txBody>
      </p:sp>
    </p:spTree>
    <p:extLst>
      <p:ext uri="{BB962C8B-B14F-4D97-AF65-F5344CB8AC3E}">
        <p14:creationId xmlns:p14="http://schemas.microsoft.com/office/powerpoint/2010/main" val="42321196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1D46CAE-87AE-49FE-AFD5-4947FC7C282F}" type="datetimeFigureOut">
              <a:rPr lang="en-US" smtClean="0"/>
              <a:t>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818B902-9D50-4A6D-9311-210B0A4CFA24}" type="slidenum">
              <a:rPr lang="en-US" smtClean="0"/>
              <a:t>‹#›</a:t>
            </a:fld>
            <a:endParaRPr lang="en-US"/>
          </a:p>
        </p:txBody>
      </p:sp>
    </p:spTree>
    <p:extLst>
      <p:ext uri="{BB962C8B-B14F-4D97-AF65-F5344CB8AC3E}">
        <p14:creationId xmlns:p14="http://schemas.microsoft.com/office/powerpoint/2010/main" val="28915813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1D46CAE-87AE-49FE-AFD5-4947FC7C282F}" type="datetimeFigureOut">
              <a:rPr lang="en-US" smtClean="0"/>
              <a:t>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818B902-9D50-4A6D-9311-210B0A4CFA24}" type="slidenum">
              <a:rPr lang="en-US" smtClean="0"/>
              <a:t>‹#›</a:t>
            </a:fld>
            <a:endParaRPr lang="en-US"/>
          </a:p>
        </p:txBody>
      </p:sp>
    </p:spTree>
    <p:extLst>
      <p:ext uri="{BB962C8B-B14F-4D97-AF65-F5344CB8AC3E}">
        <p14:creationId xmlns:p14="http://schemas.microsoft.com/office/powerpoint/2010/main" val="5666665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1D46CAE-87AE-49FE-AFD5-4947FC7C282F}" type="datetimeFigureOut">
              <a:rPr lang="en-US" smtClean="0"/>
              <a:t>3/1/2021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818B902-9D50-4A6D-9311-210B0A4CFA24}" type="slidenum">
              <a:rPr lang="en-US" smtClean="0"/>
              <a:t>‹#›</a:t>
            </a:fld>
            <a:endParaRPr lang="en-US"/>
          </a:p>
        </p:txBody>
      </p:sp>
    </p:spTree>
    <p:extLst>
      <p:ext uri="{BB962C8B-B14F-4D97-AF65-F5344CB8AC3E}">
        <p14:creationId xmlns:p14="http://schemas.microsoft.com/office/powerpoint/2010/main" val="31199153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1D46CAE-87AE-49FE-AFD5-4947FC7C282F}" type="datetimeFigureOut">
              <a:rPr lang="en-US" smtClean="0"/>
              <a:t>3/1/2021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818B902-9D50-4A6D-9311-210B0A4CFA24}" type="slidenum">
              <a:rPr lang="en-US" smtClean="0"/>
              <a:t>‹#›</a:t>
            </a:fld>
            <a:endParaRPr lang="en-US"/>
          </a:p>
        </p:txBody>
      </p:sp>
    </p:spTree>
    <p:extLst>
      <p:ext uri="{BB962C8B-B14F-4D97-AF65-F5344CB8AC3E}">
        <p14:creationId xmlns:p14="http://schemas.microsoft.com/office/powerpoint/2010/main" val="8607018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D46CAE-87AE-49FE-AFD5-4947FC7C282F}" type="datetimeFigureOut">
              <a:rPr lang="en-US" smtClean="0"/>
              <a:t>3/1/2021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818B902-9D50-4A6D-9311-210B0A4CFA24}" type="slidenum">
              <a:rPr lang="en-US" smtClean="0"/>
              <a:t>‹#›</a:t>
            </a:fld>
            <a:endParaRPr lang="en-US"/>
          </a:p>
        </p:txBody>
      </p:sp>
    </p:spTree>
    <p:extLst>
      <p:ext uri="{BB962C8B-B14F-4D97-AF65-F5344CB8AC3E}">
        <p14:creationId xmlns:p14="http://schemas.microsoft.com/office/powerpoint/2010/main" val="36386462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1D46CAE-87AE-49FE-AFD5-4947FC7C282F}" type="datetimeFigureOut">
              <a:rPr lang="en-US" smtClean="0"/>
              <a:t>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818B902-9D50-4A6D-9311-210B0A4CFA24}" type="slidenum">
              <a:rPr lang="en-US" smtClean="0"/>
              <a:t>‹#›</a:t>
            </a:fld>
            <a:endParaRPr lang="en-US"/>
          </a:p>
        </p:txBody>
      </p:sp>
    </p:spTree>
    <p:extLst>
      <p:ext uri="{BB962C8B-B14F-4D97-AF65-F5344CB8AC3E}">
        <p14:creationId xmlns:p14="http://schemas.microsoft.com/office/powerpoint/2010/main" val="33877645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1D46CAE-87AE-49FE-AFD5-4947FC7C282F}" type="datetimeFigureOut">
              <a:rPr lang="en-US" smtClean="0"/>
              <a:t>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818B902-9D50-4A6D-9311-210B0A4CFA24}" type="slidenum">
              <a:rPr lang="en-US" smtClean="0"/>
              <a:t>‹#›</a:t>
            </a:fld>
            <a:endParaRPr lang="en-US"/>
          </a:p>
        </p:txBody>
      </p:sp>
    </p:spTree>
    <p:extLst>
      <p:ext uri="{BB962C8B-B14F-4D97-AF65-F5344CB8AC3E}">
        <p14:creationId xmlns:p14="http://schemas.microsoft.com/office/powerpoint/2010/main" val="36669417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1D46CAE-87AE-49FE-AFD5-4947FC7C282F}" type="datetimeFigureOut">
              <a:rPr lang="en-US" smtClean="0"/>
              <a:t>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818B902-9D50-4A6D-9311-210B0A4CFA24}" type="slidenum">
              <a:rPr lang="en-US" smtClean="0"/>
              <a:t>‹#›</a:t>
            </a:fld>
            <a:endParaRPr lang="en-US"/>
          </a:p>
        </p:txBody>
      </p:sp>
    </p:spTree>
    <p:extLst>
      <p:ext uri="{BB962C8B-B14F-4D97-AF65-F5344CB8AC3E}">
        <p14:creationId xmlns:p14="http://schemas.microsoft.com/office/powerpoint/2010/main" val="37828676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1D46CAE-87AE-49FE-AFD5-4947FC7C282F}" type="datetimeFigureOut">
              <a:rPr lang="en-US" smtClean="0"/>
              <a:t>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818B902-9D50-4A6D-9311-210B0A4CFA24}" type="slidenum">
              <a:rPr lang="en-US" smtClean="0"/>
              <a:t>‹#›</a:t>
            </a:fld>
            <a:endParaRPr lang="en-US"/>
          </a:p>
        </p:txBody>
      </p:sp>
    </p:spTree>
    <p:extLst>
      <p:ext uri="{BB962C8B-B14F-4D97-AF65-F5344CB8AC3E}">
        <p14:creationId xmlns:p14="http://schemas.microsoft.com/office/powerpoint/2010/main" val="35031131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D46CAE-87AE-49FE-AFD5-4947FC7C282F}" type="datetimeFigureOut">
              <a:rPr lang="en-US" smtClean="0"/>
              <a:t>3/1/2021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18B902-9D50-4A6D-9311-210B0A4CFA24}" type="slidenum">
              <a:rPr lang="en-US" smtClean="0"/>
              <a:t>‹#›</a:t>
            </a:fld>
            <a:endParaRPr lang="en-US"/>
          </a:p>
        </p:txBody>
      </p:sp>
    </p:spTree>
    <p:extLst>
      <p:ext uri="{BB962C8B-B14F-4D97-AF65-F5344CB8AC3E}">
        <p14:creationId xmlns:p14="http://schemas.microsoft.com/office/powerpoint/2010/main" val="40541858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2.emf"/><Relationship Id="rId5" Type="http://schemas.openxmlformats.org/officeDocument/2006/relationships/oleObject" Target="../embeddings/oleObject2.bin"/><Relationship Id="rId4" Type="http://schemas.openxmlformats.org/officeDocument/2006/relationships/image" Target="../media/image1.wmf"/></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4.wmf"/><Relationship Id="rId5" Type="http://schemas.openxmlformats.org/officeDocument/2006/relationships/oleObject" Target="../embeddings/oleObject4.bin"/><Relationship Id="rId4" Type="http://schemas.openxmlformats.org/officeDocument/2006/relationships/image" Target="../media/image3.e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4139" y="810280"/>
            <a:ext cx="12051955" cy="954107"/>
          </a:xfrm>
          <a:prstGeom prst="rect">
            <a:avLst/>
          </a:prstGeom>
        </p:spPr>
        <p:txBody>
          <a:bodyPr wrap="square">
            <a:spAutoFit/>
          </a:bodyPr>
          <a:lstStyle/>
          <a:p>
            <a:r>
              <a:rPr lang="en-US" sz="2800" smtClean="0">
                <a:solidFill>
                  <a:srgbClr val="222222"/>
                </a:solidFill>
                <a:latin typeface="Times New Roman" panose="02020603050405020304" pitchFamily="18" charset="0"/>
                <a:ea typeface="Times New Roman" panose="02020603050405020304" pitchFamily="18" charset="0"/>
              </a:rPr>
              <a:t>     </a:t>
            </a:r>
            <a:r>
              <a:rPr lang="vi-VN" sz="2800" smtClean="0">
                <a:solidFill>
                  <a:srgbClr val="222222"/>
                </a:solidFill>
                <a:latin typeface="Times New Roman" panose="02020603050405020304" pitchFamily="18" charset="0"/>
                <a:ea typeface="Times New Roman" panose="02020603050405020304" pitchFamily="18" charset="0"/>
              </a:rPr>
              <a:t>Tai </a:t>
            </a:r>
            <a:r>
              <a:rPr lang="vi-VN" sz="2800">
                <a:solidFill>
                  <a:srgbClr val="222222"/>
                </a:solidFill>
                <a:latin typeface="Times New Roman" panose="02020603050405020304" pitchFamily="18" charset="0"/>
                <a:ea typeface="Times New Roman" panose="02020603050405020304" pitchFamily="18" charset="0"/>
              </a:rPr>
              <a:t>nạn điện có thể gặp ở 3 dạng: điện giật, đốt cháy điện do hồ quang, nổ và hỏa hoạn.</a:t>
            </a:r>
            <a:endParaRPr lang="en-US" sz="2800"/>
          </a:p>
        </p:txBody>
      </p:sp>
      <p:sp>
        <p:nvSpPr>
          <p:cNvPr id="6" name="Rectangle 5"/>
          <p:cNvSpPr/>
          <p:nvPr/>
        </p:nvSpPr>
        <p:spPr>
          <a:xfrm>
            <a:off x="127685" y="1918103"/>
            <a:ext cx="11944865" cy="4832092"/>
          </a:xfrm>
          <a:prstGeom prst="rect">
            <a:avLst/>
          </a:prstGeom>
        </p:spPr>
        <p:txBody>
          <a:bodyPr wrap="square">
            <a:spAutoFit/>
          </a:bodyPr>
          <a:lstStyle/>
          <a:p>
            <a:pPr marL="457200" indent="-457200">
              <a:buFont typeface="Arial" panose="020B0604020202020204" pitchFamily="34" charset="0"/>
              <a:buChar char="•"/>
            </a:pPr>
            <a:r>
              <a:rPr lang="vi-VN" sz="2800" b="1" u="sng" smtClean="0">
                <a:solidFill>
                  <a:srgbClr val="222222"/>
                </a:solidFill>
                <a:latin typeface="Times New Roman" panose="02020603050405020304" pitchFamily="18" charset="0"/>
                <a:ea typeface="Times New Roman" panose="02020603050405020304" pitchFamily="18" charset="0"/>
              </a:rPr>
              <a:t>Điện </a:t>
            </a:r>
            <a:r>
              <a:rPr lang="vi-VN" sz="2800" b="1" u="sng">
                <a:solidFill>
                  <a:srgbClr val="222222"/>
                </a:solidFill>
                <a:latin typeface="Times New Roman" panose="02020603050405020304" pitchFamily="18" charset="0"/>
                <a:ea typeface="Times New Roman" panose="02020603050405020304" pitchFamily="18" charset="0"/>
              </a:rPr>
              <a:t>giật</a:t>
            </a:r>
            <a:r>
              <a:rPr lang="vi-VN" sz="2800">
                <a:solidFill>
                  <a:srgbClr val="222222"/>
                </a:solidFill>
                <a:latin typeface="Times New Roman" panose="02020603050405020304" pitchFamily="18" charset="0"/>
                <a:ea typeface="Times New Roman" panose="02020603050405020304" pitchFamily="18" charset="0"/>
              </a:rPr>
              <a:t>: </a:t>
            </a:r>
            <a:endParaRPr lang="en-US" sz="2800" smtClean="0">
              <a:solidFill>
                <a:srgbClr val="222222"/>
              </a:solidFill>
              <a:latin typeface="Times New Roman" panose="02020603050405020304" pitchFamily="18" charset="0"/>
              <a:ea typeface="Times New Roman" panose="02020603050405020304" pitchFamily="18" charset="0"/>
            </a:endParaRPr>
          </a:p>
          <a:p>
            <a:r>
              <a:rPr lang="vi-VN" sz="2800" smtClean="0">
                <a:solidFill>
                  <a:srgbClr val="222222"/>
                </a:solidFill>
                <a:latin typeface="Times New Roman" panose="02020603050405020304" pitchFamily="18" charset="0"/>
                <a:ea typeface="Times New Roman" panose="02020603050405020304" pitchFamily="18" charset="0"/>
              </a:rPr>
              <a:t>Do </a:t>
            </a:r>
            <a:r>
              <a:rPr lang="vi-VN" sz="2800">
                <a:solidFill>
                  <a:srgbClr val="222222"/>
                </a:solidFill>
                <a:latin typeface="Times New Roman" panose="02020603050405020304" pitchFamily="18" charset="0"/>
                <a:ea typeface="Times New Roman" panose="02020603050405020304" pitchFamily="18" charset="0"/>
              </a:rPr>
              <a:t>chạm trực tiếp hoặc gián tiếp vào phần tử mang điện</a:t>
            </a:r>
            <a:endParaRPr lang="en-US" sz="2800" smtClean="0">
              <a:effectLst/>
              <a:latin typeface="Times New Roman" panose="02020603050405020304" pitchFamily="18" charset="0"/>
              <a:ea typeface="Times New Roman" panose="02020603050405020304" pitchFamily="18" charset="0"/>
            </a:endParaRPr>
          </a:p>
          <a:p>
            <a:r>
              <a:rPr lang="vi-VN" sz="2800">
                <a:solidFill>
                  <a:srgbClr val="222222"/>
                </a:solidFill>
                <a:latin typeface="Times New Roman" panose="02020603050405020304" pitchFamily="18" charset="0"/>
                <a:ea typeface="Times New Roman" panose="02020603050405020304" pitchFamily="18" charset="0"/>
              </a:rPr>
              <a:t>      - Chạm trực tiếp xảy ra khi người tiếp xúc với vật có mang điện trong tình trạng làm việc bình thường, với các vật đã được cắt ra khỏi nguồn điện nhưng vẫn còn tích điện hoặc vật này vẫn còn chịu điện áp cảm ứng do ảnh hưởng của điện từ hay cảm ứng tĩnh điện do các thiết bị điện ở gần.</a:t>
            </a:r>
            <a:endParaRPr lang="en-US" sz="2800" smtClean="0">
              <a:effectLst/>
              <a:latin typeface="Times New Roman" panose="02020603050405020304" pitchFamily="18" charset="0"/>
              <a:ea typeface="Times New Roman" panose="02020603050405020304" pitchFamily="18" charset="0"/>
            </a:endParaRPr>
          </a:p>
          <a:p>
            <a:r>
              <a:rPr lang="vi-VN" sz="2800">
                <a:solidFill>
                  <a:srgbClr val="222222"/>
                </a:solidFill>
                <a:latin typeface="Times New Roman" panose="02020603050405020304" pitchFamily="18" charset="0"/>
                <a:ea typeface="Times New Roman" panose="02020603050405020304" pitchFamily="18" charset="0"/>
              </a:rPr>
              <a:t>      - Chạm gián tiếp xảy ra khi người tiếp xúc với phần bên ngoài của các vật mang điện mà lúc bình thường không có điện nhưng trở nên có điện do cách điện bị hư hỏng hay do các nguyên nhân khác. Dòng điện sự cố làm điện áp của phần bên ngoài của các vật mang điện tăng lên đến giá trị nguy hiểm cho người.</a:t>
            </a:r>
            <a:endParaRPr lang="en-US" sz="2800" smtClean="0">
              <a:effectLst/>
              <a:latin typeface="Times New Roman" panose="02020603050405020304" pitchFamily="18" charset="0"/>
              <a:ea typeface="Times New Roman" panose="02020603050405020304" pitchFamily="18" charset="0"/>
            </a:endParaRPr>
          </a:p>
          <a:p>
            <a:r>
              <a:rPr lang="vi-VN" sz="2800">
                <a:solidFill>
                  <a:srgbClr val="222222"/>
                </a:solidFill>
                <a:latin typeface="Times New Roman" panose="02020603050405020304" pitchFamily="18" charset="0"/>
                <a:ea typeface="Times New Roman" panose="02020603050405020304" pitchFamily="18" charset="0"/>
              </a:rPr>
              <a:t>      - Điện áp mà người phải chịu khi chạm điện gọi là điện áp tiếp xúc.</a:t>
            </a:r>
            <a:endParaRPr lang="en-US" sz="2800"/>
          </a:p>
        </p:txBody>
      </p:sp>
      <p:sp>
        <p:nvSpPr>
          <p:cNvPr id="2" name="Rectangle 1"/>
          <p:cNvSpPr/>
          <p:nvPr/>
        </p:nvSpPr>
        <p:spPr>
          <a:xfrm>
            <a:off x="1103113" y="133344"/>
            <a:ext cx="8795485" cy="523220"/>
          </a:xfrm>
          <a:prstGeom prst="rect">
            <a:avLst/>
          </a:prstGeom>
        </p:spPr>
        <p:txBody>
          <a:bodyPr wrap="none">
            <a:spAutoFit/>
          </a:bodyPr>
          <a:lstStyle/>
          <a:p>
            <a:r>
              <a:rPr lang="vi-VN" sz="2800" b="1" i="1">
                <a:solidFill>
                  <a:srgbClr val="008000"/>
                </a:solidFill>
                <a:latin typeface="Times New Roman" panose="02020603050405020304" pitchFamily="18" charset="0"/>
                <a:ea typeface="Times New Roman" panose="02020603050405020304" pitchFamily="18" charset="0"/>
              </a:rPr>
              <a:t>Liệt kê các loại tai nạn điện ? Trình bày tai nạn điện giật?</a:t>
            </a:r>
            <a:endParaRPr lang="en-US" sz="2800" b="1" i="1">
              <a:solidFill>
                <a:srgbClr val="008000"/>
              </a:solidFill>
            </a:endParaRPr>
          </a:p>
        </p:txBody>
      </p:sp>
    </p:spTree>
    <p:extLst>
      <p:ext uri="{BB962C8B-B14F-4D97-AF65-F5344CB8AC3E}">
        <p14:creationId xmlns:p14="http://schemas.microsoft.com/office/powerpoint/2010/main" val="3924927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6">
                                            <p:txEl>
                                              <p:pRg st="0" end="0"/>
                                            </p:txEl>
                                          </p:spTgt>
                                        </p:tgtEl>
                                        <p:attrNameLst>
                                          <p:attrName>style.visibility</p:attrName>
                                        </p:attrNameLst>
                                      </p:cBhvr>
                                      <p:to>
                                        <p:strVal val="visible"/>
                                      </p:to>
                                    </p:set>
                                    <p:animEffect transition="in" filter="fade">
                                      <p:cBhvr>
                                        <p:cTn id="20" dur="1000"/>
                                        <p:tgtEl>
                                          <p:spTgt spid="6">
                                            <p:txEl>
                                              <p:pRg st="0" end="0"/>
                                            </p:txEl>
                                          </p:spTgt>
                                        </p:tgtEl>
                                      </p:cBhvr>
                                    </p:animEffect>
                                    <p:anim calcmode="lin" valueType="num">
                                      <p:cBhvr>
                                        <p:cTn id="21"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22"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6">
                                            <p:txEl>
                                              <p:pRg st="1" end="1"/>
                                            </p:txEl>
                                          </p:spTgt>
                                        </p:tgtEl>
                                        <p:attrNameLst>
                                          <p:attrName>style.visibility</p:attrName>
                                        </p:attrNameLst>
                                      </p:cBhvr>
                                      <p:to>
                                        <p:strVal val="visible"/>
                                      </p:to>
                                    </p:set>
                                    <p:animEffect transition="in" filter="fade">
                                      <p:cBhvr>
                                        <p:cTn id="27" dur="1000"/>
                                        <p:tgtEl>
                                          <p:spTgt spid="6">
                                            <p:txEl>
                                              <p:pRg st="1" end="1"/>
                                            </p:txEl>
                                          </p:spTgt>
                                        </p:tgtEl>
                                      </p:cBhvr>
                                    </p:animEffect>
                                    <p:anim calcmode="lin" valueType="num">
                                      <p:cBhvr>
                                        <p:cTn id="2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2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6">
                                            <p:txEl>
                                              <p:pRg st="2" end="2"/>
                                            </p:txEl>
                                          </p:spTgt>
                                        </p:tgtEl>
                                        <p:attrNameLst>
                                          <p:attrName>style.visibility</p:attrName>
                                        </p:attrNameLst>
                                      </p:cBhvr>
                                      <p:to>
                                        <p:strVal val="visible"/>
                                      </p:to>
                                    </p:set>
                                    <p:animEffect transition="in" filter="fade">
                                      <p:cBhvr>
                                        <p:cTn id="34" dur="1000"/>
                                        <p:tgtEl>
                                          <p:spTgt spid="6">
                                            <p:txEl>
                                              <p:pRg st="2" end="2"/>
                                            </p:txEl>
                                          </p:spTgt>
                                        </p:tgtEl>
                                      </p:cBhvr>
                                    </p:animEffect>
                                    <p:anim calcmode="lin" valueType="num">
                                      <p:cBhvr>
                                        <p:cTn id="3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36"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6">
                                            <p:txEl>
                                              <p:pRg st="3" end="3"/>
                                            </p:txEl>
                                          </p:spTgt>
                                        </p:tgtEl>
                                        <p:attrNameLst>
                                          <p:attrName>style.visibility</p:attrName>
                                        </p:attrNameLst>
                                      </p:cBhvr>
                                      <p:to>
                                        <p:strVal val="visible"/>
                                      </p:to>
                                    </p:set>
                                    <p:animEffect transition="in" filter="fade">
                                      <p:cBhvr>
                                        <p:cTn id="41" dur="1000"/>
                                        <p:tgtEl>
                                          <p:spTgt spid="6">
                                            <p:txEl>
                                              <p:pRg st="3" end="3"/>
                                            </p:txEl>
                                          </p:spTgt>
                                        </p:tgtEl>
                                      </p:cBhvr>
                                    </p:animEffect>
                                    <p:anim calcmode="lin" valueType="num">
                                      <p:cBhvr>
                                        <p:cTn id="42"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43"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6">
                                            <p:txEl>
                                              <p:pRg st="4" end="4"/>
                                            </p:txEl>
                                          </p:spTgt>
                                        </p:tgtEl>
                                        <p:attrNameLst>
                                          <p:attrName>style.visibility</p:attrName>
                                        </p:attrNameLst>
                                      </p:cBhvr>
                                      <p:to>
                                        <p:strVal val="visible"/>
                                      </p:to>
                                    </p:set>
                                    <p:animEffect transition="in" filter="fade">
                                      <p:cBhvr>
                                        <p:cTn id="48" dur="1000"/>
                                        <p:tgtEl>
                                          <p:spTgt spid="6">
                                            <p:txEl>
                                              <p:pRg st="4" end="4"/>
                                            </p:txEl>
                                          </p:spTgt>
                                        </p:tgtEl>
                                      </p:cBhvr>
                                    </p:animEffect>
                                    <p:anim calcmode="lin" valueType="num">
                                      <p:cBhvr>
                                        <p:cTn id="49"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50"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build="p"/>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36231" y="768979"/>
            <a:ext cx="5929828" cy="523220"/>
          </a:xfrm>
          <a:prstGeom prst="rect">
            <a:avLst/>
          </a:prstGeom>
        </p:spPr>
        <p:txBody>
          <a:bodyPr wrap="none">
            <a:spAutoFit/>
          </a:bodyPr>
          <a:lstStyle/>
          <a:p>
            <a:r>
              <a:rPr lang="vi-VN" sz="2800">
                <a:latin typeface="Times New Roman" panose="02020603050405020304" pitchFamily="18" charset="0"/>
                <a:ea typeface="Times New Roman" panose="02020603050405020304" pitchFamily="18" charset="0"/>
              </a:rPr>
              <a:t>Các nguyên nhân chính gây tai nạn điện</a:t>
            </a:r>
            <a:endParaRPr lang="en-US" sz="2800"/>
          </a:p>
        </p:txBody>
      </p:sp>
      <p:sp>
        <p:nvSpPr>
          <p:cNvPr id="3" name="Rectangle 2"/>
          <p:cNvSpPr/>
          <p:nvPr/>
        </p:nvSpPr>
        <p:spPr>
          <a:xfrm>
            <a:off x="159390" y="1382180"/>
            <a:ext cx="11937534" cy="4832092"/>
          </a:xfrm>
          <a:prstGeom prst="rect">
            <a:avLst/>
          </a:prstGeom>
        </p:spPr>
        <p:txBody>
          <a:bodyPr wrap="square">
            <a:spAutoFit/>
          </a:bodyPr>
          <a:lstStyle/>
          <a:p>
            <a:r>
              <a:rPr lang="vi-VN" sz="2800">
                <a:latin typeface="Times New Roman" panose="02020603050405020304" pitchFamily="18" charset="0"/>
                <a:ea typeface="Times New Roman" panose="02020603050405020304" pitchFamily="18" charset="0"/>
              </a:rPr>
              <a:t>- </a:t>
            </a:r>
            <a:r>
              <a:rPr lang="de-DE" sz="2800">
                <a:latin typeface="Times New Roman" panose="02020603050405020304" pitchFamily="18" charset="0"/>
                <a:ea typeface="Times New Roman" panose="02020603050405020304" pitchFamily="18" charset="0"/>
              </a:rPr>
              <a:t>Do tiếp xúc trực tiếp với các vật mang điện</a:t>
            </a:r>
            <a:r>
              <a:rPr lang="vi-VN" sz="2800">
                <a:latin typeface="Times New Roman" panose="02020603050405020304" pitchFamily="18" charset="0"/>
                <a:ea typeface="Times New Roman" panose="02020603050405020304" pitchFamily="18" charset="0"/>
              </a:rPr>
              <a:t>, c</a:t>
            </a:r>
            <a:r>
              <a:rPr lang="de-DE" sz="2800">
                <a:latin typeface="Times New Roman" panose="02020603050405020304" pitchFamily="18" charset="0"/>
                <a:ea typeface="Times New Roman" panose="02020603050405020304" pitchFamily="18" charset="0"/>
              </a:rPr>
              <a:t>hạm trực tiếp vào dây dẫn trần hoặc dây dẫn bị hở điện </a:t>
            </a:r>
            <a:endParaRPr lang="en-US" sz="2800" smtClean="0">
              <a:effectLst/>
              <a:latin typeface="Times New Roman" panose="02020603050405020304" pitchFamily="18" charset="0"/>
              <a:ea typeface="Times New Roman" panose="02020603050405020304" pitchFamily="18" charset="0"/>
            </a:endParaRPr>
          </a:p>
          <a:p>
            <a:r>
              <a:rPr lang="vi-VN" sz="2800">
                <a:latin typeface="Times New Roman" panose="02020603050405020304" pitchFamily="18" charset="0"/>
                <a:ea typeface="Times New Roman" panose="02020603050405020304" pitchFamily="18" charset="0"/>
              </a:rPr>
              <a:t>- </a:t>
            </a:r>
            <a:r>
              <a:rPr lang="de-DE" sz="2800">
                <a:latin typeface="Times New Roman" panose="02020603050405020304" pitchFamily="18" charset="0"/>
                <a:ea typeface="Times New Roman" panose="02020603050405020304" pitchFamily="18" charset="0"/>
              </a:rPr>
              <a:t>Sửa chữa điện không đóng ngắt nguồn điện</a:t>
            </a:r>
            <a:endParaRPr lang="en-US" sz="2800" smtClean="0">
              <a:effectLst/>
              <a:latin typeface="Times New Roman" panose="02020603050405020304" pitchFamily="18" charset="0"/>
              <a:ea typeface="Times New Roman" panose="02020603050405020304" pitchFamily="18" charset="0"/>
            </a:endParaRPr>
          </a:p>
          <a:p>
            <a:r>
              <a:rPr lang="vi-VN" sz="2800">
                <a:latin typeface="Times New Roman" panose="02020603050405020304" pitchFamily="18" charset="0"/>
                <a:ea typeface="Times New Roman" panose="02020603050405020304" pitchFamily="18" charset="0"/>
              </a:rPr>
              <a:t>- </a:t>
            </a:r>
            <a:r>
              <a:rPr lang="de-DE" sz="2800">
                <a:latin typeface="Times New Roman" panose="02020603050405020304" pitchFamily="18" charset="0"/>
                <a:ea typeface="Times New Roman" panose="02020603050405020304" pitchFamily="18" charset="0"/>
              </a:rPr>
              <a:t>Do vi phạm khoảng cách an toàn với lưới điện cao áp và trạm biến thế. </a:t>
            </a:r>
            <a:endParaRPr lang="en-US" sz="2800" smtClean="0">
              <a:effectLst/>
              <a:latin typeface="Times New Roman" panose="02020603050405020304" pitchFamily="18" charset="0"/>
              <a:ea typeface="Times New Roman" panose="02020603050405020304" pitchFamily="18" charset="0"/>
            </a:endParaRPr>
          </a:p>
          <a:p>
            <a:r>
              <a:rPr lang="de-DE" sz="2800">
                <a:latin typeface="Times New Roman" panose="02020603050405020304" pitchFamily="18" charset="0"/>
                <a:ea typeface="Times New Roman" panose="02020603050405020304" pitchFamily="18" charset="0"/>
              </a:rPr>
              <a:t>- Phóng điện hồ quang khi đóng ngắt các máy cắt điện, cầu dao điện có tải lớn hay khi ngắn mạch… </a:t>
            </a:r>
            <a:endParaRPr lang="en-US" sz="2800" smtClean="0">
              <a:effectLst/>
              <a:latin typeface="Times New Roman" panose="02020603050405020304" pitchFamily="18" charset="0"/>
              <a:ea typeface="Times New Roman" panose="02020603050405020304" pitchFamily="18" charset="0"/>
            </a:endParaRPr>
          </a:p>
          <a:p>
            <a:r>
              <a:rPr lang="de-DE" sz="2800">
                <a:latin typeface="Times New Roman" panose="02020603050405020304" pitchFamily="18" charset="0"/>
                <a:ea typeface="Times New Roman" panose="02020603050405020304" pitchFamily="18" charset="0"/>
              </a:rPr>
              <a:t>- </a:t>
            </a:r>
            <a:r>
              <a:rPr lang="vi-VN" sz="2800">
                <a:latin typeface="Times New Roman" panose="02020603050405020304" pitchFamily="18" charset="0"/>
                <a:ea typeface="Times New Roman" panose="02020603050405020304" pitchFamily="18" charset="0"/>
              </a:rPr>
              <a:t>T</a:t>
            </a:r>
            <a:r>
              <a:rPr lang="de-DE" sz="2800">
                <a:latin typeface="Times New Roman" panose="02020603050405020304" pitchFamily="18" charset="0"/>
                <a:ea typeface="Times New Roman" panose="02020603050405020304" pitchFamily="18" charset="0"/>
              </a:rPr>
              <a:t>iếp xúc với các phần tử đã được tách ra khỏi nguồn điện những vẫn còn tích điện. </a:t>
            </a:r>
            <a:endParaRPr lang="en-US" sz="2800" smtClean="0">
              <a:effectLst/>
              <a:latin typeface="Times New Roman" panose="02020603050405020304" pitchFamily="18" charset="0"/>
              <a:ea typeface="Times New Roman" panose="02020603050405020304" pitchFamily="18" charset="0"/>
            </a:endParaRPr>
          </a:p>
          <a:p>
            <a:r>
              <a:rPr lang="de-DE" sz="2800">
                <a:latin typeface="Times New Roman" panose="02020603050405020304" pitchFamily="18" charset="0"/>
                <a:ea typeface="Times New Roman" panose="02020603050405020304" pitchFamily="18" charset="0"/>
              </a:rPr>
              <a:t>- Chạm điện gián tiếp là tình huống mà người chạm vào các bộ phận bình thường không mang điện nhưng vì một nguyên nhân nào đó có điện</a:t>
            </a:r>
            <a:r>
              <a:rPr lang="vi-VN" sz="2800">
                <a:latin typeface="Times New Roman" panose="02020603050405020304" pitchFamily="18" charset="0"/>
                <a:ea typeface="Times New Roman" panose="02020603050405020304" pitchFamily="18" charset="0"/>
              </a:rPr>
              <a:t> (</a:t>
            </a:r>
            <a:r>
              <a:rPr lang="de-DE" sz="2800">
                <a:latin typeface="Times New Roman" panose="02020603050405020304" pitchFamily="18" charset="0"/>
                <a:ea typeface="Times New Roman" panose="02020603050405020304" pitchFamily="18" charset="0"/>
              </a:rPr>
              <a:t>thiết bị bị rò rỉ điện ra vỏ kim loại</a:t>
            </a:r>
            <a:r>
              <a:rPr lang="vi-VN" sz="2800">
                <a:latin typeface="Times New Roman" panose="02020603050405020304" pitchFamily="18" charset="0"/>
                <a:ea typeface="Times New Roman" panose="02020603050405020304" pitchFamily="18" charset="0"/>
              </a:rPr>
              <a:t>).</a:t>
            </a:r>
            <a:endParaRPr lang="en-US" sz="2800"/>
          </a:p>
        </p:txBody>
      </p:sp>
      <p:sp>
        <p:nvSpPr>
          <p:cNvPr id="4" name="Rectangle 3"/>
          <p:cNvSpPr/>
          <p:nvPr/>
        </p:nvSpPr>
        <p:spPr>
          <a:xfrm>
            <a:off x="538302" y="130899"/>
            <a:ext cx="7727757" cy="548099"/>
          </a:xfrm>
          <a:prstGeom prst="rect">
            <a:avLst/>
          </a:prstGeom>
        </p:spPr>
        <p:txBody>
          <a:bodyPr wrap="none">
            <a:spAutoFit/>
          </a:bodyPr>
          <a:lstStyle/>
          <a:p>
            <a:pPr marR="288290" lvl="0" algn="just">
              <a:lnSpc>
                <a:spcPct val="115000"/>
              </a:lnSpc>
              <a:spcBef>
                <a:spcPts val="0"/>
              </a:spcBef>
              <a:spcAft>
                <a:spcPts val="0"/>
              </a:spcAft>
            </a:pPr>
            <a:r>
              <a:rPr lang="vi-VN" sz="2800" b="1" i="1">
                <a:solidFill>
                  <a:srgbClr val="008000"/>
                </a:solidFill>
                <a:latin typeface="Times New Roman" panose="02020603050405020304" pitchFamily="18" charset="0"/>
                <a:ea typeface="Times New Roman" panose="02020603050405020304" pitchFamily="18" charset="0"/>
              </a:rPr>
              <a:t>Liệt kê các nguyên nhân chính gây tai nạn điện?</a:t>
            </a:r>
            <a:endParaRPr lang="en-US" sz="2800" b="1" i="1">
              <a:solidFill>
                <a:srgbClr val="008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0030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5"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strVal val="#ppt_w*0.70"/>
                                          </p:val>
                                        </p:tav>
                                        <p:tav tm="100000">
                                          <p:val>
                                            <p:strVal val="#ppt_w"/>
                                          </p:val>
                                        </p:tav>
                                      </p:tavLst>
                                    </p:anim>
                                    <p:anim calcmode="lin" valueType="num">
                                      <p:cBhvr>
                                        <p:cTn id="14" dur="1000" fill="hold"/>
                                        <p:tgtEl>
                                          <p:spTgt spid="2"/>
                                        </p:tgtEl>
                                        <p:attrNameLst>
                                          <p:attrName>ppt_h</p:attrName>
                                        </p:attrNameLst>
                                      </p:cBhvr>
                                      <p:tavLst>
                                        <p:tav tm="0">
                                          <p:val>
                                            <p:strVal val="#ppt_h"/>
                                          </p:val>
                                        </p:tav>
                                        <p:tav tm="100000">
                                          <p:val>
                                            <p:strVal val="#ppt_h"/>
                                          </p:val>
                                        </p:tav>
                                      </p:tavLst>
                                    </p:anim>
                                    <p:animEffect transition="in" filter="fade">
                                      <p:cBhvr>
                                        <p:cTn id="15" dur="10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 calcmode="lin" valueType="num">
                                      <p:cBhvr>
                                        <p:cTn id="20"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21"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22" dur="1000"/>
                                        <p:tgtEl>
                                          <p:spTgt spid="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5" presetClass="entr" presetSubtype="0" fill="hold" grpId="0"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 calcmode="lin" valueType="num">
                                      <p:cBhvr>
                                        <p:cTn id="27"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28"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9" dur="1000"/>
                                        <p:tgtEl>
                                          <p:spTgt spid="3">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55" presetClass="entr" presetSubtype="0" fill="hold" grpId="0" nodeType="clickEffect">
                                  <p:stCondLst>
                                    <p:cond delay="0"/>
                                  </p:stCondLst>
                                  <p:childTnLst>
                                    <p:set>
                                      <p:cBhvr>
                                        <p:cTn id="33" dur="1" fill="hold">
                                          <p:stCondLst>
                                            <p:cond delay="0"/>
                                          </p:stCondLst>
                                        </p:cTn>
                                        <p:tgtEl>
                                          <p:spTgt spid="3">
                                            <p:txEl>
                                              <p:pRg st="2" end="2"/>
                                            </p:txEl>
                                          </p:spTgt>
                                        </p:tgtEl>
                                        <p:attrNameLst>
                                          <p:attrName>style.visibility</p:attrName>
                                        </p:attrNameLst>
                                      </p:cBhvr>
                                      <p:to>
                                        <p:strVal val="visible"/>
                                      </p:to>
                                    </p:set>
                                    <p:anim calcmode="lin" valueType="num">
                                      <p:cBhvr>
                                        <p:cTn id="34"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35"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36" dur="1000"/>
                                        <p:tgtEl>
                                          <p:spTgt spid="3">
                                            <p:txEl>
                                              <p:pRg st="2" end="2"/>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55" presetClass="entr" presetSubtype="0" fill="hold" grpId="0" nodeType="clickEffect">
                                  <p:stCondLst>
                                    <p:cond delay="0"/>
                                  </p:stCondLst>
                                  <p:childTnLst>
                                    <p:set>
                                      <p:cBhvr>
                                        <p:cTn id="40" dur="1" fill="hold">
                                          <p:stCondLst>
                                            <p:cond delay="0"/>
                                          </p:stCondLst>
                                        </p:cTn>
                                        <p:tgtEl>
                                          <p:spTgt spid="3">
                                            <p:txEl>
                                              <p:pRg st="3" end="3"/>
                                            </p:txEl>
                                          </p:spTgt>
                                        </p:tgtEl>
                                        <p:attrNameLst>
                                          <p:attrName>style.visibility</p:attrName>
                                        </p:attrNameLst>
                                      </p:cBhvr>
                                      <p:to>
                                        <p:strVal val="visible"/>
                                      </p:to>
                                    </p:set>
                                    <p:anim calcmode="lin" valueType="num">
                                      <p:cBhvr>
                                        <p:cTn id="41"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42"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43" dur="1000"/>
                                        <p:tgtEl>
                                          <p:spTgt spid="3">
                                            <p:txEl>
                                              <p:pRg st="3" end="3"/>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55" presetClass="entr" presetSubtype="0" fill="hold" grpId="0" nodeType="clickEffect">
                                  <p:stCondLst>
                                    <p:cond delay="0"/>
                                  </p:stCondLst>
                                  <p:childTnLst>
                                    <p:set>
                                      <p:cBhvr>
                                        <p:cTn id="47" dur="1" fill="hold">
                                          <p:stCondLst>
                                            <p:cond delay="0"/>
                                          </p:stCondLst>
                                        </p:cTn>
                                        <p:tgtEl>
                                          <p:spTgt spid="3">
                                            <p:txEl>
                                              <p:pRg st="4" end="4"/>
                                            </p:txEl>
                                          </p:spTgt>
                                        </p:tgtEl>
                                        <p:attrNameLst>
                                          <p:attrName>style.visibility</p:attrName>
                                        </p:attrNameLst>
                                      </p:cBhvr>
                                      <p:to>
                                        <p:strVal val="visible"/>
                                      </p:to>
                                    </p:set>
                                    <p:anim calcmode="lin" valueType="num">
                                      <p:cBhvr>
                                        <p:cTn id="48" dur="1000" fill="hold"/>
                                        <p:tgtEl>
                                          <p:spTgt spid="3">
                                            <p:txEl>
                                              <p:pRg st="4" end="4"/>
                                            </p:txEl>
                                          </p:spTgt>
                                        </p:tgtEl>
                                        <p:attrNameLst>
                                          <p:attrName>ppt_w</p:attrName>
                                        </p:attrNameLst>
                                      </p:cBhvr>
                                      <p:tavLst>
                                        <p:tav tm="0">
                                          <p:val>
                                            <p:strVal val="#ppt_w*0.70"/>
                                          </p:val>
                                        </p:tav>
                                        <p:tav tm="100000">
                                          <p:val>
                                            <p:strVal val="#ppt_w"/>
                                          </p:val>
                                        </p:tav>
                                      </p:tavLst>
                                    </p:anim>
                                    <p:anim calcmode="lin" valueType="num">
                                      <p:cBhvr>
                                        <p:cTn id="49"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50" dur="1000"/>
                                        <p:tgtEl>
                                          <p:spTgt spid="3">
                                            <p:txEl>
                                              <p:pRg st="4" end="4"/>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55" presetClass="entr" presetSubtype="0" fill="hold" grpId="0" nodeType="clickEffect">
                                  <p:stCondLst>
                                    <p:cond delay="0"/>
                                  </p:stCondLst>
                                  <p:childTnLst>
                                    <p:set>
                                      <p:cBhvr>
                                        <p:cTn id="54" dur="1" fill="hold">
                                          <p:stCondLst>
                                            <p:cond delay="0"/>
                                          </p:stCondLst>
                                        </p:cTn>
                                        <p:tgtEl>
                                          <p:spTgt spid="3">
                                            <p:txEl>
                                              <p:pRg st="5" end="5"/>
                                            </p:txEl>
                                          </p:spTgt>
                                        </p:tgtEl>
                                        <p:attrNameLst>
                                          <p:attrName>style.visibility</p:attrName>
                                        </p:attrNameLst>
                                      </p:cBhvr>
                                      <p:to>
                                        <p:strVal val="visible"/>
                                      </p:to>
                                    </p:set>
                                    <p:anim calcmode="lin" valueType="num">
                                      <p:cBhvr>
                                        <p:cTn id="55" dur="1000" fill="hold"/>
                                        <p:tgtEl>
                                          <p:spTgt spid="3">
                                            <p:txEl>
                                              <p:pRg st="5" end="5"/>
                                            </p:txEl>
                                          </p:spTgt>
                                        </p:tgtEl>
                                        <p:attrNameLst>
                                          <p:attrName>ppt_w</p:attrName>
                                        </p:attrNameLst>
                                      </p:cBhvr>
                                      <p:tavLst>
                                        <p:tav tm="0">
                                          <p:val>
                                            <p:strVal val="#ppt_w*0.70"/>
                                          </p:val>
                                        </p:tav>
                                        <p:tav tm="100000">
                                          <p:val>
                                            <p:strVal val="#ppt_w"/>
                                          </p:val>
                                        </p:tav>
                                      </p:tavLst>
                                    </p:anim>
                                    <p:anim calcmode="lin" valueType="num">
                                      <p:cBhvr>
                                        <p:cTn id="56" dur="1000" fill="hold"/>
                                        <p:tgtEl>
                                          <p:spTgt spid="3">
                                            <p:txEl>
                                              <p:pRg st="5" end="5"/>
                                            </p:txEl>
                                          </p:spTgt>
                                        </p:tgtEl>
                                        <p:attrNameLst>
                                          <p:attrName>ppt_h</p:attrName>
                                        </p:attrNameLst>
                                      </p:cBhvr>
                                      <p:tavLst>
                                        <p:tav tm="0">
                                          <p:val>
                                            <p:strVal val="#ppt_h"/>
                                          </p:val>
                                        </p:tav>
                                        <p:tav tm="100000">
                                          <p:val>
                                            <p:strVal val="#ppt_h"/>
                                          </p:val>
                                        </p:tav>
                                      </p:tavLst>
                                    </p:anim>
                                    <p:animEffect transition="in" filter="fade">
                                      <p:cBhvr>
                                        <p:cTn id="57"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6038335" y="1514575"/>
            <a:ext cx="6054811"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200000"/>
              </a:lnSpc>
              <a:spcBef>
                <a:spcPct val="0"/>
              </a:spcBef>
              <a:spcAft>
                <a:spcPct val="0"/>
              </a:spcAft>
              <a:buClrTx/>
              <a:buSzTx/>
              <a:buFontTx/>
              <a:buNone/>
              <a:tabLst/>
            </a:pPr>
            <a:r>
              <a:rPr kumimoji="0" lang="vi-VN" altLang="en-US" sz="3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U</a:t>
            </a:r>
            <a:r>
              <a:rPr kumimoji="0" lang="vi-VN" altLang="en-US" sz="3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p</a:t>
            </a:r>
            <a:r>
              <a:rPr kumimoji="0" lang="vi-VN" altLang="en-US" sz="3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 = 220V ;  U</a:t>
            </a:r>
            <a:r>
              <a:rPr kumimoji="0" lang="vi-VN" altLang="en-US" sz="3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d</a:t>
            </a:r>
            <a:r>
              <a:rPr kumimoji="0" lang="vi-VN" altLang="en-US" sz="3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 = 380V</a:t>
            </a:r>
            <a:endParaRPr kumimoji="0" lang="en-US" altLang="en-US" sz="3200" b="0" i="0" u="none" strike="noStrike" cap="none" normalizeH="0" baseline="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200000"/>
              </a:lnSpc>
              <a:spcBef>
                <a:spcPct val="0"/>
              </a:spcBef>
              <a:spcAft>
                <a:spcPct val="0"/>
              </a:spcAft>
              <a:buClrTx/>
              <a:buSzTx/>
              <a:buFontTx/>
              <a:buNone/>
              <a:tabLst/>
            </a:pPr>
            <a:r>
              <a:rPr kumimoji="0" lang="vi-VN" altLang="en-US" sz="3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U</a:t>
            </a:r>
            <a:r>
              <a:rPr kumimoji="0" lang="vi-VN" altLang="en-US" sz="3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ng</a:t>
            </a:r>
            <a:r>
              <a:rPr kumimoji="0" lang="vi-VN" altLang="en-US" sz="3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 = U</a:t>
            </a:r>
            <a:r>
              <a:rPr kumimoji="0" lang="vi-VN" altLang="en-US" sz="3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p</a:t>
            </a:r>
            <a:r>
              <a:rPr kumimoji="0" lang="vi-VN" altLang="en-US" sz="3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 = 220V</a:t>
            </a:r>
            <a:endParaRPr kumimoji="0" lang="en-US" altLang="en-US" sz="3200" b="0" i="0" u="none" strike="noStrike" cap="none" normalizeH="0" baseline="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200000"/>
              </a:lnSpc>
              <a:spcBef>
                <a:spcPct val="0"/>
              </a:spcBef>
              <a:spcAft>
                <a:spcPct val="0"/>
              </a:spcAft>
              <a:buClrTx/>
              <a:buSzTx/>
              <a:buFontTx/>
              <a:buNone/>
              <a:tabLst/>
            </a:pPr>
            <a:r>
              <a:rPr kumimoji="0" lang="vi-VN" altLang="en-US" sz="3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Dòng điện qua người là: </a:t>
            </a:r>
            <a:endParaRPr kumimoji="0" lang="vi-VN" altLang="en-US" sz="3200" b="0" i="0" u="none" strike="noStrike" cap="none" normalizeH="0" baseline="0" smtClean="0">
              <a:ln>
                <a:noFill/>
              </a:ln>
              <a:solidFill>
                <a:schemeClr val="tx1"/>
              </a:solidFill>
              <a:effectLst/>
              <a:latin typeface="Arial" panose="020B0604020202020204" pitchFamily="34" charset="0"/>
            </a:endParaRPr>
          </a:p>
        </p:txBody>
      </p:sp>
      <p:graphicFrame>
        <p:nvGraphicFramePr>
          <p:cNvPr id="5" name="Object 4"/>
          <p:cNvGraphicFramePr>
            <a:graphicFrameLocks noChangeAspect="1"/>
          </p:cNvGraphicFramePr>
          <p:nvPr>
            <p:extLst>
              <p:ext uri="{D42A27DB-BD31-4B8C-83A1-F6EECF244321}">
                <p14:modId xmlns:p14="http://schemas.microsoft.com/office/powerpoint/2010/main" val="2126618036"/>
              </p:ext>
            </p:extLst>
          </p:nvPr>
        </p:nvGraphicFramePr>
        <p:xfrm>
          <a:off x="5277697" y="4664329"/>
          <a:ext cx="6579304" cy="1401077"/>
        </p:xfrm>
        <a:graphic>
          <a:graphicData uri="http://schemas.openxmlformats.org/presentationml/2006/ole">
            <mc:AlternateContent xmlns:mc="http://schemas.openxmlformats.org/markup-compatibility/2006">
              <mc:Choice xmlns:v="urn:schemas-microsoft-com:vml" Requires="v">
                <p:oleObj spid="_x0000_s1040" name="Equation" r:id="rId3" imgW="2158920" imgH="457200" progId="Equation.3">
                  <p:embed/>
                </p:oleObj>
              </mc:Choice>
              <mc:Fallback>
                <p:oleObj name="Equation" r:id="rId3" imgW="2158920" imgH="457200" progId="Equation.3">
                  <p:embed/>
                  <p:pic>
                    <p:nvPicPr>
                      <p:cNvPr id="0" name="Object 1"/>
                      <p:cNvPicPr>
                        <a:picLocks noChangeAspect="1" noChangeArrowheads="1"/>
                      </p:cNvPicPr>
                      <p:nvPr/>
                    </p:nvPicPr>
                    <p:blipFill>
                      <a:blip r:embed="rId4"/>
                      <a:srcRect/>
                      <a:stretch>
                        <a:fillRect/>
                      </a:stretch>
                    </p:blipFill>
                    <p:spPr bwMode="auto">
                      <a:xfrm>
                        <a:off x="5277697" y="4664329"/>
                        <a:ext cx="6579304" cy="1401077"/>
                      </a:xfrm>
                      <a:prstGeom prst="rect">
                        <a:avLst/>
                      </a:prstGeom>
                      <a:noFill/>
                    </p:spPr>
                  </p:pic>
                </p:oleObj>
              </mc:Fallback>
            </mc:AlternateContent>
          </a:graphicData>
        </a:graphic>
      </p:graphicFrame>
      <p:sp>
        <p:nvSpPr>
          <p:cNvPr id="6" name="Rectangle 3"/>
          <p:cNvSpPr>
            <a:spLocks noChangeArrowheads="1"/>
          </p:cNvSpPr>
          <p:nvPr/>
        </p:nvSpPr>
        <p:spPr bwMode="auto">
          <a:xfrm>
            <a:off x="271849" y="6209769"/>
            <a:ext cx="1182953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vi-VN" altLang="en-US" sz="3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Dòng điện qua người I</a:t>
            </a:r>
            <a:r>
              <a:rPr kumimoji="0" lang="vi-VN" altLang="en-US" sz="3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ng</a:t>
            </a:r>
            <a:r>
              <a:rPr kumimoji="0" lang="vi-VN" altLang="en-US" sz="3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 &gt; I</a:t>
            </a:r>
            <a:r>
              <a:rPr kumimoji="0" lang="vi-VN" altLang="en-US" sz="3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cp</a:t>
            </a:r>
            <a:r>
              <a:rPr kumimoji="0" lang="vi-VN" altLang="en-US" sz="3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 = 10mA → nguy hiểm chết người.</a:t>
            </a:r>
            <a:r>
              <a:rPr kumimoji="0" lang="en-US" altLang="en-US" sz="3200" b="0" i="0" u="none" strike="noStrike" cap="none" normalizeH="0" baseline="0" smtClean="0">
                <a:ln>
                  <a:noFill/>
                </a:ln>
                <a:solidFill>
                  <a:schemeClr val="tx1"/>
                </a:solidFill>
                <a:effectLst/>
                <a:latin typeface="Arial" panose="020B0604020202020204" pitchFamily="34" charset="0"/>
              </a:rPr>
              <a:t> </a:t>
            </a:r>
          </a:p>
        </p:txBody>
      </p:sp>
      <p:sp>
        <p:nvSpPr>
          <p:cNvPr id="7" name="Rectangle 2"/>
          <p:cNvSpPr>
            <a:spLocks noChangeArrowheads="1"/>
          </p:cNvSpPr>
          <p:nvPr/>
        </p:nvSpPr>
        <p:spPr bwMode="auto">
          <a:xfrm>
            <a:off x="98854" y="10732"/>
            <a:ext cx="11994292" cy="1951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vi-VN" altLang="en-US" sz="2800" b="0" i="1" u="none" strike="noStrike" cap="none" normalizeH="0" baseline="0" smtClean="0">
                <a:ln>
                  <a:noFill/>
                </a:ln>
                <a:solidFill>
                  <a:srgbClr val="008000"/>
                </a:solidFill>
                <a:effectLst/>
                <a:latin typeface="Arial" panose="020B0604020202020204" pitchFamily="34" charset="0"/>
                <a:ea typeface="Times New Roman" panose="02020603050405020304" pitchFamily="18" charset="0"/>
              </a:rPr>
              <a:t>Phân tích sự an toàn khi chạm trực tiếp trong hình vẽ dưới đây. </a:t>
            </a:r>
            <a:r>
              <a:rPr kumimoji="0" lang="vi-VN" altLang="en-US" sz="2800" b="0" i="1" u="none" strike="noStrike" cap="none" normalizeH="0" baseline="0" smtClean="0">
                <a:ln>
                  <a:noFill/>
                </a:ln>
                <a:solidFill>
                  <a:srgbClr val="008000"/>
                </a:solidFill>
                <a:effectLst/>
                <a:latin typeface="+mj-lt"/>
                <a:ea typeface="Times New Roman" panose="02020603050405020304" pitchFamily="18" charset="0"/>
              </a:rPr>
              <a:t>Tính</a:t>
            </a:r>
            <a:r>
              <a:rPr kumimoji="0" lang="vi-VN" altLang="en-US" sz="2800" b="0" i="1" u="none" strike="noStrike" cap="none" normalizeH="0" baseline="0" smtClean="0">
                <a:ln>
                  <a:noFill/>
                </a:ln>
                <a:solidFill>
                  <a:srgbClr val="008000"/>
                </a:solidFill>
                <a:effectLst/>
                <a:latin typeface="Arial" panose="020B0604020202020204" pitchFamily="34" charset="0"/>
                <a:ea typeface="Times New Roman" panose="02020603050405020304" pitchFamily="18" charset="0"/>
              </a:rPr>
              <a:t> dòng điện qua người. Biết nguồn áp 3 pha có trị hiệu dụng 220V/380V, f = </a:t>
            </a:r>
            <a:r>
              <a:rPr kumimoji="0" lang="en-US" altLang="en-US" sz="2800" b="0" i="1" u="none" strike="noStrike" cap="none" normalizeH="0" baseline="0" smtClean="0">
                <a:ln>
                  <a:noFill/>
                </a:ln>
                <a:solidFill>
                  <a:srgbClr val="008000"/>
                </a:solidFill>
                <a:effectLst/>
                <a:latin typeface="Arial" panose="020B0604020202020204" pitchFamily="34" charset="0"/>
                <a:ea typeface="Times New Roman" panose="02020603050405020304" pitchFamily="18" charset="0"/>
              </a:rPr>
              <a:t>6</a:t>
            </a:r>
            <a:r>
              <a:rPr kumimoji="0" lang="vi-VN" altLang="en-US" sz="2800" b="0" i="1" u="none" strike="noStrike" cap="none" normalizeH="0" baseline="0" smtClean="0">
                <a:ln>
                  <a:noFill/>
                </a:ln>
                <a:solidFill>
                  <a:srgbClr val="008000"/>
                </a:solidFill>
                <a:effectLst/>
                <a:latin typeface="Arial" panose="020B0604020202020204" pitchFamily="34" charset="0"/>
                <a:ea typeface="Times New Roman" panose="02020603050405020304" pitchFamily="18" charset="0"/>
              </a:rPr>
              <a:t>0Hz</a:t>
            </a:r>
            <a:r>
              <a:rPr kumimoji="0" lang="vi-VN" altLang="en-US" sz="2800" b="0" i="1" u="none" strike="noStrike" cap="none" normalizeH="0" baseline="0" smtClean="0">
                <a:ln>
                  <a:noFill/>
                </a:ln>
                <a:solidFill>
                  <a:srgbClr val="008000"/>
                </a:solidFill>
                <a:effectLst/>
                <a:latin typeface="Arial" panose="020B0604020202020204" pitchFamily="34" charset="0"/>
                <a:ea typeface="Times New Roman" panose="02020603050405020304" pitchFamily="18" charset="0"/>
              </a:rPr>
              <a:t>, R</a:t>
            </a:r>
            <a:r>
              <a:rPr kumimoji="0" lang="vi-VN" altLang="en-US" sz="2800" b="0" i="1" u="none" strike="noStrike" cap="none" normalizeH="0" baseline="-30000" smtClean="0">
                <a:ln>
                  <a:noFill/>
                </a:ln>
                <a:solidFill>
                  <a:srgbClr val="008000"/>
                </a:solidFill>
                <a:effectLst/>
                <a:latin typeface="Arial" panose="020B0604020202020204" pitchFamily="34" charset="0"/>
                <a:ea typeface="Times New Roman" panose="02020603050405020304" pitchFamily="18" charset="0"/>
              </a:rPr>
              <a:t>ng</a:t>
            </a:r>
            <a:r>
              <a:rPr kumimoji="0" lang="vi-VN" altLang="en-US" sz="2800" b="0" i="1" u="none" strike="noStrike" cap="none" normalizeH="0" baseline="0" smtClean="0">
                <a:ln>
                  <a:noFill/>
                </a:ln>
                <a:solidFill>
                  <a:srgbClr val="008000"/>
                </a:solidFill>
                <a:effectLst/>
                <a:latin typeface="Arial" panose="020B0604020202020204" pitchFamily="34" charset="0"/>
                <a:ea typeface="Times New Roman" panose="02020603050405020304" pitchFamily="18" charset="0"/>
              </a:rPr>
              <a:t> = </a:t>
            </a:r>
            <a:r>
              <a:rPr kumimoji="0" lang="en-US" altLang="en-US" sz="2800" b="0" i="1" u="none" strike="noStrike" cap="none" normalizeH="0" baseline="0" smtClean="0">
                <a:ln>
                  <a:noFill/>
                </a:ln>
                <a:solidFill>
                  <a:srgbClr val="008000"/>
                </a:solidFill>
                <a:effectLst/>
                <a:latin typeface="Arial" panose="020B0604020202020204" pitchFamily="34" charset="0"/>
                <a:ea typeface="Times New Roman" panose="02020603050405020304" pitchFamily="18" charset="0"/>
              </a:rPr>
              <a:t>1</a:t>
            </a:r>
            <a:r>
              <a:rPr kumimoji="0" lang="vi-VN" altLang="en-US" sz="2800" b="0" i="1" u="none" strike="noStrike" cap="none" normalizeH="0" baseline="0" smtClean="0">
                <a:ln>
                  <a:noFill/>
                </a:ln>
                <a:solidFill>
                  <a:srgbClr val="008000"/>
                </a:solidFill>
                <a:effectLst/>
                <a:latin typeface="Arial" panose="020B0604020202020204" pitchFamily="34" charset="0"/>
                <a:ea typeface="Times New Roman" panose="02020603050405020304" pitchFamily="18" charset="0"/>
              </a:rPr>
              <a:t>000Ω.</a:t>
            </a:r>
            <a:endParaRPr kumimoji="0" lang="en-US" altLang="en-US" sz="2800" b="0" i="1" u="none" strike="noStrike" cap="none" normalizeH="0" baseline="0" smtClean="0">
              <a:ln>
                <a:noFill/>
              </a:ln>
              <a:solidFill>
                <a:srgbClr val="008000"/>
              </a:solidFill>
              <a:effectLst/>
              <a:latin typeface="Arial" panose="020B0604020202020204" pitchFamily="34" charset="0"/>
            </a:endParaRPr>
          </a:p>
        </p:txBody>
      </p:sp>
      <p:graphicFrame>
        <p:nvGraphicFramePr>
          <p:cNvPr id="3" name="Object 2"/>
          <p:cNvGraphicFramePr>
            <a:graphicFrameLocks noChangeAspect="1"/>
          </p:cNvGraphicFramePr>
          <p:nvPr>
            <p:extLst>
              <p:ext uri="{D42A27DB-BD31-4B8C-83A1-F6EECF244321}">
                <p14:modId xmlns:p14="http://schemas.microsoft.com/office/powerpoint/2010/main" val="838951542"/>
              </p:ext>
            </p:extLst>
          </p:nvPr>
        </p:nvGraphicFramePr>
        <p:xfrm>
          <a:off x="86838" y="2098035"/>
          <a:ext cx="4946477" cy="4111739"/>
        </p:xfrm>
        <a:graphic>
          <a:graphicData uri="http://schemas.openxmlformats.org/presentationml/2006/ole">
            <mc:AlternateContent xmlns:mc="http://schemas.openxmlformats.org/markup-compatibility/2006">
              <mc:Choice xmlns:v="urn:schemas-microsoft-com:vml" Requires="v">
                <p:oleObj spid="_x0000_s1041" name="Visio" r:id="rId5" imgW="7124899" imgH="6431300" progId="Visio.Drawing.15">
                  <p:embed/>
                </p:oleObj>
              </mc:Choice>
              <mc:Fallback>
                <p:oleObj name="Visio" r:id="rId5" imgW="7124899" imgH="6431300" progId="Visio.Drawing.15">
                  <p:embed/>
                  <p:pic>
                    <p:nvPicPr>
                      <p:cNvPr id="0" name="Object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6838" y="2098035"/>
                        <a:ext cx="4946477" cy="4111739"/>
                      </a:xfrm>
                      <a:prstGeom prst="rect">
                        <a:avLst/>
                      </a:prstGeom>
                      <a:noFill/>
                    </p:spPr>
                  </p:pic>
                </p:oleObj>
              </mc:Fallback>
            </mc:AlternateContent>
          </a:graphicData>
        </a:graphic>
      </p:graphicFrame>
    </p:spTree>
    <p:extLst>
      <p:ext uri="{BB962C8B-B14F-4D97-AF65-F5344CB8AC3E}">
        <p14:creationId xmlns:p14="http://schemas.microsoft.com/office/powerpoint/2010/main" val="2160558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 calcmode="lin" valueType="num">
                                      <p:cBhvr additive="base">
                                        <p:cTn id="17" dur="500"/>
                                        <p:tgtEl>
                                          <p:spTgt spid="4">
                                            <p:txEl>
                                              <p:pRg st="0" end="0"/>
                                            </p:txEl>
                                          </p:spTgt>
                                        </p:tgtEl>
                                        <p:attrNameLst>
                                          <p:attrName>ppt_y</p:attrName>
                                        </p:attrNameLst>
                                      </p:cBhvr>
                                      <p:tavLst>
                                        <p:tav tm="0">
                                          <p:val>
                                            <p:strVal val="#ppt_y+#ppt_h*1.125000"/>
                                          </p:val>
                                        </p:tav>
                                        <p:tav tm="100000">
                                          <p:val>
                                            <p:strVal val="#ppt_y"/>
                                          </p:val>
                                        </p:tav>
                                      </p:tavLst>
                                    </p:anim>
                                    <p:animEffect transition="in" filter="wipe(up)">
                                      <p:cBhvr>
                                        <p:cTn id="18" dur="500"/>
                                        <p:tgtEl>
                                          <p:spTgt spid="4">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grpId="0" nodeType="clickEffect">
                                  <p:stCondLst>
                                    <p:cond delay="0"/>
                                  </p:stCondLst>
                                  <p:childTnLst>
                                    <p:set>
                                      <p:cBhvr>
                                        <p:cTn id="22" dur="1" fill="hold">
                                          <p:stCondLst>
                                            <p:cond delay="0"/>
                                          </p:stCondLst>
                                        </p:cTn>
                                        <p:tgtEl>
                                          <p:spTgt spid="4">
                                            <p:txEl>
                                              <p:pRg st="1" end="1"/>
                                            </p:txEl>
                                          </p:spTgt>
                                        </p:tgtEl>
                                        <p:attrNameLst>
                                          <p:attrName>style.visibility</p:attrName>
                                        </p:attrNameLst>
                                      </p:cBhvr>
                                      <p:to>
                                        <p:strVal val="visible"/>
                                      </p:to>
                                    </p:set>
                                    <p:anim calcmode="lin" valueType="num">
                                      <p:cBhvr additive="base">
                                        <p:cTn id="23" dur="500"/>
                                        <p:tgtEl>
                                          <p:spTgt spid="4">
                                            <p:txEl>
                                              <p:pRg st="1" end="1"/>
                                            </p:txEl>
                                          </p:spTgt>
                                        </p:tgtEl>
                                        <p:attrNameLst>
                                          <p:attrName>ppt_y</p:attrName>
                                        </p:attrNameLst>
                                      </p:cBhvr>
                                      <p:tavLst>
                                        <p:tav tm="0">
                                          <p:val>
                                            <p:strVal val="#ppt_y+#ppt_h*1.125000"/>
                                          </p:val>
                                        </p:tav>
                                        <p:tav tm="100000">
                                          <p:val>
                                            <p:strVal val="#ppt_y"/>
                                          </p:val>
                                        </p:tav>
                                      </p:tavLst>
                                    </p:anim>
                                    <p:animEffect transition="in" filter="wipe(up)">
                                      <p:cBhvr>
                                        <p:cTn id="24" dur="500"/>
                                        <p:tgtEl>
                                          <p:spTgt spid="4">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2" presetClass="entr" presetSubtype="4" fill="hold" grpId="0" nodeType="clickEffect">
                                  <p:stCondLst>
                                    <p:cond delay="0"/>
                                  </p:stCondLst>
                                  <p:childTnLst>
                                    <p:set>
                                      <p:cBhvr>
                                        <p:cTn id="28" dur="1" fill="hold">
                                          <p:stCondLst>
                                            <p:cond delay="0"/>
                                          </p:stCondLst>
                                        </p:cTn>
                                        <p:tgtEl>
                                          <p:spTgt spid="4">
                                            <p:txEl>
                                              <p:pRg st="2" end="2"/>
                                            </p:txEl>
                                          </p:spTgt>
                                        </p:tgtEl>
                                        <p:attrNameLst>
                                          <p:attrName>style.visibility</p:attrName>
                                        </p:attrNameLst>
                                      </p:cBhvr>
                                      <p:to>
                                        <p:strVal val="visible"/>
                                      </p:to>
                                    </p:set>
                                    <p:anim calcmode="lin" valueType="num">
                                      <p:cBhvr additive="base">
                                        <p:cTn id="29" dur="500"/>
                                        <p:tgtEl>
                                          <p:spTgt spid="4">
                                            <p:txEl>
                                              <p:pRg st="2" end="2"/>
                                            </p:txEl>
                                          </p:spTgt>
                                        </p:tgtEl>
                                        <p:attrNameLst>
                                          <p:attrName>ppt_y</p:attrName>
                                        </p:attrNameLst>
                                      </p:cBhvr>
                                      <p:tavLst>
                                        <p:tav tm="0">
                                          <p:val>
                                            <p:strVal val="#ppt_y+#ppt_h*1.125000"/>
                                          </p:val>
                                        </p:tav>
                                        <p:tav tm="100000">
                                          <p:val>
                                            <p:strVal val="#ppt_y"/>
                                          </p:val>
                                        </p:tav>
                                      </p:tavLst>
                                    </p:anim>
                                    <p:animEffect transition="in" filter="wipe(up)">
                                      <p:cBhvr>
                                        <p:cTn id="30" dur="500"/>
                                        <p:tgtEl>
                                          <p:spTgt spid="4">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7" presetClass="entr" presetSubtype="10"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 fill="hold"/>
                                        <p:tgtEl>
                                          <p:spTgt spid="5"/>
                                        </p:tgtEl>
                                        <p:attrNameLst>
                                          <p:attrName>ppt_w</p:attrName>
                                        </p:attrNameLst>
                                      </p:cBhvr>
                                      <p:tavLst>
                                        <p:tav tm="0">
                                          <p:val>
                                            <p:fltVal val="0"/>
                                          </p:val>
                                        </p:tav>
                                        <p:tav tm="100000">
                                          <p:val>
                                            <p:strVal val="#ppt_w"/>
                                          </p:val>
                                        </p:tav>
                                      </p:tavLst>
                                    </p:anim>
                                    <p:anim calcmode="lin" valueType="num">
                                      <p:cBhvr>
                                        <p:cTn id="36" dur="5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37" fill="hold">
                      <p:stCondLst>
                        <p:cond delay="indefinite"/>
                      </p:stCondLst>
                      <p:childTnLst>
                        <p:par>
                          <p:cTn id="38" fill="hold">
                            <p:stCondLst>
                              <p:cond delay="0"/>
                            </p:stCondLst>
                            <p:childTnLst>
                              <p:par>
                                <p:cTn id="39" presetID="17" presetClass="entr" presetSubtype="10" fill="hold" grpId="0" nodeType="click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 fill="hold"/>
                                        <p:tgtEl>
                                          <p:spTgt spid="6"/>
                                        </p:tgtEl>
                                        <p:attrNameLst>
                                          <p:attrName>ppt_w</p:attrName>
                                        </p:attrNameLst>
                                      </p:cBhvr>
                                      <p:tavLst>
                                        <p:tav tm="0">
                                          <p:val>
                                            <p:fltVal val="0"/>
                                          </p:val>
                                        </p:tav>
                                        <p:tav tm="100000">
                                          <p:val>
                                            <p:strVal val="#ppt_w"/>
                                          </p:val>
                                        </p:tav>
                                      </p:tavLst>
                                    </p:anim>
                                    <p:anim calcmode="lin" valueType="num">
                                      <p:cBhvr>
                                        <p:cTn id="42" dur="5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98854" y="-13982"/>
            <a:ext cx="11994292" cy="1951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vi-VN" altLang="en-US" sz="2800" b="0" i="1" u="none" strike="noStrike" cap="none" normalizeH="0" baseline="0" smtClean="0">
                <a:ln>
                  <a:noFill/>
                </a:ln>
                <a:solidFill>
                  <a:srgbClr val="008000"/>
                </a:solidFill>
                <a:effectLst/>
                <a:latin typeface="Arial" panose="020B0604020202020204" pitchFamily="34" charset="0"/>
                <a:ea typeface="Times New Roman" panose="02020603050405020304" pitchFamily="18" charset="0"/>
              </a:rPr>
              <a:t>Phân tích sự an toàn khi chạm trực tiếp trong hình vẽ dưới đây. </a:t>
            </a:r>
            <a:r>
              <a:rPr kumimoji="0" lang="vi-VN" altLang="en-US" sz="2800" b="0" i="1" u="none" strike="noStrike" cap="none" normalizeH="0" baseline="0" smtClean="0">
                <a:ln>
                  <a:noFill/>
                </a:ln>
                <a:solidFill>
                  <a:srgbClr val="008000"/>
                </a:solidFill>
                <a:effectLst/>
                <a:latin typeface="+mj-lt"/>
                <a:ea typeface="Times New Roman" panose="02020603050405020304" pitchFamily="18" charset="0"/>
              </a:rPr>
              <a:t>Tính</a:t>
            </a:r>
            <a:r>
              <a:rPr kumimoji="0" lang="vi-VN" altLang="en-US" sz="2800" b="0" i="1" u="none" strike="noStrike" cap="none" normalizeH="0" baseline="0" smtClean="0">
                <a:ln>
                  <a:noFill/>
                </a:ln>
                <a:solidFill>
                  <a:srgbClr val="008000"/>
                </a:solidFill>
                <a:effectLst/>
                <a:latin typeface="Arial" panose="020B0604020202020204" pitchFamily="34" charset="0"/>
                <a:ea typeface="Times New Roman" panose="02020603050405020304" pitchFamily="18" charset="0"/>
              </a:rPr>
              <a:t> dòng điện qua người. Biết nguồn áp 3 pha có trị hiệu dụng 220V/380V, f = </a:t>
            </a:r>
            <a:r>
              <a:rPr kumimoji="0" lang="en-US" altLang="en-US" sz="2800" b="0" i="1" u="none" strike="noStrike" cap="none" normalizeH="0" baseline="0" smtClean="0">
                <a:ln>
                  <a:noFill/>
                </a:ln>
                <a:solidFill>
                  <a:srgbClr val="008000"/>
                </a:solidFill>
                <a:effectLst/>
                <a:latin typeface="Arial" panose="020B0604020202020204" pitchFamily="34" charset="0"/>
                <a:ea typeface="Times New Roman" panose="02020603050405020304" pitchFamily="18" charset="0"/>
              </a:rPr>
              <a:t>6</a:t>
            </a:r>
            <a:r>
              <a:rPr kumimoji="0" lang="vi-VN" altLang="en-US" sz="2800" b="0" i="1" u="none" strike="noStrike" cap="none" normalizeH="0" baseline="0" smtClean="0">
                <a:ln>
                  <a:noFill/>
                </a:ln>
                <a:solidFill>
                  <a:srgbClr val="008000"/>
                </a:solidFill>
                <a:effectLst/>
                <a:latin typeface="Arial" panose="020B0604020202020204" pitchFamily="34" charset="0"/>
                <a:ea typeface="Times New Roman" panose="02020603050405020304" pitchFamily="18" charset="0"/>
              </a:rPr>
              <a:t>0Hz</a:t>
            </a:r>
            <a:r>
              <a:rPr kumimoji="0" lang="vi-VN" altLang="en-US" sz="2800" b="0" i="1" u="none" strike="noStrike" cap="none" normalizeH="0" baseline="0" smtClean="0">
                <a:ln>
                  <a:noFill/>
                </a:ln>
                <a:solidFill>
                  <a:srgbClr val="008000"/>
                </a:solidFill>
                <a:effectLst/>
                <a:latin typeface="Arial" panose="020B0604020202020204" pitchFamily="34" charset="0"/>
                <a:ea typeface="Times New Roman" panose="02020603050405020304" pitchFamily="18" charset="0"/>
              </a:rPr>
              <a:t>, R</a:t>
            </a:r>
            <a:r>
              <a:rPr kumimoji="0" lang="vi-VN" altLang="en-US" sz="2800" b="0" i="1" u="none" strike="noStrike" cap="none" normalizeH="0" baseline="-30000" smtClean="0">
                <a:ln>
                  <a:noFill/>
                </a:ln>
                <a:solidFill>
                  <a:srgbClr val="008000"/>
                </a:solidFill>
                <a:effectLst/>
                <a:latin typeface="Arial" panose="020B0604020202020204" pitchFamily="34" charset="0"/>
                <a:ea typeface="Times New Roman" panose="02020603050405020304" pitchFamily="18" charset="0"/>
              </a:rPr>
              <a:t>ng</a:t>
            </a:r>
            <a:r>
              <a:rPr kumimoji="0" lang="vi-VN" altLang="en-US" sz="2800" b="0" i="1" u="none" strike="noStrike" cap="none" normalizeH="0" baseline="0" smtClean="0">
                <a:ln>
                  <a:noFill/>
                </a:ln>
                <a:solidFill>
                  <a:srgbClr val="008000"/>
                </a:solidFill>
                <a:effectLst/>
                <a:latin typeface="Arial" panose="020B0604020202020204" pitchFamily="34" charset="0"/>
                <a:ea typeface="Times New Roman" panose="02020603050405020304" pitchFamily="18" charset="0"/>
              </a:rPr>
              <a:t> = </a:t>
            </a:r>
            <a:r>
              <a:rPr kumimoji="0" lang="en-US" altLang="en-US" sz="2800" b="0" i="1" u="none" strike="noStrike" cap="none" normalizeH="0" baseline="0" smtClean="0">
                <a:ln>
                  <a:noFill/>
                </a:ln>
                <a:solidFill>
                  <a:srgbClr val="008000"/>
                </a:solidFill>
                <a:effectLst/>
                <a:latin typeface="Arial" panose="020B0604020202020204" pitchFamily="34" charset="0"/>
                <a:ea typeface="Times New Roman" panose="02020603050405020304" pitchFamily="18" charset="0"/>
              </a:rPr>
              <a:t>1</a:t>
            </a:r>
            <a:r>
              <a:rPr kumimoji="0" lang="vi-VN" altLang="en-US" sz="2800" b="0" i="1" u="none" strike="noStrike" cap="none" normalizeH="0" baseline="0" smtClean="0">
                <a:ln>
                  <a:noFill/>
                </a:ln>
                <a:solidFill>
                  <a:srgbClr val="008000"/>
                </a:solidFill>
                <a:effectLst/>
                <a:latin typeface="Arial" panose="020B0604020202020204" pitchFamily="34" charset="0"/>
                <a:ea typeface="Times New Roman" panose="02020603050405020304" pitchFamily="18" charset="0"/>
              </a:rPr>
              <a:t>000Ω.</a:t>
            </a:r>
            <a:endParaRPr kumimoji="0" lang="en-US" altLang="en-US" sz="2800" b="0" i="1" u="none" strike="noStrike" cap="none" normalizeH="0" baseline="0" smtClean="0">
              <a:ln>
                <a:noFill/>
              </a:ln>
              <a:solidFill>
                <a:srgbClr val="008000"/>
              </a:solidFill>
              <a:effectLst/>
              <a:latin typeface="Arial" panose="020B0604020202020204" pitchFamily="34" charset="0"/>
            </a:endParaRPr>
          </a:p>
        </p:txBody>
      </p:sp>
      <p:graphicFrame>
        <p:nvGraphicFramePr>
          <p:cNvPr id="3" name="Object 2"/>
          <p:cNvGraphicFramePr>
            <a:graphicFrameLocks noChangeAspect="1"/>
          </p:cNvGraphicFramePr>
          <p:nvPr>
            <p:extLst>
              <p:ext uri="{D42A27DB-BD31-4B8C-83A1-F6EECF244321}">
                <p14:modId xmlns:p14="http://schemas.microsoft.com/office/powerpoint/2010/main" val="41256509"/>
              </p:ext>
            </p:extLst>
          </p:nvPr>
        </p:nvGraphicFramePr>
        <p:xfrm>
          <a:off x="98854" y="2127896"/>
          <a:ext cx="4473145" cy="3783797"/>
        </p:xfrm>
        <a:graphic>
          <a:graphicData uri="http://schemas.openxmlformats.org/presentationml/2006/ole">
            <mc:AlternateContent xmlns:mc="http://schemas.openxmlformats.org/markup-compatibility/2006">
              <mc:Choice xmlns:v="urn:schemas-microsoft-com:vml" Requires="v">
                <p:oleObj spid="_x0000_s3088" name="Visio" r:id="rId3" imgW="7124899" imgH="6431300" progId="Visio.Drawing.15">
                  <p:embed/>
                </p:oleObj>
              </mc:Choice>
              <mc:Fallback>
                <p:oleObj name="Visio" r:id="rId3" imgW="7124899" imgH="6431300" progId="Visio.Drawing.15">
                  <p:embed/>
                  <p:pic>
                    <p:nvPicPr>
                      <p:cNvPr id="0" name="Object 1"/>
                      <p:cNvPicPr>
                        <a:picLocks noChangeAspect="1" noChangeArrowheads="1"/>
                      </p:cNvPicPr>
                      <p:nvPr/>
                    </p:nvPicPr>
                    <p:blipFill>
                      <a:blip r:embed="rId4"/>
                      <a:srcRect/>
                      <a:stretch>
                        <a:fillRect/>
                      </a:stretch>
                    </p:blipFill>
                    <p:spPr bwMode="auto">
                      <a:xfrm>
                        <a:off x="98854" y="2127896"/>
                        <a:ext cx="4473145" cy="3783797"/>
                      </a:xfrm>
                      <a:prstGeom prst="rect">
                        <a:avLst/>
                      </a:prstGeom>
                      <a:noFill/>
                      <a:extLst/>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4110362158"/>
              </p:ext>
            </p:extLst>
          </p:nvPr>
        </p:nvGraphicFramePr>
        <p:xfrm>
          <a:off x="4958708" y="3662719"/>
          <a:ext cx="6940550" cy="1485900"/>
        </p:xfrm>
        <a:graphic>
          <a:graphicData uri="http://schemas.openxmlformats.org/presentationml/2006/ole">
            <mc:AlternateContent xmlns:mc="http://schemas.openxmlformats.org/markup-compatibility/2006">
              <mc:Choice xmlns:v="urn:schemas-microsoft-com:vml" Requires="v">
                <p:oleObj spid="_x0000_s3089" name="Equation" r:id="rId5" imgW="2145960" imgH="457200" progId="Equation.3">
                  <p:embed/>
                </p:oleObj>
              </mc:Choice>
              <mc:Fallback>
                <p:oleObj name="Equation" r:id="rId5" imgW="2145960" imgH="457200" progId="Equation.3">
                  <p:embed/>
                  <p:pic>
                    <p:nvPicPr>
                      <p:cNvPr id="0" name="Object 4"/>
                      <p:cNvPicPr>
                        <a:picLocks noChangeAspect="1" noChangeArrowheads="1"/>
                      </p:cNvPicPr>
                      <p:nvPr/>
                    </p:nvPicPr>
                    <p:blipFill>
                      <a:blip r:embed="rId6"/>
                      <a:srcRect/>
                      <a:stretch>
                        <a:fillRect/>
                      </a:stretch>
                    </p:blipFill>
                    <p:spPr bwMode="auto">
                      <a:xfrm>
                        <a:off x="4958708" y="3662719"/>
                        <a:ext cx="6940550" cy="1485900"/>
                      </a:xfrm>
                      <a:prstGeom prst="rect">
                        <a:avLst/>
                      </a:prstGeom>
                      <a:noFill/>
                    </p:spPr>
                  </p:pic>
                </p:oleObj>
              </mc:Fallback>
            </mc:AlternateContent>
          </a:graphicData>
        </a:graphic>
      </p:graphicFrame>
      <p:sp>
        <p:nvSpPr>
          <p:cNvPr id="7" name="Rectangle 3"/>
          <p:cNvSpPr>
            <a:spLocks noChangeArrowheads="1"/>
          </p:cNvSpPr>
          <p:nvPr/>
        </p:nvSpPr>
        <p:spPr bwMode="auto">
          <a:xfrm>
            <a:off x="263611" y="6127398"/>
            <a:ext cx="1182953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vi-VN" altLang="en-US" sz="3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Dòng điện qua người I</a:t>
            </a:r>
            <a:r>
              <a:rPr kumimoji="0" lang="vi-VN" altLang="en-US" sz="3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ng</a:t>
            </a:r>
            <a:r>
              <a:rPr kumimoji="0" lang="vi-VN" altLang="en-US" sz="3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 &gt; I</a:t>
            </a:r>
            <a:r>
              <a:rPr kumimoji="0" lang="vi-VN" altLang="en-US" sz="3200" b="0" i="0" u="none" strike="noStrike" cap="none" normalizeH="0" baseline="-30000" smtClean="0">
                <a:ln>
                  <a:noFill/>
                </a:ln>
                <a:solidFill>
                  <a:schemeClr val="tx1"/>
                </a:solidFill>
                <a:effectLst/>
                <a:latin typeface="Arial" panose="020B0604020202020204" pitchFamily="34" charset="0"/>
                <a:ea typeface="Times New Roman" panose="02020603050405020304" pitchFamily="18" charset="0"/>
              </a:rPr>
              <a:t>cp</a:t>
            </a:r>
            <a:r>
              <a:rPr kumimoji="0" lang="vi-VN" altLang="en-US" sz="3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 = 10mA → nguy hiểm chết người.</a:t>
            </a:r>
            <a:r>
              <a:rPr kumimoji="0" lang="en-US" altLang="en-US" sz="3200" b="0" i="0" u="none" strike="noStrike" cap="none" normalizeH="0" baseline="0" smtClean="0">
                <a:ln>
                  <a:noFill/>
                </a:ln>
                <a:solidFill>
                  <a:schemeClr val="tx1"/>
                </a:solidFill>
                <a:effectLst/>
                <a:latin typeface="Arial" panose="020B0604020202020204" pitchFamily="34" charset="0"/>
              </a:rPr>
              <a:t> </a:t>
            </a:r>
          </a:p>
        </p:txBody>
      </p:sp>
      <p:sp>
        <p:nvSpPr>
          <p:cNvPr id="8" name="Rectangle 7"/>
          <p:cNvSpPr/>
          <p:nvPr/>
        </p:nvSpPr>
        <p:spPr>
          <a:xfrm>
            <a:off x="6433752" y="2609810"/>
            <a:ext cx="3937685" cy="707886"/>
          </a:xfrm>
          <a:prstGeom prst="rect">
            <a:avLst/>
          </a:prstGeom>
        </p:spPr>
        <p:txBody>
          <a:bodyPr wrap="square">
            <a:spAutoFit/>
          </a:bodyPr>
          <a:lstStyle/>
          <a:p>
            <a:r>
              <a:rPr lang="vi-VN" sz="4000">
                <a:latin typeface="Times New Roman" panose="02020603050405020304" pitchFamily="18" charset="0"/>
                <a:ea typeface="Times New Roman" panose="02020603050405020304" pitchFamily="18" charset="0"/>
              </a:rPr>
              <a:t>U</a:t>
            </a:r>
            <a:r>
              <a:rPr lang="vi-VN" sz="4000" baseline="-25000">
                <a:latin typeface="Times New Roman" panose="02020603050405020304" pitchFamily="18" charset="0"/>
                <a:ea typeface="Times New Roman" panose="02020603050405020304" pitchFamily="18" charset="0"/>
              </a:rPr>
              <a:t>ng</a:t>
            </a:r>
            <a:r>
              <a:rPr lang="vi-VN" sz="4000">
                <a:latin typeface="Times New Roman" panose="02020603050405020304" pitchFamily="18" charset="0"/>
                <a:ea typeface="Times New Roman" panose="02020603050405020304" pitchFamily="18" charset="0"/>
              </a:rPr>
              <a:t> = U</a:t>
            </a:r>
            <a:r>
              <a:rPr lang="vi-VN" sz="4000" baseline="-25000">
                <a:latin typeface="Times New Roman" panose="02020603050405020304" pitchFamily="18" charset="0"/>
                <a:ea typeface="Times New Roman" panose="02020603050405020304" pitchFamily="18" charset="0"/>
              </a:rPr>
              <a:t>d</a:t>
            </a:r>
            <a:r>
              <a:rPr lang="vi-VN" sz="4000">
                <a:latin typeface="Times New Roman" panose="02020603050405020304" pitchFamily="18" charset="0"/>
                <a:ea typeface="Times New Roman" panose="02020603050405020304" pitchFamily="18" charset="0"/>
              </a:rPr>
              <a:t> = 380V</a:t>
            </a:r>
            <a:endParaRPr lang="en-US" sz="4000"/>
          </a:p>
        </p:txBody>
      </p:sp>
    </p:spTree>
    <p:extLst>
      <p:ext uri="{BB962C8B-B14F-4D97-AF65-F5344CB8AC3E}">
        <p14:creationId xmlns:p14="http://schemas.microsoft.com/office/powerpoint/2010/main" val="3228741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p:tgtEl>
                                          <p:spTgt spid="3"/>
                                        </p:tgtEl>
                                        <p:attrNameLst>
                                          <p:attrName>ppt_y</p:attrName>
                                        </p:attrNameLst>
                                      </p:cBhvr>
                                      <p:tavLst>
                                        <p:tav tm="0">
                                          <p:val>
                                            <p:strVal val="#ppt_y+#ppt_h*1.125000"/>
                                          </p:val>
                                        </p:tav>
                                        <p:tav tm="100000">
                                          <p:val>
                                            <p:strVal val="#ppt_y"/>
                                          </p:val>
                                        </p:tav>
                                      </p:tavLst>
                                    </p:anim>
                                    <p:animEffect transition="in" filter="wipe(up)">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strVal val="#ppt_h"/>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
                                          </p:val>
                                        </p:tav>
                                        <p:tav tm="100000">
                                          <p:val>
                                            <p:strVal val="#ppt_x"/>
                                          </p:val>
                                        </p:tav>
                                      </p:tavLst>
                                    </p:anim>
                                    <p:anim calcmode="lin" valueType="num">
                                      <p:cBhvr>
                                        <p:cTn id="3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7"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4105" y="1726402"/>
            <a:ext cx="9294532" cy="523220"/>
          </a:xfrm>
          <a:prstGeom prst="rect">
            <a:avLst/>
          </a:prstGeom>
        </p:spPr>
        <p:txBody>
          <a:bodyPr wrap="none">
            <a:spAutoFit/>
          </a:bodyPr>
          <a:lstStyle/>
          <a:p>
            <a:r>
              <a:rPr lang="de-DE" sz="2800">
                <a:latin typeface="Times New Roman" panose="02020603050405020304" pitchFamily="18" charset="0"/>
              </a:rPr>
              <a:t>Ba điều kiện áp dụng để đảm bảo chống chạm điện gián tiếp là:</a:t>
            </a:r>
            <a:endParaRPr lang="en-US" sz="2800"/>
          </a:p>
        </p:txBody>
      </p:sp>
      <p:sp>
        <p:nvSpPr>
          <p:cNvPr id="3" name="Rectangle 2"/>
          <p:cNvSpPr/>
          <p:nvPr/>
        </p:nvSpPr>
        <p:spPr>
          <a:xfrm>
            <a:off x="123568" y="2378453"/>
            <a:ext cx="11936626" cy="3970318"/>
          </a:xfrm>
          <a:prstGeom prst="rect">
            <a:avLst/>
          </a:prstGeom>
        </p:spPr>
        <p:txBody>
          <a:bodyPr wrap="square">
            <a:spAutoFit/>
          </a:bodyPr>
          <a:lstStyle/>
          <a:p>
            <a:pPr>
              <a:lnSpc>
                <a:spcPct val="150000"/>
              </a:lnSpc>
            </a:pPr>
            <a:r>
              <a:rPr lang="de-DE" sz="2800">
                <a:latin typeface="Times New Roman" panose="02020603050405020304" pitchFamily="18" charset="0"/>
              </a:rPr>
              <a:t>- Không có bất kỳ dây pha nào của mạng SELV được nối xuống đất. </a:t>
            </a:r>
            <a:endParaRPr lang="en-US" sz="2800" smtClean="0">
              <a:effectLst/>
              <a:latin typeface="Times New Roman" panose="02020603050405020304" pitchFamily="18" charset="0"/>
              <a:ea typeface="Times New Roman" panose="02020603050405020304" pitchFamily="18" charset="0"/>
            </a:endParaRPr>
          </a:p>
          <a:p>
            <a:pPr>
              <a:lnSpc>
                <a:spcPct val="150000"/>
              </a:lnSpc>
            </a:pPr>
            <a:r>
              <a:rPr lang="de-DE" sz="2800">
                <a:latin typeface="Times New Roman" panose="02020603050405020304" pitchFamily="18" charset="0"/>
              </a:rPr>
              <a:t>- Tất cả các phần vỏ kim loại của thiết bị được cấp từ mạng SELV không được nối đất với các vỏ kim loại của thiết bị khác hoặc với vật dẫn tự nhiên. </a:t>
            </a:r>
            <a:endParaRPr lang="en-US" sz="2800" smtClean="0">
              <a:effectLst/>
              <a:latin typeface="Times New Roman" panose="02020603050405020304" pitchFamily="18" charset="0"/>
              <a:ea typeface="Times New Roman" panose="02020603050405020304" pitchFamily="18" charset="0"/>
            </a:endParaRPr>
          </a:p>
          <a:p>
            <a:pPr>
              <a:lnSpc>
                <a:spcPct val="150000"/>
              </a:lnSpc>
            </a:pPr>
            <a:r>
              <a:rPr lang="de-DE" sz="2800">
                <a:latin typeface="Times New Roman" panose="02020603050405020304" pitchFamily="18" charset="0"/>
              </a:rPr>
              <a:t>- Tất cả các dây mang điện của mạch SELV và các phần của mạch có áp cao hơn phải được cách ly bằng một R</a:t>
            </a:r>
            <a:r>
              <a:rPr lang="de-DE" sz="2800" baseline="-25000">
                <a:latin typeface="Times New Roman" panose="02020603050405020304" pitchFamily="18" charset="0"/>
              </a:rPr>
              <a:t>cđ</a:t>
            </a:r>
            <a:r>
              <a:rPr lang="de-DE" sz="2800">
                <a:latin typeface="Times New Roman" panose="02020603050405020304" pitchFamily="18" charset="0"/>
              </a:rPr>
              <a:t> ít nhất tương đương với R</a:t>
            </a:r>
            <a:r>
              <a:rPr lang="de-DE" sz="2800" baseline="-25000">
                <a:latin typeface="Times New Roman" panose="02020603050405020304" pitchFamily="18" charset="0"/>
              </a:rPr>
              <a:t>cđ</a:t>
            </a:r>
            <a:r>
              <a:rPr lang="de-DE" sz="2800">
                <a:latin typeface="Times New Roman" panose="02020603050405020304" pitchFamily="18" charset="0"/>
              </a:rPr>
              <a:t> giữa cuộn sơ và thứ của máy biến áp cách ly.</a:t>
            </a:r>
            <a:endParaRPr lang="en-US" sz="2800"/>
          </a:p>
        </p:txBody>
      </p:sp>
      <p:sp>
        <p:nvSpPr>
          <p:cNvPr id="4" name="Rectangle 3"/>
          <p:cNvSpPr/>
          <p:nvPr/>
        </p:nvSpPr>
        <p:spPr>
          <a:xfrm>
            <a:off x="0" y="77686"/>
            <a:ext cx="12060194" cy="1315873"/>
          </a:xfrm>
          <a:prstGeom prst="rect">
            <a:avLst/>
          </a:prstGeom>
        </p:spPr>
        <p:txBody>
          <a:bodyPr wrap="square">
            <a:spAutoFit/>
          </a:bodyPr>
          <a:lstStyle/>
          <a:p>
            <a:pPr>
              <a:lnSpc>
                <a:spcPct val="150000"/>
              </a:lnSpc>
            </a:pPr>
            <a:r>
              <a:rPr lang="en-US" sz="2800" b="1" i="1" smtClean="0">
                <a:solidFill>
                  <a:srgbClr val="008000"/>
                </a:solidFill>
                <a:latin typeface="Times New Roman" panose="02020603050405020304" pitchFamily="18" charset="0"/>
              </a:rPr>
              <a:t>    </a:t>
            </a:r>
            <a:r>
              <a:rPr lang="vi-VN" sz="2800" b="1" i="1" smtClean="0">
                <a:solidFill>
                  <a:srgbClr val="008000"/>
                </a:solidFill>
                <a:latin typeface="Times New Roman" panose="02020603050405020304" pitchFamily="18" charset="0"/>
              </a:rPr>
              <a:t>Trình </a:t>
            </a:r>
            <a:r>
              <a:rPr lang="vi-VN" sz="2800" b="1" i="1">
                <a:solidFill>
                  <a:srgbClr val="008000"/>
                </a:solidFill>
                <a:latin typeface="Times New Roman" panose="02020603050405020304" pitchFamily="18" charset="0"/>
              </a:rPr>
              <a:t>bày b</a:t>
            </a:r>
            <a:r>
              <a:rPr lang="de-DE" sz="2800" b="1" i="1">
                <a:solidFill>
                  <a:srgbClr val="008000"/>
                </a:solidFill>
                <a:latin typeface="Times New Roman" panose="02020603050405020304" pitchFamily="18" charset="0"/>
              </a:rPr>
              <a:t>a điều kiện áp dụng để đảm bảo chống chạm điện gián tiếp</a:t>
            </a:r>
            <a:r>
              <a:rPr lang="vi-VN" sz="2800" b="1" i="1">
                <a:solidFill>
                  <a:srgbClr val="008000"/>
                </a:solidFill>
                <a:latin typeface="Times New Roman" panose="02020603050405020304" pitchFamily="18" charset="0"/>
              </a:rPr>
              <a:t> của h</a:t>
            </a:r>
            <a:r>
              <a:rPr lang="de-DE" sz="2800" b="1" i="1">
                <a:solidFill>
                  <a:srgbClr val="008000"/>
                </a:solidFill>
                <a:latin typeface="Times New Roman" panose="02020603050405020304" pitchFamily="18" charset="0"/>
              </a:rPr>
              <a:t>ệ thống SELV</a:t>
            </a:r>
            <a:r>
              <a:rPr lang="vi-VN" sz="2800" b="1" i="1">
                <a:solidFill>
                  <a:srgbClr val="008000"/>
                </a:solidFill>
                <a:latin typeface="Times New Roman" panose="02020603050405020304" pitchFamily="18" charset="0"/>
              </a:rPr>
              <a:t> (an toàn điện áp cực thấp)</a:t>
            </a:r>
            <a:endParaRPr lang="en-US" sz="2800" b="1" i="1">
              <a:solidFill>
                <a:srgbClr val="008000"/>
              </a:solidFill>
            </a:endParaRPr>
          </a:p>
        </p:txBody>
      </p:sp>
    </p:spTree>
    <p:extLst>
      <p:ext uri="{BB962C8B-B14F-4D97-AF65-F5344CB8AC3E}">
        <p14:creationId xmlns:p14="http://schemas.microsoft.com/office/powerpoint/2010/main" val="1887336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1000" fill="hold"/>
                                        <p:tgtEl>
                                          <p:spTgt spid="2"/>
                                        </p:tgtEl>
                                        <p:attrNameLst>
                                          <p:attrName>ppt_w</p:attrName>
                                        </p:attrNameLst>
                                      </p:cBhvr>
                                      <p:tavLst>
                                        <p:tav tm="0">
                                          <p:val>
                                            <p:fltVal val="0"/>
                                          </p:val>
                                        </p:tav>
                                        <p:tav tm="100000">
                                          <p:val>
                                            <p:strVal val="#ppt_w"/>
                                          </p:val>
                                        </p:tav>
                                      </p:tavLst>
                                    </p:anim>
                                    <p:anim calcmode="lin" valueType="num">
                                      <p:cBhvr>
                                        <p:cTn id="15" dur="1000" fill="hold"/>
                                        <p:tgtEl>
                                          <p:spTgt spid="2"/>
                                        </p:tgtEl>
                                        <p:attrNameLst>
                                          <p:attrName>ppt_h</p:attrName>
                                        </p:attrNameLst>
                                      </p:cBhvr>
                                      <p:tavLst>
                                        <p:tav tm="0">
                                          <p:val>
                                            <p:fltVal val="0"/>
                                          </p:val>
                                        </p:tav>
                                        <p:tav tm="100000">
                                          <p:val>
                                            <p:strVal val="#ppt_h"/>
                                          </p:val>
                                        </p:tav>
                                      </p:tavLst>
                                    </p:anim>
                                    <p:anim calcmode="lin" valueType="num">
                                      <p:cBhvr>
                                        <p:cTn id="16" dur="1000" fill="hold"/>
                                        <p:tgtEl>
                                          <p:spTgt spid="2"/>
                                        </p:tgtEl>
                                        <p:attrNameLst>
                                          <p:attrName>style.rotation</p:attrName>
                                        </p:attrNameLst>
                                      </p:cBhvr>
                                      <p:tavLst>
                                        <p:tav tm="0">
                                          <p:val>
                                            <p:fltVal val="90"/>
                                          </p:val>
                                        </p:tav>
                                        <p:tav tm="100000">
                                          <p:val>
                                            <p:fltVal val="0"/>
                                          </p:val>
                                        </p:tav>
                                      </p:tavLst>
                                    </p:anim>
                                    <p:animEffect transition="in" filter="fade">
                                      <p:cBhvr>
                                        <p:cTn id="17" dur="10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37" presetClass="entr" presetSubtype="0"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fade">
                                      <p:cBhvr>
                                        <p:cTn id="22" dur="1000"/>
                                        <p:tgtEl>
                                          <p:spTgt spid="3">
                                            <p:txEl>
                                              <p:pRg st="0" end="0"/>
                                            </p:txEl>
                                          </p:spTgt>
                                        </p:tgtEl>
                                      </p:cBhvr>
                                    </p:animEffect>
                                    <p:anim calcmode="lin" valueType="num">
                                      <p:cBhvr>
                                        <p:cTn id="2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4"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25"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7" presetClass="entr" presetSubtype="0" fill="hold" grpId="0" nodeType="clickEffect">
                                  <p:stCondLst>
                                    <p:cond delay="0"/>
                                  </p:stCondLst>
                                  <p:childTnLst>
                                    <p:set>
                                      <p:cBhvr>
                                        <p:cTn id="29" dur="1" fill="hold">
                                          <p:stCondLst>
                                            <p:cond delay="0"/>
                                          </p:stCondLst>
                                        </p:cTn>
                                        <p:tgtEl>
                                          <p:spTgt spid="3">
                                            <p:txEl>
                                              <p:pRg st="1" end="1"/>
                                            </p:txEl>
                                          </p:spTgt>
                                        </p:tgtEl>
                                        <p:attrNameLst>
                                          <p:attrName>style.visibility</p:attrName>
                                        </p:attrNameLst>
                                      </p:cBhvr>
                                      <p:to>
                                        <p:strVal val="visible"/>
                                      </p:to>
                                    </p:set>
                                    <p:animEffect transition="in" filter="fade">
                                      <p:cBhvr>
                                        <p:cTn id="30" dur="1000"/>
                                        <p:tgtEl>
                                          <p:spTgt spid="3">
                                            <p:txEl>
                                              <p:pRg st="1" end="1"/>
                                            </p:txEl>
                                          </p:spTgt>
                                        </p:tgtEl>
                                      </p:cBhvr>
                                    </p:animEffect>
                                    <p:anim calcmode="lin" valueType="num">
                                      <p:cBhvr>
                                        <p:cTn id="3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32"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37" presetClass="entr" presetSubtype="0" fill="hold" grpId="0" nodeType="clickEffect">
                                  <p:stCondLst>
                                    <p:cond delay="0"/>
                                  </p:stCondLst>
                                  <p:childTnLst>
                                    <p:set>
                                      <p:cBhvr>
                                        <p:cTn id="37" dur="1" fill="hold">
                                          <p:stCondLst>
                                            <p:cond delay="0"/>
                                          </p:stCondLst>
                                        </p:cTn>
                                        <p:tgtEl>
                                          <p:spTgt spid="3">
                                            <p:txEl>
                                              <p:pRg st="2" end="2"/>
                                            </p:txEl>
                                          </p:spTgt>
                                        </p:tgtEl>
                                        <p:attrNameLst>
                                          <p:attrName>style.visibility</p:attrName>
                                        </p:attrNameLst>
                                      </p:cBhvr>
                                      <p:to>
                                        <p:strVal val="visible"/>
                                      </p:to>
                                    </p:set>
                                    <p:animEffect transition="in" filter="fade">
                                      <p:cBhvr>
                                        <p:cTn id="38" dur="1000"/>
                                        <p:tgtEl>
                                          <p:spTgt spid="3">
                                            <p:txEl>
                                              <p:pRg st="2" end="2"/>
                                            </p:txEl>
                                          </p:spTgt>
                                        </p:tgtEl>
                                      </p:cBhvr>
                                    </p:animEffect>
                                    <p:anim calcmode="lin" valueType="num">
                                      <p:cBhvr>
                                        <p:cTn id="3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40"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41"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63790" y="1210850"/>
            <a:ext cx="5500224" cy="523220"/>
          </a:xfrm>
          <a:prstGeom prst="rect">
            <a:avLst/>
          </a:prstGeom>
        </p:spPr>
        <p:txBody>
          <a:bodyPr wrap="none">
            <a:spAutoFit/>
          </a:bodyPr>
          <a:lstStyle/>
          <a:p>
            <a:r>
              <a:rPr lang="vi-VN" sz="2800">
                <a:latin typeface="Times New Roman" panose="02020603050405020304" pitchFamily="18" charset="0"/>
                <a:ea typeface="Times New Roman" panose="02020603050405020304" pitchFamily="18" charset="0"/>
              </a:rPr>
              <a:t>Các hậu quả của việc phóng điện sét.</a:t>
            </a:r>
            <a:endParaRPr lang="en-US" sz="2800"/>
          </a:p>
        </p:txBody>
      </p:sp>
      <p:sp>
        <p:nvSpPr>
          <p:cNvPr id="3" name="Rectangle 2"/>
          <p:cNvSpPr/>
          <p:nvPr/>
        </p:nvSpPr>
        <p:spPr>
          <a:xfrm>
            <a:off x="1186248" y="1887789"/>
            <a:ext cx="8089557" cy="4616648"/>
          </a:xfrm>
          <a:prstGeom prst="rect">
            <a:avLst/>
          </a:prstGeom>
        </p:spPr>
        <p:txBody>
          <a:bodyPr wrap="square">
            <a:spAutoFit/>
          </a:bodyPr>
          <a:lstStyle/>
          <a:p>
            <a:pPr marL="342900" marR="0" lvl="0" indent="-342900">
              <a:lnSpc>
                <a:spcPct val="150000"/>
              </a:lnSpc>
              <a:spcBef>
                <a:spcPts val="0"/>
              </a:spcBef>
              <a:spcAft>
                <a:spcPts val="0"/>
              </a:spcAft>
              <a:buFont typeface="Times New Roman" panose="02020603050405020304" pitchFamily="18" charset="0"/>
              <a:buChar char="-"/>
            </a:pPr>
            <a:r>
              <a:rPr lang="vi-VN" sz="2800">
                <a:solidFill>
                  <a:srgbClr val="000000"/>
                </a:solidFill>
                <a:latin typeface="Times New Roman" panose="02020603050405020304" pitchFamily="18" charset="0"/>
                <a:ea typeface="Palatino Linotype" panose="02040502050505030304" pitchFamily="18" charset="0"/>
              </a:rPr>
              <a:t>Gây cháy nổ, hư hại công trình.</a:t>
            </a:r>
            <a:endParaRPr lang="en-US" sz="2800" smtClean="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0"/>
              </a:spcBef>
              <a:spcAft>
                <a:spcPts val="0"/>
              </a:spcAft>
              <a:buFont typeface="Times New Roman" panose="02020603050405020304" pitchFamily="18" charset="0"/>
              <a:buChar char="-"/>
            </a:pPr>
            <a:r>
              <a:rPr lang="vi-VN" sz="2800">
                <a:solidFill>
                  <a:srgbClr val="000000"/>
                </a:solidFill>
                <a:latin typeface="Times New Roman" panose="02020603050405020304" pitchFamily="18" charset="0"/>
                <a:ea typeface="Palatino Linotype" panose="02040502050505030304" pitchFamily="18" charset="0"/>
              </a:rPr>
              <a:t>Phá hủy thiết bị, các phương tiện thông tin liên lạc.</a:t>
            </a:r>
            <a:endParaRPr lang="en-US" sz="2800" smtClean="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0"/>
              </a:spcBef>
              <a:spcAft>
                <a:spcPts val="0"/>
              </a:spcAft>
              <a:buFont typeface="Times New Roman" panose="02020603050405020304" pitchFamily="18" charset="0"/>
              <a:buChar char="-"/>
            </a:pPr>
            <a:r>
              <a:rPr lang="vi-VN" sz="2800">
                <a:solidFill>
                  <a:srgbClr val="000000"/>
                </a:solidFill>
                <a:latin typeface="Times New Roman" panose="02020603050405020304" pitchFamily="18" charset="0"/>
                <a:ea typeface="Palatino Linotype" panose="02040502050505030304" pitchFamily="18" charset="0"/>
              </a:rPr>
              <a:t>Gây nhiễu loạn ngưng vận hành hệ thống.</a:t>
            </a:r>
            <a:endParaRPr lang="en-US" sz="2800" smtClean="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0"/>
              </a:spcBef>
              <a:spcAft>
                <a:spcPts val="0"/>
              </a:spcAft>
              <a:buFont typeface="Times New Roman" panose="02020603050405020304" pitchFamily="18" charset="0"/>
              <a:buChar char="-"/>
            </a:pPr>
            <a:r>
              <a:rPr lang="vi-VN" sz="2800">
                <a:solidFill>
                  <a:srgbClr val="000000"/>
                </a:solidFill>
                <a:latin typeface="Times New Roman" panose="02020603050405020304" pitchFamily="18" charset="0"/>
                <a:ea typeface="Palatino Linotype" panose="02040502050505030304" pitchFamily="18" charset="0"/>
              </a:rPr>
              <a:t>Mất hoặc hư dữ liệu.</a:t>
            </a:r>
            <a:endParaRPr lang="en-US" sz="2800" smtClean="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0"/>
              </a:spcBef>
              <a:spcAft>
                <a:spcPts val="0"/>
              </a:spcAft>
              <a:buFont typeface="Times New Roman" panose="02020603050405020304" pitchFamily="18" charset="0"/>
              <a:buChar char="-"/>
            </a:pPr>
            <a:r>
              <a:rPr lang="vi-VN" sz="2800">
                <a:solidFill>
                  <a:srgbClr val="000000"/>
                </a:solidFill>
                <a:latin typeface="Times New Roman" panose="02020603050405020304" pitchFamily="18" charset="0"/>
                <a:ea typeface="Palatino Linotype" panose="02040502050505030304" pitchFamily="18" charset="0"/>
              </a:rPr>
              <a:t>Ngừng các dịch vụ, gây tổn thất kinh tế và các tổn thất khác.</a:t>
            </a:r>
            <a:endParaRPr lang="en-US" sz="2800" smtClean="0">
              <a:effectLst/>
              <a:latin typeface="Times New Roman" panose="02020603050405020304" pitchFamily="18" charset="0"/>
              <a:ea typeface="Times New Roman" panose="02020603050405020304" pitchFamily="18" charset="0"/>
            </a:endParaRPr>
          </a:p>
          <a:p>
            <a:pPr>
              <a:lnSpc>
                <a:spcPct val="150000"/>
              </a:lnSpc>
            </a:pPr>
            <a:r>
              <a:rPr lang="en-US" sz="2800" smtClean="0">
                <a:solidFill>
                  <a:srgbClr val="000000"/>
                </a:solidFill>
                <a:latin typeface="Times New Roman" panose="02020603050405020304" pitchFamily="18" charset="0"/>
                <a:ea typeface="Palatino Linotype" panose="02040502050505030304" pitchFamily="18" charset="0"/>
              </a:rPr>
              <a:t>-  </a:t>
            </a:r>
            <a:r>
              <a:rPr lang="vi-VN" sz="2800" smtClean="0">
                <a:solidFill>
                  <a:srgbClr val="000000"/>
                </a:solidFill>
                <a:latin typeface="Times New Roman" panose="02020603050405020304" pitchFamily="18" charset="0"/>
                <a:ea typeface="Palatino Linotype" panose="02040502050505030304" pitchFamily="18" charset="0"/>
              </a:rPr>
              <a:t>Gây </a:t>
            </a:r>
            <a:r>
              <a:rPr lang="vi-VN" sz="2800">
                <a:solidFill>
                  <a:srgbClr val="000000"/>
                </a:solidFill>
                <a:latin typeface="Times New Roman" panose="02020603050405020304" pitchFamily="18" charset="0"/>
                <a:ea typeface="Palatino Linotype" panose="02040502050505030304" pitchFamily="18" charset="0"/>
              </a:rPr>
              <a:t>chết người.</a:t>
            </a:r>
            <a:endParaRPr lang="en-US" sz="2800"/>
          </a:p>
        </p:txBody>
      </p:sp>
      <p:sp>
        <p:nvSpPr>
          <p:cNvPr id="4" name="Rectangle 3"/>
          <p:cNvSpPr/>
          <p:nvPr/>
        </p:nvSpPr>
        <p:spPr>
          <a:xfrm>
            <a:off x="382251" y="332314"/>
            <a:ext cx="7000634" cy="584775"/>
          </a:xfrm>
          <a:prstGeom prst="rect">
            <a:avLst/>
          </a:prstGeom>
        </p:spPr>
        <p:txBody>
          <a:bodyPr wrap="none">
            <a:spAutoFit/>
          </a:bodyPr>
          <a:lstStyle/>
          <a:p>
            <a:r>
              <a:rPr lang="vi-VN" sz="3200" b="1" i="1">
                <a:solidFill>
                  <a:srgbClr val="008000"/>
                </a:solidFill>
                <a:latin typeface="Times New Roman" panose="02020603050405020304" pitchFamily="18" charset="0"/>
                <a:ea typeface="Times New Roman" panose="02020603050405020304" pitchFamily="18" charset="0"/>
              </a:rPr>
              <a:t>Liệt kê các hậu quả của phóng điện sét?</a:t>
            </a:r>
            <a:endParaRPr lang="en-US" sz="3200" b="1" i="1">
              <a:solidFill>
                <a:srgbClr val="008000"/>
              </a:solidFill>
            </a:endParaRPr>
          </a:p>
        </p:txBody>
      </p:sp>
    </p:spTree>
    <p:extLst>
      <p:ext uri="{BB962C8B-B14F-4D97-AF65-F5344CB8AC3E}">
        <p14:creationId xmlns:p14="http://schemas.microsoft.com/office/powerpoint/2010/main" val="1708961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 calcmode="lin" valueType="num">
                                      <p:cBhvr additive="base">
                                        <p:cTn id="20"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 calcmode="lin" valueType="num">
                                      <p:cBhvr additive="base">
                                        <p:cTn id="26"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 calcmode="lin" valueType="num">
                                      <p:cBhvr additive="base">
                                        <p:cTn id="3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
                                            <p:txEl>
                                              <p:pRg st="3" end="3"/>
                                            </p:txEl>
                                          </p:spTgt>
                                        </p:tgtEl>
                                        <p:attrNameLst>
                                          <p:attrName>style.visibility</p:attrName>
                                        </p:attrNameLst>
                                      </p:cBhvr>
                                      <p:to>
                                        <p:strVal val="visible"/>
                                      </p:to>
                                    </p:set>
                                    <p:anim calcmode="lin" valueType="num">
                                      <p:cBhvr additive="base">
                                        <p:cTn id="38"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3">
                                            <p:txEl>
                                              <p:pRg st="4" end="4"/>
                                            </p:txEl>
                                          </p:spTgt>
                                        </p:tgtEl>
                                        <p:attrNameLst>
                                          <p:attrName>style.visibility</p:attrName>
                                        </p:attrNameLst>
                                      </p:cBhvr>
                                      <p:to>
                                        <p:strVal val="visible"/>
                                      </p:to>
                                    </p:set>
                                    <p:anim calcmode="lin" valueType="num">
                                      <p:cBhvr additive="base">
                                        <p:cTn id="44"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3">
                                            <p:txEl>
                                              <p:pRg st="5" end="5"/>
                                            </p:txEl>
                                          </p:spTgt>
                                        </p:tgtEl>
                                        <p:attrNameLst>
                                          <p:attrName>style.visibility</p:attrName>
                                        </p:attrNameLst>
                                      </p:cBhvr>
                                      <p:to>
                                        <p:strVal val="visible"/>
                                      </p:to>
                                    </p:set>
                                    <p:anim calcmode="lin" valueType="num">
                                      <p:cBhvr additive="base">
                                        <p:cTn id="50"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62365" y="1275491"/>
            <a:ext cx="7641836" cy="523220"/>
          </a:xfrm>
          <a:prstGeom prst="rect">
            <a:avLst/>
          </a:prstGeom>
        </p:spPr>
        <p:txBody>
          <a:bodyPr wrap="none">
            <a:spAutoFit/>
          </a:bodyPr>
          <a:lstStyle/>
          <a:p>
            <a:r>
              <a:rPr lang="vi-VN" sz="2800">
                <a:latin typeface="Times New Roman" panose="02020603050405020304" pitchFamily="18" charset="0"/>
                <a:ea typeface="Times New Roman" panose="02020603050405020304" pitchFamily="18" charset="0"/>
              </a:rPr>
              <a:t>Các tác hại của trường điện từ tần số cao và cực cao</a:t>
            </a:r>
            <a:endParaRPr lang="en-US" sz="2800"/>
          </a:p>
        </p:txBody>
      </p:sp>
      <p:sp>
        <p:nvSpPr>
          <p:cNvPr id="5" name="Rectangle 4"/>
          <p:cNvSpPr/>
          <p:nvPr/>
        </p:nvSpPr>
        <p:spPr>
          <a:xfrm>
            <a:off x="148281" y="2254735"/>
            <a:ext cx="11920151" cy="3970318"/>
          </a:xfrm>
          <a:prstGeom prst="rect">
            <a:avLst/>
          </a:prstGeom>
        </p:spPr>
        <p:txBody>
          <a:bodyPr wrap="square">
            <a:spAutoFit/>
          </a:bodyPr>
          <a:lstStyle/>
          <a:p>
            <a:pPr marL="342900" marR="0" lvl="0" indent="-342900">
              <a:lnSpc>
                <a:spcPct val="150000"/>
              </a:lnSpc>
              <a:spcBef>
                <a:spcPts val="0"/>
              </a:spcBef>
              <a:spcAft>
                <a:spcPts val="0"/>
              </a:spcAft>
              <a:buFont typeface="Times New Roman" panose="02020603050405020304" pitchFamily="18" charset="0"/>
              <a:buChar char="-"/>
            </a:pPr>
            <a:r>
              <a:rPr lang="vi-VN" sz="2800">
                <a:latin typeface="Times New Roman" panose="02020603050405020304" pitchFamily="18" charset="0"/>
                <a:ea typeface="Times New Roman" panose="02020603050405020304" pitchFamily="18" charset="0"/>
              </a:rPr>
              <a:t>f &lt; 300Mhz: xâm nhập sau vào cơ thể con người, năng lượng hấp thu phân bố không đồng đều giữa các bộ phận cơ thể.</a:t>
            </a:r>
            <a:endParaRPr lang="en-US" sz="2800" smtClean="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0"/>
              </a:spcBef>
              <a:spcAft>
                <a:spcPts val="0"/>
              </a:spcAft>
              <a:buFont typeface="Times New Roman" panose="02020603050405020304" pitchFamily="18" charset="0"/>
              <a:buChar char="-"/>
            </a:pPr>
            <a:r>
              <a:rPr lang="vi-VN" sz="2800">
                <a:latin typeface="Times New Roman" panose="02020603050405020304" pitchFamily="18" charset="0"/>
                <a:ea typeface="Times New Roman" panose="02020603050405020304" pitchFamily="18" charset="0"/>
              </a:rPr>
              <a:t>f = 30MHz – 300MHz: do bước sóng rất nhỏ so với kích thước con người nên năng lượng hấp thu mức đô lớn.</a:t>
            </a:r>
            <a:endParaRPr lang="en-US" sz="2800" smtClean="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0"/>
              </a:spcBef>
              <a:spcAft>
                <a:spcPts val="0"/>
              </a:spcAft>
              <a:buFont typeface="Times New Roman" panose="02020603050405020304" pitchFamily="18" charset="0"/>
              <a:buChar char="-"/>
            </a:pPr>
            <a:r>
              <a:rPr lang="vi-VN" sz="2800">
                <a:latin typeface="Times New Roman" panose="02020603050405020304" pitchFamily="18" charset="0"/>
                <a:ea typeface="Times New Roman" panose="02020603050405020304" pitchFamily="18" charset="0"/>
              </a:rPr>
              <a:t>f = 300MHz – 10GHz: mức độ xâm nhập sâu vào cơ thể con người bị suy giảm.</a:t>
            </a:r>
            <a:endParaRPr lang="en-US" sz="2800" smtClean="0">
              <a:effectLst/>
              <a:latin typeface="Times New Roman" panose="02020603050405020304" pitchFamily="18" charset="0"/>
              <a:ea typeface="Times New Roman" panose="02020603050405020304" pitchFamily="18" charset="0"/>
            </a:endParaRPr>
          </a:p>
          <a:p>
            <a:pPr>
              <a:lnSpc>
                <a:spcPct val="150000"/>
              </a:lnSpc>
            </a:pPr>
            <a:r>
              <a:rPr lang="vi-VN" sz="2800" smtClean="0">
                <a:latin typeface="Times New Roman" panose="02020603050405020304" pitchFamily="18" charset="0"/>
                <a:ea typeface="Times New Roman" panose="02020603050405020304" pitchFamily="18" charset="0"/>
              </a:rPr>
              <a:t>-  f </a:t>
            </a:r>
            <a:r>
              <a:rPr lang="vi-VN" sz="2800">
                <a:latin typeface="Times New Roman" panose="02020603050405020304" pitchFamily="18" charset="0"/>
                <a:ea typeface="Times New Roman" panose="02020603050405020304" pitchFamily="18" charset="0"/>
              </a:rPr>
              <a:t>&gt; 10Ghz: gia tăng nhiệt độ ở bề mặt cơ thể.</a:t>
            </a:r>
            <a:endParaRPr lang="en-US" sz="2800"/>
          </a:p>
        </p:txBody>
      </p:sp>
      <p:sp>
        <p:nvSpPr>
          <p:cNvPr id="2" name="Rectangle 1"/>
          <p:cNvSpPr/>
          <p:nvPr/>
        </p:nvSpPr>
        <p:spPr>
          <a:xfrm>
            <a:off x="609599" y="271368"/>
            <a:ext cx="10346725" cy="548099"/>
          </a:xfrm>
          <a:prstGeom prst="rect">
            <a:avLst/>
          </a:prstGeom>
        </p:spPr>
        <p:txBody>
          <a:bodyPr wrap="square">
            <a:spAutoFit/>
          </a:bodyPr>
          <a:lstStyle/>
          <a:p>
            <a:pPr marR="288290" lvl="0" algn="just">
              <a:lnSpc>
                <a:spcPct val="115000"/>
              </a:lnSpc>
              <a:spcBef>
                <a:spcPts val="0"/>
              </a:spcBef>
              <a:spcAft>
                <a:spcPts val="0"/>
              </a:spcAft>
            </a:pPr>
            <a:r>
              <a:rPr lang="vi-VN" sz="2800" b="1" i="1">
                <a:solidFill>
                  <a:srgbClr val="008000"/>
                </a:solidFill>
                <a:latin typeface="Times New Roman" panose="02020603050405020304" pitchFamily="18" charset="0"/>
                <a:ea typeface="Times New Roman" panose="02020603050405020304" pitchFamily="18" charset="0"/>
              </a:rPr>
              <a:t>Trình bày các tác hại của trường điện từ tần số cao và cực cao?</a:t>
            </a:r>
            <a:endParaRPr lang="en-US" sz="2800" b="1" i="1">
              <a:solidFill>
                <a:srgbClr val="008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71607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12" presetClass="entr" presetSubtype="4" fill="hold" grpId="0" nodeType="clickEffect">
                                  <p:stCondLst>
                                    <p:cond delay="0"/>
                                  </p:stCondLst>
                                  <p:childTnLst>
                                    <p:set>
                                      <p:cBhvr>
                                        <p:cTn id="19" dur="1" fill="hold">
                                          <p:stCondLst>
                                            <p:cond delay="0"/>
                                          </p:stCondLst>
                                        </p:cTn>
                                        <p:tgtEl>
                                          <p:spTgt spid="5">
                                            <p:txEl>
                                              <p:pRg st="0" end="0"/>
                                            </p:txEl>
                                          </p:spTgt>
                                        </p:tgtEl>
                                        <p:attrNameLst>
                                          <p:attrName>style.visibility</p:attrName>
                                        </p:attrNameLst>
                                      </p:cBhvr>
                                      <p:to>
                                        <p:strVal val="visible"/>
                                      </p:to>
                                    </p:set>
                                    <p:anim calcmode="lin" valueType="num">
                                      <p:cBhvr additive="base">
                                        <p:cTn id="20" dur="500"/>
                                        <p:tgtEl>
                                          <p:spTgt spid="5">
                                            <p:txEl>
                                              <p:pRg st="0" end="0"/>
                                            </p:txEl>
                                          </p:spTgt>
                                        </p:tgtEl>
                                        <p:attrNameLst>
                                          <p:attrName>ppt_y</p:attrName>
                                        </p:attrNameLst>
                                      </p:cBhvr>
                                      <p:tavLst>
                                        <p:tav tm="0">
                                          <p:val>
                                            <p:strVal val="#ppt_y+#ppt_h*1.125000"/>
                                          </p:val>
                                        </p:tav>
                                        <p:tav tm="100000">
                                          <p:val>
                                            <p:strVal val="#ppt_y"/>
                                          </p:val>
                                        </p:tav>
                                      </p:tavLst>
                                    </p:anim>
                                    <p:animEffect transition="in" filter="wipe(up)">
                                      <p:cBhvr>
                                        <p:cTn id="21" dur="500"/>
                                        <p:tgtEl>
                                          <p:spTgt spid="5">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4" fill="hold" grpId="0" nodeType="clickEffect">
                                  <p:stCondLst>
                                    <p:cond delay="0"/>
                                  </p:stCondLst>
                                  <p:childTnLst>
                                    <p:set>
                                      <p:cBhvr>
                                        <p:cTn id="25" dur="1" fill="hold">
                                          <p:stCondLst>
                                            <p:cond delay="0"/>
                                          </p:stCondLst>
                                        </p:cTn>
                                        <p:tgtEl>
                                          <p:spTgt spid="5">
                                            <p:txEl>
                                              <p:pRg st="1" end="1"/>
                                            </p:txEl>
                                          </p:spTgt>
                                        </p:tgtEl>
                                        <p:attrNameLst>
                                          <p:attrName>style.visibility</p:attrName>
                                        </p:attrNameLst>
                                      </p:cBhvr>
                                      <p:to>
                                        <p:strVal val="visible"/>
                                      </p:to>
                                    </p:set>
                                    <p:anim calcmode="lin" valueType="num">
                                      <p:cBhvr additive="base">
                                        <p:cTn id="26" dur="500"/>
                                        <p:tgtEl>
                                          <p:spTgt spid="5">
                                            <p:txEl>
                                              <p:pRg st="1" end="1"/>
                                            </p:txEl>
                                          </p:spTgt>
                                        </p:tgtEl>
                                        <p:attrNameLst>
                                          <p:attrName>ppt_y</p:attrName>
                                        </p:attrNameLst>
                                      </p:cBhvr>
                                      <p:tavLst>
                                        <p:tav tm="0">
                                          <p:val>
                                            <p:strVal val="#ppt_y+#ppt_h*1.125000"/>
                                          </p:val>
                                        </p:tav>
                                        <p:tav tm="100000">
                                          <p:val>
                                            <p:strVal val="#ppt_y"/>
                                          </p:val>
                                        </p:tav>
                                      </p:tavLst>
                                    </p:anim>
                                    <p:animEffect transition="in" filter="wipe(up)">
                                      <p:cBhvr>
                                        <p:cTn id="27" dur="500"/>
                                        <p:tgtEl>
                                          <p:spTgt spid="5">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5">
                                            <p:txEl>
                                              <p:pRg st="2" end="2"/>
                                            </p:txEl>
                                          </p:spTgt>
                                        </p:tgtEl>
                                        <p:attrNameLst>
                                          <p:attrName>style.visibility</p:attrName>
                                        </p:attrNameLst>
                                      </p:cBhvr>
                                      <p:to>
                                        <p:strVal val="visible"/>
                                      </p:to>
                                    </p:set>
                                    <p:anim calcmode="lin" valueType="num">
                                      <p:cBhvr additive="base">
                                        <p:cTn id="32" dur="500"/>
                                        <p:tgtEl>
                                          <p:spTgt spid="5">
                                            <p:txEl>
                                              <p:pRg st="2" end="2"/>
                                            </p:txEl>
                                          </p:spTgt>
                                        </p:tgtEl>
                                        <p:attrNameLst>
                                          <p:attrName>ppt_y</p:attrName>
                                        </p:attrNameLst>
                                      </p:cBhvr>
                                      <p:tavLst>
                                        <p:tav tm="0">
                                          <p:val>
                                            <p:strVal val="#ppt_y+#ppt_h*1.125000"/>
                                          </p:val>
                                        </p:tav>
                                        <p:tav tm="100000">
                                          <p:val>
                                            <p:strVal val="#ppt_y"/>
                                          </p:val>
                                        </p:tav>
                                      </p:tavLst>
                                    </p:anim>
                                    <p:animEffect transition="in" filter="wipe(up)">
                                      <p:cBhvr>
                                        <p:cTn id="33" dur="500"/>
                                        <p:tgtEl>
                                          <p:spTgt spid="5">
                                            <p:txEl>
                                              <p:pRg st="2" end="2"/>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4" fill="hold" grpId="0" nodeType="clickEffect">
                                  <p:stCondLst>
                                    <p:cond delay="0"/>
                                  </p:stCondLst>
                                  <p:childTnLst>
                                    <p:set>
                                      <p:cBhvr>
                                        <p:cTn id="37" dur="1" fill="hold">
                                          <p:stCondLst>
                                            <p:cond delay="0"/>
                                          </p:stCondLst>
                                        </p:cTn>
                                        <p:tgtEl>
                                          <p:spTgt spid="5">
                                            <p:txEl>
                                              <p:pRg st="3" end="3"/>
                                            </p:txEl>
                                          </p:spTgt>
                                        </p:tgtEl>
                                        <p:attrNameLst>
                                          <p:attrName>style.visibility</p:attrName>
                                        </p:attrNameLst>
                                      </p:cBhvr>
                                      <p:to>
                                        <p:strVal val="visible"/>
                                      </p:to>
                                    </p:set>
                                    <p:anim calcmode="lin" valueType="num">
                                      <p:cBhvr additive="base">
                                        <p:cTn id="38" dur="500"/>
                                        <p:tgtEl>
                                          <p:spTgt spid="5">
                                            <p:txEl>
                                              <p:pRg st="3" end="3"/>
                                            </p:txEl>
                                          </p:spTgt>
                                        </p:tgtEl>
                                        <p:attrNameLst>
                                          <p:attrName>ppt_y</p:attrName>
                                        </p:attrNameLst>
                                      </p:cBhvr>
                                      <p:tavLst>
                                        <p:tav tm="0">
                                          <p:val>
                                            <p:strVal val="#ppt_y+#ppt_h*1.125000"/>
                                          </p:val>
                                        </p:tav>
                                        <p:tav tm="100000">
                                          <p:val>
                                            <p:strVal val="#ppt_y"/>
                                          </p:val>
                                        </p:tav>
                                      </p:tavLst>
                                    </p:anim>
                                    <p:animEffect transition="in" filter="wipe(up)">
                                      <p:cBhvr>
                                        <p:cTn id="39"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56735" y="863600"/>
            <a:ext cx="8316700" cy="830997"/>
          </a:xfrm>
          <a:prstGeom prst="rect">
            <a:avLst/>
          </a:prstGeom>
        </p:spPr>
        <p:txBody>
          <a:bodyPr wrap="none">
            <a:spAutoFit/>
          </a:bodyPr>
          <a:lstStyle/>
          <a:p>
            <a:pPr>
              <a:lnSpc>
                <a:spcPct val="150000"/>
              </a:lnSpc>
            </a:pPr>
            <a:r>
              <a:rPr lang="vi-VN" sz="3200">
                <a:latin typeface="Times New Roman" panose="02020603050405020304" pitchFamily="18" charset="0"/>
                <a:ea typeface="Times New Roman" panose="02020603050405020304" pitchFamily="18" charset="0"/>
              </a:rPr>
              <a:t>Các phương pháp bảo vệ chống sét đánh trực tiếp</a:t>
            </a:r>
            <a:endParaRPr lang="en-US" sz="3200"/>
          </a:p>
        </p:txBody>
      </p:sp>
      <p:sp>
        <p:nvSpPr>
          <p:cNvPr id="3" name="Rectangle 2"/>
          <p:cNvSpPr/>
          <p:nvPr/>
        </p:nvSpPr>
        <p:spPr>
          <a:xfrm>
            <a:off x="1395053" y="1994585"/>
            <a:ext cx="9151242" cy="4524315"/>
          </a:xfrm>
          <a:prstGeom prst="rect">
            <a:avLst/>
          </a:prstGeom>
        </p:spPr>
        <p:txBody>
          <a:bodyPr wrap="square">
            <a:spAutoFit/>
          </a:bodyPr>
          <a:lstStyle/>
          <a:p>
            <a:pPr marL="342900" marR="0" lvl="0" indent="-342900">
              <a:lnSpc>
                <a:spcPct val="150000"/>
              </a:lnSpc>
              <a:spcBef>
                <a:spcPts val="0"/>
              </a:spcBef>
              <a:spcAft>
                <a:spcPts val="0"/>
              </a:spcAft>
              <a:buFont typeface="Times New Roman" panose="02020603050405020304" pitchFamily="18" charset="0"/>
              <a:buChar char="-"/>
            </a:pPr>
            <a:r>
              <a:rPr lang="vi-VN" sz="3200">
                <a:solidFill>
                  <a:srgbClr val="000000"/>
                </a:solidFill>
                <a:latin typeface="Times New Roman" panose="02020603050405020304" pitchFamily="18" charset="0"/>
                <a:ea typeface="Palatino Linotype" panose="02040502050505030304" pitchFamily="18" charset="0"/>
              </a:rPr>
              <a:t>Thu bắt sét tại điểm định trước.</a:t>
            </a:r>
            <a:endParaRPr lang="en-US" sz="3200" smtClean="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0"/>
              </a:spcBef>
              <a:spcAft>
                <a:spcPts val="0"/>
              </a:spcAft>
              <a:buFont typeface="Times New Roman" panose="02020603050405020304" pitchFamily="18" charset="0"/>
              <a:buChar char="-"/>
            </a:pPr>
            <a:r>
              <a:rPr lang="vi-VN" sz="3200">
                <a:solidFill>
                  <a:srgbClr val="000000"/>
                </a:solidFill>
                <a:latin typeface="Times New Roman" panose="02020603050405020304" pitchFamily="18" charset="0"/>
                <a:ea typeface="Palatino Linotype" panose="02040502050505030304" pitchFamily="18" charset="0"/>
              </a:rPr>
              <a:t>Dẫn sét xuống đất an toàn.</a:t>
            </a:r>
            <a:endParaRPr lang="en-US" sz="3200" smtClean="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0"/>
              </a:spcBef>
              <a:spcAft>
                <a:spcPts val="0"/>
              </a:spcAft>
              <a:buFont typeface="Times New Roman" panose="02020603050405020304" pitchFamily="18" charset="0"/>
              <a:buChar char="-"/>
            </a:pPr>
            <a:r>
              <a:rPr lang="vi-VN" sz="3200">
                <a:solidFill>
                  <a:srgbClr val="000000"/>
                </a:solidFill>
                <a:latin typeface="Times New Roman" panose="02020603050405020304" pitchFamily="18" charset="0"/>
                <a:ea typeface="Palatino Linotype" panose="02040502050505030304" pitchFamily="18" charset="0"/>
              </a:rPr>
              <a:t>Tản nhanh năng lượng sét vào đất.</a:t>
            </a:r>
            <a:endParaRPr lang="en-US" sz="3200" smtClean="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0"/>
              </a:spcBef>
              <a:spcAft>
                <a:spcPts val="0"/>
              </a:spcAft>
              <a:buFont typeface="Times New Roman" panose="02020603050405020304" pitchFamily="18" charset="0"/>
              <a:buChar char="-"/>
            </a:pPr>
            <a:r>
              <a:rPr lang="vi-VN" sz="3200">
                <a:solidFill>
                  <a:srgbClr val="000000"/>
                </a:solidFill>
                <a:latin typeface="Times New Roman" panose="02020603050405020304" pitchFamily="18" charset="0"/>
                <a:ea typeface="Palatino Linotype" panose="02040502050505030304" pitchFamily="18" charset="0"/>
              </a:rPr>
              <a:t>Đẳng thế các hệ thống nối đất.</a:t>
            </a:r>
            <a:endParaRPr lang="en-US" sz="3200" smtClean="0">
              <a:effectLst/>
              <a:latin typeface="Times New Roman" panose="02020603050405020304" pitchFamily="18" charset="0"/>
              <a:ea typeface="Times New Roman" panose="02020603050405020304" pitchFamily="18" charset="0"/>
            </a:endParaRPr>
          </a:p>
          <a:p>
            <a:pPr marL="342900" marR="0" lvl="0" indent="-342900">
              <a:lnSpc>
                <a:spcPct val="150000"/>
              </a:lnSpc>
              <a:spcBef>
                <a:spcPts val="0"/>
              </a:spcBef>
              <a:spcAft>
                <a:spcPts val="0"/>
              </a:spcAft>
              <a:buFont typeface="Times New Roman" panose="02020603050405020304" pitchFamily="18" charset="0"/>
              <a:buChar char="-"/>
            </a:pPr>
            <a:r>
              <a:rPr lang="vi-VN" sz="3200">
                <a:solidFill>
                  <a:srgbClr val="000000"/>
                </a:solidFill>
                <a:latin typeface="Times New Roman" panose="02020603050405020304" pitchFamily="18" charset="0"/>
                <a:ea typeface="Palatino Linotype" panose="02040502050505030304" pitchFamily="18" charset="0"/>
              </a:rPr>
              <a:t>Chống sét lan truyền trên đường cấp nguồn.</a:t>
            </a:r>
            <a:endParaRPr lang="en-US" sz="3200" smtClean="0">
              <a:effectLst/>
              <a:latin typeface="Times New Roman" panose="02020603050405020304" pitchFamily="18" charset="0"/>
              <a:ea typeface="Times New Roman" panose="02020603050405020304" pitchFamily="18" charset="0"/>
            </a:endParaRPr>
          </a:p>
          <a:p>
            <a:pPr>
              <a:lnSpc>
                <a:spcPct val="150000"/>
              </a:lnSpc>
            </a:pPr>
            <a:r>
              <a:rPr lang="en-US" altLang="zh-CN" sz="3200" smtClean="0">
                <a:solidFill>
                  <a:srgbClr val="000000"/>
                </a:solidFill>
                <a:latin typeface="Times New Roman" panose="02020603050405020304" pitchFamily="18" charset="0"/>
                <a:ea typeface="Palatino Linotype" panose="02040502050505030304" pitchFamily="18" charset="0"/>
              </a:rPr>
              <a:t>-  </a:t>
            </a:r>
            <a:r>
              <a:rPr lang="vi-VN" sz="3200" smtClean="0">
                <a:solidFill>
                  <a:srgbClr val="000000"/>
                </a:solidFill>
                <a:latin typeface="Times New Roman" panose="02020603050405020304" pitchFamily="18" charset="0"/>
                <a:ea typeface="Palatino Linotype" panose="02040502050505030304" pitchFamily="18" charset="0"/>
              </a:rPr>
              <a:t>Chống </a:t>
            </a:r>
            <a:r>
              <a:rPr lang="vi-VN" sz="3200">
                <a:solidFill>
                  <a:srgbClr val="000000"/>
                </a:solidFill>
                <a:latin typeface="Times New Roman" panose="02020603050405020304" pitchFamily="18" charset="0"/>
                <a:ea typeface="Palatino Linotype" panose="02040502050505030304" pitchFamily="18" charset="0"/>
              </a:rPr>
              <a:t>sét lan truyền trên đường cấp tín hiệu.</a:t>
            </a:r>
            <a:endParaRPr lang="en-US" sz="3200"/>
          </a:p>
        </p:txBody>
      </p:sp>
      <p:sp>
        <p:nvSpPr>
          <p:cNvPr id="4" name="Rectangle 3"/>
          <p:cNvSpPr/>
          <p:nvPr/>
        </p:nvSpPr>
        <p:spPr>
          <a:xfrm>
            <a:off x="507057" y="106886"/>
            <a:ext cx="10271723" cy="613245"/>
          </a:xfrm>
          <a:prstGeom prst="rect">
            <a:avLst/>
          </a:prstGeom>
        </p:spPr>
        <p:txBody>
          <a:bodyPr wrap="none">
            <a:spAutoFit/>
          </a:bodyPr>
          <a:lstStyle/>
          <a:p>
            <a:pPr marR="288290" lvl="0" algn="just">
              <a:lnSpc>
                <a:spcPct val="115000"/>
              </a:lnSpc>
              <a:spcBef>
                <a:spcPts val="0"/>
              </a:spcBef>
              <a:spcAft>
                <a:spcPts val="0"/>
              </a:spcAft>
            </a:pPr>
            <a:r>
              <a:rPr lang="vi-VN" sz="3200" b="1" i="1">
                <a:solidFill>
                  <a:srgbClr val="008000"/>
                </a:solidFill>
                <a:latin typeface="Times New Roman" panose="02020603050405020304" pitchFamily="18" charset="0"/>
                <a:ea typeface="Times New Roman" panose="02020603050405020304" pitchFamily="18" charset="0"/>
              </a:rPr>
              <a:t>Liệt kê các phương pháp bảo vệ chống sét đánh trực tiếp?</a:t>
            </a:r>
            <a:endParaRPr lang="en-US" sz="3200" b="1" i="1">
              <a:solidFill>
                <a:srgbClr val="008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35453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9" presetClass="entr" presetSubtype="0" decel="10000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 calcmode="lin" valueType="num">
                                      <p:cBhvr>
                                        <p:cTn id="15" dur="500" fill="hold"/>
                                        <p:tgtEl>
                                          <p:spTgt spid="2"/>
                                        </p:tgtEl>
                                        <p:attrNameLst>
                                          <p:attrName>style.rotation</p:attrName>
                                        </p:attrNameLst>
                                      </p:cBhvr>
                                      <p:tavLst>
                                        <p:tav tm="0">
                                          <p:val>
                                            <p:fltVal val="360"/>
                                          </p:val>
                                        </p:tav>
                                        <p:tav tm="100000">
                                          <p:val>
                                            <p:fltVal val="0"/>
                                          </p:val>
                                        </p:tav>
                                      </p:tavLst>
                                    </p:anim>
                                    <p:animEffect transition="in" filter="fade">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7" presetClass="entr" presetSubtype="4"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2" dur="500" fill="hold"/>
                                        <p:tgtEl>
                                          <p:spTgt spid="3">
                                            <p:txEl>
                                              <p:pRg st="0" end="0"/>
                                            </p:txEl>
                                          </p:spTgt>
                                        </p:tgtEl>
                                        <p:attrNameLst>
                                          <p:attrName>ppt_y</p:attrName>
                                        </p:attrNameLst>
                                      </p:cBhvr>
                                      <p:tavLst>
                                        <p:tav tm="0">
                                          <p:val>
                                            <p:strVal val="#ppt_y+#ppt_h/2"/>
                                          </p:val>
                                        </p:tav>
                                        <p:tav tm="100000">
                                          <p:val>
                                            <p:strVal val="#ppt_y"/>
                                          </p:val>
                                        </p:tav>
                                      </p:tavLst>
                                    </p:anim>
                                    <p:anim calcmode="lin" valueType="num">
                                      <p:cBhvr>
                                        <p:cTn id="23" dur="500" fill="hold"/>
                                        <p:tgtEl>
                                          <p:spTgt spid="3">
                                            <p:txEl>
                                              <p:pRg st="0" end="0"/>
                                            </p:txEl>
                                          </p:spTgt>
                                        </p:tgtEl>
                                        <p:attrNameLst>
                                          <p:attrName>ppt_w</p:attrName>
                                        </p:attrNameLst>
                                      </p:cBhvr>
                                      <p:tavLst>
                                        <p:tav tm="0">
                                          <p:val>
                                            <p:strVal val="#ppt_w"/>
                                          </p:val>
                                        </p:tav>
                                        <p:tav tm="100000">
                                          <p:val>
                                            <p:strVal val="#ppt_w"/>
                                          </p:val>
                                        </p:tav>
                                      </p:tavLst>
                                    </p:anim>
                                    <p:anim calcmode="lin" valueType="num">
                                      <p:cBhvr>
                                        <p:cTn id="24" dur="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17" presetClass="entr" presetSubtype="4" fill="hold" grpId="0" nodeType="clickEffect">
                                  <p:stCondLst>
                                    <p:cond delay="0"/>
                                  </p:stCondLst>
                                  <p:childTnLst>
                                    <p:set>
                                      <p:cBhvr>
                                        <p:cTn id="28" dur="1" fill="hold">
                                          <p:stCondLst>
                                            <p:cond delay="0"/>
                                          </p:stCondLst>
                                        </p:cTn>
                                        <p:tgtEl>
                                          <p:spTgt spid="3">
                                            <p:txEl>
                                              <p:pRg st="1" end="1"/>
                                            </p:txEl>
                                          </p:spTgt>
                                        </p:tgtEl>
                                        <p:attrNameLst>
                                          <p:attrName>style.visibility</p:attrName>
                                        </p:attrNameLst>
                                      </p:cBhvr>
                                      <p:to>
                                        <p:strVal val="visible"/>
                                      </p:to>
                                    </p:set>
                                    <p:anim calcmode="lin" valueType="num">
                                      <p:cBhvr>
                                        <p:cTn id="2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30" dur="500" fill="hold"/>
                                        <p:tgtEl>
                                          <p:spTgt spid="3">
                                            <p:txEl>
                                              <p:pRg st="1" end="1"/>
                                            </p:txEl>
                                          </p:spTgt>
                                        </p:tgtEl>
                                        <p:attrNameLst>
                                          <p:attrName>ppt_y</p:attrName>
                                        </p:attrNameLst>
                                      </p:cBhvr>
                                      <p:tavLst>
                                        <p:tav tm="0">
                                          <p:val>
                                            <p:strVal val="#ppt_y+#ppt_h/2"/>
                                          </p:val>
                                        </p:tav>
                                        <p:tav tm="100000">
                                          <p:val>
                                            <p:strVal val="#ppt_y"/>
                                          </p:val>
                                        </p:tav>
                                      </p:tavLst>
                                    </p:anim>
                                    <p:anim calcmode="lin" valueType="num">
                                      <p:cBhvr>
                                        <p:cTn id="31" dur="500" fill="hold"/>
                                        <p:tgtEl>
                                          <p:spTgt spid="3">
                                            <p:txEl>
                                              <p:pRg st="1" end="1"/>
                                            </p:txEl>
                                          </p:spTgt>
                                        </p:tgtEl>
                                        <p:attrNameLst>
                                          <p:attrName>ppt_w</p:attrName>
                                        </p:attrNameLst>
                                      </p:cBhvr>
                                      <p:tavLst>
                                        <p:tav tm="0">
                                          <p:val>
                                            <p:strVal val="#ppt_w"/>
                                          </p:val>
                                        </p:tav>
                                        <p:tav tm="100000">
                                          <p:val>
                                            <p:strVal val="#ppt_w"/>
                                          </p:val>
                                        </p:tav>
                                      </p:tavLst>
                                    </p:anim>
                                    <p:anim calcmode="lin" valueType="num">
                                      <p:cBhvr>
                                        <p:cTn id="32" dur="500" fill="hold"/>
                                        <p:tgtEl>
                                          <p:spTgt spid="3">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17" presetClass="entr" presetSubtype="4" fill="hold" grpId="0" nodeType="clickEffect">
                                  <p:stCondLst>
                                    <p:cond delay="0"/>
                                  </p:stCondLst>
                                  <p:childTnLst>
                                    <p:set>
                                      <p:cBhvr>
                                        <p:cTn id="36" dur="1" fill="hold">
                                          <p:stCondLst>
                                            <p:cond delay="0"/>
                                          </p:stCondLst>
                                        </p:cTn>
                                        <p:tgtEl>
                                          <p:spTgt spid="3">
                                            <p:txEl>
                                              <p:pRg st="2" end="2"/>
                                            </p:txEl>
                                          </p:spTgt>
                                        </p:tgtEl>
                                        <p:attrNameLst>
                                          <p:attrName>style.visibility</p:attrName>
                                        </p:attrNameLst>
                                      </p:cBhvr>
                                      <p:to>
                                        <p:strVal val="visible"/>
                                      </p:to>
                                    </p:set>
                                    <p:anim calcmode="lin" valueType="num">
                                      <p:cBhvr>
                                        <p:cTn id="3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8" dur="500" fill="hold"/>
                                        <p:tgtEl>
                                          <p:spTgt spid="3">
                                            <p:txEl>
                                              <p:pRg st="2" end="2"/>
                                            </p:txEl>
                                          </p:spTgt>
                                        </p:tgtEl>
                                        <p:attrNameLst>
                                          <p:attrName>ppt_y</p:attrName>
                                        </p:attrNameLst>
                                      </p:cBhvr>
                                      <p:tavLst>
                                        <p:tav tm="0">
                                          <p:val>
                                            <p:strVal val="#ppt_y+#ppt_h/2"/>
                                          </p:val>
                                        </p:tav>
                                        <p:tav tm="100000">
                                          <p:val>
                                            <p:strVal val="#ppt_y"/>
                                          </p:val>
                                        </p:tav>
                                      </p:tavLst>
                                    </p:anim>
                                    <p:anim calcmode="lin" valueType="num">
                                      <p:cBhvr>
                                        <p:cTn id="39" dur="500" fill="hold"/>
                                        <p:tgtEl>
                                          <p:spTgt spid="3">
                                            <p:txEl>
                                              <p:pRg st="2" end="2"/>
                                            </p:txEl>
                                          </p:spTgt>
                                        </p:tgtEl>
                                        <p:attrNameLst>
                                          <p:attrName>ppt_w</p:attrName>
                                        </p:attrNameLst>
                                      </p:cBhvr>
                                      <p:tavLst>
                                        <p:tav tm="0">
                                          <p:val>
                                            <p:strVal val="#ppt_w"/>
                                          </p:val>
                                        </p:tav>
                                        <p:tav tm="100000">
                                          <p:val>
                                            <p:strVal val="#ppt_w"/>
                                          </p:val>
                                        </p:tav>
                                      </p:tavLst>
                                    </p:anim>
                                    <p:anim calcmode="lin" valueType="num">
                                      <p:cBhvr>
                                        <p:cTn id="40" dur="500" fill="hold"/>
                                        <p:tgtEl>
                                          <p:spTgt spid="3">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41" fill="hold">
                      <p:stCondLst>
                        <p:cond delay="indefinite"/>
                      </p:stCondLst>
                      <p:childTnLst>
                        <p:par>
                          <p:cTn id="42" fill="hold">
                            <p:stCondLst>
                              <p:cond delay="0"/>
                            </p:stCondLst>
                            <p:childTnLst>
                              <p:par>
                                <p:cTn id="43" presetID="17" presetClass="entr" presetSubtype="4" fill="hold" grpId="0" nodeType="clickEffect">
                                  <p:stCondLst>
                                    <p:cond delay="0"/>
                                  </p:stCondLst>
                                  <p:childTnLst>
                                    <p:set>
                                      <p:cBhvr>
                                        <p:cTn id="44" dur="1" fill="hold">
                                          <p:stCondLst>
                                            <p:cond delay="0"/>
                                          </p:stCondLst>
                                        </p:cTn>
                                        <p:tgtEl>
                                          <p:spTgt spid="3">
                                            <p:txEl>
                                              <p:pRg st="3" end="3"/>
                                            </p:txEl>
                                          </p:spTgt>
                                        </p:tgtEl>
                                        <p:attrNameLst>
                                          <p:attrName>style.visibility</p:attrName>
                                        </p:attrNameLst>
                                      </p:cBhvr>
                                      <p:to>
                                        <p:strVal val="visible"/>
                                      </p:to>
                                    </p:set>
                                    <p:anim calcmode="lin" valueType="num">
                                      <p:cBhvr>
                                        <p:cTn id="4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6" dur="500" fill="hold"/>
                                        <p:tgtEl>
                                          <p:spTgt spid="3">
                                            <p:txEl>
                                              <p:pRg st="3" end="3"/>
                                            </p:txEl>
                                          </p:spTgt>
                                        </p:tgtEl>
                                        <p:attrNameLst>
                                          <p:attrName>ppt_y</p:attrName>
                                        </p:attrNameLst>
                                      </p:cBhvr>
                                      <p:tavLst>
                                        <p:tav tm="0">
                                          <p:val>
                                            <p:strVal val="#ppt_y+#ppt_h/2"/>
                                          </p:val>
                                        </p:tav>
                                        <p:tav tm="100000">
                                          <p:val>
                                            <p:strVal val="#ppt_y"/>
                                          </p:val>
                                        </p:tav>
                                      </p:tavLst>
                                    </p:anim>
                                    <p:anim calcmode="lin" valueType="num">
                                      <p:cBhvr>
                                        <p:cTn id="47" dur="500" fill="hold"/>
                                        <p:tgtEl>
                                          <p:spTgt spid="3">
                                            <p:txEl>
                                              <p:pRg st="3" end="3"/>
                                            </p:txEl>
                                          </p:spTgt>
                                        </p:tgtEl>
                                        <p:attrNameLst>
                                          <p:attrName>ppt_w</p:attrName>
                                        </p:attrNameLst>
                                      </p:cBhvr>
                                      <p:tavLst>
                                        <p:tav tm="0">
                                          <p:val>
                                            <p:strVal val="#ppt_w"/>
                                          </p:val>
                                        </p:tav>
                                        <p:tav tm="100000">
                                          <p:val>
                                            <p:strVal val="#ppt_w"/>
                                          </p:val>
                                        </p:tav>
                                      </p:tavLst>
                                    </p:anim>
                                    <p:anim calcmode="lin" valueType="num">
                                      <p:cBhvr>
                                        <p:cTn id="48" dur="500" fill="hold"/>
                                        <p:tgtEl>
                                          <p:spTgt spid="3">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49" fill="hold">
                      <p:stCondLst>
                        <p:cond delay="indefinite"/>
                      </p:stCondLst>
                      <p:childTnLst>
                        <p:par>
                          <p:cTn id="50" fill="hold">
                            <p:stCondLst>
                              <p:cond delay="0"/>
                            </p:stCondLst>
                            <p:childTnLst>
                              <p:par>
                                <p:cTn id="51" presetID="17" presetClass="entr" presetSubtype="4" fill="hold" grpId="0" nodeType="clickEffect">
                                  <p:stCondLst>
                                    <p:cond delay="0"/>
                                  </p:stCondLst>
                                  <p:childTnLst>
                                    <p:set>
                                      <p:cBhvr>
                                        <p:cTn id="52" dur="1" fill="hold">
                                          <p:stCondLst>
                                            <p:cond delay="0"/>
                                          </p:stCondLst>
                                        </p:cTn>
                                        <p:tgtEl>
                                          <p:spTgt spid="3">
                                            <p:txEl>
                                              <p:pRg st="4" end="4"/>
                                            </p:txEl>
                                          </p:spTgt>
                                        </p:tgtEl>
                                        <p:attrNameLst>
                                          <p:attrName>style.visibility</p:attrName>
                                        </p:attrNameLst>
                                      </p:cBhvr>
                                      <p:to>
                                        <p:strVal val="visible"/>
                                      </p:to>
                                    </p:set>
                                    <p:anim calcmode="lin" valueType="num">
                                      <p:cBhvr>
                                        <p:cTn id="5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54" dur="500" fill="hold"/>
                                        <p:tgtEl>
                                          <p:spTgt spid="3">
                                            <p:txEl>
                                              <p:pRg st="4" end="4"/>
                                            </p:txEl>
                                          </p:spTgt>
                                        </p:tgtEl>
                                        <p:attrNameLst>
                                          <p:attrName>ppt_y</p:attrName>
                                        </p:attrNameLst>
                                      </p:cBhvr>
                                      <p:tavLst>
                                        <p:tav tm="0">
                                          <p:val>
                                            <p:strVal val="#ppt_y+#ppt_h/2"/>
                                          </p:val>
                                        </p:tav>
                                        <p:tav tm="100000">
                                          <p:val>
                                            <p:strVal val="#ppt_y"/>
                                          </p:val>
                                        </p:tav>
                                      </p:tavLst>
                                    </p:anim>
                                    <p:anim calcmode="lin" valueType="num">
                                      <p:cBhvr>
                                        <p:cTn id="55" dur="500" fill="hold"/>
                                        <p:tgtEl>
                                          <p:spTgt spid="3">
                                            <p:txEl>
                                              <p:pRg st="4" end="4"/>
                                            </p:txEl>
                                          </p:spTgt>
                                        </p:tgtEl>
                                        <p:attrNameLst>
                                          <p:attrName>ppt_w</p:attrName>
                                        </p:attrNameLst>
                                      </p:cBhvr>
                                      <p:tavLst>
                                        <p:tav tm="0">
                                          <p:val>
                                            <p:strVal val="#ppt_w"/>
                                          </p:val>
                                        </p:tav>
                                        <p:tav tm="100000">
                                          <p:val>
                                            <p:strVal val="#ppt_w"/>
                                          </p:val>
                                        </p:tav>
                                      </p:tavLst>
                                    </p:anim>
                                    <p:anim calcmode="lin" valueType="num">
                                      <p:cBhvr>
                                        <p:cTn id="56" dur="500" fill="hold"/>
                                        <p:tgtEl>
                                          <p:spTgt spid="3">
                                            <p:txEl>
                                              <p:pRg st="4" end="4"/>
                                            </p:txEl>
                                          </p:spTgt>
                                        </p:tgtEl>
                                        <p:attrNameLst>
                                          <p:attrName>ppt_h</p:attrName>
                                        </p:attrNameLst>
                                      </p:cBhvr>
                                      <p:tavLst>
                                        <p:tav tm="0">
                                          <p:val>
                                            <p:fltVal val="0"/>
                                          </p:val>
                                        </p:tav>
                                        <p:tav tm="100000">
                                          <p:val>
                                            <p:strVal val="#ppt_h"/>
                                          </p:val>
                                        </p:tav>
                                      </p:tavLst>
                                    </p:anim>
                                  </p:childTnLst>
                                </p:cTn>
                              </p:par>
                            </p:childTnLst>
                          </p:cTn>
                        </p:par>
                      </p:childTnLst>
                    </p:cTn>
                  </p:par>
                  <p:par>
                    <p:cTn id="57" fill="hold">
                      <p:stCondLst>
                        <p:cond delay="indefinite"/>
                      </p:stCondLst>
                      <p:childTnLst>
                        <p:par>
                          <p:cTn id="58" fill="hold">
                            <p:stCondLst>
                              <p:cond delay="0"/>
                            </p:stCondLst>
                            <p:childTnLst>
                              <p:par>
                                <p:cTn id="59" presetID="17" presetClass="entr" presetSubtype="4" fill="hold" grpId="0" nodeType="clickEffect">
                                  <p:stCondLst>
                                    <p:cond delay="0"/>
                                  </p:stCondLst>
                                  <p:childTnLst>
                                    <p:set>
                                      <p:cBhvr>
                                        <p:cTn id="60" dur="1" fill="hold">
                                          <p:stCondLst>
                                            <p:cond delay="0"/>
                                          </p:stCondLst>
                                        </p:cTn>
                                        <p:tgtEl>
                                          <p:spTgt spid="3">
                                            <p:txEl>
                                              <p:pRg st="5" end="5"/>
                                            </p:txEl>
                                          </p:spTgt>
                                        </p:tgtEl>
                                        <p:attrNameLst>
                                          <p:attrName>style.visibility</p:attrName>
                                        </p:attrNameLst>
                                      </p:cBhvr>
                                      <p:to>
                                        <p:strVal val="visible"/>
                                      </p:to>
                                    </p:set>
                                    <p:anim calcmode="lin" valueType="num">
                                      <p:cBhvr>
                                        <p:cTn id="6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62" dur="500" fill="hold"/>
                                        <p:tgtEl>
                                          <p:spTgt spid="3">
                                            <p:txEl>
                                              <p:pRg st="5" end="5"/>
                                            </p:txEl>
                                          </p:spTgt>
                                        </p:tgtEl>
                                        <p:attrNameLst>
                                          <p:attrName>ppt_y</p:attrName>
                                        </p:attrNameLst>
                                      </p:cBhvr>
                                      <p:tavLst>
                                        <p:tav tm="0">
                                          <p:val>
                                            <p:strVal val="#ppt_y+#ppt_h/2"/>
                                          </p:val>
                                        </p:tav>
                                        <p:tav tm="100000">
                                          <p:val>
                                            <p:strVal val="#ppt_y"/>
                                          </p:val>
                                        </p:tav>
                                      </p:tavLst>
                                    </p:anim>
                                    <p:anim calcmode="lin" valueType="num">
                                      <p:cBhvr>
                                        <p:cTn id="63" dur="500" fill="hold"/>
                                        <p:tgtEl>
                                          <p:spTgt spid="3">
                                            <p:txEl>
                                              <p:pRg st="5" end="5"/>
                                            </p:txEl>
                                          </p:spTgt>
                                        </p:tgtEl>
                                        <p:attrNameLst>
                                          <p:attrName>ppt_w</p:attrName>
                                        </p:attrNameLst>
                                      </p:cBhvr>
                                      <p:tavLst>
                                        <p:tav tm="0">
                                          <p:val>
                                            <p:strVal val="#ppt_w"/>
                                          </p:val>
                                        </p:tav>
                                        <p:tav tm="100000">
                                          <p:val>
                                            <p:strVal val="#ppt_w"/>
                                          </p:val>
                                        </p:tav>
                                      </p:tavLst>
                                    </p:anim>
                                    <p:anim calcmode="lin" valueType="num">
                                      <p:cBhvr>
                                        <p:cTn id="64" dur="500" fill="hold"/>
                                        <p:tgtEl>
                                          <p:spTgt spid="3">
                                            <p:txEl>
                                              <p:pRg st="5" end="5"/>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5903" y="2113169"/>
            <a:ext cx="12060194" cy="4616648"/>
          </a:xfrm>
          <a:prstGeom prst="rect">
            <a:avLst/>
          </a:prstGeom>
        </p:spPr>
        <p:txBody>
          <a:bodyPr wrap="square">
            <a:spAutoFit/>
          </a:bodyPr>
          <a:lstStyle/>
          <a:p>
            <a:pPr>
              <a:lnSpc>
                <a:spcPct val="150000"/>
              </a:lnSpc>
            </a:pPr>
            <a:r>
              <a:rPr lang="vi-VN" sz="2800">
                <a:latin typeface="Times New Roman" panose="02020603050405020304" pitchFamily="18" charset="0"/>
                <a:ea typeface="Times New Roman" panose="02020603050405020304" pitchFamily="18" charset="0"/>
              </a:rPr>
              <a:t>- Đặt nạn nhân nằm sấp, 1 tay gối vào đầu, 1 tay duỗi thẳng, mặt nghiêng về phía tay duỗi. </a:t>
            </a:r>
            <a:endParaRPr lang="en-US" sz="2800" smtClean="0">
              <a:effectLst/>
              <a:latin typeface="Times New Roman" panose="02020603050405020304" pitchFamily="18" charset="0"/>
              <a:ea typeface="Times New Roman" panose="02020603050405020304" pitchFamily="18" charset="0"/>
            </a:endParaRPr>
          </a:p>
          <a:p>
            <a:pPr>
              <a:lnSpc>
                <a:spcPct val="150000"/>
              </a:lnSpc>
            </a:pPr>
            <a:r>
              <a:rPr lang="vi-VN" sz="2800">
                <a:latin typeface="Times New Roman" panose="02020603050405020304" pitchFamily="18" charset="0"/>
                <a:ea typeface="Times New Roman" panose="02020603050405020304" pitchFamily="18" charset="0"/>
              </a:rPr>
              <a:t>- Người cứu ngồi lên mông, quỳ 2 đầu gối ép vào 2 bên sườn nạn nhân, xòe 2 bàn tay đặt lên lưng phía dưới xương sườn cụt. </a:t>
            </a:r>
            <a:endParaRPr lang="en-US" sz="2800" smtClean="0">
              <a:effectLst/>
              <a:latin typeface="Times New Roman" panose="02020603050405020304" pitchFamily="18" charset="0"/>
              <a:ea typeface="Times New Roman" panose="02020603050405020304" pitchFamily="18" charset="0"/>
            </a:endParaRPr>
          </a:p>
          <a:p>
            <a:pPr>
              <a:lnSpc>
                <a:spcPct val="150000"/>
              </a:lnSpc>
            </a:pPr>
            <a:r>
              <a:rPr lang="vi-VN" sz="2800">
                <a:latin typeface="Times New Roman" panose="02020603050405020304" pitchFamily="18" charset="0"/>
                <a:ea typeface="Times New Roman" panose="02020603050405020304" pitchFamily="18" charset="0"/>
              </a:rPr>
              <a:t>- Dùng sức nặng toàn thân ấn 2 bàn tay xuống theo nhịp thở; đếm 1,2,3 rồi từ từ thẳng người lên theo nhịp 4,5,6. </a:t>
            </a:r>
            <a:endParaRPr lang="en-US" sz="2800" smtClean="0">
              <a:effectLst/>
              <a:latin typeface="Times New Roman" panose="02020603050405020304" pitchFamily="18" charset="0"/>
              <a:ea typeface="Times New Roman" panose="02020603050405020304" pitchFamily="18" charset="0"/>
            </a:endParaRPr>
          </a:p>
          <a:p>
            <a:pPr>
              <a:lnSpc>
                <a:spcPct val="150000"/>
              </a:lnSpc>
            </a:pPr>
            <a:r>
              <a:rPr lang="vi-VN" sz="2800">
                <a:latin typeface="Times New Roman" panose="02020603050405020304" pitchFamily="18" charset="0"/>
                <a:ea typeface="Times New Roman" panose="02020603050405020304" pitchFamily="18" charset="0"/>
              </a:rPr>
              <a:t>- Tiếp tục thực hiện động tác 15 lần/phút.</a:t>
            </a:r>
            <a:endParaRPr lang="en-US" sz="2800"/>
          </a:p>
        </p:txBody>
      </p:sp>
      <p:sp>
        <p:nvSpPr>
          <p:cNvPr id="3" name="Rectangle 2"/>
          <p:cNvSpPr/>
          <p:nvPr/>
        </p:nvSpPr>
        <p:spPr>
          <a:xfrm>
            <a:off x="65903" y="0"/>
            <a:ext cx="12060194" cy="1384995"/>
          </a:xfrm>
          <a:prstGeom prst="rect">
            <a:avLst/>
          </a:prstGeom>
        </p:spPr>
        <p:txBody>
          <a:bodyPr wrap="square">
            <a:spAutoFit/>
          </a:bodyPr>
          <a:lstStyle/>
          <a:p>
            <a:pPr>
              <a:lnSpc>
                <a:spcPct val="150000"/>
              </a:lnSpc>
            </a:pPr>
            <a:r>
              <a:rPr lang="en-US" sz="2800" b="1" i="1" smtClean="0">
                <a:solidFill>
                  <a:srgbClr val="008000"/>
                </a:solidFill>
                <a:latin typeface="Times New Roman" panose="02020603050405020304" pitchFamily="18" charset="0"/>
                <a:ea typeface="Times New Roman" panose="02020603050405020304" pitchFamily="18" charset="0"/>
              </a:rPr>
              <a:t>   </a:t>
            </a:r>
            <a:r>
              <a:rPr lang="vi-VN" sz="2800" b="1" i="1" smtClean="0">
                <a:solidFill>
                  <a:srgbClr val="008000"/>
                </a:solidFill>
                <a:latin typeface="Times New Roman" panose="02020603050405020304" pitchFamily="18" charset="0"/>
                <a:ea typeface="Times New Roman" panose="02020603050405020304" pitchFamily="18" charset="0"/>
              </a:rPr>
              <a:t>Trình </a:t>
            </a:r>
            <a:r>
              <a:rPr lang="vi-VN" sz="2800" b="1" i="1">
                <a:solidFill>
                  <a:srgbClr val="008000"/>
                </a:solidFill>
                <a:latin typeface="Times New Roman" panose="02020603050405020304" pitchFamily="18" charset="0"/>
                <a:ea typeface="Times New Roman" panose="02020603050405020304" pitchFamily="18" charset="0"/>
              </a:rPr>
              <a:t>bày phương pháp hô hấp nhân tạo kiểu </a:t>
            </a:r>
            <a:r>
              <a:rPr lang="vi-VN" sz="2800" b="1" i="1">
                <a:solidFill>
                  <a:srgbClr val="008000"/>
                </a:solidFill>
                <a:latin typeface="Times New Roman" panose="02020603050405020304" pitchFamily="18" charset="0"/>
                <a:ea typeface="Times New Roman" panose="02020603050405020304" pitchFamily="18" charset="0"/>
              </a:rPr>
              <a:t>nằm </a:t>
            </a:r>
            <a:r>
              <a:rPr lang="vi-VN" sz="2800" b="1" i="1" smtClean="0">
                <a:solidFill>
                  <a:srgbClr val="008000"/>
                </a:solidFill>
                <a:latin typeface="Times New Roman" panose="02020603050405020304" pitchFamily="18" charset="0"/>
                <a:ea typeface="Times New Roman" panose="02020603050405020304" pitchFamily="18" charset="0"/>
              </a:rPr>
              <a:t>ng</a:t>
            </a:r>
            <a:r>
              <a:rPr lang="en-US" sz="2800" b="1" i="1" smtClean="0">
                <a:solidFill>
                  <a:srgbClr val="008000"/>
                </a:solidFill>
                <a:latin typeface="Times New Roman" panose="02020603050405020304" pitchFamily="18" charset="0"/>
                <a:ea typeface="Times New Roman" panose="02020603050405020304" pitchFamily="18" charset="0"/>
              </a:rPr>
              <a:t>ử</a:t>
            </a:r>
            <a:r>
              <a:rPr lang="vi-VN" sz="2800" b="1" i="1" smtClean="0">
                <a:solidFill>
                  <a:srgbClr val="008000"/>
                </a:solidFill>
                <a:latin typeface="Times New Roman" panose="02020603050405020304" pitchFamily="18" charset="0"/>
                <a:ea typeface="Times New Roman" panose="02020603050405020304" pitchFamily="18" charset="0"/>
              </a:rPr>
              <a:t>a </a:t>
            </a:r>
            <a:r>
              <a:rPr lang="vi-VN" sz="2800" b="1" i="1">
                <a:solidFill>
                  <a:srgbClr val="008000"/>
                </a:solidFill>
                <a:latin typeface="Times New Roman" panose="02020603050405020304" pitchFamily="18" charset="0"/>
                <a:ea typeface="Times New Roman" panose="02020603050405020304" pitchFamily="18" charset="0"/>
              </a:rPr>
              <a:t>và nằm sấp, phương pháp hà hơi thổi ngạt?</a:t>
            </a:r>
            <a:endParaRPr lang="en-US" sz="2800" b="1" i="1">
              <a:solidFill>
                <a:srgbClr val="008000"/>
              </a:solidFill>
            </a:endParaRPr>
          </a:p>
        </p:txBody>
      </p:sp>
      <p:sp>
        <p:nvSpPr>
          <p:cNvPr id="4" name="Rectangle 3"/>
          <p:cNvSpPr/>
          <p:nvPr/>
        </p:nvSpPr>
        <p:spPr>
          <a:xfrm>
            <a:off x="2677298" y="1487472"/>
            <a:ext cx="5912520" cy="646331"/>
          </a:xfrm>
          <a:prstGeom prst="rect">
            <a:avLst/>
          </a:prstGeom>
        </p:spPr>
        <p:txBody>
          <a:bodyPr wrap="square">
            <a:spAutoFit/>
          </a:bodyPr>
          <a:lstStyle/>
          <a:p>
            <a:r>
              <a:rPr lang="en-US" sz="3600" b="1" i="1" smtClean="0">
                <a:solidFill>
                  <a:srgbClr val="990099"/>
                </a:solidFill>
                <a:latin typeface="Times New Roman" panose="02020603050405020304" pitchFamily="18" charset="0"/>
                <a:ea typeface="Times New Roman" panose="02020603050405020304" pitchFamily="18" charset="0"/>
              </a:rPr>
              <a:t>P</a:t>
            </a:r>
            <a:r>
              <a:rPr lang="vi-VN" sz="3600" b="1" i="1" smtClean="0">
                <a:solidFill>
                  <a:srgbClr val="990099"/>
                </a:solidFill>
                <a:latin typeface="Times New Roman" panose="02020603050405020304" pitchFamily="18" charset="0"/>
                <a:ea typeface="Times New Roman" panose="02020603050405020304" pitchFamily="18" charset="0"/>
              </a:rPr>
              <a:t>hương pháp</a:t>
            </a:r>
            <a:r>
              <a:rPr lang="en-US" sz="3600" b="1" i="1" smtClean="0">
                <a:solidFill>
                  <a:srgbClr val="990099"/>
                </a:solidFill>
                <a:latin typeface="Times New Roman" panose="02020603050405020304" pitchFamily="18" charset="0"/>
                <a:ea typeface="Times New Roman" panose="02020603050405020304" pitchFamily="18" charset="0"/>
              </a:rPr>
              <a:t> </a:t>
            </a:r>
            <a:r>
              <a:rPr lang="vi-VN" sz="3600" b="1" i="1" smtClean="0">
                <a:solidFill>
                  <a:srgbClr val="990099"/>
                </a:solidFill>
                <a:latin typeface="Times New Roman" panose="02020603050405020304" pitchFamily="18" charset="0"/>
                <a:ea typeface="Times New Roman" panose="02020603050405020304" pitchFamily="18" charset="0"/>
              </a:rPr>
              <a:t>nằm </a:t>
            </a:r>
            <a:r>
              <a:rPr lang="vi-VN" sz="3600" b="1" i="1">
                <a:solidFill>
                  <a:srgbClr val="990099"/>
                </a:solidFill>
                <a:latin typeface="Times New Roman" panose="02020603050405020304" pitchFamily="18" charset="0"/>
                <a:ea typeface="Times New Roman" panose="02020603050405020304" pitchFamily="18" charset="0"/>
              </a:rPr>
              <a:t>sấp</a:t>
            </a:r>
            <a:endParaRPr lang="en-US" sz="3600">
              <a:solidFill>
                <a:srgbClr val="990099"/>
              </a:solidFill>
            </a:endParaRPr>
          </a:p>
        </p:txBody>
      </p:sp>
    </p:spTree>
    <p:extLst>
      <p:ext uri="{BB962C8B-B14F-4D97-AF65-F5344CB8AC3E}">
        <p14:creationId xmlns:p14="http://schemas.microsoft.com/office/powerpoint/2010/main" val="4229786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20"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20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2">
                                            <p:txEl>
                                              <p:pRg st="0" end="0"/>
                                            </p:txEl>
                                          </p:spTgt>
                                        </p:tgtEl>
                                        <p:attrNameLst>
                                          <p:attrName>style.visibility</p:attrName>
                                        </p:attrNameLst>
                                      </p:cBhvr>
                                      <p:to>
                                        <p:strVal val="visible"/>
                                      </p:to>
                                    </p:set>
                                    <p:animEffect transition="in" filter="dissolve">
                                      <p:cBhvr>
                                        <p:cTn id="19" dur="1000"/>
                                        <p:tgtEl>
                                          <p:spTgt spid="2">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grpId="0" nodeType="clickEffect">
                                  <p:stCondLst>
                                    <p:cond delay="0"/>
                                  </p:stCondLst>
                                  <p:childTnLst>
                                    <p:set>
                                      <p:cBhvr>
                                        <p:cTn id="23" dur="1" fill="hold">
                                          <p:stCondLst>
                                            <p:cond delay="0"/>
                                          </p:stCondLst>
                                        </p:cTn>
                                        <p:tgtEl>
                                          <p:spTgt spid="2">
                                            <p:txEl>
                                              <p:pRg st="1" end="1"/>
                                            </p:txEl>
                                          </p:spTgt>
                                        </p:tgtEl>
                                        <p:attrNameLst>
                                          <p:attrName>style.visibility</p:attrName>
                                        </p:attrNameLst>
                                      </p:cBhvr>
                                      <p:to>
                                        <p:strVal val="visible"/>
                                      </p:to>
                                    </p:set>
                                    <p:animEffect transition="in" filter="dissolve">
                                      <p:cBhvr>
                                        <p:cTn id="24" dur="1000"/>
                                        <p:tgtEl>
                                          <p:spTgt spid="2">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grpId="0" nodeType="clickEffect">
                                  <p:stCondLst>
                                    <p:cond delay="0"/>
                                  </p:stCondLst>
                                  <p:childTnLst>
                                    <p:set>
                                      <p:cBhvr>
                                        <p:cTn id="28" dur="1" fill="hold">
                                          <p:stCondLst>
                                            <p:cond delay="0"/>
                                          </p:stCondLst>
                                        </p:cTn>
                                        <p:tgtEl>
                                          <p:spTgt spid="2">
                                            <p:txEl>
                                              <p:pRg st="2" end="2"/>
                                            </p:txEl>
                                          </p:spTgt>
                                        </p:tgtEl>
                                        <p:attrNameLst>
                                          <p:attrName>style.visibility</p:attrName>
                                        </p:attrNameLst>
                                      </p:cBhvr>
                                      <p:to>
                                        <p:strVal val="visible"/>
                                      </p:to>
                                    </p:set>
                                    <p:animEffect transition="in" filter="dissolve">
                                      <p:cBhvr>
                                        <p:cTn id="29" dur="1000"/>
                                        <p:tgtEl>
                                          <p:spTgt spid="2">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grpId="0" nodeType="clickEffect">
                                  <p:stCondLst>
                                    <p:cond delay="0"/>
                                  </p:stCondLst>
                                  <p:childTnLst>
                                    <p:set>
                                      <p:cBhvr>
                                        <p:cTn id="33" dur="1" fill="hold">
                                          <p:stCondLst>
                                            <p:cond delay="0"/>
                                          </p:stCondLst>
                                        </p:cTn>
                                        <p:tgtEl>
                                          <p:spTgt spid="2">
                                            <p:txEl>
                                              <p:pRg st="3" end="3"/>
                                            </p:txEl>
                                          </p:spTgt>
                                        </p:tgtEl>
                                        <p:attrNameLst>
                                          <p:attrName>style.visibility</p:attrName>
                                        </p:attrNameLst>
                                      </p:cBhvr>
                                      <p:to>
                                        <p:strVal val="visible"/>
                                      </p:to>
                                    </p:set>
                                    <p:animEffect transition="in" filter="dissolve">
                                      <p:cBhvr>
                                        <p:cTn id="34" dur="10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8855" y="1108153"/>
            <a:ext cx="11903676" cy="5262979"/>
          </a:xfrm>
          <a:prstGeom prst="rect">
            <a:avLst/>
          </a:prstGeom>
        </p:spPr>
        <p:txBody>
          <a:bodyPr wrap="square">
            <a:spAutoFit/>
          </a:bodyPr>
          <a:lstStyle/>
          <a:p>
            <a:pPr>
              <a:lnSpc>
                <a:spcPct val="150000"/>
              </a:lnSpc>
            </a:pPr>
            <a:r>
              <a:rPr lang="vi-VN" sz="3200" smtClean="0">
                <a:latin typeface="Times New Roman" panose="02020603050405020304" pitchFamily="18" charset="0"/>
                <a:ea typeface="Times New Roman" panose="02020603050405020304" pitchFamily="18" charset="0"/>
              </a:rPr>
              <a:t>- Đặt </a:t>
            </a:r>
            <a:r>
              <a:rPr lang="vi-VN" sz="3200">
                <a:latin typeface="Times New Roman" panose="02020603050405020304" pitchFamily="18" charset="0"/>
                <a:ea typeface="Times New Roman" panose="02020603050405020304" pitchFamily="18" charset="0"/>
              </a:rPr>
              <a:t>nạn nhân nằm ngửa, kê quần áo dưới lưng cho đầu hơi ngửa về sau. </a:t>
            </a:r>
            <a:endParaRPr lang="en-US" sz="3200" smtClean="0">
              <a:effectLst/>
              <a:latin typeface="Times New Roman" panose="02020603050405020304" pitchFamily="18" charset="0"/>
              <a:ea typeface="Times New Roman" panose="02020603050405020304" pitchFamily="18" charset="0"/>
            </a:endParaRPr>
          </a:p>
          <a:p>
            <a:pPr>
              <a:lnSpc>
                <a:spcPct val="150000"/>
              </a:lnSpc>
            </a:pPr>
            <a:r>
              <a:rPr lang="vi-VN" sz="3200">
                <a:latin typeface="Times New Roman" panose="02020603050405020304" pitchFamily="18" charset="0"/>
                <a:ea typeface="Times New Roman" panose="02020603050405020304" pitchFamily="18" charset="0"/>
              </a:rPr>
              <a:t>- Người cứu quỳ cách đầu nạn nhân 20 – 30cm, cầm cẳng tay nạn nhân từ từ đưa tay nạn nhân lên phía trên đầu, 2 bàn tay gần chạm vào nhau, giữ khoảng 2 – 3 giây rồi dùng lấy sức mình ép 2 khuỷu tay của nạn nhân vào 2 lồng ngực của họ. </a:t>
            </a:r>
            <a:endParaRPr lang="en-US" sz="3200" smtClean="0">
              <a:effectLst/>
              <a:latin typeface="Times New Roman" panose="02020603050405020304" pitchFamily="18" charset="0"/>
              <a:ea typeface="Times New Roman" panose="02020603050405020304" pitchFamily="18" charset="0"/>
            </a:endParaRPr>
          </a:p>
          <a:p>
            <a:pPr>
              <a:lnSpc>
                <a:spcPct val="150000"/>
              </a:lnSpc>
            </a:pPr>
            <a:r>
              <a:rPr lang="vi-VN" sz="3200">
                <a:latin typeface="Times New Roman" panose="02020603050405020304" pitchFamily="18" charset="0"/>
                <a:ea typeface="Times New Roman" panose="02020603050405020304" pitchFamily="18" charset="0"/>
              </a:rPr>
              <a:t>-  Cần làm thật đều theo hơi thở, cố gắng làm 16 – 18 lần/phút.</a:t>
            </a:r>
            <a:endParaRPr lang="en-US" sz="3200"/>
          </a:p>
        </p:txBody>
      </p:sp>
      <p:sp>
        <p:nvSpPr>
          <p:cNvPr id="3" name="Rectangle 2"/>
          <p:cNvSpPr/>
          <p:nvPr/>
        </p:nvSpPr>
        <p:spPr>
          <a:xfrm>
            <a:off x="2792626" y="424790"/>
            <a:ext cx="5173361" cy="646331"/>
          </a:xfrm>
          <a:prstGeom prst="rect">
            <a:avLst/>
          </a:prstGeom>
        </p:spPr>
        <p:txBody>
          <a:bodyPr wrap="square">
            <a:spAutoFit/>
          </a:bodyPr>
          <a:lstStyle/>
          <a:p>
            <a:r>
              <a:rPr lang="en-US" sz="3600" b="1" i="1" smtClean="0">
                <a:solidFill>
                  <a:srgbClr val="990099"/>
                </a:solidFill>
                <a:latin typeface="Times New Roman" panose="02020603050405020304" pitchFamily="18" charset="0"/>
                <a:ea typeface="Times New Roman" panose="02020603050405020304" pitchFamily="18" charset="0"/>
              </a:rPr>
              <a:t>P</a:t>
            </a:r>
            <a:r>
              <a:rPr lang="vi-VN" sz="3600" b="1" i="1" smtClean="0">
                <a:solidFill>
                  <a:srgbClr val="990099"/>
                </a:solidFill>
                <a:latin typeface="Times New Roman" panose="02020603050405020304" pitchFamily="18" charset="0"/>
                <a:ea typeface="Times New Roman" panose="02020603050405020304" pitchFamily="18" charset="0"/>
              </a:rPr>
              <a:t>hương pháp</a:t>
            </a:r>
            <a:r>
              <a:rPr lang="en-US" sz="3600" b="1" i="1" smtClean="0">
                <a:solidFill>
                  <a:srgbClr val="990099"/>
                </a:solidFill>
                <a:latin typeface="Times New Roman" panose="02020603050405020304" pitchFamily="18" charset="0"/>
                <a:ea typeface="Times New Roman" panose="02020603050405020304" pitchFamily="18" charset="0"/>
              </a:rPr>
              <a:t> </a:t>
            </a:r>
            <a:r>
              <a:rPr lang="vi-VN" sz="3600" b="1" i="1" smtClean="0">
                <a:solidFill>
                  <a:srgbClr val="990099"/>
                </a:solidFill>
                <a:latin typeface="Times New Roman" panose="02020603050405020304" pitchFamily="18" charset="0"/>
                <a:ea typeface="Times New Roman" panose="02020603050405020304" pitchFamily="18" charset="0"/>
              </a:rPr>
              <a:t>nằm ngửa</a:t>
            </a:r>
            <a:endParaRPr lang="en-US" sz="3600">
              <a:solidFill>
                <a:srgbClr val="990099"/>
              </a:solidFill>
            </a:endParaRPr>
          </a:p>
        </p:txBody>
      </p:sp>
    </p:spTree>
    <p:extLst>
      <p:ext uri="{BB962C8B-B14F-4D97-AF65-F5344CB8AC3E}">
        <p14:creationId xmlns:p14="http://schemas.microsoft.com/office/powerpoint/2010/main" val="3692572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2">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1000" fill="hold"/>
                                        <p:tgtEl>
                                          <p:spTgt spid="2">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2">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 calcmode="lin" valueType="num">
                                      <p:cBhvr>
                                        <p:cTn id="21" dur="1000" fill="hold"/>
                                        <p:tgtEl>
                                          <p:spTgt spid="2">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2">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2502239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756584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TotalTime>
  <Words>1145</Words>
  <Application>Microsoft Office PowerPoint</Application>
  <PresentationFormat>Widescreen</PresentationFormat>
  <Paragraphs>60</Paragraphs>
  <Slides>12</Slides>
  <Notes>0</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3</vt:i4>
      </vt:variant>
      <vt:variant>
        <vt:lpstr>Slide Titles</vt:lpstr>
      </vt:variant>
      <vt:variant>
        <vt:i4>12</vt:i4>
      </vt:variant>
    </vt:vector>
  </HeadingPairs>
  <TitlesOfParts>
    <vt:vector size="21" baseType="lpstr">
      <vt:lpstr>Arial</vt:lpstr>
      <vt:lpstr>Calibri</vt:lpstr>
      <vt:lpstr>Calibri Light</vt:lpstr>
      <vt:lpstr>Palatino Linotype</vt:lpstr>
      <vt:lpstr>Times New Roman</vt:lpstr>
      <vt:lpstr>Office Theme</vt:lpstr>
      <vt:lpstr>Equation</vt:lpstr>
      <vt:lpstr>Visio</vt:lpstr>
      <vt:lpstr>Microsoft Visio Drawing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Nhuan Minh</dc:creator>
  <cp:lastModifiedBy>Nhuan Minh</cp:lastModifiedBy>
  <cp:revision>9</cp:revision>
  <dcterms:created xsi:type="dcterms:W3CDTF">2021-03-01T03:35:35Z</dcterms:created>
  <dcterms:modified xsi:type="dcterms:W3CDTF">2021-03-01T14:33:22Z</dcterms:modified>
</cp:coreProperties>
</file>