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9" r:id="rId4"/>
    <p:sldId id="260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70" r:id="rId13"/>
    <p:sldId id="271" r:id="rId14"/>
    <p:sldId id="269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80" r:id="rId23"/>
    <p:sldId id="279" r:id="rId24"/>
    <p:sldId id="281" r:id="rId25"/>
    <p:sldId id="282" r:id="rId26"/>
    <p:sldId id="283" r:id="rId27"/>
    <p:sldId id="284" r:id="rId28"/>
    <p:sldId id="285" r:id="rId29"/>
    <p:sldId id="287" r:id="rId30"/>
    <p:sldId id="286" r:id="rId31"/>
    <p:sldId id="288" r:id="rId32"/>
    <p:sldId id="289" r:id="rId33"/>
    <p:sldId id="290" r:id="rId34"/>
    <p:sldId id="291" r:id="rId35"/>
    <p:sldId id="292" r:id="rId36"/>
    <p:sldId id="293" r:id="rId37"/>
    <p:sldId id="294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F3CB"/>
    <a:srgbClr val="FFFFCC"/>
    <a:srgbClr val="FF99CC"/>
    <a:srgbClr val="E8D6E4"/>
    <a:srgbClr val="CFEAEF"/>
    <a:srgbClr val="D5E9E9"/>
    <a:srgbClr val="FFCCFF"/>
    <a:srgbClr val="E7E1D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>
      <p:cViewPr varScale="1">
        <p:scale>
          <a:sx n="110" d="100"/>
          <a:sy n="110" d="100"/>
        </p:scale>
        <p:origin x="109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7CD7188-AC81-4668-9508-6E2E8AE04705}" type="datetimeFigureOut">
              <a:rPr lang="en-US" smtClean="0"/>
              <a:t>4/29/2021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3742FD8-D01F-4BA9-B983-F2260425B2D6}" type="slidenum">
              <a:rPr lang="en-US" smtClean="0"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re 1"/>
          <p:cNvSpPr txBox="1">
            <a:spLocks/>
          </p:cNvSpPr>
          <p:nvPr/>
        </p:nvSpPr>
        <p:spPr bwMode="auto">
          <a:xfrm>
            <a:off x="304800" y="2344188"/>
            <a:ext cx="8548687" cy="2543696"/>
          </a:xfrm>
          <a:prstGeom prst="rect">
            <a:avLst/>
          </a:prstGeom>
          <a:solidFill>
            <a:sysClr val="window" lastClr="FFFFFF"/>
          </a:solidFill>
          <a:ln w="25400" cap="flat" cmpd="sng" algn="ctr">
            <a:solidFill>
              <a:srgbClr val="4BACC6"/>
            </a:solidFill>
            <a:prstDash val="solid"/>
            <a:miter lim="800000"/>
            <a:headEnd/>
            <a:tailEnd/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CHÀO MỪNG CÁC EM HỌC SINH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ĐẾN VỚI MÔN HỌC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50" normalizeH="0" baseline="0" noProof="0" dirty="0">
                <a:ln w="11430"/>
                <a:solidFill>
                  <a:srgbClr val="C00000"/>
                </a:solidFill>
                <a:effectLst/>
                <a:uLnTx/>
                <a:uFillTx/>
                <a:latin typeface="Constantia"/>
                <a:ea typeface="+mn-ea"/>
                <a:cs typeface="+mn-cs"/>
              </a:rPr>
              <a:t>PHÁP LUẬT</a:t>
            </a:r>
            <a:endParaRPr kumimoji="0" lang="fr-CA" altLang="zh-CN" sz="3200" b="1" i="0" u="none" strike="noStrike" kern="0" cap="none" spc="0" normalizeH="0" baseline="0" noProof="0" dirty="0">
              <a:ln>
                <a:noFill/>
              </a:ln>
              <a:solidFill>
                <a:srgbClr val="07389B"/>
              </a:solidFill>
              <a:effectLst/>
              <a:uLnTx/>
              <a:uFillTx/>
              <a:latin typeface="Arial" pitchFamily="34" charset="0"/>
              <a:ea typeface="宋体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631872" y="5954857"/>
            <a:ext cx="3505201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Giảng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viên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: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Đặng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Thị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</a:t>
            </a: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Nhật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Minh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Số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 ĐT: 0918 704 826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Mail: dangminh4377@gmail.com</a:t>
            </a:r>
          </a:p>
        </p:txBody>
      </p:sp>
    </p:spTree>
    <p:extLst>
      <p:ext uri="{BB962C8B-B14F-4D97-AF65-F5344CB8AC3E}">
        <p14:creationId xmlns:p14="http://schemas.microsoft.com/office/powerpoint/2010/main" val="1820890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 txBox="1">
            <a:spLocks/>
          </p:cNvSpPr>
          <p:nvPr/>
        </p:nvSpPr>
        <p:spPr>
          <a:xfrm>
            <a:off x="200024" y="757238"/>
            <a:ext cx="8715375" cy="53435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endParaRPr kumimoji="0" lang="en-US" sz="10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>
                  <a:tint val="75000"/>
                </a:sys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de-DE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Bài</a:t>
            </a:r>
            <a:r>
              <a:rPr kumimoji="0" lang="vi-VN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kumimoji="0" lang="en-US" sz="44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</a:t>
            </a:r>
            <a:endParaRPr kumimoji="0" lang="vi-VN" sz="4400" b="1" i="0" u="none" strike="noStrike" kern="120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sz="8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PHÁP LUẬT</a:t>
            </a:r>
            <a:r>
              <a:rPr kumimoji="0" lang="en-US" sz="8800" b="1" i="0" u="none" strike="noStrike" kern="1200" cap="none" spc="0" normalizeH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 HÀNH CHÍNH</a:t>
            </a:r>
            <a:endParaRPr kumimoji="0" lang="en-US" sz="8800" b="1" i="0" u="none" strike="noStrike" kern="1200" cap="none" spc="0" normalizeH="0" baseline="0" noProof="0" dirty="0" smtClean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3429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ysClr val="windowText" lastClr="000000">
                  <a:lumMod val="75000"/>
                  <a:lumOff val="25000"/>
                </a:sysClr>
              </a:buClr>
              <a:buSzTx/>
              <a:buFont typeface="Arial" pitchFamily="34" charset="0"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(4 </a:t>
            </a:r>
            <a:r>
              <a:rPr kumimoji="0" lang="en-US" sz="3200" b="1" i="0" u="none" strike="noStrike" kern="120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tiết</a:t>
            </a:r>
            <a:r>
              <a:rPr kumimoji="0" 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)</a:t>
            </a:r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1948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157413"/>
            <a:ext cx="9144000" cy="1484312"/>
          </a:xfrm>
          <a:prstGeom prst="roundRect">
            <a:avLst/>
          </a:prstGeom>
          <a:solidFill>
            <a:srgbClr val="1F497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9/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Theo quy định chung của pháp luật lao động Việt Nam, độ tuổi được phép thuê mướn lao động là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87900" y="4006850"/>
            <a:ext cx="4206875" cy="103822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Từ đủ 21 tuổi.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15900" y="4006850"/>
            <a:ext cx="4206875" cy="104457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a. 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Từ 18 tuổi.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15900" y="5395913"/>
            <a:ext cx="4206875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Từ đủ 18 tuổi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808538" y="5395913"/>
            <a:ext cx="4206875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Từ 21 tuổi.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98208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76475"/>
            <a:ext cx="9144000" cy="1495425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59/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Theo quy định của pháp luật lao động, những ngày người lao động được nghỉ mà vẫn hưởng nguyên lương: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14300" y="5357813"/>
            <a:ext cx="4660900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Cha hay mẹ kết h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938713" y="4003675"/>
            <a:ext cx="4205287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Cháu nội kết hôn.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31763" y="4003675"/>
            <a:ext cx="4660900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a. Bản thân kết hôn.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4938713" y="5357813"/>
            <a:ext cx="4205287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Cháu ngoại kết hôn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1721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1441450"/>
            <a:ext cx="9144000" cy="1535113"/>
          </a:xfrm>
          <a:prstGeom prst="roundRect">
            <a:avLst/>
          </a:prstGeom>
          <a:solidFill>
            <a:srgbClr val="4BACC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44/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Đối với hợp đồng lao động mùa vụ, người lao động có quyền đơn phương chấm dứt hợp đồng khi: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82550" y="3303588"/>
            <a:ext cx="4506913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a. Báo cho người sử dụng lao động biết trước ít nhất 45 ngày.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2550" y="4905375"/>
            <a:ext cx="4506913" cy="1446213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Báo cho người sử dụng lao động biết trước ít nhất 30 ngày.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4727575" y="3303588"/>
            <a:ext cx="4267200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Báo cho người sử dụng lao động biết trước ít nhất 3 ngày.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4727575" y="4870450"/>
            <a:ext cx="4267200" cy="1447800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Báo cho người sử dụng lao động biết trước ít nhất 6 tháng.</a:t>
            </a: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err="1">
                <a:latin typeface="Arial" pitchFamily="34" charset="0"/>
                <a:cs typeface="Arial" pitchFamily="34" charset="0"/>
              </a:rPr>
              <a:t>Kiểm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tra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bài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dirty="0" err="1">
                <a:latin typeface="Arial" pitchFamily="34" charset="0"/>
                <a:cs typeface="Arial" pitchFamily="34" charset="0"/>
              </a:rPr>
              <a:t>cũ</a:t>
            </a:r>
            <a:r>
              <a:rPr lang="en-US" sz="3200" b="1" dirty="0"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9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48785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2154238" y="630238"/>
            <a:ext cx="4329112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82500" lnSpcReduction="100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vi-VN" sz="4400" b="1" smtClean="0">
                <a:cs typeface="Arial" pitchFamily="34" charset="0"/>
              </a:rPr>
              <a:t>Mục tiêu của bài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0" y="1546225"/>
            <a:ext cx="9144000" cy="1595438"/>
          </a:xfrm>
          <a:prstGeom prst="rect">
            <a:avLst/>
          </a:prstGeom>
          <a:solidFill>
            <a:srgbClr val="8064A2">
              <a:lumMod val="20000"/>
              <a:lumOff val="80000"/>
            </a:srgbClr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+mn-cs"/>
              </a:rPr>
              <a:t>- 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Trình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bày được một số nội dung cơ bản về pháp luật hành chính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;</a:t>
            </a:r>
            <a:endParaRPr lang="vi-VN" sz="3600" kern="0" dirty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0" y="3773488"/>
            <a:ext cx="9144000" cy="2660650"/>
          </a:xfrm>
          <a:prstGeom prst="roundRect">
            <a:avLst/>
          </a:prstGeom>
          <a:solidFill>
            <a:srgbClr val="8064A2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Nhận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biết được </a:t>
            </a:r>
            <a:endParaRPr lang="en-US" sz="3600" kern="0" dirty="0" smtClean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  <a:p>
            <a:pPr marL="571500" lvl="0" indent="-571500">
              <a:buFontTx/>
              <a:buChar char="-"/>
              <a:defRPr/>
            </a:pP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C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ác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dấu hiệu vi phạm hành chính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,</a:t>
            </a:r>
            <a:endParaRPr lang="en-US" sz="3600" kern="0" dirty="0" smtClean="0">
              <a:solidFill>
                <a:sysClr val="windowText" lastClr="000000"/>
              </a:solidFill>
              <a:latin typeface="Arial"/>
              <a:cs typeface="Arial" pitchFamily="34" charset="0"/>
            </a:endParaRPr>
          </a:p>
          <a:p>
            <a:pPr marL="571500" lvl="0" indent="-571500">
              <a:buFontTx/>
              <a:buChar char="-"/>
              <a:defRPr/>
            </a:pP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N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guyên </a:t>
            </a:r>
            <a:r>
              <a:rPr lang="vi-VN" sz="36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tắc và các hình thức xử lý vi phạm hành </a:t>
            </a:r>
            <a:r>
              <a:rPr lang="vi-VN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chính</a:t>
            </a:r>
            <a:r>
              <a:rPr lang="en-US" sz="3600" kern="0" dirty="0" smtClean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.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32238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2347913" y="2676525"/>
            <a:ext cx="6550025" cy="1063625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Khái niệm 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2346325" y="3962400"/>
            <a:ext cx="6551613" cy="1065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14" name="Straight Arrow Connector 13"/>
          <p:cNvCxnSpPr>
            <a:endCxn id="11" idx="1"/>
          </p:cNvCxnSpPr>
          <p:nvPr/>
        </p:nvCxnSpPr>
        <p:spPr>
          <a:xfrm flipV="1">
            <a:off x="336550" y="3208338"/>
            <a:ext cx="2011363" cy="1130300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  <p:cxnSp>
        <p:nvCxnSpPr>
          <p:cNvPr id="15" name="Straight Arrow Connector 14"/>
          <p:cNvCxnSpPr>
            <a:endCxn id="13" idx="1"/>
          </p:cNvCxnSpPr>
          <p:nvPr/>
        </p:nvCxnSpPr>
        <p:spPr>
          <a:xfrm>
            <a:off x="336550" y="4338638"/>
            <a:ext cx="2009775" cy="156369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  <p:sp>
        <p:nvSpPr>
          <p:cNvPr id="16" name="Rounded Rectangle 15"/>
          <p:cNvSpPr/>
          <p:nvPr/>
        </p:nvSpPr>
        <p:spPr>
          <a:xfrm>
            <a:off x="2363787" y="5257800"/>
            <a:ext cx="6551613" cy="1065213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cxnSp>
        <p:nvCxnSpPr>
          <p:cNvPr id="18" name="Straight Arrow Connector 17"/>
          <p:cNvCxnSpPr>
            <a:endCxn id="16" idx="1"/>
          </p:cNvCxnSpPr>
          <p:nvPr/>
        </p:nvCxnSpPr>
        <p:spPr>
          <a:xfrm>
            <a:off x="336550" y="4338638"/>
            <a:ext cx="2027237" cy="1451769"/>
          </a:xfrm>
          <a:prstGeom prst="straightConnector1">
            <a:avLst/>
          </a:prstGeom>
          <a:noFill/>
          <a:ln w="76200" cap="flat" cmpd="sng" algn="ctr">
            <a:solidFill>
              <a:srgbClr val="4F81BD"/>
            </a:solidFill>
            <a:prstDash val="solid"/>
            <a:miter lim="800000"/>
            <a:tailEnd type="arrow"/>
          </a:ln>
          <a:effectLst/>
        </p:spPr>
      </p:cxnSp>
    </p:spTree>
    <p:extLst>
      <p:ext uri="{BB962C8B-B14F-4D97-AF65-F5344CB8AC3E}">
        <p14:creationId xmlns:p14="http://schemas.microsoft.com/office/powerpoint/2010/main" val="1365776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 animBg="1"/>
      <p:bldP spid="13" grpId="0" animBg="1"/>
      <p:bldP spid="1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76201" y="2362201"/>
            <a:ext cx="2913062" cy="7620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6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Khái niệm 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3276601"/>
            <a:ext cx="9067799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một ngành luật về quản lý nhà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1" y="4191001"/>
            <a:ext cx="9067799" cy="762000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lĩnh </a:t>
            </a: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vực lập pháp, hành pháp và tư </a:t>
            </a: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endParaRPr lang="en-US" sz="3200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6201" y="5225030"/>
            <a:ext cx="9067799" cy="1065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hoạt </a:t>
            </a: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động hành pháp được thực hiện bởi các cơ quan hành chính nhà nước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913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6" grpId="0" animBg="1"/>
      <p:bldP spid="17" grpId="0" animBg="1"/>
      <p:bldP spid="1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nhất: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sinh trong quá trình các cơ quan hành chính nhà nước thực hiện hoạt động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chấp hành - điều hành 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31880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hai: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xây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dựng và củng cố chế độ công tác nội bộ của cơ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quan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69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2789" y="2362200"/>
            <a:ext cx="6937611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Đối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tượng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điều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chỉnh</a:t>
            </a:r>
            <a:r>
              <a:rPr kumimoji="0" lang="en-US" sz="36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: 3 </a:t>
            </a:r>
            <a:r>
              <a:rPr kumimoji="0" lang="en-US" sz="36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nhóm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3505200"/>
            <a:ext cx="9067800" cy="2819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Nhóm thứ ba: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 nhân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 chức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nhà nước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trao quyền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hiện hoạt động quản lý hành chính nhà nước trong một số trường hợp cụ thể do pháp luật quy định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972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3" grpId="0" animBg="1"/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2.1. 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362201"/>
            <a:ext cx="5842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524000" y="3200400"/>
            <a:ext cx="6172200" cy="761999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“Mệnh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lệnh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đơn phương”, </a:t>
            </a:r>
            <a:endParaRPr lang="en-US" sz="36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5257" y="4191000"/>
            <a:ext cx="8988188" cy="685800"/>
          </a:xfrm>
          <a:prstGeom prst="roundRect">
            <a:avLst/>
          </a:prstGeom>
          <a:solidFill>
            <a:srgbClr val="D5E9E9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bên ra lệnh, một bên chấp hành, 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35257" y="5181600"/>
            <a:ext cx="8988188" cy="1295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đây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phương pháp mang tính đặc thù trong quá trình quản lý nhà nước. </a:t>
            </a:r>
          </a:p>
        </p:txBody>
      </p:sp>
    </p:spTree>
    <p:extLst>
      <p:ext uri="{BB962C8B-B14F-4D97-AF65-F5344CB8AC3E}">
        <p14:creationId xmlns:p14="http://schemas.microsoft.com/office/powerpoint/2010/main" val="3619357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7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 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514600"/>
            <a:ext cx="6096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0" y="3581400"/>
            <a:ext cx="8988188" cy="6096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bên có quyền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nhân danh nhà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nước</a:t>
            </a:r>
            <a:endParaRPr lang="vi-VN" sz="36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76201" y="4572000"/>
            <a:ext cx="8988188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ra lệnh, ban hành những quy tắc, quy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định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76200" y="5638800"/>
            <a:ext cx="8988188" cy="8382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tính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cưỡng chế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bắt buộc chung, </a:t>
            </a:r>
          </a:p>
        </p:txBody>
      </p:sp>
    </p:spTree>
    <p:extLst>
      <p:ext uri="{BB962C8B-B14F-4D97-AF65-F5344CB8AC3E}">
        <p14:creationId xmlns:p14="http://schemas.microsoft.com/office/powerpoint/2010/main" val="12068323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17" grpId="0" animBg="1"/>
      <p:bldP spid="19" grpId="0" animBg="1"/>
      <p:bldP spid="2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458200" cy="1096963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2.1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. Khái niệm, đối tượng và phương pháp điều chỉnh của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pháp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l</a:t>
            </a:r>
            <a:r>
              <a:rPr kumimoji="0" lang="vi-VN" sz="3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uật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Hành</a:t>
            </a:r>
            <a:r>
              <a:rPr kumimoji="0" lang="en-US" sz="3200" b="1" i="0" u="none" strike="noStrike" kern="0" cap="none" spc="0" normalizeH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en-US" sz="3200" b="1" i="0" u="none" strike="noStrike" kern="0" cap="none" spc="0" normalizeH="0" noProof="0" dirty="0" err="1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chính</a:t>
            </a:r>
            <a:endParaRPr kumimoji="0" lang="vi-VN" sz="3200" b="1" i="0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76201" y="2362201"/>
            <a:ext cx="6096000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hương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 điều chỉnh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0472" y="3581400"/>
            <a:ext cx="8988188" cy="28956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hay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nói cách khác đây là mối quan hệ quản lý hành chính giữa các chủ thể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không bình đẳng</a:t>
            </a:r>
          </a:p>
        </p:txBody>
      </p:sp>
    </p:spTree>
    <p:extLst>
      <p:ext uri="{BB962C8B-B14F-4D97-AF65-F5344CB8AC3E}">
        <p14:creationId xmlns:p14="http://schemas.microsoft.com/office/powerpoint/2010/main" val="296819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 animBg="1"/>
      <p:bldP spid="2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5063" y="2973387"/>
            <a:ext cx="8992737" cy="684213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 hành vi do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cá nhân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tổ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chức</a:t>
            </a:r>
            <a:endParaRPr kumimoji="0" lang="en-US" sz="3600" b="0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4114800"/>
            <a:ext cx="8991599" cy="685800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cách cố ý hoặc vô ý </a:t>
            </a:r>
            <a:endParaRPr lang="en-US" sz="3600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1629" y="5257799"/>
            <a:ext cx="8991599" cy="1219201"/>
          </a:xfrm>
          <a:prstGeom prst="roundRect">
            <a:avLst/>
          </a:prstGeom>
          <a:solidFill>
            <a:srgbClr val="E8F3CB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xâm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 các quy định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về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quản lý nhà nước mà chưa đến mức là </a:t>
            </a:r>
            <a:r>
              <a:rPr lang="vi-VN" sz="36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tội </a:t>
            </a:r>
            <a:r>
              <a:rPr lang="vi-VN" sz="36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phạm</a:t>
            </a:r>
            <a:endParaRPr lang="en-US" sz="3600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78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2823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D:\PHAP LUAT\anh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66" y="2631743"/>
            <a:ext cx="6340116" cy="4226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D:\PHAP LUAT\anh 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98" y="2631742"/>
            <a:ext cx="6359583" cy="41217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PHAP LUAT\anh 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474" y="2681858"/>
            <a:ext cx="6920518" cy="4184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PHAP LUAT\anh 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568" y="2665273"/>
            <a:ext cx="6821821" cy="4146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D:\PHAP LUAT\anh 2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622" y="2719293"/>
            <a:ext cx="6731641" cy="4236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D:\PHAP LUAT\anh 1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741" y="2638273"/>
            <a:ext cx="6809311" cy="43684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:\PHAP LUAT\anh 2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102" y="2580653"/>
            <a:ext cx="6820683" cy="4233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339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8992737" cy="7174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dấu hiệu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04633" y="3657600"/>
            <a:ext cx="8992737" cy="16002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571500" lvl="0" indent="-5715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ành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trái pháp luật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ành vi ít nguy hiểm cho xã hội so với tội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486400"/>
            <a:ext cx="8992737" cy="121920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lỗi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vô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394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8992737" cy="7174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dấu hiệu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sau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	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1" y="3581400"/>
            <a:ext cx="9144000" cy="20574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N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gười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 năng lực trách nhiệm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 algn="ctr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công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dân từ đủ 14 tuổi trở lên, phát triển bình thường về thể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chất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0" y="5791200"/>
            <a:ext cx="9144000" cy="1020058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PL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quy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định là phải 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;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2731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90900"/>
            <a:ext cx="8992737" cy="1866900"/>
          </a:xfrm>
          <a:prstGeom prst="roundRect">
            <a:avLst/>
          </a:prstGeom>
          <a:solidFill>
            <a:srgbClr val="FFCCFF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Chủ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thể vi phạm hành chính đa dạng,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(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cơ quan nhà nước, các tổ chức và cá nhân (công dân Việt Nam, người nước ngoài,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…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486400"/>
            <a:ext cx="8992737" cy="1219200"/>
          </a:xfrm>
          <a:prstGeom prst="roundRect">
            <a:avLst/>
          </a:prstGeom>
          <a:solidFill>
            <a:srgbClr val="FFCCFF"/>
          </a:solidFill>
          <a:ln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</a:t>
            </a: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luật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có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lỗi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(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cố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hoặc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vô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ý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)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7838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5968171" cy="60960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</a:t>
            </a:r>
            <a:r>
              <a:rPr lang="vi-VN" sz="36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Vi phạm hành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90900"/>
            <a:ext cx="8992737" cy="1485900"/>
          </a:xfrm>
          <a:prstGeom prst="roundRect">
            <a:avLst/>
          </a:prstGeom>
          <a:solidFill>
            <a:srgbClr val="FFFFCC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Người có năng lực trách nhiệm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hiện hành vi này có đầy đủ khả năng nhận thức và điều khiển hành vi </a:t>
            </a:r>
            <a:endParaRPr lang="en-US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13732" y="5181600"/>
            <a:ext cx="8992737" cy="1371600"/>
          </a:xfrm>
          <a:prstGeom prst="roundRect">
            <a:avLst/>
          </a:prstGeom>
          <a:solidFill>
            <a:srgbClr val="FFFFCC"/>
          </a:solidFill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 algn="ctr">
              <a:defRPr/>
            </a:pP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xâm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hại đến trật tự quy tắc quản lý nhà nước đã được pháp luật hành chính quy định và bảo vệ</a:t>
            </a:r>
          </a:p>
        </p:txBody>
      </p:sp>
    </p:spTree>
    <p:extLst>
      <p:ext uri="{BB962C8B-B14F-4D97-AF65-F5344CB8AC3E}">
        <p14:creationId xmlns:p14="http://schemas.microsoft.com/office/powerpoint/2010/main" val="2627511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104633" y="2711580"/>
            <a:ext cx="4848367" cy="488820"/>
          </a:xfrm>
          <a:prstGeom prst="roundRect">
            <a:avLst/>
          </a:prstGeom>
          <a:solidFill>
            <a:srgbClr val="FFFF00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Đặc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điểm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của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</a:t>
            </a:r>
            <a:r>
              <a:rPr lang="en-US" sz="36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PHC</a:t>
            </a:r>
            <a:endParaRPr lang="vi-VN" sz="36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543300"/>
            <a:ext cx="8992737" cy="11811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Độ tuổi bắt đầu chịu trách nhiệm hành chính là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từ đủ 14 tuổi trở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lên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25673" y="5067300"/>
            <a:ext cx="8992737" cy="14859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đủ 14 tuổi đến dưới 16 tuổi chỉ chịu trách nhiệm hành chính do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lỗi cố ý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656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52800"/>
            <a:ext cx="8992737" cy="14859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những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cơ quan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người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thẩm quyền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trong các cơ quan nhà nước mới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thẩm quyền xử lý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6200" y="5029200"/>
            <a:ext cx="9067800" cy="16383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 nhân, tổ chức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chỉ bị xử phạt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khi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có hành vi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802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  <p:bldP spid="1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04633" y="3352800"/>
            <a:ext cx="8992737" cy="32004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Mọi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hành vi 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VP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pháp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luật 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phải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được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xử lý kịp thời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công minh theo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đúng quy định của pháp luật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5609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1629" y="3313847"/>
            <a:ext cx="9067800" cy="877153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bị 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một lần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76200" y="4343400"/>
            <a:ext cx="9067800" cy="11430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gười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thực hiện nhiều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HC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thì bị xử phạt về từng hành vi vi phạm.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200" y="5638800"/>
            <a:ext cx="9067800" cy="10668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FF99CC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Nhiều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người cùng thực hiện một hành vi thì mỗi người vi phạm đều bị xử phạt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99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4" grpId="0" animBg="1"/>
      <p:bldP spid="1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0" y="2711580"/>
            <a:ext cx="8124967" cy="488820"/>
          </a:xfrm>
          <a:prstGeom prst="roundRect">
            <a:avLst/>
          </a:prstGeom>
          <a:solidFill>
            <a:srgbClr val="FFCCF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Nguyên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69376" y="3420327"/>
            <a:ext cx="9067800" cy="1380273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 phạt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VP HC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phải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căn cứ vào tính chất mức độ vi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5029200"/>
            <a:ext cx="9067800" cy="17526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marL="457200" lvl="0" indent="-457200" algn="ctr">
              <a:buFontTx/>
              <a:buChar char="-"/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Không xử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phạt: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tình thế cấp thiết, phòng vệ chính đáng, sự kiện bất ngờ, hoặc vi phạm khi đang mắc bệnh tâm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thần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...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911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51629" y="3581400"/>
            <a:ext cx="9067800" cy="2590800"/>
          </a:xfrm>
          <a:prstGeom prst="roundRect">
            <a:avLst/>
          </a:prstGeom>
          <a:solidFill>
            <a:srgbClr val="E8F3CB"/>
          </a:solidFill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ao gồm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lvl="0">
              <a:defRPr/>
            </a:pP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 thức xử phạt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  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biện pháp xử lý hành chính khác</a:t>
            </a:r>
          </a:p>
        </p:txBody>
      </p:sp>
    </p:spTree>
    <p:extLst>
      <p:ext uri="{BB962C8B-B14F-4D97-AF65-F5344CB8AC3E}">
        <p14:creationId xmlns:p14="http://schemas.microsoft.com/office/powerpoint/2010/main" val="3445396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581400"/>
            <a:ext cx="9067800" cy="3200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 phạt vi phạm hành chính có hai hình thức đó là: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 xử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chính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và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marL="457200" lvl="0" indent="-457200">
              <a:buFontTx/>
              <a:buChar char="-"/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ình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 xử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bổ sung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317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8153400" cy="638175"/>
          </a:xfrm>
          <a:prstGeom prst="rect">
            <a:avLst/>
          </a:prstGeom>
          <a:solidFill>
            <a:srgbClr val="E4F41A"/>
          </a:solidFill>
          <a:ln w="6350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2.</a:t>
            </a: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2</a:t>
            </a:r>
            <a:r>
              <a:rPr kumimoji="0" lang="vi-VN" sz="32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</a:rPr>
              <a:t>.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phạm và xử lý vi phạm hành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chính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.2.2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xử lý Vi 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hình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thức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xử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vi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HC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581400"/>
            <a:ext cx="9067800" cy="3200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với mỗi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HV VP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hành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chính, cá nhân, tổ chức vi phạm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chỉ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bị xử phạt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một lần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, bằng một trong các hình thức 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x</a:t>
            </a:r>
            <a:r>
              <a:rPr lang="en-US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ử</a:t>
            </a:r>
            <a:r>
              <a:rPr lang="vi-VN" sz="3200" b="1" kern="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phạt chính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443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CFEAEF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Hình thức xử phạt chính bao gồm: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FFFFCC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Cảnh cáo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CFEAEF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tiền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4038600"/>
            <a:ext cx="9067800" cy="2438400"/>
          </a:xfrm>
          <a:prstGeom prst="roundRect">
            <a:avLst/>
          </a:prstGeom>
          <a:solidFill>
            <a:srgbClr val="D5E9E9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Tước quyền sử dụng giấy phép, tịch thu tang vật, phương tiện được sử dụng để vi phạm hành chính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0406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CFEAEF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Hình thức xử phạt chính bao gồm: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6806371" cy="6096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Trục xuất 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ounded Rectangle 12"/>
          <p:cNvSpPr/>
          <p:nvPr/>
        </p:nvSpPr>
        <p:spPr>
          <a:xfrm>
            <a:off x="76201" y="2711580"/>
            <a:ext cx="7238999" cy="641220"/>
          </a:xfrm>
          <a:prstGeom prst="roundRect">
            <a:avLst/>
          </a:prstGeom>
          <a:solidFill>
            <a:srgbClr val="E8F3CB"/>
          </a:solidFill>
          <a:ln w="57150" cap="flat" cmpd="sng" algn="ctr">
            <a:solidFill>
              <a:srgbClr val="FF99CC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 algn="ctr">
              <a:defRPr/>
            </a:pP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Biện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pháp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khắc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phục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hậu</a:t>
            </a:r>
            <a:r>
              <a:rPr lang="en-US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err="1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quả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80749" y="3810000"/>
            <a:ext cx="9067800" cy="27432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Các biện pháp xử lý hành chính khác: Giáo dục tại xã, phường, thị trấn; đưa vào trường giáo dưỡng; đưa vào cơ sở giáo dục; đưa vào cơ sở chữa bệnh... 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9012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3" grpId="0" animBg="1"/>
      <p:bldP spid="1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FFFFCC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Thủ tục xử phạt và mức xử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/>
              </a:rPr>
              <a:t>phạt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51629" y="1905000"/>
            <a:ext cx="9092371" cy="1524000"/>
          </a:xfrm>
          <a:prstGeom prst="roundRect">
            <a:avLst/>
          </a:prstGeom>
          <a:solidFill>
            <a:srgbClr val="E8D6E4"/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tại chỗ hay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lập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biên bản rồi ban hành quyết định xử phạt</a:t>
            </a: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/>
          <p:cNvSpPr/>
          <p:nvPr/>
        </p:nvSpPr>
        <p:spPr>
          <a:xfrm>
            <a:off x="80749" y="3810000"/>
            <a:ext cx="9067800" cy="2743200"/>
          </a:xfrm>
          <a:prstGeom prst="roundRect">
            <a:avLst/>
          </a:prstGeom>
          <a:solidFill>
            <a:srgbClr val="FFFFCC"/>
          </a:solidFill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lvl="0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Mức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phạt tiền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vi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phạm hành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chính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50.000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1.000.000.000 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cá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nhân, </a:t>
            </a:r>
            <a:endParaRPr lang="en-US" sz="3200" b="1" kern="0" dirty="0" smtClea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  <a:p>
            <a:pPr lvl="0">
              <a:defRPr/>
            </a:pP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-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từ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100.000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  <a:sym typeface="Wingdings" pitchFamily="2" charset="2"/>
              </a:rPr>
              <a:t>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2.000.000.000 đ 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với 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t</a:t>
            </a:r>
            <a:r>
              <a:rPr lang="en-US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/</a:t>
            </a:r>
            <a:r>
              <a:rPr lang="vi-VN" sz="3200" b="1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c</a:t>
            </a:r>
            <a:r>
              <a:rPr lang="vi-VN" sz="3200" b="1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.</a:t>
            </a:r>
            <a:endParaRPr lang="en-US" sz="3200" b="1" kern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53573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 txBox="1">
            <a:spLocks/>
          </p:cNvSpPr>
          <p:nvPr/>
        </p:nvSpPr>
        <p:spPr bwMode="auto">
          <a:xfrm>
            <a:off x="2989263" y="415925"/>
            <a:ext cx="2928937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b" anchorCtr="0" compatLnSpc="1">
            <a:prstTxWarp prst="textNoShape">
              <a:avLst/>
            </a:prstTxWarp>
            <a:normAutofit fontScale="97500"/>
          </a:bodyPr>
          <a:lstStyle>
            <a:lvl1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2pPr>
            <a:lvl3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3pPr>
            <a:lvl4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4pPr>
            <a:lvl5pPr algn="l" defTabSz="6858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defRPr sz="2500">
                <a:solidFill>
                  <a:schemeClr val="tx1"/>
                </a:solidFill>
                <a:latin typeface="Corbel" pitchFamily="34" charset="0"/>
              </a:defRPr>
            </a:lvl5pPr>
            <a:lvl6pPr marL="4572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6pPr>
            <a:lvl7pPr marL="9144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7pPr>
            <a:lvl8pPr marL="13716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8pPr>
            <a:lvl9pPr marL="1828800" algn="l" defTabSz="685800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Font typeface="Arial" charset="0"/>
              <a:defRPr sz="2500">
                <a:solidFill>
                  <a:schemeClr val="tx1"/>
                </a:solidFill>
                <a:latin typeface="Corbel" pitchFamily="34" charset="0"/>
              </a:defRPr>
            </a:lvl9pPr>
          </a:lstStyle>
          <a:p>
            <a:pPr eaLnBrk="1" hangingPunct="1">
              <a:buFont typeface="Arial" charset="0"/>
              <a:buNone/>
              <a:defRPr/>
            </a:pPr>
            <a:r>
              <a:rPr lang="en-US" sz="4400" b="1" smtClean="0">
                <a:latin typeface="Arial" pitchFamily="34" charset="0"/>
                <a:cs typeface="Arial" pitchFamily="34" charset="0"/>
              </a:rPr>
              <a:t>NỘI DUNG</a:t>
            </a:r>
            <a:endParaRPr lang="en-US" sz="4400" b="1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6200" y="1114425"/>
            <a:ext cx="7086600" cy="638175"/>
          </a:xfrm>
          <a:prstGeom prst="rect">
            <a:avLst/>
          </a:prstGeom>
          <a:solidFill>
            <a:srgbClr val="E8F3CB"/>
          </a:solidFill>
          <a:ln w="57150" cap="flat" cmpd="sng" algn="ctr">
            <a:solidFill>
              <a:srgbClr val="FF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b="1" kern="0" dirty="0">
                <a:solidFill>
                  <a:sysClr val="windowText" lastClr="000000"/>
                </a:solidFill>
                <a:latin typeface="Arial"/>
              </a:rPr>
              <a:t>Thời hiệu xử lý vi phạm hành chính</a:t>
            </a:r>
            <a:endParaRPr lang="vi-VN" sz="3200" b="1" kern="0" dirty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loud 1"/>
          <p:cNvSpPr/>
          <p:nvPr/>
        </p:nvSpPr>
        <p:spPr>
          <a:xfrm>
            <a:off x="304800" y="2057400"/>
            <a:ext cx="8382000" cy="4572000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vi-V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Từ 12 tháng </a:t>
            </a:r>
          </a:p>
          <a:p>
            <a:pPr algn="ctr"/>
            <a:r>
              <a:rPr lang="vi-VN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hoặc hơn 12 tháng tùy theo trường hợp vi phạm</a:t>
            </a:r>
            <a:endParaRPr lang="vi-VN" sz="36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278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2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157413"/>
            <a:ext cx="9144000" cy="1484312"/>
          </a:xfrm>
          <a:prstGeom prst="roundRect">
            <a:avLst/>
          </a:prstGeom>
          <a:solidFill>
            <a:srgbClr val="1F497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vi-VN" sz="3200" kern="0" dirty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Đối tượng điều chỉnh của pháp luật hành chính mang tính đặc thù </a:t>
            </a:r>
            <a:r>
              <a:rPr lang="vi-VN" sz="3200" kern="0" dirty="0" smtClea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rPr>
              <a:t>là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4267202" y="4006850"/>
            <a:ext cx="4727574" cy="103822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</a:t>
            </a:r>
            <a:r>
              <a:rPr lang="en-US" sz="3200" dirty="0" err="1"/>
              <a:t>Mọi</a:t>
            </a:r>
            <a:r>
              <a:rPr lang="en-US" sz="3200" dirty="0"/>
              <a:t> </a:t>
            </a:r>
            <a:r>
              <a:rPr lang="en-US" sz="3200" dirty="0" err="1"/>
              <a:t>công</a:t>
            </a:r>
            <a:r>
              <a:rPr lang="en-US" sz="3200" dirty="0"/>
              <a:t> </a:t>
            </a:r>
            <a:r>
              <a:rPr lang="en-US" sz="3200" dirty="0" err="1"/>
              <a:t>dân</a:t>
            </a:r>
            <a:r>
              <a:rPr lang="en-US" sz="3200" dirty="0"/>
              <a:t> </a:t>
            </a:r>
            <a:r>
              <a:rPr lang="en-US" sz="3200" dirty="0" err="1"/>
              <a:t>đều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lang="en-US" sz="3200" dirty="0"/>
              <a:t> </a:t>
            </a:r>
            <a:r>
              <a:rPr lang="en-US" sz="3200" dirty="0" err="1"/>
              <a:t>trước</a:t>
            </a:r>
            <a:r>
              <a:rPr lang="en-US" sz="3200" dirty="0"/>
              <a:t> </a:t>
            </a:r>
            <a:r>
              <a:rPr lang="en-US" sz="3200" dirty="0" err="1"/>
              <a:t>pháp</a:t>
            </a:r>
            <a:r>
              <a:rPr lang="en-US" sz="3200" dirty="0"/>
              <a:t> </a:t>
            </a:r>
            <a:r>
              <a:rPr lang="en-US" sz="3200" dirty="0" err="1"/>
              <a:t>luật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237509" y="5459934"/>
            <a:ext cx="3877291" cy="1044575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b.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7509" y="4006850"/>
            <a:ext cx="3877291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267202" y="5395913"/>
            <a:ext cx="4748211" cy="1085850"/>
          </a:xfrm>
          <a:prstGeom prst="roundRect">
            <a:avLst/>
          </a:prstGeom>
          <a:solidFill>
            <a:srgbClr val="4BACC6">
              <a:lumMod val="60000"/>
              <a:lumOff val="4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Luôn</a:t>
            </a:r>
            <a:r>
              <a:rPr lang="en-US" sz="3200" dirty="0"/>
              <a:t> </a:t>
            </a:r>
            <a:r>
              <a:rPr lang="en-US" sz="3200" dirty="0" err="1"/>
              <a:t>luôn</a:t>
            </a:r>
            <a:r>
              <a:rPr lang="en-US" sz="3200" dirty="0"/>
              <a:t> </a:t>
            </a:r>
            <a:r>
              <a:rPr lang="en-US" sz="3200" dirty="0" err="1"/>
              <a:t>bình</a:t>
            </a:r>
            <a:r>
              <a:rPr lang="en-US" sz="3200" dirty="0"/>
              <a:t> </a:t>
            </a:r>
            <a:r>
              <a:rPr lang="en-US" sz="3200" dirty="0" err="1"/>
              <a:t>đẳng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CỦNG CỐ BÀI</a:t>
            </a:r>
            <a:endParaRPr lang="en-US" sz="32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96153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1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0" y="2276475"/>
            <a:ext cx="9144000" cy="1495425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dirty="0" err="1"/>
              <a:t>Phòng</a:t>
            </a:r>
            <a:r>
              <a:rPr lang="en-US" sz="3200" dirty="0"/>
              <a:t> </a:t>
            </a:r>
            <a:r>
              <a:rPr lang="en-US" sz="3200" dirty="0" err="1"/>
              <a:t>ngừa</a:t>
            </a:r>
            <a:r>
              <a:rPr lang="en-US" sz="3200" dirty="0"/>
              <a:t>, </a:t>
            </a:r>
            <a:r>
              <a:rPr lang="en-US" sz="3200" dirty="0" err="1"/>
              <a:t>ngăn</a:t>
            </a:r>
            <a:r>
              <a:rPr lang="en-US" sz="3200" dirty="0"/>
              <a:t> </a:t>
            </a:r>
            <a:r>
              <a:rPr lang="en-US" sz="3200" dirty="0" err="1"/>
              <a:t>chặn</a:t>
            </a:r>
            <a:r>
              <a:rPr lang="en-US" sz="3200" dirty="0"/>
              <a:t>,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lý</a:t>
            </a:r>
            <a:r>
              <a:rPr lang="en-US" sz="3200" dirty="0"/>
              <a:t> </a:t>
            </a:r>
            <a:r>
              <a:rPr lang="en-US" sz="3200" dirty="0" err="1"/>
              <a:t>đối</a:t>
            </a:r>
            <a:r>
              <a:rPr lang="en-US" sz="3200" dirty="0"/>
              <a:t> </a:t>
            </a:r>
            <a:r>
              <a:rPr lang="en-US" sz="3200" dirty="0" err="1"/>
              <a:t>với</a:t>
            </a:r>
            <a:r>
              <a:rPr lang="en-US" sz="3200" dirty="0"/>
              <a:t> </a:t>
            </a:r>
            <a:r>
              <a:rPr lang="en-US" sz="3200" dirty="0" err="1"/>
              <a:t>những</a:t>
            </a:r>
            <a:r>
              <a:rPr lang="en-US" sz="3200" dirty="0"/>
              <a:t> vi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 smtClean="0"/>
              <a:t>chính</a:t>
            </a: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94303" y="4014454"/>
            <a:ext cx="4660900" cy="963946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Cha hay mẹ kết h</a:t>
            </a:r>
            <a:r>
              <a:rPr kumimoji="0" lang="en-US" sz="3200" b="0" i="0" u="none" strike="noStrike" kern="0" cap="none" spc="0" normalizeH="0" baseline="0" noProof="0" dirty="0" err="1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ôn</a:t>
            </a:r>
            <a:r>
              <a: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938713" y="4003675"/>
            <a:ext cx="4205287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/>
              <a:t>thiết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31763" y="5506243"/>
            <a:ext cx="4660900" cy="974725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cần</a:t>
            </a:r>
            <a:r>
              <a:rPr lang="en-US" sz="3200" dirty="0"/>
              <a:t> </a:t>
            </a:r>
            <a:r>
              <a:rPr lang="en-US" sz="3200" dirty="0" err="1" smtClean="0"/>
              <a:t>thiết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4938713" y="5357813"/>
            <a:ext cx="4205287" cy="1271587"/>
          </a:xfrm>
          <a:prstGeom prst="roundRect">
            <a:avLst/>
          </a:prstGeom>
          <a:solidFill>
            <a:srgbClr val="F79646">
              <a:lumMod val="40000"/>
              <a:lumOff val="6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Là</a:t>
            </a:r>
            <a:r>
              <a:rPr lang="en-US" sz="3200" dirty="0"/>
              <a:t> </a:t>
            </a:r>
            <a:r>
              <a:rPr lang="en-US" sz="3200" dirty="0" err="1"/>
              <a:t>một</a:t>
            </a:r>
            <a:r>
              <a:rPr lang="en-US" sz="3200" dirty="0"/>
              <a:t> </a:t>
            </a:r>
            <a:r>
              <a:rPr lang="en-US" sz="3200" dirty="0" err="1"/>
              <a:t>việc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nên</a:t>
            </a:r>
            <a:r>
              <a:rPr lang="en-US" sz="3200" dirty="0"/>
              <a:t> </a:t>
            </a:r>
            <a:r>
              <a:rPr lang="en-US" sz="3200" dirty="0" err="1"/>
              <a:t>làm</a:t>
            </a: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9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CỦNG CỐ BÀI</a:t>
            </a:r>
          </a:p>
        </p:txBody>
      </p:sp>
      <p:pic>
        <p:nvPicPr>
          <p:cNvPr id="11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9085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0" y="1441450"/>
            <a:ext cx="9144000" cy="1535113"/>
          </a:xfrm>
          <a:prstGeom prst="roundRect">
            <a:avLst/>
          </a:prstGeom>
          <a:solidFill>
            <a:srgbClr val="4BACC6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dirty="0" err="1"/>
              <a:t>Nguyên</a:t>
            </a:r>
            <a:r>
              <a:rPr lang="en-US" sz="3200" dirty="0"/>
              <a:t> </a:t>
            </a:r>
            <a:r>
              <a:rPr lang="en-US" sz="3200" dirty="0" err="1"/>
              <a:t>tắc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vi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lang="en-US" sz="3200" dirty="0"/>
              <a:t> </a:t>
            </a:r>
            <a:r>
              <a:rPr lang="en-US" sz="3200" dirty="0" err="1"/>
              <a:t>là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727575" y="3290545"/>
            <a:ext cx="4321768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en-US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c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không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82550" y="4905375"/>
            <a:ext cx="4506913" cy="1446213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b.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/>
              <a:t>và</a:t>
            </a:r>
            <a:r>
              <a:rPr lang="en-US" sz="3200" dirty="0"/>
              <a:t>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đều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82550" y="3334758"/>
            <a:ext cx="4459880" cy="1446212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lang="en-US" sz="3200" kern="0" dirty="0">
                <a:solidFill>
                  <a:sysClr val="windowText" lastClr="000000"/>
                </a:solidFill>
                <a:latin typeface="Arial"/>
                <a:cs typeface="Arial" pitchFamily="34" charset="0"/>
              </a:rPr>
              <a:t>a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, </a:t>
            </a:r>
            <a:r>
              <a:rPr lang="en-US" sz="3200" dirty="0" err="1"/>
              <a:t>tổ</a:t>
            </a:r>
            <a:r>
              <a:rPr lang="en-US" sz="3200" dirty="0"/>
              <a:t> </a:t>
            </a:r>
            <a:r>
              <a:rPr lang="en-US" sz="3200" dirty="0" err="1"/>
              <a:t>chức</a:t>
            </a:r>
            <a:r>
              <a:rPr lang="en-US" sz="3200" dirty="0"/>
              <a:t>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vi </a:t>
            </a:r>
            <a:r>
              <a:rPr lang="en-US" sz="3200" dirty="0" err="1"/>
              <a:t>vi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4727575" y="4870450"/>
            <a:ext cx="4267200" cy="1447800"/>
          </a:xfrm>
          <a:prstGeom prst="roundRect">
            <a:avLst/>
          </a:prstGeom>
          <a:solidFill>
            <a:srgbClr val="4F81BD">
              <a:lumMod val="20000"/>
              <a:lumOff val="80000"/>
            </a:srgbClr>
          </a:solidFill>
          <a:ln w="28575" cap="flat" cmpd="sng" algn="ctr">
            <a:solidFill>
              <a:sysClr val="windowText" lastClr="000000"/>
            </a:solidFill>
            <a:prstDash val="solid"/>
            <a:miter lim="800000"/>
          </a:ln>
          <a:effectLst/>
        </p:spPr>
        <p:txBody>
          <a:bodyPr anchor="ctr"/>
          <a:lstStyle/>
          <a:p>
            <a:pPr lvl="0">
              <a:defRPr/>
            </a:pPr>
            <a:r>
              <a:rPr kumimoji="0" lang="vi-VN" sz="32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d. </a:t>
            </a:r>
            <a:r>
              <a:rPr lang="en-US" sz="3200" dirty="0" err="1"/>
              <a:t>Chỉ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cá</a:t>
            </a:r>
            <a:r>
              <a:rPr lang="en-US" sz="3200" dirty="0"/>
              <a:t> </a:t>
            </a:r>
            <a:r>
              <a:rPr lang="en-US" sz="3200" dirty="0" err="1"/>
              <a:t>nhân</a:t>
            </a:r>
            <a:r>
              <a:rPr lang="en-US" sz="3200" dirty="0"/>
              <a:t> </a:t>
            </a:r>
            <a:r>
              <a:rPr lang="en-US" sz="3200" dirty="0" err="1"/>
              <a:t>mới</a:t>
            </a:r>
            <a:r>
              <a:rPr lang="en-US" sz="3200" dirty="0"/>
              <a:t> </a:t>
            </a:r>
            <a:r>
              <a:rPr lang="en-US" sz="3200" dirty="0" err="1"/>
              <a:t>bị</a:t>
            </a:r>
            <a:r>
              <a:rPr lang="en-US" sz="3200" dirty="0"/>
              <a:t> </a:t>
            </a:r>
            <a:r>
              <a:rPr lang="en-US" sz="3200" dirty="0" err="1"/>
              <a:t>xử</a:t>
            </a:r>
            <a:r>
              <a:rPr lang="en-US" sz="3200" dirty="0"/>
              <a:t> </a:t>
            </a:r>
            <a:r>
              <a:rPr lang="en-US" sz="3200" dirty="0" err="1"/>
              <a:t>phạt</a:t>
            </a:r>
            <a:r>
              <a:rPr lang="en-US" sz="3200" dirty="0"/>
              <a:t> </a:t>
            </a:r>
            <a:r>
              <a:rPr lang="en-US" sz="3200" dirty="0" err="1"/>
              <a:t>khi</a:t>
            </a:r>
            <a:r>
              <a:rPr lang="en-US" sz="3200" dirty="0"/>
              <a:t> </a:t>
            </a:r>
            <a:r>
              <a:rPr lang="en-US" sz="3200" dirty="0" err="1"/>
              <a:t>có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vi </a:t>
            </a:r>
            <a:r>
              <a:rPr lang="en-US" sz="3200" dirty="0" err="1"/>
              <a:t>vi</a:t>
            </a:r>
            <a:r>
              <a:rPr lang="en-US" sz="3200" dirty="0"/>
              <a:t> </a:t>
            </a:r>
            <a:r>
              <a:rPr lang="en-US" sz="3200" dirty="0" err="1"/>
              <a:t>phạm</a:t>
            </a:r>
            <a:r>
              <a:rPr lang="en-US" sz="3200" dirty="0"/>
              <a:t> </a:t>
            </a:r>
            <a:r>
              <a:rPr lang="en-US" sz="3200" dirty="0" err="1"/>
              <a:t>hành</a:t>
            </a:r>
            <a:r>
              <a:rPr lang="en-US" sz="3200" dirty="0"/>
              <a:t> </a:t>
            </a:r>
            <a:r>
              <a:rPr lang="en-US" sz="3200" dirty="0" err="1"/>
              <a:t>chính</a:t>
            </a:r>
            <a:r>
              <a:rPr kumimoji="0" lang="vi-VN" sz="32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ea typeface="+mn-ea"/>
                <a:cs typeface="Arial" pitchFamily="34" charset="0"/>
              </a:rPr>
              <a:t>.</a:t>
            </a:r>
            <a:endParaRPr kumimoji="0" lang="vi-VN" sz="3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ea typeface="+mn-ea"/>
              <a:cs typeface="Arial" pitchFamily="34" charset="0"/>
            </a:endParaRPr>
          </a:p>
        </p:txBody>
      </p:sp>
      <p:pic>
        <p:nvPicPr>
          <p:cNvPr id="7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8" y="-7938"/>
            <a:ext cx="1944687" cy="765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ounded Rectangle 7"/>
          <p:cNvSpPr/>
          <p:nvPr/>
        </p:nvSpPr>
        <p:spPr>
          <a:xfrm>
            <a:off x="2759075" y="382588"/>
            <a:ext cx="3937000" cy="749300"/>
          </a:xfrm>
          <a:prstGeom prst="roundRect">
            <a:avLst/>
          </a:prstGeom>
          <a:solidFill>
            <a:srgbClr val="E4F41A"/>
          </a:solidFill>
          <a:ln w="28575">
            <a:solidFill>
              <a:schemeClr val="tx1"/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>
                <a:latin typeface="Arial" pitchFamily="34" charset="0"/>
                <a:cs typeface="Arial" pitchFamily="34" charset="0"/>
              </a:rPr>
              <a:t>CỦNG CỐ BÀI</a:t>
            </a:r>
          </a:p>
        </p:txBody>
      </p:sp>
      <p:pic>
        <p:nvPicPr>
          <p:cNvPr id="9" name="Picture 3" descr="MCj0134549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725" y="0"/>
            <a:ext cx="2327275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564623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1463675"/>
            <a:ext cx="9144000" cy="18446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CÁC EM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atin typeface="Arial" pitchFamily="34" charset="0"/>
                <a:cs typeface="Arial" pitchFamily="34" charset="0"/>
              </a:rPr>
              <a:t>CÓ HỎI THÊM GÌ KHÔNG?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11999984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/>
          <p:cNvSpPr txBox="1">
            <a:spLocks/>
          </p:cNvSpPr>
          <p:nvPr/>
        </p:nvSpPr>
        <p:spPr>
          <a:xfrm>
            <a:off x="409575" y="2033588"/>
            <a:ext cx="8407400" cy="36052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3338"/>
            <a:r>
              <a:rPr lang="en-US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CẢM ƠN </a:t>
            </a:r>
          </a:p>
          <a:p>
            <a:pPr marL="33338"/>
            <a:r>
              <a:rPr lang="vi-VN" sz="4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CÁC EM ĐÃ HỢP TÁC TỐT</a:t>
            </a:r>
            <a:endParaRPr lang="en-US" sz="4000" dirty="0">
              <a:solidFill>
                <a:schemeClr val="tx1"/>
              </a:solidFill>
            </a:endParaRPr>
          </a:p>
        </p:txBody>
      </p:sp>
      <p:pic>
        <p:nvPicPr>
          <p:cNvPr id="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2313" y="201613"/>
            <a:ext cx="5445125" cy="183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792933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aveform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Waveform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aveform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274</TotalTime>
  <Words>1947</Words>
  <Application>Microsoft Office PowerPoint</Application>
  <PresentationFormat>On-screen Show (4:3)</PresentationFormat>
  <Paragraphs>202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SimSun</vt:lpstr>
      <vt:lpstr>Arial</vt:lpstr>
      <vt:lpstr>Calibri</vt:lpstr>
      <vt:lpstr>Candara</vt:lpstr>
      <vt:lpstr>Constantia</vt:lpstr>
      <vt:lpstr>Symbol</vt:lpstr>
      <vt:lpstr>Tahoma</vt:lpstr>
      <vt:lpstr>Times New Roman</vt:lpstr>
      <vt:lpstr>Wingdings</vt:lpstr>
      <vt:lpstr>Waveform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User</cp:lastModifiedBy>
  <cp:revision>20</cp:revision>
  <dcterms:created xsi:type="dcterms:W3CDTF">2021-02-20T15:01:03Z</dcterms:created>
  <dcterms:modified xsi:type="dcterms:W3CDTF">2021-04-29T01:28:54Z</dcterms:modified>
</cp:coreProperties>
</file>