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18"/>
  </p:notesMasterIdLst>
  <p:sldIdLst>
    <p:sldId id="256" r:id="rId2"/>
    <p:sldId id="258" r:id="rId3"/>
    <p:sldId id="274" r:id="rId4"/>
    <p:sldId id="275" r:id="rId5"/>
    <p:sldId id="276" r:id="rId6"/>
    <p:sldId id="278" r:id="rId7"/>
    <p:sldId id="279" r:id="rId8"/>
    <p:sldId id="280" r:id="rId9"/>
    <p:sldId id="281" r:id="rId10"/>
    <p:sldId id="282" r:id="rId11"/>
    <p:sldId id="283" r:id="rId12"/>
    <p:sldId id="284" r:id="rId13"/>
    <p:sldId id="268" r:id="rId14"/>
    <p:sldId id="286" r:id="rId15"/>
    <p:sldId id="285"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02"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744821-95B9-4536-9658-5EA69E4A5110}" type="datetimeFigureOut">
              <a:rPr lang="en-US" smtClean="0"/>
              <a:t>24/12/20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A1444A-513C-4410-B7BE-432D948BFF06}" type="slidenum">
              <a:rPr lang="en-US" smtClean="0"/>
              <a:t>‹#›</a:t>
            </a:fld>
            <a:endParaRPr lang="en-US"/>
          </a:p>
        </p:txBody>
      </p:sp>
    </p:spTree>
    <p:extLst>
      <p:ext uri="{BB962C8B-B14F-4D97-AF65-F5344CB8AC3E}">
        <p14:creationId xmlns:p14="http://schemas.microsoft.com/office/powerpoint/2010/main" val="39377842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1331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6C08B60-EFAB-41D6-8B72-0D86E357184C}" type="slidenum">
              <a:rPr lang="en-US">
                <a:latin typeface="Calibri" pitchFamily="34" charset="0"/>
              </a:rPr>
              <a:pPr eaLnBrk="1" hangingPunct="1"/>
              <a:t>2</a:t>
            </a:fld>
            <a:endParaRPr lang="en-US">
              <a:latin typeface="Calibri" pitchFamily="34" charset="0"/>
            </a:endParaRPr>
          </a:p>
        </p:txBody>
      </p:sp>
    </p:spTree>
    <p:extLst>
      <p:ext uri="{BB962C8B-B14F-4D97-AF65-F5344CB8AC3E}">
        <p14:creationId xmlns:p14="http://schemas.microsoft.com/office/powerpoint/2010/main" val="835417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68D0162-6774-48FF-AE99-662E53949D9C}" type="slidenum">
              <a:rPr lang="en-US">
                <a:latin typeface="Calibri" pitchFamily="34" charset="0"/>
              </a:rPr>
              <a:pPr eaLnBrk="1" hangingPunct="1"/>
              <a:t>13</a:t>
            </a:fld>
            <a:endParaRPr lang="en-US">
              <a:latin typeface="Calibri" pitchFamily="34" charset="0"/>
            </a:endParaRPr>
          </a:p>
        </p:txBody>
      </p:sp>
    </p:spTree>
    <p:extLst>
      <p:ext uri="{BB962C8B-B14F-4D97-AF65-F5344CB8AC3E}">
        <p14:creationId xmlns:p14="http://schemas.microsoft.com/office/powerpoint/2010/main" val="5784068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68D0162-6774-48FF-AE99-662E53949D9C}" type="slidenum">
              <a:rPr lang="en-US">
                <a:latin typeface="Calibri" pitchFamily="34" charset="0"/>
              </a:rPr>
              <a:pPr eaLnBrk="1" hangingPunct="1"/>
              <a:t>14</a:t>
            </a:fld>
            <a:endParaRPr lang="en-US">
              <a:latin typeface="Calibri" pitchFamily="34" charset="0"/>
            </a:endParaRPr>
          </a:p>
        </p:txBody>
      </p:sp>
    </p:spTree>
    <p:extLst>
      <p:ext uri="{BB962C8B-B14F-4D97-AF65-F5344CB8AC3E}">
        <p14:creationId xmlns:p14="http://schemas.microsoft.com/office/powerpoint/2010/main" val="834275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A98AF03-7270-45C2-A683-C5E353EF01A5}" type="datetime4">
              <a:rPr lang="en-US" smtClean="0"/>
              <a:pPr/>
              <a:t>December 24, 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5A93482-8E69-40F7-BCAD-5662A6CADB27}" type="datetime4">
              <a:rPr lang="en-US" smtClean="0"/>
              <a:pPr/>
              <a:t>December 24, 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B7EAE1-CAAC-4AEF-919E-158692B1E55E}" type="datetime4">
              <a:rPr lang="en-US" smtClean="0"/>
              <a:pPr/>
              <a:t>December 24, 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525A706-D8F2-4D1A-855A-CADC92600C26}" type="datetime4">
              <a:rPr lang="en-US" smtClean="0"/>
              <a:pPr/>
              <a:t>December 24, 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B4F123-1704-49AC-9D15-C4B1462B8014}" type="datetime4">
              <a:rPr lang="en-US" smtClean="0"/>
              <a:pPr/>
              <a:t>December 24, 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37D5FE-740C-46F5-801A-FA5477D9711F}"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3127EC2-47FB-48A1-8644-C8A81DDAA119}" type="datetime4">
              <a:rPr lang="en-US" smtClean="0"/>
              <a:pPr/>
              <a:t>December 24, 2020</a:t>
            </a:fld>
            <a:endParaRPr 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3EC3ED-7435-49F9-84C8-03CCA2F8DEDB}" type="datetime4">
              <a:rPr lang="en-US" smtClean="0"/>
              <a:pPr/>
              <a:t>December 24, 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C49BF1-FCD3-4395-8FF6-0047AF66228E}" type="datetime4">
              <a:rPr lang="en-US" smtClean="0"/>
              <a:pPr/>
              <a:t>December 24, 2020</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861222-2C8B-4501-BE87-6797EC025925}" type="datetime4">
              <a:rPr lang="en-US" smtClean="0"/>
              <a:pPr/>
              <a:t>December 24, 2020</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B37D5FE-740C-46F5-801A-FA5477D9711F}" type="slidenum">
              <a:rPr lang="en-US" smtClean="0"/>
              <a:pPr/>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FB5AFD-D735-4504-A039-ADEBB6448D55}" type="datetime4">
              <a:rPr lang="en-US" smtClean="0"/>
              <a:pPr/>
              <a:t>December 24, 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B5C8118-FB93-4E87-B380-0175F2FE2167}" type="datetime4">
              <a:rPr lang="en-US" smtClean="0"/>
              <a:pPr/>
              <a:t>December 24, 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37D5FE-740C-46F5-801A-FA5477D9711F}" type="slidenum">
              <a:rPr lang="en-US" smtClean="0"/>
              <a:pPr/>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16C01193-8287-4834-A286-6B880643E934}" type="datetime4">
              <a:rPr lang="en-US" smtClean="0"/>
              <a:pPr/>
              <a:t>December 24, 2020</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8B37D5FE-740C-46F5-801A-FA5477D9711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hf hdr="0"/>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4.png"/><Relationship Id="rId4" Type="http://schemas.openxmlformats.org/officeDocument/2006/relationships/notesSlide" Target="../notesSlides/notesSlide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5.png"/><Relationship Id="rId4" Type="http://schemas.openxmlformats.org/officeDocument/2006/relationships/notesSlide" Target="../notesSlides/notesSlid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7971" y="1752600"/>
            <a:ext cx="9067800" cy="761999"/>
          </a:xfrm>
        </p:spPr>
        <p:txBody>
          <a:bodyPr>
            <a:noAutofit/>
          </a:bodyPr>
          <a:lstStyle/>
          <a:p>
            <a:pPr algn="ctr"/>
            <a:r>
              <a:rPr lang="en-US" sz="2800" b="1" smtClean="0">
                <a:solidFill>
                  <a:schemeClr val="accent6">
                    <a:lumMod val="75000"/>
                  </a:schemeClr>
                </a:solidFill>
                <a:latin typeface="Times New Roman" pitchFamily="18" charset="0"/>
                <a:cs typeface="Times New Roman" pitchFamily="18" charset="0"/>
              </a:rPr>
              <a:t>BÀI THUYẾT TRÌNH </a:t>
            </a:r>
          </a:p>
          <a:p>
            <a:pPr algn="ctr"/>
            <a:r>
              <a:rPr lang="en-US" sz="3200" b="1" smtClean="0">
                <a:solidFill>
                  <a:schemeClr val="accent6">
                    <a:lumMod val="75000"/>
                  </a:schemeClr>
                </a:solidFill>
                <a:latin typeface="Times New Roman" pitchFamily="18" charset="0"/>
                <a:cs typeface="Times New Roman" pitchFamily="18" charset="0"/>
              </a:rPr>
              <a:t>SƠ CỨU NGƯỜI KHI BỊ ĐIỆN GIẬT</a:t>
            </a:r>
            <a:endParaRPr lang="en-US" sz="3200" b="1">
              <a:solidFill>
                <a:schemeClr val="accent6">
                  <a:lumMod val="75000"/>
                </a:schemeClr>
              </a:solidFill>
              <a:latin typeface="Times New Roman" pitchFamily="18" charset="0"/>
              <a:cs typeface="Times New Roman" pitchFamily="18" charset="0"/>
            </a:endParaRPr>
          </a:p>
        </p:txBody>
      </p:sp>
      <p:sp>
        <p:nvSpPr>
          <p:cNvPr id="4" name="Date Placeholder 3"/>
          <p:cNvSpPr>
            <a:spLocks noGrp="1"/>
          </p:cNvSpPr>
          <p:nvPr>
            <p:ph type="dt" sz="half" idx="10"/>
          </p:nvPr>
        </p:nvSpPr>
        <p:spPr/>
        <p:txBody>
          <a:bodyPr/>
          <a:lstStyle/>
          <a:p>
            <a:fld id="{0A98AF03-7270-45C2-A683-C5E353EF01A5}" type="datetime4">
              <a:rPr lang="en-US" smtClean="0"/>
              <a:pPr/>
              <a:t>December 24, 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B37D5FE-740C-46F5-801A-FA5477D9711F}" type="slidenum">
              <a:rPr lang="en-US" smtClean="0"/>
              <a:pPr/>
              <a:t>1</a:t>
            </a:fld>
            <a:endParaRPr lang="en-US" dirty="0"/>
          </a:p>
        </p:txBody>
      </p:sp>
      <p:sp>
        <p:nvSpPr>
          <p:cNvPr id="7" name="Title 1"/>
          <p:cNvSpPr txBox="1">
            <a:spLocks/>
          </p:cNvSpPr>
          <p:nvPr/>
        </p:nvSpPr>
        <p:spPr>
          <a:xfrm>
            <a:off x="609600" y="381000"/>
            <a:ext cx="8382000" cy="838200"/>
          </a:xfrm>
          <a:prstGeom prst="rect">
            <a:avLst/>
          </a:prstGeom>
          <a:effectLst/>
        </p:spPr>
        <p:txBody>
          <a:bodyPr vert="horz" lIns="91440" tIns="45720" rIns="91440" bIns="45720" rtlCol="0" anchor="t" anchorCtr="0">
            <a:noAutofit/>
          </a:bodyPr>
          <a:lstStyle>
            <a:lvl1pPr marL="640080" indent="-457200" algn="l" defTabSz="914400" rtl="0" eaLnBrk="1" latinLnBrk="0" hangingPunct="1">
              <a:spcBef>
                <a:spcPct val="0"/>
              </a:spcBef>
              <a:buClr>
                <a:schemeClr val="accent6">
                  <a:lumMod val="75000"/>
                </a:schemeClr>
              </a:buClr>
              <a:buSzPct val="128000"/>
              <a:buFont typeface="Georgia" pitchFamily="18" charset="0"/>
              <a:buChar char="*"/>
              <a:defRPr sz="54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indent="0" algn="ctr">
              <a:buFont typeface="Georgia" pitchFamily="18" charset="0"/>
              <a:buNone/>
            </a:pPr>
            <a:r>
              <a:rPr lang="en-US" sz="3600" smtClean="0">
                <a:solidFill>
                  <a:schemeClr val="accent2">
                    <a:lumMod val="50000"/>
                  </a:schemeClr>
                </a:solidFill>
              </a:rPr>
              <a:t>TRƯỜNG CAO ĐẲNG LÝ TỰ TRỌNG</a:t>
            </a:r>
            <a:endParaRPr lang="en-US" sz="3600">
              <a:solidFill>
                <a:schemeClr val="accent2">
                  <a:lumMod val="50000"/>
                </a:schemeClr>
              </a:solidFill>
            </a:endParaRPr>
          </a:p>
        </p:txBody>
      </p:sp>
      <p:sp>
        <p:nvSpPr>
          <p:cNvPr id="8" name="Title 7"/>
          <p:cNvSpPr>
            <a:spLocks noGrp="1"/>
          </p:cNvSpPr>
          <p:nvPr>
            <p:ph type="ctrTitle"/>
          </p:nvPr>
        </p:nvSpPr>
        <p:spPr>
          <a:xfrm>
            <a:off x="2362200" y="1066800"/>
            <a:ext cx="5344310" cy="753909"/>
          </a:xfrm>
        </p:spPr>
        <p:txBody>
          <a:bodyPr/>
          <a:lstStyle/>
          <a:p>
            <a:pPr marL="182880" indent="0">
              <a:buNone/>
            </a:pPr>
            <a:r>
              <a:rPr lang="en-US" sz="3200" smtClean="0"/>
              <a:t>KHOA ĐIỆN – ĐIỆN TỬ</a:t>
            </a:r>
            <a:endParaRPr lang="en-US" sz="3200"/>
          </a:p>
        </p:txBody>
      </p:sp>
      <p:sp>
        <p:nvSpPr>
          <p:cNvPr id="10" name="Subtitle 2"/>
          <p:cNvSpPr txBox="1">
            <a:spLocks/>
          </p:cNvSpPr>
          <p:nvPr/>
        </p:nvSpPr>
        <p:spPr>
          <a:xfrm>
            <a:off x="609600" y="3124200"/>
            <a:ext cx="8305800" cy="2895600"/>
          </a:xfrm>
          <a:prstGeom prst="rect">
            <a:avLst/>
          </a:prstGeom>
        </p:spPr>
        <p:txBody>
          <a:bodyPr vert="horz" lIns="91440" tIns="45720" rIns="91440" bIns="45720" rtlCol="0">
            <a:noAutofit/>
          </a:bodyPr>
          <a:lstStyle>
            <a:lvl1pPr marL="0" indent="0" algn="l" defTabSz="914400" rtl="0" eaLnBrk="1" latinLnBrk="0" hangingPunct="1">
              <a:spcBef>
                <a:spcPct val="20000"/>
              </a:spcBef>
              <a:spcAft>
                <a:spcPts val="300"/>
              </a:spcAft>
              <a:buClr>
                <a:schemeClr val="accent6">
                  <a:lumMod val="75000"/>
                </a:schemeClr>
              </a:buClr>
              <a:buSzPct val="130000"/>
              <a:buFont typeface="Georgia" pitchFamily="18" charset="0"/>
              <a:buNone/>
              <a:defRPr sz="2200" kern="1200">
                <a:solidFill>
                  <a:schemeClr val="tx2"/>
                </a:solidFill>
                <a:latin typeface="+mn-lt"/>
                <a:ea typeface="+mn-ea"/>
                <a:cs typeface="+mn-cs"/>
              </a:defRPr>
            </a:lvl1pPr>
            <a:lvl2pPr marL="457200" indent="0" algn="ctr" defTabSz="914400" rtl="0" eaLnBrk="1" latinLnBrk="0" hangingPunct="1">
              <a:spcBef>
                <a:spcPct val="20000"/>
              </a:spcBef>
              <a:spcAft>
                <a:spcPts val="300"/>
              </a:spcAft>
              <a:buClr>
                <a:schemeClr val="accent6">
                  <a:lumMod val="75000"/>
                </a:schemeClr>
              </a:buClr>
              <a:buSzPct val="130000"/>
              <a:buFont typeface="Georgia" pitchFamily="18"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spcAft>
                <a:spcPts val="300"/>
              </a:spcAft>
              <a:buClr>
                <a:schemeClr val="accent6">
                  <a:lumMod val="75000"/>
                </a:schemeClr>
              </a:buClr>
              <a:buSzPct val="130000"/>
              <a:buFont typeface="Georgia" pitchFamily="18"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spcAft>
                <a:spcPts val="300"/>
              </a:spcAft>
              <a:buClr>
                <a:schemeClr val="accent6">
                  <a:lumMod val="75000"/>
                </a:schemeClr>
              </a:buClr>
              <a:buSzPct val="130000"/>
              <a:buFont typeface="Georgia" pitchFamily="18"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spcAft>
                <a:spcPts val="300"/>
              </a:spcAft>
              <a:buClr>
                <a:schemeClr val="accent6">
                  <a:lumMod val="75000"/>
                </a:schemeClr>
              </a:buClr>
              <a:buSzPct val="130000"/>
              <a:buFont typeface="Georgia" pitchFamily="18" charset="0"/>
              <a:buNone/>
              <a:defRPr sz="1400" kern="1200">
                <a:solidFill>
                  <a:schemeClr val="tx1">
                    <a:tint val="75000"/>
                  </a:schemeClr>
                </a:solidFill>
                <a:latin typeface="+mn-lt"/>
                <a:ea typeface="+mn-ea"/>
                <a:cs typeface="+mn-cs"/>
              </a:defRPr>
            </a:lvl5pPr>
            <a:lvl6pPr marL="2286000" indent="0" algn="ctr" defTabSz="914400" rtl="0" eaLnBrk="1" latinLnBrk="0" hangingPunct="1">
              <a:spcBef>
                <a:spcPct val="20000"/>
              </a:spcBef>
              <a:spcAft>
                <a:spcPts val="300"/>
              </a:spcAft>
              <a:buClr>
                <a:schemeClr val="accent6">
                  <a:lumMod val="75000"/>
                </a:schemeClr>
              </a:buClr>
              <a:buSzPct val="130000"/>
              <a:buFont typeface="Georgia" pitchFamily="18" charset="0"/>
              <a:buNone/>
              <a:defRPr sz="1400" kern="1200">
                <a:solidFill>
                  <a:schemeClr val="tx1">
                    <a:tint val="75000"/>
                  </a:schemeClr>
                </a:solidFill>
                <a:latin typeface="+mn-lt"/>
                <a:ea typeface="+mn-ea"/>
                <a:cs typeface="+mn-cs"/>
              </a:defRPr>
            </a:lvl6pPr>
            <a:lvl7pPr marL="2743200" indent="0" algn="ctr" defTabSz="914400" rtl="0" eaLnBrk="1" latinLnBrk="0" hangingPunct="1">
              <a:spcBef>
                <a:spcPct val="20000"/>
              </a:spcBef>
              <a:spcAft>
                <a:spcPts val="300"/>
              </a:spcAft>
              <a:buClr>
                <a:schemeClr val="accent6">
                  <a:lumMod val="75000"/>
                </a:schemeClr>
              </a:buClr>
              <a:buSzPct val="130000"/>
              <a:buFont typeface="Georgia" pitchFamily="18" charset="0"/>
              <a:buNone/>
              <a:defRPr sz="1400" kern="1200">
                <a:solidFill>
                  <a:schemeClr val="tx1">
                    <a:tint val="75000"/>
                  </a:schemeClr>
                </a:solidFill>
                <a:latin typeface="+mn-lt"/>
                <a:ea typeface="+mn-ea"/>
                <a:cs typeface="+mn-cs"/>
              </a:defRPr>
            </a:lvl7pPr>
            <a:lvl8pPr marL="3200400" indent="0" algn="ctr" defTabSz="914400" rtl="0" eaLnBrk="1" latinLnBrk="0" hangingPunct="1">
              <a:spcBef>
                <a:spcPct val="20000"/>
              </a:spcBef>
              <a:spcAft>
                <a:spcPts val="300"/>
              </a:spcAft>
              <a:buClr>
                <a:schemeClr val="accent6">
                  <a:lumMod val="75000"/>
                </a:schemeClr>
              </a:buClr>
              <a:buSzPct val="130000"/>
              <a:buFont typeface="Georgia" pitchFamily="18" charset="0"/>
              <a:buNone/>
              <a:defRPr sz="1400" kern="1200">
                <a:solidFill>
                  <a:schemeClr val="tx1">
                    <a:tint val="75000"/>
                  </a:schemeClr>
                </a:solidFill>
                <a:latin typeface="+mn-lt"/>
                <a:ea typeface="+mn-ea"/>
                <a:cs typeface="+mn-cs"/>
              </a:defRPr>
            </a:lvl8pPr>
            <a:lvl9pPr marL="3657600" indent="0" algn="ctr" defTabSz="914400" rtl="0" eaLnBrk="1" latinLnBrk="0" hangingPunct="1">
              <a:spcBef>
                <a:spcPct val="20000"/>
              </a:spcBef>
              <a:spcAft>
                <a:spcPts val="300"/>
              </a:spcAft>
              <a:buClr>
                <a:schemeClr val="accent6">
                  <a:lumMod val="75000"/>
                </a:schemeClr>
              </a:buClr>
              <a:buSzPct val="130000"/>
              <a:buFont typeface="Georgia" pitchFamily="18" charset="0"/>
              <a:buNone/>
              <a:defRPr sz="1400" kern="1200">
                <a:solidFill>
                  <a:schemeClr val="tx1">
                    <a:tint val="75000"/>
                  </a:schemeClr>
                </a:solidFill>
                <a:latin typeface="+mn-lt"/>
                <a:ea typeface="+mn-ea"/>
                <a:cs typeface="+mn-cs"/>
              </a:defRPr>
            </a:lvl9pPr>
          </a:lstStyle>
          <a:p>
            <a:r>
              <a:rPr lang="en-US" sz="2400" smtClean="0"/>
              <a:t>THÀNH VIÊN NHÓM 5 THỰC HIỆN GỒM:</a:t>
            </a:r>
          </a:p>
          <a:p>
            <a:r>
              <a:rPr lang="en-US" sz="2400" smtClean="0"/>
              <a:t>1.Trần Lê Nguyên Hãn</a:t>
            </a:r>
          </a:p>
          <a:p>
            <a:r>
              <a:rPr lang="en-US" sz="2400" smtClean="0"/>
              <a:t>2.Đỗ Hoàng Ân</a:t>
            </a:r>
          </a:p>
          <a:p>
            <a:r>
              <a:rPr lang="en-US" sz="2400" smtClean="0"/>
              <a:t>3.Lê Tấn Lộc</a:t>
            </a:r>
          </a:p>
          <a:p>
            <a:r>
              <a:rPr lang="en-US" sz="2400" smtClean="0"/>
              <a:t>4.Trương Phan Bảo Chí</a:t>
            </a:r>
          </a:p>
          <a:p>
            <a:r>
              <a:rPr lang="en-US" sz="2400" smtClean="0"/>
              <a:t>5.Nguyễn Văn Bắc</a:t>
            </a:r>
          </a:p>
        </p:txBody>
      </p:sp>
    </p:spTree>
    <p:extLst>
      <p:ext uri="{BB962C8B-B14F-4D97-AF65-F5344CB8AC3E}">
        <p14:creationId xmlns:p14="http://schemas.microsoft.com/office/powerpoint/2010/main" val="9074050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4294967295"/>
          </p:nvPr>
        </p:nvSpPr>
        <p:spPr>
          <a:xfrm>
            <a:off x="228600" y="1295400"/>
            <a:ext cx="8686800" cy="4495800"/>
          </a:xfrm>
          <a:prstGeom prst="rect">
            <a:avLst/>
          </a:prstGeom>
        </p:spPr>
        <p:txBody>
          <a:bodyPr anchor="ctr"/>
          <a:lstStyle/>
          <a:p>
            <a:pPr marL="457200" indent="-457200" algn="just" eaLnBrk="1" hangingPunct="1">
              <a:spcBef>
                <a:spcPts val="2400"/>
              </a:spcBef>
              <a:buFont typeface="Wingdings 2" pitchFamily="18" charset="2"/>
              <a:buAutoNum type="arabicPeriod"/>
            </a:pPr>
            <a:r>
              <a:rPr lang="en-US" sz="2400" b="1" smtClean="0">
                <a:solidFill>
                  <a:srgbClr val="280FE3"/>
                </a:solidFill>
                <a:latin typeface="Times New Roman" pitchFamily="18" charset="0"/>
                <a:ea typeface="Times" pitchFamily="34" charset="0"/>
                <a:cs typeface="Times New Roman" pitchFamily="18" charset="0"/>
              </a:rPr>
              <a:t>KHÁI QUÁT CHUNG</a:t>
            </a:r>
          </a:p>
          <a:p>
            <a:pPr marL="457200" indent="-457200" algn="just" eaLnBrk="1" hangingPunct="1">
              <a:spcBef>
                <a:spcPts val="2400"/>
              </a:spcBef>
              <a:buFont typeface="Wingdings 2" pitchFamily="18" charset="2"/>
              <a:buAutoNum type="arabicPeriod"/>
            </a:pPr>
            <a:r>
              <a:rPr lang="en-US" sz="2400" b="1" smtClean="0">
                <a:solidFill>
                  <a:srgbClr val="280FE3"/>
                </a:solidFill>
                <a:latin typeface="Times New Roman" pitchFamily="18" charset="0"/>
                <a:ea typeface="Times" pitchFamily="34" charset="0"/>
                <a:cs typeface="Times New Roman" pitchFamily="18" charset="0"/>
              </a:rPr>
              <a:t>QUY TRÌNH CẤP CỨU</a:t>
            </a:r>
          </a:p>
          <a:p>
            <a:pPr marL="457200" indent="-457200" algn="just" eaLnBrk="1" hangingPunct="1">
              <a:spcBef>
                <a:spcPts val="2400"/>
              </a:spcBef>
              <a:buFont typeface="Wingdings 2" pitchFamily="18" charset="2"/>
              <a:buAutoNum type="arabicPeriod"/>
            </a:pPr>
            <a:r>
              <a:rPr lang="en-US" sz="2400" b="1" smtClean="0">
                <a:solidFill>
                  <a:srgbClr val="280FE3"/>
                </a:solidFill>
                <a:latin typeface="Times New Roman" pitchFamily="18" charset="0"/>
                <a:ea typeface="Times" pitchFamily="34" charset="0"/>
                <a:cs typeface="Times New Roman" pitchFamily="18" charset="0"/>
              </a:rPr>
              <a:t>TÁCH NẠN NHÂN RA KHỎI NGUỒN ĐIỆN</a:t>
            </a:r>
          </a:p>
          <a:p>
            <a:pPr marL="457200" indent="-457200" algn="just" eaLnBrk="1" hangingPunct="1">
              <a:spcBef>
                <a:spcPts val="2400"/>
              </a:spcBef>
              <a:buFont typeface="Wingdings 2" pitchFamily="18" charset="2"/>
              <a:buAutoNum type="arabicPeriod"/>
            </a:pPr>
            <a:r>
              <a:rPr lang="en-US" sz="2400" b="1" smtClean="0">
                <a:solidFill>
                  <a:srgbClr val="280FE3"/>
                </a:solidFill>
                <a:latin typeface="Times New Roman" pitchFamily="18" charset="0"/>
                <a:ea typeface="Times" pitchFamily="34" charset="0"/>
                <a:cs typeface="Times New Roman" pitchFamily="18" charset="0"/>
              </a:rPr>
              <a:t>CÁC PHƯƠNG PHÁP CẤP CỨU</a:t>
            </a:r>
          </a:p>
          <a:p>
            <a:pPr marL="457200" indent="-457200" algn="just" eaLnBrk="1" hangingPunct="1">
              <a:spcBef>
                <a:spcPts val="2400"/>
              </a:spcBef>
              <a:buFont typeface="Wingdings 2" pitchFamily="18" charset="2"/>
              <a:buAutoNum type="arabicPeriod"/>
            </a:pPr>
            <a:r>
              <a:rPr lang="en-US" sz="2400" b="1" smtClean="0">
                <a:solidFill>
                  <a:srgbClr val="280FE3"/>
                </a:solidFill>
                <a:latin typeface="Times New Roman" pitchFamily="18" charset="0"/>
                <a:ea typeface="Times" pitchFamily="34" charset="0"/>
                <a:cs typeface="Times New Roman" pitchFamily="18" charset="0"/>
              </a:rPr>
              <a:t>CÁC PHƯƠNG PHÁP HÔ HẤP</a:t>
            </a:r>
          </a:p>
          <a:p>
            <a:pPr marL="457200" indent="-457200" algn="just" eaLnBrk="1" hangingPunct="1">
              <a:spcBef>
                <a:spcPts val="2400"/>
              </a:spcBef>
              <a:buFont typeface="Wingdings 2" pitchFamily="18" charset="2"/>
              <a:buAutoNum type="arabicPeriod"/>
            </a:pPr>
            <a:r>
              <a:rPr lang="en-US" sz="2400" b="1" smtClean="0">
                <a:solidFill>
                  <a:srgbClr val="280FE3"/>
                </a:solidFill>
                <a:latin typeface="Times New Roman" pitchFamily="18" charset="0"/>
                <a:ea typeface="Times" pitchFamily="34" charset="0"/>
                <a:cs typeface="Times New Roman" pitchFamily="18" charset="0"/>
              </a:rPr>
              <a:t>KẾT LUẬN</a:t>
            </a:r>
          </a:p>
        </p:txBody>
      </p:sp>
      <p:sp>
        <p:nvSpPr>
          <p:cNvPr id="6" name="Title 3"/>
          <p:cNvSpPr txBox="1">
            <a:spLocks/>
          </p:cNvSpPr>
          <p:nvPr/>
        </p:nvSpPr>
        <p:spPr>
          <a:xfrm>
            <a:off x="228600" y="304800"/>
            <a:ext cx="8686800" cy="685800"/>
          </a:xfrm>
          <a:prstGeom prst="rect">
            <a:avLst/>
          </a:prstGeom>
          <a:solidFill>
            <a:srgbClr val="FFFF00"/>
          </a:solidFill>
        </p:spPr>
        <p:txBody>
          <a:bodyPr>
            <a:normAutofit fontScale="97500"/>
          </a:bodyPr>
          <a:lstStyle/>
          <a:p>
            <a:pPr algn="ctr" fontAlgn="auto">
              <a:spcBef>
                <a:spcPts val="0"/>
              </a:spcBef>
              <a:spcAft>
                <a:spcPts val="0"/>
              </a:spcAft>
              <a:defRPr/>
            </a:pPr>
            <a:r>
              <a:rPr lang="en-US" sz="3600" b="1" cap="all" smtClean="0">
                <a:solidFill>
                  <a:srgbClr val="FF0000"/>
                </a:solidFill>
                <a:effectLst>
                  <a:reflection blurRad="12700" stA="48000" endA="300" endPos="55000" dir="5400000" sy="-90000" algn="bl" rotWithShape="0"/>
                </a:effectLst>
                <a:latin typeface="Tahoma" pitchFamily="34" charset="0"/>
                <a:ea typeface="+mj-ea"/>
                <a:cs typeface="Tahoma" pitchFamily="34" charset="0"/>
              </a:rPr>
              <a:t>Mục lục</a:t>
            </a:r>
            <a:endParaRPr lang="en-US" sz="3600" b="1" cap="all" dirty="0">
              <a:solidFill>
                <a:srgbClr val="FF0000"/>
              </a:solidFill>
              <a:effectLst>
                <a:reflection blurRad="12700" stA="48000" endA="300" endPos="55000" dir="5400000" sy="-90000" algn="bl" rotWithShape="0"/>
              </a:effectLst>
              <a:latin typeface="Tahoma" pitchFamily="34" charset="0"/>
              <a:ea typeface="+mj-ea"/>
              <a:cs typeface="Tahoma" pitchFamily="34" charset="0"/>
            </a:endParaRPr>
          </a:p>
        </p:txBody>
      </p:sp>
    </p:spTree>
    <p:extLst>
      <p:ext uri="{BB962C8B-B14F-4D97-AF65-F5344CB8AC3E}">
        <p14:creationId xmlns:p14="http://schemas.microsoft.com/office/powerpoint/2010/main" val="4119435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1"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ox(out)">
                                      <p:cBhvr>
                                        <p:cTn id="12" dur="2000"/>
                                        <p:tgtEl>
                                          <p:spTgt spid="5">
                                            <p:txEl>
                                              <p:pRg st="0" end="0"/>
                                            </p:txEl>
                                          </p:spTgt>
                                        </p:tgtEl>
                                      </p:cBhvr>
                                    </p:animEffect>
                                  </p:childTnLst>
                                </p:cTn>
                              </p:par>
                              <p:par>
                                <p:cTn id="13" presetID="4" presetClass="entr" presetSubtype="32" fill="hold" grpId="0" nodeType="withEffect">
                                  <p:stCondLst>
                                    <p:cond delay="140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box(out)">
                                      <p:cBhvr>
                                        <p:cTn id="15" dur="2000"/>
                                        <p:tgtEl>
                                          <p:spTgt spid="5">
                                            <p:txEl>
                                              <p:pRg st="1" end="1"/>
                                            </p:txEl>
                                          </p:spTgt>
                                        </p:tgtEl>
                                      </p:cBhvr>
                                    </p:animEffect>
                                  </p:childTnLst>
                                </p:cTn>
                              </p:par>
                              <p:par>
                                <p:cTn id="16" presetID="4" presetClass="entr" presetSubtype="32" fill="hold" grpId="0" nodeType="withEffect">
                                  <p:stCondLst>
                                    <p:cond delay="3100"/>
                                  </p:stCondLst>
                                  <p:childTnLst>
                                    <p:set>
                                      <p:cBhvr>
                                        <p:cTn id="17" dur="1" fill="hold">
                                          <p:stCondLst>
                                            <p:cond delay="0"/>
                                          </p:stCondLst>
                                        </p:cTn>
                                        <p:tgtEl>
                                          <p:spTgt spid="5">
                                            <p:txEl>
                                              <p:pRg st="2" end="2"/>
                                            </p:txEl>
                                          </p:spTgt>
                                        </p:tgtEl>
                                        <p:attrNameLst>
                                          <p:attrName>style.visibility</p:attrName>
                                        </p:attrNameLst>
                                      </p:cBhvr>
                                      <p:to>
                                        <p:strVal val="visible"/>
                                      </p:to>
                                    </p:set>
                                    <p:animEffect transition="in" filter="box(out)">
                                      <p:cBhvr>
                                        <p:cTn id="18" dur="2000"/>
                                        <p:tgtEl>
                                          <p:spTgt spid="5">
                                            <p:txEl>
                                              <p:pRg st="2" end="2"/>
                                            </p:txEl>
                                          </p:spTgt>
                                        </p:tgtEl>
                                      </p:cBhvr>
                                    </p:animEffect>
                                  </p:childTnLst>
                                </p:cTn>
                              </p:par>
                              <p:par>
                                <p:cTn id="19" presetID="4" presetClass="entr" presetSubtype="32" fill="hold" grpId="0" nodeType="withEffect">
                                  <p:stCondLst>
                                    <p:cond delay="470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box(out)">
                                      <p:cBhvr>
                                        <p:cTn id="21" dur="2000"/>
                                        <p:tgtEl>
                                          <p:spTgt spid="5">
                                            <p:txEl>
                                              <p:pRg st="3" end="3"/>
                                            </p:txEl>
                                          </p:spTgt>
                                        </p:tgtEl>
                                      </p:cBhvr>
                                    </p:animEffect>
                                  </p:childTnLst>
                                </p:cTn>
                              </p:par>
                              <p:par>
                                <p:cTn id="22" presetID="4" presetClass="entr" presetSubtype="32" fill="hold" grpId="0" nodeType="withEffect">
                                  <p:stCondLst>
                                    <p:cond delay="640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box(out)">
                                      <p:cBhvr>
                                        <p:cTn id="24" dur="2000"/>
                                        <p:tgtEl>
                                          <p:spTgt spid="5">
                                            <p:txEl>
                                              <p:pRg st="4" end="4"/>
                                            </p:txEl>
                                          </p:spTgt>
                                        </p:tgtEl>
                                      </p:cBhvr>
                                    </p:animEffect>
                                  </p:childTnLst>
                                </p:cTn>
                              </p:par>
                              <p:par>
                                <p:cTn id="25" presetID="4" presetClass="entr" presetSubtype="32" fill="hold" grpId="0" nodeType="withEffect">
                                  <p:stCondLst>
                                    <p:cond delay="810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box(out)">
                                      <p:cBhvr>
                                        <p:cTn id="27" dur="20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A93482-8E69-40F7-BCAD-5662A6CADB27}" type="datetime4">
              <a:rPr lang="en-US" smtClean="0"/>
              <a:pPr/>
              <a:t>December 24, 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3</a:t>
            </a:fld>
            <a:endParaRPr lang="en-US"/>
          </a:p>
        </p:txBody>
      </p:sp>
      <p:sp>
        <p:nvSpPr>
          <p:cNvPr id="7" name="Content Placeholder 4"/>
          <p:cNvSpPr>
            <a:spLocks noGrp="1"/>
          </p:cNvSpPr>
          <p:nvPr>
            <p:ph idx="4294967295"/>
          </p:nvPr>
        </p:nvSpPr>
        <p:spPr>
          <a:xfrm>
            <a:off x="261257" y="228600"/>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1. KHÁI QUÁT CHUNG</a:t>
            </a:r>
          </a:p>
        </p:txBody>
      </p:sp>
      <p:sp>
        <p:nvSpPr>
          <p:cNvPr id="8" name="Content Placeholder 4"/>
          <p:cNvSpPr txBox="1">
            <a:spLocks/>
          </p:cNvSpPr>
          <p:nvPr/>
        </p:nvSpPr>
        <p:spPr bwMode="auto">
          <a:xfrm>
            <a:off x="337457" y="762000"/>
            <a:ext cx="86868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236538"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spcBef>
                <a:spcPts val="600"/>
              </a:spcBef>
              <a:buClr>
                <a:schemeClr val="accent1"/>
              </a:buClr>
              <a:buSzPct val="70000"/>
              <a:buFont typeface="Wingdings" pitchFamily="2" charset="2"/>
              <a:buChar char="q"/>
            </a:pPr>
            <a:r>
              <a:rPr lang="en-US" sz="2400" b="1">
                <a:solidFill>
                  <a:srgbClr val="280FE3"/>
                </a:solidFill>
                <a:latin typeface="Tahoma" pitchFamily="34" charset="0"/>
                <a:cs typeface="Tahoma" pitchFamily="34" charset="0"/>
              </a:rPr>
              <a:t>Nguyên nhân chính làm chết người vì điện giật là do hiện tượng kích thích chứ không phải do bị chấn thương.</a:t>
            </a:r>
          </a:p>
          <a:p>
            <a:pPr algn="just" eaLnBrk="1" hangingPunct="1">
              <a:spcBef>
                <a:spcPts val="600"/>
              </a:spcBef>
              <a:buClr>
                <a:schemeClr val="accent1"/>
              </a:buClr>
              <a:buSzPct val="70000"/>
              <a:buFont typeface="Wingdings" pitchFamily="2" charset="2"/>
              <a:buChar char="q"/>
            </a:pPr>
            <a:r>
              <a:rPr lang="en-US" sz="2400" b="1">
                <a:solidFill>
                  <a:srgbClr val="280FE3"/>
                </a:solidFill>
                <a:latin typeface="Tahoma" pitchFamily="34" charset="0"/>
                <a:cs typeface="Tahoma" pitchFamily="34" charset="0"/>
              </a:rPr>
              <a:t>Một người làm nghề điện đều phải biết cách cấp cứu người bị điện giật.</a:t>
            </a:r>
          </a:p>
          <a:p>
            <a:pPr algn="just" eaLnBrk="1" hangingPunct="1">
              <a:spcBef>
                <a:spcPts val="600"/>
              </a:spcBef>
              <a:buClr>
                <a:schemeClr val="accent1"/>
              </a:buClr>
              <a:buSzPct val="70000"/>
              <a:buFont typeface="Wingdings" pitchFamily="2" charset="2"/>
              <a:buChar char="q"/>
            </a:pPr>
            <a:r>
              <a:rPr lang="en-US" sz="2400" b="1">
                <a:solidFill>
                  <a:srgbClr val="280FE3"/>
                </a:solidFill>
                <a:latin typeface="Tahoma" pitchFamily="34" charset="0"/>
                <a:cs typeface="Tahoma" pitchFamily="34" charset="0"/>
              </a:rPr>
              <a:t>Nhiều cuộc thí nghiệm và thực tế chứng minh rằng từ lúc bị điện giật đến 1 phút nạn nhân được cứu chữa ngay thì </a:t>
            </a:r>
            <a:r>
              <a:rPr lang="en-US" sz="2400" b="1" smtClean="0">
                <a:solidFill>
                  <a:srgbClr val="280FE3"/>
                </a:solidFill>
                <a:latin typeface="Tahoma" pitchFamily="34" charset="0"/>
                <a:cs typeface="Tahoma" pitchFamily="34" charset="0"/>
              </a:rPr>
              <a:t>98% </a:t>
            </a:r>
            <a:r>
              <a:rPr lang="en-US" sz="2400" b="1">
                <a:solidFill>
                  <a:srgbClr val="280FE3"/>
                </a:solidFill>
                <a:latin typeface="Tahoma" pitchFamily="34" charset="0"/>
                <a:cs typeface="Tahoma" pitchFamily="34" charset="0"/>
              </a:rPr>
              <a:t>trường hợp cứu sống được; để 6 phút sau mới cấp cứu chỉ có thể cứu sống được </a:t>
            </a:r>
            <a:r>
              <a:rPr lang="en-US" sz="2400" b="1" smtClean="0">
                <a:solidFill>
                  <a:srgbClr val="280FE3"/>
                </a:solidFill>
                <a:latin typeface="Tahoma" pitchFamily="34" charset="0"/>
                <a:cs typeface="Tahoma" pitchFamily="34" charset="0"/>
              </a:rPr>
              <a:t>25%; </a:t>
            </a:r>
            <a:r>
              <a:rPr lang="en-US" sz="2400" b="1">
                <a:solidFill>
                  <a:srgbClr val="280FE3"/>
                </a:solidFill>
                <a:latin typeface="Tahoma" pitchFamily="34" charset="0"/>
                <a:cs typeface="Tahoma" pitchFamily="34" charset="0"/>
              </a:rPr>
              <a:t>nếu để từ 10 phút trở đi thì rất ít trường hợp được cứu sống.</a:t>
            </a:r>
          </a:p>
          <a:p>
            <a:pPr algn="just" eaLnBrk="1" hangingPunct="1">
              <a:spcBef>
                <a:spcPts val="600"/>
              </a:spcBef>
              <a:buClr>
                <a:schemeClr val="accent1"/>
              </a:buClr>
              <a:buSzPct val="70000"/>
              <a:buFont typeface="Wingdings" pitchFamily="2" charset="2"/>
              <a:buChar char="q"/>
            </a:pPr>
            <a:r>
              <a:rPr lang="vi-VN" sz="2400" b="1">
                <a:solidFill>
                  <a:srgbClr val="280FE3"/>
                </a:solidFill>
                <a:latin typeface="Tahoma" pitchFamily="34" charset="0"/>
                <a:cs typeface="Tahoma" pitchFamily="34" charset="0"/>
              </a:rPr>
              <a:t>Khi thấy người bị tai nạn điện, mọi công dân phải có trách nhiệm tìm mọi biện pháp để cứu người bị nạn.</a:t>
            </a:r>
            <a:endParaRPr lang="en-US" sz="2400" b="1">
              <a:solidFill>
                <a:srgbClr val="280FE3"/>
              </a:solidFill>
              <a:latin typeface="Tahoma" pitchFamily="34" charset="0"/>
              <a:cs typeface="Tahoma" pitchFamily="34" charset="0"/>
            </a:endParaRPr>
          </a:p>
          <a:p>
            <a:pPr algn="just" eaLnBrk="1" hangingPunct="1">
              <a:spcBef>
                <a:spcPts val="600"/>
              </a:spcBef>
              <a:buClr>
                <a:schemeClr val="accent1"/>
              </a:buClr>
              <a:buSzPct val="70000"/>
              <a:buFont typeface="Wingdings" pitchFamily="2" charset="2"/>
              <a:buChar char="q"/>
            </a:pPr>
            <a:r>
              <a:rPr lang="vi-VN" sz="2400" b="1">
                <a:solidFill>
                  <a:srgbClr val="280FE3"/>
                </a:solidFill>
                <a:latin typeface="Tahoma" pitchFamily="34" charset="0"/>
                <a:cs typeface="Tahoma" pitchFamily="34" charset="0"/>
              </a:rPr>
              <a:t>Để cứu người có kết quả phải hành động nhanh chóng kịp thời và có phương pháp.</a:t>
            </a:r>
            <a:endParaRPr lang="en-US" sz="2400" b="1">
              <a:solidFill>
                <a:srgbClr val="280FE3"/>
              </a:solidFill>
              <a:latin typeface="Tahoma" pitchFamily="34" charset="0"/>
              <a:cs typeface="Tahoma" pitchFamily="34" charset="0"/>
            </a:endParaRPr>
          </a:p>
        </p:txBody>
      </p:sp>
    </p:spTree>
    <p:extLst>
      <p:ext uri="{BB962C8B-B14F-4D97-AF65-F5344CB8AC3E}">
        <p14:creationId xmlns:p14="http://schemas.microsoft.com/office/powerpoint/2010/main" val="1888727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A93482-8E69-40F7-BCAD-5662A6CADB27}" type="datetime4">
              <a:rPr lang="en-US" smtClean="0"/>
              <a:pPr/>
              <a:t>December 24, 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4</a:t>
            </a:fld>
            <a:endParaRPr lang="en-US"/>
          </a:p>
        </p:txBody>
      </p:sp>
      <p:sp>
        <p:nvSpPr>
          <p:cNvPr id="7" name="Content Placeholder 4"/>
          <p:cNvSpPr>
            <a:spLocks noGrp="1"/>
          </p:cNvSpPr>
          <p:nvPr>
            <p:ph idx="4294967295"/>
          </p:nvPr>
        </p:nvSpPr>
        <p:spPr>
          <a:xfrm>
            <a:off x="228600" y="228600"/>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2. QUY TRÌNH CẤP CỨU</a:t>
            </a:r>
          </a:p>
        </p:txBody>
      </p:sp>
      <p:sp>
        <p:nvSpPr>
          <p:cNvPr id="8" name="Content Placeholder 4"/>
          <p:cNvSpPr txBox="1">
            <a:spLocks/>
          </p:cNvSpPr>
          <p:nvPr/>
        </p:nvSpPr>
        <p:spPr bwMode="auto">
          <a:xfrm>
            <a:off x="304800" y="762000"/>
            <a:ext cx="86868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indent="236538"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2400"/>
              </a:spcBef>
              <a:buClr>
                <a:schemeClr val="accent1"/>
              </a:buClr>
              <a:buSzPct val="70000"/>
              <a:buFont typeface="Wingdings" pitchFamily="2" charset="2"/>
              <a:buChar char="q"/>
            </a:pPr>
            <a:r>
              <a:rPr lang="en-US" sz="2800" b="1">
                <a:solidFill>
                  <a:srgbClr val="280FE3"/>
                </a:solidFill>
                <a:latin typeface="Tahoma" pitchFamily="34" charset="0"/>
                <a:cs typeface="Tahoma" pitchFamily="34" charset="0"/>
              </a:rPr>
              <a:t>Tách nạn nhân ra khỏi nguồn điện</a:t>
            </a:r>
          </a:p>
          <a:p>
            <a:pPr algn="ctr" eaLnBrk="1" hangingPunct="1">
              <a:spcBef>
                <a:spcPts val="2400"/>
              </a:spcBef>
              <a:buClr>
                <a:schemeClr val="accent1"/>
              </a:buClr>
              <a:buSzPct val="70000"/>
              <a:buFont typeface="Wingdings" pitchFamily="2" charset="2"/>
              <a:buChar char="q"/>
            </a:pPr>
            <a:r>
              <a:rPr lang="en-US" sz="2800" b="1">
                <a:solidFill>
                  <a:srgbClr val="280FE3"/>
                </a:solidFill>
                <a:latin typeface="Tahoma" pitchFamily="34" charset="0"/>
                <a:cs typeface="Tahoma" pitchFamily="34" charset="0"/>
              </a:rPr>
              <a:t>Sơ </a:t>
            </a:r>
            <a:r>
              <a:rPr lang="en-US" sz="2800" b="1" smtClean="0">
                <a:solidFill>
                  <a:srgbClr val="280FE3"/>
                </a:solidFill>
                <a:latin typeface="Tahoma" pitchFamily="34" charset="0"/>
                <a:cs typeface="Tahoma" pitchFamily="34" charset="0"/>
              </a:rPr>
              <a:t>cứu nạn nhân</a:t>
            </a:r>
            <a:endParaRPr lang="en-US" sz="2800" b="1">
              <a:solidFill>
                <a:srgbClr val="280FE3"/>
              </a:solidFill>
              <a:latin typeface="Tahoma" pitchFamily="34" charset="0"/>
              <a:cs typeface="Tahoma" pitchFamily="34" charset="0"/>
            </a:endParaRPr>
          </a:p>
          <a:p>
            <a:pPr algn="ctr" eaLnBrk="1" hangingPunct="1">
              <a:spcBef>
                <a:spcPts val="2400"/>
              </a:spcBef>
              <a:buClr>
                <a:schemeClr val="accent1"/>
              </a:buClr>
              <a:buSzPct val="70000"/>
              <a:buFont typeface="Wingdings" pitchFamily="2" charset="2"/>
              <a:buChar char="q"/>
            </a:pPr>
            <a:r>
              <a:rPr lang="en-US" sz="2800" b="1">
                <a:solidFill>
                  <a:srgbClr val="280FE3"/>
                </a:solidFill>
                <a:latin typeface="Tahoma" pitchFamily="34" charset="0"/>
                <a:cs typeface="Tahoma" pitchFamily="34" charset="0"/>
              </a:rPr>
              <a:t>Hô </a:t>
            </a:r>
            <a:r>
              <a:rPr lang="en-US" sz="2800" b="1" smtClean="0">
                <a:solidFill>
                  <a:srgbClr val="280FE3"/>
                </a:solidFill>
                <a:latin typeface="Tahoma" pitchFamily="34" charset="0"/>
                <a:cs typeface="Tahoma" pitchFamily="34" charset="0"/>
              </a:rPr>
              <a:t>hấp cho nạn nhân</a:t>
            </a:r>
          </a:p>
        </p:txBody>
      </p:sp>
    </p:spTree>
    <p:extLst>
      <p:ext uri="{BB962C8B-B14F-4D97-AF65-F5344CB8AC3E}">
        <p14:creationId xmlns:p14="http://schemas.microsoft.com/office/powerpoint/2010/main" val="596546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wheel(4)">
                                      <p:cBhvr>
                                        <p:cTn id="7" dur="2000"/>
                                        <p:tgtEl>
                                          <p:spTgt spid="7">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heel(4)">
                                      <p:cBhvr>
                                        <p:cTn id="10" dur="2000"/>
                                        <p:tgtEl>
                                          <p:spTgt spid="7">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32"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Effect transition="in" filter="box(out)">
                                      <p:cBhvr>
                                        <p:cTn id="15" dur="2000"/>
                                        <p:tgtEl>
                                          <p:spTgt spid="8">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 presetClass="entr" presetSubtype="32" fill="hold" grpId="0" nodeType="click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box(out)">
                                      <p:cBhvr>
                                        <p:cTn id="20" dur="2000"/>
                                        <p:tgtEl>
                                          <p:spTgt spid="8">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ntr" presetSubtype="32" fill="hold" grpId="0" nodeType="click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Effect transition="in" filter="box(out)">
                                      <p:cBhvr>
                                        <p:cTn id="25" dur="20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8"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A93482-8E69-40F7-BCAD-5662A6CADB27}" type="datetime4">
              <a:rPr lang="en-US" smtClean="0"/>
              <a:pPr/>
              <a:t>December 24, 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5</a:t>
            </a:fld>
            <a:endParaRPr lang="en-US"/>
          </a:p>
        </p:txBody>
      </p:sp>
      <p:sp>
        <p:nvSpPr>
          <p:cNvPr id="7" name="Content Placeholder 4"/>
          <p:cNvSpPr>
            <a:spLocks noGrp="1"/>
          </p:cNvSpPr>
          <p:nvPr>
            <p:ph idx="4294967295"/>
          </p:nvPr>
        </p:nvSpPr>
        <p:spPr>
          <a:xfrm>
            <a:off x="214313" y="228600"/>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3. TÁCH NẠN NHÂN RA KHỎI NGUỒN ĐIỆN</a:t>
            </a:r>
          </a:p>
        </p:txBody>
      </p:sp>
      <p:sp>
        <p:nvSpPr>
          <p:cNvPr id="8" name="Content Placeholder 4"/>
          <p:cNvSpPr txBox="1">
            <a:spLocks/>
          </p:cNvSpPr>
          <p:nvPr/>
        </p:nvSpPr>
        <p:spPr bwMode="auto">
          <a:xfrm>
            <a:off x="228600" y="762000"/>
            <a:ext cx="8686800" cy="45720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2400"/>
              </a:spcBef>
              <a:buClr>
                <a:srgbClr val="280FE3"/>
              </a:buClr>
              <a:buSzPct val="70000"/>
              <a:buFont typeface="Wingdings 2" pitchFamily="18" charset="2"/>
              <a:buNone/>
            </a:pPr>
            <a:r>
              <a:rPr lang="en-US" sz="2400" b="1">
                <a:solidFill>
                  <a:srgbClr val="280FE3"/>
                </a:solidFill>
                <a:latin typeface="Tahoma" pitchFamily="34" charset="0"/>
                <a:cs typeface="Tahoma" pitchFamily="34" charset="0"/>
              </a:rPr>
              <a:t>3.2. TRƯỜNG HỢP KHÔNG CẮT ĐƯỢC MẠCH ĐIỆN</a:t>
            </a:r>
          </a:p>
        </p:txBody>
      </p:sp>
      <p:sp>
        <p:nvSpPr>
          <p:cNvPr id="9" name="Rectangle 5"/>
          <p:cNvSpPr txBox="1">
            <a:spLocks noChangeArrowheads="1"/>
          </p:cNvSpPr>
          <p:nvPr/>
        </p:nvSpPr>
        <p:spPr bwMode="auto">
          <a:xfrm>
            <a:off x="460375" y="1447800"/>
            <a:ext cx="51816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lnSpc>
                <a:spcPct val="80000"/>
              </a:lnSpc>
              <a:spcBef>
                <a:spcPts val="2400"/>
              </a:spcBef>
            </a:pPr>
            <a:r>
              <a:rPr lang="en-US" sz="2400" b="1">
                <a:solidFill>
                  <a:srgbClr val="0B0BE7"/>
                </a:solidFill>
              </a:rPr>
              <a:t>Nếu ở mạch điện cao áp:</a:t>
            </a:r>
          </a:p>
          <a:p>
            <a:pPr algn="just" eaLnBrk="1" hangingPunct="1">
              <a:lnSpc>
                <a:spcPct val="80000"/>
              </a:lnSpc>
              <a:spcBef>
                <a:spcPts val="2400"/>
              </a:spcBef>
            </a:pPr>
            <a:r>
              <a:rPr lang="en-US" sz="2400">
                <a:solidFill>
                  <a:srgbClr val="0B0BE7"/>
                </a:solidFill>
              </a:rPr>
              <a:t>     - Tốt nhất là người đi cứu phải được trang bị các dụng cụ cách điện như : ủng và găng tay cách điện, sào cách điện cao áp. Dùng sào cách điện để gạt hoặc đẩy nạn nhân ra khỏi mạch điện và lưu ý đến các biện pháp an toàn hứng đỡ nạn nhân.</a:t>
            </a:r>
            <a:endParaRPr lang="en-US" sz="2400" i="1">
              <a:solidFill>
                <a:srgbClr val="0B0BE7"/>
              </a:solidFill>
            </a:endParaRPr>
          </a:p>
          <a:p>
            <a:pPr algn="just" eaLnBrk="1" hangingPunct="1">
              <a:lnSpc>
                <a:spcPct val="80000"/>
              </a:lnSpc>
              <a:spcBef>
                <a:spcPts val="2400"/>
              </a:spcBef>
            </a:pPr>
            <a:r>
              <a:rPr lang="en-US" sz="2400" i="1">
                <a:solidFill>
                  <a:srgbClr val="0B0BE7"/>
                </a:solidFill>
              </a:rPr>
              <a:t>    - Trong các trường hợp không đủ khả năng xử lý đối với lưới điện cao áp thì tốt nhất phải điện thoại để đơn vị quản lý vận hành thiết bị hoặc báo điều độ cho cắt điện ngay.</a:t>
            </a:r>
            <a:r>
              <a:rPr lang="en-US" sz="2400">
                <a:solidFill>
                  <a:srgbClr val="0B0BE7"/>
                </a:solidFill>
              </a:rPr>
              <a:t> </a:t>
            </a:r>
          </a:p>
        </p:txBody>
      </p:sp>
      <p:pic>
        <p:nvPicPr>
          <p:cNvPr id="10" name="Picture 4" descr="425914450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2300" y="1828800"/>
            <a:ext cx="3216275" cy="209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425914450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5475" y="3984625"/>
            <a:ext cx="3198813" cy="195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9788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wheel(4)">
                                      <p:cBhvr>
                                        <p:cTn id="7" dur="2000"/>
                                        <p:tgtEl>
                                          <p:spTgt spid="7">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heel(4)">
                                      <p:cBhvr>
                                        <p:cTn id="10" dur="2000"/>
                                        <p:tgtEl>
                                          <p:spTgt spid="7">
                                            <p:txEl>
                                              <p:pRg st="0" end="0"/>
                                            </p:txEl>
                                          </p:spTgt>
                                        </p:tgtEl>
                                      </p:cBhvr>
                                    </p:animEffect>
                                  </p:childTnLst>
                                </p:cTn>
                              </p:par>
                            </p:childTnLst>
                          </p:cTn>
                        </p:par>
                        <p:par>
                          <p:cTn id="11" fill="hold">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8">
                                            <p:bg/>
                                          </p:spTgt>
                                        </p:tgtEl>
                                        <p:attrNameLst>
                                          <p:attrName>style.visibility</p:attrName>
                                        </p:attrNameLst>
                                      </p:cBhvr>
                                      <p:to>
                                        <p:strVal val="visible"/>
                                      </p:to>
                                    </p:set>
                                    <p:animEffect transition="in" filter="wipe(down)">
                                      <p:cBhvr>
                                        <p:cTn id="14" dur="500"/>
                                        <p:tgtEl>
                                          <p:spTgt spid="8">
                                            <p:bg/>
                                          </p:spTgt>
                                        </p:tgtEl>
                                      </p:cBhvr>
                                    </p:animEffect>
                                  </p:childTnLst>
                                </p:cTn>
                              </p:par>
                              <p:par>
                                <p:cTn id="15" presetID="21" presetClass="entr" presetSubtype="4" fill="hold" grpId="0" nodeType="with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wheel(4)">
                                      <p:cBhvr>
                                        <p:cTn id="17" dur="20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9" presetClass="entr" presetSubtype="0" decel="10000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2000" fill="hold"/>
                                        <p:tgtEl>
                                          <p:spTgt spid="10"/>
                                        </p:tgtEl>
                                        <p:attrNameLst>
                                          <p:attrName>ppt_w</p:attrName>
                                        </p:attrNameLst>
                                      </p:cBhvr>
                                      <p:tavLst>
                                        <p:tav tm="0">
                                          <p:val>
                                            <p:fltVal val="0"/>
                                          </p:val>
                                        </p:tav>
                                        <p:tav tm="100000">
                                          <p:val>
                                            <p:strVal val="#ppt_w"/>
                                          </p:val>
                                        </p:tav>
                                      </p:tavLst>
                                    </p:anim>
                                    <p:anim calcmode="lin" valueType="num">
                                      <p:cBhvr>
                                        <p:cTn id="23" dur="2000" fill="hold"/>
                                        <p:tgtEl>
                                          <p:spTgt spid="10"/>
                                        </p:tgtEl>
                                        <p:attrNameLst>
                                          <p:attrName>ppt_h</p:attrName>
                                        </p:attrNameLst>
                                      </p:cBhvr>
                                      <p:tavLst>
                                        <p:tav tm="0">
                                          <p:val>
                                            <p:fltVal val="0"/>
                                          </p:val>
                                        </p:tav>
                                        <p:tav tm="100000">
                                          <p:val>
                                            <p:strVal val="#ppt_h"/>
                                          </p:val>
                                        </p:tav>
                                      </p:tavLst>
                                    </p:anim>
                                    <p:anim calcmode="lin" valueType="num">
                                      <p:cBhvr>
                                        <p:cTn id="24" dur="2000" fill="hold"/>
                                        <p:tgtEl>
                                          <p:spTgt spid="10"/>
                                        </p:tgtEl>
                                        <p:attrNameLst>
                                          <p:attrName>style.rotation</p:attrName>
                                        </p:attrNameLst>
                                      </p:cBhvr>
                                      <p:tavLst>
                                        <p:tav tm="0">
                                          <p:val>
                                            <p:fltVal val="360"/>
                                          </p:val>
                                        </p:tav>
                                        <p:tav tm="100000">
                                          <p:val>
                                            <p:fltVal val="0"/>
                                          </p:val>
                                        </p:tav>
                                      </p:tavLst>
                                    </p:anim>
                                    <p:animEffect transition="in" filter="fade">
                                      <p:cBhvr>
                                        <p:cTn id="25" dur="2000"/>
                                        <p:tgtEl>
                                          <p:spTgt spid="10"/>
                                        </p:tgtEl>
                                      </p:cBhvr>
                                    </p:animEffect>
                                  </p:childTnLst>
                                </p:cTn>
                              </p:par>
                              <p:par>
                                <p:cTn id="26" presetID="49" presetClass="entr" presetSubtype="0" decel="10000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2000" fill="hold"/>
                                        <p:tgtEl>
                                          <p:spTgt spid="11"/>
                                        </p:tgtEl>
                                        <p:attrNameLst>
                                          <p:attrName>ppt_w</p:attrName>
                                        </p:attrNameLst>
                                      </p:cBhvr>
                                      <p:tavLst>
                                        <p:tav tm="0">
                                          <p:val>
                                            <p:fltVal val="0"/>
                                          </p:val>
                                        </p:tav>
                                        <p:tav tm="100000">
                                          <p:val>
                                            <p:strVal val="#ppt_w"/>
                                          </p:val>
                                        </p:tav>
                                      </p:tavLst>
                                    </p:anim>
                                    <p:anim calcmode="lin" valueType="num">
                                      <p:cBhvr>
                                        <p:cTn id="29" dur="2000" fill="hold"/>
                                        <p:tgtEl>
                                          <p:spTgt spid="11"/>
                                        </p:tgtEl>
                                        <p:attrNameLst>
                                          <p:attrName>ppt_h</p:attrName>
                                        </p:attrNameLst>
                                      </p:cBhvr>
                                      <p:tavLst>
                                        <p:tav tm="0">
                                          <p:val>
                                            <p:fltVal val="0"/>
                                          </p:val>
                                        </p:tav>
                                        <p:tav tm="100000">
                                          <p:val>
                                            <p:strVal val="#ppt_h"/>
                                          </p:val>
                                        </p:tav>
                                      </p:tavLst>
                                    </p:anim>
                                    <p:anim calcmode="lin" valueType="num">
                                      <p:cBhvr>
                                        <p:cTn id="30" dur="2000" fill="hold"/>
                                        <p:tgtEl>
                                          <p:spTgt spid="11"/>
                                        </p:tgtEl>
                                        <p:attrNameLst>
                                          <p:attrName>style.rotation</p:attrName>
                                        </p:attrNameLst>
                                      </p:cBhvr>
                                      <p:tavLst>
                                        <p:tav tm="0">
                                          <p:val>
                                            <p:fltVal val="360"/>
                                          </p:val>
                                        </p:tav>
                                        <p:tav tm="100000">
                                          <p:val>
                                            <p:fltVal val="0"/>
                                          </p:val>
                                        </p:tav>
                                      </p:tavLst>
                                    </p:anim>
                                    <p:animEffect transition="in" filter="fade">
                                      <p:cBhvr>
                                        <p:cTn id="31" dur="20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4" presetClass="entr" presetSubtype="16" fill="hold" nodeType="clickEffect">
                                  <p:stCondLst>
                                    <p:cond delay="0"/>
                                  </p:stCondLst>
                                  <p:childTnLst>
                                    <p:set>
                                      <p:cBhvr>
                                        <p:cTn id="35" dur="1" fill="hold">
                                          <p:stCondLst>
                                            <p:cond delay="0"/>
                                          </p:stCondLst>
                                        </p:cTn>
                                        <p:tgtEl>
                                          <p:spTgt spid="9">
                                            <p:txEl>
                                              <p:pRg st="0" end="0"/>
                                            </p:txEl>
                                          </p:spTgt>
                                        </p:tgtEl>
                                        <p:attrNameLst>
                                          <p:attrName>style.visibility</p:attrName>
                                        </p:attrNameLst>
                                      </p:cBhvr>
                                      <p:to>
                                        <p:strVal val="visible"/>
                                      </p:to>
                                    </p:set>
                                    <p:animEffect transition="in" filter="box(in)">
                                      <p:cBhvr>
                                        <p:cTn id="36" dur="500"/>
                                        <p:tgtEl>
                                          <p:spTgt spid="9">
                                            <p:txEl>
                                              <p:pRg st="0" end="0"/>
                                            </p:txEl>
                                          </p:spTgt>
                                        </p:tgtEl>
                                      </p:cBhvr>
                                    </p:animEffect>
                                  </p:childTnLst>
                                </p:cTn>
                              </p:par>
                              <p:par>
                                <p:cTn id="37" presetID="4" presetClass="entr" presetSubtype="16" fill="hold" nodeType="withEffect">
                                  <p:stCondLst>
                                    <p:cond delay="0"/>
                                  </p:stCondLst>
                                  <p:childTnLst>
                                    <p:set>
                                      <p:cBhvr>
                                        <p:cTn id="38" dur="1" fill="hold">
                                          <p:stCondLst>
                                            <p:cond delay="0"/>
                                          </p:stCondLst>
                                        </p:cTn>
                                        <p:tgtEl>
                                          <p:spTgt spid="9">
                                            <p:txEl>
                                              <p:pRg st="1" end="1"/>
                                            </p:txEl>
                                          </p:spTgt>
                                        </p:tgtEl>
                                        <p:attrNameLst>
                                          <p:attrName>style.visibility</p:attrName>
                                        </p:attrNameLst>
                                      </p:cBhvr>
                                      <p:to>
                                        <p:strVal val="visible"/>
                                      </p:to>
                                    </p:set>
                                    <p:animEffect transition="in" filter="box(in)">
                                      <p:cBhvr>
                                        <p:cTn id="39" dur="500"/>
                                        <p:tgtEl>
                                          <p:spTgt spid="9">
                                            <p:txEl>
                                              <p:pRg st="1" end="1"/>
                                            </p:txEl>
                                          </p:spTgt>
                                        </p:tgtEl>
                                      </p:cBhvr>
                                    </p:animEffect>
                                  </p:childTnLst>
                                </p:cTn>
                              </p:par>
                              <p:par>
                                <p:cTn id="40" presetID="4" presetClass="entr" presetSubtype="16" fill="hold" nodeType="withEffect">
                                  <p:stCondLst>
                                    <p:cond delay="0"/>
                                  </p:stCondLst>
                                  <p:childTnLst>
                                    <p:set>
                                      <p:cBhvr>
                                        <p:cTn id="41" dur="1" fill="hold">
                                          <p:stCondLst>
                                            <p:cond delay="0"/>
                                          </p:stCondLst>
                                        </p:cTn>
                                        <p:tgtEl>
                                          <p:spTgt spid="9">
                                            <p:txEl>
                                              <p:pRg st="2" end="2"/>
                                            </p:txEl>
                                          </p:spTgt>
                                        </p:tgtEl>
                                        <p:attrNameLst>
                                          <p:attrName>style.visibility</p:attrName>
                                        </p:attrNameLst>
                                      </p:cBhvr>
                                      <p:to>
                                        <p:strVal val="visible"/>
                                      </p:to>
                                    </p:set>
                                    <p:animEffect transition="in" filter="box(in)">
                                      <p:cBhvr>
                                        <p:cTn id="4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8"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A93482-8E69-40F7-BCAD-5662A6CADB27}" type="datetime4">
              <a:rPr lang="en-US" smtClean="0"/>
              <a:pPr/>
              <a:t>December 24, 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6</a:t>
            </a:fld>
            <a:endParaRPr lang="en-US"/>
          </a:p>
        </p:txBody>
      </p:sp>
      <p:sp>
        <p:nvSpPr>
          <p:cNvPr id="7" name="Content Placeholder 4"/>
          <p:cNvSpPr>
            <a:spLocks noGrp="1"/>
          </p:cNvSpPr>
          <p:nvPr>
            <p:ph idx="4294967295"/>
          </p:nvPr>
        </p:nvSpPr>
        <p:spPr>
          <a:xfrm>
            <a:off x="228600" y="228600"/>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4. CÁC PHƯƠNG PHÁP CẤP CỨU</a:t>
            </a:r>
          </a:p>
        </p:txBody>
      </p:sp>
      <p:sp>
        <p:nvSpPr>
          <p:cNvPr id="8" name="Content Placeholder 4"/>
          <p:cNvSpPr txBox="1">
            <a:spLocks/>
          </p:cNvSpPr>
          <p:nvPr/>
        </p:nvSpPr>
        <p:spPr bwMode="auto">
          <a:xfrm>
            <a:off x="228600" y="685800"/>
            <a:ext cx="8686800" cy="45720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2400"/>
              </a:spcBef>
              <a:buClr>
                <a:srgbClr val="280FE3"/>
              </a:buClr>
              <a:buSzPct val="70000"/>
              <a:buFont typeface="Wingdings 2" pitchFamily="18" charset="2"/>
              <a:buNone/>
            </a:pPr>
            <a:r>
              <a:rPr lang="en-US" sz="2400" b="1">
                <a:solidFill>
                  <a:srgbClr val="280FE3"/>
                </a:solidFill>
                <a:latin typeface="Tahoma" pitchFamily="34" charset="0"/>
                <a:cs typeface="Tahoma" pitchFamily="34" charset="0"/>
              </a:rPr>
              <a:t>4.2. NẠN NHÂN MẤT TRI GIÁC</a:t>
            </a:r>
          </a:p>
        </p:txBody>
      </p:sp>
      <p:sp>
        <p:nvSpPr>
          <p:cNvPr id="9" name="Rectangle 5"/>
          <p:cNvSpPr txBox="1">
            <a:spLocks noChangeArrowheads="1"/>
          </p:cNvSpPr>
          <p:nvPr/>
        </p:nvSpPr>
        <p:spPr bwMode="auto">
          <a:xfrm>
            <a:off x="457200" y="1295400"/>
            <a:ext cx="51816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lnSpc>
                <a:spcPct val="80000"/>
              </a:lnSpc>
              <a:spcBef>
                <a:spcPts val="1200"/>
              </a:spcBef>
            </a:pPr>
            <a:r>
              <a:rPr lang="en-US" sz="2400">
                <a:solidFill>
                  <a:srgbClr val="0B0BE7"/>
                </a:solidFill>
              </a:rPr>
              <a:t>Nếu nạn nhân nhân mất tri giác nhưng vẫn còn thở nhẹ, tim đập yếu:</a:t>
            </a:r>
          </a:p>
          <a:p>
            <a:pPr algn="just" eaLnBrk="1" hangingPunct="1">
              <a:lnSpc>
                <a:spcPct val="80000"/>
              </a:lnSpc>
              <a:spcBef>
                <a:spcPts val="1200"/>
              </a:spcBef>
            </a:pPr>
            <a:r>
              <a:rPr lang="en-US" sz="2400">
                <a:solidFill>
                  <a:srgbClr val="0B0BE7"/>
                </a:solidFill>
              </a:rPr>
              <a:t>   - Phải nhanh chóng đưa nạn nhân đế nơi thoáng khí</a:t>
            </a:r>
          </a:p>
          <a:p>
            <a:pPr algn="just" eaLnBrk="1" hangingPunct="1">
              <a:lnSpc>
                <a:spcPct val="80000"/>
              </a:lnSpc>
              <a:spcBef>
                <a:spcPts val="1200"/>
              </a:spcBef>
            </a:pPr>
            <a:r>
              <a:rPr lang="en-US" sz="2400">
                <a:solidFill>
                  <a:srgbClr val="0B0BE7"/>
                </a:solidFill>
              </a:rPr>
              <a:t>   - Nới rộng quần áo, thắt </a:t>
            </a:r>
            <a:r>
              <a:rPr lang="en-US" sz="2400" smtClean="0">
                <a:solidFill>
                  <a:srgbClr val="0B0BE7"/>
                </a:solidFill>
              </a:rPr>
              <a:t>lưng</a:t>
            </a:r>
          </a:p>
          <a:p>
            <a:pPr algn="just" eaLnBrk="1" hangingPunct="1">
              <a:lnSpc>
                <a:spcPct val="80000"/>
              </a:lnSpc>
              <a:spcBef>
                <a:spcPts val="1200"/>
              </a:spcBef>
            </a:pPr>
            <a:r>
              <a:rPr lang="en-US" sz="2400" smtClean="0">
                <a:solidFill>
                  <a:srgbClr val="0B0BE7"/>
                </a:solidFill>
              </a:rPr>
              <a:t>-Cho người bị nạn ngửi amoniac hoặc nước tiểu</a:t>
            </a:r>
            <a:endParaRPr lang="en-US" sz="2400" smtClean="0">
              <a:solidFill>
                <a:srgbClr val="00B0F0"/>
              </a:solidFill>
            </a:endParaRPr>
          </a:p>
          <a:p>
            <a:pPr algn="just" eaLnBrk="1" hangingPunct="1">
              <a:lnSpc>
                <a:spcPct val="80000"/>
              </a:lnSpc>
              <a:spcBef>
                <a:spcPts val="1200"/>
              </a:spcBef>
            </a:pPr>
            <a:r>
              <a:rPr lang="en-US" sz="2400" smtClean="0">
                <a:solidFill>
                  <a:srgbClr val="0B0BE7"/>
                </a:solidFill>
              </a:rPr>
              <a:t>- </a:t>
            </a:r>
            <a:r>
              <a:rPr lang="en-US" sz="2400">
                <a:solidFill>
                  <a:srgbClr val="0B0BE7"/>
                </a:solidFill>
              </a:rPr>
              <a:t>Đồng thời moi trong miệng nạn nhân xem có đờm, máu, nôn … để lấy ra</a:t>
            </a:r>
          </a:p>
          <a:p>
            <a:pPr algn="just" eaLnBrk="1" hangingPunct="1">
              <a:lnSpc>
                <a:spcPct val="80000"/>
              </a:lnSpc>
              <a:spcBef>
                <a:spcPts val="1200"/>
              </a:spcBef>
            </a:pPr>
            <a:r>
              <a:rPr lang="en-US" sz="2400">
                <a:solidFill>
                  <a:srgbClr val="0B0BE7"/>
                </a:solidFill>
              </a:rPr>
              <a:t>   - Sau đó xoa nóng người nạn nhân, đồng thời khẩn trương đi mời cán bộ y tế.</a:t>
            </a: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53017"/>
          <a:stretch>
            <a:fillRect/>
          </a:stretch>
        </p:blipFill>
        <p:spPr bwMode="auto">
          <a:xfrm>
            <a:off x="6477000" y="3581400"/>
            <a:ext cx="23907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58669"/>
          <a:stretch>
            <a:fillRect/>
          </a:stretch>
        </p:blipFill>
        <p:spPr bwMode="auto">
          <a:xfrm>
            <a:off x="6477000" y="1219200"/>
            <a:ext cx="24384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3505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wheel(4)">
                                      <p:cBhvr>
                                        <p:cTn id="7" dur="2000"/>
                                        <p:tgtEl>
                                          <p:spTgt spid="7">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heel(4)">
                                      <p:cBhvr>
                                        <p:cTn id="10" dur="2000"/>
                                        <p:tgtEl>
                                          <p:spTgt spid="7">
                                            <p:txEl>
                                              <p:pRg st="0" end="0"/>
                                            </p:txEl>
                                          </p:spTgt>
                                        </p:tgtEl>
                                      </p:cBhvr>
                                    </p:animEffect>
                                  </p:childTnLst>
                                </p:cTn>
                              </p:par>
                            </p:childTnLst>
                          </p:cTn>
                        </p:par>
                        <p:par>
                          <p:cTn id="11" fill="hold">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8">
                                            <p:bg/>
                                          </p:spTgt>
                                        </p:tgtEl>
                                        <p:attrNameLst>
                                          <p:attrName>style.visibility</p:attrName>
                                        </p:attrNameLst>
                                      </p:cBhvr>
                                      <p:to>
                                        <p:strVal val="visible"/>
                                      </p:to>
                                    </p:set>
                                    <p:animEffect transition="in" filter="wipe(down)">
                                      <p:cBhvr>
                                        <p:cTn id="14" dur="500"/>
                                        <p:tgtEl>
                                          <p:spTgt spid="8">
                                            <p:bg/>
                                          </p:spTgt>
                                        </p:tgtEl>
                                      </p:cBhvr>
                                    </p:animEffect>
                                  </p:childTnLst>
                                </p:cTn>
                              </p:par>
                              <p:par>
                                <p:cTn id="15" presetID="21" presetClass="entr" presetSubtype="4" fill="hold" grpId="0" nodeType="with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wheel(4)">
                                      <p:cBhvr>
                                        <p:cTn id="17" dur="2000"/>
                                        <p:tgtEl>
                                          <p:spTgt spid="8">
                                            <p:txEl>
                                              <p:pRg st="0" end="0"/>
                                            </p:txEl>
                                          </p:spTgt>
                                        </p:tgtEl>
                                      </p:cBhvr>
                                    </p:animEffect>
                                  </p:childTnLst>
                                </p:cTn>
                              </p:par>
                            </p:childTnLst>
                          </p:cTn>
                        </p:par>
                        <p:par>
                          <p:cTn id="18" fill="hold">
                            <p:stCondLst>
                              <p:cond delay="4000"/>
                            </p:stCondLst>
                            <p:childTnLst>
                              <p:par>
                                <p:cTn id="19" presetID="49" presetClass="entr" presetSubtype="0" decel="100000"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2000" fill="hold"/>
                                        <p:tgtEl>
                                          <p:spTgt spid="11"/>
                                        </p:tgtEl>
                                        <p:attrNameLst>
                                          <p:attrName>ppt_w</p:attrName>
                                        </p:attrNameLst>
                                      </p:cBhvr>
                                      <p:tavLst>
                                        <p:tav tm="0">
                                          <p:val>
                                            <p:fltVal val="0"/>
                                          </p:val>
                                        </p:tav>
                                        <p:tav tm="100000">
                                          <p:val>
                                            <p:strVal val="#ppt_w"/>
                                          </p:val>
                                        </p:tav>
                                      </p:tavLst>
                                    </p:anim>
                                    <p:anim calcmode="lin" valueType="num">
                                      <p:cBhvr>
                                        <p:cTn id="22" dur="2000" fill="hold"/>
                                        <p:tgtEl>
                                          <p:spTgt spid="11"/>
                                        </p:tgtEl>
                                        <p:attrNameLst>
                                          <p:attrName>ppt_h</p:attrName>
                                        </p:attrNameLst>
                                      </p:cBhvr>
                                      <p:tavLst>
                                        <p:tav tm="0">
                                          <p:val>
                                            <p:fltVal val="0"/>
                                          </p:val>
                                        </p:tav>
                                        <p:tav tm="100000">
                                          <p:val>
                                            <p:strVal val="#ppt_h"/>
                                          </p:val>
                                        </p:tav>
                                      </p:tavLst>
                                    </p:anim>
                                    <p:anim calcmode="lin" valueType="num">
                                      <p:cBhvr>
                                        <p:cTn id="23" dur="2000" fill="hold"/>
                                        <p:tgtEl>
                                          <p:spTgt spid="11"/>
                                        </p:tgtEl>
                                        <p:attrNameLst>
                                          <p:attrName>style.rotation</p:attrName>
                                        </p:attrNameLst>
                                      </p:cBhvr>
                                      <p:tavLst>
                                        <p:tav tm="0">
                                          <p:val>
                                            <p:fltVal val="360"/>
                                          </p:val>
                                        </p:tav>
                                        <p:tav tm="100000">
                                          <p:val>
                                            <p:fltVal val="0"/>
                                          </p:val>
                                        </p:tav>
                                      </p:tavLst>
                                    </p:anim>
                                    <p:animEffect transition="in" filter="fade">
                                      <p:cBhvr>
                                        <p:cTn id="24" dur="2000"/>
                                        <p:tgtEl>
                                          <p:spTgt spid="11"/>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2000" fill="hold"/>
                                        <p:tgtEl>
                                          <p:spTgt spid="10"/>
                                        </p:tgtEl>
                                        <p:attrNameLst>
                                          <p:attrName>ppt_w</p:attrName>
                                        </p:attrNameLst>
                                      </p:cBhvr>
                                      <p:tavLst>
                                        <p:tav tm="0">
                                          <p:val>
                                            <p:fltVal val="0"/>
                                          </p:val>
                                        </p:tav>
                                        <p:tav tm="100000">
                                          <p:val>
                                            <p:strVal val="#ppt_w"/>
                                          </p:val>
                                        </p:tav>
                                      </p:tavLst>
                                    </p:anim>
                                    <p:anim calcmode="lin" valueType="num">
                                      <p:cBhvr>
                                        <p:cTn id="28" dur="2000" fill="hold"/>
                                        <p:tgtEl>
                                          <p:spTgt spid="10"/>
                                        </p:tgtEl>
                                        <p:attrNameLst>
                                          <p:attrName>ppt_h</p:attrName>
                                        </p:attrNameLst>
                                      </p:cBhvr>
                                      <p:tavLst>
                                        <p:tav tm="0">
                                          <p:val>
                                            <p:fltVal val="0"/>
                                          </p:val>
                                        </p:tav>
                                        <p:tav tm="100000">
                                          <p:val>
                                            <p:strVal val="#ppt_h"/>
                                          </p:val>
                                        </p:tav>
                                      </p:tavLst>
                                    </p:anim>
                                    <p:anim calcmode="lin" valueType="num">
                                      <p:cBhvr>
                                        <p:cTn id="29" dur="2000" fill="hold"/>
                                        <p:tgtEl>
                                          <p:spTgt spid="10"/>
                                        </p:tgtEl>
                                        <p:attrNameLst>
                                          <p:attrName>style.rotation</p:attrName>
                                        </p:attrNameLst>
                                      </p:cBhvr>
                                      <p:tavLst>
                                        <p:tav tm="0">
                                          <p:val>
                                            <p:fltVal val="360"/>
                                          </p:val>
                                        </p:tav>
                                        <p:tav tm="100000">
                                          <p:val>
                                            <p:fltVal val="0"/>
                                          </p:val>
                                        </p:tav>
                                      </p:tavLst>
                                    </p:anim>
                                    <p:animEffect transition="in" filter="fade">
                                      <p:cBhvr>
                                        <p:cTn id="30" dur="20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animEffect transition="in" filter="box(in)">
                                      <p:cBhvr>
                                        <p:cTn id="35" dur="500"/>
                                        <p:tgtEl>
                                          <p:spTgt spid="9">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nodeType="clickEffect">
                                  <p:stCondLst>
                                    <p:cond delay="0"/>
                                  </p:stCondLst>
                                  <p:childTnLst>
                                    <p:set>
                                      <p:cBhvr>
                                        <p:cTn id="39" dur="1" fill="hold">
                                          <p:stCondLst>
                                            <p:cond delay="0"/>
                                          </p:stCondLst>
                                        </p:cTn>
                                        <p:tgtEl>
                                          <p:spTgt spid="9">
                                            <p:txEl>
                                              <p:pRg st="1" end="1"/>
                                            </p:txEl>
                                          </p:spTgt>
                                        </p:tgtEl>
                                        <p:attrNameLst>
                                          <p:attrName>style.visibility</p:attrName>
                                        </p:attrNameLst>
                                      </p:cBhvr>
                                      <p:to>
                                        <p:strVal val="visible"/>
                                      </p:to>
                                    </p:set>
                                    <p:animEffect transition="in" filter="box(in)">
                                      <p:cBhvr>
                                        <p:cTn id="40" dur="500"/>
                                        <p:tgtEl>
                                          <p:spTgt spid="9">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nodeType="clickEffect">
                                  <p:stCondLst>
                                    <p:cond delay="0"/>
                                  </p:stCondLst>
                                  <p:childTnLst>
                                    <p:set>
                                      <p:cBhvr>
                                        <p:cTn id="44" dur="1" fill="hold">
                                          <p:stCondLst>
                                            <p:cond delay="0"/>
                                          </p:stCondLst>
                                        </p:cTn>
                                        <p:tgtEl>
                                          <p:spTgt spid="9">
                                            <p:txEl>
                                              <p:pRg st="2" end="2"/>
                                            </p:txEl>
                                          </p:spTgt>
                                        </p:tgtEl>
                                        <p:attrNameLst>
                                          <p:attrName>style.visibility</p:attrName>
                                        </p:attrNameLst>
                                      </p:cBhvr>
                                      <p:to>
                                        <p:strVal val="visible"/>
                                      </p:to>
                                    </p:set>
                                    <p:animEffect transition="in" filter="box(in)">
                                      <p:cBhvr>
                                        <p:cTn id="45" dur="500"/>
                                        <p:tgtEl>
                                          <p:spTgt spid="9">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4" presetClass="entr" presetSubtype="16" fill="hold" nodeType="clickEffect">
                                  <p:stCondLst>
                                    <p:cond delay="0"/>
                                  </p:stCondLst>
                                  <p:childTnLst>
                                    <p:set>
                                      <p:cBhvr>
                                        <p:cTn id="49" dur="1" fill="hold">
                                          <p:stCondLst>
                                            <p:cond delay="0"/>
                                          </p:stCondLst>
                                        </p:cTn>
                                        <p:tgtEl>
                                          <p:spTgt spid="9">
                                            <p:txEl>
                                              <p:pRg st="3" end="3"/>
                                            </p:txEl>
                                          </p:spTgt>
                                        </p:tgtEl>
                                        <p:attrNameLst>
                                          <p:attrName>style.visibility</p:attrName>
                                        </p:attrNameLst>
                                      </p:cBhvr>
                                      <p:to>
                                        <p:strVal val="visible"/>
                                      </p:to>
                                    </p:set>
                                    <p:animEffect transition="in" filter="box(in)">
                                      <p:cBhvr>
                                        <p:cTn id="50" dur="500"/>
                                        <p:tgtEl>
                                          <p:spTgt spid="9">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 presetClass="entr" presetSubtype="16" fill="hold" nodeType="clickEffect">
                                  <p:stCondLst>
                                    <p:cond delay="0"/>
                                  </p:stCondLst>
                                  <p:childTnLst>
                                    <p:set>
                                      <p:cBhvr>
                                        <p:cTn id="54" dur="1" fill="hold">
                                          <p:stCondLst>
                                            <p:cond delay="0"/>
                                          </p:stCondLst>
                                        </p:cTn>
                                        <p:tgtEl>
                                          <p:spTgt spid="9">
                                            <p:txEl>
                                              <p:pRg st="4" end="4"/>
                                            </p:txEl>
                                          </p:spTgt>
                                        </p:tgtEl>
                                        <p:attrNameLst>
                                          <p:attrName>style.visibility</p:attrName>
                                        </p:attrNameLst>
                                      </p:cBhvr>
                                      <p:to>
                                        <p:strVal val="visible"/>
                                      </p:to>
                                    </p:set>
                                    <p:animEffect transition="in" filter="box(in)">
                                      <p:cBhvr>
                                        <p:cTn id="55" dur="500"/>
                                        <p:tgtEl>
                                          <p:spTgt spid="9">
                                            <p:txEl>
                                              <p:pRg st="4" end="4"/>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4" presetClass="entr" presetSubtype="16" fill="hold" nodeType="clickEffect">
                                  <p:stCondLst>
                                    <p:cond delay="0"/>
                                  </p:stCondLst>
                                  <p:childTnLst>
                                    <p:set>
                                      <p:cBhvr>
                                        <p:cTn id="59" dur="1" fill="hold">
                                          <p:stCondLst>
                                            <p:cond delay="0"/>
                                          </p:stCondLst>
                                        </p:cTn>
                                        <p:tgtEl>
                                          <p:spTgt spid="9">
                                            <p:txEl>
                                              <p:pRg st="5" end="5"/>
                                            </p:txEl>
                                          </p:spTgt>
                                        </p:tgtEl>
                                        <p:attrNameLst>
                                          <p:attrName>style.visibility</p:attrName>
                                        </p:attrNameLst>
                                      </p:cBhvr>
                                      <p:to>
                                        <p:strVal val="visible"/>
                                      </p:to>
                                    </p:set>
                                    <p:animEffect transition="in" filter="box(in)">
                                      <p:cBhvr>
                                        <p:cTn id="60"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8"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A93482-8E69-40F7-BCAD-5662A6CADB27}" type="datetime4">
              <a:rPr lang="en-US" smtClean="0"/>
              <a:pPr/>
              <a:t>December 24, 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7</a:t>
            </a:fld>
            <a:endParaRPr lang="en-US"/>
          </a:p>
        </p:txBody>
      </p:sp>
      <p:sp>
        <p:nvSpPr>
          <p:cNvPr id="12" name="Content Placeholder 4"/>
          <p:cNvSpPr>
            <a:spLocks noGrp="1"/>
          </p:cNvSpPr>
          <p:nvPr>
            <p:ph idx="4294967295"/>
          </p:nvPr>
        </p:nvSpPr>
        <p:spPr>
          <a:xfrm>
            <a:off x="228600" y="304800"/>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4. CÁC PHƯƠNG PHÁP CẤP CỨU</a:t>
            </a:r>
          </a:p>
        </p:txBody>
      </p:sp>
      <p:sp>
        <p:nvSpPr>
          <p:cNvPr id="13" name="Content Placeholder 4"/>
          <p:cNvSpPr txBox="1">
            <a:spLocks/>
          </p:cNvSpPr>
          <p:nvPr/>
        </p:nvSpPr>
        <p:spPr bwMode="auto">
          <a:xfrm>
            <a:off x="228600" y="762000"/>
            <a:ext cx="8686800" cy="45720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2400"/>
              </a:spcBef>
              <a:buClr>
                <a:srgbClr val="280FE3"/>
              </a:buClr>
              <a:buSzPct val="70000"/>
              <a:buFont typeface="Wingdings 2" pitchFamily="18" charset="2"/>
              <a:buNone/>
            </a:pPr>
            <a:r>
              <a:rPr lang="en-US" sz="2400" b="1">
                <a:solidFill>
                  <a:srgbClr val="280FE3"/>
                </a:solidFill>
                <a:latin typeface="Tahoma" pitchFamily="34" charset="0"/>
                <a:cs typeface="Tahoma" pitchFamily="34" charset="0"/>
              </a:rPr>
              <a:t>4.3. NẠN NHÂN ĐÃ TẮT THỞ</a:t>
            </a:r>
          </a:p>
        </p:txBody>
      </p:sp>
      <p:sp>
        <p:nvSpPr>
          <p:cNvPr id="14" name="Rectangle 5"/>
          <p:cNvSpPr txBox="1">
            <a:spLocks noChangeArrowheads="1"/>
          </p:cNvSpPr>
          <p:nvPr/>
        </p:nvSpPr>
        <p:spPr bwMode="auto">
          <a:xfrm>
            <a:off x="457200" y="1371600"/>
            <a:ext cx="51816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lnSpc>
                <a:spcPct val="80000"/>
              </a:lnSpc>
              <a:spcBef>
                <a:spcPts val="1200"/>
              </a:spcBef>
            </a:pPr>
            <a:r>
              <a:rPr lang="en-US" sz="2400">
                <a:solidFill>
                  <a:srgbClr val="0B0BE7"/>
                </a:solidFill>
              </a:rPr>
              <a:t>Nếu nạn nhân tắt thở, tim ngừng đập, toàn thân bị co giật</a:t>
            </a:r>
          </a:p>
          <a:p>
            <a:pPr algn="just" eaLnBrk="1" hangingPunct="1">
              <a:lnSpc>
                <a:spcPct val="80000"/>
              </a:lnSpc>
              <a:spcBef>
                <a:spcPts val="1200"/>
              </a:spcBef>
            </a:pPr>
            <a:r>
              <a:rPr lang="en-US" sz="2400">
                <a:solidFill>
                  <a:srgbClr val="0B0BE7"/>
                </a:solidFill>
              </a:rPr>
              <a:t>   - Nhanh chóng đưa nạn nhân đến nơi thoáng khí</a:t>
            </a:r>
          </a:p>
          <a:p>
            <a:pPr algn="just" eaLnBrk="1" hangingPunct="1">
              <a:lnSpc>
                <a:spcPct val="80000"/>
              </a:lnSpc>
              <a:spcBef>
                <a:spcPts val="1200"/>
              </a:spcBef>
            </a:pPr>
            <a:r>
              <a:rPr lang="en-US" sz="2400">
                <a:solidFill>
                  <a:srgbClr val="0B0BE7"/>
                </a:solidFill>
              </a:rPr>
              <a:t>   - Nới lỏng quần áo, thắt lưng</a:t>
            </a:r>
          </a:p>
          <a:p>
            <a:pPr algn="just" eaLnBrk="1" hangingPunct="1">
              <a:lnSpc>
                <a:spcPct val="80000"/>
              </a:lnSpc>
              <a:spcBef>
                <a:spcPts val="1200"/>
              </a:spcBef>
            </a:pPr>
            <a:r>
              <a:rPr lang="en-US" sz="2400">
                <a:solidFill>
                  <a:srgbClr val="0B0BE7"/>
                </a:solidFill>
              </a:rPr>
              <a:t>   - Lấy đờm, dãi,... Trong miệng ra</a:t>
            </a:r>
          </a:p>
          <a:p>
            <a:pPr algn="just" eaLnBrk="1" hangingPunct="1">
              <a:lnSpc>
                <a:spcPct val="80000"/>
              </a:lnSpc>
              <a:spcBef>
                <a:spcPts val="1200"/>
              </a:spcBef>
            </a:pPr>
            <a:r>
              <a:rPr lang="en-US" sz="2400">
                <a:solidFill>
                  <a:srgbClr val="0B0BE7"/>
                </a:solidFill>
              </a:rPr>
              <a:t>   - Sau đó làm hô hấp nhân tạo hoặc hà hơi thổi ngạt kết hợp ép tim ngoài lồng ngực cho đến khi nào có bác sĩ, y sĩ đến và cho ý kiến quyết định mới thôi. </a:t>
            </a:r>
          </a:p>
        </p:txBody>
      </p:sp>
      <p:pic>
        <p:nvPicPr>
          <p:cNvPr id="1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53017"/>
          <a:stretch>
            <a:fillRect/>
          </a:stretch>
        </p:blipFill>
        <p:spPr bwMode="auto">
          <a:xfrm>
            <a:off x="6477000" y="3657600"/>
            <a:ext cx="23907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r="58669"/>
          <a:stretch>
            <a:fillRect/>
          </a:stretch>
        </p:blipFill>
        <p:spPr bwMode="auto">
          <a:xfrm>
            <a:off x="6477000" y="1295400"/>
            <a:ext cx="24384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0442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wheel(4)">
                                      <p:cBhvr>
                                        <p:cTn id="7" dur="2000"/>
                                        <p:tgtEl>
                                          <p:spTgt spid="12">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heel(4)">
                                      <p:cBhvr>
                                        <p:cTn id="10" dur="2000"/>
                                        <p:tgtEl>
                                          <p:spTgt spid="12">
                                            <p:txEl>
                                              <p:pRg st="0" end="0"/>
                                            </p:txEl>
                                          </p:spTgt>
                                        </p:tgtEl>
                                      </p:cBhvr>
                                    </p:animEffect>
                                  </p:childTnLst>
                                </p:cTn>
                              </p:par>
                            </p:childTnLst>
                          </p:cTn>
                        </p:par>
                        <p:par>
                          <p:cTn id="11" fill="hold">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13">
                                            <p:bg/>
                                          </p:spTgt>
                                        </p:tgtEl>
                                        <p:attrNameLst>
                                          <p:attrName>style.visibility</p:attrName>
                                        </p:attrNameLst>
                                      </p:cBhvr>
                                      <p:to>
                                        <p:strVal val="visible"/>
                                      </p:to>
                                    </p:set>
                                    <p:animEffect transition="in" filter="wipe(down)">
                                      <p:cBhvr>
                                        <p:cTn id="14" dur="500"/>
                                        <p:tgtEl>
                                          <p:spTgt spid="13">
                                            <p:bg/>
                                          </p:spTgt>
                                        </p:tgtEl>
                                      </p:cBhvr>
                                    </p:animEffect>
                                  </p:childTnLst>
                                </p:cTn>
                              </p:par>
                              <p:par>
                                <p:cTn id="15" presetID="21" presetClass="entr" presetSubtype="4" fill="hold" grpId="0" nodeType="withEffect">
                                  <p:stCondLst>
                                    <p:cond delay="0"/>
                                  </p:stCondLst>
                                  <p:childTnLst>
                                    <p:set>
                                      <p:cBhvr>
                                        <p:cTn id="16" dur="1" fill="hold">
                                          <p:stCondLst>
                                            <p:cond delay="0"/>
                                          </p:stCondLst>
                                        </p:cTn>
                                        <p:tgtEl>
                                          <p:spTgt spid="13">
                                            <p:txEl>
                                              <p:pRg st="0" end="0"/>
                                            </p:txEl>
                                          </p:spTgt>
                                        </p:tgtEl>
                                        <p:attrNameLst>
                                          <p:attrName>style.visibility</p:attrName>
                                        </p:attrNameLst>
                                      </p:cBhvr>
                                      <p:to>
                                        <p:strVal val="visible"/>
                                      </p:to>
                                    </p:set>
                                    <p:animEffect transition="in" filter="wheel(4)">
                                      <p:cBhvr>
                                        <p:cTn id="17" dur="2000"/>
                                        <p:tgtEl>
                                          <p:spTgt spid="13">
                                            <p:txEl>
                                              <p:pRg st="0" end="0"/>
                                            </p:txEl>
                                          </p:spTgt>
                                        </p:tgtEl>
                                      </p:cBhvr>
                                    </p:animEffect>
                                  </p:childTnLst>
                                </p:cTn>
                              </p:par>
                            </p:childTnLst>
                          </p:cTn>
                        </p:par>
                        <p:par>
                          <p:cTn id="18" fill="hold">
                            <p:stCondLst>
                              <p:cond delay="4000"/>
                            </p:stCondLst>
                            <p:childTnLst>
                              <p:par>
                                <p:cTn id="19" presetID="49" presetClass="entr" presetSubtype="0" decel="100000"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2000" fill="hold"/>
                                        <p:tgtEl>
                                          <p:spTgt spid="16"/>
                                        </p:tgtEl>
                                        <p:attrNameLst>
                                          <p:attrName>ppt_w</p:attrName>
                                        </p:attrNameLst>
                                      </p:cBhvr>
                                      <p:tavLst>
                                        <p:tav tm="0">
                                          <p:val>
                                            <p:fltVal val="0"/>
                                          </p:val>
                                        </p:tav>
                                        <p:tav tm="100000">
                                          <p:val>
                                            <p:strVal val="#ppt_w"/>
                                          </p:val>
                                        </p:tav>
                                      </p:tavLst>
                                    </p:anim>
                                    <p:anim calcmode="lin" valueType="num">
                                      <p:cBhvr>
                                        <p:cTn id="22" dur="2000" fill="hold"/>
                                        <p:tgtEl>
                                          <p:spTgt spid="16"/>
                                        </p:tgtEl>
                                        <p:attrNameLst>
                                          <p:attrName>ppt_h</p:attrName>
                                        </p:attrNameLst>
                                      </p:cBhvr>
                                      <p:tavLst>
                                        <p:tav tm="0">
                                          <p:val>
                                            <p:fltVal val="0"/>
                                          </p:val>
                                        </p:tav>
                                        <p:tav tm="100000">
                                          <p:val>
                                            <p:strVal val="#ppt_h"/>
                                          </p:val>
                                        </p:tav>
                                      </p:tavLst>
                                    </p:anim>
                                    <p:anim calcmode="lin" valueType="num">
                                      <p:cBhvr>
                                        <p:cTn id="23" dur="2000" fill="hold"/>
                                        <p:tgtEl>
                                          <p:spTgt spid="16"/>
                                        </p:tgtEl>
                                        <p:attrNameLst>
                                          <p:attrName>style.rotation</p:attrName>
                                        </p:attrNameLst>
                                      </p:cBhvr>
                                      <p:tavLst>
                                        <p:tav tm="0">
                                          <p:val>
                                            <p:fltVal val="360"/>
                                          </p:val>
                                        </p:tav>
                                        <p:tav tm="100000">
                                          <p:val>
                                            <p:fltVal val="0"/>
                                          </p:val>
                                        </p:tav>
                                      </p:tavLst>
                                    </p:anim>
                                    <p:animEffect transition="in" filter="fade">
                                      <p:cBhvr>
                                        <p:cTn id="24" dur="2000"/>
                                        <p:tgtEl>
                                          <p:spTgt spid="16"/>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2000" fill="hold"/>
                                        <p:tgtEl>
                                          <p:spTgt spid="15"/>
                                        </p:tgtEl>
                                        <p:attrNameLst>
                                          <p:attrName>ppt_w</p:attrName>
                                        </p:attrNameLst>
                                      </p:cBhvr>
                                      <p:tavLst>
                                        <p:tav tm="0">
                                          <p:val>
                                            <p:fltVal val="0"/>
                                          </p:val>
                                        </p:tav>
                                        <p:tav tm="100000">
                                          <p:val>
                                            <p:strVal val="#ppt_w"/>
                                          </p:val>
                                        </p:tav>
                                      </p:tavLst>
                                    </p:anim>
                                    <p:anim calcmode="lin" valueType="num">
                                      <p:cBhvr>
                                        <p:cTn id="28" dur="2000" fill="hold"/>
                                        <p:tgtEl>
                                          <p:spTgt spid="15"/>
                                        </p:tgtEl>
                                        <p:attrNameLst>
                                          <p:attrName>ppt_h</p:attrName>
                                        </p:attrNameLst>
                                      </p:cBhvr>
                                      <p:tavLst>
                                        <p:tav tm="0">
                                          <p:val>
                                            <p:fltVal val="0"/>
                                          </p:val>
                                        </p:tav>
                                        <p:tav tm="100000">
                                          <p:val>
                                            <p:strVal val="#ppt_h"/>
                                          </p:val>
                                        </p:tav>
                                      </p:tavLst>
                                    </p:anim>
                                    <p:anim calcmode="lin" valueType="num">
                                      <p:cBhvr>
                                        <p:cTn id="29" dur="2000" fill="hold"/>
                                        <p:tgtEl>
                                          <p:spTgt spid="15"/>
                                        </p:tgtEl>
                                        <p:attrNameLst>
                                          <p:attrName>style.rotation</p:attrName>
                                        </p:attrNameLst>
                                      </p:cBhvr>
                                      <p:tavLst>
                                        <p:tav tm="0">
                                          <p:val>
                                            <p:fltVal val="360"/>
                                          </p:val>
                                        </p:tav>
                                        <p:tav tm="100000">
                                          <p:val>
                                            <p:fltVal val="0"/>
                                          </p:val>
                                        </p:tav>
                                      </p:tavLst>
                                    </p:anim>
                                    <p:animEffect transition="in" filter="fade">
                                      <p:cBhvr>
                                        <p:cTn id="30" dur="20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nodeType="clickEffect">
                                  <p:stCondLst>
                                    <p:cond delay="0"/>
                                  </p:stCondLst>
                                  <p:childTnLst>
                                    <p:set>
                                      <p:cBhvr>
                                        <p:cTn id="34" dur="1" fill="hold">
                                          <p:stCondLst>
                                            <p:cond delay="0"/>
                                          </p:stCondLst>
                                        </p:cTn>
                                        <p:tgtEl>
                                          <p:spTgt spid="14">
                                            <p:txEl>
                                              <p:pRg st="0" end="0"/>
                                            </p:txEl>
                                          </p:spTgt>
                                        </p:tgtEl>
                                        <p:attrNameLst>
                                          <p:attrName>style.visibility</p:attrName>
                                        </p:attrNameLst>
                                      </p:cBhvr>
                                      <p:to>
                                        <p:strVal val="visible"/>
                                      </p:to>
                                    </p:set>
                                    <p:animEffect transition="in" filter="box(in)">
                                      <p:cBhvr>
                                        <p:cTn id="35" dur="500"/>
                                        <p:tgtEl>
                                          <p:spTgt spid="14">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nodeType="clickEffect">
                                  <p:stCondLst>
                                    <p:cond delay="0"/>
                                  </p:stCondLst>
                                  <p:childTnLst>
                                    <p:set>
                                      <p:cBhvr>
                                        <p:cTn id="39" dur="1" fill="hold">
                                          <p:stCondLst>
                                            <p:cond delay="0"/>
                                          </p:stCondLst>
                                        </p:cTn>
                                        <p:tgtEl>
                                          <p:spTgt spid="14">
                                            <p:txEl>
                                              <p:pRg st="1" end="1"/>
                                            </p:txEl>
                                          </p:spTgt>
                                        </p:tgtEl>
                                        <p:attrNameLst>
                                          <p:attrName>style.visibility</p:attrName>
                                        </p:attrNameLst>
                                      </p:cBhvr>
                                      <p:to>
                                        <p:strVal val="visible"/>
                                      </p:to>
                                    </p:set>
                                    <p:animEffect transition="in" filter="box(in)">
                                      <p:cBhvr>
                                        <p:cTn id="40" dur="500"/>
                                        <p:tgtEl>
                                          <p:spTgt spid="14">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nodeType="clickEffect">
                                  <p:stCondLst>
                                    <p:cond delay="0"/>
                                  </p:stCondLst>
                                  <p:childTnLst>
                                    <p:set>
                                      <p:cBhvr>
                                        <p:cTn id="44" dur="1" fill="hold">
                                          <p:stCondLst>
                                            <p:cond delay="0"/>
                                          </p:stCondLst>
                                        </p:cTn>
                                        <p:tgtEl>
                                          <p:spTgt spid="14">
                                            <p:txEl>
                                              <p:pRg st="2" end="2"/>
                                            </p:txEl>
                                          </p:spTgt>
                                        </p:tgtEl>
                                        <p:attrNameLst>
                                          <p:attrName>style.visibility</p:attrName>
                                        </p:attrNameLst>
                                      </p:cBhvr>
                                      <p:to>
                                        <p:strVal val="visible"/>
                                      </p:to>
                                    </p:set>
                                    <p:animEffect transition="in" filter="box(in)">
                                      <p:cBhvr>
                                        <p:cTn id="45" dur="500"/>
                                        <p:tgtEl>
                                          <p:spTgt spid="14">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4" presetClass="entr" presetSubtype="16" fill="hold" nodeType="clickEffect">
                                  <p:stCondLst>
                                    <p:cond delay="0"/>
                                  </p:stCondLst>
                                  <p:childTnLst>
                                    <p:set>
                                      <p:cBhvr>
                                        <p:cTn id="49" dur="1" fill="hold">
                                          <p:stCondLst>
                                            <p:cond delay="0"/>
                                          </p:stCondLst>
                                        </p:cTn>
                                        <p:tgtEl>
                                          <p:spTgt spid="14">
                                            <p:txEl>
                                              <p:pRg st="3" end="3"/>
                                            </p:txEl>
                                          </p:spTgt>
                                        </p:tgtEl>
                                        <p:attrNameLst>
                                          <p:attrName>style.visibility</p:attrName>
                                        </p:attrNameLst>
                                      </p:cBhvr>
                                      <p:to>
                                        <p:strVal val="visible"/>
                                      </p:to>
                                    </p:set>
                                    <p:animEffect transition="in" filter="box(in)">
                                      <p:cBhvr>
                                        <p:cTn id="50" dur="500"/>
                                        <p:tgtEl>
                                          <p:spTgt spid="14">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 presetClass="entr" presetSubtype="16" fill="hold" nodeType="clickEffect">
                                  <p:stCondLst>
                                    <p:cond delay="0"/>
                                  </p:stCondLst>
                                  <p:childTnLst>
                                    <p:set>
                                      <p:cBhvr>
                                        <p:cTn id="54" dur="1" fill="hold">
                                          <p:stCondLst>
                                            <p:cond delay="0"/>
                                          </p:stCondLst>
                                        </p:cTn>
                                        <p:tgtEl>
                                          <p:spTgt spid="14">
                                            <p:txEl>
                                              <p:pRg st="4" end="4"/>
                                            </p:txEl>
                                          </p:spTgt>
                                        </p:tgtEl>
                                        <p:attrNameLst>
                                          <p:attrName>style.visibility</p:attrName>
                                        </p:attrNameLst>
                                      </p:cBhvr>
                                      <p:to>
                                        <p:strVal val="visible"/>
                                      </p:to>
                                    </p:set>
                                    <p:animEffect transition="in" filter="box(in)">
                                      <p:cBhvr>
                                        <p:cTn id="55"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P spid="1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A93482-8E69-40F7-BCAD-5662A6CADB27}" type="datetime4">
              <a:rPr lang="en-US" smtClean="0"/>
              <a:pPr/>
              <a:t>December 24, 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8</a:t>
            </a:fld>
            <a:endParaRPr lang="en-US"/>
          </a:p>
        </p:txBody>
      </p:sp>
      <p:sp>
        <p:nvSpPr>
          <p:cNvPr id="7" name="Content Placeholder 4"/>
          <p:cNvSpPr>
            <a:spLocks noGrp="1"/>
          </p:cNvSpPr>
          <p:nvPr>
            <p:ph idx="4294967295"/>
          </p:nvPr>
        </p:nvSpPr>
        <p:spPr>
          <a:xfrm>
            <a:off x="228600" y="152400"/>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5. CÁC PHƯƠNG PHÁP HÔ HẤP</a:t>
            </a:r>
          </a:p>
        </p:txBody>
      </p:sp>
      <p:sp>
        <p:nvSpPr>
          <p:cNvPr id="8" name="Content Placeholder 4"/>
          <p:cNvSpPr txBox="1">
            <a:spLocks/>
          </p:cNvSpPr>
          <p:nvPr/>
        </p:nvSpPr>
        <p:spPr bwMode="auto">
          <a:xfrm>
            <a:off x="228600" y="609600"/>
            <a:ext cx="8686800" cy="45720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2400"/>
              </a:spcBef>
              <a:buClr>
                <a:srgbClr val="280FE3"/>
              </a:buClr>
              <a:buSzPct val="70000"/>
              <a:buFont typeface="Wingdings 2" pitchFamily="18" charset="2"/>
              <a:buNone/>
            </a:pPr>
            <a:r>
              <a:rPr lang="en-US" sz="2400" b="1">
                <a:solidFill>
                  <a:srgbClr val="280FE3"/>
                </a:solidFill>
                <a:latin typeface="Tahoma" pitchFamily="34" charset="0"/>
                <a:cs typeface="Tahoma" pitchFamily="34" charset="0"/>
              </a:rPr>
              <a:t>5.1. HÔ HẤP NHÂN TẠO</a:t>
            </a:r>
          </a:p>
        </p:txBody>
      </p:sp>
      <p:sp>
        <p:nvSpPr>
          <p:cNvPr id="9" name="Rectangle 5"/>
          <p:cNvSpPr txBox="1">
            <a:spLocks noChangeArrowheads="1"/>
          </p:cNvSpPr>
          <p:nvPr/>
        </p:nvSpPr>
        <p:spPr bwMode="auto">
          <a:xfrm>
            <a:off x="228600" y="1752600"/>
            <a:ext cx="5943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sz="2000">
                <a:solidFill>
                  <a:srgbClr val="0B0BE7"/>
                </a:solidFill>
              </a:rPr>
              <a:t>- Đ</a:t>
            </a:r>
            <a:r>
              <a:rPr lang="vi-VN" sz="2000">
                <a:solidFill>
                  <a:srgbClr val="0B0BE7"/>
                </a:solidFill>
              </a:rPr>
              <a:t>ặt người bị nạn nằm sấp, một tay đặt dưới đầu, một tay duỗi thẳng, mặt nghiêng về phía tay duỗi thẳng, moi nhớt dãi trong miệng và kéo lưỡi ra nếu lưỡi thụt vào.</a:t>
            </a:r>
          </a:p>
          <a:p>
            <a:pPr algn="just" eaLnBrk="1" hangingPunct="1">
              <a:buFontTx/>
              <a:buChar char="-"/>
            </a:pPr>
            <a:r>
              <a:rPr lang="vi-VN" sz="2000">
                <a:solidFill>
                  <a:srgbClr val="0B0BE7"/>
                </a:solidFill>
              </a:rPr>
              <a:t>Người làm hô hấp ngồi trên lưng người bị nạn, hai đầu gối qùy xuống kẹp vào hai bên hông, hai bàn tay để vào hai bên cạnh sườn, hai ngón tay cái sát sống lưng. ấn tay xuống và đưa cả khối lượng người làm hô hấp về phía trước đếm ''1-2-3'' rồi lại từ từ đưa tay về, tay vẫn để ở lưng đếm “4-5-6”, cứ làm như vậy 12 lần trong một phút đều đều theo nhịp thở của mình, cho đến lúc người bị nạn thở được hoặc có ý kiến quyết định của y, bác sỹ mới thôi.</a:t>
            </a:r>
            <a:endParaRPr lang="en-US" sz="2000">
              <a:solidFill>
                <a:srgbClr val="0B0BE7"/>
              </a:solidFill>
            </a:endParaRPr>
          </a:p>
          <a:p>
            <a:pPr algn="just" eaLnBrk="1" hangingPunct="1">
              <a:buFontTx/>
              <a:buChar char="-"/>
            </a:pPr>
            <a:r>
              <a:rPr lang="en-US" sz="2000">
                <a:solidFill>
                  <a:srgbClr val="0B0BE7"/>
                </a:solidFill>
              </a:rPr>
              <a:t> </a:t>
            </a:r>
            <a:r>
              <a:rPr lang="vi-VN" sz="2000">
                <a:solidFill>
                  <a:srgbClr val="0B0BE7"/>
                </a:solidFill>
              </a:rPr>
              <a:t>Phương pháp này chỉ cần một người thực hiện.</a:t>
            </a:r>
            <a:endParaRPr lang="en-US" sz="2000">
              <a:solidFill>
                <a:srgbClr val="0B0BE7"/>
              </a:solidFill>
            </a:endParaRPr>
          </a:p>
        </p:txBody>
      </p:sp>
      <p:sp>
        <p:nvSpPr>
          <p:cNvPr id="10" name="Rectangle 5"/>
          <p:cNvSpPr txBox="1">
            <a:spLocks noChangeArrowheads="1"/>
          </p:cNvSpPr>
          <p:nvPr/>
        </p:nvSpPr>
        <p:spPr bwMode="auto">
          <a:xfrm>
            <a:off x="228600" y="1143000"/>
            <a:ext cx="5943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buFont typeface="Wingdings" pitchFamily="2" charset="2"/>
              <a:buChar char="v"/>
            </a:pPr>
            <a:r>
              <a:rPr lang="en-US" sz="2000" b="1" i="1">
                <a:solidFill>
                  <a:srgbClr val="0B0BE7"/>
                </a:solidFill>
              </a:rPr>
              <a:t>PHƯƠNG PHÁP ĐẶT NHẠN NHÂN NẰM SẤP</a:t>
            </a:r>
          </a:p>
        </p:txBody>
      </p:sp>
      <p:pic>
        <p:nvPicPr>
          <p:cNvPr id="11" name="Picture 7" descr="851813998_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1133475"/>
            <a:ext cx="2733675"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0475" y="4038600"/>
            <a:ext cx="2651125"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9950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wheel(4)">
                                      <p:cBhvr>
                                        <p:cTn id="7" dur="2000"/>
                                        <p:tgtEl>
                                          <p:spTgt spid="7">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heel(4)">
                                      <p:cBhvr>
                                        <p:cTn id="10" dur="2000"/>
                                        <p:tgtEl>
                                          <p:spTgt spid="7">
                                            <p:txEl>
                                              <p:pRg st="0" end="0"/>
                                            </p:txEl>
                                          </p:spTgt>
                                        </p:tgtEl>
                                      </p:cBhvr>
                                    </p:animEffect>
                                  </p:childTnLst>
                                </p:cTn>
                              </p:par>
                            </p:childTnLst>
                          </p:cTn>
                        </p:par>
                        <p:par>
                          <p:cTn id="11" fill="hold">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8">
                                            <p:bg/>
                                          </p:spTgt>
                                        </p:tgtEl>
                                        <p:attrNameLst>
                                          <p:attrName>style.visibility</p:attrName>
                                        </p:attrNameLst>
                                      </p:cBhvr>
                                      <p:to>
                                        <p:strVal val="visible"/>
                                      </p:to>
                                    </p:set>
                                    <p:animEffect transition="in" filter="wipe(down)">
                                      <p:cBhvr>
                                        <p:cTn id="14" dur="500"/>
                                        <p:tgtEl>
                                          <p:spTgt spid="8">
                                            <p:bg/>
                                          </p:spTgt>
                                        </p:tgtEl>
                                      </p:cBhvr>
                                    </p:animEffect>
                                  </p:childTnLst>
                                </p:cTn>
                              </p:par>
                              <p:par>
                                <p:cTn id="15" presetID="21" presetClass="entr" presetSubtype="4" fill="hold" grpId="0" nodeType="with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wheel(4)">
                                      <p:cBhvr>
                                        <p:cTn id="17" dur="2000"/>
                                        <p:tgtEl>
                                          <p:spTgt spid="8">
                                            <p:txEl>
                                              <p:pRg st="0" end="0"/>
                                            </p:txEl>
                                          </p:spTgt>
                                        </p:tgtEl>
                                      </p:cBhvr>
                                    </p:animEffect>
                                  </p:childTnLst>
                                </p:cTn>
                              </p:par>
                              <p:par>
                                <p:cTn id="18" presetID="4" presetClass="entr" presetSubtype="16" fill="hold" nodeType="withEffect">
                                  <p:stCondLst>
                                    <p:cond delay="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box(in)">
                                      <p:cBhvr>
                                        <p:cTn id="20" dur="500"/>
                                        <p:tgtEl>
                                          <p:spTgt spid="10">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Effect transition="in" filter="box(in)">
                                      <p:cBhvr>
                                        <p:cTn id="25" dur="500"/>
                                        <p:tgtEl>
                                          <p:spTgt spid="9">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nodeType="clickEffect">
                                  <p:stCondLst>
                                    <p:cond delay="0"/>
                                  </p:stCondLst>
                                  <p:childTnLst>
                                    <p:set>
                                      <p:cBhvr>
                                        <p:cTn id="29" dur="1" fill="hold">
                                          <p:stCondLst>
                                            <p:cond delay="0"/>
                                          </p:stCondLst>
                                        </p:cTn>
                                        <p:tgtEl>
                                          <p:spTgt spid="9">
                                            <p:txEl>
                                              <p:pRg st="1" end="1"/>
                                            </p:txEl>
                                          </p:spTgt>
                                        </p:tgtEl>
                                        <p:attrNameLst>
                                          <p:attrName>style.visibility</p:attrName>
                                        </p:attrNameLst>
                                      </p:cBhvr>
                                      <p:to>
                                        <p:strVal val="visible"/>
                                      </p:to>
                                    </p:set>
                                    <p:animEffect transition="in" filter="box(in)">
                                      <p:cBhvr>
                                        <p:cTn id="30" dur="500"/>
                                        <p:tgtEl>
                                          <p:spTgt spid="9">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nodeType="clickEffect">
                                  <p:stCondLst>
                                    <p:cond delay="0"/>
                                  </p:stCondLst>
                                  <p:childTnLst>
                                    <p:set>
                                      <p:cBhvr>
                                        <p:cTn id="34" dur="1" fill="hold">
                                          <p:stCondLst>
                                            <p:cond delay="0"/>
                                          </p:stCondLst>
                                        </p:cTn>
                                        <p:tgtEl>
                                          <p:spTgt spid="9">
                                            <p:txEl>
                                              <p:pRg st="2" end="2"/>
                                            </p:txEl>
                                          </p:spTgt>
                                        </p:tgtEl>
                                        <p:attrNameLst>
                                          <p:attrName>style.visibility</p:attrName>
                                        </p:attrNameLst>
                                      </p:cBhvr>
                                      <p:to>
                                        <p:strVal val="visible"/>
                                      </p:to>
                                    </p:set>
                                    <p:animEffect transition="in" filter="box(in)">
                                      <p:cBhvr>
                                        <p:cTn id="35"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8"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A93482-8E69-40F7-BCAD-5662A6CADB27}" type="datetime4">
              <a:rPr lang="en-US" smtClean="0"/>
              <a:pPr/>
              <a:t>December 24, 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9</a:t>
            </a:fld>
            <a:endParaRPr lang="en-US"/>
          </a:p>
        </p:txBody>
      </p:sp>
      <p:sp>
        <p:nvSpPr>
          <p:cNvPr id="7" name="Content Placeholder 4"/>
          <p:cNvSpPr>
            <a:spLocks noGrp="1"/>
          </p:cNvSpPr>
          <p:nvPr>
            <p:ph idx="4294967295"/>
          </p:nvPr>
        </p:nvSpPr>
        <p:spPr>
          <a:xfrm>
            <a:off x="195943" y="174171"/>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5. CÁC PHƯƠNG PHÁP HÔ HẤP</a:t>
            </a:r>
          </a:p>
        </p:txBody>
      </p:sp>
      <p:sp>
        <p:nvSpPr>
          <p:cNvPr id="8" name="Content Placeholder 4"/>
          <p:cNvSpPr txBox="1">
            <a:spLocks/>
          </p:cNvSpPr>
          <p:nvPr/>
        </p:nvSpPr>
        <p:spPr bwMode="auto">
          <a:xfrm>
            <a:off x="195943" y="631371"/>
            <a:ext cx="8686800" cy="45720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2400"/>
              </a:spcBef>
              <a:buClr>
                <a:srgbClr val="280FE3"/>
              </a:buClr>
              <a:buSzPct val="70000"/>
              <a:buFont typeface="Wingdings 2" pitchFamily="18" charset="2"/>
              <a:buNone/>
            </a:pPr>
            <a:r>
              <a:rPr lang="en-US" sz="2400" b="1">
                <a:solidFill>
                  <a:srgbClr val="280FE3"/>
                </a:solidFill>
                <a:latin typeface="Tahoma" pitchFamily="34" charset="0"/>
                <a:cs typeface="Tahoma" pitchFamily="34" charset="0"/>
              </a:rPr>
              <a:t>5.1. HÔ HẤP NHÂN TẠO</a:t>
            </a:r>
          </a:p>
        </p:txBody>
      </p:sp>
      <p:sp>
        <p:nvSpPr>
          <p:cNvPr id="9" name="Rectangle 5"/>
          <p:cNvSpPr txBox="1">
            <a:spLocks noChangeArrowheads="1"/>
          </p:cNvSpPr>
          <p:nvPr/>
        </p:nvSpPr>
        <p:spPr bwMode="auto">
          <a:xfrm>
            <a:off x="195943" y="1012371"/>
            <a:ext cx="5943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buFont typeface="Wingdings" pitchFamily="2" charset="2"/>
              <a:buChar char="v"/>
            </a:pPr>
            <a:r>
              <a:rPr lang="en-US" sz="2000" b="1" i="1">
                <a:solidFill>
                  <a:srgbClr val="0B0BE7"/>
                </a:solidFill>
              </a:rPr>
              <a:t>PHƯƠNG PHÁP ĐẶT NHẠN NHÂN NẰM SẤP</a:t>
            </a: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6256" y="1774371"/>
            <a:ext cx="3875087"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9"/>
          <p:cNvSpPr>
            <a:spLocks noChangeArrowheads="1"/>
          </p:cNvSpPr>
          <p:nvPr/>
        </p:nvSpPr>
        <p:spPr bwMode="auto">
          <a:xfrm>
            <a:off x="195943" y="1447800"/>
            <a:ext cx="5029200" cy="50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buFontTx/>
              <a:buChar char="-"/>
            </a:pPr>
            <a:r>
              <a:rPr lang="vi-VN">
                <a:solidFill>
                  <a:srgbClr val="0B0BE7"/>
                </a:solidFill>
              </a:rPr>
              <a:t>Cấp cứu viên đặt hai bàn tay lên lưng nạn nhân: hai ngón tay cái đụngvào nhau, canh sao cho bàn tay ở dưới đường vòng ngực (đường chạy giữanách nạn nhân), hai cánh tay giang thẳng ra rồi nghiêng mình về phía</a:t>
            </a:r>
            <a:r>
              <a:rPr lang="en-US">
                <a:solidFill>
                  <a:srgbClr val="0B0BE7"/>
                </a:solidFill>
              </a:rPr>
              <a:t> </a:t>
            </a:r>
            <a:r>
              <a:rPr lang="vi-VN">
                <a:solidFill>
                  <a:srgbClr val="0B0BE7"/>
                </a:solidFill>
              </a:rPr>
              <a:t>trước gây áp lực mạnh trên lưng nạn nhân,</a:t>
            </a:r>
            <a:r>
              <a:rPr lang="en-US" smtClean="0">
                <a:solidFill>
                  <a:srgbClr val="0B0BE7"/>
                </a:solidFill>
              </a:rPr>
              <a:t>r</a:t>
            </a:r>
            <a:r>
              <a:rPr lang="vi-VN" smtClean="0">
                <a:solidFill>
                  <a:srgbClr val="0B0BE7"/>
                </a:solidFill>
              </a:rPr>
              <a:t>ồi </a:t>
            </a:r>
            <a:r>
              <a:rPr lang="vi-VN">
                <a:solidFill>
                  <a:srgbClr val="0B0BE7"/>
                </a:solidFill>
              </a:rPr>
              <a:t>buông ra từ từ (từ 2-3giây)</a:t>
            </a:r>
            <a:endParaRPr lang="en-US">
              <a:solidFill>
                <a:srgbClr val="0B0BE7"/>
              </a:solidFill>
            </a:endParaRPr>
          </a:p>
          <a:p>
            <a:pPr algn="just">
              <a:buFontTx/>
              <a:buChar char="-"/>
            </a:pPr>
            <a:r>
              <a:rPr lang="en-US">
                <a:solidFill>
                  <a:srgbClr val="0B0BE7"/>
                </a:solidFill>
              </a:rPr>
              <a:t> </a:t>
            </a:r>
            <a:r>
              <a:rPr lang="vi-VN">
                <a:solidFill>
                  <a:srgbClr val="0B0BE7"/>
                </a:solidFill>
              </a:rPr>
              <a:t>Cấp cứu viên lui mình mình về phía sau, lướt bàn tay </a:t>
            </a:r>
            <a:r>
              <a:rPr lang="vi-VN" smtClean="0">
                <a:solidFill>
                  <a:srgbClr val="0B0BE7"/>
                </a:solidFill>
              </a:rPr>
              <a:t>trên cánh </a:t>
            </a:r>
            <a:r>
              <a:rPr lang="vi-VN">
                <a:solidFill>
                  <a:srgbClr val="0B0BE7"/>
                </a:solidFill>
              </a:rPr>
              <a:t>tay nạn nhân. Nắm hai cánh tay của nạn nhân trên khuỷu tay (cùichỏ) rồi kéo về phía mình (giữ y như vậy khoảng 2-3 giây), kế đó đặt</a:t>
            </a:r>
            <a:r>
              <a:rPr lang="en-US">
                <a:solidFill>
                  <a:srgbClr val="0B0BE7"/>
                </a:solidFill>
              </a:rPr>
              <a:t> </a:t>
            </a:r>
            <a:r>
              <a:rPr lang="vi-VN">
                <a:solidFill>
                  <a:srgbClr val="0B0BE7"/>
                </a:solidFill>
              </a:rPr>
              <a:t>hai tay nạn nhân xuống đất, Như vậy là hết trọn một chu kỳ thở ra hítvào. </a:t>
            </a:r>
            <a:br>
              <a:rPr lang="vi-VN">
                <a:solidFill>
                  <a:srgbClr val="0B0BE7"/>
                </a:solidFill>
              </a:rPr>
            </a:br>
            <a:r>
              <a:rPr lang="en-US">
                <a:solidFill>
                  <a:srgbClr val="0B0BE7"/>
                </a:solidFill>
              </a:rPr>
              <a:t>- </a:t>
            </a:r>
            <a:r>
              <a:rPr lang="vi-VN">
                <a:solidFill>
                  <a:srgbClr val="0B0BE7"/>
                </a:solidFill>
              </a:rPr>
              <a:t>Ta nên tính mỗi phút làm 12 chu kỳ như vậy là đạt yêu cầu. Ở trẻ em </a:t>
            </a:r>
            <a:r>
              <a:rPr lang="vi-VN" smtClean="0">
                <a:solidFill>
                  <a:srgbClr val="0B0BE7"/>
                </a:solidFill>
              </a:rPr>
              <a:t>làm 14 </a:t>
            </a:r>
            <a:r>
              <a:rPr lang="vi-VN">
                <a:solidFill>
                  <a:srgbClr val="0B0BE7"/>
                </a:solidFill>
              </a:rPr>
              <a:t>đến 16 lần trong một phút vì trẻ em thở nhanh hơn người</a:t>
            </a:r>
            <a:r>
              <a:rPr lang="en-US">
                <a:solidFill>
                  <a:srgbClr val="0B0BE7"/>
                </a:solidFill>
              </a:rPr>
              <a:t> </a:t>
            </a:r>
            <a:r>
              <a:rPr lang="vi-VN">
                <a:solidFill>
                  <a:srgbClr val="0B0BE7"/>
                </a:solidFill>
              </a:rPr>
              <a:t>lớn.</a:t>
            </a:r>
            <a:endParaRPr lang="en-US">
              <a:solidFill>
                <a:srgbClr val="0B0BE7"/>
              </a:solidFill>
            </a:endParaRPr>
          </a:p>
          <a:p>
            <a:pPr algn="just"/>
            <a:r>
              <a:rPr lang="en-US">
                <a:solidFill>
                  <a:srgbClr val="0B0BE7"/>
                </a:solidFill>
              </a:rPr>
              <a:t>- </a:t>
            </a:r>
            <a:r>
              <a:rPr lang="vi-VN">
                <a:solidFill>
                  <a:srgbClr val="0B0BE7"/>
                </a:solidFill>
              </a:rPr>
              <a:t>Nên tùy vào nạn nhân lớn hay nhỏ mà gây áp lực lên lưng mạnh hay nhẹ. </a:t>
            </a:r>
            <a:endParaRPr lang="en-US">
              <a:solidFill>
                <a:srgbClr val="0B0BE7"/>
              </a:solidFill>
            </a:endParaRPr>
          </a:p>
        </p:txBody>
      </p:sp>
    </p:spTree>
    <p:extLst>
      <p:ext uri="{BB962C8B-B14F-4D97-AF65-F5344CB8AC3E}">
        <p14:creationId xmlns:p14="http://schemas.microsoft.com/office/powerpoint/2010/main" val="3776472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wheel(4)">
                                      <p:cBhvr>
                                        <p:cTn id="7" dur="2000"/>
                                        <p:tgtEl>
                                          <p:spTgt spid="7">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heel(4)">
                                      <p:cBhvr>
                                        <p:cTn id="10" dur="2000"/>
                                        <p:tgtEl>
                                          <p:spTgt spid="7">
                                            <p:txEl>
                                              <p:pRg st="0" end="0"/>
                                            </p:txEl>
                                          </p:spTgt>
                                        </p:tgtEl>
                                      </p:cBhvr>
                                    </p:animEffect>
                                  </p:childTnLst>
                                </p:cTn>
                              </p:par>
                            </p:childTnLst>
                          </p:cTn>
                        </p:par>
                        <p:par>
                          <p:cTn id="11" fill="hold">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8">
                                            <p:bg/>
                                          </p:spTgt>
                                        </p:tgtEl>
                                        <p:attrNameLst>
                                          <p:attrName>style.visibility</p:attrName>
                                        </p:attrNameLst>
                                      </p:cBhvr>
                                      <p:to>
                                        <p:strVal val="visible"/>
                                      </p:to>
                                    </p:set>
                                    <p:animEffect transition="in" filter="wipe(down)">
                                      <p:cBhvr>
                                        <p:cTn id="14" dur="500"/>
                                        <p:tgtEl>
                                          <p:spTgt spid="8">
                                            <p:bg/>
                                          </p:spTgt>
                                        </p:tgtEl>
                                      </p:cBhvr>
                                    </p:animEffect>
                                  </p:childTnLst>
                                </p:cTn>
                              </p:par>
                              <p:par>
                                <p:cTn id="15" presetID="21" presetClass="entr" presetSubtype="4" fill="hold" grpId="0" nodeType="with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wheel(4)">
                                      <p:cBhvr>
                                        <p:cTn id="17" dur="2000"/>
                                        <p:tgtEl>
                                          <p:spTgt spid="8">
                                            <p:txEl>
                                              <p:pRg st="0" end="0"/>
                                            </p:txEl>
                                          </p:spTgt>
                                        </p:tgtEl>
                                      </p:cBhvr>
                                    </p:animEffect>
                                  </p:childTnLst>
                                </p:cTn>
                              </p:par>
                              <p:par>
                                <p:cTn id="18" presetID="4" presetClass="entr" presetSubtype="16" fill="hold" nodeType="withEffect">
                                  <p:stCondLst>
                                    <p:cond delay="0"/>
                                  </p:stCondLst>
                                  <p:childTnLst>
                                    <p:set>
                                      <p:cBhvr>
                                        <p:cTn id="19" dur="1" fill="hold">
                                          <p:stCondLst>
                                            <p:cond delay="0"/>
                                          </p:stCondLst>
                                        </p:cTn>
                                        <p:tgtEl>
                                          <p:spTgt spid="9">
                                            <p:txEl>
                                              <p:pRg st="0" end="0"/>
                                            </p:txEl>
                                          </p:spTgt>
                                        </p:tgtEl>
                                        <p:attrNameLst>
                                          <p:attrName>style.visibility</p:attrName>
                                        </p:attrNameLst>
                                      </p:cBhvr>
                                      <p:to>
                                        <p:strVal val="visible"/>
                                      </p:to>
                                    </p:set>
                                    <p:animEffect transition="in" filter="box(in)">
                                      <p:cBhvr>
                                        <p:cTn id="20" dur="500"/>
                                        <p:tgtEl>
                                          <p:spTgt spid="9">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Effect transition="in" filter="fade">
                                      <p:cBhvr>
                                        <p:cTn id="25" dur="500"/>
                                        <p:tgtEl>
                                          <p:spTgt spid="11">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1">
                                            <p:txEl>
                                              <p:pRg st="1" end="1"/>
                                            </p:txEl>
                                          </p:spTgt>
                                        </p:tgtEl>
                                        <p:attrNameLst>
                                          <p:attrName>style.visibility</p:attrName>
                                        </p:attrNameLst>
                                      </p:cBhvr>
                                      <p:to>
                                        <p:strVal val="visible"/>
                                      </p:to>
                                    </p:set>
                                    <p:animEffect transition="in" filter="fade">
                                      <p:cBhvr>
                                        <p:cTn id="30" dur="500"/>
                                        <p:tgtEl>
                                          <p:spTgt spid="11">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1">
                                            <p:txEl>
                                              <p:pRg st="2" end="2"/>
                                            </p:txEl>
                                          </p:spTgt>
                                        </p:tgtEl>
                                        <p:attrNameLst>
                                          <p:attrName>style.visibility</p:attrName>
                                        </p:attrNameLst>
                                      </p:cBhvr>
                                      <p:to>
                                        <p:strVal val="visible"/>
                                      </p:to>
                                    </p:set>
                                    <p:animEffect transition="in" filter="fade">
                                      <p:cBhvr>
                                        <p:cTn id="35"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8"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A93482-8E69-40F7-BCAD-5662A6CADB27}" type="datetime4">
              <a:rPr lang="en-US" smtClean="0"/>
              <a:pPr/>
              <a:t>December 24, 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10</a:t>
            </a:fld>
            <a:endParaRPr lang="en-US"/>
          </a:p>
        </p:txBody>
      </p:sp>
      <p:sp>
        <p:nvSpPr>
          <p:cNvPr id="7" name="Content Placeholder 4"/>
          <p:cNvSpPr>
            <a:spLocks noGrp="1"/>
          </p:cNvSpPr>
          <p:nvPr>
            <p:ph idx="4294967295"/>
          </p:nvPr>
        </p:nvSpPr>
        <p:spPr>
          <a:xfrm>
            <a:off x="217714" y="134031"/>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5. CÁC PHƯƠNG PHÁP HÔ HẤP</a:t>
            </a:r>
          </a:p>
        </p:txBody>
      </p:sp>
      <p:sp>
        <p:nvSpPr>
          <p:cNvPr id="8" name="Content Placeholder 4"/>
          <p:cNvSpPr txBox="1">
            <a:spLocks/>
          </p:cNvSpPr>
          <p:nvPr/>
        </p:nvSpPr>
        <p:spPr bwMode="auto">
          <a:xfrm>
            <a:off x="217714" y="591231"/>
            <a:ext cx="8686800" cy="45720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2400"/>
              </a:spcBef>
              <a:buClr>
                <a:srgbClr val="280FE3"/>
              </a:buClr>
              <a:buSzPct val="70000"/>
              <a:buFont typeface="Wingdings 2" pitchFamily="18" charset="2"/>
              <a:buNone/>
            </a:pPr>
            <a:r>
              <a:rPr lang="en-US" sz="2400" b="1">
                <a:solidFill>
                  <a:srgbClr val="280FE3"/>
                </a:solidFill>
                <a:latin typeface="Tahoma" pitchFamily="34" charset="0"/>
                <a:cs typeface="Tahoma" pitchFamily="34" charset="0"/>
              </a:rPr>
              <a:t>5.1. HÔ HẤP NHÂN TẠO</a:t>
            </a:r>
          </a:p>
        </p:txBody>
      </p:sp>
      <p:sp>
        <p:nvSpPr>
          <p:cNvPr id="9" name="Rectangle 5"/>
          <p:cNvSpPr txBox="1">
            <a:spLocks noChangeArrowheads="1"/>
          </p:cNvSpPr>
          <p:nvPr/>
        </p:nvSpPr>
        <p:spPr bwMode="auto">
          <a:xfrm>
            <a:off x="217714" y="1734231"/>
            <a:ext cx="5943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solidFill>
                  <a:srgbClr val="0B0BE7"/>
                </a:solidFill>
              </a:rPr>
              <a:t>- Đ</a:t>
            </a:r>
            <a:r>
              <a:rPr lang="vi-VN">
                <a:solidFill>
                  <a:srgbClr val="0B0BE7"/>
                </a:solidFill>
              </a:rPr>
              <a:t>ặt người bị nạn nằm ngửa, dưới lưng đặt một cái gối hoặc quần áo vo tròn lại, đầu hơi ngửa, moi hết nhớt dãi, lấy khăn sạch kéo lưỡi ra và một người ngồi giữ lưỡi. </a:t>
            </a:r>
          </a:p>
          <a:p>
            <a:pPr algn="just" eaLnBrk="1" hangingPunct="1"/>
            <a:r>
              <a:rPr lang="en-US">
                <a:solidFill>
                  <a:srgbClr val="0B0BE7"/>
                </a:solidFill>
              </a:rPr>
              <a:t>- </a:t>
            </a:r>
            <a:r>
              <a:rPr lang="vi-VN">
                <a:solidFill>
                  <a:srgbClr val="0B0BE7"/>
                </a:solidFill>
              </a:rPr>
              <a:t>Người cứu ngồi phía trên đầu, hai đầu gồi qùy trước cách đầu độ (20</a:t>
            </a:r>
            <a:r>
              <a:rPr lang="vi-VN">
                <a:solidFill>
                  <a:srgbClr val="0B0BE7"/>
                </a:solidFill>
                <a:sym typeface="Symbol" pitchFamily="18" charset="2"/>
              </a:rPr>
              <a:t>30)cm, hai tay cầm lấy hai cánh tay gần khuỷu, từ từ đưa lên phía đầu, sau (23)s lại nhẹ nhàng đưa tay người bị nạn xuống dưới, gập lại và lấy sức của người cứu để ép khuỷu tay của người bị nạn vào lồng ngực của họ, sau đó hai ba giây lại đưa trở lên đầu. Cần thực hiện (1618) lần/phút. Thực hiện đều và đếm ''1-2-3'' lúc hít vào và ''4-5-6'' lúc thở ra, cho đến khi người bị nạn từ từ thở được hoặc có ý kiến quyết định của y, bác sỹ mới thôi.</a:t>
            </a:r>
          </a:p>
          <a:p>
            <a:pPr algn="just" eaLnBrk="1" hangingPunct="1"/>
            <a:r>
              <a:rPr lang="en-US">
                <a:solidFill>
                  <a:srgbClr val="0B0BE7"/>
                </a:solidFill>
              </a:rPr>
              <a:t>- </a:t>
            </a:r>
            <a:r>
              <a:rPr lang="vi-VN">
                <a:solidFill>
                  <a:srgbClr val="0B0BE7"/>
                </a:solidFill>
              </a:rPr>
              <a:t>Phương pháp này cần hai người thực hiện, một người giữ lưỡi và một người làm hô hấp.</a:t>
            </a:r>
            <a:endParaRPr lang="en-US">
              <a:solidFill>
                <a:srgbClr val="0B0BE7"/>
              </a:solidFill>
            </a:endParaRPr>
          </a:p>
        </p:txBody>
      </p:sp>
      <p:sp>
        <p:nvSpPr>
          <p:cNvPr id="10" name="Rectangle 5"/>
          <p:cNvSpPr txBox="1">
            <a:spLocks noChangeArrowheads="1"/>
          </p:cNvSpPr>
          <p:nvPr/>
        </p:nvSpPr>
        <p:spPr bwMode="auto">
          <a:xfrm>
            <a:off x="217714" y="1124631"/>
            <a:ext cx="5943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buFont typeface="Wingdings" pitchFamily="2" charset="2"/>
              <a:buChar char="v"/>
            </a:pPr>
            <a:r>
              <a:rPr lang="en-US" b="1" i="1">
                <a:solidFill>
                  <a:srgbClr val="0B0BE7"/>
                </a:solidFill>
              </a:rPr>
              <a:t>PHƯƠNG PHÁP ĐẶT NHẠN NHÂN NẰM NGỪA</a:t>
            </a:r>
          </a:p>
        </p:txBody>
      </p:sp>
      <p:pic>
        <p:nvPicPr>
          <p:cNvPr id="11" name="Picture 4" descr="851813998_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1314" y="1581831"/>
            <a:ext cx="272415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8614" y="3639231"/>
            <a:ext cx="2747963" cy="214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15627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wheel(4)">
                                      <p:cBhvr>
                                        <p:cTn id="7" dur="2000"/>
                                        <p:tgtEl>
                                          <p:spTgt spid="7">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heel(4)">
                                      <p:cBhvr>
                                        <p:cTn id="10" dur="2000"/>
                                        <p:tgtEl>
                                          <p:spTgt spid="7">
                                            <p:txEl>
                                              <p:pRg st="0" end="0"/>
                                            </p:txEl>
                                          </p:spTgt>
                                        </p:tgtEl>
                                      </p:cBhvr>
                                    </p:animEffect>
                                  </p:childTnLst>
                                </p:cTn>
                              </p:par>
                            </p:childTnLst>
                          </p:cTn>
                        </p:par>
                        <p:par>
                          <p:cTn id="11" fill="hold">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8">
                                            <p:bg/>
                                          </p:spTgt>
                                        </p:tgtEl>
                                        <p:attrNameLst>
                                          <p:attrName>style.visibility</p:attrName>
                                        </p:attrNameLst>
                                      </p:cBhvr>
                                      <p:to>
                                        <p:strVal val="visible"/>
                                      </p:to>
                                    </p:set>
                                    <p:animEffect transition="in" filter="wipe(down)">
                                      <p:cBhvr>
                                        <p:cTn id="14" dur="500"/>
                                        <p:tgtEl>
                                          <p:spTgt spid="8">
                                            <p:bg/>
                                          </p:spTgt>
                                        </p:tgtEl>
                                      </p:cBhvr>
                                    </p:animEffect>
                                  </p:childTnLst>
                                </p:cTn>
                              </p:par>
                              <p:par>
                                <p:cTn id="15" presetID="21" presetClass="entr" presetSubtype="4" fill="hold" grpId="0" nodeType="with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wheel(4)">
                                      <p:cBhvr>
                                        <p:cTn id="17" dur="20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box(in)">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box(in)">
                                      <p:cBhvr>
                                        <p:cTn id="27" dur="500"/>
                                        <p:tgtEl>
                                          <p:spTgt spid="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box(in)">
                                      <p:cBhvr>
                                        <p:cTn id="32" dur="500"/>
                                        <p:tgtEl>
                                          <p:spTgt spid="9">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9">
                                            <p:txEl>
                                              <p:pRg st="2" end="2"/>
                                            </p:txEl>
                                          </p:spTgt>
                                        </p:tgtEl>
                                        <p:attrNameLst>
                                          <p:attrName>style.visibility</p:attrName>
                                        </p:attrNameLst>
                                      </p:cBhvr>
                                      <p:to>
                                        <p:strVal val="visible"/>
                                      </p:to>
                                    </p:set>
                                    <p:animEffect transition="in" filter="box(in)">
                                      <p:cBhvr>
                                        <p:cTn id="3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8"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A93482-8E69-40F7-BCAD-5662A6CADB27}" type="datetime4">
              <a:rPr lang="en-US" smtClean="0"/>
              <a:pPr/>
              <a:t>December 24, 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11</a:t>
            </a:fld>
            <a:endParaRPr lang="en-US"/>
          </a:p>
        </p:txBody>
      </p:sp>
      <p:sp>
        <p:nvSpPr>
          <p:cNvPr id="7" name="Content Placeholder 4"/>
          <p:cNvSpPr>
            <a:spLocks noGrp="1"/>
          </p:cNvSpPr>
          <p:nvPr>
            <p:ph idx="4294967295"/>
          </p:nvPr>
        </p:nvSpPr>
        <p:spPr>
          <a:xfrm>
            <a:off x="228600" y="217714"/>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5. CÁC PHƯƠNG PHÁP HÔ HẤP</a:t>
            </a:r>
          </a:p>
        </p:txBody>
      </p:sp>
      <p:sp>
        <p:nvSpPr>
          <p:cNvPr id="8" name="Content Placeholder 4"/>
          <p:cNvSpPr txBox="1">
            <a:spLocks/>
          </p:cNvSpPr>
          <p:nvPr/>
        </p:nvSpPr>
        <p:spPr bwMode="auto">
          <a:xfrm>
            <a:off x="228600" y="674914"/>
            <a:ext cx="8686800" cy="45720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2400"/>
              </a:spcBef>
              <a:buClr>
                <a:srgbClr val="280FE3"/>
              </a:buClr>
              <a:buSzPct val="70000"/>
              <a:buFont typeface="Wingdings 2" pitchFamily="18" charset="2"/>
              <a:buNone/>
            </a:pPr>
            <a:r>
              <a:rPr lang="en-US" sz="2400" b="1">
                <a:solidFill>
                  <a:srgbClr val="280FE3"/>
                </a:solidFill>
                <a:latin typeface="Tahoma" pitchFamily="34" charset="0"/>
                <a:cs typeface="Tahoma" pitchFamily="34" charset="0"/>
              </a:rPr>
              <a:t>5.2. HÀ HƠI THỔI NGẠC</a:t>
            </a:r>
          </a:p>
        </p:txBody>
      </p:sp>
      <p:sp>
        <p:nvSpPr>
          <p:cNvPr id="9" name="Rectangle 5"/>
          <p:cNvSpPr txBox="1">
            <a:spLocks noChangeArrowheads="1"/>
          </p:cNvSpPr>
          <p:nvPr/>
        </p:nvSpPr>
        <p:spPr bwMode="auto">
          <a:xfrm>
            <a:off x="228600" y="1208314"/>
            <a:ext cx="59436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solidFill>
                  <a:srgbClr val="0B0BE7"/>
                </a:solidFill>
              </a:rPr>
              <a:t>- </a:t>
            </a:r>
            <a:r>
              <a:rPr lang="vi-VN">
                <a:solidFill>
                  <a:srgbClr val="0B0BE7"/>
                </a:solidFill>
              </a:rPr>
              <a:t>Nên đặt nạn nhân nằm ngửa, đầu hơi ngửa, người cấp cứu quỳ bên cạnh, sát ngang vai. Dùng tay ngửa hẳn đầu nạn nhân ra phía trước để cho cuống lưỡi không bít kín đường hô hấp, cũng có khi thoạt đầu dùng động tác này thì nạn nhân đã bắt đầu thở được.</a:t>
            </a:r>
          </a:p>
          <a:p>
            <a:pPr algn="just" eaLnBrk="1" hangingPunct="1"/>
            <a:r>
              <a:rPr lang="en-US">
                <a:solidFill>
                  <a:srgbClr val="0B0BE7"/>
                </a:solidFill>
              </a:rPr>
              <a:t>- </a:t>
            </a:r>
            <a:r>
              <a:rPr lang="vi-VN">
                <a:solidFill>
                  <a:srgbClr val="0B0BE7"/>
                </a:solidFill>
              </a:rPr>
              <a:t>Nếu nạn nhân chưa thở được, người cấp cứu vẫn để đầu nạn nhân ở tư thế trên, một tay mở miệng, một tay luồn một ngón tay có cuốn vải sạch kiểm tra trong họng nạn nhân, lau hết đờm dãi.</a:t>
            </a:r>
          </a:p>
          <a:p>
            <a:pPr algn="just" eaLnBrk="1" hangingPunct="1"/>
            <a:r>
              <a:rPr lang="en-US">
                <a:solidFill>
                  <a:srgbClr val="0B0BE7"/>
                </a:solidFill>
              </a:rPr>
              <a:t>- </a:t>
            </a:r>
            <a:r>
              <a:rPr lang="vi-VN">
                <a:solidFill>
                  <a:srgbClr val="0B0BE7"/>
                </a:solidFill>
              </a:rPr>
              <a:t>Người cấp cứu hít thật mạnh, một tay vẫn mở miệng, tay kia vít đầu nạn nhân xuống rồi áp kín miệng mình vào miệng nạn nhân và thổi mạnh.</a:t>
            </a:r>
          </a:p>
          <a:p>
            <a:pPr algn="just" eaLnBrk="1" hangingPunct="1"/>
            <a:r>
              <a:rPr lang="en-US">
                <a:solidFill>
                  <a:srgbClr val="0B0BE7"/>
                </a:solidFill>
              </a:rPr>
              <a:t>- </a:t>
            </a:r>
            <a:r>
              <a:rPr lang="vi-VN">
                <a:solidFill>
                  <a:srgbClr val="0B0BE7"/>
                </a:solidFill>
              </a:rPr>
              <a:t>Ngực nạn nhân phồng lên, người cấp cứu ngẩng đầu lên hít hơi thứ hai, khi đó do sức đàn hồi của lồng ngực nạn nhân sẽ tự thở ra. </a:t>
            </a:r>
          </a:p>
          <a:p>
            <a:pPr algn="just" eaLnBrk="1" hangingPunct="1"/>
            <a:r>
              <a:rPr lang="en-US">
                <a:solidFill>
                  <a:srgbClr val="0B0BE7"/>
                </a:solidFill>
              </a:rPr>
              <a:t>- </a:t>
            </a:r>
            <a:r>
              <a:rPr lang="vi-VN">
                <a:solidFill>
                  <a:srgbClr val="0B0BE7"/>
                </a:solidFill>
              </a:rPr>
              <a:t>Tiếp tục như vậy với nhịp độ 14 lần/phút, liên tục cho đến khi nạn nhân tỉnh thở trở lại hoặc có ý kiến của y, bác sỹ mới thôi.</a:t>
            </a:r>
            <a:endParaRPr lang="en-US">
              <a:solidFill>
                <a:srgbClr val="0B0BE7"/>
              </a:solidFill>
            </a:endParaRPr>
          </a:p>
        </p:txBody>
      </p:sp>
      <p:pic>
        <p:nvPicPr>
          <p:cNvPr id="10" name="Picture 7" descr="851813998_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1436914"/>
            <a:ext cx="272415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6013" y="3951514"/>
            <a:ext cx="2795587"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9768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wheel(4)">
                                      <p:cBhvr>
                                        <p:cTn id="7" dur="2000"/>
                                        <p:tgtEl>
                                          <p:spTgt spid="7">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heel(4)">
                                      <p:cBhvr>
                                        <p:cTn id="10" dur="2000"/>
                                        <p:tgtEl>
                                          <p:spTgt spid="7">
                                            <p:txEl>
                                              <p:pRg st="0" end="0"/>
                                            </p:txEl>
                                          </p:spTgt>
                                        </p:tgtEl>
                                      </p:cBhvr>
                                    </p:animEffect>
                                  </p:childTnLst>
                                </p:cTn>
                              </p:par>
                            </p:childTnLst>
                          </p:cTn>
                        </p:par>
                        <p:par>
                          <p:cTn id="11" fill="hold">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8">
                                            <p:bg/>
                                          </p:spTgt>
                                        </p:tgtEl>
                                        <p:attrNameLst>
                                          <p:attrName>style.visibility</p:attrName>
                                        </p:attrNameLst>
                                      </p:cBhvr>
                                      <p:to>
                                        <p:strVal val="visible"/>
                                      </p:to>
                                    </p:set>
                                    <p:animEffect transition="in" filter="wipe(down)">
                                      <p:cBhvr>
                                        <p:cTn id="14" dur="500"/>
                                        <p:tgtEl>
                                          <p:spTgt spid="8">
                                            <p:bg/>
                                          </p:spTgt>
                                        </p:tgtEl>
                                      </p:cBhvr>
                                    </p:animEffect>
                                  </p:childTnLst>
                                </p:cTn>
                              </p:par>
                              <p:par>
                                <p:cTn id="15" presetID="21" presetClass="entr" presetSubtype="4" fill="hold" grpId="0" nodeType="with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wheel(4)">
                                      <p:cBhvr>
                                        <p:cTn id="17" dur="2000"/>
                                        <p:tgtEl>
                                          <p:spTgt spid="8">
                                            <p:txEl>
                                              <p:pRg st="0" end="0"/>
                                            </p:txEl>
                                          </p:spTgt>
                                        </p:tgtEl>
                                      </p:cBhvr>
                                    </p:animEffect>
                                  </p:childTnLst>
                                </p:cTn>
                              </p:par>
                            </p:childTnLst>
                          </p:cTn>
                        </p:par>
                        <p:par>
                          <p:cTn id="18" fill="hold">
                            <p:stCondLst>
                              <p:cond delay="4000"/>
                            </p:stCondLst>
                            <p:childTnLst>
                              <p:par>
                                <p:cTn id="19" presetID="49" presetClass="entr" presetSubtype="0" decel="10000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2000" fill="hold"/>
                                        <p:tgtEl>
                                          <p:spTgt spid="10"/>
                                        </p:tgtEl>
                                        <p:attrNameLst>
                                          <p:attrName>ppt_w</p:attrName>
                                        </p:attrNameLst>
                                      </p:cBhvr>
                                      <p:tavLst>
                                        <p:tav tm="0">
                                          <p:val>
                                            <p:fltVal val="0"/>
                                          </p:val>
                                        </p:tav>
                                        <p:tav tm="100000">
                                          <p:val>
                                            <p:strVal val="#ppt_w"/>
                                          </p:val>
                                        </p:tav>
                                      </p:tavLst>
                                    </p:anim>
                                    <p:anim calcmode="lin" valueType="num">
                                      <p:cBhvr>
                                        <p:cTn id="22" dur="2000" fill="hold"/>
                                        <p:tgtEl>
                                          <p:spTgt spid="10"/>
                                        </p:tgtEl>
                                        <p:attrNameLst>
                                          <p:attrName>ppt_h</p:attrName>
                                        </p:attrNameLst>
                                      </p:cBhvr>
                                      <p:tavLst>
                                        <p:tav tm="0">
                                          <p:val>
                                            <p:fltVal val="0"/>
                                          </p:val>
                                        </p:tav>
                                        <p:tav tm="100000">
                                          <p:val>
                                            <p:strVal val="#ppt_h"/>
                                          </p:val>
                                        </p:tav>
                                      </p:tavLst>
                                    </p:anim>
                                    <p:anim calcmode="lin" valueType="num">
                                      <p:cBhvr>
                                        <p:cTn id="23" dur="2000" fill="hold"/>
                                        <p:tgtEl>
                                          <p:spTgt spid="10"/>
                                        </p:tgtEl>
                                        <p:attrNameLst>
                                          <p:attrName>style.rotation</p:attrName>
                                        </p:attrNameLst>
                                      </p:cBhvr>
                                      <p:tavLst>
                                        <p:tav tm="0">
                                          <p:val>
                                            <p:fltVal val="360"/>
                                          </p:val>
                                        </p:tav>
                                        <p:tav tm="100000">
                                          <p:val>
                                            <p:fltVal val="0"/>
                                          </p:val>
                                        </p:tav>
                                      </p:tavLst>
                                    </p:anim>
                                    <p:animEffect transition="in" filter="fade">
                                      <p:cBhvr>
                                        <p:cTn id="24" dur="2000"/>
                                        <p:tgtEl>
                                          <p:spTgt spid="10"/>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2000" fill="hold"/>
                                        <p:tgtEl>
                                          <p:spTgt spid="11"/>
                                        </p:tgtEl>
                                        <p:attrNameLst>
                                          <p:attrName>ppt_w</p:attrName>
                                        </p:attrNameLst>
                                      </p:cBhvr>
                                      <p:tavLst>
                                        <p:tav tm="0">
                                          <p:val>
                                            <p:fltVal val="0"/>
                                          </p:val>
                                        </p:tav>
                                        <p:tav tm="100000">
                                          <p:val>
                                            <p:strVal val="#ppt_w"/>
                                          </p:val>
                                        </p:tav>
                                      </p:tavLst>
                                    </p:anim>
                                    <p:anim calcmode="lin" valueType="num">
                                      <p:cBhvr>
                                        <p:cTn id="28" dur="2000" fill="hold"/>
                                        <p:tgtEl>
                                          <p:spTgt spid="11"/>
                                        </p:tgtEl>
                                        <p:attrNameLst>
                                          <p:attrName>ppt_h</p:attrName>
                                        </p:attrNameLst>
                                      </p:cBhvr>
                                      <p:tavLst>
                                        <p:tav tm="0">
                                          <p:val>
                                            <p:fltVal val="0"/>
                                          </p:val>
                                        </p:tav>
                                        <p:tav tm="100000">
                                          <p:val>
                                            <p:strVal val="#ppt_h"/>
                                          </p:val>
                                        </p:tav>
                                      </p:tavLst>
                                    </p:anim>
                                    <p:anim calcmode="lin" valueType="num">
                                      <p:cBhvr>
                                        <p:cTn id="29" dur="2000" fill="hold"/>
                                        <p:tgtEl>
                                          <p:spTgt spid="11"/>
                                        </p:tgtEl>
                                        <p:attrNameLst>
                                          <p:attrName>style.rotation</p:attrName>
                                        </p:attrNameLst>
                                      </p:cBhvr>
                                      <p:tavLst>
                                        <p:tav tm="0">
                                          <p:val>
                                            <p:fltVal val="360"/>
                                          </p:val>
                                        </p:tav>
                                        <p:tav tm="100000">
                                          <p:val>
                                            <p:fltVal val="0"/>
                                          </p:val>
                                        </p:tav>
                                      </p:tavLst>
                                    </p:anim>
                                    <p:animEffect transition="in" filter="fade">
                                      <p:cBhvr>
                                        <p:cTn id="30" dur="20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4" presetClass="entr" presetSubtype="16" fill="hold" nodeType="click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animEffect transition="in" filter="box(in)">
                                      <p:cBhvr>
                                        <p:cTn id="35" dur="500"/>
                                        <p:tgtEl>
                                          <p:spTgt spid="9">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nodeType="clickEffect">
                                  <p:stCondLst>
                                    <p:cond delay="0"/>
                                  </p:stCondLst>
                                  <p:childTnLst>
                                    <p:set>
                                      <p:cBhvr>
                                        <p:cTn id="39" dur="1" fill="hold">
                                          <p:stCondLst>
                                            <p:cond delay="0"/>
                                          </p:stCondLst>
                                        </p:cTn>
                                        <p:tgtEl>
                                          <p:spTgt spid="9">
                                            <p:txEl>
                                              <p:pRg st="1" end="1"/>
                                            </p:txEl>
                                          </p:spTgt>
                                        </p:tgtEl>
                                        <p:attrNameLst>
                                          <p:attrName>style.visibility</p:attrName>
                                        </p:attrNameLst>
                                      </p:cBhvr>
                                      <p:to>
                                        <p:strVal val="visible"/>
                                      </p:to>
                                    </p:set>
                                    <p:animEffect transition="in" filter="box(in)">
                                      <p:cBhvr>
                                        <p:cTn id="40" dur="500"/>
                                        <p:tgtEl>
                                          <p:spTgt spid="9">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nodeType="clickEffect">
                                  <p:stCondLst>
                                    <p:cond delay="0"/>
                                  </p:stCondLst>
                                  <p:childTnLst>
                                    <p:set>
                                      <p:cBhvr>
                                        <p:cTn id="44" dur="1" fill="hold">
                                          <p:stCondLst>
                                            <p:cond delay="0"/>
                                          </p:stCondLst>
                                        </p:cTn>
                                        <p:tgtEl>
                                          <p:spTgt spid="9">
                                            <p:txEl>
                                              <p:pRg st="2" end="2"/>
                                            </p:txEl>
                                          </p:spTgt>
                                        </p:tgtEl>
                                        <p:attrNameLst>
                                          <p:attrName>style.visibility</p:attrName>
                                        </p:attrNameLst>
                                      </p:cBhvr>
                                      <p:to>
                                        <p:strVal val="visible"/>
                                      </p:to>
                                    </p:set>
                                    <p:animEffect transition="in" filter="box(in)">
                                      <p:cBhvr>
                                        <p:cTn id="45" dur="500"/>
                                        <p:tgtEl>
                                          <p:spTgt spid="9">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4" presetClass="entr" presetSubtype="16" fill="hold" nodeType="clickEffect">
                                  <p:stCondLst>
                                    <p:cond delay="0"/>
                                  </p:stCondLst>
                                  <p:childTnLst>
                                    <p:set>
                                      <p:cBhvr>
                                        <p:cTn id="49" dur="1" fill="hold">
                                          <p:stCondLst>
                                            <p:cond delay="0"/>
                                          </p:stCondLst>
                                        </p:cTn>
                                        <p:tgtEl>
                                          <p:spTgt spid="9">
                                            <p:txEl>
                                              <p:pRg st="3" end="3"/>
                                            </p:txEl>
                                          </p:spTgt>
                                        </p:tgtEl>
                                        <p:attrNameLst>
                                          <p:attrName>style.visibility</p:attrName>
                                        </p:attrNameLst>
                                      </p:cBhvr>
                                      <p:to>
                                        <p:strVal val="visible"/>
                                      </p:to>
                                    </p:set>
                                    <p:animEffect transition="in" filter="box(in)">
                                      <p:cBhvr>
                                        <p:cTn id="50" dur="500"/>
                                        <p:tgtEl>
                                          <p:spTgt spid="9">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4" presetClass="entr" presetSubtype="16" fill="hold" nodeType="clickEffect">
                                  <p:stCondLst>
                                    <p:cond delay="0"/>
                                  </p:stCondLst>
                                  <p:childTnLst>
                                    <p:set>
                                      <p:cBhvr>
                                        <p:cTn id="54" dur="1" fill="hold">
                                          <p:stCondLst>
                                            <p:cond delay="0"/>
                                          </p:stCondLst>
                                        </p:cTn>
                                        <p:tgtEl>
                                          <p:spTgt spid="9">
                                            <p:txEl>
                                              <p:pRg st="4" end="4"/>
                                            </p:txEl>
                                          </p:spTgt>
                                        </p:tgtEl>
                                        <p:attrNameLst>
                                          <p:attrName>style.visibility</p:attrName>
                                        </p:attrNameLst>
                                      </p:cBhvr>
                                      <p:to>
                                        <p:strVal val="visible"/>
                                      </p:to>
                                    </p:set>
                                    <p:animEffect transition="in" filter="box(in)">
                                      <p:cBhvr>
                                        <p:cTn id="55"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8"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A93482-8E69-40F7-BCAD-5662A6CADB27}" type="datetime4">
              <a:rPr lang="en-US" smtClean="0"/>
              <a:pPr/>
              <a:t>December 24, 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12</a:t>
            </a:fld>
            <a:endParaRPr lang="en-US"/>
          </a:p>
        </p:txBody>
      </p:sp>
      <p:sp>
        <p:nvSpPr>
          <p:cNvPr id="7" name="Content Placeholder 4"/>
          <p:cNvSpPr>
            <a:spLocks noGrp="1"/>
          </p:cNvSpPr>
          <p:nvPr>
            <p:ph idx="4294967295"/>
          </p:nvPr>
        </p:nvSpPr>
        <p:spPr>
          <a:xfrm>
            <a:off x="214313" y="76200"/>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5. CÁC PHƯƠNG PHÁP HÔ HẤP</a:t>
            </a:r>
          </a:p>
        </p:txBody>
      </p:sp>
      <p:sp>
        <p:nvSpPr>
          <p:cNvPr id="8" name="Content Placeholder 4"/>
          <p:cNvSpPr txBox="1">
            <a:spLocks/>
          </p:cNvSpPr>
          <p:nvPr/>
        </p:nvSpPr>
        <p:spPr bwMode="auto">
          <a:xfrm>
            <a:off x="214313" y="533400"/>
            <a:ext cx="8686800" cy="45720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2400"/>
              </a:spcBef>
              <a:buClr>
                <a:srgbClr val="280FE3"/>
              </a:buClr>
              <a:buSzPct val="70000"/>
              <a:buFont typeface="Wingdings 2" pitchFamily="18" charset="2"/>
              <a:buNone/>
            </a:pPr>
            <a:r>
              <a:rPr lang="en-US" sz="2000" b="1">
                <a:solidFill>
                  <a:srgbClr val="280FE3"/>
                </a:solidFill>
                <a:latin typeface="Tahoma" pitchFamily="34" charset="0"/>
                <a:cs typeface="Tahoma" pitchFamily="34" charset="0"/>
              </a:rPr>
              <a:t>5.3. HÀ HƠI THỔI NGẠC KẾT HỢP ÉP TIM NGOÀI LÒNG NGỰC</a:t>
            </a:r>
          </a:p>
        </p:txBody>
      </p:sp>
      <p:sp>
        <p:nvSpPr>
          <p:cNvPr id="9" name="Rectangle 5"/>
          <p:cNvSpPr txBox="1">
            <a:spLocks noChangeArrowheads="1"/>
          </p:cNvSpPr>
          <p:nvPr/>
        </p:nvSpPr>
        <p:spPr bwMode="auto">
          <a:xfrm>
            <a:off x="214313" y="1066800"/>
            <a:ext cx="59436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smtClean="0">
                <a:solidFill>
                  <a:srgbClr val="0B0BE7"/>
                </a:solidFill>
              </a:rPr>
              <a:t>-</a:t>
            </a:r>
            <a:r>
              <a:rPr lang="vi-VN" smtClean="0">
                <a:solidFill>
                  <a:srgbClr val="0B0BE7"/>
                </a:solidFill>
              </a:rPr>
              <a:t> Đặt </a:t>
            </a:r>
            <a:r>
              <a:rPr lang="vi-VN">
                <a:solidFill>
                  <a:srgbClr val="0B0BE7"/>
                </a:solidFill>
              </a:rPr>
              <a:t>nạn nhân nằm ngửa, đầu hơi ngửa, người cấp cứu quỳ bên cạnh, sát ngang </a:t>
            </a:r>
            <a:r>
              <a:rPr lang="vi-VN" smtClean="0">
                <a:solidFill>
                  <a:srgbClr val="0B0BE7"/>
                </a:solidFill>
              </a:rPr>
              <a:t>vai, ngửa </a:t>
            </a:r>
            <a:r>
              <a:rPr lang="vi-VN">
                <a:solidFill>
                  <a:srgbClr val="0B0BE7"/>
                </a:solidFill>
              </a:rPr>
              <a:t>hẳn đầu nạn nhân ra phía trước để cho cuống lưỡi không bít kín đường hô hấp, cũng có khi thoạt đầu dùng động tác này thì nạn nhân đã bắt đầu thở được.</a:t>
            </a:r>
          </a:p>
          <a:p>
            <a:pPr algn="just" eaLnBrk="1" hangingPunct="1"/>
            <a:r>
              <a:rPr lang="en-US">
                <a:solidFill>
                  <a:srgbClr val="0B0BE7"/>
                </a:solidFill>
              </a:rPr>
              <a:t>- </a:t>
            </a:r>
            <a:r>
              <a:rPr lang="vi-VN">
                <a:solidFill>
                  <a:srgbClr val="0B0BE7"/>
                </a:solidFill>
              </a:rPr>
              <a:t>Nếu nạn nhân chưa thở được, người cấp cứu vẫn để đầu nạn nhân ở tư thế trên, một tay mở miệng, một tay luồn một ngón tay có cuốn vải sạch kiểm tra trong họng nạn nhân, lau hết đờm dãi.</a:t>
            </a:r>
          </a:p>
          <a:p>
            <a:pPr algn="just" eaLnBrk="1" hangingPunct="1"/>
            <a:r>
              <a:rPr lang="en-US">
                <a:solidFill>
                  <a:srgbClr val="0B0BE7"/>
                </a:solidFill>
              </a:rPr>
              <a:t>- </a:t>
            </a:r>
            <a:r>
              <a:rPr lang="vi-VN">
                <a:solidFill>
                  <a:srgbClr val="0B0BE7"/>
                </a:solidFill>
              </a:rPr>
              <a:t>Người cấp cứu hít thật mạnh, một tay vẫn mở miệng, tay kia vít đầu nạn nhân xuống rồi áp kín miệng mình vào miệng nạn nhân và thổi mạnh.</a:t>
            </a:r>
          </a:p>
          <a:p>
            <a:pPr algn="just" eaLnBrk="1" hangingPunct="1"/>
            <a:r>
              <a:rPr lang="en-US">
                <a:solidFill>
                  <a:srgbClr val="0B0BE7"/>
                </a:solidFill>
              </a:rPr>
              <a:t>- </a:t>
            </a:r>
            <a:r>
              <a:rPr lang="vi-VN">
                <a:solidFill>
                  <a:srgbClr val="0B0BE7"/>
                </a:solidFill>
              </a:rPr>
              <a:t>Ngực nạn nhân phồng lên, người cấp cứu ngẩng đầu lên hít hơi thứ hai, khi đó do sức đàn hồi của lồng ngực nạn nhân sẽ tự thở ra. </a:t>
            </a:r>
          </a:p>
          <a:p>
            <a:pPr algn="just" eaLnBrk="1" hangingPunct="1"/>
            <a:r>
              <a:rPr lang="en-US">
                <a:solidFill>
                  <a:srgbClr val="0B0BE7"/>
                </a:solidFill>
              </a:rPr>
              <a:t>- </a:t>
            </a:r>
            <a:r>
              <a:rPr lang="vi-VN">
                <a:solidFill>
                  <a:srgbClr val="0B0BE7"/>
                </a:solidFill>
              </a:rPr>
              <a:t>Tiếp tục như vậy với nhịp độ 14 lần/phút, liên tục cho đến khi nạn nhân tỉnh thở trở lại hoặc có ý kiến của y, bác sỹ mới thôi.</a:t>
            </a:r>
            <a:endParaRPr lang="en-US">
              <a:solidFill>
                <a:srgbClr val="0B0BE7"/>
              </a:solidFill>
            </a:endParaRPr>
          </a:p>
        </p:txBody>
      </p:sp>
      <p:pic>
        <p:nvPicPr>
          <p:cNvPr id="10" name="Picture 4" descr="425914450_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2713" y="1066800"/>
            <a:ext cx="2438400" cy="151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6" descr="425914450_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2713" y="4567238"/>
            <a:ext cx="2438400" cy="152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9701" y="2743200"/>
            <a:ext cx="2397125" cy="174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5102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wheel(4)">
                                      <p:cBhvr>
                                        <p:cTn id="7" dur="2000"/>
                                        <p:tgtEl>
                                          <p:spTgt spid="7">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heel(4)">
                                      <p:cBhvr>
                                        <p:cTn id="10" dur="2000"/>
                                        <p:tgtEl>
                                          <p:spTgt spid="7">
                                            <p:txEl>
                                              <p:pRg st="0" end="0"/>
                                            </p:txEl>
                                          </p:spTgt>
                                        </p:tgtEl>
                                      </p:cBhvr>
                                    </p:animEffect>
                                  </p:childTnLst>
                                </p:cTn>
                              </p:par>
                            </p:childTnLst>
                          </p:cTn>
                        </p:par>
                        <p:par>
                          <p:cTn id="11" fill="hold">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8">
                                            <p:bg/>
                                          </p:spTgt>
                                        </p:tgtEl>
                                        <p:attrNameLst>
                                          <p:attrName>style.visibility</p:attrName>
                                        </p:attrNameLst>
                                      </p:cBhvr>
                                      <p:to>
                                        <p:strVal val="visible"/>
                                      </p:to>
                                    </p:set>
                                    <p:animEffect transition="in" filter="wipe(down)">
                                      <p:cBhvr>
                                        <p:cTn id="14" dur="500"/>
                                        <p:tgtEl>
                                          <p:spTgt spid="8">
                                            <p:bg/>
                                          </p:spTgt>
                                        </p:tgtEl>
                                      </p:cBhvr>
                                    </p:animEffect>
                                  </p:childTnLst>
                                </p:cTn>
                              </p:par>
                              <p:par>
                                <p:cTn id="15" presetID="21" presetClass="entr" presetSubtype="4" fill="hold" grpId="0" nodeType="with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wheel(4)">
                                      <p:cBhvr>
                                        <p:cTn id="17" dur="20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box(in)">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box(in)">
                                      <p:cBhvr>
                                        <p:cTn id="27" dur="500"/>
                                        <p:tgtEl>
                                          <p:spTgt spid="9">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9">
                                            <p:txEl>
                                              <p:pRg st="2" end="2"/>
                                            </p:txEl>
                                          </p:spTgt>
                                        </p:tgtEl>
                                        <p:attrNameLst>
                                          <p:attrName>style.visibility</p:attrName>
                                        </p:attrNameLst>
                                      </p:cBhvr>
                                      <p:to>
                                        <p:strVal val="visible"/>
                                      </p:to>
                                    </p:set>
                                    <p:animEffect transition="in" filter="box(in)">
                                      <p:cBhvr>
                                        <p:cTn id="32" dur="500"/>
                                        <p:tgtEl>
                                          <p:spTgt spid="9">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Effect transition="in" filter="box(in)">
                                      <p:cBhvr>
                                        <p:cTn id="37" dur="500"/>
                                        <p:tgtEl>
                                          <p:spTgt spid="9">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9">
                                            <p:txEl>
                                              <p:pRg st="4" end="4"/>
                                            </p:txEl>
                                          </p:spTgt>
                                        </p:tgtEl>
                                        <p:attrNameLst>
                                          <p:attrName>style.visibility</p:attrName>
                                        </p:attrNameLst>
                                      </p:cBhvr>
                                      <p:to>
                                        <p:strVal val="visible"/>
                                      </p:to>
                                    </p:set>
                                    <p:animEffect transition="in" filter="box(in)">
                                      <p:cBhvr>
                                        <p:cTn id="4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8"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4294967295"/>
          </p:nvPr>
        </p:nvSpPr>
        <p:spPr>
          <a:xfrm>
            <a:off x="228600" y="685800"/>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5. CÁC PHƯƠNG PHÁP HÔ HẤP</a:t>
            </a:r>
          </a:p>
        </p:txBody>
      </p:sp>
      <p:sp>
        <p:nvSpPr>
          <p:cNvPr id="7" name="Content Placeholder 4"/>
          <p:cNvSpPr txBox="1">
            <a:spLocks/>
          </p:cNvSpPr>
          <p:nvPr/>
        </p:nvSpPr>
        <p:spPr bwMode="auto">
          <a:xfrm>
            <a:off x="228600" y="1143000"/>
            <a:ext cx="8686800" cy="45720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2400"/>
              </a:spcBef>
              <a:buClr>
                <a:srgbClr val="280FE3"/>
              </a:buClr>
              <a:buSzPct val="70000"/>
              <a:buFont typeface="Wingdings 2" pitchFamily="18" charset="2"/>
              <a:buNone/>
            </a:pPr>
            <a:endParaRPr lang="en-US" sz="2400" b="1">
              <a:solidFill>
                <a:srgbClr val="280FE3"/>
              </a:solidFill>
              <a:latin typeface="Tahoma" pitchFamily="34" charset="0"/>
              <a:cs typeface="Tahoma" pitchFamily="34" charset="0"/>
            </a:endParaRPr>
          </a:p>
        </p:txBody>
      </p:sp>
      <p:pic>
        <p:nvPicPr>
          <p:cNvPr id="2" name="y2mate.com - Hanoi 18H - Sơ cứu khi bị điện giật_1080p.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04800" y="1578429"/>
            <a:ext cx="8534400" cy="4800600"/>
          </a:xfrm>
          <a:prstGeom prst="rect">
            <a:avLst/>
          </a:prstGeom>
        </p:spPr>
      </p:pic>
    </p:spTree>
    <p:extLst>
      <p:ext uri="{BB962C8B-B14F-4D97-AF65-F5344CB8AC3E}">
        <p14:creationId xmlns:p14="http://schemas.microsoft.com/office/powerpoint/2010/main" val="3717742906"/>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wheel(4)">
                                      <p:cBhvr>
                                        <p:cTn id="7" dur="2000"/>
                                        <p:tgtEl>
                                          <p:spTgt spid="5">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heel(4)">
                                      <p:cBhvr>
                                        <p:cTn id="10" dur="2000"/>
                                        <p:tgtEl>
                                          <p:spTgt spid="5">
                                            <p:txEl>
                                              <p:pRg st="0" end="0"/>
                                            </p:txEl>
                                          </p:spTgt>
                                        </p:tgtEl>
                                      </p:cBhvr>
                                    </p:animEffect>
                                  </p:childTnLst>
                                </p:cTn>
                              </p:par>
                            </p:childTnLst>
                          </p:cTn>
                        </p:par>
                        <p:par>
                          <p:cTn id="11" fill="hold" nodeType="afterGroup">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7">
                                            <p:bg/>
                                          </p:spTgt>
                                        </p:tgtEl>
                                        <p:attrNameLst>
                                          <p:attrName>style.visibility</p:attrName>
                                        </p:attrNameLst>
                                      </p:cBhvr>
                                      <p:to>
                                        <p:strVal val="visible"/>
                                      </p:to>
                                    </p:set>
                                    <p:animEffect transition="in" filter="wipe(down)">
                                      <p:cBhvr>
                                        <p:cTn id="14" dur="500"/>
                                        <p:tgtEl>
                                          <p:spTgt spid="7">
                                            <p:bg/>
                                          </p:spTgt>
                                        </p:tgtEl>
                                      </p:cBhvr>
                                    </p:animEffect>
                                  </p:childTnLst>
                                </p:cTn>
                              </p:par>
                              <p:par>
                                <p:cTn id="15" presetID="21" presetClass="entr" presetSubtype="4" fill="hold" grpId="0" nodeType="withEffect" nodePh="1">
                                  <p:stCondLst>
                                    <p:cond delay="0"/>
                                  </p:stCondLst>
                                  <p:endCondLst>
                                    <p:cond evt="begin" delay="0">
                                      <p:tn val="15"/>
                                    </p:cond>
                                  </p:end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heel(4)">
                                      <p:cBhvr>
                                        <p:cTn id="17"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2"/>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2"/>
                                        </p:tgtEl>
                                      </p:cBhvr>
                                    </p:cmd>
                                  </p:childTnLst>
                                </p:cTn>
                              </p:par>
                            </p:childTnLst>
                          </p:cTn>
                        </p:par>
                      </p:childTnLst>
                    </p:cTn>
                  </p:par>
                </p:childTnLst>
              </p:cTn>
              <p:nextCondLst>
                <p:cond evt="onClick" delay="0">
                  <p:tgtEl>
                    <p:spTgt spid="2"/>
                  </p:tgtEl>
                </p:cond>
              </p:nextCondLst>
            </p:seq>
            <p:video>
              <p:cMediaNode vol="80000">
                <p:cTn id="23" fill="hold" display="0">
                  <p:stCondLst>
                    <p:cond delay="indefinite"/>
                  </p:stCondLst>
                </p:cTn>
                <p:tgtEl>
                  <p:spTgt spid="2"/>
                </p:tgtEl>
              </p:cMediaNode>
            </p:video>
          </p:childTnLst>
        </p:cTn>
      </p:par>
    </p:tnLst>
    <p:bldLst>
      <p:bldP spid="5" grpId="0" build="p" animBg="1"/>
      <p:bldP spid="7"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4294967295"/>
          </p:nvPr>
        </p:nvSpPr>
        <p:spPr>
          <a:xfrm>
            <a:off x="228600" y="685800"/>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5. CÁC PHƯƠNG PHÁP HÔ HẤP</a:t>
            </a:r>
          </a:p>
        </p:txBody>
      </p:sp>
      <p:sp>
        <p:nvSpPr>
          <p:cNvPr id="7" name="Content Placeholder 4"/>
          <p:cNvSpPr txBox="1">
            <a:spLocks/>
          </p:cNvSpPr>
          <p:nvPr/>
        </p:nvSpPr>
        <p:spPr bwMode="auto">
          <a:xfrm>
            <a:off x="228600" y="1143000"/>
            <a:ext cx="8686800" cy="45720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2400"/>
              </a:spcBef>
              <a:buClr>
                <a:srgbClr val="280FE3"/>
              </a:buClr>
              <a:buSzPct val="70000"/>
              <a:buFont typeface="Wingdings 2" pitchFamily="18" charset="2"/>
              <a:buNone/>
            </a:pPr>
            <a:endParaRPr lang="en-US" sz="2400" b="1">
              <a:solidFill>
                <a:srgbClr val="280FE3"/>
              </a:solidFill>
              <a:latin typeface="Tahoma" pitchFamily="34" charset="0"/>
              <a:cs typeface="Tahoma" pitchFamily="34" charset="0"/>
            </a:endParaRPr>
          </a:p>
        </p:txBody>
      </p:sp>
      <p:pic>
        <p:nvPicPr>
          <p:cNvPr id="3" name="y2mate.com - [Hướng dẫn sơ cấp cứu] Hô Hấp Nhân Tạo Cho Người Lớn - Bệnh viện Hoàn Mỹ Đà Nẵng_1080p.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28600" y="1676399"/>
            <a:ext cx="8686800" cy="4886325"/>
          </a:xfrm>
          <a:prstGeom prst="rect">
            <a:avLst/>
          </a:prstGeom>
        </p:spPr>
      </p:pic>
    </p:spTree>
    <p:extLst>
      <p:ext uri="{BB962C8B-B14F-4D97-AF65-F5344CB8AC3E}">
        <p14:creationId xmlns:p14="http://schemas.microsoft.com/office/powerpoint/2010/main" val="2506991974"/>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wheel(4)">
                                      <p:cBhvr>
                                        <p:cTn id="7" dur="2000"/>
                                        <p:tgtEl>
                                          <p:spTgt spid="5">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heel(4)">
                                      <p:cBhvr>
                                        <p:cTn id="10" dur="2000"/>
                                        <p:tgtEl>
                                          <p:spTgt spid="5">
                                            <p:txEl>
                                              <p:pRg st="0" end="0"/>
                                            </p:txEl>
                                          </p:spTgt>
                                        </p:tgtEl>
                                      </p:cBhvr>
                                    </p:animEffect>
                                  </p:childTnLst>
                                </p:cTn>
                              </p:par>
                            </p:childTnLst>
                          </p:cTn>
                        </p:par>
                        <p:par>
                          <p:cTn id="11" fill="hold" nodeType="afterGroup">
                            <p:stCondLst>
                              <p:cond delay="2000"/>
                            </p:stCondLst>
                            <p:childTnLst>
                              <p:par>
                                <p:cTn id="12" presetID="22" presetClass="entr" presetSubtype="4" fill="hold" grpId="0" nodeType="afterEffect">
                                  <p:stCondLst>
                                    <p:cond delay="0"/>
                                  </p:stCondLst>
                                  <p:childTnLst>
                                    <p:set>
                                      <p:cBhvr>
                                        <p:cTn id="13" dur="1" fill="hold">
                                          <p:stCondLst>
                                            <p:cond delay="0"/>
                                          </p:stCondLst>
                                        </p:cTn>
                                        <p:tgtEl>
                                          <p:spTgt spid="7">
                                            <p:bg/>
                                          </p:spTgt>
                                        </p:tgtEl>
                                        <p:attrNameLst>
                                          <p:attrName>style.visibility</p:attrName>
                                        </p:attrNameLst>
                                      </p:cBhvr>
                                      <p:to>
                                        <p:strVal val="visible"/>
                                      </p:to>
                                    </p:set>
                                    <p:animEffect transition="in" filter="wipe(down)">
                                      <p:cBhvr>
                                        <p:cTn id="14" dur="500"/>
                                        <p:tgtEl>
                                          <p:spTgt spid="7">
                                            <p:bg/>
                                          </p:spTgt>
                                        </p:tgtEl>
                                      </p:cBhvr>
                                    </p:animEffect>
                                  </p:childTnLst>
                                </p:cTn>
                              </p:par>
                              <p:par>
                                <p:cTn id="15" presetID="21" presetClass="entr" presetSubtype="4" fill="hold" grpId="0" nodeType="withEffect" nodePh="1">
                                  <p:stCondLst>
                                    <p:cond delay="0"/>
                                  </p:stCondLst>
                                  <p:endCondLst>
                                    <p:cond evt="begin" delay="0">
                                      <p:tn val="15"/>
                                    </p:cond>
                                  </p:end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heel(4)">
                                      <p:cBhvr>
                                        <p:cTn id="17"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3"/>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3"/>
                                        </p:tgtEl>
                                      </p:cBhvr>
                                    </p:cmd>
                                  </p:childTnLst>
                                </p:cTn>
                              </p:par>
                            </p:childTnLst>
                          </p:cTn>
                        </p:par>
                      </p:childTnLst>
                    </p:cTn>
                  </p:par>
                </p:childTnLst>
              </p:cTn>
              <p:nextCondLst>
                <p:cond evt="onClick" delay="0">
                  <p:tgtEl>
                    <p:spTgt spid="3"/>
                  </p:tgtEl>
                </p:cond>
              </p:nextCondLst>
            </p:seq>
            <p:video>
              <p:cMediaNode vol="80000">
                <p:cTn id="23" fill="hold" display="0">
                  <p:stCondLst>
                    <p:cond delay="indefinite"/>
                  </p:stCondLst>
                </p:cTn>
                <p:tgtEl>
                  <p:spTgt spid="3"/>
                </p:tgtEl>
              </p:cMediaNode>
            </p:video>
          </p:childTnLst>
        </p:cTn>
      </p:par>
    </p:tnLst>
    <p:bldLst>
      <p:bldP spid="5" grpId="0" build="p" animBg="1"/>
      <p:bldP spid="7"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A93482-8E69-40F7-BCAD-5662A6CADB27}" type="datetime4">
              <a:rPr lang="en-US" smtClean="0"/>
              <a:pPr/>
              <a:t>December 24, 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37D5FE-740C-46F5-801A-FA5477D9711F}" type="slidenum">
              <a:rPr lang="en-US" smtClean="0"/>
              <a:pPr/>
              <a:t>15</a:t>
            </a:fld>
            <a:endParaRPr lang="en-US"/>
          </a:p>
        </p:txBody>
      </p:sp>
      <p:sp>
        <p:nvSpPr>
          <p:cNvPr id="7" name="Rectangle 5"/>
          <p:cNvSpPr>
            <a:spLocks noChangeArrowheads="1"/>
          </p:cNvSpPr>
          <p:nvPr/>
        </p:nvSpPr>
        <p:spPr bwMode="auto">
          <a:xfrm>
            <a:off x="228600" y="1524000"/>
            <a:ext cx="8686800" cy="3662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spcBef>
                <a:spcPts val="1200"/>
              </a:spcBef>
              <a:buFontTx/>
              <a:buChar char="-"/>
            </a:pPr>
            <a:r>
              <a:rPr lang="en-US" sz="2400">
                <a:solidFill>
                  <a:srgbClr val="0B0BE7"/>
                </a:solidFill>
              </a:rPr>
              <a:t>C</a:t>
            </a:r>
            <a:r>
              <a:rPr lang="vi-VN" sz="2400">
                <a:solidFill>
                  <a:srgbClr val="0B0BE7"/>
                </a:solidFill>
              </a:rPr>
              <a:t>ứu người bị tai nạn điện là một công việc khẩn cấp</a:t>
            </a:r>
            <a:endParaRPr lang="en-US" sz="2400">
              <a:solidFill>
                <a:srgbClr val="0B0BE7"/>
              </a:solidFill>
            </a:endParaRPr>
          </a:p>
          <a:p>
            <a:pPr algn="just">
              <a:spcBef>
                <a:spcPts val="1200"/>
              </a:spcBef>
              <a:buFontTx/>
              <a:buChar char="-"/>
            </a:pPr>
            <a:r>
              <a:rPr lang="en-US" sz="2400">
                <a:solidFill>
                  <a:srgbClr val="0B0BE7"/>
                </a:solidFill>
              </a:rPr>
              <a:t>L</a:t>
            </a:r>
            <a:r>
              <a:rPr lang="vi-VN" sz="2400">
                <a:solidFill>
                  <a:srgbClr val="0B0BE7"/>
                </a:solidFill>
              </a:rPr>
              <a:t>àm càng nhanh càng tốt.</a:t>
            </a:r>
            <a:endParaRPr lang="en-US" sz="2400">
              <a:solidFill>
                <a:srgbClr val="0B0BE7"/>
              </a:solidFill>
            </a:endParaRPr>
          </a:p>
          <a:p>
            <a:pPr algn="just">
              <a:spcBef>
                <a:spcPts val="1200"/>
              </a:spcBef>
              <a:buFontTx/>
              <a:buChar char="-"/>
            </a:pPr>
            <a:r>
              <a:rPr lang="vi-VN" sz="2400">
                <a:solidFill>
                  <a:srgbClr val="0B0BE7"/>
                </a:solidFill>
              </a:rPr>
              <a:t>Tuỳ theo hoàn cảnh mà áp dụng phương pháp cứu chữa cho thích hợp.</a:t>
            </a:r>
            <a:endParaRPr lang="en-US" sz="2400">
              <a:solidFill>
                <a:srgbClr val="0B0BE7"/>
              </a:solidFill>
            </a:endParaRPr>
          </a:p>
          <a:p>
            <a:pPr algn="just">
              <a:spcBef>
                <a:spcPts val="1200"/>
              </a:spcBef>
              <a:buFontTx/>
              <a:buChar char="-"/>
            </a:pPr>
            <a:r>
              <a:rPr lang="vi-VN" sz="2400">
                <a:solidFill>
                  <a:srgbClr val="0B0BE7"/>
                </a:solidFill>
              </a:rPr>
              <a:t>Phải hết sức bình tĩnh và kiên trì để xử lý.</a:t>
            </a:r>
            <a:endParaRPr lang="en-US" sz="2400">
              <a:solidFill>
                <a:srgbClr val="0B0BE7"/>
              </a:solidFill>
            </a:endParaRPr>
          </a:p>
          <a:p>
            <a:pPr algn="just">
              <a:spcBef>
                <a:spcPts val="1200"/>
              </a:spcBef>
              <a:buFontTx/>
              <a:buChar char="-"/>
            </a:pPr>
            <a:r>
              <a:rPr lang="vi-VN" sz="2400">
                <a:solidFill>
                  <a:srgbClr val="0B0BE7"/>
                </a:solidFill>
              </a:rPr>
              <a:t>Chỉ được phép coi như người bị nạn đã chết khi đã có bằng chứng rõ ràng như vỡ sọ, cháy toàn thân, hay có quyết định của y, bác sỹ, nếu không thì phải kiên trì cứu chữa</a:t>
            </a:r>
            <a:r>
              <a:rPr lang="vi-VN" sz="2400" smtClean="0">
                <a:solidFill>
                  <a:srgbClr val="0B0BE7"/>
                </a:solidFill>
              </a:rPr>
              <a:t>.</a:t>
            </a:r>
          </a:p>
        </p:txBody>
      </p:sp>
      <p:sp>
        <p:nvSpPr>
          <p:cNvPr id="8" name="Content Placeholder 4"/>
          <p:cNvSpPr>
            <a:spLocks noGrp="1"/>
          </p:cNvSpPr>
          <p:nvPr>
            <p:ph idx="4294967295"/>
          </p:nvPr>
        </p:nvSpPr>
        <p:spPr>
          <a:xfrm>
            <a:off x="228600" y="685800"/>
            <a:ext cx="8686800" cy="457200"/>
          </a:xfrm>
          <a:prstGeom prst="rect">
            <a:avLst/>
          </a:prstGeom>
          <a:solidFill>
            <a:srgbClr val="FFFF00"/>
          </a:solidFill>
        </p:spPr>
        <p:txBody>
          <a:bodyPr/>
          <a:lstStyle/>
          <a:p>
            <a:pPr marL="457200" indent="-457200" algn="ctr" eaLnBrk="1" hangingPunct="1">
              <a:spcBef>
                <a:spcPts val="2400"/>
              </a:spcBef>
              <a:buClr>
                <a:srgbClr val="280FE3"/>
              </a:buClr>
              <a:buFont typeface="Wingdings 2" pitchFamily="18" charset="2"/>
              <a:buNone/>
            </a:pPr>
            <a:r>
              <a:rPr lang="en-US" sz="2400" b="1" smtClean="0">
                <a:solidFill>
                  <a:srgbClr val="280FE3"/>
                </a:solidFill>
                <a:latin typeface="Tahoma" pitchFamily="34" charset="0"/>
                <a:cs typeface="Tahoma" pitchFamily="34" charset="0"/>
              </a:rPr>
              <a:t>6. KẾT LUẬN</a:t>
            </a:r>
          </a:p>
        </p:txBody>
      </p:sp>
    </p:spTree>
    <p:extLst>
      <p:ext uri="{BB962C8B-B14F-4D97-AF65-F5344CB8AC3E}">
        <p14:creationId xmlns:p14="http://schemas.microsoft.com/office/powerpoint/2010/main" val="2670570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8">
                                            <p:bg/>
                                          </p:spTgt>
                                        </p:tgtEl>
                                        <p:attrNameLst>
                                          <p:attrName>style.visibility</p:attrName>
                                        </p:attrNameLst>
                                      </p:cBhvr>
                                      <p:to>
                                        <p:strVal val="visible"/>
                                      </p:to>
                                    </p:set>
                                    <p:animEffect transition="in" filter="wheel(4)">
                                      <p:cBhvr>
                                        <p:cTn id="7" dur="2000"/>
                                        <p:tgtEl>
                                          <p:spTgt spid="8">
                                            <p:bg/>
                                          </p:spTgt>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wheel(4)">
                                      <p:cBhvr>
                                        <p:cTn id="10"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1440"/>
            <a:ext cx="9144000" cy="6675120"/>
          </a:xfrm>
          <a:prstGeom prst="rect">
            <a:avLst/>
          </a:prstGeom>
        </p:spPr>
      </p:pic>
    </p:spTree>
    <p:extLst>
      <p:ext uri="{BB962C8B-B14F-4D97-AF65-F5344CB8AC3E}">
        <p14:creationId xmlns:p14="http://schemas.microsoft.com/office/powerpoint/2010/main" val="2414622296"/>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254</TotalTime>
  <Words>1734</Words>
  <Application>Microsoft Office PowerPoint</Application>
  <PresentationFormat>On-screen Show (4:3)</PresentationFormat>
  <Paragraphs>114</Paragraphs>
  <Slides>16</Slides>
  <Notes>3</Notes>
  <HiddenSlides>0</HiddenSlides>
  <MMClips>2</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16</vt:i4>
      </vt:variant>
    </vt:vector>
  </HeadingPairs>
  <TitlesOfParts>
    <vt:vector size="27" baseType="lpstr">
      <vt:lpstr>Arial</vt:lpstr>
      <vt:lpstr>Calibri</vt:lpstr>
      <vt:lpstr>Georgia</vt:lpstr>
      <vt:lpstr>Symbol</vt:lpstr>
      <vt:lpstr>Tahoma</vt:lpstr>
      <vt:lpstr>Times</vt:lpstr>
      <vt:lpstr>Times New Roman</vt:lpstr>
      <vt:lpstr>Trebuchet MS</vt:lpstr>
      <vt:lpstr>Wingdings</vt:lpstr>
      <vt:lpstr>Wingdings 2</vt:lpstr>
      <vt:lpstr>Slipstream</vt:lpstr>
      <vt:lpstr>KHOA ĐIỆN – ĐIỆN TỬ</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KHOA ĐIỆN – ĐIỆN TỬ</dc:title>
  <dc:creator>ThuyTien</dc:creator>
  <cp:lastModifiedBy>AccountName</cp:lastModifiedBy>
  <cp:revision>19</cp:revision>
  <dcterms:created xsi:type="dcterms:W3CDTF">2020-12-07T15:22:30Z</dcterms:created>
  <dcterms:modified xsi:type="dcterms:W3CDTF">2020-12-24T02:40:43Z</dcterms:modified>
</cp:coreProperties>
</file>