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vsdx" ContentType="application/vnd.ms-visio.drawing"/>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336" r:id="rId2"/>
    <p:sldId id="256" r:id="rId3"/>
    <p:sldId id="354" r:id="rId4"/>
    <p:sldId id="337" r:id="rId5"/>
    <p:sldId id="342" r:id="rId6"/>
    <p:sldId id="343" r:id="rId7"/>
    <p:sldId id="344" r:id="rId8"/>
    <p:sldId id="345" r:id="rId9"/>
    <p:sldId id="362" r:id="rId10"/>
    <p:sldId id="359" r:id="rId11"/>
    <p:sldId id="355" r:id="rId12"/>
    <p:sldId id="339" r:id="rId13"/>
    <p:sldId id="340" r:id="rId14"/>
    <p:sldId id="341" r:id="rId15"/>
    <p:sldId id="361" r:id="rId16"/>
    <p:sldId id="310" r:id="rId17"/>
    <p:sldId id="314" r:id="rId18"/>
    <p:sldId id="325" r:id="rId19"/>
    <p:sldId id="326" r:id="rId20"/>
    <p:sldId id="356" r:id="rId21"/>
    <p:sldId id="357" r:id="rId22"/>
    <p:sldId id="358" r:id="rId23"/>
    <p:sldId id="327" r:id="rId24"/>
    <p:sldId id="363" r:id="rId25"/>
    <p:sldId id="360" r:id="rId26"/>
    <p:sldId id="364" r:id="rId27"/>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39" autoAdjust="0"/>
    <p:restoredTop sz="94660"/>
  </p:normalViewPr>
  <p:slideViewPr>
    <p:cSldViewPr>
      <p:cViewPr varScale="1">
        <p:scale>
          <a:sx n="64" d="100"/>
          <a:sy n="64" d="100"/>
        </p:scale>
        <p:origin x="-787"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781A8A58-EDFF-4351-B871-8135A1E851AE}" type="presOf" srcId="{46751E6A-86D4-43C8-9559-6F227E1E89F5}" destId="{15401ABF-56DF-4D55-A618-E87133E74D5A}" srcOrd="0" destOrd="0" presId="urn:microsoft.com/office/officeart/2005/8/layout/default#1"/>
    <dgm:cxn modelId="{BE87153F-AF34-431A-AD29-5B0E1E3D1631}" type="presOf" srcId="{263A050A-58F5-4649-B387-9AE24ABBA6CD}" destId="{F9D33CB6-2574-40F1-8BC1-BEB3CD127F75}"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380F3799-DC1D-4739-8618-C37814A6F77C}"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09/05/2020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09/05/2020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09/05/2020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package" Target="../embeddings/Microsoft_Visio_Drawing111.vsdx"/><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package" Target="../embeddings/Microsoft_Visio_Drawing222.vsdx"/><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0" y="142852"/>
            <a:ext cx="9144000"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 name="TextBox 5"/>
          <p:cNvSpPr txBox="1"/>
          <p:nvPr/>
        </p:nvSpPr>
        <p:spPr>
          <a:xfrm>
            <a:off x="357158" y="1500174"/>
            <a:ext cx="8572560" cy="3785652"/>
          </a:xfrm>
          <a:prstGeom prst="rect">
            <a:avLst/>
          </a:prstGeom>
          <a:noFill/>
        </p:spPr>
        <p:txBody>
          <a:bodyPr wrap="square" rtlCol="0">
            <a:spAutoFit/>
          </a:bodyPr>
          <a:lstStyle/>
          <a:p>
            <a:endParaRPr lang="en-US" sz="3600" b="1" dirty="0" smtClean="0">
              <a:solidFill>
                <a:srgbClr val="00B050"/>
              </a:solidFill>
              <a:latin typeface="Times New Roman" pitchFamily="18" charset="0"/>
              <a:cs typeface="Times New Roman" pitchFamily="18" charset="0"/>
            </a:endParaRPr>
          </a:p>
          <a:p>
            <a:endParaRPr lang="en-US" sz="3600" b="1" dirty="0" smtClean="0">
              <a:solidFill>
                <a:srgbClr val="00B050"/>
              </a:solidFill>
              <a:latin typeface="Times New Roman" pitchFamily="18" charset="0"/>
              <a:cs typeface="Times New Roman" pitchFamily="18" charset="0"/>
            </a:endParaRPr>
          </a:p>
          <a:p>
            <a:r>
              <a:rPr lang="en-US" sz="3600" b="1" dirty="0" smtClean="0">
                <a:solidFill>
                  <a:srgbClr val="00B050"/>
                </a:solidFill>
                <a:latin typeface="Times New Roman" pitchFamily="18" charset="0"/>
                <a:cs typeface="Times New Roman" pitchFamily="18" charset="0"/>
              </a:rPr>
              <a:t>1.2/ </a:t>
            </a:r>
            <a:r>
              <a:rPr lang="en-US" sz="3600" b="1" u="sng" dirty="0" err="1" smtClean="0">
                <a:solidFill>
                  <a:srgbClr val="00B050"/>
                </a:solidFill>
                <a:latin typeface="Times New Roman" pitchFamily="18" charset="0"/>
                <a:cs typeface="Times New Roman" pitchFamily="18" charset="0"/>
              </a:rPr>
              <a:t>Thyristor</a:t>
            </a:r>
            <a:r>
              <a:rPr lang="en-US" sz="3600" b="1" u="sng" dirty="0" smtClean="0">
                <a:solidFill>
                  <a:srgbClr val="00B050"/>
                </a:solidFill>
                <a:latin typeface="Times New Roman" pitchFamily="18" charset="0"/>
                <a:cs typeface="Times New Roman" pitchFamily="18" charset="0"/>
              </a:rPr>
              <a:t> - SCR(Silicon Controlled Rectifier)</a:t>
            </a:r>
            <a:r>
              <a:rPr lang="en-US" sz="3600" b="1" dirty="0" smtClean="0">
                <a:solidFill>
                  <a:srgbClr val="00B050"/>
                </a:solidFill>
                <a:latin typeface="Times New Roman" pitchFamily="18" charset="0"/>
                <a:cs typeface="Times New Roman" pitchFamily="18" charset="0"/>
              </a:rPr>
              <a:t>:</a:t>
            </a:r>
          </a:p>
          <a:p>
            <a:endParaRPr lang="en-US" sz="3200" b="1" dirty="0" smtClean="0">
              <a:solidFill>
                <a:schemeClr val="accent6">
                  <a:lumMod val="75000"/>
                </a:schemeClr>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r>
              <a:rPr lang="en-US" sz="3200" b="1" dirty="0" smtClean="0">
                <a:solidFill>
                  <a:schemeClr val="accent6">
                    <a:lumMod val="75000"/>
                  </a:schemeClr>
                </a:solidFill>
                <a:latin typeface="Times New Roman" pitchFamily="18" charset="0"/>
                <a:cs typeface="Times New Roman" pitchFamily="18" charset="0"/>
              </a:rPr>
              <a:t>1.2.1- </a:t>
            </a:r>
            <a:r>
              <a:rPr lang="en-US" sz="3200" b="1" u="sng" dirty="0" err="1" smtClean="0">
                <a:solidFill>
                  <a:schemeClr val="accent6">
                    <a:lumMod val="75000"/>
                  </a:schemeClr>
                </a:solidFill>
                <a:latin typeface="Times New Roman" pitchFamily="18" charset="0"/>
                <a:cs typeface="Times New Roman" pitchFamily="18" charset="0"/>
              </a:rPr>
              <a:t>Tổng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quan</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về</a:t>
            </a:r>
            <a:r>
              <a:rPr lang="en-US" sz="3200" b="1" u="sng" dirty="0" smtClean="0">
                <a:solidFill>
                  <a:schemeClr val="accent6">
                    <a:lumMod val="75000"/>
                  </a:schemeClr>
                </a:solidFill>
                <a:latin typeface="Times New Roman" pitchFamily="18" charset="0"/>
                <a:cs typeface="Times New Roman" pitchFamily="18" charset="0"/>
              </a:rPr>
              <a:t> SCR</a:t>
            </a:r>
            <a:r>
              <a:rPr lang="en-US" sz="3200" b="1" dirty="0"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checkerboard(across)">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Effect transition="in" filter="checkerboard(across)">
                                      <p:cBhvr>
                                        <p:cTn id="1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7457" name="Object 1"/>
          <p:cNvGraphicFramePr>
            <a:graphicFrameLocks noChangeAspect="1"/>
          </p:cNvGraphicFramePr>
          <p:nvPr/>
        </p:nvGraphicFramePr>
        <p:xfrm>
          <a:off x="0" y="0"/>
          <a:ext cx="9013253" cy="3194990"/>
        </p:xfrm>
        <a:graphic>
          <a:graphicData uri="http://schemas.openxmlformats.org/presentationml/2006/ole">
            <p:oleObj spid="_x0000_s147457" r:id="rId3" imgW="5235892" imgH="1652111" progId="">
              <p:embed/>
            </p:oleObj>
          </a:graphicData>
        </a:graphic>
      </p:graphicFrame>
      <p:sp>
        <p:nvSpPr>
          <p:cNvPr id="6" name="Content Placeholder 8"/>
          <p:cNvSpPr>
            <a:spLocks noGrp="1"/>
          </p:cNvSpPr>
          <p:nvPr>
            <p:ph sz="half" idx="1"/>
          </p:nvPr>
        </p:nvSpPr>
        <p:spPr>
          <a:xfrm>
            <a:off x="571472" y="3071810"/>
            <a:ext cx="7786742" cy="3786190"/>
          </a:xfrm>
        </p:spPr>
        <p:txBody>
          <a:bodyPr>
            <a:noAutofit/>
          </a:bodyPr>
          <a:lstStyle/>
          <a:p>
            <a:pPr>
              <a:buNone/>
            </a:pPr>
            <a:r>
              <a:rPr lang="en-US" b="1" smtClean="0">
                <a:latin typeface="Times New Roman" pitchFamily="18" charset="0"/>
                <a:cs typeface="Times New Roman" pitchFamily="18" charset="0"/>
              </a:rPr>
              <a:t>+</a:t>
            </a:r>
            <a:r>
              <a:rPr lang="en-US" smtClean="0">
                <a:latin typeface="Times New Roman" pitchFamily="18" charset="0"/>
                <a:cs typeface="Times New Roman" pitchFamily="18" charset="0"/>
              </a:rPr>
              <a:t> Cấu tạo: cấu trúc bán dẫn gồm 4 lớp, p-n-p-n, tạo nên 3 tiếp giáp p-n là J</a:t>
            </a:r>
            <a:r>
              <a:rPr lang="en-US" baseline="-25000" smtClean="0">
                <a:latin typeface="Times New Roman" pitchFamily="18" charset="0"/>
                <a:cs typeface="Times New Roman" pitchFamily="18" charset="0"/>
              </a:rPr>
              <a:t>1</a:t>
            </a:r>
            <a:r>
              <a:rPr lang="en-US" smtClean="0">
                <a:latin typeface="Times New Roman" pitchFamily="18" charset="0"/>
                <a:cs typeface="Times New Roman" pitchFamily="18" charset="0"/>
              </a:rPr>
              <a:t>, J</a:t>
            </a:r>
            <a:r>
              <a:rPr lang="en-US" baseline="-25000" smtClean="0">
                <a:latin typeface="Times New Roman" pitchFamily="18" charset="0"/>
                <a:cs typeface="Times New Roman" pitchFamily="18" charset="0"/>
              </a:rPr>
              <a:t>2</a:t>
            </a:r>
            <a:r>
              <a:rPr lang="en-US" smtClean="0">
                <a:latin typeface="Times New Roman" pitchFamily="18" charset="0"/>
                <a:cs typeface="Times New Roman" pitchFamily="18" charset="0"/>
              </a:rPr>
              <a:t>, J</a:t>
            </a:r>
            <a:r>
              <a:rPr lang="en-US" baseline="-25000" smtClean="0">
                <a:latin typeface="Times New Roman" pitchFamily="18" charset="0"/>
                <a:cs typeface="Times New Roman" pitchFamily="18" charset="0"/>
              </a:rPr>
              <a:t>3</a:t>
            </a:r>
            <a:r>
              <a:rPr lang="en-US" smtClean="0">
                <a:latin typeface="Times New Roman" pitchFamily="18" charset="0"/>
                <a:cs typeface="Times New Roman" pitchFamily="18" charset="0"/>
              </a:rPr>
              <a:t>.</a:t>
            </a:r>
          </a:p>
          <a:p>
            <a:pPr>
              <a:buNone/>
            </a:pPr>
            <a:r>
              <a:rPr lang="en-US" b="1" smtClean="0">
                <a:latin typeface="Times New Roman" pitchFamily="18" charset="0"/>
                <a:cs typeface="Times New Roman" pitchFamily="18" charset="0"/>
              </a:rPr>
              <a:t>+</a:t>
            </a:r>
            <a:r>
              <a:rPr lang="en-US" smtClean="0">
                <a:latin typeface="Times New Roman" pitchFamily="18" charset="0"/>
                <a:cs typeface="Times New Roman" pitchFamily="18" charset="0"/>
              </a:rPr>
              <a:t> Có 3 cực:</a:t>
            </a:r>
          </a:p>
          <a:p>
            <a:pPr lvl="1"/>
            <a:r>
              <a:rPr lang="en-US" sz="3200" smtClean="0">
                <a:latin typeface="Times New Roman" pitchFamily="18" charset="0"/>
                <a:cs typeface="Times New Roman" pitchFamily="18" charset="0"/>
              </a:rPr>
              <a:t>Anode: nối với lớp p ngoài cùng.</a:t>
            </a:r>
          </a:p>
          <a:p>
            <a:pPr lvl="1"/>
            <a:r>
              <a:rPr lang="en-US" sz="3200" smtClean="0">
                <a:latin typeface="Times New Roman" pitchFamily="18" charset="0"/>
                <a:cs typeface="Times New Roman" pitchFamily="18" charset="0"/>
              </a:rPr>
              <a:t>Cathode: nới với lớp n ngoài cùng.</a:t>
            </a:r>
          </a:p>
          <a:p>
            <a:pPr lvl="1"/>
            <a:r>
              <a:rPr lang="en-US" sz="3200" smtClean="0">
                <a:latin typeface="Times New Roman" pitchFamily="18" charset="0"/>
                <a:cs typeface="Times New Roman" pitchFamily="18" charset="0"/>
              </a:rPr>
              <a:t>Gate: cực điều khiển, nối với lớp p ở giữa.</a:t>
            </a:r>
          </a:p>
          <a:p>
            <a:endParaRPr lang="vi-VN" smtClean="0">
              <a:latin typeface="Times New Roman" pitchFamily="18" charset="0"/>
              <a:cs typeface="Times New Roman" pitchFamily="18" charset="0"/>
            </a:endParaRPr>
          </a:p>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47457"/>
                                        </p:tgtEl>
                                        <p:attrNameLst>
                                          <p:attrName>style.visibility</p:attrName>
                                        </p:attrNameLst>
                                      </p:cBhvr>
                                      <p:to>
                                        <p:strVal val="visible"/>
                                      </p:to>
                                    </p:set>
                                    <p:animEffect transition="in" filter="checkerboard(across)">
                                      <p:cBhvr>
                                        <p:cTn id="7" dur="500"/>
                                        <p:tgtEl>
                                          <p:spTgt spid="1474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heckerboard(across)">
                                      <p:cBhvr>
                                        <p:cTn id="12" dur="500"/>
                                        <p:tgtEl>
                                          <p:spTgt spid="6">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checkerboard(across)">
                                      <p:cBhvr>
                                        <p:cTn id="15" dur="500"/>
                                        <p:tgtEl>
                                          <p:spTgt spid="6">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checkerboard(across)">
                                      <p:cBhvr>
                                        <p:cTn id="18" dur="500"/>
                                        <p:tgtEl>
                                          <p:spTgt spid="6">
                                            <p:txEl>
                                              <p:pRg st="2" end="2"/>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checkerboard(across)">
                                      <p:cBhvr>
                                        <p:cTn id="21" dur="500"/>
                                        <p:tgtEl>
                                          <p:spTgt spid="6">
                                            <p:txEl>
                                              <p:pRg st="3" end="3"/>
                                            </p:txEl>
                                          </p:spTgt>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checkerboard(across)">
                                      <p:cBhvr>
                                        <p:cTn id="24" dur="500"/>
                                        <p:tgtEl>
                                          <p:spTgt spid="6">
                                            <p:txEl>
                                              <p:pRg st="4" end="4"/>
                                            </p:txEl>
                                          </p:spTgt>
                                        </p:tgtEl>
                                      </p:cBhvr>
                                    </p:animEffect>
                                  </p:childTnLst>
                                </p:cTn>
                              </p:par>
                              <p:par>
                                <p:cTn id="25" presetID="5" presetClass="entr" presetSubtype="10" fill="hold" grpId="1" nodeType="with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checkerboard(across)">
                                      <p:cBhvr>
                                        <p:cTn id="27" dur="500"/>
                                        <p:tgtEl>
                                          <p:spTgt spid="6">
                                            <p:txEl>
                                              <p:pRg st="0" end="0"/>
                                            </p:txEl>
                                          </p:spTgt>
                                        </p:tgtEl>
                                      </p:cBhvr>
                                    </p:animEffect>
                                  </p:childTnLst>
                                </p:cTn>
                              </p:par>
                              <p:par>
                                <p:cTn id="28" presetID="5" presetClass="entr" presetSubtype="10" fill="hold" grpId="1" nodeType="with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checkerboard(across)">
                                      <p:cBhvr>
                                        <p:cTn id="30" dur="500"/>
                                        <p:tgtEl>
                                          <p:spTgt spid="6">
                                            <p:txEl>
                                              <p:pRg st="1" end="1"/>
                                            </p:txEl>
                                          </p:spTgt>
                                        </p:tgtEl>
                                      </p:cBhvr>
                                    </p:animEffect>
                                  </p:childTnLst>
                                </p:cTn>
                              </p:par>
                              <p:par>
                                <p:cTn id="31" presetID="5" presetClass="entr" presetSubtype="10" fill="hold" grpId="1" nodeType="withEffect">
                                  <p:stCondLst>
                                    <p:cond delay="0"/>
                                  </p:stCondLst>
                                  <p:childTnLst>
                                    <p:set>
                                      <p:cBhvr>
                                        <p:cTn id="32" dur="1" fill="hold">
                                          <p:stCondLst>
                                            <p:cond delay="0"/>
                                          </p:stCondLst>
                                        </p:cTn>
                                        <p:tgtEl>
                                          <p:spTgt spid="6">
                                            <p:txEl>
                                              <p:pRg st="2" end="2"/>
                                            </p:txEl>
                                          </p:spTgt>
                                        </p:tgtEl>
                                        <p:attrNameLst>
                                          <p:attrName>style.visibility</p:attrName>
                                        </p:attrNameLst>
                                      </p:cBhvr>
                                      <p:to>
                                        <p:strVal val="visible"/>
                                      </p:to>
                                    </p:set>
                                    <p:animEffect transition="in" filter="checkerboard(across)">
                                      <p:cBhvr>
                                        <p:cTn id="33" dur="500"/>
                                        <p:tgtEl>
                                          <p:spTgt spid="6">
                                            <p:txEl>
                                              <p:pRg st="2" end="2"/>
                                            </p:txEl>
                                          </p:spTgt>
                                        </p:tgtEl>
                                      </p:cBhvr>
                                    </p:animEffect>
                                  </p:childTnLst>
                                </p:cTn>
                              </p:par>
                              <p:par>
                                <p:cTn id="34" presetID="5" presetClass="entr" presetSubtype="10" fill="hold" grpId="1" nodeType="withEffect">
                                  <p:stCondLst>
                                    <p:cond delay="0"/>
                                  </p:stCondLst>
                                  <p:childTnLst>
                                    <p:set>
                                      <p:cBhvr>
                                        <p:cTn id="35" dur="1" fill="hold">
                                          <p:stCondLst>
                                            <p:cond delay="0"/>
                                          </p:stCondLst>
                                        </p:cTn>
                                        <p:tgtEl>
                                          <p:spTgt spid="6">
                                            <p:txEl>
                                              <p:pRg st="3" end="3"/>
                                            </p:txEl>
                                          </p:spTgt>
                                        </p:tgtEl>
                                        <p:attrNameLst>
                                          <p:attrName>style.visibility</p:attrName>
                                        </p:attrNameLst>
                                      </p:cBhvr>
                                      <p:to>
                                        <p:strVal val="visible"/>
                                      </p:to>
                                    </p:set>
                                    <p:animEffect transition="in" filter="checkerboard(across)">
                                      <p:cBhvr>
                                        <p:cTn id="36" dur="500"/>
                                        <p:tgtEl>
                                          <p:spTgt spid="6">
                                            <p:txEl>
                                              <p:pRg st="3" end="3"/>
                                            </p:txEl>
                                          </p:spTgt>
                                        </p:tgtEl>
                                      </p:cBhvr>
                                    </p:animEffect>
                                  </p:childTnLst>
                                </p:cTn>
                              </p:par>
                              <p:par>
                                <p:cTn id="37" presetID="5" presetClass="entr" presetSubtype="10" fill="hold" grpId="1" nodeType="with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Effect transition="in" filter="checkerboard(across)">
                                      <p:cBhvr>
                                        <p:cTn id="39"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6" grpI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14348" y="571480"/>
            <a:ext cx="3000396" cy="584775"/>
          </a:xfrm>
          <a:prstGeom prst="rect">
            <a:avLst/>
          </a:prstGeom>
          <a:noFill/>
        </p:spPr>
        <p:txBody>
          <a:bodyPr wrap="square" rtlCol="0">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Ký hiệu  SCR</a:t>
            </a:r>
            <a:r>
              <a:rPr lang="en-US" sz="3200" smtClean="0">
                <a:solidFill>
                  <a:srgbClr val="0070C0"/>
                </a:solidFill>
                <a:latin typeface="Times New Roman" pitchFamily="18" charset="0"/>
                <a:cs typeface="Times New Roman" pitchFamily="18" charset="0"/>
              </a:rPr>
              <a:t>: </a:t>
            </a:r>
            <a:endParaRPr lang="vi-VN" sz="3200">
              <a:solidFill>
                <a:srgbClr val="0070C0"/>
              </a:solidFill>
              <a:latin typeface="Times New Roman" pitchFamily="18" charset="0"/>
              <a:cs typeface="Times New Roman" pitchFamily="18" charset="0"/>
            </a:endParaRPr>
          </a:p>
        </p:txBody>
      </p:sp>
      <p:pic>
        <p:nvPicPr>
          <p:cNvPr id="50180" name="Picture 4"/>
          <p:cNvPicPr>
            <a:picLocks noChangeAspect="1" noChangeArrowheads="1"/>
          </p:cNvPicPr>
          <p:nvPr/>
        </p:nvPicPr>
        <p:blipFill>
          <a:blip r:embed="rId2" cstate="print"/>
          <a:srcRect/>
          <a:stretch>
            <a:fillRect/>
          </a:stretch>
        </p:blipFill>
        <p:spPr bwMode="auto">
          <a:xfrm>
            <a:off x="4500562" y="214290"/>
            <a:ext cx="2274795" cy="1428760"/>
          </a:xfrm>
          <a:prstGeom prst="rect">
            <a:avLst/>
          </a:prstGeom>
          <a:noFill/>
          <a:ln w="9525">
            <a:noFill/>
            <a:miter lim="800000"/>
            <a:headEnd/>
            <a:tailEnd/>
          </a:ln>
        </p:spPr>
      </p:pic>
      <p:pic>
        <p:nvPicPr>
          <p:cNvPr id="8" name="Content Placeholder 3"/>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0" y="2537666"/>
            <a:ext cx="8892480" cy="4320334"/>
          </a:xfrm>
        </p:spPr>
      </p:pic>
      <p:sp>
        <p:nvSpPr>
          <p:cNvPr id="10" name="Title 1"/>
          <p:cNvSpPr>
            <a:spLocks noGrp="1"/>
          </p:cNvSpPr>
          <p:nvPr>
            <p:ph type="title"/>
          </p:nvPr>
        </p:nvSpPr>
        <p:spPr>
          <a:xfrm>
            <a:off x="-1428792" y="1500174"/>
            <a:ext cx="5214942" cy="922114"/>
          </a:xfrm>
        </p:spPr>
        <p:txBody>
          <a:bodyPr>
            <a:normAutofit/>
          </a:bodyPr>
          <a:lstStyle/>
          <a:p>
            <a:pPr algn="l"/>
            <a:r>
              <a:rPr lang="en-US" sz="3200" smtClean="0">
                <a:solidFill>
                  <a:srgbClr val="0070C0"/>
                </a:solidFill>
                <a:latin typeface="Times New Roman" pitchFamily="18" charset="0"/>
                <a:cs typeface="Times New Roman" pitchFamily="18" charset="0"/>
              </a:rPr>
              <a:t>                       </a:t>
            </a:r>
            <a:r>
              <a:rPr lang="en-US" sz="3200" u="sng" dirty="0" err="1" smtClean="0">
                <a:solidFill>
                  <a:srgbClr val="0070C0"/>
                </a:solidFill>
                <a:latin typeface="Times New Roman" panose="02020603050405020304" pitchFamily="18" charset="0"/>
                <a:cs typeface="Times New Roman" panose="02020603050405020304" pitchFamily="18" charset="0"/>
              </a:rPr>
              <a:t>Hình</a:t>
            </a:r>
            <a:r>
              <a:rPr lang="en-US" sz="3200" u="sng" dirty="0" smtClean="0">
                <a:solidFill>
                  <a:srgbClr val="0070C0"/>
                </a:solidFill>
                <a:latin typeface="Times New Roman" panose="02020603050405020304" pitchFamily="18" charset="0"/>
                <a:cs typeface="Times New Roman" panose="02020603050405020304" pitchFamily="18" charset="0"/>
              </a:rPr>
              <a:t> </a:t>
            </a:r>
            <a:r>
              <a:rPr lang="en-US" sz="3200" u="sng" err="1" smtClean="0">
                <a:solidFill>
                  <a:srgbClr val="0070C0"/>
                </a:solidFill>
                <a:latin typeface="Times New Roman" panose="02020603050405020304" pitchFamily="18" charset="0"/>
                <a:cs typeface="Times New Roman" panose="02020603050405020304" pitchFamily="18" charset="0"/>
              </a:rPr>
              <a:t>dáng</a:t>
            </a:r>
            <a:r>
              <a:rPr lang="en-US" sz="3200" u="sng" smtClean="0">
                <a:solidFill>
                  <a:srgbClr val="0070C0"/>
                </a:solidFill>
                <a:latin typeface="Times New Roman" panose="02020603050405020304" pitchFamily="18" charset="0"/>
                <a:cs typeface="Times New Roman" panose="02020603050405020304" pitchFamily="18" charset="0"/>
              </a:rPr>
              <a:t> SCR</a:t>
            </a:r>
            <a:r>
              <a:rPr lang="en-US" sz="3200" smtClean="0">
                <a:solidFill>
                  <a:srgbClr val="0070C0"/>
                </a:solidFill>
                <a:latin typeface="Times New Roman" panose="02020603050405020304" pitchFamily="18" charset="0"/>
                <a:cs typeface="Times New Roman" panose="02020603050405020304" pitchFamily="18" charset="0"/>
              </a:rPr>
              <a:t>:</a:t>
            </a:r>
            <a:endParaRPr lang="en-US" sz="3200" dirty="0">
              <a:solidFill>
                <a:srgbClr val="0070C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0180"/>
                                        </p:tgtEl>
                                        <p:attrNameLst>
                                          <p:attrName>style.visibility</p:attrName>
                                        </p:attrNameLst>
                                      </p:cBhvr>
                                      <p:to>
                                        <p:strVal val="visible"/>
                                      </p:to>
                                    </p:set>
                                    <p:animEffect transition="in" filter="checkerboard(across)">
                                      <p:cBhvr>
                                        <p:cTn id="7" dur="500"/>
                                        <p:tgtEl>
                                          <p:spTgt spid="5018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heckerboard(across)">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heckerboard(across)">
                                      <p:cBhvr>
                                        <p:cTn id="15" dur="500"/>
                                        <p:tgtEl>
                                          <p:spTgt spid="10"/>
                                        </p:tgtEl>
                                      </p:cBhvr>
                                    </p:animEffect>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IMG_0001"/>
          <p:cNvPicPr>
            <a:picLocks noChangeAspect="1" noChangeArrowheads="1"/>
          </p:cNvPicPr>
          <p:nvPr/>
        </p:nvPicPr>
        <p:blipFill>
          <a:blip r:embed="rId2"/>
          <a:srcRect/>
          <a:stretch>
            <a:fillRect/>
          </a:stretch>
        </p:blipFill>
        <p:spPr bwMode="auto">
          <a:xfrm>
            <a:off x="160243" y="642918"/>
            <a:ext cx="8567801" cy="528641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928670"/>
            <a:ext cx="8215370" cy="3539430"/>
          </a:xfrm>
          <a:prstGeom prst="rect">
            <a:avLst/>
          </a:prstGeom>
          <a:noFill/>
        </p:spPr>
        <p:txBody>
          <a:bodyPr wrap="square" rtlCol="0">
            <a:spAutoFit/>
          </a:bodyPr>
          <a:lstStyle/>
          <a:p>
            <a:pPr>
              <a:buFont typeface="Arial" charset="0"/>
              <a:buChar char="•"/>
            </a:pPr>
            <a:r>
              <a:rPr lang="en-US" sz="3200" b="1" u="sng" smtClean="0">
                <a:solidFill>
                  <a:srgbClr val="0070C0"/>
                </a:solidFill>
                <a:latin typeface="Times New Roman" pitchFamily="18" charset="0"/>
                <a:cs typeface="Times New Roman" pitchFamily="18" charset="0"/>
              </a:rPr>
              <a:t>Phân cực thuận</a:t>
            </a:r>
            <a:r>
              <a:rPr lang="en-US" sz="3200" b="1" smtClean="0">
                <a:solidFill>
                  <a:srgbClr val="0070C0"/>
                </a:solidFill>
                <a:latin typeface="Times New Roman" pitchFamily="18" charset="0"/>
                <a:cs typeface="Times New Roman" pitchFamily="18" charset="0"/>
              </a:rPr>
              <a:t>:</a:t>
            </a:r>
          </a:p>
          <a:p>
            <a:r>
              <a:rPr lang="en-US" sz="3200" b="1" smtClean="0">
                <a:solidFill>
                  <a:srgbClr val="0070C0"/>
                </a:solidFill>
                <a:latin typeface="Times New Roman" pitchFamily="18" charset="0"/>
                <a:cs typeface="Times New Roman" pitchFamily="18" charset="0"/>
              </a:rPr>
              <a:t>     </a:t>
            </a:r>
            <a:r>
              <a:rPr lang="en-US" sz="3200" b="1" smtClean="0">
                <a:solidFill>
                  <a:srgbClr val="FF0000"/>
                </a:solidFill>
                <a:latin typeface="Times New Roman" pitchFamily="18" charset="0"/>
                <a:cs typeface="Times New Roman" pitchFamily="18" charset="0"/>
              </a:rPr>
              <a:t>Mở SCR</a:t>
            </a:r>
          </a:p>
          <a:p>
            <a:r>
              <a:rPr lang="en-US" sz="3200" smtClean="0">
                <a:latin typeface="Times New Roman" pitchFamily="18" charset="0"/>
                <a:cs typeface="Times New Roman" pitchFamily="18" charset="0"/>
              </a:rPr>
              <a:t>-</a:t>
            </a:r>
            <a:r>
              <a:rPr lang="en-US" smtClean="0">
                <a:latin typeface="Times New Roman" pitchFamily="18" charset="0"/>
                <a:cs typeface="Times New Roman" pitchFamily="18" charset="0"/>
              </a:rPr>
              <a:t>  </a:t>
            </a:r>
            <a:r>
              <a:rPr lang="en-US" sz="3200" smtClean="0">
                <a:latin typeface="Times New Roman" pitchFamily="18" charset="0"/>
                <a:cs typeface="Times New Roman" pitchFamily="18" charset="0"/>
              </a:rPr>
              <a:t>Mở SCR là chuyển nó từ trạng thái </a:t>
            </a:r>
            <a:r>
              <a:rPr lang="en-US" sz="3200" b="1" smtClean="0">
                <a:solidFill>
                  <a:srgbClr val="FF0000"/>
                </a:solidFill>
                <a:latin typeface="Times New Roman" pitchFamily="18" charset="0"/>
                <a:cs typeface="Times New Roman" pitchFamily="18" charset="0"/>
              </a:rPr>
              <a:t>không</a:t>
            </a:r>
            <a:r>
              <a:rPr lang="en-US" sz="3200" smtClean="0">
                <a:latin typeface="Times New Roman" pitchFamily="18" charset="0"/>
                <a:cs typeface="Times New Roman" pitchFamily="18" charset="0"/>
              </a:rPr>
              <a:t> dòng điện sang trạng thái </a:t>
            </a:r>
            <a:r>
              <a:rPr lang="en-US" sz="3200" b="1" smtClean="0">
                <a:solidFill>
                  <a:srgbClr val="FF0000"/>
                </a:solidFill>
                <a:latin typeface="Times New Roman" pitchFamily="18" charset="0"/>
                <a:cs typeface="Times New Roman" pitchFamily="18" charset="0"/>
              </a:rPr>
              <a:t>có</a:t>
            </a:r>
            <a:r>
              <a:rPr lang="en-US" sz="3200" smtClean="0">
                <a:latin typeface="Times New Roman" pitchFamily="18" charset="0"/>
                <a:cs typeface="Times New Roman" pitchFamily="18" charset="0"/>
              </a:rPr>
              <a:t> dòng điện.</a:t>
            </a:r>
          </a:p>
          <a:p>
            <a:r>
              <a:rPr lang="en-US" sz="3200" smtClean="0">
                <a:latin typeface="Times New Roman" pitchFamily="18" charset="0"/>
                <a:cs typeface="Times New Roman" pitchFamily="18" charset="0"/>
              </a:rPr>
              <a:t>- Điều kiện để có dòng điện chạy qua SCR:</a:t>
            </a:r>
          </a:p>
          <a:p>
            <a:r>
              <a:rPr lang="en-US" sz="3200" smtClean="0">
                <a:latin typeface="Times New Roman" pitchFamily="18" charset="0"/>
                <a:cs typeface="Times New Roman" pitchFamily="18" charset="0"/>
              </a:rPr>
              <a:t>  + Điện áp U</a:t>
            </a:r>
            <a:r>
              <a:rPr lang="en-US" sz="3200" baseline="-25000" smtClean="0">
                <a:latin typeface="Times New Roman" pitchFamily="18" charset="0"/>
                <a:cs typeface="Times New Roman" pitchFamily="18" charset="0"/>
              </a:rPr>
              <a:t>AK</a:t>
            </a:r>
            <a:r>
              <a:rPr lang="en-US" sz="3200" smtClean="0">
                <a:latin typeface="Times New Roman" pitchFamily="18" charset="0"/>
                <a:cs typeface="Times New Roman" pitchFamily="18" charset="0"/>
              </a:rPr>
              <a:t>&gt;0</a:t>
            </a:r>
          </a:p>
          <a:p>
            <a:r>
              <a:rPr lang="en-US" sz="3200" smtClean="0">
                <a:latin typeface="Times New Roman" pitchFamily="18" charset="0"/>
                <a:cs typeface="Times New Roman" pitchFamily="18" charset="0"/>
              </a:rPr>
              <a:t>  + Dòng điện điều khiển i</a:t>
            </a:r>
            <a:r>
              <a:rPr lang="en-US" sz="3200" baseline="-25000" smtClean="0">
                <a:latin typeface="Times New Roman" pitchFamily="18" charset="0"/>
                <a:cs typeface="Times New Roman" pitchFamily="18" charset="0"/>
              </a:rPr>
              <a:t>GK</a:t>
            </a:r>
            <a:r>
              <a:rPr lang="en-US" sz="3200" smtClean="0">
                <a:latin typeface="Times New Roman" pitchFamily="18" charset="0"/>
                <a:cs typeface="Times New Roman" pitchFamily="18" charset="0"/>
                <a:sym typeface="Symbol" pitchFamily="18" charset="2"/>
              </a:rPr>
              <a:t>0.</a:t>
            </a:r>
            <a:endParaRPr lang="vi-VN" sz="3200">
              <a:latin typeface="Times New Roman" pitchFamily="18" charset="0"/>
              <a:cs typeface="Times New Roman" pitchFamily="18" charset="0"/>
            </a:endParaRPr>
          </a:p>
        </p:txBody>
      </p:sp>
      <p:sp>
        <p:nvSpPr>
          <p:cNvPr id="5" name="TextBox 4"/>
          <p:cNvSpPr txBox="1"/>
          <p:nvPr/>
        </p:nvSpPr>
        <p:spPr>
          <a:xfrm>
            <a:off x="214282" y="4572008"/>
            <a:ext cx="8643998" cy="2062103"/>
          </a:xfrm>
          <a:prstGeom prst="rect">
            <a:avLst/>
          </a:prstGeom>
          <a:noFill/>
        </p:spPr>
        <p:txBody>
          <a:bodyPr wrap="square" rtlCol="0">
            <a:spAutoFit/>
          </a:bodyPr>
          <a:lstStyle/>
          <a:p>
            <a:r>
              <a:rPr lang="en-US" sz="3200" smtClean="0">
                <a:latin typeface="Times New Roman" pitchFamily="18" charset="0"/>
                <a:cs typeface="Times New Roman" pitchFamily="18" charset="0"/>
              </a:rPr>
              <a:t>Trong mạch điện một chiều, SCR được mở dễ dàng. Còn trong mạch điện xoay chiều, việc mở SCR phức tạp hơn do điện áp và dòng điện thường xuyên đổi chiều</a:t>
            </a:r>
            <a:endParaRPr lang="vi-VN" sz="3200">
              <a:latin typeface="Times New Roman" pitchFamily="18" charset="0"/>
              <a:cs typeface="Times New Roman" pitchFamily="18" charset="0"/>
            </a:endParaRPr>
          </a:p>
        </p:txBody>
      </p:sp>
      <p:sp>
        <p:nvSpPr>
          <p:cNvPr id="6" name="TextBox 5"/>
          <p:cNvSpPr txBox="1"/>
          <p:nvPr/>
        </p:nvSpPr>
        <p:spPr>
          <a:xfrm>
            <a:off x="285720" y="142852"/>
            <a:ext cx="8072494"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1.2.2- </a:t>
            </a:r>
            <a:r>
              <a:rPr lang="en-US" sz="3200" b="1" u="sng" smtClean="0">
                <a:solidFill>
                  <a:schemeClr val="accent6">
                    <a:lumMod val="75000"/>
                  </a:schemeClr>
                </a:solidFill>
                <a:latin typeface="Times New Roman" pitchFamily="18" charset="0"/>
                <a:cs typeface="Times New Roman" pitchFamily="18" charset="0"/>
              </a:rPr>
              <a:t>Nguyên lý làm việc của SCR</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heckerboard(across)">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checkerboard(across)">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checkerboard(across)">
                                      <p:cBhvr>
                                        <p:cTn id="27" dur="500"/>
                                        <p:tgtEl>
                                          <p:spTgt spid="4">
                                            <p:txEl>
                                              <p:pRg st="3" end="3"/>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Effect transition="in" filter="checkerboard(across)">
                                      <p:cBhvr>
                                        <p:cTn id="30" dur="500"/>
                                        <p:tgtEl>
                                          <p:spTgt spid="4">
                                            <p:txEl>
                                              <p:pRg st="4" end="4"/>
                                            </p:txEl>
                                          </p:spTgt>
                                        </p:tgtEl>
                                      </p:cBhvr>
                                    </p:animEffect>
                                  </p:childTnLst>
                                </p:cTn>
                              </p:par>
                              <p:par>
                                <p:cTn id="31" presetID="5" presetClass="entr" presetSubtype="10" fill="hold" nodeType="with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animEffect transition="in" filter="checkerboard(across)">
                                      <p:cBhvr>
                                        <p:cTn id="33" dur="500"/>
                                        <p:tgtEl>
                                          <p:spTgt spid="4">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checkerboard(across)">
                                      <p:cBhvr>
                                        <p:cTn id="3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74"/>
          <p:cNvGrpSpPr>
            <a:grpSpLocks/>
          </p:cNvGrpSpPr>
          <p:nvPr/>
        </p:nvGrpSpPr>
        <p:grpSpPr bwMode="auto">
          <a:xfrm>
            <a:off x="714348" y="4357694"/>
            <a:ext cx="1952628" cy="1071570"/>
            <a:chOff x="624" y="2832"/>
            <a:chExt cx="960" cy="576"/>
          </a:xfrm>
        </p:grpSpPr>
        <p:sp>
          <p:nvSpPr>
            <p:cNvPr id="59" name="Freeform 55"/>
            <p:cNvSpPr>
              <a:spLocks/>
            </p:cNvSpPr>
            <p:nvPr/>
          </p:nvSpPr>
          <p:spPr bwMode="auto">
            <a:xfrm>
              <a:off x="624" y="2832"/>
              <a:ext cx="960" cy="576"/>
            </a:xfrm>
            <a:custGeom>
              <a:avLst/>
              <a:gdLst/>
              <a:ahLst/>
              <a:cxnLst>
                <a:cxn ang="0">
                  <a:pos x="0" y="0"/>
                </a:cxn>
                <a:cxn ang="0">
                  <a:pos x="0" y="576"/>
                </a:cxn>
                <a:cxn ang="0">
                  <a:pos x="1200" y="576"/>
                </a:cxn>
              </a:cxnLst>
              <a:rect l="0" t="0" r="r" b="b"/>
              <a:pathLst>
                <a:path w="1200" h="576">
                  <a:moveTo>
                    <a:pt x="0" y="0"/>
                  </a:moveTo>
                  <a:lnTo>
                    <a:pt x="0" y="576"/>
                  </a:lnTo>
                  <a:lnTo>
                    <a:pt x="1200" y="576"/>
                  </a:lnTo>
                </a:path>
              </a:pathLst>
            </a:custGeom>
            <a:noFill/>
            <a:ln w="9525">
              <a:solidFill>
                <a:schemeClr val="tx1"/>
              </a:solidFill>
              <a:round/>
              <a:headEnd type="triangle" w="med" len="med"/>
              <a:tailEnd type="triangle" w="med" len="med"/>
            </a:ln>
            <a:effectLst/>
          </p:spPr>
          <p:txBody>
            <a:bodyPr/>
            <a:lstStyle/>
            <a:p>
              <a:endParaRPr lang="vi-VN"/>
            </a:p>
          </p:txBody>
        </p:sp>
        <p:sp>
          <p:nvSpPr>
            <p:cNvPr id="60" name="Freeform 56"/>
            <p:cNvSpPr>
              <a:spLocks/>
            </p:cNvSpPr>
            <p:nvPr/>
          </p:nvSpPr>
          <p:spPr bwMode="auto">
            <a:xfrm>
              <a:off x="684" y="2860"/>
              <a:ext cx="708" cy="548"/>
            </a:xfrm>
            <a:custGeom>
              <a:avLst/>
              <a:gdLst/>
              <a:ahLst/>
              <a:cxnLst>
                <a:cxn ang="0">
                  <a:pos x="0" y="428"/>
                </a:cxn>
                <a:cxn ang="0">
                  <a:pos x="324" y="20"/>
                </a:cxn>
                <a:cxn ang="0">
                  <a:pos x="708" y="548"/>
                </a:cxn>
              </a:cxnLst>
              <a:rect l="0" t="0" r="r" b="b"/>
              <a:pathLst>
                <a:path w="708" h="548">
                  <a:moveTo>
                    <a:pt x="0" y="428"/>
                  </a:moveTo>
                  <a:cubicBezTo>
                    <a:pt x="54" y="358"/>
                    <a:pt x="206" y="0"/>
                    <a:pt x="324" y="20"/>
                  </a:cubicBezTo>
                  <a:cubicBezTo>
                    <a:pt x="442" y="40"/>
                    <a:pt x="644" y="460"/>
                    <a:pt x="708" y="548"/>
                  </a:cubicBezTo>
                </a:path>
              </a:pathLst>
            </a:custGeom>
            <a:noFill/>
            <a:ln w="38100" cmpd="sng">
              <a:solidFill>
                <a:schemeClr val="tx1"/>
              </a:solidFill>
              <a:round/>
              <a:headEnd/>
              <a:tailEnd/>
            </a:ln>
            <a:effectLst/>
          </p:spPr>
          <p:txBody>
            <a:bodyPr/>
            <a:lstStyle/>
            <a:p>
              <a:endParaRPr lang="vi-VN"/>
            </a:p>
          </p:txBody>
        </p:sp>
      </p:grpSp>
      <p:sp>
        <p:nvSpPr>
          <p:cNvPr id="61" name="TextBox 60"/>
          <p:cNvSpPr txBox="1"/>
          <p:nvPr/>
        </p:nvSpPr>
        <p:spPr>
          <a:xfrm>
            <a:off x="785786" y="285728"/>
            <a:ext cx="7929618" cy="584775"/>
          </a:xfrm>
          <a:prstGeom prst="rect">
            <a:avLst/>
          </a:prstGeom>
          <a:noFill/>
        </p:spPr>
        <p:txBody>
          <a:bodyPr wrap="square" rtlCol="0">
            <a:spAutoFit/>
          </a:bodyPr>
          <a:lstStyle/>
          <a:p>
            <a:r>
              <a:rPr lang="en-US" sz="3200" smtClean="0">
                <a:solidFill>
                  <a:srgbClr val="0070C0"/>
                </a:solidFill>
                <a:latin typeface="Times New Roman" pitchFamily="18" charset="0"/>
                <a:cs typeface="Times New Roman" pitchFamily="18" charset="0"/>
              </a:rPr>
              <a:t>Một số sơ đồ mở SCR trong mạch xoay chiều:</a:t>
            </a:r>
            <a:endParaRPr lang="vi-VN" sz="3200">
              <a:solidFill>
                <a:srgbClr val="0070C0"/>
              </a:solidFill>
              <a:latin typeface="Times New Roman" pitchFamily="18" charset="0"/>
              <a:cs typeface="Times New Roman" pitchFamily="18" charset="0"/>
            </a:endParaRPr>
          </a:p>
        </p:txBody>
      </p:sp>
      <p:sp>
        <p:nvSpPr>
          <p:cNvPr id="62" name="Text Box 89"/>
          <p:cNvSpPr txBox="1">
            <a:spLocks noChangeArrowheads="1"/>
          </p:cNvSpPr>
          <p:nvPr/>
        </p:nvSpPr>
        <p:spPr bwMode="auto">
          <a:xfrm>
            <a:off x="142844" y="4143380"/>
            <a:ext cx="571500" cy="400110"/>
          </a:xfrm>
          <a:prstGeom prst="rect">
            <a:avLst/>
          </a:prstGeom>
          <a:noFill/>
          <a:ln w="9525">
            <a:noFill/>
            <a:miter lim="800000"/>
            <a:headEnd/>
            <a:tailEnd/>
          </a:ln>
          <a:effectLst/>
        </p:spPr>
        <p:txBody>
          <a:bodyPr>
            <a:spAutoFit/>
          </a:bodyPr>
          <a:lstStyle/>
          <a:p>
            <a:pPr>
              <a:spcBef>
                <a:spcPct val="50000"/>
              </a:spcBef>
            </a:pPr>
            <a:r>
              <a:rPr lang="en-US" sz="2000">
                <a:latin typeface="Times New Roman" pitchFamily="18" charset="0"/>
                <a:cs typeface="Times New Roman" pitchFamily="18" charset="0"/>
              </a:rPr>
              <a:t>U,i</a:t>
            </a:r>
          </a:p>
        </p:txBody>
      </p:sp>
      <p:grpSp>
        <p:nvGrpSpPr>
          <p:cNvPr id="63" name="Group 73"/>
          <p:cNvGrpSpPr>
            <a:grpSpLocks/>
          </p:cNvGrpSpPr>
          <p:nvPr/>
        </p:nvGrpSpPr>
        <p:grpSpPr bwMode="auto">
          <a:xfrm>
            <a:off x="3571868" y="4286256"/>
            <a:ext cx="1857388" cy="1143008"/>
            <a:chOff x="2304" y="2880"/>
            <a:chExt cx="960" cy="576"/>
          </a:xfrm>
        </p:grpSpPr>
        <p:sp>
          <p:nvSpPr>
            <p:cNvPr id="64" name="Freeform 57"/>
            <p:cNvSpPr>
              <a:spLocks/>
            </p:cNvSpPr>
            <p:nvPr/>
          </p:nvSpPr>
          <p:spPr bwMode="auto">
            <a:xfrm>
              <a:off x="2304" y="2880"/>
              <a:ext cx="960" cy="576"/>
            </a:xfrm>
            <a:custGeom>
              <a:avLst/>
              <a:gdLst/>
              <a:ahLst/>
              <a:cxnLst>
                <a:cxn ang="0">
                  <a:pos x="0" y="0"/>
                </a:cxn>
                <a:cxn ang="0">
                  <a:pos x="0" y="576"/>
                </a:cxn>
                <a:cxn ang="0">
                  <a:pos x="1200" y="576"/>
                </a:cxn>
              </a:cxnLst>
              <a:rect l="0" t="0" r="r" b="b"/>
              <a:pathLst>
                <a:path w="1200" h="576">
                  <a:moveTo>
                    <a:pt x="0" y="0"/>
                  </a:moveTo>
                  <a:lnTo>
                    <a:pt x="0" y="576"/>
                  </a:lnTo>
                  <a:lnTo>
                    <a:pt x="1200" y="576"/>
                  </a:lnTo>
                </a:path>
              </a:pathLst>
            </a:custGeom>
            <a:noFill/>
            <a:ln w="9525">
              <a:solidFill>
                <a:schemeClr val="tx1"/>
              </a:solidFill>
              <a:round/>
              <a:headEnd type="triangle" w="med" len="med"/>
              <a:tailEnd type="triangle" w="med" len="med"/>
            </a:ln>
            <a:effectLst/>
          </p:spPr>
          <p:txBody>
            <a:bodyPr/>
            <a:lstStyle/>
            <a:p>
              <a:endParaRPr lang="vi-VN"/>
            </a:p>
          </p:txBody>
        </p:sp>
        <p:sp>
          <p:nvSpPr>
            <p:cNvPr id="65" name="Freeform 58"/>
            <p:cNvSpPr>
              <a:spLocks/>
            </p:cNvSpPr>
            <p:nvPr/>
          </p:nvSpPr>
          <p:spPr bwMode="auto">
            <a:xfrm>
              <a:off x="2304" y="2928"/>
              <a:ext cx="768" cy="528"/>
            </a:xfrm>
            <a:custGeom>
              <a:avLst/>
              <a:gdLst/>
              <a:ahLst/>
              <a:cxnLst>
                <a:cxn ang="0">
                  <a:pos x="0" y="528"/>
                </a:cxn>
                <a:cxn ang="0">
                  <a:pos x="384" y="0"/>
                </a:cxn>
                <a:cxn ang="0">
                  <a:pos x="768" y="528"/>
                </a:cxn>
              </a:cxnLst>
              <a:rect l="0" t="0" r="r" b="b"/>
              <a:pathLst>
                <a:path w="768" h="528">
                  <a:moveTo>
                    <a:pt x="0" y="528"/>
                  </a:moveTo>
                  <a:cubicBezTo>
                    <a:pt x="128" y="264"/>
                    <a:pt x="256" y="0"/>
                    <a:pt x="384" y="0"/>
                  </a:cubicBezTo>
                  <a:cubicBezTo>
                    <a:pt x="512" y="0"/>
                    <a:pt x="704" y="440"/>
                    <a:pt x="768" y="528"/>
                  </a:cubicBezTo>
                </a:path>
              </a:pathLst>
            </a:custGeom>
            <a:noFill/>
            <a:ln w="9525">
              <a:solidFill>
                <a:schemeClr val="tx1"/>
              </a:solidFill>
              <a:round/>
              <a:headEnd/>
              <a:tailEnd/>
            </a:ln>
            <a:effectLst/>
          </p:spPr>
          <p:txBody>
            <a:bodyPr/>
            <a:lstStyle/>
            <a:p>
              <a:endParaRPr lang="vi-VN"/>
            </a:p>
          </p:txBody>
        </p:sp>
      </p:grpSp>
      <p:grpSp>
        <p:nvGrpSpPr>
          <p:cNvPr id="66" name="Group 72"/>
          <p:cNvGrpSpPr>
            <a:grpSpLocks/>
          </p:cNvGrpSpPr>
          <p:nvPr/>
        </p:nvGrpSpPr>
        <p:grpSpPr bwMode="auto">
          <a:xfrm>
            <a:off x="6643702" y="4214818"/>
            <a:ext cx="1785950" cy="1416052"/>
            <a:chOff x="3888" y="2880"/>
            <a:chExt cx="960" cy="864"/>
          </a:xfrm>
        </p:grpSpPr>
        <p:sp>
          <p:nvSpPr>
            <p:cNvPr id="67" name="Freeform 59"/>
            <p:cNvSpPr>
              <a:spLocks/>
            </p:cNvSpPr>
            <p:nvPr/>
          </p:nvSpPr>
          <p:spPr bwMode="auto">
            <a:xfrm>
              <a:off x="3888" y="2880"/>
              <a:ext cx="960" cy="576"/>
            </a:xfrm>
            <a:custGeom>
              <a:avLst/>
              <a:gdLst/>
              <a:ahLst/>
              <a:cxnLst>
                <a:cxn ang="0">
                  <a:pos x="0" y="0"/>
                </a:cxn>
                <a:cxn ang="0">
                  <a:pos x="0" y="576"/>
                </a:cxn>
                <a:cxn ang="0">
                  <a:pos x="1200" y="576"/>
                </a:cxn>
              </a:cxnLst>
              <a:rect l="0" t="0" r="r" b="b"/>
              <a:pathLst>
                <a:path w="1200" h="576">
                  <a:moveTo>
                    <a:pt x="0" y="0"/>
                  </a:moveTo>
                  <a:lnTo>
                    <a:pt x="0" y="576"/>
                  </a:lnTo>
                  <a:lnTo>
                    <a:pt x="1200" y="576"/>
                  </a:lnTo>
                </a:path>
              </a:pathLst>
            </a:custGeom>
            <a:noFill/>
            <a:ln w="9525">
              <a:solidFill>
                <a:schemeClr val="tx1"/>
              </a:solidFill>
              <a:round/>
              <a:headEnd type="triangle" w="med" len="med"/>
              <a:tailEnd type="triangle" w="med" len="med"/>
            </a:ln>
            <a:effectLst/>
          </p:spPr>
          <p:txBody>
            <a:bodyPr/>
            <a:lstStyle/>
            <a:p>
              <a:endParaRPr lang="vi-VN"/>
            </a:p>
          </p:txBody>
        </p:sp>
        <p:sp>
          <p:nvSpPr>
            <p:cNvPr id="68" name="Freeform 60"/>
            <p:cNvSpPr>
              <a:spLocks/>
            </p:cNvSpPr>
            <p:nvPr/>
          </p:nvSpPr>
          <p:spPr bwMode="auto">
            <a:xfrm>
              <a:off x="4056" y="2920"/>
              <a:ext cx="600" cy="536"/>
            </a:xfrm>
            <a:custGeom>
              <a:avLst/>
              <a:gdLst/>
              <a:ahLst/>
              <a:cxnLst>
                <a:cxn ang="0">
                  <a:pos x="0" y="236"/>
                </a:cxn>
                <a:cxn ang="0">
                  <a:pos x="84" y="80"/>
                </a:cxn>
                <a:cxn ang="0">
                  <a:pos x="216" y="8"/>
                </a:cxn>
                <a:cxn ang="0">
                  <a:pos x="396" y="128"/>
                </a:cxn>
                <a:cxn ang="0">
                  <a:pos x="600" y="536"/>
                </a:cxn>
              </a:cxnLst>
              <a:rect l="0" t="0" r="r" b="b"/>
              <a:pathLst>
                <a:path w="600" h="536">
                  <a:moveTo>
                    <a:pt x="0" y="236"/>
                  </a:moveTo>
                  <a:cubicBezTo>
                    <a:pt x="14" y="210"/>
                    <a:pt x="48" y="118"/>
                    <a:pt x="84" y="80"/>
                  </a:cubicBezTo>
                  <a:cubicBezTo>
                    <a:pt x="120" y="42"/>
                    <a:pt x="164" y="0"/>
                    <a:pt x="216" y="8"/>
                  </a:cubicBezTo>
                  <a:cubicBezTo>
                    <a:pt x="268" y="16"/>
                    <a:pt x="332" y="40"/>
                    <a:pt x="396" y="128"/>
                  </a:cubicBezTo>
                  <a:cubicBezTo>
                    <a:pt x="460" y="216"/>
                    <a:pt x="558" y="451"/>
                    <a:pt x="600" y="536"/>
                  </a:cubicBezTo>
                </a:path>
              </a:pathLst>
            </a:custGeom>
            <a:noFill/>
            <a:ln w="38100" cmpd="sng">
              <a:solidFill>
                <a:schemeClr val="tx1"/>
              </a:solidFill>
              <a:round/>
              <a:headEnd/>
              <a:tailEnd/>
            </a:ln>
            <a:effectLst/>
          </p:spPr>
          <p:txBody>
            <a:bodyPr/>
            <a:lstStyle/>
            <a:p>
              <a:endParaRPr lang="vi-VN"/>
            </a:p>
          </p:txBody>
        </p:sp>
        <p:sp>
          <p:nvSpPr>
            <p:cNvPr id="69" name="Line 61"/>
            <p:cNvSpPr>
              <a:spLocks noChangeShapeType="1"/>
            </p:cNvSpPr>
            <p:nvPr/>
          </p:nvSpPr>
          <p:spPr bwMode="auto">
            <a:xfrm>
              <a:off x="3936" y="3744"/>
              <a:ext cx="912" cy="0"/>
            </a:xfrm>
            <a:prstGeom prst="line">
              <a:avLst/>
            </a:prstGeom>
            <a:noFill/>
            <a:ln w="9525">
              <a:solidFill>
                <a:schemeClr val="tx1"/>
              </a:solidFill>
              <a:round/>
              <a:headEnd/>
              <a:tailEnd type="triangle" w="med" len="med"/>
            </a:ln>
            <a:effectLst/>
          </p:spPr>
          <p:txBody>
            <a:bodyPr/>
            <a:lstStyle/>
            <a:p>
              <a:endParaRPr lang="vi-VN"/>
            </a:p>
          </p:txBody>
        </p:sp>
        <p:sp>
          <p:nvSpPr>
            <p:cNvPr id="70" name="Line 62"/>
            <p:cNvSpPr>
              <a:spLocks noChangeShapeType="1"/>
            </p:cNvSpPr>
            <p:nvPr/>
          </p:nvSpPr>
          <p:spPr bwMode="auto">
            <a:xfrm>
              <a:off x="4032" y="3168"/>
              <a:ext cx="0" cy="528"/>
            </a:xfrm>
            <a:prstGeom prst="line">
              <a:avLst/>
            </a:prstGeom>
            <a:noFill/>
            <a:ln w="9525">
              <a:solidFill>
                <a:schemeClr val="tx1"/>
              </a:solidFill>
              <a:prstDash val="dash"/>
              <a:round/>
              <a:headEnd/>
              <a:tailEnd/>
            </a:ln>
            <a:effectLst/>
          </p:spPr>
          <p:txBody>
            <a:bodyPr/>
            <a:lstStyle/>
            <a:p>
              <a:endParaRPr lang="vi-VN"/>
            </a:p>
          </p:txBody>
        </p:sp>
        <p:sp>
          <p:nvSpPr>
            <p:cNvPr id="71" name="Freeform 63"/>
            <p:cNvSpPr>
              <a:spLocks/>
            </p:cNvSpPr>
            <p:nvPr/>
          </p:nvSpPr>
          <p:spPr bwMode="auto">
            <a:xfrm>
              <a:off x="4032" y="3552"/>
              <a:ext cx="96" cy="192"/>
            </a:xfrm>
            <a:custGeom>
              <a:avLst/>
              <a:gdLst/>
              <a:ahLst/>
              <a:cxnLst>
                <a:cxn ang="0">
                  <a:pos x="0" y="192"/>
                </a:cxn>
                <a:cxn ang="0">
                  <a:pos x="0" y="0"/>
                </a:cxn>
                <a:cxn ang="0">
                  <a:pos x="48" y="96"/>
                </a:cxn>
                <a:cxn ang="0">
                  <a:pos x="96" y="192"/>
                </a:cxn>
              </a:cxnLst>
              <a:rect l="0" t="0" r="r" b="b"/>
              <a:pathLst>
                <a:path w="96" h="192">
                  <a:moveTo>
                    <a:pt x="0" y="192"/>
                  </a:moveTo>
                  <a:lnTo>
                    <a:pt x="0" y="0"/>
                  </a:lnTo>
                  <a:lnTo>
                    <a:pt x="48" y="96"/>
                  </a:lnTo>
                  <a:lnTo>
                    <a:pt x="96" y="192"/>
                  </a:lnTo>
                </a:path>
              </a:pathLst>
            </a:custGeom>
            <a:noFill/>
            <a:ln w="9525">
              <a:solidFill>
                <a:schemeClr val="tx1"/>
              </a:solidFill>
              <a:round/>
              <a:headEnd/>
              <a:tailEnd/>
            </a:ln>
            <a:effectLst/>
          </p:spPr>
          <p:txBody>
            <a:bodyPr/>
            <a:lstStyle/>
            <a:p>
              <a:endParaRPr lang="vi-VN"/>
            </a:p>
          </p:txBody>
        </p:sp>
        <p:sp>
          <p:nvSpPr>
            <p:cNvPr id="72" name="Freeform 64"/>
            <p:cNvSpPr>
              <a:spLocks/>
            </p:cNvSpPr>
            <p:nvPr/>
          </p:nvSpPr>
          <p:spPr bwMode="auto">
            <a:xfrm>
              <a:off x="3888" y="2922"/>
              <a:ext cx="768" cy="534"/>
            </a:xfrm>
            <a:custGeom>
              <a:avLst/>
              <a:gdLst/>
              <a:ahLst/>
              <a:cxnLst>
                <a:cxn ang="0">
                  <a:pos x="0" y="534"/>
                </a:cxn>
                <a:cxn ang="0">
                  <a:pos x="228" y="138"/>
                </a:cxn>
                <a:cxn ang="0">
                  <a:pos x="384" y="6"/>
                </a:cxn>
                <a:cxn ang="0">
                  <a:pos x="576" y="174"/>
                </a:cxn>
                <a:cxn ang="0">
                  <a:pos x="768" y="534"/>
                </a:cxn>
              </a:cxnLst>
              <a:rect l="0" t="0" r="r" b="b"/>
              <a:pathLst>
                <a:path w="768" h="534">
                  <a:moveTo>
                    <a:pt x="0" y="534"/>
                  </a:moveTo>
                  <a:cubicBezTo>
                    <a:pt x="38" y="468"/>
                    <a:pt x="164" y="226"/>
                    <a:pt x="228" y="138"/>
                  </a:cubicBezTo>
                  <a:cubicBezTo>
                    <a:pt x="292" y="50"/>
                    <a:pt x="326" y="0"/>
                    <a:pt x="384" y="6"/>
                  </a:cubicBezTo>
                  <a:cubicBezTo>
                    <a:pt x="442" y="12"/>
                    <a:pt x="512" y="86"/>
                    <a:pt x="576" y="174"/>
                  </a:cubicBezTo>
                  <a:cubicBezTo>
                    <a:pt x="640" y="262"/>
                    <a:pt x="728" y="459"/>
                    <a:pt x="768" y="534"/>
                  </a:cubicBezTo>
                </a:path>
              </a:pathLst>
            </a:custGeom>
            <a:noFill/>
            <a:ln w="9525" cap="flat">
              <a:solidFill>
                <a:schemeClr val="tx1"/>
              </a:solidFill>
              <a:prstDash val="dash"/>
              <a:round/>
              <a:headEnd/>
              <a:tailEnd/>
            </a:ln>
            <a:effectLst/>
          </p:spPr>
          <p:txBody>
            <a:bodyPr/>
            <a:lstStyle/>
            <a:p>
              <a:endParaRPr lang="vi-VN"/>
            </a:p>
          </p:txBody>
        </p:sp>
      </p:grpSp>
      <p:sp>
        <p:nvSpPr>
          <p:cNvPr id="73" name="Text Box 89"/>
          <p:cNvSpPr txBox="1">
            <a:spLocks noChangeArrowheads="1"/>
          </p:cNvSpPr>
          <p:nvPr/>
        </p:nvSpPr>
        <p:spPr bwMode="auto">
          <a:xfrm>
            <a:off x="3071806" y="4100460"/>
            <a:ext cx="571500" cy="400110"/>
          </a:xfrm>
          <a:prstGeom prst="rect">
            <a:avLst/>
          </a:prstGeom>
          <a:noFill/>
          <a:ln w="9525">
            <a:noFill/>
            <a:miter lim="800000"/>
            <a:headEnd/>
            <a:tailEnd/>
          </a:ln>
          <a:effectLst/>
        </p:spPr>
        <p:txBody>
          <a:bodyPr>
            <a:spAutoFit/>
          </a:bodyPr>
          <a:lstStyle/>
          <a:p>
            <a:pPr>
              <a:spcBef>
                <a:spcPct val="50000"/>
              </a:spcBef>
            </a:pPr>
            <a:r>
              <a:rPr lang="en-US" sz="2000">
                <a:latin typeface="Times New Roman" pitchFamily="18" charset="0"/>
                <a:cs typeface="Times New Roman" pitchFamily="18" charset="0"/>
              </a:rPr>
              <a:t>U,i</a:t>
            </a:r>
          </a:p>
        </p:txBody>
      </p:sp>
      <p:sp>
        <p:nvSpPr>
          <p:cNvPr id="74" name="Text Box 89"/>
          <p:cNvSpPr txBox="1">
            <a:spLocks noChangeArrowheads="1"/>
          </p:cNvSpPr>
          <p:nvPr/>
        </p:nvSpPr>
        <p:spPr bwMode="auto">
          <a:xfrm>
            <a:off x="6143636" y="4071942"/>
            <a:ext cx="571500" cy="400110"/>
          </a:xfrm>
          <a:prstGeom prst="rect">
            <a:avLst/>
          </a:prstGeom>
          <a:noFill/>
          <a:ln w="9525">
            <a:noFill/>
            <a:miter lim="800000"/>
            <a:headEnd/>
            <a:tailEnd/>
          </a:ln>
          <a:effectLst/>
        </p:spPr>
        <p:txBody>
          <a:bodyPr>
            <a:spAutoFit/>
          </a:bodyPr>
          <a:lstStyle/>
          <a:p>
            <a:pPr>
              <a:spcBef>
                <a:spcPct val="50000"/>
              </a:spcBef>
            </a:pPr>
            <a:r>
              <a:rPr lang="en-US" sz="2000">
                <a:latin typeface="Times New Roman" pitchFamily="18" charset="0"/>
                <a:cs typeface="Times New Roman" pitchFamily="18" charset="0"/>
              </a:rPr>
              <a:t>U,i</a:t>
            </a:r>
          </a:p>
        </p:txBody>
      </p:sp>
      <p:sp>
        <p:nvSpPr>
          <p:cNvPr id="75" name="Text Box 92"/>
          <p:cNvSpPr txBox="1">
            <a:spLocks noChangeArrowheads="1"/>
          </p:cNvSpPr>
          <p:nvPr/>
        </p:nvSpPr>
        <p:spPr bwMode="auto">
          <a:xfrm>
            <a:off x="2428860" y="5072074"/>
            <a:ext cx="571500" cy="366713"/>
          </a:xfrm>
          <a:prstGeom prst="rect">
            <a:avLst/>
          </a:prstGeom>
          <a:noFill/>
          <a:ln w="9525">
            <a:noFill/>
            <a:miter lim="800000"/>
            <a:headEnd/>
            <a:tailEnd/>
          </a:ln>
          <a:effectLst/>
        </p:spPr>
        <p:txBody>
          <a:bodyPr>
            <a:spAutoFit/>
          </a:bodyPr>
          <a:lstStyle/>
          <a:p>
            <a:pPr>
              <a:spcBef>
                <a:spcPct val="50000"/>
              </a:spcBef>
            </a:pPr>
            <a:r>
              <a:rPr lang="en-US" sz="1800"/>
              <a:t>t</a:t>
            </a:r>
          </a:p>
        </p:txBody>
      </p:sp>
      <p:sp>
        <p:nvSpPr>
          <p:cNvPr id="76" name="Text Box 92"/>
          <p:cNvSpPr txBox="1">
            <a:spLocks noChangeArrowheads="1"/>
          </p:cNvSpPr>
          <p:nvPr/>
        </p:nvSpPr>
        <p:spPr bwMode="auto">
          <a:xfrm>
            <a:off x="5214946" y="5062551"/>
            <a:ext cx="571500" cy="366713"/>
          </a:xfrm>
          <a:prstGeom prst="rect">
            <a:avLst/>
          </a:prstGeom>
          <a:noFill/>
          <a:ln w="9525">
            <a:noFill/>
            <a:miter lim="800000"/>
            <a:headEnd/>
            <a:tailEnd/>
          </a:ln>
          <a:effectLst/>
        </p:spPr>
        <p:txBody>
          <a:bodyPr>
            <a:spAutoFit/>
          </a:bodyPr>
          <a:lstStyle/>
          <a:p>
            <a:pPr>
              <a:spcBef>
                <a:spcPct val="50000"/>
              </a:spcBef>
            </a:pPr>
            <a:r>
              <a:rPr lang="en-US" sz="1800"/>
              <a:t>t</a:t>
            </a:r>
          </a:p>
        </p:txBody>
      </p:sp>
      <p:sp>
        <p:nvSpPr>
          <p:cNvPr id="77" name="Text Box 92"/>
          <p:cNvSpPr txBox="1">
            <a:spLocks noChangeArrowheads="1"/>
          </p:cNvSpPr>
          <p:nvPr/>
        </p:nvSpPr>
        <p:spPr bwMode="auto">
          <a:xfrm>
            <a:off x="8215342" y="4786322"/>
            <a:ext cx="571500" cy="366713"/>
          </a:xfrm>
          <a:prstGeom prst="rect">
            <a:avLst/>
          </a:prstGeom>
          <a:noFill/>
          <a:ln w="9525">
            <a:noFill/>
            <a:miter lim="800000"/>
            <a:headEnd/>
            <a:tailEnd/>
          </a:ln>
          <a:effectLst/>
        </p:spPr>
        <p:txBody>
          <a:bodyPr>
            <a:spAutoFit/>
          </a:bodyPr>
          <a:lstStyle/>
          <a:p>
            <a:pPr>
              <a:spcBef>
                <a:spcPct val="50000"/>
              </a:spcBef>
            </a:pPr>
            <a:r>
              <a:rPr lang="en-US" sz="1800"/>
              <a:t>t</a:t>
            </a:r>
          </a:p>
        </p:txBody>
      </p:sp>
      <p:sp>
        <p:nvSpPr>
          <p:cNvPr id="78" name="TextBox 77"/>
          <p:cNvSpPr txBox="1"/>
          <p:nvPr/>
        </p:nvSpPr>
        <p:spPr>
          <a:xfrm>
            <a:off x="500034" y="5715016"/>
            <a:ext cx="2428892" cy="830997"/>
          </a:xfrm>
          <a:prstGeom prst="rect">
            <a:avLst/>
          </a:prstGeom>
          <a:noFill/>
        </p:spPr>
        <p:txBody>
          <a:bodyPr wrap="square" rtlCol="0">
            <a:spAutoFit/>
          </a:bodyPr>
          <a:lstStyle/>
          <a:p>
            <a:r>
              <a:rPr lang="en-US" sz="2400" smtClean="0">
                <a:latin typeface="Times New Roman" pitchFamily="18" charset="0"/>
                <a:cs typeface="Times New Roman" pitchFamily="18" charset="0"/>
              </a:rPr>
              <a:t>Mở SCR bằng điện áp anod</a:t>
            </a:r>
            <a:endParaRPr lang="vi-VN" sz="2400">
              <a:latin typeface="Times New Roman" pitchFamily="18" charset="0"/>
              <a:cs typeface="Times New Roman" pitchFamily="18" charset="0"/>
            </a:endParaRPr>
          </a:p>
        </p:txBody>
      </p:sp>
      <p:sp>
        <p:nvSpPr>
          <p:cNvPr id="79" name="TextBox 78"/>
          <p:cNvSpPr txBox="1"/>
          <p:nvPr/>
        </p:nvSpPr>
        <p:spPr>
          <a:xfrm>
            <a:off x="3428992" y="5657671"/>
            <a:ext cx="2071702" cy="830997"/>
          </a:xfrm>
          <a:prstGeom prst="rect">
            <a:avLst/>
          </a:prstGeom>
          <a:noFill/>
        </p:spPr>
        <p:txBody>
          <a:bodyPr wrap="square" rtlCol="0">
            <a:spAutoFit/>
          </a:bodyPr>
          <a:lstStyle/>
          <a:p>
            <a:r>
              <a:rPr lang="en-US" sz="2400" smtClean="0">
                <a:latin typeface="Times New Roman" pitchFamily="18" charset="0"/>
                <a:cs typeface="Times New Roman" pitchFamily="18" charset="0"/>
              </a:rPr>
              <a:t>Mở SCR bằng nguồn phụ</a:t>
            </a:r>
            <a:endParaRPr lang="vi-VN" sz="2400">
              <a:latin typeface="Times New Roman" pitchFamily="18" charset="0"/>
              <a:cs typeface="Times New Roman" pitchFamily="18" charset="0"/>
            </a:endParaRPr>
          </a:p>
        </p:txBody>
      </p:sp>
      <p:sp>
        <p:nvSpPr>
          <p:cNvPr id="80" name="TextBox 79"/>
          <p:cNvSpPr txBox="1"/>
          <p:nvPr/>
        </p:nvSpPr>
        <p:spPr>
          <a:xfrm>
            <a:off x="6715140" y="5929330"/>
            <a:ext cx="2214578" cy="830997"/>
          </a:xfrm>
          <a:prstGeom prst="rect">
            <a:avLst/>
          </a:prstGeom>
          <a:noFill/>
        </p:spPr>
        <p:txBody>
          <a:bodyPr wrap="square" rtlCol="0">
            <a:spAutoFit/>
          </a:bodyPr>
          <a:lstStyle/>
          <a:p>
            <a:r>
              <a:rPr lang="en-US" sz="2400" smtClean="0">
                <a:latin typeface="Times New Roman" pitchFamily="18" charset="0"/>
                <a:cs typeface="Times New Roman" pitchFamily="18" charset="0"/>
              </a:rPr>
              <a:t>Điều khiển bằng mạch ĐK</a:t>
            </a:r>
            <a:endParaRPr lang="vi-VN" sz="2400">
              <a:latin typeface="Times New Roman" pitchFamily="18" charset="0"/>
              <a:cs typeface="Times New Roman" pitchFamily="18" charset="0"/>
            </a:endParaRPr>
          </a:p>
        </p:txBody>
      </p:sp>
      <p:sp>
        <p:nvSpPr>
          <p:cNvPr id="1853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8534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8535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cxnSp>
        <p:nvCxnSpPr>
          <p:cNvPr id="32" name="Straight Arrow Connector 31"/>
          <p:cNvCxnSpPr/>
          <p:nvPr/>
        </p:nvCxnSpPr>
        <p:spPr>
          <a:xfrm>
            <a:off x="6572264" y="2571744"/>
            <a:ext cx="500066"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6429388" y="2643182"/>
            <a:ext cx="642942" cy="369332"/>
          </a:xfrm>
          <a:prstGeom prst="rect">
            <a:avLst/>
          </a:prstGeom>
          <a:noFill/>
        </p:spPr>
        <p:txBody>
          <a:bodyPr wrap="square" rtlCol="0">
            <a:spAutoFit/>
          </a:bodyPr>
          <a:lstStyle/>
          <a:p>
            <a:r>
              <a:rPr lang="en-US" b="1" smtClean="0">
                <a:latin typeface="Times New Roman" pitchFamily="18" charset="0"/>
                <a:cs typeface="Times New Roman" pitchFamily="18" charset="0"/>
              </a:rPr>
              <a:t>Uđk</a:t>
            </a:r>
            <a:endParaRPr lang="vi-VN" b="1">
              <a:latin typeface="Times New Roman" pitchFamily="18" charset="0"/>
              <a:cs typeface="Times New Roman" pitchFamily="18" charset="0"/>
            </a:endParaRPr>
          </a:p>
        </p:txBody>
      </p:sp>
      <p:sp>
        <p:nvSpPr>
          <p:cNvPr id="18535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2" name="Object 6"/>
          <p:cNvGraphicFramePr>
            <a:graphicFrameLocks noChangeAspect="1"/>
          </p:cNvGraphicFramePr>
          <p:nvPr/>
        </p:nvGraphicFramePr>
        <p:xfrm>
          <a:off x="0" y="1071546"/>
          <a:ext cx="9144000" cy="2505102"/>
        </p:xfrm>
        <a:graphic>
          <a:graphicData uri="http://schemas.openxmlformats.org/presentationml/2006/ole">
            <p:oleObj spid="_x0000_s185350" r:id="rId3" imgW="7277299" imgH="1990751" progId="">
              <p:embed/>
            </p:oleObj>
          </a:graphicData>
        </a:graphic>
      </p:graphicFrame>
      <p:sp>
        <p:nvSpPr>
          <p:cNvPr id="35" name="TextBox 34"/>
          <p:cNvSpPr txBox="1"/>
          <p:nvPr/>
        </p:nvSpPr>
        <p:spPr>
          <a:xfrm>
            <a:off x="0" y="2416726"/>
            <a:ext cx="500034" cy="338554"/>
          </a:xfrm>
          <a:prstGeom prst="rect">
            <a:avLst/>
          </a:prstGeom>
          <a:noFill/>
        </p:spPr>
        <p:txBody>
          <a:bodyPr wrap="square" rtlCol="0">
            <a:spAutoFit/>
          </a:bodyPr>
          <a:lstStyle/>
          <a:p>
            <a:r>
              <a:rPr lang="en-US" sz="1600" b="1" smtClean="0">
                <a:latin typeface="Times New Roman" pitchFamily="18" charset="0"/>
                <a:cs typeface="Times New Roman" pitchFamily="18" charset="0"/>
              </a:rPr>
              <a:t>U1</a:t>
            </a:r>
            <a:endParaRPr lang="vi-VN" sz="1600" b="1">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142852"/>
            <a:ext cx="8501122" cy="6340197"/>
          </a:xfrm>
          <a:prstGeom prst="rect">
            <a:avLst/>
          </a:prstGeom>
          <a:noFill/>
        </p:spPr>
        <p:txBody>
          <a:bodyPr wrap="square" rtlCol="0">
            <a:spAutoFit/>
          </a:bodyPr>
          <a:lstStyle/>
          <a:p>
            <a:r>
              <a:rPr lang="en-US" sz="3600" b="1" smtClean="0">
                <a:solidFill>
                  <a:srgbClr val="FF0000"/>
                </a:solidFill>
                <a:latin typeface="Times New Roman" pitchFamily="18" charset="0"/>
                <a:cs typeface="Times New Roman" pitchFamily="18" charset="0"/>
              </a:rPr>
              <a:t>    Khóa SCR</a:t>
            </a:r>
          </a:p>
          <a:p>
            <a:pPr algn="ctr"/>
            <a:endParaRPr lang="en-US" smtClean="0">
              <a:latin typeface="Times New Roman" pitchFamily="18" charset="0"/>
              <a:cs typeface="Times New Roman" pitchFamily="18" charset="0"/>
            </a:endParaRPr>
          </a:p>
          <a:p>
            <a:r>
              <a:rPr lang="en-US" sz="3200" smtClean="0">
                <a:latin typeface="Times New Roman" pitchFamily="18" charset="0"/>
                <a:cs typeface="Times New Roman" pitchFamily="18" charset="0"/>
              </a:rPr>
              <a:t>-</a:t>
            </a:r>
            <a:r>
              <a:rPr lang="en-US" smtClean="0">
                <a:latin typeface="Times New Roman" pitchFamily="18" charset="0"/>
                <a:cs typeface="Times New Roman" pitchFamily="18" charset="0"/>
              </a:rPr>
              <a:t> </a:t>
            </a:r>
            <a:r>
              <a:rPr lang="en-US" sz="3200" smtClean="0">
                <a:latin typeface="Times New Roman" pitchFamily="18" charset="0"/>
                <a:cs typeface="Times New Roman" pitchFamily="18" charset="0"/>
              </a:rPr>
              <a:t> Khóa SCR là chuyển nó từ trạng thái </a:t>
            </a:r>
            <a:r>
              <a:rPr lang="en-US" sz="3200" b="1" smtClean="0">
                <a:solidFill>
                  <a:srgbClr val="FF0000"/>
                </a:solidFill>
                <a:latin typeface="Times New Roman" pitchFamily="18" charset="0"/>
                <a:cs typeface="Times New Roman" pitchFamily="18" charset="0"/>
              </a:rPr>
              <a:t>có</a:t>
            </a:r>
            <a:r>
              <a:rPr lang="en-US" sz="3200" smtClean="0">
                <a:latin typeface="Times New Roman" pitchFamily="18" charset="0"/>
                <a:cs typeface="Times New Roman" pitchFamily="18" charset="0"/>
              </a:rPr>
              <a:t> dòng điện sang trạng thái </a:t>
            </a:r>
            <a:r>
              <a:rPr lang="en-US" sz="3200" b="1" smtClean="0">
                <a:solidFill>
                  <a:srgbClr val="FF0000"/>
                </a:solidFill>
                <a:latin typeface="Times New Roman" pitchFamily="18" charset="0"/>
                <a:cs typeface="Times New Roman" pitchFamily="18" charset="0"/>
              </a:rPr>
              <a:t>không</a:t>
            </a:r>
            <a:r>
              <a:rPr lang="en-US" sz="3200" smtClean="0">
                <a:latin typeface="Times New Roman" pitchFamily="18" charset="0"/>
                <a:cs typeface="Times New Roman" pitchFamily="18" charset="0"/>
              </a:rPr>
              <a:t> dòng điện.</a:t>
            </a:r>
          </a:p>
          <a:p>
            <a:pPr>
              <a:buFontTx/>
              <a:buChar char="-"/>
            </a:pPr>
            <a:r>
              <a:rPr lang="en-US" sz="3200" smtClean="0">
                <a:latin typeface="Times New Roman" pitchFamily="18" charset="0"/>
                <a:cs typeface="Times New Roman" pitchFamily="18" charset="0"/>
              </a:rPr>
              <a:t> Điều </a:t>
            </a:r>
            <a:r>
              <a:rPr lang="en-US" sz="3200" smtClean="0">
                <a:latin typeface="Times New Roman" pitchFamily="18" charset="0"/>
                <a:cs typeface="Times New Roman" pitchFamily="18" charset="0"/>
              </a:rPr>
              <a:t>kiện để khóa SCR là phải đưa dòng điện chạy qua nó về 0.</a:t>
            </a:r>
          </a:p>
          <a:p>
            <a:pPr>
              <a:buFontTx/>
              <a:buChar char="-"/>
            </a:pPr>
            <a:r>
              <a:rPr lang="en-US" sz="3200" smtClean="0">
                <a:latin typeface="Times New Roman" pitchFamily="18" charset="0"/>
                <a:cs typeface="Times New Roman" pitchFamily="18" charset="0"/>
              </a:rPr>
              <a:t> Có thể hiểu về điều kiện này là đặt một điện áp ngược trực tiếp trên 2 đầu</a:t>
            </a:r>
            <a:r>
              <a:rPr lang="en-US" sz="3200" smtClean="0"/>
              <a:t> </a:t>
            </a:r>
            <a:r>
              <a:rPr lang="en-US" sz="3200" smtClean="0">
                <a:latin typeface="Times New Roman" pitchFamily="18" charset="0"/>
                <a:cs typeface="Times New Roman" pitchFamily="18" charset="0"/>
              </a:rPr>
              <a:t>U</a:t>
            </a:r>
            <a:r>
              <a:rPr lang="en-US" sz="3200" baseline="-25000" smtClean="0">
                <a:latin typeface="Times New Roman" pitchFamily="18" charset="0"/>
                <a:cs typeface="Times New Roman" pitchFamily="18" charset="0"/>
              </a:rPr>
              <a:t>AK</a:t>
            </a:r>
            <a:r>
              <a:rPr lang="en-US" sz="3200" smtClean="0">
                <a:latin typeface="Times New Roman" pitchFamily="18" charset="0"/>
                <a:cs typeface="Times New Roman" pitchFamily="18" charset="0"/>
              </a:rPr>
              <a:t>&lt;0 , SCR được khóa</a:t>
            </a:r>
          </a:p>
          <a:p>
            <a:pPr>
              <a:buFontTx/>
              <a:buChar char="-"/>
            </a:pPr>
            <a:r>
              <a:rPr lang="en-US" sz="3200" smtClean="0">
                <a:latin typeface="Times New Roman" pitchFamily="18" charset="0"/>
                <a:cs typeface="Times New Roman" pitchFamily="18" charset="0"/>
              </a:rPr>
              <a:t> Trong mạch điện xoay chiều SCR tự khóa do dòng điện tự động đổi chiều theo điện áp, khi dòng điện bằng không SCR tự khóa.</a:t>
            </a:r>
          </a:p>
          <a:p>
            <a:r>
              <a:rPr lang="en-US" sz="3200" smtClean="0">
                <a:latin typeface="Times New Roman" pitchFamily="18" charset="0"/>
                <a:cs typeface="Times New Roman" pitchFamily="18" charset="0"/>
              </a:rPr>
              <a:t>  </a:t>
            </a:r>
          </a:p>
          <a:p>
            <a:r>
              <a:rPr lang="en-US" sz="3200" smtClean="0">
                <a:latin typeface="Times New Roman" pitchFamily="18" charset="0"/>
                <a:cs typeface="Times New Roman" pitchFamily="18" charset="0"/>
              </a:rPr>
              <a:t>  </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checkerboard(across)">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checkerboard(across)">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checkerboard(across)">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checkerboard(across)">
                                      <p:cBhvr>
                                        <p:cTn id="27" dur="500"/>
                                        <p:tgtEl>
                                          <p:spTgt spid="4">
                                            <p:txEl>
                                              <p:pRg st="5" end="5"/>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4">
                                            <p:txEl>
                                              <p:pRg st="6" end="6"/>
                                            </p:txEl>
                                          </p:spTgt>
                                        </p:tgtEl>
                                        <p:attrNameLst>
                                          <p:attrName>style.visibility</p:attrName>
                                        </p:attrNameLst>
                                      </p:cBhvr>
                                      <p:to>
                                        <p:strVal val="visible"/>
                                      </p:to>
                                    </p:set>
                                    <p:animEffect transition="in" filter="checkerboard(across)">
                                      <p:cBhvr>
                                        <p:cTn id="30" dur="500"/>
                                        <p:tgtEl>
                                          <p:spTgt spid="4">
                                            <p:txEl>
                                              <p:pRg st="6" end="6"/>
                                            </p:txEl>
                                          </p:spTgt>
                                        </p:tgtEl>
                                      </p:cBhvr>
                                    </p:animEffect>
                                  </p:childTnLst>
                                </p:cTn>
                              </p:par>
                              <p:par>
                                <p:cTn id="31" presetID="5" presetClass="entr" presetSubtype="10" fill="hold" nodeType="withEffect">
                                  <p:stCondLst>
                                    <p:cond delay="0"/>
                                  </p:stCondLst>
                                  <p:childTnLst>
                                    <p:set>
                                      <p:cBhvr>
                                        <p:cTn id="32" dur="1" fill="hold">
                                          <p:stCondLst>
                                            <p:cond delay="0"/>
                                          </p:stCondLst>
                                        </p:cTn>
                                        <p:tgtEl>
                                          <p:spTgt spid="4">
                                            <p:txEl>
                                              <p:pRg st="7" end="7"/>
                                            </p:txEl>
                                          </p:spTgt>
                                        </p:tgtEl>
                                        <p:attrNameLst>
                                          <p:attrName>style.visibility</p:attrName>
                                        </p:attrNameLst>
                                      </p:cBhvr>
                                      <p:to>
                                        <p:strVal val="visible"/>
                                      </p:to>
                                    </p:set>
                                    <p:animEffect transition="in" filter="checkerboard(across)">
                                      <p:cBhvr>
                                        <p:cTn id="33"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Rectangle 1"/>
          <p:cNvSpPr>
            <a:spLocks noChangeArrowheads="1"/>
          </p:cNvSpPr>
          <p:nvPr/>
        </p:nvSpPr>
        <p:spPr bwMode="auto">
          <a:xfrm>
            <a:off x="0" y="857232"/>
            <a:ext cx="91440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effectLst/>
                <a:latin typeface="Times New Roman" pitchFamily="18" charset="0"/>
                <a:ea typeface="Times New Roman" pitchFamily="18" charset="0"/>
                <a:cs typeface="Times New Roman" pitchFamily="18" charset="0"/>
              </a:rPr>
              <a:t>Khi SCR hoạt động ở điện thế xoay chiều tần số thấp (thí dụ 50Hz hoặc 60Hz) thì vấn đề tắt SCR được giải quyết dễ dàng. Khi không có xung kích thì mạng điện xuống gần 0V, SCR sẽ ngưng. Dĩ nhiên ở bán kỳ âm SCR không hoạt động mặc dù có xung kích.</a:t>
            </a:r>
            <a:endParaRPr kumimoji="0" lang="en-US" sz="2800" b="0" i="0" u="none" strike="noStrike" cap="none" normalizeH="0" baseline="0" smtClean="0">
              <a:ln>
                <a:noFill/>
              </a:ln>
              <a:effectLst/>
              <a:latin typeface="Times New Roman" pitchFamily="18" charset="0"/>
              <a:cs typeface="Times New Roman" pitchFamily="18" charset="0"/>
            </a:endParaRPr>
          </a:p>
        </p:txBody>
      </p:sp>
      <p:sp>
        <p:nvSpPr>
          <p:cNvPr id="5" name="TextBox 4"/>
          <p:cNvSpPr txBox="1"/>
          <p:nvPr/>
        </p:nvSpPr>
        <p:spPr>
          <a:xfrm>
            <a:off x="857224" y="0"/>
            <a:ext cx="6215106" cy="584775"/>
          </a:xfrm>
          <a:prstGeom prst="rect">
            <a:avLst/>
          </a:prstGeom>
          <a:noFill/>
        </p:spPr>
        <p:txBody>
          <a:bodyPr wrap="square" rtlCol="0">
            <a:spAutoFit/>
          </a:bodyPr>
          <a:lstStyle/>
          <a:p>
            <a:pPr algn="ctr"/>
            <a:r>
              <a:rPr lang="en-US" sz="3200" b="1" smtClean="0">
                <a:solidFill>
                  <a:srgbClr val="0070C0"/>
                </a:solidFill>
                <a:latin typeface="Times New Roman" pitchFamily="18" charset="0"/>
                <a:cs typeface="Times New Roman" pitchFamily="18" charset="0"/>
              </a:rPr>
              <a:t>Khóa SCR đối với điện xoay chiều</a:t>
            </a:r>
            <a:endParaRPr lang="vi-VN" sz="3200" b="1">
              <a:solidFill>
                <a:srgbClr val="0070C0"/>
              </a:solidFill>
              <a:latin typeface="Times New Roman" pitchFamily="18" charset="0"/>
              <a:cs typeface="Times New Roman" pitchFamily="18" charset="0"/>
            </a:endParaRPr>
          </a:p>
        </p:txBody>
      </p:sp>
      <p:pic>
        <p:nvPicPr>
          <p:cNvPr id="6" name="Picture 5" descr="https://voer.edu.vn/file/20414"/>
          <p:cNvPicPr/>
          <p:nvPr/>
        </p:nvPicPr>
        <p:blipFill>
          <a:blip r:embed="rId2">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cx="http://schemas.microsoft.com/office/drawing/2014/chartex" xmlns:wpc="http://schemas.microsoft.com/office/word/2010/wordprocessingCanvas" xmlns="" val="0"/>
              </a:ext>
            </a:extLst>
          </a:blip>
          <a:srcRect/>
          <a:stretch>
            <a:fillRect/>
          </a:stretch>
        </p:blipFill>
        <p:spPr bwMode="auto">
          <a:xfrm>
            <a:off x="1214414" y="2928934"/>
            <a:ext cx="7000924" cy="364333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18113"/>
                                        </p:tgtEl>
                                        <p:attrNameLst>
                                          <p:attrName>style.visibility</p:attrName>
                                        </p:attrNameLst>
                                      </p:cBhvr>
                                      <p:to>
                                        <p:strVal val="visible"/>
                                      </p:to>
                                    </p:set>
                                    <p:animEffect transition="in" filter="checkerboard(across)">
                                      <p:cBhvr>
                                        <p:cTn id="12" dur="500"/>
                                        <p:tgtEl>
                                          <p:spTgt spid="218113"/>
                                        </p:tgtEl>
                                      </p:cBhvr>
                                    </p:animEffect>
                                  </p:childTnLst>
                                </p:cTn>
                              </p:par>
                              <p:par>
                                <p:cTn id="13" presetID="5"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3"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2"/>
          <p:cNvPicPr>
            <a:picLocks noChangeAspect="1" noChangeArrowheads="1"/>
          </p:cNvPicPr>
          <p:nvPr/>
        </p:nvPicPr>
        <p:blipFill>
          <a:blip r:embed="rId2"/>
          <a:srcRect/>
          <a:stretch>
            <a:fillRect/>
          </a:stretch>
        </p:blipFill>
        <p:spPr bwMode="auto">
          <a:xfrm>
            <a:off x="636017" y="1361822"/>
            <a:ext cx="3959502" cy="4496070"/>
          </a:xfrm>
          <a:prstGeom prst="rect">
            <a:avLst/>
          </a:prstGeom>
          <a:noFill/>
          <a:ln w="9525">
            <a:noFill/>
            <a:miter lim="800000"/>
            <a:headEnd/>
            <a:tailEnd/>
          </a:ln>
          <a:effectLst/>
        </p:spPr>
      </p:pic>
      <p:sp>
        <p:nvSpPr>
          <p:cNvPr id="5" name="TextBox 4"/>
          <p:cNvSpPr txBox="1"/>
          <p:nvPr/>
        </p:nvSpPr>
        <p:spPr>
          <a:xfrm>
            <a:off x="1000100" y="500042"/>
            <a:ext cx="6215106" cy="584775"/>
          </a:xfrm>
          <a:prstGeom prst="rect">
            <a:avLst/>
          </a:prstGeom>
          <a:noFill/>
        </p:spPr>
        <p:txBody>
          <a:bodyPr wrap="square" rtlCol="0">
            <a:spAutoFit/>
          </a:bodyPr>
          <a:lstStyle/>
          <a:p>
            <a:pPr algn="ctr"/>
            <a:r>
              <a:rPr lang="en-US" sz="3200" b="1" smtClean="0">
                <a:solidFill>
                  <a:srgbClr val="0070C0"/>
                </a:solidFill>
                <a:latin typeface="Times New Roman" pitchFamily="18" charset="0"/>
                <a:cs typeface="Times New Roman" pitchFamily="18" charset="0"/>
              </a:rPr>
              <a:t>Khóa SCR đối với điện xoay chiều</a:t>
            </a:r>
            <a:endParaRPr lang="vi-VN" sz="3200" b="1">
              <a:solidFill>
                <a:srgbClr val="0070C0"/>
              </a:solidFill>
              <a:latin typeface="Times New Roman" pitchFamily="18" charset="0"/>
              <a:cs typeface="Times New Roman" pitchFamily="18" charset="0"/>
            </a:endParaRPr>
          </a:p>
        </p:txBody>
      </p:sp>
      <p:sp>
        <p:nvSpPr>
          <p:cNvPr id="6" name="Rectangle 5"/>
          <p:cNvSpPr/>
          <p:nvPr/>
        </p:nvSpPr>
        <p:spPr>
          <a:xfrm>
            <a:off x="4286248" y="1643050"/>
            <a:ext cx="4572000" cy="4031873"/>
          </a:xfrm>
          <a:prstGeom prst="rect">
            <a:avLst/>
          </a:prstGeom>
        </p:spPr>
        <p:txBody>
          <a:bodyPr wrap="square">
            <a:spAutoFit/>
          </a:bodyPr>
          <a:lstStyle/>
          <a:p>
            <a:pPr>
              <a:buFontTx/>
              <a:buChar char="-"/>
            </a:pPr>
            <a:r>
              <a:rPr lang="en-US" sz="3200" smtClean="0">
                <a:latin typeface="Times New Roman" pitchFamily="18" charset="0"/>
                <a:cs typeface="Times New Roman" pitchFamily="18" charset="0"/>
              </a:rPr>
              <a:t>Trong mạch này </a:t>
            </a:r>
            <a:r>
              <a:rPr lang="en-US" sz="3200" smtClean="0">
                <a:latin typeface="VNI-Times" pitchFamily="2" charset="0"/>
              </a:rPr>
              <a:t>SCR được sử dụng nhö moät khoaù ñoùng ngaét . </a:t>
            </a:r>
          </a:p>
          <a:p>
            <a:pPr>
              <a:buFontTx/>
              <a:buChar char="-"/>
            </a:pPr>
            <a:r>
              <a:rPr lang="en-US" sz="3200" smtClean="0">
                <a:latin typeface="VNI-Times" pitchFamily="2" charset="0"/>
              </a:rPr>
              <a:t> SCR daãn ñieän ôû </a:t>
            </a:r>
            <a:r>
              <a:rPr lang="en-US" sz="3200" smtClean="0">
                <a:latin typeface="Times New Roman" pitchFamily="18" charset="0"/>
                <a:cs typeface="Times New Roman" pitchFamily="18" charset="0"/>
              </a:rPr>
              <a:t>nửa</a:t>
            </a:r>
            <a:r>
              <a:rPr lang="en-US" sz="3200" smtClean="0">
                <a:latin typeface="VNI-Times" pitchFamily="2" charset="0"/>
              </a:rPr>
              <a:t> chu kyø döông cuûa nguoàn V</a:t>
            </a:r>
            <a:r>
              <a:rPr lang="en-US" sz="3200" baseline="-25000" smtClean="0">
                <a:latin typeface="VNI-Times" pitchFamily="2" charset="0"/>
              </a:rPr>
              <a:t>AC</a:t>
            </a:r>
            <a:r>
              <a:rPr lang="en-US" sz="3200" smtClean="0">
                <a:latin typeface="VNI-Times" pitchFamily="2" charset="0"/>
              </a:rPr>
              <a:t>  vaø noù töï khoaù vaøo cuoái </a:t>
            </a:r>
            <a:r>
              <a:rPr lang="en-US" sz="3200" smtClean="0">
                <a:latin typeface="Times New Roman" pitchFamily="18" charset="0"/>
                <a:cs typeface="Times New Roman" pitchFamily="18" charset="0"/>
              </a:rPr>
              <a:t>nửa</a:t>
            </a:r>
            <a:r>
              <a:rPr lang="en-US" sz="3200" smtClean="0">
                <a:latin typeface="VNI-Times" pitchFamily="2" charset="0"/>
              </a:rPr>
              <a:t> chu kyø naøy khi </a:t>
            </a:r>
          </a:p>
          <a:p>
            <a:r>
              <a:rPr lang="en-US" sz="3200" smtClean="0">
                <a:latin typeface="VNI-Times" pitchFamily="2" charset="0"/>
              </a:rPr>
              <a:t>V</a:t>
            </a:r>
            <a:r>
              <a:rPr lang="en-US" sz="3200" baseline="-25000" smtClean="0">
                <a:latin typeface="VNI-Times" pitchFamily="2" charset="0"/>
              </a:rPr>
              <a:t>AC</a:t>
            </a:r>
            <a:r>
              <a:rPr lang="en-US" sz="3200" smtClean="0">
                <a:latin typeface="VNI-Times" pitchFamily="2" charset="0"/>
              </a:rPr>
              <a:t> = 0 </a:t>
            </a:r>
            <a:r>
              <a:rPr lang="en-US" sz="3200" smtClean="0">
                <a:latin typeface="VNI-Times" pitchFamily="2" charset="0"/>
                <a:sym typeface="Symbol"/>
              </a:rPr>
              <a:t></a:t>
            </a:r>
            <a:r>
              <a:rPr lang="en-US" sz="3200" smtClean="0">
                <a:latin typeface="VNI-Times" pitchFamily="2" charset="0"/>
              </a:rPr>
              <a:t>I</a:t>
            </a:r>
            <a:r>
              <a:rPr lang="en-US" sz="3200" baseline="-25000" smtClean="0">
                <a:latin typeface="VNI-Times" pitchFamily="2" charset="0"/>
              </a:rPr>
              <a:t>A</a:t>
            </a:r>
            <a:r>
              <a:rPr lang="en-US" sz="3200" smtClean="0">
                <a:latin typeface="VNI-Times" pitchFamily="2" charset="0"/>
              </a:rPr>
              <a:t> = 0 .</a:t>
            </a:r>
            <a:endParaRPr lang="vi-VN"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0946"/>
                                        </p:tgtEl>
                                        <p:attrNameLst>
                                          <p:attrName>style.visibility</p:attrName>
                                        </p:attrNameLst>
                                      </p:cBhvr>
                                      <p:to>
                                        <p:strVal val="visible"/>
                                      </p:to>
                                    </p:set>
                                    <p:animEffect transition="in" filter="checkerboard(across)">
                                      <p:cBhvr>
                                        <p:cTn id="12" dur="500"/>
                                        <p:tgtEl>
                                          <p:spTgt spid="21094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p:cNvPicPr>
            <a:picLocks noChangeAspect="1" noChangeArrowheads="1"/>
          </p:cNvPicPr>
          <p:nvPr/>
        </p:nvPicPr>
        <p:blipFill>
          <a:blip r:embed="rId2"/>
          <a:srcRect/>
          <a:stretch>
            <a:fillRect/>
          </a:stretch>
        </p:blipFill>
        <p:spPr bwMode="auto">
          <a:xfrm>
            <a:off x="4888262" y="428604"/>
            <a:ext cx="4255738" cy="3071810"/>
          </a:xfrm>
          <a:prstGeom prst="rect">
            <a:avLst/>
          </a:prstGeom>
          <a:noFill/>
          <a:ln w="9525">
            <a:noFill/>
            <a:miter lim="800000"/>
            <a:headEnd/>
            <a:tailEnd/>
          </a:ln>
          <a:effectLst/>
        </p:spPr>
      </p:pic>
      <p:sp>
        <p:nvSpPr>
          <p:cNvPr id="5" name="TextBox 4"/>
          <p:cNvSpPr txBox="1"/>
          <p:nvPr/>
        </p:nvSpPr>
        <p:spPr>
          <a:xfrm>
            <a:off x="0" y="1357298"/>
            <a:ext cx="4071966" cy="1938992"/>
          </a:xfrm>
          <a:prstGeom prst="rect">
            <a:avLst/>
          </a:prstGeom>
          <a:noFill/>
        </p:spPr>
        <p:txBody>
          <a:bodyPr wrap="square" rtlCol="0">
            <a:spAutoFit/>
          </a:bodyPr>
          <a:lstStyle/>
          <a:p>
            <a:r>
              <a:rPr lang="en-US" sz="2400" smtClean="0">
                <a:latin typeface="VNI-Times" pitchFamily="2" charset="0"/>
              </a:rPr>
              <a:t>* Maïch ñieän khoaù SCR baèng phöông phaùp cho I</a:t>
            </a:r>
            <a:r>
              <a:rPr lang="en-US" sz="2400" baseline="-25000" smtClean="0">
                <a:latin typeface="VNI-Times" pitchFamily="2" charset="0"/>
              </a:rPr>
              <a:t>A</a:t>
            </a:r>
            <a:r>
              <a:rPr lang="en-US" sz="2400" smtClean="0">
                <a:latin typeface="VNI-Times" pitchFamily="2" charset="0"/>
              </a:rPr>
              <a:t> = 0 hoaëc V</a:t>
            </a:r>
            <a:r>
              <a:rPr lang="en-US" sz="2400" baseline="-25000" smtClean="0">
                <a:latin typeface="VNI-Times" pitchFamily="2" charset="0"/>
              </a:rPr>
              <a:t>AK</a:t>
            </a:r>
            <a:r>
              <a:rPr lang="en-US" sz="2400" smtClean="0">
                <a:latin typeface="VNI-Times" pitchFamily="2" charset="0"/>
              </a:rPr>
              <a:t> = 0 .</a:t>
            </a:r>
            <a:endParaRPr lang="vi-VN" sz="2400" smtClean="0"/>
          </a:p>
          <a:p>
            <a:r>
              <a:rPr lang="en-US" sz="2400" smtClean="0">
                <a:latin typeface="VNI-Times" pitchFamily="2" charset="0"/>
              </a:rPr>
              <a:t>   Môû SCR aán S</a:t>
            </a:r>
            <a:r>
              <a:rPr lang="en-US" sz="2400" baseline="-25000" smtClean="0">
                <a:latin typeface="VNI-Times" pitchFamily="2" charset="0"/>
              </a:rPr>
              <a:t>1</a:t>
            </a:r>
            <a:r>
              <a:rPr lang="en-US" sz="2400" smtClean="0">
                <a:latin typeface="VNI-Times" pitchFamily="2" charset="0"/>
              </a:rPr>
              <a:t> </a:t>
            </a:r>
            <a:r>
              <a:rPr lang="en-US" sz="2400" smtClean="0">
                <a:latin typeface="VNI-Times" pitchFamily="2" charset="0"/>
                <a:sym typeface="Symbol"/>
              </a:rPr>
              <a:t></a:t>
            </a:r>
            <a:r>
              <a:rPr lang="en-US" sz="2400" smtClean="0">
                <a:latin typeface="VNI-Times" pitchFamily="2" charset="0"/>
              </a:rPr>
              <a:t> ñeøn saùng , khoaù SCR aán S</a:t>
            </a:r>
            <a:r>
              <a:rPr lang="en-US" sz="2400" baseline="-25000" smtClean="0">
                <a:latin typeface="VNI-Times" pitchFamily="2" charset="0"/>
              </a:rPr>
              <a:t>2</a:t>
            </a:r>
            <a:r>
              <a:rPr lang="en-US" sz="2400" smtClean="0">
                <a:latin typeface="VNI-Times" pitchFamily="2" charset="0"/>
              </a:rPr>
              <a:t> hoaëc S</a:t>
            </a:r>
            <a:r>
              <a:rPr lang="en-US" sz="2400" baseline="-25000" smtClean="0">
                <a:latin typeface="VNI-Times" pitchFamily="2" charset="0"/>
              </a:rPr>
              <a:t>3</a:t>
            </a:r>
            <a:r>
              <a:rPr lang="en-US" sz="2400" smtClean="0">
                <a:latin typeface="VNI-Times" pitchFamily="2" charset="0"/>
              </a:rPr>
              <a:t> .</a:t>
            </a:r>
            <a:endParaRPr lang="vi-VN" sz="2400"/>
          </a:p>
        </p:txBody>
      </p:sp>
      <p:sp>
        <p:nvSpPr>
          <p:cNvPr id="6" name="Right Arrow 5"/>
          <p:cNvSpPr/>
          <p:nvPr/>
        </p:nvSpPr>
        <p:spPr>
          <a:xfrm>
            <a:off x="4214810" y="164305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pic>
        <p:nvPicPr>
          <p:cNvPr id="148483" name="Picture 3"/>
          <p:cNvPicPr>
            <a:picLocks noChangeAspect="1" noChangeArrowheads="1"/>
          </p:cNvPicPr>
          <p:nvPr/>
        </p:nvPicPr>
        <p:blipFill>
          <a:blip r:embed="rId3"/>
          <a:srcRect/>
          <a:stretch>
            <a:fillRect/>
          </a:stretch>
        </p:blipFill>
        <p:spPr bwMode="auto">
          <a:xfrm>
            <a:off x="4986226" y="3429000"/>
            <a:ext cx="4157774" cy="3664315"/>
          </a:xfrm>
          <a:prstGeom prst="rect">
            <a:avLst/>
          </a:prstGeom>
          <a:noFill/>
          <a:ln w="9525">
            <a:noFill/>
            <a:miter lim="800000"/>
            <a:headEnd/>
            <a:tailEnd/>
          </a:ln>
          <a:effectLst/>
        </p:spPr>
      </p:pic>
      <p:sp>
        <p:nvSpPr>
          <p:cNvPr id="148484" name="Rectangle 4"/>
          <p:cNvSpPr>
            <a:spLocks noChangeArrowheads="1"/>
          </p:cNvSpPr>
          <p:nvPr/>
        </p:nvSpPr>
        <p:spPr bwMode="auto">
          <a:xfrm>
            <a:off x="0" y="3811012"/>
            <a:ext cx="4714908"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fr-FR" sz="24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Maïch ñieän khoaù SCR baèng phöông phaùp ñaët ñieän aùp ngöôïc leân hai cöïc A vaø K .</a:t>
            </a:r>
            <a:endParaRPr kumimoji="0" lang="vi-VN" sz="24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sz="24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Môû SCR aán S</a:t>
            </a:r>
            <a:r>
              <a:rPr kumimoji="0" lang="fr-FR" sz="24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1</a:t>
            </a:r>
            <a:r>
              <a:rPr kumimoji="0" lang="fr-FR" sz="24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a:t>
            </a:r>
            <a:r>
              <a:rPr kumimoji="0" lang="en-US" sz="24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sym typeface="Symbol" pitchFamily="18" charset="2"/>
              </a:rPr>
              <a:t></a:t>
            </a:r>
            <a:r>
              <a:rPr kumimoji="0" lang="fr-FR" sz="24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ñeøn saùng vaø tuï ñieän C naïp ñieän coù cöïc tính nhö hình veõ. Khoaù SCR aán S</a:t>
            </a:r>
            <a:r>
              <a:rPr kumimoji="0" lang="fr-FR" sz="24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sym typeface="Symbol" pitchFamily="18" charset="2"/>
              </a:rPr>
              <a:t>2</a:t>
            </a:r>
            <a:r>
              <a:rPr kumimoji="0" lang="fr-FR" sz="24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sym typeface="Symbol" pitchFamily="18" charset="2"/>
              </a:rPr>
              <a:t> ñieän aùp treân tuï seõ ñaët ngöôïc leân hai cöïc A vaø K .</a:t>
            </a:r>
          </a:p>
        </p:txBody>
      </p:sp>
      <p:sp>
        <p:nvSpPr>
          <p:cNvPr id="9" name="Right Arrow 8"/>
          <p:cNvSpPr/>
          <p:nvPr/>
        </p:nvSpPr>
        <p:spPr>
          <a:xfrm>
            <a:off x="4500562" y="400050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TextBox 7"/>
          <p:cNvSpPr txBox="1"/>
          <p:nvPr/>
        </p:nvSpPr>
        <p:spPr>
          <a:xfrm>
            <a:off x="0" y="0"/>
            <a:ext cx="4786346" cy="1077218"/>
          </a:xfrm>
          <a:prstGeom prst="rect">
            <a:avLst/>
          </a:prstGeom>
          <a:noFill/>
        </p:spPr>
        <p:txBody>
          <a:bodyPr wrap="square" rtlCol="0">
            <a:spAutoFit/>
          </a:bodyPr>
          <a:lstStyle/>
          <a:p>
            <a:pPr algn="ctr"/>
            <a:r>
              <a:rPr lang="en-US" sz="3200" b="1" smtClean="0">
                <a:solidFill>
                  <a:srgbClr val="0070C0"/>
                </a:solidFill>
                <a:latin typeface="Times New Roman" pitchFamily="18" charset="0"/>
                <a:cs typeface="Times New Roman" pitchFamily="18" charset="0"/>
              </a:rPr>
              <a:t>Khóa SCR đối với điện </a:t>
            </a:r>
          </a:p>
          <a:p>
            <a:pPr algn="ctr"/>
            <a:r>
              <a:rPr lang="en-US" sz="3200" b="1" smtClean="0">
                <a:solidFill>
                  <a:srgbClr val="0070C0"/>
                </a:solidFill>
                <a:latin typeface="Times New Roman" pitchFamily="18" charset="0"/>
                <a:cs typeface="Times New Roman" pitchFamily="18" charset="0"/>
              </a:rPr>
              <a:t>một chiều</a:t>
            </a:r>
            <a:endParaRPr lang="vi-VN" sz="3200" b="1">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48482"/>
                                        </p:tgtEl>
                                        <p:attrNameLst>
                                          <p:attrName>style.visibility</p:attrName>
                                        </p:attrNameLst>
                                      </p:cBhvr>
                                      <p:to>
                                        <p:strVal val="visible"/>
                                      </p:to>
                                    </p:set>
                                    <p:animEffect transition="in" filter="checkerboard(across)">
                                      <p:cBhvr>
                                        <p:cTn id="22" dur="500"/>
                                        <p:tgtEl>
                                          <p:spTgt spid="14848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checkerboard(across)">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48484">
                                            <p:txEl>
                                              <p:pRg st="0" end="0"/>
                                            </p:txEl>
                                          </p:spTgt>
                                        </p:tgtEl>
                                        <p:attrNameLst>
                                          <p:attrName>style.visibility</p:attrName>
                                        </p:attrNameLst>
                                      </p:cBhvr>
                                      <p:to>
                                        <p:strVal val="visible"/>
                                      </p:to>
                                    </p:set>
                                    <p:animEffect transition="in" filter="checkerboard(across)">
                                      <p:cBhvr>
                                        <p:cTn id="32" dur="500"/>
                                        <p:tgtEl>
                                          <p:spTgt spid="14848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148483"/>
                                        </p:tgtEl>
                                        <p:attrNameLst>
                                          <p:attrName>style.visibility</p:attrName>
                                        </p:attrNameLst>
                                      </p:cBhvr>
                                      <p:to>
                                        <p:strVal val="visible"/>
                                      </p:to>
                                    </p:set>
                                    <p:animEffect transition="in" filter="checkerboard(across)">
                                      <p:cBhvr>
                                        <p:cTn id="42" dur="500"/>
                                        <p:tgtEl>
                                          <p:spTgt spid="148483"/>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148484">
                                            <p:txEl>
                                              <p:pRg st="1" end="1"/>
                                            </p:txEl>
                                          </p:spTgt>
                                        </p:tgtEl>
                                        <p:attrNameLst>
                                          <p:attrName>style.visibility</p:attrName>
                                        </p:attrNameLst>
                                      </p:cBhvr>
                                      <p:to>
                                        <p:strVal val="visible"/>
                                      </p:to>
                                    </p:set>
                                    <p:animEffect transition="in" filter="checkerboard(across)">
                                      <p:cBhvr>
                                        <p:cTn id="47" dur="500"/>
                                        <p:tgtEl>
                                          <p:spTgt spid="14848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14282" y="0"/>
            <a:ext cx="4500594" cy="5572140"/>
          </a:xfrm>
        </p:spPr>
        <p:txBody>
          <a:bodyPr>
            <a:normAutofit/>
          </a:bodyPr>
          <a:lstStyle/>
          <a:p>
            <a:pPr>
              <a:buNone/>
            </a:pPr>
            <a:r>
              <a:rPr lang="en-US" sz="3200" b="1" smtClean="0">
                <a:solidFill>
                  <a:schemeClr val="accent6">
                    <a:lumMod val="75000"/>
                  </a:schemeClr>
                </a:solidFill>
                <a:latin typeface="Times New Roman" pitchFamily="18" charset="0"/>
                <a:cs typeface="Times New Roman" pitchFamily="18" charset="0"/>
              </a:rPr>
              <a:t>1.2.3-  </a:t>
            </a:r>
            <a:r>
              <a:rPr lang="en-US" sz="3200" b="1" u="sng" smtClean="0">
                <a:solidFill>
                  <a:schemeClr val="accent6">
                    <a:lumMod val="75000"/>
                  </a:schemeClr>
                </a:solidFill>
                <a:latin typeface="Times New Roman" pitchFamily="18" charset="0"/>
                <a:cs typeface="Times New Roman" pitchFamily="18" charset="0"/>
              </a:rPr>
              <a:t>Đặc tính vôn-ampe của SCR</a:t>
            </a:r>
            <a:r>
              <a:rPr lang="en-US" sz="3200" b="1" smtClean="0">
                <a:solidFill>
                  <a:schemeClr val="accent6">
                    <a:lumMod val="75000"/>
                  </a:schemeClr>
                </a:solidFill>
                <a:latin typeface="Times New Roman" pitchFamily="18" charset="0"/>
                <a:cs typeface="Times New Roman" pitchFamily="18" charset="0"/>
              </a:rPr>
              <a:t>:</a:t>
            </a:r>
          </a:p>
          <a:p>
            <a:pPr lvl="1">
              <a:buNone/>
            </a:pPr>
            <a:endParaRPr lang="vi-VN" sz="2000" smtClean="0">
              <a:latin typeface="Times New Roman" pitchFamily="18" charset="0"/>
              <a:cs typeface="Times New Roman" pitchFamily="18" charset="0"/>
            </a:endParaRPr>
          </a:p>
          <a:p>
            <a:endParaRPr lang="vi-VN" sz="2000"/>
          </a:p>
        </p:txBody>
      </p:sp>
      <p:sp>
        <p:nvSpPr>
          <p:cNvPr id="10" name="Content Placeholder 9"/>
          <p:cNvSpPr>
            <a:spLocks noGrp="1"/>
          </p:cNvSpPr>
          <p:nvPr>
            <p:ph sz="half" idx="2"/>
          </p:nvPr>
        </p:nvSpPr>
        <p:spPr>
          <a:xfrm>
            <a:off x="4643438" y="0"/>
            <a:ext cx="4500562" cy="6858000"/>
          </a:xfrm>
        </p:spPr>
        <p:txBody>
          <a:bodyPr>
            <a:noAutofit/>
          </a:bodyPr>
          <a:lstStyle/>
          <a:p>
            <a:pPr>
              <a:buNone/>
            </a:pPr>
            <a:endParaRPr lang="en-US" sz="2000" smtClean="0">
              <a:latin typeface="Times New Roman" pitchFamily="18" charset="0"/>
              <a:cs typeface="Times New Roman" pitchFamily="18" charset="0"/>
            </a:endParaRPr>
          </a:p>
          <a:p>
            <a:pPr>
              <a:buNone/>
            </a:pPr>
            <a:r>
              <a:rPr lang="en-US" sz="2000" smtClean="0">
                <a:latin typeface="Times New Roman" pitchFamily="18" charset="0"/>
                <a:cs typeface="Times New Roman" pitchFamily="18" charset="0"/>
              </a:rPr>
              <a:t>1.  </a:t>
            </a:r>
            <a:r>
              <a:rPr lang="en-US" sz="2000" u="sng" smtClean="0">
                <a:latin typeface="Times New Roman" pitchFamily="18" charset="0"/>
                <a:cs typeface="Times New Roman" pitchFamily="18" charset="0"/>
              </a:rPr>
              <a:t>Đặc tính ngược</a:t>
            </a:r>
            <a:r>
              <a:rPr lang="en-US" sz="2000" smtClean="0">
                <a:latin typeface="Times New Roman" pitchFamily="18" charset="0"/>
                <a:cs typeface="Times New Roman" pitchFamily="18" charset="0"/>
              </a:rPr>
              <a:t>: U</a:t>
            </a:r>
            <a:r>
              <a:rPr lang="en-US" sz="2000" baseline="-25000" smtClean="0">
                <a:latin typeface="Times New Roman" pitchFamily="18" charset="0"/>
                <a:cs typeface="Times New Roman" pitchFamily="18" charset="0"/>
              </a:rPr>
              <a:t>AK</a:t>
            </a:r>
            <a:r>
              <a:rPr lang="en-US" sz="2000" smtClean="0">
                <a:latin typeface="Times New Roman" pitchFamily="18" charset="0"/>
                <a:cs typeface="Times New Roman" pitchFamily="18" charset="0"/>
              </a:rPr>
              <a:t> &lt; 0.</a:t>
            </a:r>
          </a:p>
          <a:p>
            <a:pPr lvl="1"/>
            <a:r>
              <a:rPr lang="en-US" sz="2000" smtClean="0">
                <a:latin typeface="Times New Roman" pitchFamily="18" charset="0"/>
                <a:cs typeface="Times New Roman" pitchFamily="18" charset="0"/>
              </a:rPr>
              <a:t>Rất giống đặc tính ngược của điôt.</a:t>
            </a:r>
          </a:p>
          <a:p>
            <a:pPr>
              <a:buNone/>
            </a:pPr>
            <a:r>
              <a:rPr lang="en-US" sz="2000" smtClean="0">
                <a:latin typeface="Times New Roman" pitchFamily="18" charset="0"/>
                <a:cs typeface="Times New Roman" pitchFamily="18" charset="0"/>
              </a:rPr>
              <a:t>2.  </a:t>
            </a:r>
            <a:r>
              <a:rPr lang="en-US" sz="2000" u="sng" smtClean="0">
                <a:latin typeface="Times New Roman" pitchFamily="18" charset="0"/>
                <a:cs typeface="Times New Roman" pitchFamily="18" charset="0"/>
              </a:rPr>
              <a:t>Đặc tính thuận</a:t>
            </a:r>
            <a:r>
              <a:rPr lang="en-US" sz="2000" smtClean="0">
                <a:latin typeface="Times New Roman" pitchFamily="18" charset="0"/>
                <a:cs typeface="Times New Roman" pitchFamily="18" charset="0"/>
              </a:rPr>
              <a:t>: U</a:t>
            </a:r>
            <a:r>
              <a:rPr lang="en-US" sz="2000" baseline="-25000" smtClean="0">
                <a:latin typeface="Times New Roman" pitchFamily="18" charset="0"/>
                <a:cs typeface="Times New Roman" pitchFamily="18" charset="0"/>
              </a:rPr>
              <a:t>AK</a:t>
            </a:r>
            <a:r>
              <a:rPr lang="en-US" sz="2000" smtClean="0">
                <a:latin typeface="Times New Roman" pitchFamily="18" charset="0"/>
                <a:cs typeface="Times New Roman" pitchFamily="18" charset="0"/>
              </a:rPr>
              <a:t> &gt; 0.</a:t>
            </a:r>
          </a:p>
          <a:p>
            <a:pPr>
              <a:buNone/>
            </a:pPr>
            <a:r>
              <a:rPr lang="en-US" sz="2000" smtClean="0">
                <a:latin typeface="Times New Roman" pitchFamily="18" charset="0"/>
                <a:cs typeface="Times New Roman" pitchFamily="18" charset="0"/>
              </a:rPr>
              <a:t>   2.1. Khi U</a:t>
            </a:r>
            <a:r>
              <a:rPr lang="en-US" sz="2000" baseline="-25000" smtClean="0">
                <a:latin typeface="Times New Roman" pitchFamily="18" charset="0"/>
                <a:cs typeface="Times New Roman" pitchFamily="18" charset="0"/>
              </a:rPr>
              <a:t>GK</a:t>
            </a:r>
            <a:r>
              <a:rPr lang="en-US" sz="2000" smtClean="0">
                <a:latin typeface="Times New Roman" pitchFamily="18" charset="0"/>
                <a:cs typeface="Times New Roman" pitchFamily="18" charset="0"/>
              </a:rPr>
              <a:t> = 0,</a:t>
            </a:r>
          </a:p>
          <a:p>
            <a:pPr>
              <a:buNone/>
            </a:pPr>
            <a:r>
              <a:rPr lang="en-US" sz="2000" smtClean="0">
                <a:latin typeface="Times New Roman" pitchFamily="18" charset="0"/>
                <a:cs typeface="Times New Roman" pitchFamily="18" charset="0"/>
              </a:rPr>
              <a:t>    - Cho đến khi U</a:t>
            </a:r>
            <a:r>
              <a:rPr lang="en-US" sz="2000" baseline="-25000" smtClean="0">
                <a:latin typeface="Times New Roman" pitchFamily="18" charset="0"/>
                <a:cs typeface="Times New Roman" pitchFamily="18" charset="0"/>
              </a:rPr>
              <a:t>AK</a:t>
            </a:r>
            <a:r>
              <a:rPr lang="en-US" sz="2000" smtClean="0">
                <a:latin typeface="Times New Roman" pitchFamily="18" charset="0"/>
                <a:cs typeface="Times New Roman" pitchFamily="18" charset="0"/>
              </a:rPr>
              <a:t> &lt; U</a:t>
            </a:r>
            <a:r>
              <a:rPr lang="en-US" sz="2000" baseline="-25000" smtClean="0">
                <a:latin typeface="Times New Roman" pitchFamily="18" charset="0"/>
                <a:cs typeface="Times New Roman" pitchFamily="18" charset="0"/>
              </a:rPr>
              <a:t>f,max</a:t>
            </a:r>
            <a:r>
              <a:rPr lang="en-US" sz="2000" smtClean="0">
                <a:latin typeface="Times New Roman" pitchFamily="18" charset="0"/>
                <a:cs typeface="Times New Roman" pitchFamily="18" charset="0"/>
              </a:rPr>
              <a:t> thyristor cản trở dòng điện.</a:t>
            </a:r>
          </a:p>
          <a:p>
            <a:pPr>
              <a:buNone/>
            </a:pPr>
            <a:r>
              <a:rPr lang="en-US" sz="2000" smtClean="0">
                <a:latin typeface="Times New Roman" pitchFamily="18" charset="0"/>
                <a:cs typeface="Times New Roman" pitchFamily="18" charset="0"/>
              </a:rPr>
              <a:t>     - Cho đến khi U</a:t>
            </a:r>
            <a:r>
              <a:rPr lang="en-US" sz="2000" baseline="-25000" smtClean="0">
                <a:latin typeface="Times New Roman" pitchFamily="18" charset="0"/>
                <a:cs typeface="Times New Roman" pitchFamily="18" charset="0"/>
              </a:rPr>
              <a:t>AK</a:t>
            </a:r>
            <a:r>
              <a:rPr lang="en-US" sz="2000" smtClean="0">
                <a:latin typeface="Times New Roman" pitchFamily="18" charset="0"/>
                <a:cs typeface="Times New Roman" pitchFamily="18" charset="0"/>
              </a:rPr>
              <a:t> = U</a:t>
            </a:r>
            <a:r>
              <a:rPr lang="en-US" sz="2000" baseline="-25000" smtClean="0">
                <a:latin typeface="Times New Roman" pitchFamily="18" charset="0"/>
                <a:cs typeface="Times New Roman" pitchFamily="18" charset="0"/>
              </a:rPr>
              <a:t>f,max</a:t>
            </a:r>
            <a:r>
              <a:rPr lang="en-US" sz="2000" smtClean="0">
                <a:latin typeface="Times New Roman" pitchFamily="18" charset="0"/>
                <a:cs typeface="Times New Roman" pitchFamily="18" charset="0"/>
              </a:rPr>
              <a:t> trở kháng giảm đột ngột. Đặc tính chuyển lên đoạn điện trở nhỏ như điôt khi dẫn dòng theo chiều thuận.</a:t>
            </a:r>
          </a:p>
          <a:p>
            <a:pPr>
              <a:buNone/>
            </a:pPr>
            <a:r>
              <a:rPr lang="en-US" sz="2000" smtClean="0">
                <a:latin typeface="Times New Roman" pitchFamily="18" charset="0"/>
                <a:cs typeface="Times New Roman" pitchFamily="18" charset="0"/>
              </a:rPr>
              <a:t>   2.2. Khi U</a:t>
            </a:r>
            <a:r>
              <a:rPr lang="en-US" sz="2000" baseline="-25000" smtClean="0">
                <a:latin typeface="Times New Roman" pitchFamily="18" charset="0"/>
                <a:cs typeface="Times New Roman" pitchFamily="18" charset="0"/>
              </a:rPr>
              <a:t>GK</a:t>
            </a:r>
            <a:r>
              <a:rPr lang="en-US" sz="2000" smtClean="0">
                <a:latin typeface="Times New Roman" pitchFamily="18" charset="0"/>
                <a:cs typeface="Times New Roman" pitchFamily="18" charset="0"/>
              </a:rPr>
              <a:t> &gt; 0,</a:t>
            </a:r>
          </a:p>
          <a:p>
            <a:pPr>
              <a:buNone/>
            </a:pPr>
            <a:r>
              <a:rPr lang="en-US" sz="2000" smtClean="0">
                <a:latin typeface="Times New Roman" pitchFamily="18" charset="0"/>
                <a:cs typeface="Times New Roman" pitchFamily="18" charset="0"/>
              </a:rPr>
              <a:t>     - Đặc tính chuyển lên đoạn điện trở nhỏ tại U</a:t>
            </a:r>
            <a:r>
              <a:rPr lang="en-US" sz="2000" baseline="-25000" smtClean="0">
                <a:latin typeface="Times New Roman" pitchFamily="18" charset="0"/>
                <a:cs typeface="Times New Roman" pitchFamily="18" charset="0"/>
              </a:rPr>
              <a:t>AK</a:t>
            </a:r>
            <a:r>
              <a:rPr lang="en-US" sz="2000" smtClean="0">
                <a:latin typeface="Times New Roman" pitchFamily="18" charset="0"/>
                <a:cs typeface="Times New Roman" pitchFamily="18" charset="0"/>
              </a:rPr>
              <a:t> &lt;&lt; U</a:t>
            </a:r>
            <a:r>
              <a:rPr lang="en-US" sz="2000" baseline="-25000" smtClean="0">
                <a:latin typeface="Times New Roman" pitchFamily="18" charset="0"/>
                <a:cs typeface="Times New Roman" pitchFamily="18" charset="0"/>
              </a:rPr>
              <a:t>f,max</a:t>
            </a:r>
            <a:r>
              <a:rPr lang="en-US" sz="2000" smtClean="0">
                <a:latin typeface="Times New Roman" pitchFamily="18" charset="0"/>
                <a:cs typeface="Times New Roman" pitchFamily="18" charset="0"/>
              </a:rPr>
              <a:t>. </a:t>
            </a:r>
          </a:p>
          <a:p>
            <a:pPr>
              <a:buNone/>
            </a:pPr>
            <a:r>
              <a:rPr lang="en-US" sz="2000" smtClean="0">
                <a:latin typeface="Times New Roman" pitchFamily="18" charset="0"/>
                <a:cs typeface="Times New Roman" pitchFamily="18" charset="0"/>
              </a:rPr>
              <a:t>      - Điện áp chuyển càng nhỏ nếu U</a:t>
            </a:r>
            <a:r>
              <a:rPr lang="en-US" sz="2000" baseline="-25000" smtClean="0">
                <a:latin typeface="Times New Roman" pitchFamily="18" charset="0"/>
                <a:cs typeface="Times New Roman" pitchFamily="18" charset="0"/>
              </a:rPr>
              <a:t>GK</a:t>
            </a:r>
            <a:r>
              <a:rPr lang="en-US" sz="2000" smtClean="0">
                <a:latin typeface="Times New Roman" pitchFamily="18" charset="0"/>
                <a:cs typeface="Times New Roman" pitchFamily="18" charset="0"/>
              </a:rPr>
              <a:t> càng lớn.</a:t>
            </a:r>
          </a:p>
          <a:p>
            <a:pPr>
              <a:buNone/>
            </a:pPr>
            <a:r>
              <a:rPr lang="en-US" sz="2000" smtClean="0">
                <a:solidFill>
                  <a:srgbClr val="002060"/>
                </a:solidFill>
                <a:latin typeface="Times New Roman" pitchFamily="18" charset="0"/>
                <a:cs typeface="Times New Roman" pitchFamily="18" charset="0"/>
              </a:rPr>
              <a:t>     </a:t>
            </a:r>
            <a:r>
              <a:rPr lang="en-US" sz="2200" smtClean="0">
                <a:solidFill>
                  <a:srgbClr val="FF0000"/>
                </a:solidFill>
                <a:latin typeface="Times New Roman" pitchFamily="18" charset="0"/>
                <a:cs typeface="Times New Roman" pitchFamily="18" charset="0"/>
              </a:rPr>
              <a:t>Trong mọi trường hợp thyristor chỉ dẫn dòng được nếu I</a:t>
            </a:r>
            <a:r>
              <a:rPr lang="en-US" sz="2200" baseline="-25000" smtClean="0">
                <a:solidFill>
                  <a:srgbClr val="FF0000"/>
                </a:solidFill>
                <a:latin typeface="Times New Roman" pitchFamily="18" charset="0"/>
                <a:cs typeface="Times New Roman" pitchFamily="18" charset="0"/>
              </a:rPr>
              <a:t>V</a:t>
            </a:r>
            <a:r>
              <a:rPr lang="en-US" sz="2200" smtClean="0">
                <a:solidFill>
                  <a:srgbClr val="FF0000"/>
                </a:solidFill>
                <a:latin typeface="Times New Roman" pitchFamily="18" charset="0"/>
                <a:cs typeface="Times New Roman" pitchFamily="18" charset="0"/>
              </a:rPr>
              <a:t> &gt; I</a:t>
            </a:r>
            <a:r>
              <a:rPr lang="en-US" sz="2200" baseline="-25000" smtClean="0">
                <a:solidFill>
                  <a:srgbClr val="FF0000"/>
                </a:solidFill>
                <a:latin typeface="Times New Roman" pitchFamily="18" charset="0"/>
                <a:cs typeface="Times New Roman" pitchFamily="18" charset="0"/>
              </a:rPr>
              <a:t>h</a:t>
            </a:r>
            <a:r>
              <a:rPr lang="en-US" sz="2200" smtClean="0">
                <a:solidFill>
                  <a:srgbClr val="FF0000"/>
                </a:solidFill>
                <a:latin typeface="Times New Roman" pitchFamily="18" charset="0"/>
                <a:cs typeface="Times New Roman" pitchFamily="18" charset="0"/>
              </a:rPr>
              <a:t>, gọi là dòng duy trì (Holding current).</a:t>
            </a:r>
            <a:endParaRPr lang="vi-VN" sz="2200" smtClean="0">
              <a:solidFill>
                <a:srgbClr val="FF0000"/>
              </a:solidFill>
              <a:latin typeface="Times New Roman" pitchFamily="18" charset="0"/>
              <a:cs typeface="Times New Roman" pitchFamily="18" charset="0"/>
            </a:endParaRPr>
          </a:p>
          <a:p>
            <a:pPr lvl="1">
              <a:buNone/>
            </a:pPr>
            <a:endParaRPr lang="vi-VN" sz="2000">
              <a:latin typeface="Times New Roman" pitchFamily="18" charset="0"/>
              <a:cs typeface="Times New Roman" pitchFamily="18" charset="0"/>
            </a:endParaRPr>
          </a:p>
        </p:txBody>
      </p:sp>
      <p:pic>
        <p:nvPicPr>
          <p:cNvPr id="15361" name="Picture 1"/>
          <p:cNvPicPr>
            <a:picLocks noChangeAspect="1" noChangeArrowheads="1"/>
          </p:cNvPicPr>
          <p:nvPr/>
        </p:nvPicPr>
        <p:blipFill>
          <a:blip r:embed="rId2" cstate="print"/>
          <a:srcRect/>
          <a:stretch>
            <a:fillRect/>
          </a:stretch>
        </p:blipFill>
        <p:spPr bwMode="auto">
          <a:xfrm>
            <a:off x="0" y="1071546"/>
            <a:ext cx="4688048" cy="4714908"/>
          </a:xfrm>
          <a:prstGeom prst="rect">
            <a:avLst/>
          </a:prstGeom>
          <a:noFill/>
          <a:ln w="9525">
            <a:noFill/>
            <a:miter lim="800000"/>
            <a:headEnd/>
            <a:tailEnd/>
          </a:ln>
        </p:spPr>
      </p:pic>
      <p:sp>
        <p:nvSpPr>
          <p:cNvPr id="12" name="TextBox 11"/>
          <p:cNvSpPr txBox="1"/>
          <p:nvPr/>
        </p:nvSpPr>
        <p:spPr>
          <a:xfrm>
            <a:off x="142844" y="5657671"/>
            <a:ext cx="2857520" cy="1200329"/>
          </a:xfrm>
          <a:prstGeom prst="rect">
            <a:avLst/>
          </a:prstGeom>
          <a:noFill/>
        </p:spPr>
        <p:txBody>
          <a:bodyPr wrap="square" rtlCol="0">
            <a:spAutoFit/>
          </a:bodyPr>
          <a:lstStyle/>
          <a:p>
            <a:r>
              <a:rPr lang="en-US" smtClean="0">
                <a:latin typeface="Times New Roman" pitchFamily="18" charset="0"/>
                <a:cs typeface="Times New Roman" pitchFamily="18" charset="0"/>
              </a:rPr>
              <a:t>U</a:t>
            </a:r>
            <a:r>
              <a:rPr lang="en-US" baseline="-25000" smtClean="0">
                <a:latin typeface="Times New Roman" pitchFamily="18" charset="0"/>
                <a:cs typeface="Times New Roman" pitchFamily="18" charset="0"/>
              </a:rPr>
              <a:t>r</a:t>
            </a:r>
            <a:r>
              <a:rPr lang="en-US" smtClean="0">
                <a:latin typeface="Times New Roman" pitchFamily="18" charset="0"/>
                <a:cs typeface="Times New Roman" pitchFamily="18" charset="0"/>
              </a:rPr>
              <a:t>: reverse voltage(điện áp ngược)</a:t>
            </a:r>
          </a:p>
          <a:p>
            <a:r>
              <a:rPr lang="en-US" smtClean="0">
                <a:latin typeface="Times New Roman" pitchFamily="18" charset="0"/>
                <a:cs typeface="Times New Roman" pitchFamily="18" charset="0"/>
              </a:rPr>
              <a:t>U</a:t>
            </a:r>
            <a:r>
              <a:rPr lang="en-US" baseline="-25000" smtClean="0">
                <a:latin typeface="Times New Roman" pitchFamily="18" charset="0"/>
                <a:cs typeface="Times New Roman" pitchFamily="18" charset="0"/>
              </a:rPr>
              <a:t>f</a:t>
            </a:r>
            <a:r>
              <a:rPr lang="en-US" smtClean="0">
                <a:latin typeface="Times New Roman" pitchFamily="18" charset="0"/>
                <a:cs typeface="Times New Roman" pitchFamily="18" charset="0"/>
              </a:rPr>
              <a:t>: forward voltage(điện áp thuận)</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15361"/>
                                        </p:tgtEl>
                                        <p:attrNameLst>
                                          <p:attrName>style.visibility</p:attrName>
                                        </p:attrNameLst>
                                      </p:cBhvr>
                                      <p:to>
                                        <p:strVal val="visible"/>
                                      </p:to>
                                    </p:set>
                                    <p:animEffect transition="in" filter="checkerboard(across)">
                                      <p:cBhvr>
                                        <p:cTn id="10" dur="500"/>
                                        <p:tgtEl>
                                          <p:spTgt spid="15361"/>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heckerboard(across)">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checkerboard(across)">
                                      <p:cBhvr>
                                        <p:cTn id="18" dur="500"/>
                                        <p:tgtEl>
                                          <p:spTgt spid="10">
                                            <p:txEl>
                                              <p:pRg st="1" end="1"/>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checkerboard(across)">
                                      <p:cBhvr>
                                        <p:cTn id="21" dur="500"/>
                                        <p:tgtEl>
                                          <p:spTgt spid="10">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10">
                                            <p:txEl>
                                              <p:pRg st="3" end="3"/>
                                            </p:txEl>
                                          </p:spTgt>
                                        </p:tgtEl>
                                        <p:attrNameLst>
                                          <p:attrName>style.visibility</p:attrName>
                                        </p:attrNameLst>
                                      </p:cBhvr>
                                      <p:to>
                                        <p:strVal val="visible"/>
                                      </p:to>
                                    </p:set>
                                    <p:animEffect transition="in" filter="checkerboard(across)">
                                      <p:cBhvr>
                                        <p:cTn id="26" dur="500"/>
                                        <p:tgtEl>
                                          <p:spTgt spid="10">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Effect transition="in" filter="checkerboard(across)">
                                      <p:cBhvr>
                                        <p:cTn id="31" dur="500"/>
                                        <p:tgtEl>
                                          <p:spTgt spid="10">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0">
                                            <p:txEl>
                                              <p:pRg st="5" end="5"/>
                                            </p:txEl>
                                          </p:spTgt>
                                        </p:tgtEl>
                                        <p:attrNameLst>
                                          <p:attrName>style.visibility</p:attrName>
                                        </p:attrNameLst>
                                      </p:cBhvr>
                                      <p:to>
                                        <p:strVal val="visible"/>
                                      </p:to>
                                    </p:set>
                                    <p:animEffect transition="in" filter="checkerboard(across)">
                                      <p:cBhvr>
                                        <p:cTn id="36" dur="500"/>
                                        <p:tgtEl>
                                          <p:spTgt spid="10">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10">
                                            <p:txEl>
                                              <p:pRg st="6" end="6"/>
                                            </p:txEl>
                                          </p:spTgt>
                                        </p:tgtEl>
                                        <p:attrNameLst>
                                          <p:attrName>style.visibility</p:attrName>
                                        </p:attrNameLst>
                                      </p:cBhvr>
                                      <p:to>
                                        <p:strVal val="visible"/>
                                      </p:to>
                                    </p:set>
                                    <p:animEffect transition="in" filter="checkerboard(across)">
                                      <p:cBhvr>
                                        <p:cTn id="41" dur="500"/>
                                        <p:tgtEl>
                                          <p:spTgt spid="10">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0">
                                            <p:txEl>
                                              <p:pRg st="7" end="7"/>
                                            </p:txEl>
                                          </p:spTgt>
                                        </p:tgtEl>
                                        <p:attrNameLst>
                                          <p:attrName>style.visibility</p:attrName>
                                        </p:attrNameLst>
                                      </p:cBhvr>
                                      <p:to>
                                        <p:strVal val="visible"/>
                                      </p:to>
                                    </p:set>
                                    <p:animEffect transition="in" filter="checkerboard(across)">
                                      <p:cBhvr>
                                        <p:cTn id="46" dur="500"/>
                                        <p:tgtEl>
                                          <p:spTgt spid="10">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10">
                                            <p:txEl>
                                              <p:pRg st="8" end="8"/>
                                            </p:txEl>
                                          </p:spTgt>
                                        </p:tgtEl>
                                        <p:attrNameLst>
                                          <p:attrName>style.visibility</p:attrName>
                                        </p:attrNameLst>
                                      </p:cBhvr>
                                      <p:to>
                                        <p:strVal val="visible"/>
                                      </p:to>
                                    </p:set>
                                    <p:animEffect transition="in" filter="checkerboard(across)">
                                      <p:cBhvr>
                                        <p:cTn id="51" dur="500"/>
                                        <p:tgtEl>
                                          <p:spTgt spid="10">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 presetClass="entr" presetSubtype="10" fill="hold" grpId="0"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checkerboard(across)">
                                      <p:cBhvr>
                                        <p:cTn id="56" dur="500"/>
                                        <p:tgtEl>
                                          <p:spTgt spid="10">
                                            <p:txEl>
                                              <p:pRg st="9" end="9"/>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 presetClass="entr" presetSubtype="10" fill="hold" grpId="0" nodeType="clickEffect">
                                  <p:stCondLst>
                                    <p:cond delay="0"/>
                                  </p:stCondLst>
                                  <p:childTnLst>
                                    <p:set>
                                      <p:cBhvr>
                                        <p:cTn id="60" dur="1" fill="hold">
                                          <p:stCondLst>
                                            <p:cond delay="0"/>
                                          </p:stCondLst>
                                        </p:cTn>
                                        <p:tgtEl>
                                          <p:spTgt spid="10">
                                            <p:txEl>
                                              <p:pRg st="10" end="10"/>
                                            </p:txEl>
                                          </p:spTgt>
                                        </p:tgtEl>
                                        <p:attrNameLst>
                                          <p:attrName>style.visibility</p:attrName>
                                        </p:attrNameLst>
                                      </p:cBhvr>
                                      <p:to>
                                        <p:strVal val="visible"/>
                                      </p:to>
                                    </p:set>
                                    <p:animEffect transition="in" filter="checkerboard(across)">
                                      <p:cBhvr>
                                        <p:cTn id="61" dur="500"/>
                                        <p:tgtEl>
                                          <p:spTgt spid="10">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0" y="731813"/>
            <a:ext cx="8858280" cy="6126187"/>
          </a:xfrm>
        </p:spPr>
        <p:txBody>
          <a:bodyPr>
            <a:noAutofit/>
          </a:bodyPr>
          <a:lstStyle/>
          <a:p>
            <a:pPr lvl="0">
              <a:buNone/>
            </a:pPr>
            <a:r>
              <a:rPr lang="en-US" sz="2400" b="1" smtClean="0">
                <a:solidFill>
                  <a:srgbClr val="0070C0"/>
                </a:solidFill>
                <a:latin typeface="Times New Roman" pitchFamily="18" charset="0"/>
                <a:cs typeface="Times New Roman" pitchFamily="18" charset="0"/>
              </a:rPr>
              <a:t>1. Giá trị dòng trung bình cho phép chạy qua SCR: I</a:t>
            </a:r>
            <a:r>
              <a:rPr lang="en-US" sz="2400" b="1" baseline="-25000" smtClean="0">
                <a:solidFill>
                  <a:srgbClr val="0070C0"/>
                </a:solidFill>
                <a:latin typeface="Times New Roman" pitchFamily="18" charset="0"/>
                <a:cs typeface="Times New Roman" pitchFamily="18" charset="0"/>
              </a:rPr>
              <a:t>V</a:t>
            </a:r>
            <a:endParaRPr lang="vi-VN" sz="2400" smtClean="0">
              <a:solidFill>
                <a:srgbClr val="0070C0"/>
              </a:solidFill>
              <a:latin typeface="Times New Roman" pitchFamily="18" charset="0"/>
              <a:cs typeface="Times New Roman" pitchFamily="18" charset="0"/>
            </a:endParaRPr>
          </a:p>
          <a:p>
            <a:pPr lvl="1">
              <a:buNone/>
            </a:pPr>
            <a:r>
              <a:rPr lang="en-US" sz="2400" smtClean="0">
                <a:latin typeface="Times New Roman" pitchFamily="18" charset="0"/>
                <a:cs typeface="Times New Roman" pitchFamily="18" charset="0"/>
              </a:rPr>
              <a:t>- Làm mát tự nhiên: một phần ba dòng </a:t>
            </a:r>
            <a:r>
              <a:rPr lang="en-US" sz="2400" b="1" smtClean="0">
                <a:latin typeface="Times New Roman" pitchFamily="18" charset="0"/>
                <a:cs typeface="Times New Roman" pitchFamily="18" charset="0"/>
              </a:rPr>
              <a:t>I</a:t>
            </a:r>
            <a:r>
              <a:rPr lang="en-US" sz="2400" b="1" baseline="-25000" smtClean="0">
                <a:latin typeface="Times New Roman" pitchFamily="18" charset="0"/>
                <a:cs typeface="Times New Roman" pitchFamily="18" charset="0"/>
              </a:rPr>
              <a:t>V</a:t>
            </a:r>
            <a:endParaRPr lang="vi-VN" sz="2400" smtClean="0">
              <a:latin typeface="Times New Roman" pitchFamily="18" charset="0"/>
              <a:cs typeface="Times New Roman" pitchFamily="18" charset="0"/>
            </a:endParaRPr>
          </a:p>
          <a:p>
            <a:pPr lvl="1">
              <a:buNone/>
            </a:pPr>
            <a:r>
              <a:rPr lang="en-US" sz="2400" smtClean="0">
                <a:latin typeface="Times New Roman" pitchFamily="18" charset="0"/>
                <a:cs typeface="Times New Roman" pitchFamily="18" charset="0"/>
              </a:rPr>
              <a:t>- Làm mát cưỡng bức bằng quạt gió: hai phần ba dòng </a:t>
            </a:r>
            <a:r>
              <a:rPr lang="en-US" sz="2400" b="1" smtClean="0">
                <a:latin typeface="Times New Roman" pitchFamily="18" charset="0"/>
                <a:cs typeface="Times New Roman" pitchFamily="18" charset="0"/>
              </a:rPr>
              <a:t>I</a:t>
            </a:r>
            <a:r>
              <a:rPr lang="en-US" sz="2400" b="1" baseline="-25000" smtClean="0">
                <a:latin typeface="Times New Roman" pitchFamily="18" charset="0"/>
                <a:cs typeface="Times New Roman" pitchFamily="18" charset="0"/>
              </a:rPr>
              <a:t>V</a:t>
            </a:r>
            <a:endParaRPr lang="vi-VN" sz="2400" smtClean="0">
              <a:latin typeface="Times New Roman" pitchFamily="18" charset="0"/>
              <a:cs typeface="Times New Roman" pitchFamily="18" charset="0"/>
            </a:endParaRPr>
          </a:p>
          <a:p>
            <a:pPr lvl="1">
              <a:buNone/>
            </a:pPr>
            <a:r>
              <a:rPr lang="en-US" sz="2400" smtClean="0">
                <a:latin typeface="Times New Roman" pitchFamily="18" charset="0"/>
                <a:cs typeface="Times New Roman" pitchFamily="18" charset="0"/>
              </a:rPr>
              <a:t>- Làm cưỡng bức bằng nước: có thể sử dụng 100% dòng </a:t>
            </a:r>
            <a:r>
              <a:rPr lang="en-US" sz="2400" b="1" smtClean="0">
                <a:latin typeface="Times New Roman" pitchFamily="18" charset="0"/>
                <a:cs typeface="Times New Roman" pitchFamily="18" charset="0"/>
              </a:rPr>
              <a:t>I</a:t>
            </a:r>
            <a:r>
              <a:rPr lang="en-US" sz="2400" b="1" baseline="-25000" smtClean="0">
                <a:latin typeface="Times New Roman" pitchFamily="18" charset="0"/>
                <a:cs typeface="Times New Roman" pitchFamily="18" charset="0"/>
              </a:rPr>
              <a:t>V</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lvl="0">
              <a:buNone/>
            </a:pPr>
            <a:r>
              <a:rPr lang="en-US" sz="2400" b="1" smtClean="0">
                <a:solidFill>
                  <a:srgbClr val="0070C0"/>
                </a:solidFill>
                <a:latin typeface="Times New Roman" pitchFamily="18" charset="0"/>
                <a:cs typeface="Times New Roman" pitchFamily="18" charset="0"/>
              </a:rPr>
              <a:t>2. Điện áp ngược cho phép lớn nhất: U</a:t>
            </a:r>
            <a:r>
              <a:rPr lang="en-US" sz="2400" b="1" baseline="-25000" smtClean="0">
                <a:solidFill>
                  <a:srgbClr val="0070C0"/>
                </a:solidFill>
                <a:latin typeface="Times New Roman" pitchFamily="18" charset="0"/>
                <a:cs typeface="Times New Roman" pitchFamily="18" charset="0"/>
              </a:rPr>
              <a:t>ng,max</a:t>
            </a:r>
            <a:endParaRPr lang="vi-VN" sz="2400" smtClean="0">
              <a:solidFill>
                <a:srgbClr val="0070C0"/>
              </a:solidFill>
              <a:latin typeface="Times New Roman" pitchFamily="18" charset="0"/>
              <a:cs typeface="Times New Roman" pitchFamily="18" charset="0"/>
            </a:endParaRPr>
          </a:p>
          <a:p>
            <a:pPr lvl="0">
              <a:buNone/>
            </a:pPr>
            <a:r>
              <a:rPr lang="en-US" sz="2400" b="1" smtClean="0">
                <a:solidFill>
                  <a:srgbClr val="0070C0"/>
                </a:solidFill>
                <a:latin typeface="Times New Roman" pitchFamily="18" charset="0"/>
                <a:cs typeface="Times New Roman" pitchFamily="18" charset="0"/>
              </a:rPr>
              <a:t>3. Thời gian phục hồi tính chất khóa của SCR: t</a:t>
            </a:r>
            <a:r>
              <a:rPr lang="en-US" sz="2400" b="1" baseline="-25000" smtClean="0">
                <a:solidFill>
                  <a:srgbClr val="0070C0"/>
                </a:solidFill>
                <a:latin typeface="Times New Roman" pitchFamily="18" charset="0"/>
                <a:cs typeface="Times New Roman" pitchFamily="18" charset="0"/>
              </a:rPr>
              <a:t>rr </a:t>
            </a:r>
            <a:r>
              <a:rPr lang="en-US" sz="2400" b="1" smtClean="0">
                <a:solidFill>
                  <a:srgbClr val="0070C0"/>
                </a:solidFill>
                <a:latin typeface="Times New Roman" pitchFamily="18" charset="0"/>
                <a:cs typeface="Times New Roman" pitchFamily="18" charset="0"/>
              </a:rPr>
              <a:t>(μs)</a:t>
            </a:r>
            <a:endParaRPr lang="vi-VN" sz="2400" smtClean="0">
              <a:solidFill>
                <a:srgbClr val="0070C0"/>
              </a:solidFill>
              <a:latin typeface="Times New Roman" pitchFamily="18" charset="0"/>
              <a:cs typeface="Times New Roman" pitchFamily="18" charset="0"/>
            </a:endParaRPr>
          </a:p>
          <a:p>
            <a:pPr lvl="1">
              <a:buNone/>
            </a:pPr>
            <a:r>
              <a:rPr lang="en-US" sz="2400" smtClean="0">
                <a:latin typeface="Times New Roman" pitchFamily="18" charset="0"/>
                <a:cs typeface="Times New Roman" pitchFamily="18" charset="0"/>
              </a:rPr>
              <a:t>- Thời gian tối thiểu phải đặt điện áp âm lên anôt-catôt của SCR sau khi dòng i</a:t>
            </a:r>
            <a:r>
              <a:rPr lang="en-US" sz="2400" baseline="-25000" smtClean="0">
                <a:latin typeface="Times New Roman" pitchFamily="18" charset="0"/>
                <a:cs typeface="Times New Roman" pitchFamily="18" charset="0"/>
              </a:rPr>
              <a:t>V</a:t>
            </a:r>
            <a:r>
              <a:rPr lang="en-US" sz="2400" smtClean="0">
                <a:latin typeface="Times New Roman" pitchFamily="18" charset="0"/>
                <a:cs typeface="Times New Roman" pitchFamily="18" charset="0"/>
              </a:rPr>
              <a:t> đã về bằng 0 trước khi có thể có điện áp </a:t>
            </a:r>
            <a:r>
              <a:rPr lang="en-US" sz="2400" i="1" smtClean="0">
                <a:latin typeface="Times New Roman" pitchFamily="18" charset="0"/>
                <a:cs typeface="Times New Roman" pitchFamily="18" charset="0"/>
              </a:rPr>
              <a:t>U</a:t>
            </a:r>
            <a:r>
              <a:rPr lang="en-US" sz="2400" i="1" baseline="-25000" smtClean="0">
                <a:latin typeface="Times New Roman" pitchFamily="18" charset="0"/>
                <a:cs typeface="Times New Roman" pitchFamily="18" charset="0"/>
              </a:rPr>
              <a:t>AK</a:t>
            </a:r>
            <a:r>
              <a:rPr lang="en-US" sz="2400" smtClean="0">
                <a:latin typeface="Times New Roman" pitchFamily="18" charset="0"/>
                <a:cs typeface="Times New Roman" pitchFamily="18" charset="0"/>
              </a:rPr>
              <a:t> dương mà SCR vẫn khóa.</a:t>
            </a:r>
          </a:p>
          <a:p>
            <a:pPr lvl="1">
              <a:buNone/>
            </a:pPr>
            <a:r>
              <a:rPr lang="en-US" sz="2400" smtClean="0">
                <a:latin typeface="Times New Roman" pitchFamily="18" charset="0"/>
                <a:cs typeface="Times New Roman" pitchFamily="18" charset="0"/>
              </a:rPr>
              <a:t>- Trong nghịch lưu phụ thuộc hoặc nghịch lưu độc lập, phải luôn đảm bảo thời gian khóa  của van cỡ 1,5 - 2 lần </a:t>
            </a:r>
            <a:r>
              <a:rPr lang="en-US" sz="2400" i="1" smtClean="0">
                <a:latin typeface="Times New Roman" pitchFamily="18" charset="0"/>
                <a:cs typeface="Times New Roman" pitchFamily="18" charset="0"/>
              </a:rPr>
              <a:t>t</a:t>
            </a:r>
            <a:r>
              <a:rPr lang="en-US" sz="2400" i="1" baseline="-25000" smtClean="0">
                <a:latin typeface="Times New Roman" pitchFamily="18" charset="0"/>
                <a:cs typeface="Times New Roman" pitchFamily="18" charset="0"/>
              </a:rPr>
              <a:t>r</a:t>
            </a:r>
            <a:r>
              <a:rPr lang="en-US" sz="2400" smtClean="0">
                <a:latin typeface="Times New Roman" pitchFamily="18" charset="0"/>
                <a:cs typeface="Times New Roman" pitchFamily="18" charset="0"/>
              </a:rPr>
              <a:t>.</a:t>
            </a:r>
          </a:p>
          <a:p>
            <a:pPr lvl="1">
              <a:buNone/>
            </a:pPr>
            <a:r>
              <a:rPr lang="en-US" sz="2400" smtClean="0">
                <a:latin typeface="Times New Roman" pitchFamily="18" charset="0"/>
                <a:cs typeface="Times New Roman" pitchFamily="18" charset="0"/>
              </a:rPr>
              <a:t>- t</a:t>
            </a:r>
            <a:r>
              <a:rPr lang="en-US" sz="2400" baseline="-25000" smtClean="0">
                <a:latin typeface="Times New Roman" pitchFamily="18" charset="0"/>
                <a:cs typeface="Times New Roman" pitchFamily="18" charset="0"/>
              </a:rPr>
              <a:t>rr</a:t>
            </a:r>
            <a:r>
              <a:rPr lang="en-US" sz="2400" smtClean="0">
                <a:latin typeface="Times New Roman" pitchFamily="18" charset="0"/>
                <a:cs typeface="Times New Roman" pitchFamily="18" charset="0"/>
              </a:rPr>
              <a:t> phân biệt thyristor về tần số:</a:t>
            </a:r>
          </a:p>
          <a:p>
            <a:pPr lvl="2"/>
            <a:r>
              <a:rPr lang="en-US" smtClean="0">
                <a:latin typeface="Times New Roman" pitchFamily="18" charset="0"/>
                <a:cs typeface="Times New Roman" pitchFamily="18" charset="0"/>
              </a:rPr>
              <a:t>Tần số thấp: t</a:t>
            </a:r>
            <a:r>
              <a:rPr lang="en-US" baseline="-25000" smtClean="0">
                <a:latin typeface="Times New Roman" pitchFamily="18" charset="0"/>
                <a:cs typeface="Times New Roman" pitchFamily="18" charset="0"/>
              </a:rPr>
              <a:t>rr</a:t>
            </a:r>
            <a:r>
              <a:rPr lang="en-US" smtClean="0">
                <a:latin typeface="Times New Roman" pitchFamily="18" charset="0"/>
                <a:cs typeface="Times New Roman" pitchFamily="18" charset="0"/>
              </a:rPr>
              <a:t> &gt; 50 μs;</a:t>
            </a:r>
          </a:p>
          <a:p>
            <a:pPr lvl="2"/>
            <a:r>
              <a:rPr lang="en-US" smtClean="0">
                <a:latin typeface="Times New Roman" pitchFamily="18" charset="0"/>
                <a:cs typeface="Times New Roman" pitchFamily="18" charset="0"/>
              </a:rPr>
              <a:t>Loại nhanh: t</a:t>
            </a:r>
            <a:r>
              <a:rPr lang="en-US" baseline="-25000" smtClean="0">
                <a:latin typeface="Times New Roman" pitchFamily="18" charset="0"/>
                <a:cs typeface="Times New Roman" pitchFamily="18" charset="0"/>
              </a:rPr>
              <a:t>rr</a:t>
            </a:r>
            <a:r>
              <a:rPr lang="en-US" smtClean="0">
                <a:latin typeface="Times New Roman" pitchFamily="18" charset="0"/>
                <a:cs typeface="Times New Roman" pitchFamily="18" charset="0"/>
              </a:rPr>
              <a:t> = 5 – 20 μs</a:t>
            </a:r>
            <a:endParaRPr lang="vi-VN" smtClean="0">
              <a:latin typeface="Times New Roman" pitchFamily="18" charset="0"/>
              <a:cs typeface="Times New Roman" pitchFamily="18" charset="0"/>
            </a:endParaRPr>
          </a:p>
          <a:p>
            <a:endParaRPr lang="en-US" sz="2400" smtClean="0">
              <a:latin typeface="Times New Roman" pitchFamily="18" charset="0"/>
              <a:cs typeface="Times New Roman" pitchFamily="18" charset="0"/>
            </a:endParaRPr>
          </a:p>
          <a:p>
            <a:pPr lvl="1">
              <a:buNone/>
            </a:pPr>
            <a:endParaRPr lang="vi-VN" sz="2400" smtClean="0">
              <a:latin typeface="Times New Roman" pitchFamily="18" charset="0"/>
              <a:cs typeface="Times New Roman" pitchFamily="18" charset="0"/>
            </a:endParaRPr>
          </a:p>
          <a:p>
            <a:endParaRPr lang="vi-VN" sz="2400"/>
          </a:p>
        </p:txBody>
      </p:sp>
      <p:sp>
        <p:nvSpPr>
          <p:cNvPr id="14" name="Rectangular Callout 13"/>
          <p:cNvSpPr/>
          <p:nvPr/>
        </p:nvSpPr>
        <p:spPr>
          <a:xfrm>
            <a:off x="5214942" y="6000768"/>
            <a:ext cx="2736304" cy="648072"/>
          </a:xfrm>
          <a:prstGeom prst="wedgeRectCallout">
            <a:avLst>
              <a:gd name="adj1" fmla="val -69793"/>
              <a:gd name="adj2" fmla="val 343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t</a:t>
            </a:r>
            <a:r>
              <a:rPr lang="en-US" baseline="-25000" smtClean="0"/>
              <a:t>rr</a:t>
            </a:r>
            <a:r>
              <a:rPr lang="en-US" smtClean="0"/>
              <a:t> càng nhỏ, càng đắt</a:t>
            </a:r>
            <a:endParaRPr lang="vi-VN"/>
          </a:p>
        </p:txBody>
      </p:sp>
      <p:sp>
        <p:nvSpPr>
          <p:cNvPr id="11" name="TextBox 10"/>
          <p:cNvSpPr txBox="1"/>
          <p:nvPr/>
        </p:nvSpPr>
        <p:spPr>
          <a:xfrm>
            <a:off x="285720" y="142852"/>
            <a:ext cx="82868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1.2.4- </a:t>
            </a:r>
            <a:r>
              <a:rPr lang="en-US" sz="3200" b="1" u="sng" smtClean="0">
                <a:solidFill>
                  <a:schemeClr val="accent6">
                    <a:lumMod val="75000"/>
                  </a:schemeClr>
                </a:solidFill>
                <a:latin typeface="Times New Roman" pitchFamily="18" charset="0"/>
                <a:cs typeface="Times New Roman" pitchFamily="18" charset="0"/>
              </a:rPr>
              <a:t>Các thông số kỹ thuật của SCR</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checkerboard(across)">
                                      <p:cBhvr>
                                        <p:cTn id="17" dur="500"/>
                                        <p:tgtEl>
                                          <p:spTgt spid="9">
                                            <p:txEl>
                                              <p:pRg st="1" end="1"/>
                                            </p:txEl>
                                          </p:spTgt>
                                        </p:tgtEl>
                                      </p:cBhvr>
                                    </p:animEffect>
                                  </p:childTnLst>
                                </p:cTn>
                              </p:par>
                              <p:par>
                                <p:cTn id="18" presetID="5" presetClass="entr" presetSubtype="10" fill="hold" nodeType="with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checkerboard(across)">
                                      <p:cBhvr>
                                        <p:cTn id="20" dur="500"/>
                                        <p:tgtEl>
                                          <p:spTgt spid="9">
                                            <p:txEl>
                                              <p:pRg st="2" end="2"/>
                                            </p:txEl>
                                          </p:spTgt>
                                        </p:tgtEl>
                                      </p:cBhvr>
                                    </p:animEffect>
                                  </p:childTnLst>
                                </p:cTn>
                              </p:par>
                              <p:par>
                                <p:cTn id="21" presetID="5" presetClass="entr" presetSubtype="10" fill="hold" nodeType="with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checkerboard(across)">
                                      <p:cBhvr>
                                        <p:cTn id="23" dur="500"/>
                                        <p:tgtEl>
                                          <p:spTgt spid="9">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checkerboard(across)">
                                      <p:cBhvr>
                                        <p:cTn id="28" dur="500"/>
                                        <p:tgtEl>
                                          <p:spTgt spid="9">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9">
                                            <p:txEl>
                                              <p:pRg st="5" end="5"/>
                                            </p:txEl>
                                          </p:spTgt>
                                        </p:tgtEl>
                                        <p:attrNameLst>
                                          <p:attrName>style.visibility</p:attrName>
                                        </p:attrNameLst>
                                      </p:cBhvr>
                                      <p:to>
                                        <p:strVal val="visible"/>
                                      </p:to>
                                    </p:set>
                                    <p:animEffect transition="in" filter="checkerboard(across)">
                                      <p:cBhvr>
                                        <p:cTn id="33" dur="500"/>
                                        <p:tgtEl>
                                          <p:spTgt spid="9">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9">
                                            <p:txEl>
                                              <p:pRg st="6" end="6"/>
                                            </p:txEl>
                                          </p:spTgt>
                                        </p:tgtEl>
                                        <p:attrNameLst>
                                          <p:attrName>style.visibility</p:attrName>
                                        </p:attrNameLst>
                                      </p:cBhvr>
                                      <p:to>
                                        <p:strVal val="visible"/>
                                      </p:to>
                                    </p:set>
                                    <p:animEffect transition="in" filter="checkerboard(across)">
                                      <p:cBhvr>
                                        <p:cTn id="38" dur="500"/>
                                        <p:tgtEl>
                                          <p:spTgt spid="9">
                                            <p:txEl>
                                              <p:pRg st="6" end="6"/>
                                            </p:txEl>
                                          </p:spTgt>
                                        </p:tgtEl>
                                      </p:cBhvr>
                                    </p:animEffect>
                                  </p:childTnLst>
                                </p:cTn>
                              </p:par>
                              <p:par>
                                <p:cTn id="39" presetID="5" presetClass="entr" presetSubtype="10" fill="hold" nodeType="withEffect">
                                  <p:stCondLst>
                                    <p:cond delay="0"/>
                                  </p:stCondLst>
                                  <p:childTnLst>
                                    <p:set>
                                      <p:cBhvr>
                                        <p:cTn id="40" dur="1" fill="hold">
                                          <p:stCondLst>
                                            <p:cond delay="0"/>
                                          </p:stCondLst>
                                        </p:cTn>
                                        <p:tgtEl>
                                          <p:spTgt spid="9">
                                            <p:txEl>
                                              <p:pRg st="7" end="7"/>
                                            </p:txEl>
                                          </p:spTgt>
                                        </p:tgtEl>
                                        <p:attrNameLst>
                                          <p:attrName>style.visibility</p:attrName>
                                        </p:attrNameLst>
                                      </p:cBhvr>
                                      <p:to>
                                        <p:strVal val="visible"/>
                                      </p:to>
                                    </p:set>
                                    <p:animEffect transition="in" filter="checkerboard(across)">
                                      <p:cBhvr>
                                        <p:cTn id="41" dur="500"/>
                                        <p:tgtEl>
                                          <p:spTgt spid="9">
                                            <p:txEl>
                                              <p:pRg st="7" end="7"/>
                                            </p:txEl>
                                          </p:spTgt>
                                        </p:tgtEl>
                                      </p:cBhvr>
                                    </p:animEffect>
                                  </p:childTnLst>
                                </p:cTn>
                              </p:par>
                              <p:par>
                                <p:cTn id="42" presetID="5" presetClass="entr" presetSubtype="10" fill="hold" nodeType="withEffect">
                                  <p:stCondLst>
                                    <p:cond delay="0"/>
                                  </p:stCondLst>
                                  <p:childTnLst>
                                    <p:set>
                                      <p:cBhvr>
                                        <p:cTn id="43" dur="1" fill="hold">
                                          <p:stCondLst>
                                            <p:cond delay="0"/>
                                          </p:stCondLst>
                                        </p:cTn>
                                        <p:tgtEl>
                                          <p:spTgt spid="9">
                                            <p:txEl>
                                              <p:pRg st="8" end="8"/>
                                            </p:txEl>
                                          </p:spTgt>
                                        </p:tgtEl>
                                        <p:attrNameLst>
                                          <p:attrName>style.visibility</p:attrName>
                                        </p:attrNameLst>
                                      </p:cBhvr>
                                      <p:to>
                                        <p:strVal val="visible"/>
                                      </p:to>
                                    </p:set>
                                    <p:animEffect transition="in" filter="checkerboard(across)">
                                      <p:cBhvr>
                                        <p:cTn id="44" dur="500"/>
                                        <p:tgtEl>
                                          <p:spTgt spid="9">
                                            <p:txEl>
                                              <p:pRg st="8" end="8"/>
                                            </p:txEl>
                                          </p:spTgt>
                                        </p:tgtEl>
                                      </p:cBhvr>
                                    </p:animEffect>
                                  </p:childTnLst>
                                </p:cTn>
                              </p:par>
                              <p:par>
                                <p:cTn id="45" presetID="5" presetClass="entr" presetSubtype="10" fill="hold" nodeType="withEffect">
                                  <p:stCondLst>
                                    <p:cond delay="0"/>
                                  </p:stCondLst>
                                  <p:childTnLst>
                                    <p:set>
                                      <p:cBhvr>
                                        <p:cTn id="46" dur="1" fill="hold">
                                          <p:stCondLst>
                                            <p:cond delay="0"/>
                                          </p:stCondLst>
                                        </p:cTn>
                                        <p:tgtEl>
                                          <p:spTgt spid="9">
                                            <p:txEl>
                                              <p:pRg st="9" end="9"/>
                                            </p:txEl>
                                          </p:spTgt>
                                        </p:tgtEl>
                                        <p:attrNameLst>
                                          <p:attrName>style.visibility</p:attrName>
                                        </p:attrNameLst>
                                      </p:cBhvr>
                                      <p:to>
                                        <p:strVal val="visible"/>
                                      </p:to>
                                    </p:set>
                                    <p:animEffect transition="in" filter="checkerboard(across)">
                                      <p:cBhvr>
                                        <p:cTn id="47" dur="500"/>
                                        <p:tgtEl>
                                          <p:spTgt spid="9">
                                            <p:txEl>
                                              <p:pRg st="9" end="9"/>
                                            </p:txEl>
                                          </p:spTgt>
                                        </p:tgtEl>
                                      </p:cBhvr>
                                    </p:animEffect>
                                  </p:childTnLst>
                                </p:cTn>
                              </p:par>
                              <p:par>
                                <p:cTn id="48" presetID="5" presetClass="entr" presetSubtype="10" fill="hold" nodeType="withEffect">
                                  <p:stCondLst>
                                    <p:cond delay="0"/>
                                  </p:stCondLst>
                                  <p:childTnLst>
                                    <p:set>
                                      <p:cBhvr>
                                        <p:cTn id="49" dur="1" fill="hold">
                                          <p:stCondLst>
                                            <p:cond delay="0"/>
                                          </p:stCondLst>
                                        </p:cTn>
                                        <p:tgtEl>
                                          <p:spTgt spid="9">
                                            <p:txEl>
                                              <p:pRg st="10" end="10"/>
                                            </p:txEl>
                                          </p:spTgt>
                                        </p:tgtEl>
                                        <p:attrNameLst>
                                          <p:attrName>style.visibility</p:attrName>
                                        </p:attrNameLst>
                                      </p:cBhvr>
                                      <p:to>
                                        <p:strVal val="visible"/>
                                      </p:to>
                                    </p:set>
                                    <p:animEffect transition="in" filter="checkerboard(across)">
                                      <p:cBhvr>
                                        <p:cTn id="50" dur="500"/>
                                        <p:tgtEl>
                                          <p:spTgt spid="9">
                                            <p:txEl>
                                              <p:pRg st="10" end="1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 presetClass="entr" presetSubtype="1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checkerboard(across)">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14282" y="0"/>
            <a:ext cx="8429684" cy="6858000"/>
          </a:xfrm>
        </p:spPr>
        <p:txBody>
          <a:bodyPr>
            <a:normAutofit/>
          </a:bodyPr>
          <a:lstStyle/>
          <a:p>
            <a:pPr lvl="0">
              <a:buNone/>
            </a:pPr>
            <a:r>
              <a:rPr lang="en-US" sz="3200" b="1" smtClean="0">
                <a:solidFill>
                  <a:srgbClr val="0070C0"/>
                </a:solidFill>
                <a:latin typeface="Times New Roman" pitchFamily="18" charset="0"/>
                <a:cs typeface="Times New Roman" pitchFamily="18" charset="0"/>
              </a:rPr>
              <a:t>4. Tốc độ tăng dòng cho phép: dI/dt (A/μs)</a:t>
            </a:r>
          </a:p>
          <a:p>
            <a:pPr lvl="0">
              <a:buNone/>
            </a:pPr>
            <a:r>
              <a:rPr lang="en-US" sz="3200" smtClean="0">
                <a:latin typeface="Times New Roman" pitchFamily="18" charset="0"/>
                <a:cs typeface="Times New Roman" pitchFamily="18" charset="0"/>
              </a:rPr>
              <a:t>- SCR tần số thấp: dI/dt cỡ 50 – 100 A/μs.</a:t>
            </a:r>
          </a:p>
          <a:p>
            <a:pPr lvl="0">
              <a:buNone/>
            </a:pPr>
            <a:r>
              <a:rPr lang="en-US" sz="3200" smtClean="0">
                <a:latin typeface="Times New Roman" pitchFamily="18" charset="0"/>
                <a:cs typeface="Times New Roman" pitchFamily="18" charset="0"/>
              </a:rPr>
              <a:t>- SCR tần số cao: dI/dt cỡ  200 – 500 A/μs.</a:t>
            </a:r>
            <a:endParaRPr lang="vi-VN" sz="3200" smtClean="0">
              <a:latin typeface="Times New Roman" pitchFamily="18" charset="0"/>
              <a:cs typeface="Times New Roman" pitchFamily="18" charset="0"/>
            </a:endParaRPr>
          </a:p>
          <a:p>
            <a:pPr lvl="0">
              <a:buNone/>
            </a:pPr>
            <a:r>
              <a:rPr lang="en-US" sz="3200" b="1" smtClean="0">
                <a:solidFill>
                  <a:srgbClr val="0070C0"/>
                </a:solidFill>
                <a:latin typeface="Times New Roman" pitchFamily="18" charset="0"/>
                <a:cs typeface="Times New Roman" pitchFamily="18" charset="0"/>
              </a:rPr>
              <a:t>5. Tốc độ tăng điện áp cho phép: dV/dt (V/μs)</a:t>
            </a:r>
          </a:p>
          <a:p>
            <a:pPr lvl="0">
              <a:buNone/>
            </a:pPr>
            <a:r>
              <a:rPr lang="en-US" sz="3200" smtClean="0">
                <a:latin typeface="Times New Roman" pitchFamily="18" charset="0"/>
                <a:cs typeface="Times New Roman" pitchFamily="18" charset="0"/>
              </a:rPr>
              <a:t>       - SCR tần số thấp: dV/dt cỡ 50 – 100 V/μs.</a:t>
            </a:r>
          </a:p>
          <a:p>
            <a:pPr lvl="1">
              <a:buNone/>
            </a:pPr>
            <a:r>
              <a:rPr lang="en-US" sz="3200" smtClean="0">
                <a:latin typeface="Times New Roman" pitchFamily="18" charset="0"/>
                <a:cs typeface="Times New Roman" pitchFamily="18" charset="0"/>
              </a:rPr>
              <a:t>- SCR tần số cao: dV/dt cỡ  200 – 500 V/μs.</a:t>
            </a:r>
            <a:endParaRPr lang="vi-VN" sz="3200" smtClean="0">
              <a:latin typeface="Times New Roman" pitchFamily="18" charset="0"/>
              <a:cs typeface="Times New Roman" pitchFamily="18" charset="0"/>
            </a:endParaRPr>
          </a:p>
          <a:p>
            <a:pPr lvl="0">
              <a:buNone/>
            </a:pPr>
            <a:r>
              <a:rPr lang="en-US" sz="3200" b="1" smtClean="0">
                <a:solidFill>
                  <a:srgbClr val="0070C0"/>
                </a:solidFill>
                <a:latin typeface="Times New Roman" pitchFamily="18" charset="0"/>
                <a:cs typeface="Times New Roman" pitchFamily="18" charset="0"/>
              </a:rPr>
              <a:t>6. Thông số yêu cầu đối với tín hiệu điều khiển: (U</a:t>
            </a:r>
            <a:r>
              <a:rPr lang="en-US" sz="3200" b="1" baseline="-25000" smtClean="0">
                <a:solidFill>
                  <a:srgbClr val="0070C0"/>
                </a:solidFill>
                <a:latin typeface="Times New Roman" pitchFamily="18" charset="0"/>
                <a:cs typeface="Times New Roman" pitchFamily="18" charset="0"/>
              </a:rPr>
              <a:t>GK</a:t>
            </a:r>
            <a:r>
              <a:rPr lang="en-US" sz="3200" b="1" smtClean="0">
                <a:solidFill>
                  <a:srgbClr val="0070C0"/>
                </a:solidFill>
                <a:latin typeface="Times New Roman" pitchFamily="18" charset="0"/>
                <a:cs typeface="Times New Roman" pitchFamily="18" charset="0"/>
              </a:rPr>
              <a:t>, I</a:t>
            </a:r>
            <a:r>
              <a:rPr lang="en-US" sz="3200" b="1" baseline="-25000" smtClean="0">
                <a:solidFill>
                  <a:srgbClr val="0070C0"/>
                </a:solidFill>
                <a:latin typeface="Times New Roman" pitchFamily="18" charset="0"/>
                <a:cs typeface="Times New Roman" pitchFamily="18" charset="0"/>
              </a:rPr>
              <a:t>G</a:t>
            </a:r>
            <a:r>
              <a:rPr lang="en-US" sz="3200" b="1" smtClean="0">
                <a:solidFill>
                  <a:srgbClr val="0070C0"/>
                </a:solidFill>
                <a:latin typeface="Times New Roman" pitchFamily="18" charset="0"/>
                <a:cs typeface="Times New Roman" pitchFamily="18" charset="0"/>
              </a:rPr>
              <a:t>)</a:t>
            </a:r>
          </a:p>
          <a:p>
            <a:pPr lvl="0">
              <a:buNone/>
            </a:pPr>
            <a:r>
              <a:rPr lang="en-US" sz="3200" smtClean="0">
                <a:latin typeface="Times New Roman" pitchFamily="18" charset="0"/>
                <a:cs typeface="Times New Roman" pitchFamily="18" charset="0"/>
              </a:rPr>
              <a:t>-</a:t>
            </a:r>
            <a:r>
              <a:rPr lang="en-US" sz="3200" b="1" smtClean="0">
                <a:latin typeface="Times New Roman" pitchFamily="18" charset="0"/>
                <a:cs typeface="Times New Roman" pitchFamily="18" charset="0"/>
              </a:rPr>
              <a:t> </a:t>
            </a:r>
            <a:r>
              <a:rPr lang="en-US" sz="3200" smtClean="0">
                <a:latin typeface="Times New Roman" pitchFamily="18" charset="0"/>
                <a:cs typeface="Times New Roman" pitchFamily="18" charset="0"/>
              </a:rPr>
              <a:t>Ngoài biên độ điện áp, dòng điện, độ rộng xung là một yêu cầu quan trọng.</a:t>
            </a:r>
          </a:p>
          <a:p>
            <a:pPr lvl="0">
              <a:buNone/>
            </a:pPr>
            <a:r>
              <a:rPr lang="en-US" sz="3200" smtClean="0">
                <a:latin typeface="Times New Roman" pitchFamily="18" charset="0"/>
                <a:cs typeface="Times New Roman" pitchFamily="18" charset="0"/>
              </a:rPr>
              <a:t>- Độ rộng xung tối thiểu phải đảm bảo dòng I</a:t>
            </a:r>
            <a:r>
              <a:rPr lang="en-US" sz="3200" baseline="-25000" smtClean="0">
                <a:latin typeface="Times New Roman" pitchFamily="18" charset="0"/>
                <a:cs typeface="Times New Roman" pitchFamily="18" charset="0"/>
              </a:rPr>
              <a:t>V</a:t>
            </a:r>
            <a:r>
              <a:rPr lang="en-US" sz="3200" smtClean="0">
                <a:latin typeface="Times New Roman" pitchFamily="18" charset="0"/>
                <a:cs typeface="Times New Roman" pitchFamily="18" charset="0"/>
              </a:rPr>
              <a:t> vượt qua giá trị dòng duy trì I</a:t>
            </a:r>
            <a:r>
              <a:rPr lang="en-US" sz="3200" baseline="-25000" smtClean="0">
                <a:latin typeface="Times New Roman" pitchFamily="18" charset="0"/>
                <a:cs typeface="Times New Roman" pitchFamily="18" charset="0"/>
              </a:rPr>
              <a:t>h</a:t>
            </a:r>
          </a:p>
          <a:p>
            <a:pPr lvl="1"/>
            <a:endParaRPr lang="en-US" sz="3200" smtClean="0">
              <a:latin typeface="Times New Roman" pitchFamily="18" charset="0"/>
              <a:cs typeface="Times New Roman" pitchFamily="18" charset="0"/>
            </a:endParaRPr>
          </a:p>
          <a:p>
            <a:pPr lvl="1">
              <a:buNone/>
            </a:pPr>
            <a:endParaRPr lang="vi-VN" sz="3200" smtClean="0">
              <a:latin typeface="Times New Roman" pitchFamily="18" charset="0"/>
              <a:cs typeface="Times New Roman" pitchFamily="18" charset="0"/>
            </a:endParaRPr>
          </a:p>
          <a:p>
            <a:endParaRPr lang="vi-VN"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heckerboard(across)">
                                      <p:cBhvr>
                                        <p:cTn id="12" dur="500"/>
                                        <p:tgtEl>
                                          <p:spTgt spid="9">
                                            <p:txEl>
                                              <p:pRg st="1" end="1"/>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checkerboard(across)">
                                      <p:cBhvr>
                                        <p:cTn id="15" dur="500"/>
                                        <p:tgtEl>
                                          <p:spTgt spid="9">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Effect transition="in" filter="checkerboard(across)">
                                      <p:cBhvr>
                                        <p:cTn id="20" dur="500"/>
                                        <p:tgtEl>
                                          <p:spTgt spid="9">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Effect transition="in" filter="checkerboard(across)">
                                      <p:cBhvr>
                                        <p:cTn id="25" dur="500"/>
                                        <p:tgtEl>
                                          <p:spTgt spid="9">
                                            <p:txEl>
                                              <p:pRg st="4" end="4"/>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Effect transition="in" filter="checkerboard(across)">
                                      <p:cBhvr>
                                        <p:cTn id="28" dur="500"/>
                                        <p:tgtEl>
                                          <p:spTgt spid="9">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9">
                                            <p:txEl>
                                              <p:pRg st="6" end="6"/>
                                            </p:txEl>
                                          </p:spTgt>
                                        </p:tgtEl>
                                        <p:attrNameLst>
                                          <p:attrName>style.visibility</p:attrName>
                                        </p:attrNameLst>
                                      </p:cBhvr>
                                      <p:to>
                                        <p:strVal val="visible"/>
                                      </p:to>
                                    </p:set>
                                    <p:animEffect transition="in" filter="checkerboard(across)">
                                      <p:cBhvr>
                                        <p:cTn id="33" dur="500"/>
                                        <p:tgtEl>
                                          <p:spTgt spid="9">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9">
                                            <p:txEl>
                                              <p:pRg st="7" end="7"/>
                                            </p:txEl>
                                          </p:spTgt>
                                        </p:tgtEl>
                                        <p:attrNameLst>
                                          <p:attrName>style.visibility</p:attrName>
                                        </p:attrNameLst>
                                      </p:cBhvr>
                                      <p:to>
                                        <p:strVal val="visible"/>
                                      </p:to>
                                    </p:set>
                                    <p:animEffect transition="in" filter="checkerboard(across)">
                                      <p:cBhvr>
                                        <p:cTn id="38" dur="500"/>
                                        <p:tgtEl>
                                          <p:spTgt spid="9">
                                            <p:txEl>
                                              <p:pRg st="7" end="7"/>
                                            </p:txEl>
                                          </p:spTgt>
                                        </p:tgtEl>
                                      </p:cBhvr>
                                    </p:animEffect>
                                  </p:childTnLst>
                                </p:cTn>
                              </p:par>
                              <p:par>
                                <p:cTn id="39" presetID="5" presetClass="entr" presetSubtype="10" fill="hold" nodeType="withEffect">
                                  <p:stCondLst>
                                    <p:cond delay="0"/>
                                  </p:stCondLst>
                                  <p:childTnLst>
                                    <p:set>
                                      <p:cBhvr>
                                        <p:cTn id="40" dur="1" fill="hold">
                                          <p:stCondLst>
                                            <p:cond delay="0"/>
                                          </p:stCondLst>
                                        </p:cTn>
                                        <p:tgtEl>
                                          <p:spTgt spid="9">
                                            <p:txEl>
                                              <p:pRg st="8" end="8"/>
                                            </p:txEl>
                                          </p:spTgt>
                                        </p:tgtEl>
                                        <p:attrNameLst>
                                          <p:attrName>style.visibility</p:attrName>
                                        </p:attrNameLst>
                                      </p:cBhvr>
                                      <p:to>
                                        <p:strVal val="visible"/>
                                      </p:to>
                                    </p:set>
                                    <p:animEffect transition="in" filter="checkerboard(across)">
                                      <p:cBhvr>
                                        <p:cTn id="41"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Rectangle 1"/>
          <p:cNvSpPr>
            <a:spLocks noChangeArrowheads="1"/>
          </p:cNvSpPr>
          <p:nvPr/>
        </p:nvSpPr>
        <p:spPr bwMode="auto">
          <a:xfrm>
            <a:off x="0" y="0"/>
            <a:ext cx="9144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Ta có thể làm SCR dẫn điện bằng cách tăng điện thế anod lên đến điện thế quay về V</a:t>
            </a:r>
            <a:r>
              <a:rPr kumimoji="0" lang="en-US" sz="2400" b="0" i="0" u="none" strike="noStrike" cap="none" normalizeH="0" baseline="-30000" smtClean="0">
                <a:ln>
                  <a:noFill/>
                </a:ln>
                <a:effectLst/>
                <a:latin typeface="Times New Roman" pitchFamily="18" charset="0"/>
                <a:ea typeface="Times New Roman" pitchFamily="18" charset="0"/>
                <a:cs typeface="Times New Roman" pitchFamily="18" charset="0"/>
              </a:rPr>
              <a:t>BO</a:t>
            </a: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hoặc bằng cách dùng dòng kích cực cổng. Một cách khác là tăng điện thế anod nhanh tức dv/dt lớn mà bản thân điện thế V anod không cần lớn. Thông số dv/dt là tốc độ tăng thế lớn nhất mà SCR chưa dẫn, vượt trên vị trí này SCR sẽ dẫn điện. Lý do là có một điện dung nội C</a:t>
            </a:r>
            <a:r>
              <a:rPr kumimoji="0" lang="en-US" sz="2400" b="0" i="0" u="none" strike="noStrike" cap="none" normalizeH="0" baseline="-30000" smtClean="0">
                <a:ln>
                  <a:noFill/>
                </a:ln>
                <a:effectLst/>
                <a:latin typeface="Times New Roman" pitchFamily="18" charset="0"/>
                <a:ea typeface="Times New Roman" pitchFamily="18" charset="0"/>
                <a:cs typeface="Times New Roman" pitchFamily="18" charset="0"/>
              </a:rPr>
              <a:t>b</a:t>
            </a: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giữa hai cực nền của transistor trong mô hình tương đương của SCR.,dòng điện qua tụ là: icb=C</a:t>
            </a:r>
            <a:r>
              <a:rPr kumimoji="0" lang="en-US" sz="2400" b="0" i="1" u="none" strike="noStrike" cap="none" normalizeH="0" baseline="0" smtClean="0">
                <a:ln>
                  <a:noFill/>
                </a:ln>
                <a:effectLst/>
                <a:latin typeface="Times New Roman" pitchFamily="18" charset="0"/>
                <a:ea typeface="Times New Roman" pitchFamily="18" charset="0"/>
                <a:cs typeface="Times New Roman" pitchFamily="18" charset="0"/>
              </a:rPr>
              <a:t>b</a:t>
            </a: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dV/dt</a:t>
            </a:r>
            <a:endParaRPr kumimoji="0" lang="en-US" sz="2400" b="0" i="0" u="none" strike="noStrike" cap="none" normalizeH="0" baseline="0" smtClean="0">
              <a:ln>
                <a:noFill/>
              </a:ln>
              <a:effectLst/>
              <a:latin typeface="Times New Roman" pitchFamily="18" charset="0"/>
              <a:cs typeface="Times New Roman" pitchFamily="18" charset="0"/>
            </a:endParaRPr>
          </a:p>
        </p:txBody>
      </p:sp>
      <p:sp>
        <p:nvSpPr>
          <p:cNvPr id="217090" name="Rectangle 2"/>
          <p:cNvSpPr>
            <a:spLocks noChangeArrowheads="1"/>
          </p:cNvSpPr>
          <p:nvPr/>
        </p:nvSpPr>
        <p:spPr bwMode="auto">
          <a:xfrm>
            <a:off x="0" y="2714620"/>
            <a:ext cx="9144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Dòng điện này chạy vào cực nền của T</a:t>
            </a:r>
            <a:r>
              <a:rPr kumimoji="0" lang="en-US" sz="2400" b="0" i="0" u="none" strike="noStrike" cap="none" normalizeH="0" baseline="-30000" smtClean="0">
                <a:ln>
                  <a:noFill/>
                </a:ln>
                <a:solidFill>
                  <a:schemeClr val="tx1"/>
                </a:solidFill>
                <a:effectLst/>
                <a:latin typeface="Times New Roman" pitchFamily="18" charset="0"/>
                <a:ea typeface="Times New Roman" pitchFamily="18" charset="0"/>
                <a:cs typeface="Times New Roman" pitchFamily="18" charset="0"/>
              </a:rPr>
              <a:t>1</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Khi dV/dt đủ lớn thì i</a:t>
            </a:r>
            <a:r>
              <a:rPr kumimoji="0" lang="en-US" sz="2400" b="0" i="0" u="none" strike="noStrike" cap="none" normalizeH="0" baseline="-30000" smtClean="0">
                <a:ln>
                  <a:noFill/>
                </a:ln>
                <a:solidFill>
                  <a:schemeClr val="tx1"/>
                </a:solidFill>
                <a:effectLst/>
                <a:latin typeface="Times New Roman" pitchFamily="18" charset="0"/>
                <a:ea typeface="Times New Roman" pitchFamily="18" charset="0"/>
                <a:cs typeface="Times New Roman" pitchFamily="18" charset="0"/>
              </a:rPr>
              <a:t>cb</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lớn đủ sức kích SCR. Người ta thường tránh hiện tượng này bằng cách mắc một tụ C và điện trở R song song với SCR để chia bớt dòng i</a:t>
            </a:r>
            <a:r>
              <a:rPr kumimoji="0" lang="en-US" sz="2400" b="0" i="0" u="none" strike="noStrike" cap="none" normalizeH="0" baseline="-30000" smtClean="0">
                <a:ln>
                  <a:noFill/>
                </a:ln>
                <a:solidFill>
                  <a:schemeClr val="tx1"/>
                </a:solidFill>
                <a:effectLst/>
                <a:latin typeface="Times New Roman" pitchFamily="18" charset="0"/>
                <a:ea typeface="Times New Roman" pitchFamily="18" charset="0"/>
                <a:cs typeface="Times New Roman" pitchFamily="18" charset="0"/>
              </a:rPr>
              <a:t>cb</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p:txBody>
      </p:sp>
      <p:pic>
        <p:nvPicPr>
          <p:cNvPr id="7" name="Picture 6" descr="https://voer.edu.vn/file/20407"/>
          <p:cNvPicPr/>
          <p:nvPr/>
        </p:nvPicPr>
        <p:blipFill>
          <a:blip r:embed="rId2">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cx="http://schemas.microsoft.com/office/drawing/2014/chartex" xmlns:wpc="http://schemas.microsoft.com/office/word/2010/wordprocessingCanvas" xmlns="" val="0"/>
              </a:ext>
            </a:extLst>
          </a:blip>
          <a:srcRect/>
          <a:stretch>
            <a:fillRect/>
          </a:stretch>
        </p:blipFill>
        <p:spPr bwMode="auto">
          <a:xfrm>
            <a:off x="3929058" y="3929066"/>
            <a:ext cx="3357586" cy="2928934"/>
          </a:xfrm>
          <a:prstGeom prst="rect">
            <a:avLst/>
          </a:prstGeom>
          <a:noFill/>
          <a:ln>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8614"/>
            <a:ext cx="8229600" cy="634082"/>
          </a:xfrm>
        </p:spPr>
        <p:txBody>
          <a:bodyPr>
            <a:normAutofit/>
          </a:bodyPr>
          <a:lstStyle/>
          <a:p>
            <a:pPr algn="l"/>
            <a:r>
              <a:rPr lang="en-US" sz="3200" b="1" smtClean="0">
                <a:solidFill>
                  <a:srgbClr val="F79646">
                    <a:lumMod val="75000"/>
                  </a:srgbClr>
                </a:solidFill>
                <a:latin typeface="Times New Roman" pitchFamily="18" charset="0"/>
                <a:ea typeface="+mn-ea"/>
                <a:cs typeface="Times New Roman" pitchFamily="18" charset="0"/>
              </a:rPr>
              <a:t>1.2.5 </a:t>
            </a:r>
            <a:r>
              <a:rPr lang="en-US" sz="3200" b="1" dirty="0" smtClean="0">
                <a:solidFill>
                  <a:srgbClr val="F79646">
                    <a:lumMod val="75000"/>
                  </a:srgbClr>
                </a:solidFill>
                <a:latin typeface="Times New Roman" pitchFamily="18" charset="0"/>
                <a:ea typeface="+mn-ea"/>
                <a:cs typeface="Times New Roman" pitchFamily="18" charset="0"/>
              </a:rPr>
              <a:t>- </a:t>
            </a:r>
            <a:r>
              <a:rPr lang="en-US" sz="3200" b="1" u="sng" dirty="0" err="1" smtClean="0">
                <a:solidFill>
                  <a:srgbClr val="F79646">
                    <a:lumMod val="75000"/>
                  </a:srgbClr>
                </a:solidFill>
                <a:latin typeface="Times New Roman" pitchFamily="18" charset="0"/>
                <a:ea typeface="+mn-ea"/>
                <a:cs typeface="Times New Roman" pitchFamily="18" charset="0"/>
              </a:rPr>
              <a:t>Ứng</a:t>
            </a:r>
            <a:r>
              <a:rPr lang="en-US" sz="3200" b="1" u="sng" dirty="0" smtClean="0">
                <a:solidFill>
                  <a:srgbClr val="F79646">
                    <a:lumMod val="75000"/>
                  </a:srgbClr>
                </a:solidFill>
                <a:latin typeface="Times New Roman" pitchFamily="18" charset="0"/>
                <a:ea typeface="+mn-ea"/>
                <a:cs typeface="Times New Roman" pitchFamily="18" charset="0"/>
              </a:rPr>
              <a:t> </a:t>
            </a:r>
            <a:r>
              <a:rPr lang="en-US" sz="3200" b="1" u="sng" dirty="0" err="1" smtClean="0">
                <a:solidFill>
                  <a:srgbClr val="F79646">
                    <a:lumMod val="75000"/>
                  </a:srgbClr>
                </a:solidFill>
                <a:latin typeface="Times New Roman" pitchFamily="18" charset="0"/>
                <a:ea typeface="+mn-ea"/>
                <a:cs typeface="Times New Roman" pitchFamily="18" charset="0"/>
              </a:rPr>
              <a:t>dụng</a:t>
            </a:r>
            <a:r>
              <a:rPr lang="en-US" sz="3200" b="1" u="sng" dirty="0" smtClean="0">
                <a:solidFill>
                  <a:srgbClr val="F79646">
                    <a:lumMod val="75000"/>
                  </a:srgbClr>
                </a:solidFill>
                <a:latin typeface="Times New Roman" pitchFamily="18" charset="0"/>
                <a:ea typeface="+mn-ea"/>
                <a:cs typeface="Times New Roman" pitchFamily="18" charset="0"/>
              </a:rPr>
              <a:t> </a:t>
            </a:r>
            <a:r>
              <a:rPr lang="en-US" sz="3200" b="1" u="sng" err="1" smtClean="0">
                <a:solidFill>
                  <a:srgbClr val="F79646">
                    <a:lumMod val="75000"/>
                  </a:srgbClr>
                </a:solidFill>
                <a:latin typeface="Times New Roman" pitchFamily="18" charset="0"/>
                <a:ea typeface="+mn-ea"/>
                <a:cs typeface="Times New Roman" pitchFamily="18" charset="0"/>
              </a:rPr>
              <a:t>của</a:t>
            </a:r>
            <a:r>
              <a:rPr lang="en-US" sz="3200" b="1" u="sng" smtClean="0">
                <a:solidFill>
                  <a:srgbClr val="F79646">
                    <a:lumMod val="75000"/>
                  </a:srgbClr>
                </a:solidFill>
                <a:latin typeface="Times New Roman" pitchFamily="18" charset="0"/>
                <a:ea typeface="+mn-ea"/>
                <a:cs typeface="Times New Roman" pitchFamily="18" charset="0"/>
              </a:rPr>
              <a:t> SCR</a:t>
            </a:r>
            <a:r>
              <a:rPr lang="en-US" sz="3200" b="1" smtClean="0">
                <a:solidFill>
                  <a:srgbClr val="F79646">
                    <a:lumMod val="75000"/>
                  </a:srgbClr>
                </a:solidFill>
                <a:latin typeface="Times New Roman" pitchFamily="18" charset="0"/>
                <a:ea typeface="+mn-ea"/>
                <a:cs typeface="Times New Roman" pitchFamily="18" charset="0"/>
              </a:rPr>
              <a:t>:</a:t>
            </a:r>
            <a:endParaRPr lang="en-US" sz="3200" dirty="0"/>
          </a:p>
        </p:txBody>
      </p:sp>
      <p:sp>
        <p:nvSpPr>
          <p:cNvPr id="3" name="Content Placeholder 2"/>
          <p:cNvSpPr>
            <a:spLocks noGrp="1"/>
          </p:cNvSpPr>
          <p:nvPr>
            <p:ph idx="1"/>
          </p:nvPr>
        </p:nvSpPr>
        <p:spPr>
          <a:xfrm>
            <a:off x="0" y="692696"/>
            <a:ext cx="8929718" cy="936104"/>
          </a:xfrm>
        </p:spPr>
        <p:txBody>
          <a:bodyPr>
            <a:noAutofit/>
          </a:bodyPr>
          <a:lstStyle/>
          <a:p>
            <a:pPr>
              <a:buNone/>
            </a:pPr>
            <a:r>
              <a:rPr lang="en-US" sz="3000" smtClean="0">
                <a:latin typeface="Times New Roman" panose="02020603050405020304" pitchFamily="18" charset="0"/>
                <a:cs typeface="Times New Roman" panose="02020603050405020304" pitchFamily="18" charset="0"/>
              </a:rPr>
              <a:t>    Chỉnh </a:t>
            </a:r>
            <a:r>
              <a:rPr lang="en-US" sz="3000" dirty="0" err="1" smtClean="0">
                <a:latin typeface="Times New Roman" panose="02020603050405020304" pitchFamily="18" charset="0"/>
                <a:cs typeface="Times New Roman" panose="02020603050405020304" pitchFamily="18" charset="0"/>
              </a:rPr>
              <a:t>lưu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dòng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điện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nhưng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thể</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điều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chỉnh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được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dòng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và</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áp</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ngõ</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ra</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khi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điều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chỉnh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xung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kích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vào</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cực</a:t>
            </a:r>
            <a:r>
              <a:rPr lang="en-US" sz="3000" dirty="0" smtClean="0">
                <a:latin typeface="Times New Roman" panose="02020603050405020304" pitchFamily="18" charset="0"/>
                <a:cs typeface="Times New Roman" panose="02020603050405020304" pitchFamily="18" charset="0"/>
              </a:rPr>
              <a:t> G</a:t>
            </a:r>
            <a:endParaRPr lang="en-US" sz="3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971600" y="2276872"/>
            <a:ext cx="6795473" cy="4725144"/>
          </a:xfrm>
          <a:prstGeom prst="rect">
            <a:avLst/>
          </a:prstGeom>
        </p:spPr>
      </p:pic>
      <p:sp>
        <p:nvSpPr>
          <p:cNvPr id="5" name="Title 1"/>
          <p:cNvSpPr txBox="1">
            <a:spLocks/>
          </p:cNvSpPr>
          <p:nvPr/>
        </p:nvSpPr>
        <p:spPr>
          <a:xfrm>
            <a:off x="755576" y="1592965"/>
            <a:ext cx="7416824"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err="1" smtClean="0">
                <a:solidFill>
                  <a:srgbClr val="FF0000"/>
                </a:solidFill>
                <a:latin typeface="Times New Roman" panose="02020603050405020304" pitchFamily="18" charset="0"/>
                <a:cs typeface="Times New Roman" panose="02020603050405020304" pitchFamily="18" charset="0"/>
              </a:rPr>
              <a:t>Mạch</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chỉnh</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lưu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cầu</a:t>
            </a:r>
            <a:r>
              <a:rPr lang="en-US" sz="3200" b="1" dirty="0" smtClean="0">
                <a:solidFill>
                  <a:srgbClr val="FF0000"/>
                </a:solidFill>
                <a:latin typeface="Times New Roman" panose="02020603050405020304" pitchFamily="18" charset="0"/>
                <a:cs typeface="Times New Roman" panose="02020603050405020304" pitchFamily="18" charset="0"/>
              </a:rPr>
              <a:t> 1 </a:t>
            </a:r>
            <a:r>
              <a:rPr lang="en-US" sz="3200" b="1" dirty="0" err="1" smtClean="0">
                <a:solidFill>
                  <a:srgbClr val="FF0000"/>
                </a:solidFill>
                <a:latin typeface="Times New Roman" panose="02020603050405020304" pitchFamily="18" charset="0"/>
                <a:cs typeface="Times New Roman" panose="02020603050405020304" pitchFamily="18" charset="0"/>
              </a:rPr>
              <a:t>pha</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có</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điều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khiển</a:t>
            </a:r>
            <a:endParaRPr lang="en-US"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7692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0301" y="620688"/>
            <a:ext cx="8229600" cy="778098"/>
          </a:xfrm>
        </p:spPr>
        <p:txBody>
          <a:bodyPr>
            <a:normAutofit/>
          </a:bodyPr>
          <a:lstStyle/>
          <a:p>
            <a:pPr algn="l"/>
            <a:r>
              <a:rPr lang="en-US" sz="3200" b="1" dirty="0" err="1" smtClean="0">
                <a:solidFill>
                  <a:srgbClr val="FF0000"/>
                </a:solidFill>
                <a:latin typeface="Times New Roman" panose="02020603050405020304" pitchFamily="18" charset="0"/>
                <a:cs typeface="Times New Roman" panose="02020603050405020304" pitchFamily="18" charset="0"/>
              </a:rPr>
              <a:t>Mạch</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chỉnh</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lưu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cầu</a:t>
            </a:r>
            <a:r>
              <a:rPr lang="en-US" sz="3200" b="1" dirty="0" smtClean="0">
                <a:solidFill>
                  <a:srgbClr val="FF0000"/>
                </a:solidFill>
                <a:latin typeface="Times New Roman" panose="02020603050405020304" pitchFamily="18" charset="0"/>
                <a:cs typeface="Times New Roman" panose="02020603050405020304" pitchFamily="18" charset="0"/>
              </a:rPr>
              <a:t> 3 </a:t>
            </a:r>
            <a:r>
              <a:rPr lang="en-US" sz="3200" b="1" dirty="0" err="1" smtClean="0">
                <a:solidFill>
                  <a:srgbClr val="FF0000"/>
                </a:solidFill>
                <a:latin typeface="Times New Roman" panose="02020603050405020304" pitchFamily="18" charset="0"/>
                <a:cs typeface="Times New Roman" panose="02020603050405020304" pitchFamily="18" charset="0"/>
              </a:rPr>
              <a:t>pha</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có</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điều</a:t>
            </a:r>
            <a:r>
              <a:rPr lang="en-US" sz="3200" b="1" dirty="0" smtClean="0">
                <a:solidFill>
                  <a:srgbClr val="FF0000"/>
                </a:solidFill>
                <a:latin typeface="Times New Roman" panose="02020603050405020304" pitchFamily="18" charset="0"/>
                <a:cs typeface="Times New Roman" panose="02020603050405020304" pitchFamily="18" charset="0"/>
              </a:rPr>
              <a:t> </a:t>
            </a:r>
            <a:r>
              <a:rPr lang="en-US" sz="3200" b="1" dirty="0" err="1" smtClean="0">
                <a:solidFill>
                  <a:srgbClr val="FF0000"/>
                </a:solidFill>
                <a:latin typeface="Times New Roman" panose="02020603050405020304" pitchFamily="18" charset="0"/>
                <a:cs typeface="Times New Roman" panose="02020603050405020304" pitchFamily="18" charset="0"/>
              </a:rPr>
              <a:t>khiển</a:t>
            </a:r>
            <a:endParaRPr lang="en-US" sz="3200" b="1"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0" y="1785926"/>
            <a:ext cx="9116487" cy="3543943"/>
          </a:xfrm>
          <a:prstGeom prst="rect">
            <a:avLst/>
          </a:prstGeom>
        </p:spPr>
      </p:pic>
    </p:spTree>
    <p:extLst>
      <p:ext uri="{BB962C8B-B14F-4D97-AF65-F5344CB8AC3E}">
        <p14:creationId xmlns:p14="http://schemas.microsoft.com/office/powerpoint/2010/main" xmlns="" val="226350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2D1BFF23-47AA-4428-9B10-BD524D8C47F8}" type="slidenum">
              <a:rPr lang="en-US"/>
              <a:pPr>
                <a:defRPr/>
              </a:pPr>
              <a:t>18</a:t>
            </a:fld>
            <a:endParaRPr lang="en-US"/>
          </a:p>
        </p:txBody>
      </p:sp>
      <p:sp>
        <p:nvSpPr>
          <p:cNvPr id="50179" name="Rectangle 6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NZ"/>
          </a:p>
        </p:txBody>
      </p:sp>
      <p:sp>
        <p:nvSpPr>
          <p:cNvPr id="50180" name="Rectangle 70"/>
          <p:cNvSpPr>
            <a:spLocks noChangeArrowheads="1"/>
          </p:cNvSpPr>
          <p:nvPr/>
        </p:nvSpPr>
        <p:spPr bwMode="auto">
          <a:xfrm>
            <a:off x="0" y="0"/>
            <a:ext cx="0" cy="0"/>
          </a:xfrm>
          <a:prstGeom prst="rect">
            <a:avLst/>
          </a:prstGeom>
          <a:solidFill>
            <a:schemeClr val="accent1"/>
          </a:solidFill>
          <a:ln w="9525">
            <a:solidFill>
              <a:schemeClr val="tx1"/>
            </a:solidFill>
            <a:miter lim="800000"/>
            <a:headEnd/>
            <a:tailEnd/>
          </a:ln>
        </p:spPr>
        <p:txBody>
          <a:bodyPr/>
          <a:lstStyle/>
          <a:p>
            <a:endParaRPr lang="en-NZ"/>
          </a:p>
        </p:txBody>
      </p:sp>
      <p:sp>
        <p:nvSpPr>
          <p:cNvPr id="50182" name="Rectangle 4"/>
          <p:cNvSpPr>
            <a:spLocks noChangeArrowheads="1"/>
          </p:cNvSpPr>
          <p:nvPr/>
        </p:nvSpPr>
        <p:spPr bwMode="auto">
          <a:xfrm>
            <a:off x="0" y="2085975"/>
            <a:ext cx="9144000" cy="0"/>
          </a:xfrm>
          <a:prstGeom prst="rect">
            <a:avLst/>
          </a:prstGeom>
          <a:noFill/>
          <a:ln w="9525">
            <a:noFill/>
            <a:miter lim="800000"/>
            <a:headEnd/>
            <a:tailEnd/>
          </a:ln>
        </p:spPr>
        <p:txBody>
          <a:bodyPr wrap="none" anchor="ctr">
            <a:spAutoFit/>
          </a:bodyPr>
          <a:lstStyle/>
          <a:p>
            <a:pPr algn="just"/>
            <a:r>
              <a:rPr lang="en-US" sz="1300">
                <a:cs typeface="Times New Roman" pitchFamily="18" charset="0"/>
              </a:rPr>
              <a:t>	</a:t>
            </a:r>
            <a:endParaRPr lang="en-US"/>
          </a:p>
        </p:txBody>
      </p:sp>
      <p:sp>
        <p:nvSpPr>
          <p:cNvPr id="50183" name="Rectangle 9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NZ"/>
          </a:p>
        </p:txBody>
      </p:sp>
      <p:sp>
        <p:nvSpPr>
          <p:cNvPr id="99" name="TextBox 98"/>
          <p:cNvSpPr txBox="1"/>
          <p:nvPr/>
        </p:nvSpPr>
        <p:spPr>
          <a:xfrm>
            <a:off x="428596" y="0"/>
            <a:ext cx="8001056" cy="1077218"/>
          </a:xfrm>
          <a:prstGeom prst="rect">
            <a:avLst/>
          </a:prstGeom>
          <a:noFill/>
        </p:spPr>
        <p:txBody>
          <a:bodyPr wrap="square" rtlCol="0">
            <a:spAutoFit/>
          </a:bodyPr>
          <a:lstStyle/>
          <a:p>
            <a:r>
              <a:rPr lang="en-US" sz="3200" b="1" smtClean="0">
                <a:solidFill>
                  <a:srgbClr val="00B050"/>
                </a:solidFill>
                <a:latin typeface="Times New Roman" pitchFamily="18" charset="0"/>
                <a:cs typeface="Times New Roman" pitchFamily="18" charset="0"/>
              </a:rPr>
              <a:t>1.3/ </a:t>
            </a:r>
            <a:r>
              <a:rPr lang="en-US" sz="3200" b="1" u="sng" smtClean="0">
                <a:solidFill>
                  <a:srgbClr val="00B050"/>
                </a:solidFill>
                <a:latin typeface="Times New Roman" pitchFamily="18" charset="0"/>
                <a:cs typeface="Times New Roman" pitchFamily="18" charset="0"/>
              </a:rPr>
              <a:t>TRIAC</a:t>
            </a:r>
            <a:r>
              <a:rPr lang="en-US" sz="3200" b="1" smtClean="0">
                <a:solidFill>
                  <a:srgbClr val="00B050"/>
                </a:solidFill>
                <a:latin typeface="Times New Roman" pitchFamily="18" charset="0"/>
                <a:cs typeface="Times New Roman" pitchFamily="18" charset="0"/>
              </a:rPr>
              <a:t>:</a:t>
            </a:r>
          </a:p>
          <a:p>
            <a:r>
              <a:rPr lang="en-US" sz="3200" b="1" smtClean="0">
                <a:solidFill>
                  <a:schemeClr val="accent6">
                    <a:lumMod val="75000"/>
                  </a:schemeClr>
                </a:solidFill>
                <a:latin typeface="Times New Roman" pitchFamily="18" charset="0"/>
                <a:cs typeface="Times New Roman" pitchFamily="18" charset="0"/>
              </a:rPr>
              <a:t>1.3.1- </a:t>
            </a:r>
            <a:r>
              <a:rPr lang="en-US" sz="3200" b="1" u="sng" smtClean="0">
                <a:solidFill>
                  <a:schemeClr val="accent6">
                    <a:lumMod val="75000"/>
                  </a:schemeClr>
                </a:solidFill>
                <a:latin typeface="Times New Roman" pitchFamily="18" charset="0"/>
                <a:cs typeface="Times New Roman" pitchFamily="18" charset="0"/>
              </a:rPr>
              <a:t>Tổng quan về TRIAC</a:t>
            </a:r>
            <a:r>
              <a:rPr lang="en-US" sz="3200" b="1" smtClean="0">
                <a:solidFill>
                  <a:schemeClr val="accent6">
                    <a:lumMod val="75000"/>
                  </a:schemeClr>
                </a:solidFill>
                <a:latin typeface="Times New Roman" pitchFamily="18" charset="0"/>
                <a:cs typeface="Times New Roman" pitchFamily="18" charset="0"/>
              </a:rPr>
              <a:t>:</a:t>
            </a:r>
          </a:p>
        </p:txBody>
      </p:sp>
      <p:pic>
        <p:nvPicPr>
          <p:cNvPr id="113665" name="Picture 1"/>
          <p:cNvPicPr>
            <a:picLocks noChangeAspect="1" noChangeArrowheads="1"/>
          </p:cNvPicPr>
          <p:nvPr/>
        </p:nvPicPr>
        <p:blipFill>
          <a:blip r:embed="rId2"/>
          <a:srcRect/>
          <a:stretch>
            <a:fillRect/>
          </a:stretch>
        </p:blipFill>
        <p:spPr bwMode="auto">
          <a:xfrm>
            <a:off x="642910" y="1071546"/>
            <a:ext cx="8104246" cy="3587125"/>
          </a:xfrm>
          <a:prstGeom prst="rect">
            <a:avLst/>
          </a:prstGeom>
          <a:noFill/>
          <a:ln w="9525">
            <a:noFill/>
            <a:miter lim="800000"/>
            <a:headEnd/>
            <a:tailEnd/>
          </a:ln>
          <a:effectLst/>
        </p:spPr>
      </p:pic>
      <p:sp>
        <p:nvSpPr>
          <p:cNvPr id="14" name="TextBox 13"/>
          <p:cNvSpPr txBox="1"/>
          <p:nvPr/>
        </p:nvSpPr>
        <p:spPr>
          <a:xfrm>
            <a:off x="357158" y="4071942"/>
            <a:ext cx="2857520" cy="584775"/>
          </a:xfrm>
          <a:prstGeom prst="rect">
            <a:avLst/>
          </a:prstGeom>
          <a:noFill/>
        </p:spPr>
        <p:txBody>
          <a:bodyPr wrap="square" rtlCol="0">
            <a:spAutoFit/>
          </a:bodyPr>
          <a:lstStyle/>
          <a:p>
            <a:r>
              <a:rPr lang="en-US" sz="3200" smtClean="0">
                <a:latin typeface="Times New Roman" pitchFamily="18" charset="0"/>
                <a:cs typeface="Times New Roman" pitchFamily="18" charset="0"/>
              </a:rPr>
              <a:t>Cấu tạo Triac</a:t>
            </a:r>
            <a:endParaRPr lang="vi-VN" sz="3200">
              <a:latin typeface="Times New Roman" pitchFamily="18" charset="0"/>
              <a:cs typeface="Times New Roman" pitchFamily="18" charset="0"/>
            </a:endParaRPr>
          </a:p>
        </p:txBody>
      </p:sp>
      <p:sp>
        <p:nvSpPr>
          <p:cNvPr id="15" name="TextBox 14"/>
          <p:cNvSpPr txBox="1"/>
          <p:nvPr/>
        </p:nvSpPr>
        <p:spPr>
          <a:xfrm>
            <a:off x="4000496" y="4357694"/>
            <a:ext cx="4000528" cy="584775"/>
          </a:xfrm>
          <a:prstGeom prst="rect">
            <a:avLst/>
          </a:prstGeom>
          <a:noFill/>
        </p:spPr>
        <p:txBody>
          <a:bodyPr wrap="square" rtlCol="0">
            <a:spAutoFit/>
          </a:bodyPr>
          <a:lstStyle/>
          <a:p>
            <a:r>
              <a:rPr lang="en-US" sz="3200" smtClean="0">
                <a:latin typeface="Times New Roman" pitchFamily="18" charset="0"/>
                <a:cs typeface="Times New Roman" pitchFamily="18" charset="0"/>
              </a:rPr>
              <a:t>Mạch tương đương</a:t>
            </a:r>
            <a:endParaRPr lang="vi-VN" sz="3200">
              <a:latin typeface="Times New Roman" pitchFamily="18" charset="0"/>
              <a:cs typeface="Times New Roman" pitchFamily="18" charset="0"/>
            </a:endParaRPr>
          </a:p>
        </p:txBody>
      </p:sp>
      <p:pic>
        <p:nvPicPr>
          <p:cNvPr id="113666" name="Picture 2"/>
          <p:cNvPicPr>
            <a:picLocks noChangeAspect="1" noChangeArrowheads="1"/>
          </p:cNvPicPr>
          <p:nvPr/>
        </p:nvPicPr>
        <p:blipFill>
          <a:blip r:embed="rId3"/>
          <a:srcRect/>
          <a:stretch>
            <a:fillRect/>
          </a:stretch>
        </p:blipFill>
        <p:spPr bwMode="auto">
          <a:xfrm>
            <a:off x="1125137" y="4857760"/>
            <a:ext cx="1732351" cy="2000240"/>
          </a:xfrm>
          <a:prstGeom prst="rect">
            <a:avLst/>
          </a:prstGeom>
          <a:noFill/>
          <a:ln w="9525">
            <a:noFill/>
            <a:miter lim="800000"/>
            <a:headEnd/>
            <a:tailEnd/>
          </a:ln>
          <a:effectLst/>
        </p:spPr>
      </p:pic>
      <p:sp>
        <p:nvSpPr>
          <p:cNvPr id="16" name="TextBox 15"/>
          <p:cNvSpPr txBox="1"/>
          <p:nvPr/>
        </p:nvSpPr>
        <p:spPr>
          <a:xfrm>
            <a:off x="3786182" y="5643578"/>
            <a:ext cx="1330814" cy="523220"/>
          </a:xfrm>
          <a:prstGeom prst="rect">
            <a:avLst/>
          </a:prstGeom>
          <a:noFill/>
        </p:spPr>
        <p:txBody>
          <a:bodyPr wrap="none" rtlCol="0">
            <a:spAutoFit/>
          </a:bodyPr>
          <a:lstStyle/>
          <a:p>
            <a:r>
              <a:rPr lang="en-US" sz="2800" smtClean="0">
                <a:latin typeface="Times New Roman" pitchFamily="18" charset="0"/>
                <a:cs typeface="Times New Roman" pitchFamily="18" charset="0"/>
              </a:rPr>
              <a:t>Ký hiệu</a:t>
            </a:r>
            <a:endParaRPr lang="vi-VN" sz="280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9">
                                            <p:txEl>
                                              <p:pRg st="0" end="0"/>
                                            </p:txEl>
                                          </p:spTgt>
                                        </p:tgtEl>
                                        <p:attrNameLst>
                                          <p:attrName>style.visibility</p:attrName>
                                        </p:attrNameLst>
                                      </p:cBhvr>
                                      <p:to>
                                        <p:strVal val="visible"/>
                                      </p:to>
                                    </p:set>
                                    <p:animEffect transition="in" filter="checkerboard(across)">
                                      <p:cBhvr>
                                        <p:cTn id="7" dur="500"/>
                                        <p:tgtEl>
                                          <p:spTgt spid="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9">
                                            <p:txEl>
                                              <p:pRg st="1" end="1"/>
                                            </p:txEl>
                                          </p:spTgt>
                                        </p:tgtEl>
                                        <p:attrNameLst>
                                          <p:attrName>style.visibility</p:attrName>
                                        </p:attrNameLst>
                                      </p:cBhvr>
                                      <p:to>
                                        <p:strVal val="visible"/>
                                      </p:to>
                                    </p:set>
                                    <p:animEffect transition="in" filter="checkerboard(across)">
                                      <p:cBhvr>
                                        <p:cTn id="12" dur="500"/>
                                        <p:tgtEl>
                                          <p:spTgt spid="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13665"/>
                                        </p:tgtEl>
                                        <p:attrNameLst>
                                          <p:attrName>style.visibility</p:attrName>
                                        </p:attrNameLst>
                                      </p:cBhvr>
                                      <p:to>
                                        <p:strVal val="visible"/>
                                      </p:to>
                                    </p:set>
                                    <p:animEffect transition="in" filter="checkerboard(across)">
                                      <p:cBhvr>
                                        <p:cTn id="17" dur="500"/>
                                        <p:tgtEl>
                                          <p:spTgt spid="113665"/>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heckerboard(across)">
                                      <p:cBhvr>
                                        <p:cTn id="20" dur="500"/>
                                        <p:tgtEl>
                                          <p:spTgt spid="14"/>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checkerboard(across)">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113666"/>
                                        </p:tgtEl>
                                        <p:attrNameLst>
                                          <p:attrName>style.visibility</p:attrName>
                                        </p:attrNameLst>
                                      </p:cBhvr>
                                      <p:to>
                                        <p:strVal val="visible"/>
                                      </p:to>
                                    </p:set>
                                    <p:animEffect transition="in" filter="checkerboard(across)">
                                      <p:cBhvr>
                                        <p:cTn id="28" dur="500"/>
                                        <p:tgtEl>
                                          <p:spTgt spid="113666"/>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checkerboard(across)">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57158" y="0"/>
            <a:ext cx="8229600" cy="922114"/>
          </a:xfrm>
        </p:spPr>
        <p:txBody>
          <a:bodyPr>
            <a:normAutofit/>
          </a:bodyPr>
          <a:lstStyle/>
          <a:p>
            <a:pPr algn="l"/>
            <a:r>
              <a:rPr lang="en-US" sz="3200" b="1" smtClean="0">
                <a:solidFill>
                  <a:srgbClr val="0070C0"/>
                </a:solidFill>
                <a:latin typeface="Times New Roman" panose="02020603050405020304" pitchFamily="18" charset="0"/>
                <a:cs typeface="Times New Roman" panose="02020603050405020304" pitchFamily="18" charset="0"/>
              </a:rPr>
              <a:t>                  </a:t>
            </a:r>
            <a:r>
              <a:rPr lang="en-US" sz="3200" b="1" u="sng" smtClean="0">
                <a:solidFill>
                  <a:srgbClr val="0070C0"/>
                </a:solidFill>
                <a:latin typeface="Times New Roman" panose="02020603050405020304" pitchFamily="18" charset="0"/>
                <a:cs typeface="Times New Roman" panose="02020603050405020304" pitchFamily="18" charset="0"/>
              </a:rPr>
              <a:t>Hình </a:t>
            </a:r>
            <a:r>
              <a:rPr lang="en-US" sz="3200" b="1" u="sng" err="1" smtClean="0">
                <a:solidFill>
                  <a:srgbClr val="0070C0"/>
                </a:solidFill>
                <a:latin typeface="Times New Roman" panose="02020603050405020304" pitchFamily="18" charset="0"/>
                <a:cs typeface="Times New Roman" panose="02020603050405020304" pitchFamily="18" charset="0"/>
              </a:rPr>
              <a:t>dáng</a:t>
            </a:r>
            <a:r>
              <a:rPr lang="en-US" sz="3200" b="1" u="sng" smtClean="0">
                <a:solidFill>
                  <a:srgbClr val="0070C0"/>
                </a:solidFill>
                <a:latin typeface="Times New Roman" panose="02020603050405020304" pitchFamily="18" charset="0"/>
                <a:cs typeface="Times New Roman" panose="02020603050405020304" pitchFamily="18" charset="0"/>
              </a:rPr>
              <a:t> TRIAC</a:t>
            </a:r>
            <a:r>
              <a:rPr lang="en-US" sz="3200" b="1" smtClean="0">
                <a:solidFill>
                  <a:srgbClr val="0070C0"/>
                </a:solidFill>
                <a:latin typeface="Times New Roman" panose="02020603050405020304" pitchFamily="18" charset="0"/>
                <a:cs typeface="Times New Roman" panose="02020603050405020304" pitchFamily="18" charset="0"/>
              </a:rPr>
              <a:t>:</a:t>
            </a:r>
            <a:endParaRPr lang="en-US" sz="3200" b="1" dirty="0">
              <a:solidFill>
                <a:srgbClr val="0070C0"/>
              </a:solidFill>
              <a:latin typeface="Times New Roman" panose="02020603050405020304" pitchFamily="18" charset="0"/>
              <a:cs typeface="Times New Roman" panose="02020603050405020304" pitchFamily="18" charset="0"/>
            </a:endParaRPr>
          </a:p>
        </p:txBody>
      </p:sp>
      <p:pic>
        <p:nvPicPr>
          <p:cNvPr id="95234" name="Picture 2"/>
          <p:cNvPicPr>
            <a:picLocks noChangeAspect="1" noChangeArrowheads="1"/>
          </p:cNvPicPr>
          <p:nvPr/>
        </p:nvPicPr>
        <p:blipFill>
          <a:blip r:embed="rId2"/>
          <a:srcRect/>
          <a:stretch>
            <a:fillRect/>
          </a:stretch>
        </p:blipFill>
        <p:spPr bwMode="auto">
          <a:xfrm>
            <a:off x="70161" y="1357298"/>
            <a:ext cx="9009905" cy="464347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5234"/>
                                        </p:tgtEl>
                                        <p:attrNameLst>
                                          <p:attrName>style.visibility</p:attrName>
                                        </p:attrNameLst>
                                      </p:cBhvr>
                                      <p:to>
                                        <p:strVal val="visible"/>
                                      </p:to>
                                    </p:set>
                                    <p:animEffect transition="in" filter="checkerboard(across)">
                                      <p:cBhvr>
                                        <p:cTn id="12" dur="500"/>
                                        <p:tgtEl>
                                          <p:spTgt spid="95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p:cNvPicPr>
            <a:picLocks noChangeAspect="1" noChangeArrowheads="1"/>
          </p:cNvPicPr>
          <p:nvPr/>
        </p:nvPicPr>
        <p:blipFill>
          <a:blip r:embed="rId2"/>
          <a:srcRect/>
          <a:stretch>
            <a:fillRect/>
          </a:stretch>
        </p:blipFill>
        <p:spPr bwMode="auto">
          <a:xfrm>
            <a:off x="214282" y="1428736"/>
            <a:ext cx="8193628" cy="3659290"/>
          </a:xfrm>
          <a:prstGeom prst="rect">
            <a:avLst/>
          </a:prstGeom>
          <a:noFill/>
          <a:ln w="9525">
            <a:noFill/>
            <a:miter lim="800000"/>
            <a:headEnd/>
            <a:tailEnd/>
          </a:ln>
          <a:effectLst/>
        </p:spPr>
      </p:pic>
      <p:sp>
        <p:nvSpPr>
          <p:cNvPr id="5" name="TextBox 4"/>
          <p:cNvSpPr txBox="1"/>
          <p:nvPr/>
        </p:nvSpPr>
        <p:spPr>
          <a:xfrm>
            <a:off x="285720" y="857232"/>
            <a:ext cx="5715040" cy="584775"/>
          </a:xfrm>
          <a:prstGeom prst="rect">
            <a:avLst/>
          </a:prstGeom>
          <a:noFill/>
        </p:spPr>
        <p:txBody>
          <a:bodyPr wrap="square" rtlCol="0">
            <a:spAutoFit/>
          </a:bodyPr>
          <a:lstStyle/>
          <a:p>
            <a:r>
              <a:rPr lang="en-US" sz="3200" b="1" smtClean="0">
                <a:solidFill>
                  <a:srgbClr val="0070C0"/>
                </a:solidFill>
                <a:latin typeface="Times New Roman" pitchFamily="18" charset="0"/>
                <a:cs typeface="Times New Roman" pitchFamily="18" charset="0"/>
              </a:rPr>
              <a:t>* </a:t>
            </a:r>
            <a:r>
              <a:rPr lang="en-US" sz="3200" b="1" u="sng" smtClean="0">
                <a:solidFill>
                  <a:srgbClr val="0070C0"/>
                </a:solidFill>
                <a:latin typeface="Times New Roman" pitchFamily="18" charset="0"/>
                <a:cs typeface="Times New Roman" pitchFamily="18" charset="0"/>
              </a:rPr>
              <a:t>Kích dẫn Triac ở nguồn DC</a:t>
            </a:r>
            <a:r>
              <a:rPr lang="en-US" sz="3200" b="1" smtClean="0">
                <a:solidFill>
                  <a:srgbClr val="0070C0"/>
                </a:solidFill>
                <a:latin typeface="Times New Roman" pitchFamily="18" charset="0"/>
                <a:cs typeface="Times New Roman" pitchFamily="18" charset="0"/>
              </a:rPr>
              <a:t>:</a:t>
            </a:r>
            <a:endParaRPr lang="vi-VN" sz="3200" b="1">
              <a:solidFill>
                <a:srgbClr val="0070C0"/>
              </a:solidFill>
              <a:latin typeface="Times New Roman" pitchFamily="18" charset="0"/>
              <a:cs typeface="Times New Roman" pitchFamily="18" charset="0"/>
            </a:endParaRPr>
          </a:p>
        </p:txBody>
      </p:sp>
      <p:sp>
        <p:nvSpPr>
          <p:cNvPr id="149507" name="Rectangle 3"/>
          <p:cNvSpPr>
            <a:spLocks noChangeArrowheads="1"/>
          </p:cNvSpPr>
          <p:nvPr/>
        </p:nvSpPr>
        <p:spPr bwMode="auto">
          <a:xfrm>
            <a:off x="142844" y="5000636"/>
            <a:ext cx="900115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28600" algn="l"/>
                <a:tab pos="571500" algn="l"/>
              </a:tabLst>
            </a:pP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Khi cöïc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2</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coù ñieän theá döông, cöïc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1</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coù ñieän theá aâm vaø cöïc G ñöôïc kích xung döông thì triac daãn ñieän theo chieàu töø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2</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qua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1</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(Hinh a)</a:t>
            </a:r>
            <a:endParaRPr kumimoji="0" lang="en-US" sz="2400" b="0" i="0" u="none" strike="noStrike" cap="none" normalizeH="0" baseline="0" smtClean="0">
              <a:ln>
                <a:noFill/>
              </a:ln>
              <a:solidFill>
                <a:schemeClr val="tx1"/>
              </a:solidFill>
              <a:effectLst/>
              <a:latin typeface="Arial" pitchFamily="34" charset="0"/>
              <a:cs typeface="Arial" pitchFamily="34" charset="0"/>
            </a:endParaRPr>
          </a:p>
        </p:txBody>
      </p:sp>
      <p:sp>
        <p:nvSpPr>
          <p:cNvPr id="149508" name="Rectangle 4"/>
          <p:cNvSpPr>
            <a:spLocks noChangeArrowheads="1"/>
          </p:cNvSpPr>
          <p:nvPr/>
        </p:nvSpPr>
        <p:spPr bwMode="auto">
          <a:xfrm>
            <a:off x="0" y="5857892"/>
            <a:ext cx="9144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tab pos="228600" algn="l"/>
                <a:tab pos="571500" algn="l"/>
              </a:tabLst>
            </a:pP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Khi cöïc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2</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coù ñieän theá aâm, cöïc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1</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coù ñieän theá döông vaø cöïc G ñöôïc kích xung aâm thì triac  daãn ñieän theo chieàu töø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1</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qua T</a:t>
            </a:r>
            <a:r>
              <a:rPr kumimoji="0" lang="en-US" sz="2400" b="0" i="0" u="none" strike="noStrike" cap="none" normalizeH="0" baseline="-30000" smtClean="0">
                <a:ln>
                  <a:noFill/>
                </a:ln>
                <a:solidFill>
                  <a:srgbClr val="000000"/>
                </a:solidFill>
                <a:effectLst/>
                <a:latin typeface="VNI-Times" pitchFamily="2" charset="0"/>
                <a:ea typeface="Times New Roman" pitchFamily="18" charset="0"/>
                <a:cs typeface="Times New Roman" pitchFamily="18" charset="0"/>
              </a:rPr>
              <a:t>2</a:t>
            </a:r>
            <a:r>
              <a:rPr kumimoji="0" lang="en-US" sz="2400" b="0" i="0" u="none" strike="noStrike" cap="none" normalizeH="0" baseline="0" smtClean="0">
                <a:ln>
                  <a:noFill/>
                </a:ln>
                <a:solidFill>
                  <a:srgbClr val="000000"/>
                </a:solidFill>
                <a:effectLst/>
                <a:latin typeface="VNI-Times" pitchFamily="2" charset="0"/>
                <a:ea typeface="Times New Roman" pitchFamily="18" charset="0"/>
                <a:cs typeface="Times New Roman" pitchFamily="18" charset="0"/>
              </a:rPr>
              <a:t> (Hình b).</a:t>
            </a:r>
            <a:endParaRPr kumimoji="0" lang="en-US" sz="2400" b="0" i="0" u="none" strike="noStrike" cap="none" normalizeH="0" baseline="0" smtClean="0">
              <a:ln>
                <a:noFill/>
              </a:ln>
              <a:solidFill>
                <a:schemeClr val="tx1"/>
              </a:solidFill>
              <a:effectLst/>
              <a:latin typeface="Arial" pitchFamily="34" charset="0"/>
              <a:cs typeface="Arial" pitchFamily="34" charset="0"/>
            </a:endParaRPr>
          </a:p>
        </p:txBody>
      </p:sp>
      <p:sp>
        <p:nvSpPr>
          <p:cNvPr id="9" name="TextBox 8"/>
          <p:cNvSpPr txBox="1"/>
          <p:nvPr/>
        </p:nvSpPr>
        <p:spPr>
          <a:xfrm>
            <a:off x="142844" y="214290"/>
            <a:ext cx="8072494"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1.3.2- </a:t>
            </a:r>
            <a:r>
              <a:rPr lang="en-US" sz="3200" b="1" u="sng" smtClean="0">
                <a:solidFill>
                  <a:schemeClr val="accent6">
                    <a:lumMod val="75000"/>
                  </a:schemeClr>
                </a:solidFill>
                <a:latin typeface="Times New Roman" pitchFamily="18" charset="0"/>
                <a:cs typeface="Times New Roman" pitchFamily="18" charset="0"/>
              </a:rPr>
              <a:t>Nguyên lý làm việc của Triac</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9506"/>
                                        </p:tgtEl>
                                        <p:attrNameLst>
                                          <p:attrName>style.visibility</p:attrName>
                                        </p:attrNameLst>
                                      </p:cBhvr>
                                      <p:to>
                                        <p:strVal val="visible"/>
                                      </p:to>
                                    </p:set>
                                    <p:animEffect transition="in" filter="checkerboard(across)">
                                      <p:cBhvr>
                                        <p:cTn id="17" dur="500"/>
                                        <p:tgtEl>
                                          <p:spTgt spid="14950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49507"/>
                                        </p:tgtEl>
                                        <p:attrNameLst>
                                          <p:attrName>style.visibility</p:attrName>
                                        </p:attrNameLst>
                                      </p:cBhvr>
                                      <p:to>
                                        <p:strVal val="visible"/>
                                      </p:to>
                                    </p:set>
                                    <p:animEffect transition="in" filter="checkerboard(across)">
                                      <p:cBhvr>
                                        <p:cTn id="22" dur="500"/>
                                        <p:tgtEl>
                                          <p:spTgt spid="14950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49508"/>
                                        </p:tgtEl>
                                        <p:attrNameLst>
                                          <p:attrName>style.visibility</p:attrName>
                                        </p:attrNameLst>
                                      </p:cBhvr>
                                      <p:to>
                                        <p:strVal val="visible"/>
                                      </p:to>
                                    </p:set>
                                    <p:animEffect transition="in" filter="checkerboard(across)">
                                      <p:cBhvr>
                                        <p:cTn id="27" dur="500"/>
                                        <p:tgtEl>
                                          <p:spTgt spid="149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9507" grpId="0"/>
      <p:bldP spid="14950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p:cNvPicPr>
            <a:picLocks noChangeAspect="1" noChangeArrowheads="1"/>
          </p:cNvPicPr>
          <p:nvPr/>
        </p:nvPicPr>
        <p:blipFill>
          <a:blip r:embed="rId2"/>
          <a:srcRect/>
          <a:stretch>
            <a:fillRect/>
          </a:stretch>
        </p:blipFill>
        <p:spPr bwMode="auto">
          <a:xfrm>
            <a:off x="4782812" y="1071546"/>
            <a:ext cx="4532461" cy="3071834"/>
          </a:xfrm>
          <a:prstGeom prst="rect">
            <a:avLst/>
          </a:prstGeom>
          <a:noFill/>
          <a:ln w="9525">
            <a:noFill/>
            <a:miter lim="800000"/>
            <a:headEnd/>
            <a:tailEnd/>
          </a:ln>
          <a:effectLst/>
        </p:spPr>
      </p:pic>
      <p:sp>
        <p:nvSpPr>
          <p:cNvPr id="5" name="TextBox 4"/>
          <p:cNvSpPr txBox="1"/>
          <p:nvPr/>
        </p:nvSpPr>
        <p:spPr>
          <a:xfrm>
            <a:off x="357158" y="142852"/>
            <a:ext cx="5715040" cy="584775"/>
          </a:xfrm>
          <a:prstGeom prst="rect">
            <a:avLst/>
          </a:prstGeom>
          <a:noFill/>
        </p:spPr>
        <p:txBody>
          <a:bodyPr wrap="square" rtlCol="0">
            <a:spAutoFit/>
          </a:bodyPr>
          <a:lstStyle/>
          <a:p>
            <a:r>
              <a:rPr lang="en-US" sz="3200" b="1" smtClean="0">
                <a:solidFill>
                  <a:srgbClr val="0070C0"/>
                </a:solidFill>
                <a:latin typeface="Times New Roman" pitchFamily="18" charset="0"/>
                <a:cs typeface="Times New Roman" pitchFamily="18" charset="0"/>
              </a:rPr>
              <a:t>* </a:t>
            </a:r>
            <a:r>
              <a:rPr lang="en-US" sz="3200" b="1" u="sng" smtClean="0">
                <a:solidFill>
                  <a:srgbClr val="0070C0"/>
                </a:solidFill>
                <a:latin typeface="Times New Roman" pitchFamily="18" charset="0"/>
                <a:cs typeface="Times New Roman" pitchFamily="18" charset="0"/>
              </a:rPr>
              <a:t>Kích dẫn Triac ở nguồn AC</a:t>
            </a:r>
            <a:r>
              <a:rPr lang="en-US" sz="3200" b="1" smtClean="0">
                <a:solidFill>
                  <a:srgbClr val="0070C0"/>
                </a:solidFill>
                <a:latin typeface="Times New Roman" pitchFamily="18" charset="0"/>
                <a:cs typeface="Times New Roman" pitchFamily="18" charset="0"/>
              </a:rPr>
              <a:t>:</a:t>
            </a:r>
            <a:endParaRPr lang="vi-VN" sz="3200" b="1">
              <a:solidFill>
                <a:srgbClr val="0070C0"/>
              </a:solidFill>
              <a:latin typeface="Times New Roman" pitchFamily="18" charset="0"/>
              <a:cs typeface="Times New Roman" pitchFamily="18" charset="0"/>
            </a:endParaRPr>
          </a:p>
        </p:txBody>
      </p:sp>
      <p:sp>
        <p:nvSpPr>
          <p:cNvPr id="6" name="Rectangle 5"/>
          <p:cNvSpPr/>
          <p:nvPr/>
        </p:nvSpPr>
        <p:spPr>
          <a:xfrm>
            <a:off x="214282" y="1000108"/>
            <a:ext cx="4572000" cy="4832092"/>
          </a:xfrm>
          <a:prstGeom prst="rect">
            <a:avLst/>
          </a:prstGeom>
        </p:spPr>
        <p:txBody>
          <a:bodyPr wrap="square">
            <a:spAutoFit/>
          </a:bodyPr>
          <a:lstStyle/>
          <a:p>
            <a:pPr>
              <a:buFontTx/>
              <a:buChar char="-"/>
            </a:pPr>
            <a:r>
              <a:rPr lang="en-US" sz="2800" smtClean="0">
                <a:latin typeface="VNI-Times" pitchFamily="2" charset="0"/>
              </a:rPr>
              <a:t> Khi nguoàn coù baùn kyø döông, cöïc G ñöôïc kích xung döông </a:t>
            </a:r>
            <a:r>
              <a:rPr lang="en-US" sz="2800" smtClean="0">
                <a:latin typeface="Times New Roman" pitchFamily="18" charset="0"/>
                <a:cs typeface="Times New Roman" pitchFamily="18" charset="0"/>
              </a:rPr>
              <a:t>và </a:t>
            </a:r>
            <a:r>
              <a:rPr lang="en-US" sz="2800" smtClean="0">
                <a:latin typeface="VNI-Times" pitchFamily="2" charset="0"/>
              </a:rPr>
              <a:t>khi nguoàn coù baùn kyø aâm, cöïc G ñöôïc kích xung aâm. </a:t>
            </a:r>
          </a:p>
          <a:p>
            <a:pPr>
              <a:buFontTx/>
              <a:buChar char="-"/>
            </a:pPr>
            <a:r>
              <a:rPr lang="en-US" sz="2800" smtClean="0">
                <a:latin typeface="VNI-Times" pitchFamily="2" charset="0"/>
              </a:rPr>
              <a:t> Triac cho doøng ñieän qua ñöôïc hai chieàu vaø khi ñaõ daãn ñieän thì ñieän aùp treân hai cöïc (T1-T2) raát nhoû neân ñöôïc coi nhö coâng taéc baùn daãn duøng trong maïch ñieän xoay chieàu.</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50530"/>
                                        </p:tgtEl>
                                        <p:attrNameLst>
                                          <p:attrName>style.visibility</p:attrName>
                                        </p:attrNameLst>
                                      </p:cBhvr>
                                      <p:to>
                                        <p:strVal val="visible"/>
                                      </p:to>
                                    </p:set>
                                    <p:animEffect transition="in" filter="checkerboard(across)">
                                      <p:cBhvr>
                                        <p:cTn id="12" dur="500"/>
                                        <p:tgtEl>
                                          <p:spTgt spid="15053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18"/>
          <p:cNvSpPr>
            <a:spLocks/>
          </p:cNvSpPr>
          <p:nvPr/>
        </p:nvSpPr>
        <p:spPr bwMode="auto">
          <a:xfrm rot="16200000">
            <a:off x="1924325" y="3719220"/>
            <a:ext cx="439359" cy="1430552"/>
          </a:xfrm>
          <a:prstGeom prst="leftBrace">
            <a:avLst>
              <a:gd name="adj1" fmla="val 37477"/>
              <a:gd name="adj2" fmla="val 50000"/>
            </a:avLst>
          </a:prstGeom>
          <a:noFill/>
          <a:ln w="9525">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vi-VN">
              <a:latin typeface="+mj-lt"/>
            </a:endParaRPr>
          </a:p>
        </p:txBody>
      </p:sp>
      <p:sp>
        <p:nvSpPr>
          <p:cNvPr id="7" name="AutoShape 18"/>
          <p:cNvSpPr>
            <a:spLocks/>
          </p:cNvSpPr>
          <p:nvPr/>
        </p:nvSpPr>
        <p:spPr bwMode="auto">
          <a:xfrm rot="16200000">
            <a:off x="6637440" y="3719222"/>
            <a:ext cx="439359" cy="1430552"/>
          </a:xfrm>
          <a:prstGeom prst="leftBrace">
            <a:avLst>
              <a:gd name="adj1" fmla="val 37477"/>
              <a:gd name="adj2" fmla="val 50000"/>
            </a:avLst>
          </a:prstGeom>
          <a:noFill/>
          <a:ln w="9525">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vi-VN">
              <a:latin typeface="+mj-lt"/>
            </a:endParaRPr>
          </a:p>
        </p:txBody>
      </p:sp>
      <p:sp>
        <p:nvSpPr>
          <p:cNvPr id="8" name="Text Box 20"/>
          <p:cNvSpPr txBox="1">
            <a:spLocks noChangeArrowheads="1"/>
          </p:cNvSpPr>
          <p:nvPr/>
        </p:nvSpPr>
        <p:spPr bwMode="auto">
          <a:xfrm>
            <a:off x="285720" y="4786322"/>
            <a:ext cx="3658113" cy="1098399"/>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vi-VN" sz="2000" b="1" i="0" u="none" strike="noStrike" cap="none" normalizeH="0" baseline="0" smtClean="0">
                <a:ln>
                  <a:noFill/>
                </a:ln>
                <a:solidFill>
                  <a:schemeClr val="tx1"/>
                </a:solidFill>
                <a:effectLst/>
                <a:latin typeface="+mj-lt"/>
                <a:cs typeface="Arial" pitchFamily="34" charset="0"/>
              </a:rPr>
              <a:t>Kích</a:t>
            </a:r>
            <a:r>
              <a:rPr kumimoji="0" lang="vi-VN" sz="2000" b="1" i="0" u="none" strike="noStrike" cap="none" normalizeH="0" smtClean="0">
                <a:ln>
                  <a:noFill/>
                </a:ln>
                <a:solidFill>
                  <a:schemeClr val="tx1"/>
                </a:solidFill>
                <a:effectLst/>
                <a:latin typeface="+mj-lt"/>
                <a:cs typeface="Arial" pitchFamily="34" charset="0"/>
              </a:rPr>
              <a:t> thuận</a:t>
            </a:r>
            <a:endParaRPr kumimoji="0" lang="vi-VN" sz="2000" b="1" i="0" u="none" strike="noStrike" cap="none" normalizeH="0" baseline="0" smtClean="0">
              <a:ln>
                <a:noFill/>
              </a:ln>
              <a:solidFill>
                <a:schemeClr val="tx1"/>
              </a:solidFill>
              <a:effectLst/>
              <a:latin typeface="+mj-lt"/>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lang="vi-VN" sz="2000" b="1" smtClean="0">
                <a:latin typeface="+mj-lt"/>
                <a:cs typeface="Arial" pitchFamily="34" charset="0"/>
              </a:rPr>
              <a:t>Cần dòng điện kích trị số nhỏ</a:t>
            </a:r>
            <a:endParaRPr kumimoji="0" lang="vi-VN" sz="2000" b="1" i="0" u="none" strike="noStrike" cap="none" normalizeH="0" baseline="0" smtClean="0">
              <a:ln>
                <a:noFill/>
              </a:ln>
              <a:solidFill>
                <a:schemeClr val="tx1"/>
              </a:solidFill>
              <a:effectLst/>
              <a:latin typeface="+mj-lt"/>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1" i="0" u="none" strike="noStrike" cap="none" normalizeH="0" baseline="0" smtClean="0">
              <a:ln>
                <a:noFill/>
              </a:ln>
              <a:solidFill>
                <a:schemeClr val="tx1"/>
              </a:solidFill>
              <a:effectLst/>
              <a:latin typeface="+mj-lt"/>
              <a:cs typeface="Arial" pitchFamily="34" charset="0"/>
            </a:endParaRPr>
          </a:p>
        </p:txBody>
      </p:sp>
      <p:sp>
        <p:nvSpPr>
          <p:cNvPr id="9" name="Text Box 21"/>
          <p:cNvSpPr txBox="1">
            <a:spLocks noChangeArrowheads="1"/>
          </p:cNvSpPr>
          <p:nvPr/>
        </p:nvSpPr>
        <p:spPr bwMode="auto">
          <a:xfrm>
            <a:off x="5200167" y="4786322"/>
            <a:ext cx="3658113" cy="1098399"/>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lvl="0" algn="ctr" fontAlgn="base">
              <a:spcBef>
                <a:spcPct val="0"/>
              </a:spcBef>
              <a:spcAft>
                <a:spcPts val="1000"/>
              </a:spcAft>
            </a:pPr>
            <a:r>
              <a:rPr lang="vi-VN" sz="2000" b="1" smtClean="0">
                <a:latin typeface="+mj-lt"/>
                <a:cs typeface="Arial" pitchFamily="34" charset="0"/>
              </a:rPr>
              <a:t>Kích nghịch</a:t>
            </a:r>
          </a:p>
          <a:p>
            <a:pPr lvl="0" algn="ctr" fontAlgn="base">
              <a:spcBef>
                <a:spcPct val="0"/>
              </a:spcBef>
              <a:spcAft>
                <a:spcPts val="1000"/>
              </a:spcAft>
            </a:pPr>
            <a:r>
              <a:rPr lang="vi-VN" sz="2000" b="1" smtClean="0">
                <a:latin typeface="+mj-lt"/>
                <a:cs typeface="Arial" pitchFamily="34" charset="0"/>
              </a:rPr>
              <a:t>Cần dòng điện kích trị số lớn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vi-VN" sz="2000" b="1" i="0" u="none" strike="noStrike" cap="none" normalizeH="0" baseline="0" smtClean="0">
              <a:ln>
                <a:noFill/>
              </a:ln>
              <a:solidFill>
                <a:schemeClr val="tx1"/>
              </a:solidFill>
              <a:effectLst/>
              <a:latin typeface="+mj-lt"/>
              <a:cs typeface="Arial" pitchFamily="34" charset="0"/>
            </a:endParaRPr>
          </a:p>
        </p:txBody>
      </p:sp>
      <p:sp>
        <p:nvSpPr>
          <p:cNvPr id="10" name="TextBox 9"/>
          <p:cNvSpPr txBox="1"/>
          <p:nvPr/>
        </p:nvSpPr>
        <p:spPr>
          <a:xfrm>
            <a:off x="1000100" y="214290"/>
            <a:ext cx="7429552" cy="584775"/>
          </a:xfrm>
          <a:prstGeom prst="rect">
            <a:avLst/>
          </a:prstGeom>
          <a:noFill/>
        </p:spPr>
        <p:txBody>
          <a:bodyPr wrap="square" rtlCol="0">
            <a:spAutoFit/>
          </a:bodyPr>
          <a:lstStyle/>
          <a:p>
            <a:pPr algn="ctr"/>
            <a:r>
              <a:rPr lang="vi-VN" sz="3200" b="1" smtClean="0">
                <a:solidFill>
                  <a:srgbClr val="FF0000"/>
                </a:solidFill>
                <a:latin typeface="+mj-lt"/>
              </a:rPr>
              <a:t>Các cách kích dẫn TRIAC</a:t>
            </a:r>
            <a:endParaRPr lang="vi-VN" sz="3200" b="1">
              <a:solidFill>
                <a:srgbClr val="FF0000"/>
              </a:solidFill>
              <a:latin typeface="+mj-lt"/>
            </a:endParaRPr>
          </a:p>
        </p:txBody>
      </p:sp>
      <p:sp>
        <p:nvSpPr>
          <p:cNvPr id="1966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9661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 name="Object 2"/>
          <p:cNvGraphicFramePr>
            <a:graphicFrameLocks noChangeAspect="1"/>
          </p:cNvGraphicFramePr>
          <p:nvPr/>
        </p:nvGraphicFramePr>
        <p:xfrm>
          <a:off x="15226" y="801504"/>
          <a:ext cx="8985930" cy="3068107"/>
        </p:xfrm>
        <a:graphic>
          <a:graphicData uri="http://schemas.openxmlformats.org/presentationml/2006/ole">
            <p:oleObj spid="_x0000_s196610" r:id="rId3" imgW="7901562" imgH="2693059" progId="Visio.Drawing.11">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heckerboard(across)">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heckerboard(across)">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14290"/>
            <a:ext cx="82868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1.3.3- </a:t>
            </a:r>
            <a:r>
              <a:rPr lang="en-US" sz="3200" b="1" u="sng" smtClean="0">
                <a:solidFill>
                  <a:schemeClr val="accent6">
                    <a:lumMod val="75000"/>
                  </a:schemeClr>
                </a:solidFill>
                <a:latin typeface="Times New Roman" pitchFamily="18" charset="0"/>
                <a:cs typeface="Times New Roman" pitchFamily="18" charset="0"/>
              </a:rPr>
              <a:t>Đặc tuyến vôn-ampe của TRIAC</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7" name="Rectangle 6"/>
          <p:cNvSpPr/>
          <p:nvPr/>
        </p:nvSpPr>
        <p:spPr>
          <a:xfrm>
            <a:off x="142844" y="928670"/>
            <a:ext cx="2857520" cy="5016758"/>
          </a:xfrm>
          <a:prstGeom prst="rect">
            <a:avLst/>
          </a:prstGeom>
        </p:spPr>
        <p:txBody>
          <a:bodyPr wrap="square">
            <a:spAutoFit/>
          </a:bodyPr>
          <a:lstStyle/>
          <a:p>
            <a:r>
              <a:rPr lang="en-US" sz="3200" smtClean="0">
                <a:latin typeface="VNI-Times" pitchFamily="2" charset="0"/>
              </a:rPr>
              <a:t>Triac coù ñaëc tính V-A goàm hai phaàn ñoái xöùng nhau qua ñieåm O. Hai phaàn naøy gioáng nhö ñaëc tính cuûa 2 SCR maéc ngöôïc chieàu nhau.</a:t>
            </a:r>
            <a:endParaRPr lang="vi-VN" sz="3200"/>
          </a:p>
        </p:txBody>
      </p:sp>
      <p:sp>
        <p:nvSpPr>
          <p:cNvPr id="19558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5586" name="Object 2"/>
          <p:cNvGraphicFramePr>
            <a:graphicFrameLocks noChangeAspect="1"/>
          </p:cNvGraphicFramePr>
          <p:nvPr/>
        </p:nvGraphicFramePr>
        <p:xfrm>
          <a:off x="2717183" y="1285860"/>
          <a:ext cx="6426817" cy="4572032"/>
        </p:xfrm>
        <a:graphic>
          <a:graphicData uri="http://schemas.openxmlformats.org/presentationml/2006/ole">
            <p:oleObj spid="_x0000_s195586" r:id="rId3" imgW="5109943" imgH="3638199"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95586"/>
                                        </p:tgtEl>
                                        <p:attrNameLst>
                                          <p:attrName>style.visibility</p:attrName>
                                        </p:attrNameLst>
                                      </p:cBhvr>
                                      <p:to>
                                        <p:strVal val="visible"/>
                                      </p:to>
                                    </p:set>
                                    <p:animEffect transition="in" filter="checkerboard(across)">
                                      <p:cBhvr>
                                        <p:cTn id="12" dur="500"/>
                                        <p:tgtEl>
                                          <p:spTgt spid="19558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ChangeArrowheads="1"/>
          </p:cNvSpPr>
          <p:nvPr/>
        </p:nvSpPr>
        <p:spPr bwMode="auto">
          <a:xfrm>
            <a:off x="0" y="785794"/>
            <a:ext cx="9144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TRIAC có rất nhiều ứng dụng. Tuy nhiên người ta không sử dụng nó trong các ứng dụng chuyển mạch công suất cao - một trong những lý do là đặc tính chuyển mạch không đối xứng của nó.</a:t>
            </a:r>
            <a:endParaRPr kumimoji="0" lang="en-US" sz="2400" b="0" i="0" u="none" strike="noStrike" cap="none" normalizeH="0" baseline="0" smtClean="0">
              <a:ln>
                <a:noFill/>
              </a:ln>
              <a:effectLst/>
              <a:latin typeface="Times New Roman" pitchFamily="18" charset="0"/>
              <a:cs typeface="Times New Roman" pitchFamily="18" charset="0"/>
            </a:endParaRPr>
          </a:p>
        </p:txBody>
      </p:sp>
      <p:sp>
        <p:nvSpPr>
          <p:cNvPr id="6" name="Rectangle 5"/>
          <p:cNvSpPr/>
          <p:nvPr/>
        </p:nvSpPr>
        <p:spPr>
          <a:xfrm>
            <a:off x="428596" y="142852"/>
            <a:ext cx="5361339" cy="584775"/>
          </a:xfrm>
          <a:prstGeom prst="rect">
            <a:avLst/>
          </a:prstGeom>
        </p:spPr>
        <p:txBody>
          <a:bodyPr wrap="none">
            <a:spAutoFit/>
          </a:bodyPr>
          <a:lstStyle/>
          <a:p>
            <a:r>
              <a:rPr lang="vi-VN" sz="3200" b="1" smtClean="0">
                <a:solidFill>
                  <a:schemeClr val="accent6">
                    <a:lumMod val="75000"/>
                  </a:schemeClr>
                </a:solidFill>
                <a:latin typeface="+mj-lt"/>
                <a:cs typeface="Times New Roman" pitchFamily="18" charset="0"/>
              </a:rPr>
              <a:t>1.3.4- </a:t>
            </a:r>
            <a:r>
              <a:rPr lang="vi-VN" sz="3200" b="1" u="sng" smtClean="0">
                <a:solidFill>
                  <a:schemeClr val="accent6">
                    <a:lumMod val="75000"/>
                  </a:schemeClr>
                </a:solidFill>
                <a:latin typeface="+mj-lt"/>
                <a:cs typeface="Times New Roman" pitchFamily="18" charset="0"/>
              </a:rPr>
              <a:t>Ứng dụng của TRIAC</a:t>
            </a:r>
            <a:r>
              <a:rPr lang="vi-VN" sz="3200" b="1" smtClean="0">
                <a:solidFill>
                  <a:schemeClr val="accent6">
                    <a:lumMod val="75000"/>
                  </a:schemeClr>
                </a:solidFill>
                <a:latin typeface="+mj-lt"/>
                <a:cs typeface="Times New Roman" pitchFamily="18" charset="0"/>
              </a:rPr>
              <a:t>:</a:t>
            </a:r>
            <a:r>
              <a:rPr lang="en-US" sz="3200" b="1" smtClean="0">
                <a:solidFill>
                  <a:schemeClr val="accent6">
                    <a:lumMod val="75000"/>
                  </a:schemeClr>
                </a:solidFill>
                <a:latin typeface="+mj-lt"/>
                <a:cs typeface="Times New Roman" pitchFamily="18" charset="0"/>
              </a:rPr>
              <a:t> </a:t>
            </a:r>
            <a:endParaRPr lang="en-US" sz="3200" b="1" dirty="0" smtClean="0">
              <a:solidFill>
                <a:schemeClr val="accent6">
                  <a:lumMod val="75000"/>
                </a:schemeClr>
              </a:solidFill>
              <a:latin typeface="+mj-lt"/>
              <a:cs typeface="Times New Roman" pitchFamily="18" charset="0"/>
            </a:endParaRPr>
          </a:p>
        </p:txBody>
      </p:sp>
      <p:sp>
        <p:nvSpPr>
          <p:cNvPr id="219140" name="Rectangle 4"/>
          <p:cNvSpPr>
            <a:spLocks noChangeArrowheads="1"/>
          </p:cNvSpPr>
          <p:nvPr/>
        </p:nvSpPr>
        <p:spPr bwMode="auto">
          <a:xfrm>
            <a:off x="0" y="2000240"/>
            <a:ext cx="9144000" cy="23698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Tuy nhiên TRIAC vẫn được sử dụng trong nhiều ứng dụng chuyển mạch điện:</a:t>
            </a:r>
            <a:endParaRPr kumimoji="0" lang="vi-VN" sz="2400" b="0" i="0" u="none" strike="noStrike" cap="none" normalizeH="0" baseline="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Đèn điều chỉnh ánh sáng trong nhà.</a:t>
            </a:r>
            <a:endParaRPr kumimoji="0" lang="vi-VN" sz="2400" b="0" i="0" u="none" strike="noStrike" cap="none" normalizeH="0" baseline="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Điều khiển tốc độ quạt điện.</a:t>
            </a:r>
            <a:endParaRPr kumimoji="0" lang="vi-VN" sz="2400" b="0" i="0" u="none" strike="noStrike" cap="none" normalizeH="0" baseline="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Điều khiển động cơ nhỏ.</a:t>
            </a:r>
            <a:endParaRPr kumimoji="0" lang="vi-VN" sz="2400" b="0" i="0" u="none" strike="noStrike" cap="none" normalizeH="0" baseline="0" smtClean="0">
              <a:ln>
                <a:noFill/>
              </a:ln>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 Kiểm soát các thiết bị gia dụng nhỏ chạy bằng điện xoay chiều.</a:t>
            </a:r>
            <a:endParaRPr kumimoji="0" lang="en-US" sz="2400" b="0" i="0" u="none" strike="noStrike" cap="none" normalizeH="0" baseline="0" smtClean="0">
              <a:ln>
                <a:noFill/>
              </a:ln>
              <a:effectLst/>
              <a:latin typeface="Times New Roman" pitchFamily="18" charset="0"/>
              <a:cs typeface="Times New Roman" pitchFamily="18" charset="0"/>
            </a:endParaRPr>
          </a:p>
        </p:txBody>
      </p:sp>
      <p:sp>
        <p:nvSpPr>
          <p:cNvPr id="219141" name="Rectangle 5"/>
          <p:cNvSpPr>
            <a:spLocks noChangeArrowheads="1"/>
          </p:cNvSpPr>
          <p:nvPr/>
        </p:nvSpPr>
        <p:spPr bwMode="auto">
          <a:xfrm>
            <a:off x="0" y="4429132"/>
            <a:ext cx="9144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effectLst/>
                <a:latin typeface="Times New Roman" pitchFamily="18" charset="0"/>
                <a:ea typeface="Times New Roman" pitchFamily="18" charset="0"/>
                <a:cs typeface="Times New Roman" pitchFamily="18" charset="0"/>
              </a:rPr>
              <a:t>TRIAC dễ sử dụng và có chi phí thấp hơn thay vì sử dụng hai thyristor cho các ứng dụng công suất thấp. Khi cần có công suất cao hơn, người ta thường sử dụng hai thyristor đặt đối song với nhau.</a:t>
            </a:r>
            <a:endParaRPr kumimoji="0" lang="en-US" sz="2400" b="0" i="0" u="none" strike="noStrike" cap="none" normalizeH="0" baseline="0" smtClean="0">
              <a:ln>
                <a:noFill/>
              </a:ln>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9138">
                                            <p:txEl>
                                              <p:pRg st="0" end="0"/>
                                            </p:txEl>
                                          </p:spTgt>
                                        </p:tgtEl>
                                        <p:attrNameLst>
                                          <p:attrName>style.visibility</p:attrName>
                                        </p:attrNameLst>
                                      </p:cBhvr>
                                      <p:to>
                                        <p:strVal val="visible"/>
                                      </p:to>
                                    </p:set>
                                    <p:animEffect transition="in" filter="checkerboard(across)">
                                      <p:cBhvr>
                                        <p:cTn id="12" dur="500"/>
                                        <p:tgtEl>
                                          <p:spTgt spid="21913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19140"/>
                                        </p:tgtEl>
                                        <p:attrNameLst>
                                          <p:attrName>style.visibility</p:attrName>
                                        </p:attrNameLst>
                                      </p:cBhvr>
                                      <p:to>
                                        <p:strVal val="visible"/>
                                      </p:to>
                                    </p:set>
                                    <p:animEffect transition="in" filter="checkerboard(across)">
                                      <p:cBhvr>
                                        <p:cTn id="17" dur="500"/>
                                        <p:tgtEl>
                                          <p:spTgt spid="21914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19141"/>
                                        </p:tgtEl>
                                        <p:attrNameLst>
                                          <p:attrName>style.visibility</p:attrName>
                                        </p:attrNameLst>
                                      </p:cBhvr>
                                      <p:to>
                                        <p:strVal val="visible"/>
                                      </p:to>
                                    </p:set>
                                    <p:animEffect transition="in" filter="checkerboard(across)">
                                      <p:cBhvr>
                                        <p:cTn id="22" dur="500"/>
                                        <p:tgtEl>
                                          <p:spTgt spid="219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9140" grpId="0"/>
      <p:bldP spid="21914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596" y="142852"/>
            <a:ext cx="8072494" cy="1077218"/>
          </a:xfrm>
          <a:prstGeom prst="rect">
            <a:avLst/>
          </a:prstGeom>
          <a:noFill/>
        </p:spPr>
        <p:txBody>
          <a:bodyPr wrap="square" rtlCol="0">
            <a:spAutoFit/>
          </a:bodyPr>
          <a:lstStyle/>
          <a:p>
            <a:endParaRPr lang="en-US" sz="3200" b="1" smtClean="0">
              <a:solidFill>
                <a:srgbClr val="0070C0"/>
              </a:solidFill>
              <a:latin typeface="Times New Roman" pitchFamily="18" charset="0"/>
              <a:cs typeface="Times New Roman" pitchFamily="18" charset="0"/>
            </a:endParaRPr>
          </a:p>
          <a:p>
            <a:r>
              <a:rPr lang="en-US" sz="3200" b="1" smtClean="0">
                <a:solidFill>
                  <a:srgbClr val="0070C0"/>
                </a:solidFill>
                <a:latin typeface="Times New Roman" pitchFamily="18" charset="0"/>
                <a:cs typeface="Times New Roman" pitchFamily="18" charset="0"/>
              </a:rPr>
              <a:t>        Mạch ứng dụng Triac tổng quát</a:t>
            </a:r>
            <a:endParaRPr lang="vi-VN" sz="3200" b="1" dirty="0">
              <a:solidFill>
                <a:srgbClr val="0070C0"/>
              </a:solidFill>
              <a:latin typeface="Times New Roman" pitchFamily="18" charset="0"/>
              <a:cs typeface="Times New Roman" pitchFamily="18" charset="0"/>
            </a:endParaRPr>
          </a:p>
        </p:txBody>
      </p:sp>
      <p:sp>
        <p:nvSpPr>
          <p:cNvPr id="21197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11969" name="Object 1"/>
          <p:cNvGraphicFramePr>
            <a:graphicFrameLocks noChangeAspect="1"/>
          </p:cNvGraphicFramePr>
          <p:nvPr/>
        </p:nvGraphicFramePr>
        <p:xfrm>
          <a:off x="357158" y="1857364"/>
          <a:ext cx="10520075" cy="3500462"/>
        </p:xfrm>
        <a:graphic>
          <a:graphicData uri="http://schemas.openxmlformats.org/presentationml/2006/ole">
            <p:oleObj spid="_x0000_s211969" r:id="rId3" imgW="8936500" imgH="297569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checkerboard(across)">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1969"/>
                                        </p:tgtEl>
                                        <p:attrNameLst>
                                          <p:attrName>style.visibility</p:attrName>
                                        </p:attrNameLst>
                                      </p:cBhvr>
                                      <p:to>
                                        <p:strVal val="visible"/>
                                      </p:to>
                                    </p:set>
                                    <p:animEffect transition="in" filter="checkerboard(across)">
                                      <p:cBhvr>
                                        <p:cTn id="12" dur="500"/>
                                        <p:tgtEl>
                                          <p:spTgt spid="2119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42852"/>
            <a:ext cx="9144000" cy="584775"/>
          </a:xfrm>
          <a:prstGeom prst="rect">
            <a:avLst/>
          </a:prstGeom>
          <a:noFill/>
        </p:spPr>
        <p:txBody>
          <a:bodyPr wrap="square" rtlCol="0">
            <a:spAutoFit/>
          </a:bodyPr>
          <a:lstStyle/>
          <a:p>
            <a:r>
              <a:rPr lang="vi-VN" sz="3200" b="1" smtClean="0">
                <a:solidFill>
                  <a:srgbClr val="0070C0"/>
                </a:solidFill>
                <a:latin typeface="+mj-lt"/>
              </a:rPr>
              <a:t>Mạch điều chỉnh độ sáng đèn dùng Diac và TRiac</a:t>
            </a:r>
            <a:endParaRPr lang="vi-VN" sz="3200" b="1">
              <a:solidFill>
                <a:srgbClr val="0070C0"/>
              </a:solidFill>
              <a:latin typeface="+mj-lt"/>
            </a:endParaRPr>
          </a:p>
        </p:txBody>
      </p:sp>
      <p:pic>
        <p:nvPicPr>
          <p:cNvPr id="4" name="Picture 3"/>
          <p:cNvPicPr/>
          <p:nvPr/>
        </p:nvPicPr>
        <p:blipFill>
          <a:blip r:embed="rId3">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572132" y="928670"/>
            <a:ext cx="3286148" cy="1785950"/>
          </a:xfrm>
          <a:prstGeom prst="rect">
            <a:avLst/>
          </a:prstGeom>
          <a:noFill/>
          <a:ln>
            <a:noFill/>
          </a:ln>
        </p:spPr>
      </p:pic>
      <p:grpSp>
        <p:nvGrpSpPr>
          <p:cNvPr id="214018" name="Group 111624"/>
          <p:cNvGrpSpPr>
            <a:grpSpLocks/>
          </p:cNvGrpSpPr>
          <p:nvPr/>
        </p:nvGrpSpPr>
        <p:grpSpPr bwMode="auto">
          <a:xfrm>
            <a:off x="5715008" y="2643182"/>
            <a:ext cx="3071834" cy="1571636"/>
            <a:chOff x="0" y="0"/>
            <a:chExt cx="25114" cy="12185"/>
          </a:xfrm>
        </p:grpSpPr>
        <p:cxnSp>
          <p:nvCxnSpPr>
            <p:cNvPr id="57" name="Straight Arrow Connector 57"/>
            <p:cNvCxnSpPr>
              <a:cxnSpLocks noChangeShapeType="1"/>
            </p:cNvCxnSpPr>
            <p:nvPr/>
          </p:nvCxnSpPr>
          <p:spPr bwMode="auto">
            <a:xfrm flipV="1">
              <a:off x="2671" y="2434"/>
              <a:ext cx="0" cy="9677"/>
            </a:xfrm>
            <a:prstGeom prst="straightConnector1">
              <a:avLst/>
            </a:prstGeom>
            <a:noFill/>
            <a:ln w="12700">
              <a:solidFill>
                <a:srgbClr val="000000"/>
              </a:solidFill>
              <a:miter lim="800000"/>
              <a:headEnd/>
              <a:tailEnd type="triangle" w="med" len="med"/>
            </a:ln>
          </p:spPr>
        </p:cxnSp>
        <p:sp>
          <p:nvSpPr>
            <p:cNvPr id="58" name="Straight Connector 58"/>
            <p:cNvSpPr>
              <a:spLocks noChangeShapeType="1"/>
            </p:cNvSpPr>
            <p:nvPr/>
          </p:nvSpPr>
          <p:spPr bwMode="auto">
            <a:xfrm flipV="1">
              <a:off x="6234" y="59"/>
              <a:ext cx="0" cy="12126"/>
            </a:xfrm>
            <a:prstGeom prst="line">
              <a:avLst/>
            </a:prstGeom>
            <a:noFill/>
            <a:ln w="12700">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vi-VN"/>
            </a:p>
          </p:txBody>
        </p:sp>
        <p:sp>
          <p:nvSpPr>
            <p:cNvPr id="59" name="Straight Connector 59"/>
            <p:cNvSpPr>
              <a:spLocks noChangeShapeType="1"/>
            </p:cNvSpPr>
            <p:nvPr/>
          </p:nvSpPr>
          <p:spPr bwMode="auto">
            <a:xfrm flipV="1">
              <a:off x="9737" y="0"/>
              <a:ext cx="0" cy="12122"/>
            </a:xfrm>
            <a:prstGeom prst="line">
              <a:avLst/>
            </a:prstGeom>
            <a:noFill/>
            <a:ln w="12700">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vi-VN"/>
            </a:p>
          </p:txBody>
        </p:sp>
        <p:sp>
          <p:nvSpPr>
            <p:cNvPr id="60" name="Straight Connector 60"/>
            <p:cNvSpPr>
              <a:spLocks noChangeShapeType="1"/>
            </p:cNvSpPr>
            <p:nvPr/>
          </p:nvSpPr>
          <p:spPr bwMode="auto">
            <a:xfrm flipV="1">
              <a:off x="13359" y="0"/>
              <a:ext cx="0" cy="12122"/>
            </a:xfrm>
            <a:prstGeom prst="line">
              <a:avLst/>
            </a:prstGeom>
            <a:noFill/>
            <a:ln w="12700">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vi-VN"/>
            </a:p>
          </p:txBody>
        </p:sp>
        <p:sp>
          <p:nvSpPr>
            <p:cNvPr id="61" name="Straight Connector 61"/>
            <p:cNvSpPr>
              <a:spLocks noChangeShapeType="1"/>
            </p:cNvSpPr>
            <p:nvPr/>
          </p:nvSpPr>
          <p:spPr bwMode="auto">
            <a:xfrm flipV="1">
              <a:off x="16922" y="0"/>
              <a:ext cx="0" cy="12122"/>
            </a:xfrm>
            <a:prstGeom prst="line">
              <a:avLst/>
            </a:prstGeom>
            <a:noFill/>
            <a:ln w="12700">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vi-VN"/>
            </a:p>
          </p:txBody>
        </p:sp>
        <p:sp>
          <p:nvSpPr>
            <p:cNvPr id="62" name="Straight Connector 62"/>
            <p:cNvSpPr>
              <a:spLocks noChangeShapeType="1"/>
            </p:cNvSpPr>
            <p:nvPr/>
          </p:nvSpPr>
          <p:spPr bwMode="auto">
            <a:xfrm flipV="1">
              <a:off x="20425" y="0"/>
              <a:ext cx="0" cy="12073"/>
            </a:xfrm>
            <a:prstGeom prst="line">
              <a:avLst/>
            </a:prstGeom>
            <a:noFill/>
            <a:ln w="12700">
              <a:solidFill>
                <a:srgbClr val="000000"/>
              </a:solidFill>
              <a:prstDash val="dash"/>
              <a:miter lim="800000"/>
              <a:headEnd/>
              <a:tailEnd/>
            </a:ln>
          </p:spPr>
          <p:txBody>
            <a:bodyPr vert="horz" wrap="square" lIns="91440" tIns="45720" rIns="91440" bIns="45720" numCol="1" anchor="t" anchorCtr="0" compatLnSpc="1">
              <a:prstTxWarp prst="textNoShape">
                <a:avLst/>
              </a:prstTxWarp>
            </a:bodyPr>
            <a:lstStyle/>
            <a:p>
              <a:endParaRPr lang="vi-VN"/>
            </a:p>
          </p:txBody>
        </p:sp>
        <p:cxnSp>
          <p:nvCxnSpPr>
            <p:cNvPr id="111617" name="Straight Arrow Connector 111617"/>
            <p:cNvCxnSpPr>
              <a:cxnSpLocks noChangeShapeType="1"/>
            </p:cNvCxnSpPr>
            <p:nvPr/>
          </p:nvCxnSpPr>
          <p:spPr bwMode="auto">
            <a:xfrm>
              <a:off x="0" y="7303"/>
              <a:ext cx="24003" cy="0"/>
            </a:xfrm>
            <a:prstGeom prst="straightConnector1">
              <a:avLst/>
            </a:prstGeom>
            <a:noFill/>
            <a:ln w="12700">
              <a:solidFill>
                <a:srgbClr val="000000"/>
              </a:solidFill>
              <a:miter lim="800000"/>
              <a:headEnd/>
              <a:tailEnd type="triangle" w="med" len="med"/>
            </a:ln>
          </p:spPr>
        </p:cxnSp>
        <p:sp>
          <p:nvSpPr>
            <p:cNvPr id="111620" name="Freeform 111620"/>
            <p:cNvSpPr>
              <a:spLocks/>
            </p:cNvSpPr>
            <p:nvPr/>
          </p:nvSpPr>
          <p:spPr bwMode="auto">
            <a:xfrm>
              <a:off x="3443" y="4750"/>
              <a:ext cx="17101" cy="4987"/>
            </a:xfrm>
            <a:custGeom>
              <a:avLst/>
              <a:gdLst>
                <a:gd name="T0" fmla="*/ 5938 w 1710047"/>
                <a:gd name="T1" fmla="*/ 261257 h 498764"/>
                <a:gd name="T2" fmla="*/ 0 w 1710047"/>
                <a:gd name="T3" fmla="*/ 0 h 498764"/>
                <a:gd name="T4" fmla="*/ 77190 w 1710047"/>
                <a:gd name="T5" fmla="*/ 249382 h 498764"/>
                <a:gd name="T6" fmla="*/ 362198 w 1710047"/>
                <a:gd name="T7" fmla="*/ 255320 h 498764"/>
                <a:gd name="T8" fmla="*/ 368135 w 1710047"/>
                <a:gd name="T9" fmla="*/ 498764 h 498764"/>
                <a:gd name="T10" fmla="*/ 427512 w 1710047"/>
                <a:gd name="T11" fmla="*/ 255320 h 498764"/>
                <a:gd name="T12" fmla="*/ 688769 w 1710047"/>
                <a:gd name="T13" fmla="*/ 261257 h 498764"/>
                <a:gd name="T14" fmla="*/ 688769 w 1710047"/>
                <a:gd name="T15" fmla="*/ 11876 h 498764"/>
                <a:gd name="T16" fmla="*/ 777834 w 1710047"/>
                <a:gd name="T17" fmla="*/ 261257 h 498764"/>
                <a:gd name="T18" fmla="*/ 1056904 w 1710047"/>
                <a:gd name="T19" fmla="*/ 255320 h 498764"/>
                <a:gd name="T20" fmla="*/ 1056904 w 1710047"/>
                <a:gd name="T21" fmla="*/ 498764 h 498764"/>
                <a:gd name="T22" fmla="*/ 1128156 w 1710047"/>
                <a:gd name="T23" fmla="*/ 249382 h 498764"/>
                <a:gd name="T24" fmla="*/ 1401288 w 1710047"/>
                <a:gd name="T25" fmla="*/ 249382 h 498764"/>
                <a:gd name="T26" fmla="*/ 1401288 w 1710047"/>
                <a:gd name="T27" fmla="*/ 5938 h 498764"/>
                <a:gd name="T28" fmla="*/ 1466603 w 1710047"/>
                <a:gd name="T29" fmla="*/ 255320 h 498764"/>
                <a:gd name="T30" fmla="*/ 1710047 w 1710047"/>
                <a:gd name="T31" fmla="*/ 261257 h 49876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10047" h="498764">
                  <a:moveTo>
                    <a:pt x="5938" y="261257"/>
                  </a:moveTo>
                  <a:lnTo>
                    <a:pt x="0" y="0"/>
                  </a:lnTo>
                  <a:lnTo>
                    <a:pt x="77190" y="249382"/>
                  </a:lnTo>
                  <a:lnTo>
                    <a:pt x="362198" y="255320"/>
                  </a:lnTo>
                  <a:lnTo>
                    <a:pt x="368135" y="498764"/>
                  </a:lnTo>
                  <a:lnTo>
                    <a:pt x="427512" y="255320"/>
                  </a:lnTo>
                  <a:lnTo>
                    <a:pt x="688769" y="261257"/>
                  </a:lnTo>
                  <a:lnTo>
                    <a:pt x="688769" y="11876"/>
                  </a:lnTo>
                  <a:lnTo>
                    <a:pt x="777834" y="261257"/>
                  </a:lnTo>
                  <a:lnTo>
                    <a:pt x="1056904" y="255320"/>
                  </a:lnTo>
                  <a:lnTo>
                    <a:pt x="1056904" y="498764"/>
                  </a:lnTo>
                  <a:lnTo>
                    <a:pt x="1128156" y="249382"/>
                  </a:lnTo>
                  <a:lnTo>
                    <a:pt x="1401288" y="249382"/>
                  </a:lnTo>
                  <a:lnTo>
                    <a:pt x="1401288" y="5938"/>
                  </a:lnTo>
                  <a:lnTo>
                    <a:pt x="1466603" y="255320"/>
                  </a:lnTo>
                  <a:lnTo>
                    <a:pt x="1710047" y="261257"/>
                  </a:lnTo>
                </a:path>
              </a:pathLst>
            </a:custGeom>
            <a:no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vi-VN"/>
            </a:p>
          </p:txBody>
        </p:sp>
        <p:sp>
          <p:nvSpPr>
            <p:cNvPr id="111621" name="Text Box 111621"/>
            <p:cNvSpPr txBox="1">
              <a:spLocks noChangeArrowheads="1"/>
            </p:cNvSpPr>
            <p:nvPr/>
          </p:nvSpPr>
          <p:spPr bwMode="auto">
            <a:xfrm>
              <a:off x="22859" y="4153"/>
              <a:ext cx="2255" cy="2495"/>
            </a:xfrm>
            <a:prstGeom prst="rect">
              <a:avLst/>
            </a:prstGeom>
            <a:solidFill>
              <a:srgbClr val="FFFFFF"/>
            </a:solidFill>
            <a:ln w="6350">
              <a:noFill/>
              <a:miter lim="800000"/>
              <a:headEnd/>
              <a:tailEnd/>
            </a:ln>
          </p:spPr>
          <p:txBody>
            <a:bodyPr vert="horz" wrap="non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200" b="0" i="0" u="none" strike="noStrike" cap="none" normalizeH="0" baseline="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pic>
        <p:nvPicPr>
          <p:cNvPr id="16" name="Picture 15"/>
          <p:cNvPicPr/>
          <p:nvPr/>
        </p:nvPicPr>
        <p:blipFill>
          <a:blip r:embed="rId4">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572132" y="4286256"/>
            <a:ext cx="3286148" cy="1571636"/>
          </a:xfrm>
          <a:prstGeom prst="rect">
            <a:avLst/>
          </a:prstGeom>
          <a:noFill/>
          <a:ln>
            <a:noFill/>
          </a:ln>
        </p:spPr>
      </p:pic>
      <p:sp>
        <p:nvSpPr>
          <p:cNvPr id="215041" name="Rectangle 1"/>
          <p:cNvSpPr>
            <a:spLocks noChangeArrowheads="1"/>
          </p:cNvSpPr>
          <p:nvPr/>
        </p:nvSpPr>
        <p:spPr bwMode="auto">
          <a:xfrm>
            <a:off x="5715008" y="2643182"/>
            <a:ext cx="57147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V</a:t>
            </a:r>
            <a:r>
              <a:rPr kumimoji="0" lang="en-US" sz="18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G</a:t>
            </a:r>
            <a:endParaRPr kumimoji="0" lang="en-US" sz="1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1504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 name="Object 1"/>
          <p:cNvGraphicFramePr>
            <a:graphicFrameLocks noChangeAspect="1"/>
          </p:cNvGraphicFramePr>
          <p:nvPr/>
        </p:nvGraphicFramePr>
        <p:xfrm>
          <a:off x="0" y="1714488"/>
          <a:ext cx="5519288" cy="3143272"/>
        </p:xfrm>
        <a:graphic>
          <a:graphicData uri="http://schemas.openxmlformats.org/presentationml/2006/ole">
            <p:oleObj spid="_x0000_s215041" r:id="rId5" imgW="3895729" imgH="2219368" progId="">
              <p:embed/>
            </p:oleObj>
          </a:graphicData>
        </a:graphic>
      </p:graphicFrame>
      <p:cxnSp>
        <p:nvCxnSpPr>
          <p:cNvPr id="215043" name="AutoShape 3"/>
          <p:cNvCxnSpPr>
            <a:cxnSpLocks noChangeShapeType="1"/>
            <a:stCxn id="111620" idx="1"/>
          </p:cNvCxnSpPr>
          <p:nvPr/>
        </p:nvCxnSpPr>
        <p:spPr bwMode="auto">
          <a:xfrm flipV="1">
            <a:off x="6136141" y="1928802"/>
            <a:ext cx="7495" cy="1327041"/>
          </a:xfrm>
          <a:prstGeom prst="straightConnector1">
            <a:avLst/>
          </a:prstGeom>
          <a:noFill/>
          <a:ln w="9525">
            <a:solidFill>
              <a:srgbClr val="808080"/>
            </a:solidFill>
            <a:prstDash val="sysDot"/>
            <a:round/>
            <a:headEnd/>
            <a:tailEnd/>
          </a:ln>
        </p:spPr>
      </p:cxnSp>
      <p:cxnSp>
        <p:nvCxnSpPr>
          <p:cNvPr id="22" name="AutoShape 3"/>
          <p:cNvCxnSpPr>
            <a:cxnSpLocks noChangeShapeType="1"/>
          </p:cNvCxnSpPr>
          <p:nvPr/>
        </p:nvCxnSpPr>
        <p:spPr bwMode="auto">
          <a:xfrm flipV="1">
            <a:off x="6993397" y="1928802"/>
            <a:ext cx="7495" cy="1327041"/>
          </a:xfrm>
          <a:prstGeom prst="straightConnector1">
            <a:avLst/>
          </a:prstGeom>
          <a:noFill/>
          <a:ln w="9525">
            <a:solidFill>
              <a:srgbClr val="808080"/>
            </a:solidFill>
            <a:prstDash val="sysDot"/>
            <a:round/>
            <a:headEnd/>
            <a:tailEnd/>
          </a:ln>
        </p:spPr>
      </p:cxnSp>
      <p:cxnSp>
        <p:nvCxnSpPr>
          <p:cNvPr id="23" name="AutoShape 3"/>
          <p:cNvCxnSpPr>
            <a:cxnSpLocks noChangeShapeType="1"/>
          </p:cNvCxnSpPr>
          <p:nvPr/>
        </p:nvCxnSpPr>
        <p:spPr bwMode="auto">
          <a:xfrm flipV="1">
            <a:off x="7858148" y="1928802"/>
            <a:ext cx="7495" cy="1327041"/>
          </a:xfrm>
          <a:prstGeom prst="straightConnector1">
            <a:avLst/>
          </a:prstGeom>
          <a:noFill/>
          <a:ln w="9525">
            <a:solidFill>
              <a:srgbClr val="808080"/>
            </a:solidFill>
            <a:prstDash val="sysDot"/>
            <a:round/>
            <a:headEnd/>
            <a:tailEnd/>
          </a:ln>
        </p:spPr>
      </p:cxnSp>
      <p:cxnSp>
        <p:nvCxnSpPr>
          <p:cNvPr id="215044" name="AutoShape 4"/>
          <p:cNvCxnSpPr>
            <a:cxnSpLocks noChangeShapeType="1"/>
          </p:cNvCxnSpPr>
          <p:nvPr/>
        </p:nvCxnSpPr>
        <p:spPr bwMode="auto">
          <a:xfrm rot="5400000">
            <a:off x="5572132" y="4143380"/>
            <a:ext cx="1143008" cy="1588"/>
          </a:xfrm>
          <a:prstGeom prst="straightConnector1">
            <a:avLst/>
          </a:prstGeom>
          <a:noFill/>
          <a:ln w="9525">
            <a:solidFill>
              <a:srgbClr val="808080"/>
            </a:solidFill>
            <a:prstDash val="sysDot"/>
            <a:round/>
            <a:headEnd/>
            <a:tailEnd/>
          </a:ln>
        </p:spPr>
      </p:cxnSp>
      <p:cxnSp>
        <p:nvCxnSpPr>
          <p:cNvPr id="26" name="AutoShape 4"/>
          <p:cNvCxnSpPr>
            <a:cxnSpLocks noChangeShapeType="1"/>
          </p:cNvCxnSpPr>
          <p:nvPr/>
        </p:nvCxnSpPr>
        <p:spPr bwMode="auto">
          <a:xfrm rot="5400000">
            <a:off x="6428594" y="4142586"/>
            <a:ext cx="1143008" cy="1588"/>
          </a:xfrm>
          <a:prstGeom prst="straightConnector1">
            <a:avLst/>
          </a:prstGeom>
          <a:noFill/>
          <a:ln w="9525">
            <a:solidFill>
              <a:srgbClr val="808080"/>
            </a:solidFill>
            <a:prstDash val="sysDot"/>
            <a:round/>
            <a:headEnd/>
            <a:tailEnd/>
          </a:ln>
        </p:spPr>
      </p:cxnSp>
      <p:cxnSp>
        <p:nvCxnSpPr>
          <p:cNvPr id="27" name="AutoShape 4"/>
          <p:cNvCxnSpPr>
            <a:cxnSpLocks noChangeShapeType="1"/>
          </p:cNvCxnSpPr>
          <p:nvPr/>
        </p:nvCxnSpPr>
        <p:spPr bwMode="auto">
          <a:xfrm rot="5400000">
            <a:off x="7285849" y="4142586"/>
            <a:ext cx="1143008" cy="1588"/>
          </a:xfrm>
          <a:prstGeom prst="straightConnector1">
            <a:avLst/>
          </a:prstGeom>
          <a:noFill/>
          <a:ln w="9525">
            <a:solidFill>
              <a:srgbClr val="808080"/>
            </a:solidFill>
            <a:prstDash val="sysDot"/>
            <a:round/>
            <a:headEnd/>
            <a:tailEnd/>
          </a:ln>
        </p:spPr>
      </p:cxnSp>
      <p:cxnSp>
        <p:nvCxnSpPr>
          <p:cNvPr id="215045" name="AutoShape 5"/>
          <p:cNvCxnSpPr>
            <a:cxnSpLocks noChangeShapeType="1"/>
          </p:cNvCxnSpPr>
          <p:nvPr/>
        </p:nvCxnSpPr>
        <p:spPr bwMode="auto">
          <a:xfrm rot="16200000" flipV="1">
            <a:off x="5932499" y="2997195"/>
            <a:ext cx="1284292" cy="4762"/>
          </a:xfrm>
          <a:prstGeom prst="straightConnector1">
            <a:avLst/>
          </a:prstGeom>
          <a:noFill/>
          <a:ln w="9525">
            <a:solidFill>
              <a:srgbClr val="808080"/>
            </a:solidFill>
            <a:prstDash val="sysDot"/>
            <a:round/>
            <a:headEnd/>
            <a:tailEnd/>
          </a:ln>
        </p:spPr>
      </p:cxnSp>
      <p:cxnSp>
        <p:nvCxnSpPr>
          <p:cNvPr id="30" name="AutoShape 5"/>
          <p:cNvCxnSpPr>
            <a:cxnSpLocks noChangeShapeType="1"/>
          </p:cNvCxnSpPr>
          <p:nvPr/>
        </p:nvCxnSpPr>
        <p:spPr bwMode="auto">
          <a:xfrm rot="16200000" flipV="1">
            <a:off x="6789755" y="2925757"/>
            <a:ext cx="1284292" cy="4762"/>
          </a:xfrm>
          <a:prstGeom prst="straightConnector1">
            <a:avLst/>
          </a:prstGeom>
          <a:noFill/>
          <a:ln w="9525">
            <a:solidFill>
              <a:srgbClr val="808080"/>
            </a:solidFill>
            <a:prstDash val="sysDot"/>
            <a:round/>
            <a:headEnd/>
            <a:tailEnd/>
          </a:ln>
        </p:spPr>
      </p:cxnSp>
      <p:cxnSp>
        <p:nvCxnSpPr>
          <p:cNvPr id="215046" name="AutoShape 6"/>
          <p:cNvCxnSpPr>
            <a:cxnSpLocks noChangeShapeType="1"/>
          </p:cNvCxnSpPr>
          <p:nvPr/>
        </p:nvCxnSpPr>
        <p:spPr bwMode="auto">
          <a:xfrm rot="5400000">
            <a:off x="5896778" y="4533114"/>
            <a:ext cx="1357322" cy="6350"/>
          </a:xfrm>
          <a:prstGeom prst="straightConnector1">
            <a:avLst/>
          </a:prstGeom>
          <a:noFill/>
          <a:ln w="9525">
            <a:solidFill>
              <a:srgbClr val="808080"/>
            </a:solidFill>
            <a:prstDash val="sysDot"/>
            <a:round/>
            <a:headEnd/>
            <a:tailEnd/>
          </a:ln>
        </p:spPr>
      </p:cxnSp>
      <p:cxnSp>
        <p:nvCxnSpPr>
          <p:cNvPr id="33" name="AutoShape 6"/>
          <p:cNvCxnSpPr>
            <a:cxnSpLocks noChangeShapeType="1"/>
          </p:cNvCxnSpPr>
          <p:nvPr/>
        </p:nvCxnSpPr>
        <p:spPr bwMode="auto">
          <a:xfrm rot="5400000">
            <a:off x="6747683" y="4461676"/>
            <a:ext cx="1357322" cy="6350"/>
          </a:xfrm>
          <a:prstGeom prst="straightConnector1">
            <a:avLst/>
          </a:prstGeom>
          <a:noFill/>
          <a:ln w="9525">
            <a:solidFill>
              <a:srgbClr val="808080"/>
            </a:solidFill>
            <a:prstDash val="sysDot"/>
            <a:round/>
            <a:headEnd/>
            <a:tailEnd/>
          </a:ln>
        </p:spPr>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2235</TotalTime>
  <Words>1543</Words>
  <Application>Microsoft Office PowerPoint</Application>
  <PresentationFormat>On-screen Show (4:3)</PresentationFormat>
  <Paragraphs>140</Paragraphs>
  <Slides>26</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28" baseType="lpstr">
      <vt:lpstr>Office Theme</vt:lpstr>
      <vt:lpstr>Visio.Drawing.11</vt:lpstr>
      <vt:lpstr>Slide 1</vt:lpstr>
      <vt:lpstr>Slide 2</vt:lpstr>
      <vt:lpstr>Slide 3</vt:lpstr>
      <vt:lpstr>                       Hình dáng SCR:</vt:lpstr>
      <vt:lpstr>Slide 5</vt:lpstr>
      <vt:lpstr>Slide 6</vt:lpstr>
      <vt:lpstr>Slide 7</vt:lpstr>
      <vt:lpstr>Slide 8</vt:lpstr>
      <vt:lpstr>Slide 9</vt:lpstr>
      <vt:lpstr>Slide 10</vt:lpstr>
      <vt:lpstr>Slide 11</vt:lpstr>
      <vt:lpstr>Slide 12</vt:lpstr>
      <vt:lpstr>Slide 13</vt:lpstr>
      <vt:lpstr>Slide 14</vt:lpstr>
      <vt:lpstr>Slide 15</vt:lpstr>
      <vt:lpstr>1.2.5 - Ứng dụng của SCR:</vt:lpstr>
      <vt:lpstr>Mạch chỉnh lưu cầu 3 pha có điều khiển</vt:lpstr>
      <vt:lpstr>Slide 18</vt:lpstr>
      <vt:lpstr>                  Hình dáng TRIAC:</vt:lpstr>
      <vt:lpstr>Slide 20</vt:lpstr>
      <vt:lpstr>Slide 21</vt:lpstr>
      <vt:lpstr>Slide 22</vt:lpstr>
      <vt:lpstr>Slide 23</vt:lpstr>
      <vt:lpstr>Slide 24</vt:lpstr>
      <vt:lpstr>Slide 25</vt:lpstr>
      <vt:lpstr>Slide 26</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Administrator</cp:lastModifiedBy>
  <cp:revision>258</cp:revision>
  <dcterms:created xsi:type="dcterms:W3CDTF">2020-03-23T03:43:51Z</dcterms:created>
  <dcterms:modified xsi:type="dcterms:W3CDTF">2020-05-09T12:59:25Z</dcterms:modified>
</cp:coreProperties>
</file>