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74" r:id="rId2"/>
    <p:sldId id="323" r:id="rId3"/>
    <p:sldId id="324" r:id="rId4"/>
    <p:sldId id="345" r:id="rId5"/>
    <p:sldId id="346" r:id="rId6"/>
    <p:sldId id="325" r:id="rId7"/>
    <p:sldId id="330" r:id="rId8"/>
    <p:sldId id="338" r:id="rId9"/>
    <p:sldId id="256" r:id="rId10"/>
    <p:sldId id="327" r:id="rId11"/>
    <p:sldId id="285" r:id="rId12"/>
    <p:sldId id="340" r:id="rId13"/>
    <p:sldId id="342" r:id="rId14"/>
    <p:sldId id="343" r:id="rId15"/>
    <p:sldId id="329" r:id="rId16"/>
    <p:sldId id="328" r:id="rId17"/>
    <p:sldId id="331" r:id="rId18"/>
    <p:sldId id="332" r:id="rId19"/>
    <p:sldId id="334" r:id="rId20"/>
    <p:sldId id="335" r:id="rId21"/>
    <p:sldId id="337" r:id="rId22"/>
    <p:sldId id="347" r:id="rId23"/>
    <p:sldId id="333" r:id="rId24"/>
    <p:sldId id="295" r:id="rId25"/>
    <p:sldId id="305" r:id="rId26"/>
    <p:sldId id="306" r:id="rId27"/>
    <p:sldId id="344" r:id="rId28"/>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B10F9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1CC98861-4915-439F-9F3F-329477CBFD12}" type="presOf" srcId="{263A050A-58F5-4649-B387-9AE24ABBA6CD}" destId="{F9D33CB6-2574-40F1-8BC1-BEB3CD127F75}" srcOrd="0" destOrd="0" presId="urn:microsoft.com/office/officeart/2005/8/layout/default#1"/>
    <dgm:cxn modelId="{0AB6D905-7CAD-4F3D-AB7A-757DBE42E2E7}"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4CFB9B2D-9D4D-44A4-89F3-5C5CDABA45C4}" type="presParOf" srcId="{F9D33CB6-2574-40F1-8BC1-BEB3CD127F75}" destId="{15401ABF-56DF-4D55-A618-E87133E74D5A}" srcOrd="0" destOrd="0" presId="urn:microsoft.com/office/officeart/2005/8/layout/default#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smtClean="0">
              <a:solidFill>
                <a:srgbClr val="FF0000"/>
              </a:solidFill>
              <a:latin typeface="VNI-Times" pitchFamily="2" charset="0"/>
            </a:rPr>
            <a:t>ÑIEÄN TÖÛ </a:t>
          </a:r>
          <a:r>
            <a:rPr lang="en-US" sz="4800" b="1" kern="1200" smtClean="0">
              <a:solidFill>
                <a:srgbClr val="FF0000"/>
              </a:solidFill>
              <a:latin typeface="Times New Roman" pitchFamily="18" charset="0"/>
              <a:cs typeface="Times New Roman" pitchFamily="18" charset="0"/>
            </a:rPr>
            <a:t>CÔNG SUẤT</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937948-1A39-49FF-8061-C09CE939C584}" type="datetimeFigureOut">
              <a:rPr lang="vi-VN" smtClean="0"/>
              <a:pPr/>
              <a:t>20/11/2020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17BB95-9239-4315-A56A-23675FB62F83}"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vi-VN" smtClean="0"/>
          </a:p>
        </p:txBody>
      </p:sp>
    </p:spTree>
    <p:extLst>
      <p:ext uri="{BB962C8B-B14F-4D97-AF65-F5344CB8AC3E}">
        <p14:creationId xmlns="" xmlns:p14="http://schemas.microsoft.com/office/powerpoint/2010/main" val="2418527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p:spPr>
        <p:txBody>
          <a:bodyPr/>
          <a:lstStyle/>
          <a:p>
            <a:endParaRPr lang="vi-VN" dirty="0" smtClean="0"/>
          </a:p>
        </p:txBody>
      </p:sp>
    </p:spTree>
    <p:extLst>
      <p:ext uri="{BB962C8B-B14F-4D97-AF65-F5344CB8AC3E}">
        <p14:creationId xmlns="" xmlns:p14="http://schemas.microsoft.com/office/powerpoint/2010/main" val="2341307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20/11/2020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7617C7-646D-4C2D-AFFD-648BF38E64C4}" type="datetimeFigureOut">
              <a:rPr lang="vi-VN" smtClean="0"/>
              <a:pPr/>
              <a:t>20/11/2020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BBF4F-C75F-42D5-B18B-A97C4634C98F}"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4.xml"/><Relationship Id="rId1" Type="http://schemas.openxmlformats.org/officeDocument/2006/relationships/vmlDrawing" Target="../drawings/vmlDrawing4.v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0"/>
            <a:ext cx="8462174" cy="646331"/>
          </a:xfrm>
          <a:prstGeom prst="rect">
            <a:avLst/>
          </a:prstGeom>
          <a:noFill/>
        </p:spPr>
        <p:txBody>
          <a:bodyPr wrap="square" rtlCol="0">
            <a:spAutoFit/>
          </a:bodyPr>
          <a:lstStyle/>
          <a:p>
            <a:pPr algn="ctr"/>
            <a:r>
              <a:rPr lang="en-US" sz="3600" b="1" dirty="0" err="1" smtClean="0">
                <a:solidFill>
                  <a:srgbClr val="FF0000"/>
                </a:solidFill>
                <a:latin typeface="Times New Roman" pitchFamily="18" charset="0"/>
                <a:cs typeface="Times New Roman" pitchFamily="18" charset="0"/>
              </a:rPr>
              <a:t>Mục</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tiêu</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và</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yêu</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cầu</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của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môn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học</a:t>
            </a:r>
            <a:r>
              <a:rPr lang="en-US" sz="3600" b="1" dirty="0" smtClean="0">
                <a:solidFill>
                  <a:srgbClr val="FF0000"/>
                </a:solidFill>
                <a:latin typeface="Times New Roman" pitchFamily="18" charset="0"/>
                <a:cs typeface="Times New Roman" pitchFamily="18" charset="0"/>
              </a:rPr>
              <a:t> </a:t>
            </a:r>
            <a:endParaRPr lang="vi-VN" sz="3600" b="1" dirty="0">
              <a:solidFill>
                <a:srgbClr val="FF0000"/>
              </a:solidFill>
              <a:latin typeface="Times New Roman" pitchFamily="18" charset="0"/>
              <a:cs typeface="Times New Roman" pitchFamily="18" charset="0"/>
            </a:endParaRPr>
          </a:p>
        </p:txBody>
      </p:sp>
      <p:sp>
        <p:nvSpPr>
          <p:cNvPr id="146433" name="Rectangle 1"/>
          <p:cNvSpPr>
            <a:spLocks noChangeArrowheads="1"/>
          </p:cNvSpPr>
          <p:nvPr/>
        </p:nvSpPr>
        <p:spPr bwMode="auto">
          <a:xfrm>
            <a:off x="214282" y="642918"/>
            <a:ext cx="835824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en-US" sz="3200" smtClean="0">
                <a:solidFill>
                  <a:srgbClr val="7030A0"/>
                </a:solidFill>
                <a:latin typeface="VNI-Times" pitchFamily="2" charset="0"/>
                <a:ea typeface="Times New Roman" pitchFamily="18" charset="0"/>
                <a:cs typeface="Times New Roman" pitchFamily="18" charset="0"/>
              </a:rPr>
              <a:t> </a:t>
            </a:r>
            <a:r>
              <a:rPr lang="en-US" sz="3200" b="1" smtClean="0">
                <a:solidFill>
                  <a:srgbClr val="000099"/>
                </a:solidFill>
                <a:latin typeface="Times New Roman" pitchFamily="18" charset="0"/>
                <a:ea typeface="Times New Roman" pitchFamily="18" charset="0"/>
                <a:cs typeface="Times New Roman" pitchFamily="18" charset="0"/>
              </a:rPr>
              <a:t>* </a:t>
            </a:r>
            <a:r>
              <a:rPr lang="en-US" sz="3200" b="1" u="sng" smtClean="0">
                <a:solidFill>
                  <a:srgbClr val="000099"/>
                </a:solidFill>
                <a:latin typeface="Times New Roman" pitchFamily="18" charset="0"/>
                <a:ea typeface="Times New Roman" pitchFamily="18" charset="0"/>
                <a:cs typeface="Times New Roman" pitchFamily="18" charset="0"/>
              </a:rPr>
              <a:t>Mục tiêu</a:t>
            </a:r>
            <a:r>
              <a:rPr lang="en-US" sz="3200" b="1" smtClean="0">
                <a:solidFill>
                  <a:srgbClr val="000099"/>
                </a:solidFill>
                <a:latin typeface="Times New Roman" pitchFamily="18" charset="0"/>
                <a:ea typeface="Times New Roman" pitchFamily="18" charset="0"/>
                <a:cs typeface="Times New Roman" pitchFamily="18" charset="0"/>
              </a:rPr>
              <a:t>:</a:t>
            </a: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en-US" sz="3200" b="1" i="0" u="none" strike="noStrike" cap="none" normalizeH="0" baseline="0" smtClean="0">
              <a:ln>
                <a:noFill/>
              </a:ln>
              <a:solidFill>
                <a:schemeClr val="tx1"/>
              </a:solidFill>
              <a:effectLst/>
              <a:latin typeface="Arial" pitchFamily="34" charset="0"/>
              <a:cs typeface="Arial" pitchFamily="34" charset="0"/>
            </a:endParaRPr>
          </a:p>
        </p:txBody>
      </p:sp>
      <p:sp>
        <p:nvSpPr>
          <p:cNvPr id="150529" name="Rectangle 1"/>
          <p:cNvSpPr>
            <a:spLocks noChangeArrowheads="1"/>
          </p:cNvSpPr>
          <p:nvPr/>
        </p:nvSpPr>
        <p:spPr bwMode="auto">
          <a:xfrm>
            <a:off x="-252536" y="1214422"/>
            <a:ext cx="9396536"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a:r>
              <a:rPr lang="pt-BR"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Nắm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được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thức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cơ</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bản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về</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quá</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trình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đổi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năng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lượng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điện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dùng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bộ</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đổi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bán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dẫn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công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suất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cũng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như</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những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lĩnh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vực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ứng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dụng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tiêu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biểu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của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đổi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điện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năng</a:t>
            </a:r>
            <a:r>
              <a:rPr lang="en-US" sz="3200" dirty="0" smtClean="0">
                <a:solidFill>
                  <a:srgbClr val="002060"/>
                </a:solidFill>
                <a:latin typeface="Times New Roman" pitchFamily="18" charset="0"/>
                <a:cs typeface="Times New Roman" pitchFamily="18" charset="0"/>
              </a:rPr>
              <a:t>.</a:t>
            </a:r>
          </a:p>
          <a:p>
            <a:pPr lvl="1"/>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Có</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hiểu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biết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về</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những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đặc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tính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của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phần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tử</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bán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dẫn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công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suất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lớn</a:t>
            </a:r>
            <a:r>
              <a:rPr lang="en-US" sz="3200" dirty="0" smtClean="0">
                <a:solidFill>
                  <a:srgbClr val="002060"/>
                </a:solidFill>
                <a:latin typeface="Times New Roman" pitchFamily="18" charset="0"/>
                <a:cs typeface="Times New Roman" pitchFamily="18" charset="0"/>
              </a:rPr>
              <a:t>.</a:t>
            </a:r>
          </a:p>
          <a:p>
            <a:pPr lvl="1"/>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Có</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khái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niệm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vững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chắc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về</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quá</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trình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đổi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xoay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chiều</a:t>
            </a: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một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chiều</a:t>
            </a:r>
            <a:r>
              <a:rPr lang="en-US" sz="3200" dirty="0" smtClean="0">
                <a:solidFill>
                  <a:srgbClr val="002060"/>
                </a:solidFill>
                <a:latin typeface="Times New Roman" pitchFamily="18" charset="0"/>
                <a:cs typeface="Times New Roman" pitchFamily="18" charset="0"/>
              </a:rPr>
              <a:t> (AC – DC), </a:t>
            </a:r>
            <a:r>
              <a:rPr lang="en-US" sz="3200" dirty="0" err="1" smtClean="0">
                <a:solidFill>
                  <a:srgbClr val="002060"/>
                </a:solidFill>
                <a:latin typeface="Times New Roman" pitchFamily="18" charset="0"/>
                <a:cs typeface="Times New Roman" pitchFamily="18" charset="0"/>
              </a:rPr>
              <a:t>xoay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chiều</a:t>
            </a: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xoay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chiều</a:t>
            </a:r>
            <a:r>
              <a:rPr lang="en-US" sz="3200" dirty="0" smtClean="0">
                <a:solidFill>
                  <a:srgbClr val="002060"/>
                </a:solidFill>
                <a:latin typeface="Times New Roman" pitchFamily="18" charset="0"/>
                <a:cs typeface="Times New Roman" pitchFamily="18" charset="0"/>
              </a:rPr>
              <a:t> (AC – AC), </a:t>
            </a:r>
            <a:r>
              <a:rPr lang="en-US" sz="3200" dirty="0" err="1" smtClean="0">
                <a:solidFill>
                  <a:srgbClr val="002060"/>
                </a:solidFill>
                <a:latin typeface="Times New Roman" pitchFamily="18" charset="0"/>
                <a:cs typeface="Times New Roman" pitchFamily="18" charset="0"/>
              </a:rPr>
              <a:t>một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chiều</a:t>
            </a: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một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chiều</a:t>
            </a:r>
            <a:r>
              <a:rPr lang="en-US" sz="3200" dirty="0" smtClean="0">
                <a:solidFill>
                  <a:srgbClr val="002060"/>
                </a:solidFill>
                <a:latin typeface="Times New Roman" pitchFamily="18" charset="0"/>
                <a:cs typeface="Times New Roman" pitchFamily="18" charset="0"/>
              </a:rPr>
              <a:t> (DC – DC), </a:t>
            </a:r>
            <a:r>
              <a:rPr lang="en-US" sz="3200" dirty="0" err="1" smtClean="0">
                <a:solidFill>
                  <a:srgbClr val="002060"/>
                </a:solidFill>
                <a:latin typeface="Times New Roman" pitchFamily="18" charset="0"/>
                <a:cs typeface="Times New Roman" pitchFamily="18" charset="0"/>
              </a:rPr>
              <a:t>một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chiều</a:t>
            </a: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xoay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chiều</a:t>
            </a:r>
            <a:r>
              <a:rPr lang="en-US" sz="3200" dirty="0" smtClean="0">
                <a:solidFill>
                  <a:srgbClr val="002060"/>
                </a:solidFill>
                <a:latin typeface="Times New Roman" pitchFamily="18" charset="0"/>
                <a:cs typeface="Times New Roman" pitchFamily="18" charset="0"/>
              </a:rPr>
              <a:t> (DC – AC) </a:t>
            </a:r>
            <a:r>
              <a:rPr lang="en-US" sz="3200" dirty="0" err="1" smtClean="0">
                <a:solidFill>
                  <a:srgbClr val="002060"/>
                </a:solidFill>
                <a:latin typeface="Times New Roman" pitchFamily="18" charset="0"/>
                <a:cs typeface="Times New Roman" pitchFamily="18" charset="0"/>
              </a:rPr>
              <a:t>và</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bộ</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tần</a:t>
            </a:r>
            <a:r>
              <a:rPr lang="en-US" sz="3200" dirty="0" smtClean="0">
                <a:solidFill>
                  <a:srgbClr val="002060"/>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46433"/>
                                        </p:tgtEl>
                                        <p:attrNameLst>
                                          <p:attrName>style.visibility</p:attrName>
                                        </p:attrNameLst>
                                      </p:cBhvr>
                                      <p:to>
                                        <p:strVal val="visible"/>
                                      </p:to>
                                    </p:set>
                                    <p:animEffect transition="in" filter="checkerboard(across)">
                                      <p:cBhvr>
                                        <p:cTn id="12" dur="500"/>
                                        <p:tgtEl>
                                          <p:spTgt spid="14643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50529">
                                            <p:txEl>
                                              <p:pRg st="0" end="0"/>
                                            </p:txEl>
                                          </p:spTgt>
                                        </p:tgtEl>
                                        <p:attrNameLst>
                                          <p:attrName>style.visibility</p:attrName>
                                        </p:attrNameLst>
                                      </p:cBhvr>
                                      <p:to>
                                        <p:strVal val="visible"/>
                                      </p:to>
                                    </p:set>
                                    <p:animEffect transition="in" filter="checkerboard(across)">
                                      <p:cBhvr>
                                        <p:cTn id="17" dur="500"/>
                                        <p:tgtEl>
                                          <p:spTgt spid="15052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50529">
                                            <p:txEl>
                                              <p:pRg st="1" end="1"/>
                                            </p:txEl>
                                          </p:spTgt>
                                        </p:tgtEl>
                                        <p:attrNameLst>
                                          <p:attrName>style.visibility</p:attrName>
                                        </p:attrNameLst>
                                      </p:cBhvr>
                                      <p:to>
                                        <p:strVal val="visible"/>
                                      </p:to>
                                    </p:set>
                                    <p:animEffect transition="in" filter="checkerboard(across)">
                                      <p:cBhvr>
                                        <p:cTn id="22" dur="500"/>
                                        <p:tgtEl>
                                          <p:spTgt spid="15052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50529">
                                            <p:txEl>
                                              <p:pRg st="2" end="2"/>
                                            </p:txEl>
                                          </p:spTgt>
                                        </p:tgtEl>
                                        <p:attrNameLst>
                                          <p:attrName>style.visibility</p:attrName>
                                        </p:attrNameLst>
                                      </p:cBhvr>
                                      <p:to>
                                        <p:strVal val="visible"/>
                                      </p:to>
                                    </p:set>
                                    <p:animEffect transition="in" filter="checkerboard(across)">
                                      <p:cBhvr>
                                        <p:cTn id="27" dur="500"/>
                                        <p:tgtEl>
                                          <p:spTgt spid="1505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643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0100" y="0"/>
            <a:ext cx="6786610" cy="646331"/>
          </a:xfrm>
          <a:prstGeom prst="rect">
            <a:avLst/>
          </a:prstGeom>
          <a:noFill/>
        </p:spPr>
        <p:txBody>
          <a:bodyPr wrap="square" rtlCol="0">
            <a:spAutoFit/>
          </a:bodyPr>
          <a:lstStyle/>
          <a:p>
            <a:pPr algn="ctr"/>
            <a:r>
              <a:rPr lang="en-US" sz="3600" b="1" smtClean="0">
                <a:solidFill>
                  <a:srgbClr val="FF0000"/>
                </a:solidFill>
                <a:latin typeface="Times New Roman" pitchFamily="18" charset="0"/>
                <a:cs typeface="Times New Roman" pitchFamily="18" charset="0"/>
              </a:rPr>
              <a:t>Mục tiêu và yêu cầu của môn học</a:t>
            </a:r>
            <a:endParaRPr lang="vi-VN" sz="3600" b="1">
              <a:solidFill>
                <a:srgbClr val="FF0000"/>
              </a:solidFill>
              <a:latin typeface="Times New Roman" pitchFamily="18" charset="0"/>
              <a:cs typeface="Times New Roman" pitchFamily="18" charset="0"/>
            </a:endParaRPr>
          </a:p>
        </p:txBody>
      </p:sp>
      <p:sp>
        <p:nvSpPr>
          <p:cNvPr id="146433" name="Rectangle 1"/>
          <p:cNvSpPr>
            <a:spLocks noChangeArrowheads="1"/>
          </p:cNvSpPr>
          <p:nvPr/>
        </p:nvSpPr>
        <p:spPr bwMode="auto">
          <a:xfrm>
            <a:off x="214282" y="642918"/>
            <a:ext cx="835824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en-US" sz="3200" dirty="0" smtClean="0">
                <a:latin typeface="VNI-Times" pitchFamily="2" charset="0"/>
                <a:ea typeface="Times New Roman" pitchFamily="18" charset="0"/>
                <a:cs typeface="Times New Roman" pitchFamily="18" charset="0"/>
              </a:rPr>
              <a:t> </a:t>
            </a:r>
            <a:r>
              <a:rPr lang="en-US" sz="3200" b="1" dirty="0" smtClean="0">
                <a:solidFill>
                  <a:srgbClr val="000099"/>
                </a:solidFill>
                <a:latin typeface="Times New Roman" pitchFamily="18" charset="0"/>
                <a:ea typeface="Times New Roman" pitchFamily="18" charset="0"/>
                <a:cs typeface="Times New Roman" pitchFamily="18" charset="0"/>
              </a:rPr>
              <a:t>* </a:t>
            </a:r>
            <a:r>
              <a:rPr lang="en-US" sz="3200" b="1" u="sng" dirty="0" err="1" smtClean="0">
                <a:solidFill>
                  <a:srgbClr val="000099"/>
                </a:solidFill>
                <a:latin typeface="Times New Roman" pitchFamily="18" charset="0"/>
                <a:ea typeface="Times New Roman" pitchFamily="18" charset="0"/>
                <a:cs typeface="Times New Roman" pitchFamily="18" charset="0"/>
              </a:rPr>
              <a:t>Mục</a:t>
            </a:r>
            <a:r>
              <a:rPr lang="en-US" sz="3200" b="1" u="sng" dirty="0" smtClean="0">
                <a:solidFill>
                  <a:srgbClr val="000099"/>
                </a:solidFill>
                <a:latin typeface="Times New Roman" pitchFamily="18" charset="0"/>
                <a:ea typeface="Times New Roman" pitchFamily="18" charset="0"/>
                <a:cs typeface="Times New Roman" pitchFamily="18" charset="0"/>
              </a:rPr>
              <a:t> </a:t>
            </a:r>
            <a:r>
              <a:rPr lang="en-US" sz="3200" b="1" u="sng" dirty="0" err="1" smtClean="0">
                <a:solidFill>
                  <a:srgbClr val="000099"/>
                </a:solidFill>
                <a:latin typeface="Times New Roman" pitchFamily="18" charset="0"/>
                <a:ea typeface="Times New Roman" pitchFamily="18" charset="0"/>
                <a:cs typeface="Times New Roman" pitchFamily="18" charset="0"/>
              </a:rPr>
              <a:t>tiêu</a:t>
            </a:r>
            <a:r>
              <a:rPr lang="en-US" sz="3200" b="1" dirty="0" smtClean="0">
                <a:solidFill>
                  <a:srgbClr val="000099"/>
                </a:solidFill>
                <a:latin typeface="Times New Roman" pitchFamily="18" charset="0"/>
                <a:ea typeface="Times New Roman" pitchFamily="18" charset="0"/>
                <a:cs typeface="Times New Roman" pitchFamily="18" charset="0"/>
              </a:rPr>
              <a:t>:</a:t>
            </a: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en-US" sz="3200" b="1" i="0" u="none" strike="noStrike" cap="none" normalizeH="0" baseline="0" dirty="0" smtClean="0">
              <a:ln>
                <a:noFill/>
              </a:ln>
              <a:solidFill>
                <a:schemeClr val="tx1"/>
              </a:solidFill>
              <a:effectLst/>
              <a:latin typeface="Arial" pitchFamily="34" charset="0"/>
              <a:cs typeface="Arial" pitchFamily="34" charset="0"/>
            </a:endParaRPr>
          </a:p>
        </p:txBody>
      </p:sp>
      <p:sp>
        <p:nvSpPr>
          <p:cNvPr id="150529" name="Rectangle 1"/>
          <p:cNvSpPr>
            <a:spLocks noChangeArrowheads="1"/>
          </p:cNvSpPr>
          <p:nvPr/>
        </p:nvSpPr>
        <p:spPr bwMode="auto">
          <a:xfrm>
            <a:off x="611560" y="1357298"/>
            <a:ext cx="8208912"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Sau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môn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học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này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người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học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có</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khả</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năng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tính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toán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thiết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kế</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những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bộ</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đổi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bán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dẫn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trong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những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ứng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dụng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đơn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giản</a:t>
            </a:r>
            <a:r>
              <a:rPr lang="en-US" sz="3200" dirty="0" smtClean="0">
                <a:solidFill>
                  <a:srgbClr val="002060"/>
                </a:solidFill>
                <a:latin typeface="Times New Roman" pitchFamily="18" charset="0"/>
                <a:cs typeface="Times New Roman" pitchFamily="18" charset="0"/>
              </a:rPr>
              <a:t>.</a:t>
            </a:r>
            <a:endParaRPr lang="vi-VN" sz="3200" dirty="0" smtClean="0">
              <a:solidFill>
                <a:srgbClr val="002060"/>
              </a:solidFill>
              <a:latin typeface="Times New Roman" pitchFamily="18" charset="0"/>
              <a:cs typeface="Times New Roman" pitchFamily="18" charset="0"/>
            </a:endParaRPr>
          </a:p>
        </p:txBody>
      </p:sp>
      <p:sp>
        <p:nvSpPr>
          <p:cNvPr id="5" name="TextBox 4"/>
          <p:cNvSpPr txBox="1"/>
          <p:nvPr/>
        </p:nvSpPr>
        <p:spPr>
          <a:xfrm>
            <a:off x="827584" y="3197614"/>
            <a:ext cx="6286544" cy="584775"/>
          </a:xfrm>
          <a:prstGeom prst="rect">
            <a:avLst/>
          </a:prstGeom>
          <a:noFill/>
        </p:spPr>
        <p:txBody>
          <a:bodyPr wrap="square" rtlCol="0">
            <a:spAutoFit/>
          </a:bodyPr>
          <a:lstStyle/>
          <a:p>
            <a:r>
              <a:rPr lang="en-US" sz="3200" b="1"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Yêu</a:t>
            </a:r>
            <a:r>
              <a:rPr lang="en-US" sz="3200" b="1" u="sng"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cầu</a:t>
            </a:r>
            <a:r>
              <a:rPr lang="en-US" sz="3200" b="1" dirty="0" smtClean="0">
                <a:solidFill>
                  <a:srgbClr val="000099"/>
                </a:solidFill>
                <a:latin typeface="Times New Roman" pitchFamily="18" charset="0"/>
                <a:cs typeface="Times New Roman" pitchFamily="18" charset="0"/>
              </a:rPr>
              <a:t>: </a:t>
            </a:r>
            <a:endParaRPr lang="vi-VN" sz="3200" b="1" dirty="0">
              <a:solidFill>
                <a:srgbClr val="000099"/>
              </a:solidFill>
              <a:latin typeface="Times New Roman" pitchFamily="18" charset="0"/>
              <a:cs typeface="Times New Roman" pitchFamily="18" charset="0"/>
            </a:endParaRPr>
          </a:p>
        </p:txBody>
      </p:sp>
      <p:sp>
        <p:nvSpPr>
          <p:cNvPr id="6" name="Rectangle 5"/>
          <p:cNvSpPr/>
          <p:nvPr/>
        </p:nvSpPr>
        <p:spPr>
          <a:xfrm>
            <a:off x="611560" y="4077072"/>
            <a:ext cx="7798032" cy="2062103"/>
          </a:xfrm>
          <a:prstGeom prst="rect">
            <a:avLst/>
          </a:prstGeom>
        </p:spPr>
        <p:txBody>
          <a:bodyPr wrap="square">
            <a:spAutoFit/>
          </a:bodyPr>
          <a:lstStyle/>
          <a:p>
            <a:pPr lvl="1">
              <a:buFontTx/>
              <a:buChar char="-"/>
            </a:pP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Nghe</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giảng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đọc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thêm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tài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liệu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tham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khảo</a:t>
            </a:r>
            <a:endParaRPr lang="en-US" sz="3200" dirty="0" smtClean="0">
              <a:solidFill>
                <a:srgbClr val="002060"/>
              </a:solidFill>
              <a:latin typeface="Times New Roman" pitchFamily="18" charset="0"/>
              <a:cs typeface="Times New Roman" pitchFamily="18" charset="0"/>
            </a:endParaRPr>
          </a:p>
          <a:p>
            <a:pPr lvl="1"/>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Củng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cố</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thức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bằng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tự</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làm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bài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tập</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trong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sách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bài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tập</a:t>
            </a:r>
            <a:r>
              <a:rPr lang="en-US" sz="3200" dirty="0" smtClean="0">
                <a:solidFill>
                  <a:srgbClr val="002060"/>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46433"/>
                                        </p:tgtEl>
                                        <p:attrNameLst>
                                          <p:attrName>style.visibility</p:attrName>
                                        </p:attrNameLst>
                                      </p:cBhvr>
                                      <p:to>
                                        <p:strVal val="visible"/>
                                      </p:to>
                                    </p:set>
                                    <p:animEffect transition="in" filter="checkerboard(across)">
                                      <p:cBhvr>
                                        <p:cTn id="10" dur="500"/>
                                        <p:tgtEl>
                                          <p:spTgt spid="14643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150529">
                                            <p:txEl>
                                              <p:pRg st="0" end="0"/>
                                            </p:txEl>
                                          </p:spTgt>
                                        </p:tgtEl>
                                        <p:attrNameLst>
                                          <p:attrName>style.visibility</p:attrName>
                                        </p:attrNameLst>
                                      </p:cBhvr>
                                      <p:to>
                                        <p:strVal val="visible"/>
                                      </p:to>
                                    </p:set>
                                    <p:animEffect transition="in" filter="checkerboard(across)">
                                      <p:cBhvr>
                                        <p:cTn id="15" dur="500"/>
                                        <p:tgtEl>
                                          <p:spTgt spid="15052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checkerboard(across)">
                                      <p:cBhvr>
                                        <p:cTn id="25" dur="500"/>
                                        <p:tgtEl>
                                          <p:spTgt spid="6">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Effect transition="in" filter="checkerboard(across)">
                                      <p:cBhvr>
                                        <p:cTn id="30"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643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86707" y="404664"/>
            <a:ext cx="6786610" cy="707886"/>
          </a:xfrm>
          <a:prstGeom prst="rect">
            <a:avLst/>
          </a:prstGeom>
          <a:noFill/>
        </p:spPr>
        <p:txBody>
          <a:bodyPr wrap="square" rtlCol="0">
            <a:spAutoFit/>
          </a:bodyPr>
          <a:lstStyle/>
          <a:p>
            <a:pPr algn="ctr"/>
            <a:r>
              <a:rPr lang="en-US" sz="4000" b="1" dirty="0" err="1" smtClean="0">
                <a:solidFill>
                  <a:srgbClr val="FF0000"/>
                </a:solidFill>
                <a:latin typeface="Times New Roman" pitchFamily="18" charset="0"/>
                <a:cs typeface="Times New Roman" pitchFamily="18" charset="0"/>
              </a:rPr>
              <a:t>Điện</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tử</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công</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suất</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là</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gì</a:t>
            </a:r>
            <a:r>
              <a:rPr lang="en-US" sz="4000" b="1" dirty="0" smtClean="0">
                <a:solidFill>
                  <a:srgbClr val="FF0000"/>
                </a:solidFill>
                <a:latin typeface="Times New Roman" pitchFamily="18" charset="0"/>
                <a:cs typeface="Times New Roman" pitchFamily="18" charset="0"/>
              </a:rPr>
              <a:t>?</a:t>
            </a:r>
            <a:endParaRPr lang="vi-VN" sz="4000" b="1" dirty="0">
              <a:solidFill>
                <a:srgbClr val="FF0000"/>
              </a:solidFill>
              <a:latin typeface="Times New Roman" pitchFamily="18" charset="0"/>
              <a:cs typeface="Times New Roman" pitchFamily="18" charset="0"/>
            </a:endParaRPr>
          </a:p>
        </p:txBody>
      </p:sp>
      <p:sp>
        <p:nvSpPr>
          <p:cNvPr id="146433" name="Rectangle 1"/>
          <p:cNvSpPr>
            <a:spLocks noChangeArrowheads="1"/>
          </p:cNvSpPr>
          <p:nvPr/>
        </p:nvSpPr>
        <p:spPr bwMode="auto">
          <a:xfrm>
            <a:off x="539552" y="1207928"/>
            <a:ext cx="828092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spcBef>
                <a:spcPct val="0"/>
              </a:spcBef>
              <a:spcAft>
                <a:spcPct val="0"/>
              </a:spcAft>
              <a:buClrTx/>
              <a:buSzTx/>
              <a:buFontTx/>
              <a:buNone/>
              <a:tabLst/>
            </a:pPr>
            <a:r>
              <a:rPr lang="en-US" sz="3200" dirty="0" smtClean="0">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töû</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coâng</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suaát</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laø</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moät</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chuyeân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ngaønh</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cuûa</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kó</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thuaät</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töû</a:t>
            </a:r>
            <a:r>
              <a:rPr lang="en-US" sz="3200" dirty="0" smtClean="0">
                <a:latin typeface="VNI-Times" pitchFamily="2" charset="0"/>
                <a:ea typeface="Times New Roman" pitchFamily="18" charset="0"/>
                <a:cs typeface="Times New Roman" pitchFamily="18" charset="0"/>
              </a:rPr>
              <a:t>.</a:t>
            </a:r>
          </a:p>
          <a:p>
            <a:pPr lvl="0" indent="457200" algn="just" fontAlgn="base">
              <a:spcBef>
                <a:spcPct val="0"/>
              </a:spcBef>
              <a:spcAft>
                <a:spcPct val="0"/>
              </a:spcAft>
            </a:pPr>
            <a:r>
              <a:rPr lang="en-US" sz="3200" smtClean="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Ñieän</a:t>
            </a:r>
            <a:r>
              <a:rPr lang="en-US" sz="3200" dirty="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töû</a:t>
            </a:r>
            <a:r>
              <a:rPr lang="en-US" sz="3200" dirty="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coâng</a:t>
            </a:r>
            <a:r>
              <a:rPr lang="en-US" sz="3200" dirty="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suaát</a:t>
            </a:r>
            <a:r>
              <a:rPr lang="en-US" sz="3200" dirty="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nghieân</a:t>
            </a:r>
            <a:r>
              <a:rPr lang="en-US" sz="3200" dirty="0">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cöùu</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vaø</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öùng</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duïng</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phaàn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töû</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B10F92"/>
                </a:solidFill>
                <a:effectLst/>
                <a:latin typeface="VNI-Times" pitchFamily="2" charset="0"/>
                <a:ea typeface="Times New Roman" pitchFamily="18" charset="0"/>
                <a:cs typeface="Times New Roman" pitchFamily="18" charset="0"/>
              </a:rPr>
              <a:t>baùn</a:t>
            </a:r>
            <a:r>
              <a:rPr kumimoji="0" lang="en-US" sz="3200" b="1" i="0" u="none" strike="noStrike" cap="none" normalizeH="0" baseline="0" dirty="0" smtClean="0">
                <a:ln>
                  <a:noFill/>
                </a:ln>
                <a:solidFill>
                  <a:srgbClr val="B10F92"/>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B10F92"/>
                </a:solidFill>
                <a:effectLst/>
                <a:latin typeface="VNI-Times" pitchFamily="2" charset="0"/>
                <a:ea typeface="Times New Roman" pitchFamily="18" charset="0"/>
                <a:cs typeface="Times New Roman" pitchFamily="18" charset="0"/>
              </a:rPr>
              <a:t>daãn</a:t>
            </a:r>
            <a:r>
              <a:rPr kumimoji="0" lang="en-US" sz="3200" b="1" i="0" u="none" strike="noStrike" cap="none" normalizeH="0" baseline="0" dirty="0" smtClean="0">
                <a:ln>
                  <a:noFill/>
                </a:ln>
                <a:solidFill>
                  <a:srgbClr val="B10F92"/>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B10F92"/>
                </a:solidFill>
                <a:effectLst/>
                <a:latin typeface="VNI-Times" pitchFamily="2" charset="0"/>
                <a:ea typeface="Times New Roman" pitchFamily="18" charset="0"/>
                <a:cs typeface="Times New Roman" pitchFamily="18" charset="0"/>
              </a:rPr>
              <a:t>coâng</a:t>
            </a:r>
            <a:r>
              <a:rPr kumimoji="0" lang="en-US" sz="3200" b="1" i="0" u="none" strike="noStrike" cap="none" normalizeH="0" baseline="0" dirty="0" smtClean="0">
                <a:ln>
                  <a:noFill/>
                </a:ln>
                <a:solidFill>
                  <a:srgbClr val="B10F92"/>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B10F92"/>
                </a:solidFill>
                <a:effectLst/>
                <a:latin typeface="VNI-Times" pitchFamily="2" charset="0"/>
                <a:ea typeface="Times New Roman" pitchFamily="18" charset="0"/>
                <a:cs typeface="Times New Roman" pitchFamily="18" charset="0"/>
              </a:rPr>
              <a:t>suaát</a:t>
            </a:r>
            <a:r>
              <a:rPr kumimoji="0" lang="en-US" sz="3200" b="1" i="0" u="none" strike="noStrike" cap="none" normalizeH="0" baseline="0" dirty="0" smtClean="0">
                <a:ln>
                  <a:noFill/>
                </a:ln>
                <a:solidFill>
                  <a:srgbClr val="B10F92"/>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trong</a:t>
            </a:r>
            <a:r>
              <a:rPr kumimoji="0" lang="en-US" sz="3200" b="0" i="0" u="none" strike="noStrike" cap="none" normalizeH="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dirty="0" err="1" smtClean="0">
                <a:ln>
                  <a:noFill/>
                </a:ln>
                <a:solidFill>
                  <a:schemeClr val="tx1"/>
                </a:solidFill>
                <a:effectLst/>
                <a:latin typeface="VNI-Times" pitchFamily="2" charset="0"/>
                <a:ea typeface="Times New Roman" pitchFamily="18" charset="0"/>
                <a:cs typeface="Times New Roman" pitchFamily="18" charset="0"/>
              </a:rPr>
              <a:t>c</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C00000"/>
                </a:solidFill>
                <a:effectLst/>
                <a:latin typeface="VNI-Times" pitchFamily="2" charset="0"/>
                <a:ea typeface="Times New Roman" pitchFamily="18" charset="0"/>
                <a:cs typeface="Times New Roman" pitchFamily="18" charset="0"/>
              </a:rPr>
              <a:t>boä</a:t>
            </a:r>
            <a:r>
              <a:rPr kumimoji="0" lang="en-US" sz="3200" b="1" i="0" u="none" strike="noStrike" cap="none" normalizeH="0" baseline="0" dirty="0" smtClean="0">
                <a:ln>
                  <a:noFill/>
                </a:ln>
                <a:solidFill>
                  <a:srgbClr val="C00000"/>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C00000"/>
                </a:solidFill>
                <a:effectLst/>
                <a:latin typeface="VNI-Times" pitchFamily="2" charset="0"/>
                <a:ea typeface="Times New Roman" pitchFamily="18" charset="0"/>
                <a:cs typeface="Times New Roman" pitchFamily="18" charset="0"/>
              </a:rPr>
              <a:t>bieán</a:t>
            </a:r>
            <a:r>
              <a:rPr kumimoji="0" lang="en-US" sz="3200" b="1" i="0" u="none" strike="noStrike" cap="none" normalizeH="0" baseline="0" dirty="0" smtClean="0">
                <a:ln>
                  <a:noFill/>
                </a:ln>
                <a:solidFill>
                  <a:srgbClr val="C00000"/>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C00000"/>
                </a:solidFill>
                <a:effectLst/>
                <a:latin typeface="VNI-Times" pitchFamily="2" charset="0"/>
                <a:ea typeface="Times New Roman" pitchFamily="18" charset="0"/>
                <a:cs typeface="Times New Roman" pitchFamily="18" charset="0"/>
              </a:rPr>
              <a:t>ñoåi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nhaèm</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bieán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ñoåi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vaø</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khoáng</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cheá</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nguoàn</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naêng</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löôïng</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solidFill>
                  <a:srgbClr val="0070C0"/>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vôùi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thoâng</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soá</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khoâng</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thay</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ñoåi</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ñöôïc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thaønh</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nguoàn</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naêng</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löôïng</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vôùi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thoâng</a:t>
            </a:r>
            <a:r>
              <a:rPr kumimoji="0" lang="en-US" sz="3200" b="0" i="0" u="none" strike="noStrike" cap="none" normalizeH="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soá</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coù</a:t>
            </a:r>
            <a:r>
              <a:rPr kumimoji="0" lang="en-US" sz="3200" b="1" i="0" u="none"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u="none"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theå</a:t>
            </a:r>
            <a:r>
              <a:rPr kumimoji="0" lang="en-US" sz="3200" b="1" i="0" u="none"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thay</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err="1" smtClean="0">
                <a:ln>
                  <a:noFill/>
                </a:ln>
                <a:solidFill>
                  <a:srgbClr val="000099"/>
                </a:solidFill>
                <a:effectLst/>
                <a:latin typeface="VNI-Times" pitchFamily="2" charset="0"/>
                <a:ea typeface="Times New Roman" pitchFamily="18" charset="0"/>
                <a:cs typeface="Times New Roman" pitchFamily="18" charset="0"/>
              </a:rPr>
              <a:t>ñoåi</a:t>
            </a:r>
            <a:r>
              <a:rPr kumimoji="0" lang="en-US" sz="3200" b="0" i="0" u="none" strike="noStrike" cap="none" normalizeH="0" baseline="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smtClean="0">
                <a:ln>
                  <a:noFill/>
                </a:ln>
                <a:solidFill>
                  <a:srgbClr val="000099"/>
                </a:solidFill>
                <a:effectLst/>
                <a:latin typeface="Times New Roman" pitchFamily="18" charset="0"/>
                <a:ea typeface="Times New Roman" pitchFamily="18" charset="0"/>
                <a:cs typeface="Times New Roman" pitchFamily="18" charset="0"/>
              </a:rPr>
              <a:t>được</a:t>
            </a: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a:t>
            </a:r>
            <a:r>
              <a:rPr kumimoji="0" lang="en-US" sz="3200" b="0" i="0" u="none" strike="noStrike" cap="none" normalizeH="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cung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caáp</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cho</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phuï</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taûi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lang="en-US" sz="3200" dirty="0" err="1" smtClean="0">
                <a:latin typeface="VNI-Times" pitchFamily="2" charset="0"/>
                <a:ea typeface="Times New Roman" pitchFamily="18" charset="0"/>
                <a:cs typeface="Times New Roman" pitchFamily="18" charset="0"/>
              </a:rPr>
              <a:t>khaùc</a:t>
            </a:r>
            <a:r>
              <a:rPr kumimoji="0" lang="en-US" sz="3200" b="0" i="0" u="none" strike="noStrike" cap="none" normalizeH="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err="1" smtClean="0">
                <a:ln>
                  <a:noFill/>
                </a:ln>
                <a:solidFill>
                  <a:schemeClr val="tx1"/>
                </a:solidFill>
                <a:effectLst/>
                <a:latin typeface="VNI-Times" pitchFamily="2" charset="0"/>
                <a:ea typeface="Times New Roman" pitchFamily="18" charset="0"/>
                <a:cs typeface="Times New Roman" pitchFamily="18" charset="0"/>
              </a:rPr>
              <a:t>nhau</a:t>
            </a:r>
            <a:r>
              <a:rPr kumimoji="0" lang="en-US" sz="32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a:t>
            </a:r>
          </a:p>
          <a:p>
            <a:pPr lvl="0" indent="457200" algn="just" fontAlgn="base">
              <a:spcBef>
                <a:spcPct val="0"/>
              </a:spcBef>
              <a:spcAft>
                <a:spcPct val="0"/>
              </a:spcAft>
            </a:pP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571472" y="5643578"/>
            <a:ext cx="8215370" cy="1077218"/>
          </a:xfrm>
          <a:prstGeom prst="rect">
            <a:avLst/>
          </a:prstGeom>
        </p:spPr>
        <p:txBody>
          <a:bodyPr wrap="square">
            <a:spAutoFit/>
          </a:bodyPr>
          <a:lstStyle/>
          <a:p>
            <a:r>
              <a:rPr lang="en-US" sz="3200" smtClean="0">
                <a:latin typeface="Times New Roman" pitchFamily="18" charset="0"/>
                <a:cs typeface="Times New Roman" pitchFamily="18" charset="0"/>
              </a:rPr>
              <a:t>    Các linh kiện ĐTCS chỉ làm chức năng </a:t>
            </a:r>
            <a:r>
              <a:rPr lang="en-US" sz="3200" b="1" smtClean="0">
                <a:solidFill>
                  <a:srgbClr val="FF0000"/>
                </a:solidFill>
                <a:latin typeface="Times New Roman" pitchFamily="18" charset="0"/>
                <a:cs typeface="Times New Roman" pitchFamily="18" charset="0"/>
              </a:rPr>
              <a:t>đóng cắt</a:t>
            </a:r>
            <a:r>
              <a:rPr lang="en-US" sz="3200" smtClean="0">
                <a:solidFill>
                  <a:srgbClr val="FF0000"/>
                </a:solidFill>
                <a:latin typeface="Times New Roman" pitchFamily="18" charset="0"/>
                <a:cs typeface="Times New Roman" pitchFamily="18" charset="0"/>
              </a:rPr>
              <a:t> </a:t>
            </a:r>
            <a:r>
              <a:rPr lang="en-US" sz="3200" smtClean="0">
                <a:latin typeface="Times New Roman" pitchFamily="18" charset="0"/>
                <a:cs typeface="Times New Roman" pitchFamily="18" charset="0"/>
              </a:rPr>
              <a:t>và cho dòng điện tải qua….</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46433"/>
                                        </p:tgtEl>
                                        <p:attrNameLst>
                                          <p:attrName>style.visibility</p:attrName>
                                        </p:attrNameLst>
                                      </p:cBhvr>
                                      <p:to>
                                        <p:strVal val="visible"/>
                                      </p:to>
                                    </p:set>
                                    <p:animEffect transition="in" filter="checkerboard(across)">
                                      <p:cBhvr>
                                        <p:cTn id="12" dur="500"/>
                                        <p:tgtEl>
                                          <p:spTgt spid="146433"/>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643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285720" y="285728"/>
            <a:ext cx="8572560" cy="628654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4250" y="142852"/>
            <a:ext cx="8929750" cy="1200329"/>
          </a:xfrm>
          <a:prstGeom prst="rect">
            <a:avLst/>
          </a:prstGeom>
          <a:noFill/>
        </p:spPr>
        <p:txBody>
          <a:bodyPr wrap="square" rtlCol="0">
            <a:spAutoFit/>
          </a:bodyPr>
          <a:lstStyle/>
          <a:p>
            <a:pPr algn="ctr"/>
            <a:r>
              <a:rPr lang="en-US" sz="3600" b="1" smtClean="0">
                <a:solidFill>
                  <a:srgbClr val="FF0000"/>
                </a:solidFill>
                <a:latin typeface="Times New Roman" pitchFamily="18" charset="0"/>
                <a:cs typeface="Times New Roman" pitchFamily="18" charset="0"/>
              </a:rPr>
              <a:t>Phân loại linh kiện bán dẫn theo khả năng điều khiển</a:t>
            </a:r>
            <a:endParaRPr lang="vi-VN" sz="3600" b="1">
              <a:solidFill>
                <a:srgbClr val="FF0000"/>
              </a:solidFill>
              <a:latin typeface="Times New Roman" pitchFamily="18" charset="0"/>
              <a:cs typeface="Times New Roman" pitchFamily="18" charset="0"/>
            </a:endParaRPr>
          </a:p>
        </p:txBody>
      </p:sp>
      <p:pic>
        <p:nvPicPr>
          <p:cNvPr id="4" name="Picture 3"/>
          <p:cNvPicPr/>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785786" y="1571612"/>
            <a:ext cx="7215238" cy="4786346"/>
          </a:xfrm>
          <a:prstGeom prst="rect">
            <a:avLst/>
          </a:prstGeom>
          <a:noFill/>
          <a:ln>
            <a:noFill/>
          </a:ln>
          <a:effectLs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5"/>
          <p:cNvSpPr>
            <a:spLocks noGrp="1"/>
          </p:cNvSpPr>
          <p:nvPr>
            <p:ph type="sldNum" sz="quarter" idx="12"/>
          </p:nvPr>
        </p:nvSpPr>
        <p:spPr>
          <a:noFill/>
        </p:spPr>
        <p:txBody>
          <a:bodyPr/>
          <a:lstStyle/>
          <a:p>
            <a:fld id="{0925C6B2-8B30-47EE-B0E5-95559E4C5FEB}" type="slidenum">
              <a:rPr lang="en-US" smtClean="0"/>
              <a:pPr/>
              <a:t>7</a:t>
            </a:fld>
            <a:endParaRPr lang="en-US" smtClean="0"/>
          </a:p>
        </p:txBody>
      </p:sp>
      <p:sp>
        <p:nvSpPr>
          <p:cNvPr id="33795" name="Rectangle 2"/>
          <p:cNvSpPr>
            <a:spLocks noGrp="1" noChangeArrowheads="1"/>
          </p:cNvSpPr>
          <p:nvPr>
            <p:ph type="title"/>
          </p:nvPr>
        </p:nvSpPr>
        <p:spPr>
          <a:xfrm>
            <a:off x="500034" y="0"/>
            <a:ext cx="8143932" cy="785794"/>
          </a:xfrm>
        </p:spPr>
        <p:txBody>
          <a:bodyPr/>
          <a:lstStyle/>
          <a:p>
            <a:pPr eaLnBrk="1" hangingPunct="1"/>
            <a:r>
              <a:rPr lang="en-US" b="1" smtClean="0">
                <a:solidFill>
                  <a:srgbClr val="FF0000"/>
                </a:solidFill>
                <a:latin typeface="Times New Roman" pitchFamily="18" charset="0"/>
                <a:cs typeface="Times New Roman" pitchFamily="18" charset="0"/>
              </a:rPr>
              <a:t>Lãnh vực ứng dụng của ĐTCS</a:t>
            </a:r>
          </a:p>
        </p:txBody>
      </p:sp>
      <p:pic>
        <p:nvPicPr>
          <p:cNvPr id="33796" name="Picture 3"/>
          <p:cNvPicPr>
            <a:picLocks noGrp="1" noChangeAspect="1" noChangeArrowheads="1"/>
          </p:cNvPicPr>
          <p:nvPr>
            <p:ph type="body" idx="1"/>
          </p:nvPr>
        </p:nvPicPr>
        <p:blipFill>
          <a:blip r:embed="rId2"/>
          <a:srcRect/>
          <a:stretch>
            <a:fillRect/>
          </a:stretch>
        </p:blipFill>
        <p:spPr>
          <a:xfrm>
            <a:off x="228600" y="980728"/>
            <a:ext cx="8458200" cy="6188075"/>
          </a:xfr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checkerboard(across)">
                                      <p:cBhvr>
                                        <p:cTn id="7" dur="500"/>
                                        <p:tgtEl>
                                          <p:spTgt spid="3379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3796"/>
                                        </p:tgtEl>
                                        <p:attrNameLst>
                                          <p:attrName>style.visibility</p:attrName>
                                        </p:attrNameLst>
                                      </p:cBhvr>
                                      <p:to>
                                        <p:strVal val="visible"/>
                                      </p:to>
                                    </p:set>
                                    <p:animEffect transition="in" filter="checkerboard(across)">
                                      <p:cBhvr>
                                        <p:cTn id="12" dur="5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85728"/>
            <a:ext cx="878687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Xu hướng phát triển và phạm vi ứng dụng ĐTCS</a:t>
            </a:r>
            <a:endParaRPr lang="vi-VN" sz="3200" b="1">
              <a:solidFill>
                <a:srgbClr val="FF0000"/>
              </a:solidFill>
              <a:latin typeface="Times New Roman" pitchFamily="18" charset="0"/>
              <a:cs typeface="Times New Roman" pitchFamily="18" charset="0"/>
            </a:endParaRPr>
          </a:p>
        </p:txBody>
      </p:sp>
      <p:sp>
        <p:nvSpPr>
          <p:cNvPr id="5" name="Rectangle 4"/>
          <p:cNvSpPr/>
          <p:nvPr/>
        </p:nvSpPr>
        <p:spPr>
          <a:xfrm>
            <a:off x="428596" y="1071546"/>
            <a:ext cx="8358246" cy="2554545"/>
          </a:xfrm>
          <a:prstGeom prst="rect">
            <a:avLst/>
          </a:prstGeom>
        </p:spPr>
        <p:txBody>
          <a:bodyPr wrap="square">
            <a:spAutoFit/>
          </a:bodyPr>
          <a:lstStyle/>
          <a:p>
            <a:r>
              <a:rPr lang="en-US" sz="3200" b="1" dirty="0" smtClean="0">
                <a:solidFill>
                  <a:srgbClr val="000099"/>
                </a:solidFill>
                <a:latin typeface="Times New Roman" pitchFamily="18" charset="0"/>
                <a:cs typeface="Times New Roman" pitchFamily="18" charset="0"/>
              </a:rPr>
              <a:t>* </a:t>
            </a:r>
            <a:r>
              <a:rPr lang="en-US" sz="3200" b="1" u="sng" dirty="0" smtClean="0">
                <a:solidFill>
                  <a:srgbClr val="000099"/>
                </a:solidFill>
                <a:latin typeface="Times New Roman" pitchFamily="18" charset="0"/>
                <a:cs typeface="Times New Roman" pitchFamily="18" charset="0"/>
              </a:rPr>
              <a:t>Xu </a:t>
            </a:r>
            <a:r>
              <a:rPr lang="en-US" sz="3200" b="1" u="sng" dirty="0" err="1" smtClean="0">
                <a:solidFill>
                  <a:srgbClr val="000099"/>
                </a:solidFill>
                <a:latin typeface="Times New Roman" pitchFamily="18" charset="0"/>
                <a:cs typeface="Times New Roman" pitchFamily="18" charset="0"/>
              </a:rPr>
              <a:t>hướng</a:t>
            </a:r>
            <a:r>
              <a:rPr lang="en-US" sz="3200" b="1" u="sng"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phát</a:t>
            </a:r>
            <a:r>
              <a:rPr lang="en-US" sz="3200" b="1" u="sng"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triển</a:t>
            </a:r>
            <a:r>
              <a:rPr lang="en-US" sz="3200" b="1" dirty="0" smtClean="0">
                <a:solidFill>
                  <a:srgbClr val="000099"/>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dải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công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suất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trải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rộng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từ</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nhỏ</a:t>
            </a: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vài</a:t>
            </a:r>
            <a:r>
              <a:rPr lang="en-US" sz="3200" dirty="0" smtClean="0">
                <a:solidFill>
                  <a:srgbClr val="002060"/>
                </a:solidFill>
                <a:latin typeface="Times New Roman" pitchFamily="18" charset="0"/>
                <a:cs typeface="Times New Roman" pitchFamily="18" charset="0"/>
              </a:rPr>
              <a:t> W </a:t>
            </a:r>
            <a:r>
              <a:rPr lang="en-US" sz="3200" dirty="0" err="1" smtClean="0">
                <a:solidFill>
                  <a:srgbClr val="002060"/>
                </a:solidFill>
                <a:latin typeface="Times New Roman" pitchFamily="18" charset="0"/>
                <a:cs typeface="Times New Roman" pitchFamily="18" charset="0"/>
              </a:rPr>
              <a:t>đến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trăm</a:t>
            </a:r>
            <a:r>
              <a:rPr lang="en-US" sz="3200" dirty="0" smtClean="0">
                <a:solidFill>
                  <a:srgbClr val="002060"/>
                </a:solidFill>
                <a:latin typeface="Times New Roman" pitchFamily="18" charset="0"/>
                <a:cs typeface="Times New Roman" pitchFamily="18" charset="0"/>
              </a:rPr>
              <a:t> W), </a:t>
            </a:r>
            <a:r>
              <a:rPr lang="en-US" sz="3200" dirty="0" err="1" smtClean="0">
                <a:solidFill>
                  <a:srgbClr val="002060"/>
                </a:solidFill>
                <a:latin typeface="Times New Roman" pitchFamily="18" charset="0"/>
                <a:cs typeface="Times New Roman" pitchFamily="18" charset="0"/>
              </a:rPr>
              <a:t>thành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phần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chính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trong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hệ</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thống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điều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khiển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công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suất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của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thiết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bị</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nhỏ</a:t>
            </a:r>
            <a:r>
              <a:rPr lang="en-US" sz="3200" dirty="0">
                <a:solidFill>
                  <a:srgbClr val="002060"/>
                </a:solidFill>
                <a:latin typeface="Times New Roman" pitchFamily="18" charset="0"/>
                <a:cs typeface="Times New Roman" pitchFamily="18" charset="0"/>
              </a:rPr>
              <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lớn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rất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lớn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trăm</a:t>
            </a:r>
            <a:r>
              <a:rPr lang="en-US" sz="3200" dirty="0" smtClean="0">
                <a:solidFill>
                  <a:srgbClr val="002060"/>
                </a:solidFill>
                <a:latin typeface="Times New Roman" pitchFamily="18" charset="0"/>
                <a:cs typeface="Times New Roman" pitchFamily="18" charset="0"/>
              </a:rPr>
              <a:t> KW </a:t>
            </a:r>
            <a:r>
              <a:rPr lang="en-US" sz="3200" dirty="0" err="1" smtClean="0">
                <a:solidFill>
                  <a:srgbClr val="002060"/>
                </a:solidFill>
                <a:latin typeface="Times New Roman" pitchFamily="18" charset="0"/>
                <a:cs typeface="Times New Roman" pitchFamily="18" charset="0"/>
              </a:rPr>
              <a:t>đến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chục</a:t>
            </a:r>
            <a:r>
              <a:rPr lang="en-US" sz="3200" dirty="0" smtClean="0">
                <a:solidFill>
                  <a:srgbClr val="002060"/>
                </a:solidFill>
                <a:latin typeface="Times New Roman" pitchFamily="18" charset="0"/>
                <a:cs typeface="Times New Roman" pitchFamily="18" charset="0"/>
              </a:rPr>
              <a:t> MW).</a:t>
            </a:r>
          </a:p>
        </p:txBody>
      </p:sp>
      <p:sp>
        <p:nvSpPr>
          <p:cNvPr id="7" name="Rectangle 6"/>
          <p:cNvSpPr/>
          <p:nvPr/>
        </p:nvSpPr>
        <p:spPr>
          <a:xfrm>
            <a:off x="428596" y="3714752"/>
            <a:ext cx="8358246" cy="2062103"/>
          </a:xfrm>
          <a:prstGeom prst="rect">
            <a:avLst/>
          </a:prstGeom>
        </p:spPr>
        <p:txBody>
          <a:bodyPr wrap="square">
            <a:spAutoFit/>
          </a:bodyPr>
          <a:lstStyle/>
          <a:p>
            <a:r>
              <a:rPr lang="en-US" sz="3200" b="1"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Ứng</a:t>
            </a:r>
            <a:r>
              <a:rPr lang="en-US" sz="3200" b="1" u="sng"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dụng</a:t>
            </a:r>
            <a:r>
              <a:rPr lang="en-US" sz="3200" b="1" dirty="0" smtClean="0">
                <a:solidFill>
                  <a:srgbClr val="000099"/>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rộng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khắp</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từ</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thiết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bị</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cầm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dân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dụng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các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hệ</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thống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thiết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bị</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công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nghiệp</a:t>
            </a:r>
            <a:r>
              <a:rPr lang="en-US" sz="3200" dirty="0" smtClean="0">
                <a:solidFill>
                  <a:srgbClr val="002060"/>
                </a:solidFill>
                <a:latin typeface="Times New Roman" pitchFamily="18" charset="0"/>
                <a:cs typeface="Times New Roman" pitchFamily="18" charset="0"/>
              </a:rPr>
              <a:t>.</a:t>
            </a:r>
          </a:p>
          <a:p>
            <a:r>
              <a:rPr lang="en-US" sz="3200" b="1" i="1" dirty="0" err="1" smtClean="0">
                <a:solidFill>
                  <a:srgbClr val="002060"/>
                </a:solidFill>
                <a:latin typeface="Times New Roman" pitchFamily="18" charset="0"/>
                <a:cs typeface="Times New Roman" pitchFamily="18" charset="0"/>
              </a:rPr>
              <a:t>Đặc</a:t>
            </a:r>
            <a:r>
              <a:rPr lang="en-US" sz="3200" b="1" i="1" dirty="0" smtClean="0">
                <a:solidFill>
                  <a:srgbClr val="002060"/>
                </a:solidFill>
                <a:latin typeface="Times New Roman" pitchFamily="18" charset="0"/>
                <a:cs typeface="Times New Roman" pitchFamily="18" charset="0"/>
              </a:rPr>
              <a:t> </a:t>
            </a:r>
            <a:r>
              <a:rPr lang="en-US" sz="3200" b="1" i="1" dirty="0" err="1" smtClean="0">
                <a:solidFill>
                  <a:srgbClr val="002060"/>
                </a:solidFill>
                <a:latin typeface="Times New Roman" pitchFamily="18" charset="0"/>
                <a:cs typeface="Times New Roman" pitchFamily="18" charset="0"/>
              </a:rPr>
              <a:t>biệt</a:t>
            </a:r>
            <a:r>
              <a:rPr lang="en-US" sz="3200" b="1" i="1"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tham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gia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vào</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điều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khiển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trong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hệ</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thống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năng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lượng</a:t>
            </a:r>
            <a:r>
              <a:rPr lang="en-US" sz="3200" dirty="0" smtClean="0">
                <a:solidFill>
                  <a:srgbClr val="002060"/>
                </a:solidFill>
                <a:latin typeface="Times New Roman" pitchFamily="18" charset="0"/>
                <a:cs typeface="Times New Roman" pitchFamily="18" charset="0"/>
              </a:rPr>
              <a:t>.</a:t>
            </a:r>
            <a:endParaRPr lang="vi-VN" sz="32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142844" y="0"/>
            <a:ext cx="8858312"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30" name="TextBox 29"/>
          <p:cNvSpPr txBox="1"/>
          <p:nvPr/>
        </p:nvSpPr>
        <p:spPr>
          <a:xfrm>
            <a:off x="397877" y="2492896"/>
            <a:ext cx="8572560" cy="1692771"/>
          </a:xfrm>
          <a:prstGeom prst="rect">
            <a:avLst/>
          </a:prstGeom>
          <a:noFill/>
        </p:spPr>
        <p:txBody>
          <a:bodyPr wrap="square" rtlCol="0">
            <a:spAutoFit/>
          </a:bodyPr>
          <a:lstStyle/>
          <a:p>
            <a:r>
              <a:rPr lang="en-US" sz="3600" b="1" dirty="0" smtClean="0">
                <a:solidFill>
                  <a:srgbClr val="00B050"/>
                </a:solidFill>
                <a:latin typeface="Times New Roman" pitchFamily="18" charset="0"/>
                <a:cs typeface="Times New Roman" pitchFamily="18" charset="0"/>
              </a:rPr>
              <a:t>1.1/ </a:t>
            </a:r>
            <a:r>
              <a:rPr lang="en-US" sz="3600" b="1" u="sng" dirty="0" smtClean="0">
                <a:solidFill>
                  <a:srgbClr val="00B050"/>
                </a:solidFill>
                <a:latin typeface="Times New Roman" pitchFamily="18" charset="0"/>
                <a:cs typeface="Times New Roman" pitchFamily="18" charset="0"/>
              </a:rPr>
              <a:t>Diode </a:t>
            </a:r>
            <a:r>
              <a:rPr lang="en-US" sz="3600" b="1" u="sng" dirty="0" err="1" smtClean="0">
                <a:solidFill>
                  <a:srgbClr val="00B050"/>
                </a:solidFill>
                <a:latin typeface="Times New Roman" pitchFamily="18" charset="0"/>
                <a:cs typeface="Times New Roman" pitchFamily="18" charset="0"/>
              </a:rPr>
              <a:t>công</a:t>
            </a:r>
            <a:r>
              <a:rPr lang="en-US" sz="3600" b="1" u="sng" dirty="0" smtClean="0">
                <a:solidFill>
                  <a:srgbClr val="00B050"/>
                </a:solidFill>
                <a:latin typeface="Times New Roman" pitchFamily="18" charset="0"/>
                <a:cs typeface="Times New Roman" pitchFamily="18" charset="0"/>
              </a:rPr>
              <a:t> </a:t>
            </a:r>
            <a:r>
              <a:rPr lang="en-US" sz="3600" b="1" u="sng" dirty="0" err="1" smtClean="0">
                <a:solidFill>
                  <a:srgbClr val="00B050"/>
                </a:solidFill>
                <a:latin typeface="Times New Roman" pitchFamily="18" charset="0"/>
                <a:cs typeface="Times New Roman" pitchFamily="18" charset="0"/>
              </a:rPr>
              <a:t>suất</a:t>
            </a:r>
            <a:r>
              <a:rPr lang="en-US" sz="3600" b="1" u="sng" dirty="0" smtClean="0">
                <a:solidFill>
                  <a:srgbClr val="00B050"/>
                </a:solidFill>
                <a:latin typeface="Times New Roman" pitchFamily="18" charset="0"/>
                <a:cs typeface="Times New Roman" pitchFamily="18" charset="0"/>
              </a:rPr>
              <a:t> </a:t>
            </a:r>
            <a:r>
              <a:rPr lang="en-US" sz="3600" b="1" u="sng" dirty="0" err="1" smtClean="0">
                <a:solidFill>
                  <a:srgbClr val="00B050"/>
                </a:solidFill>
                <a:latin typeface="Times New Roman" pitchFamily="18" charset="0"/>
                <a:cs typeface="Times New Roman" pitchFamily="18" charset="0"/>
              </a:rPr>
              <a:t>và</a:t>
            </a:r>
            <a:r>
              <a:rPr lang="en-US" sz="3600" b="1" u="sng" dirty="0" smtClean="0">
                <a:solidFill>
                  <a:srgbClr val="00B050"/>
                </a:solidFill>
                <a:latin typeface="Times New Roman" pitchFamily="18" charset="0"/>
                <a:cs typeface="Times New Roman" pitchFamily="18" charset="0"/>
              </a:rPr>
              <a:t> </a:t>
            </a:r>
            <a:r>
              <a:rPr lang="en-US" sz="3600" b="1" u="sng" dirty="0" err="1" smtClean="0">
                <a:solidFill>
                  <a:srgbClr val="00B050"/>
                </a:solidFill>
                <a:latin typeface="Times New Roman" pitchFamily="18" charset="0"/>
                <a:cs typeface="Times New Roman" pitchFamily="18" charset="0"/>
              </a:rPr>
              <a:t>ứng</a:t>
            </a:r>
            <a:r>
              <a:rPr lang="en-US" sz="3600" b="1" u="sng" dirty="0" smtClean="0">
                <a:solidFill>
                  <a:srgbClr val="00B050"/>
                </a:solidFill>
                <a:latin typeface="Times New Roman" pitchFamily="18" charset="0"/>
                <a:cs typeface="Times New Roman" pitchFamily="18" charset="0"/>
              </a:rPr>
              <a:t> </a:t>
            </a:r>
            <a:r>
              <a:rPr lang="en-US" sz="3600" b="1" u="sng" dirty="0" err="1" smtClean="0">
                <a:solidFill>
                  <a:srgbClr val="00B050"/>
                </a:solidFill>
                <a:latin typeface="Times New Roman" pitchFamily="18" charset="0"/>
                <a:cs typeface="Times New Roman" pitchFamily="18" charset="0"/>
              </a:rPr>
              <a:t>dụng</a:t>
            </a:r>
            <a:r>
              <a:rPr lang="en-US" sz="3600" b="1" dirty="0" smtClean="0">
                <a:solidFill>
                  <a:srgbClr val="00B050"/>
                </a:solidFill>
                <a:latin typeface="Times New Roman" pitchFamily="18" charset="0"/>
                <a:cs typeface="Times New Roman" pitchFamily="18" charset="0"/>
              </a:rPr>
              <a:t>:</a:t>
            </a:r>
          </a:p>
          <a:p>
            <a:endParaRPr lang="en-US" sz="3600" b="1" dirty="0" smtClean="0">
              <a:solidFill>
                <a:srgbClr val="00B050"/>
              </a:solidFill>
              <a:latin typeface="Times New Roman" pitchFamily="18" charset="0"/>
              <a:cs typeface="Times New Roman" pitchFamily="18" charset="0"/>
            </a:endParaRPr>
          </a:p>
          <a:p>
            <a:r>
              <a:rPr lang="en-US" sz="3200" b="1" dirty="0" smtClean="0">
                <a:solidFill>
                  <a:schemeClr val="accent6">
                    <a:lumMod val="75000"/>
                  </a:schemeClr>
                </a:solidFill>
                <a:latin typeface="Times New Roman" pitchFamily="18" charset="0"/>
                <a:cs typeface="Times New Roman" pitchFamily="18" charset="0"/>
              </a:rPr>
              <a:t>1.1.1- </a:t>
            </a:r>
            <a:r>
              <a:rPr lang="en-US" sz="3200" b="1" u="sng" dirty="0" err="1" smtClean="0">
                <a:solidFill>
                  <a:schemeClr val="accent6">
                    <a:lumMod val="75000"/>
                  </a:schemeClr>
                </a:solidFill>
                <a:latin typeface="Times New Roman" pitchFamily="18" charset="0"/>
                <a:cs typeface="Times New Roman" pitchFamily="18" charset="0"/>
              </a:rPr>
              <a:t>Tổng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quan</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về</a:t>
            </a:r>
            <a:r>
              <a:rPr lang="en-US" sz="3200" b="1" u="sng" dirty="0" smtClean="0">
                <a:solidFill>
                  <a:schemeClr val="accent6">
                    <a:lumMod val="75000"/>
                  </a:schemeClr>
                </a:solidFill>
                <a:latin typeface="Times New Roman" pitchFamily="18" charset="0"/>
                <a:cs typeface="Times New Roman" pitchFamily="18" charset="0"/>
              </a:rPr>
              <a:t> diode</a:t>
            </a:r>
            <a:r>
              <a:rPr lang="en-US" sz="3200" b="1" dirty="0" smtClean="0">
                <a:solidFill>
                  <a:schemeClr val="accent6">
                    <a:lumMod val="75000"/>
                  </a:schemeClr>
                </a:solidFill>
                <a:latin typeface="Times New Roman" pitchFamily="18" charset="0"/>
                <a:cs typeface="Times New Roman" pitchFamily="18" charset="0"/>
              </a:rPr>
              <a:t>:</a:t>
            </a: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0" end="0"/>
                                            </p:txEl>
                                          </p:spTgt>
                                        </p:tgtEl>
                                        <p:attrNameLst>
                                          <p:attrName>style.visibility</p:attrName>
                                        </p:attrNameLst>
                                      </p:cBhvr>
                                      <p:to>
                                        <p:strVal val="visible"/>
                                      </p:to>
                                    </p:set>
                                    <p:animEffect transition="in" filter="checkerboard(across)">
                                      <p:cBhvr>
                                        <p:cTn id="12" dur="500"/>
                                        <p:tgtEl>
                                          <p:spTgt spid="3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0">
                                            <p:txEl>
                                              <p:pRg st="2" end="2"/>
                                            </p:txEl>
                                          </p:spTgt>
                                        </p:tgtEl>
                                        <p:attrNameLst>
                                          <p:attrName>style.visibility</p:attrName>
                                        </p:attrNameLst>
                                      </p:cBhvr>
                                      <p:to>
                                        <p:strVal val="visible"/>
                                      </p:to>
                                    </p:set>
                                    <p:animEffect transition="in" filter="checkerboard(across)">
                                      <p:cBhvr>
                                        <p:cTn id="17" dur="500"/>
                                        <p:tgtEl>
                                          <p:spTgt spid="3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51520" y="285728"/>
            <a:ext cx="3600400" cy="6095600"/>
          </a:xfrm>
        </p:spPr>
        <p:txBody>
          <a:bodyPr>
            <a:normAutofit/>
          </a:bodyPr>
          <a:lstStyle/>
          <a:p>
            <a:pPr>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Đặc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điểm</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cấu</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tạo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của</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điôt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công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suất</a:t>
            </a:r>
            <a:r>
              <a:rPr lang="en-US" sz="2400" dirty="0" smtClean="0">
                <a:solidFill>
                  <a:srgbClr val="002060"/>
                </a:solidFill>
                <a:latin typeface="Times New Roman" pitchFamily="18" charset="0"/>
                <a:cs typeface="Times New Roman" pitchFamily="18" charset="0"/>
              </a:rPr>
              <a:t> (Power diode)</a:t>
            </a:r>
          </a:p>
          <a:p>
            <a:pPr>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Phải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dòng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điện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lớn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chạy</a:t>
            </a:r>
            <a:r>
              <a:rPr lang="en-US" sz="2400" dirty="0" smtClean="0">
                <a:solidFill>
                  <a:srgbClr val="002060"/>
                </a:solidFill>
                <a:latin typeface="Times New Roman" pitchFamily="18" charset="0"/>
                <a:cs typeface="Times New Roman" pitchFamily="18" charset="0"/>
              </a:rPr>
              <a:t> qua (</a:t>
            </a:r>
            <a:r>
              <a:rPr lang="en-US" sz="2400" dirty="0" err="1" smtClean="0">
                <a:solidFill>
                  <a:srgbClr val="002060"/>
                </a:solidFill>
                <a:latin typeface="Times New Roman" pitchFamily="18" charset="0"/>
                <a:cs typeface="Times New Roman" pitchFamily="18" charset="0"/>
              </a:rPr>
              <a:t>cỡ</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vài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nghìn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ampe</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phải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chịu</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được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điện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áp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ngược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lớn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cỡ</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vài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nghìn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vôn</a:t>
            </a:r>
            <a:r>
              <a:rPr lang="en-US" sz="2400" dirty="0" smtClean="0">
                <a:solidFill>
                  <a:srgbClr val="002060"/>
                </a:solidFill>
                <a:latin typeface="Times New Roman" pitchFamily="18" charset="0"/>
                <a:cs typeface="Times New Roman" pitchFamily="18" charset="0"/>
              </a:rPr>
              <a:t>);</a:t>
            </a:r>
          </a:p>
          <a:p>
            <a:pPr>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Vì</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vậy</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cấu</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tạo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đặc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biệt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hơn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là</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một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tiếp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giáp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bán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dẫn</a:t>
            </a:r>
            <a:r>
              <a:rPr lang="en-US" sz="2400" dirty="0" smtClean="0">
                <a:solidFill>
                  <a:srgbClr val="002060"/>
                </a:solidFill>
                <a:latin typeface="Times New Roman" pitchFamily="18" charset="0"/>
                <a:cs typeface="Times New Roman" pitchFamily="18" charset="0"/>
              </a:rPr>
              <a:t> p-n </a:t>
            </a:r>
            <a:r>
              <a:rPr lang="en-US" sz="2400" dirty="0" err="1" smtClean="0">
                <a:solidFill>
                  <a:srgbClr val="002060"/>
                </a:solidFill>
                <a:latin typeface="Times New Roman" pitchFamily="18" charset="0"/>
                <a:cs typeface="Times New Roman" pitchFamily="18" charset="0"/>
              </a:rPr>
              <a:t>thông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thường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Trong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lớp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bán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dẫn</a:t>
            </a:r>
            <a:r>
              <a:rPr lang="en-US" sz="2400" dirty="0" smtClean="0">
                <a:solidFill>
                  <a:srgbClr val="002060"/>
                </a:solidFill>
                <a:latin typeface="Times New Roman" pitchFamily="18" charset="0"/>
                <a:cs typeface="Times New Roman" pitchFamily="18" charset="0"/>
              </a:rPr>
              <a:t> n </a:t>
            </a:r>
            <a:r>
              <a:rPr lang="en-US" sz="2400" dirty="0" err="1" smtClean="0">
                <a:solidFill>
                  <a:srgbClr val="002060"/>
                </a:solidFill>
                <a:latin typeface="Times New Roman" pitchFamily="18" charset="0"/>
                <a:cs typeface="Times New Roman" pitchFamily="18" charset="0"/>
              </a:rPr>
              <a:t>có</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thêm</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lớp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nghèo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điện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tích</a:t>
            </a:r>
            <a:r>
              <a:rPr lang="en-US" sz="2400" dirty="0" smtClean="0">
                <a:solidFill>
                  <a:srgbClr val="002060"/>
                </a:solidFill>
                <a:latin typeface="Times New Roman" pitchFamily="18" charset="0"/>
                <a:cs typeface="Times New Roman" pitchFamily="18" charset="0"/>
              </a:rPr>
              <a:t> n</a:t>
            </a:r>
            <a:r>
              <a:rPr lang="en-US" sz="2400" baseline="30000" dirty="0" smtClean="0">
                <a:solidFill>
                  <a:srgbClr val="002060"/>
                </a:solidFill>
                <a:latin typeface="Times New Roman" pitchFamily="18" charset="0"/>
                <a:cs typeface="Times New Roman" pitchFamily="18" charset="0"/>
              </a:rPr>
              <a:t>-</a:t>
            </a:r>
          </a:p>
          <a:p>
            <a:pPr lvl="1"/>
            <a:endParaRPr lang="en-US" dirty="0" smtClean="0">
              <a:solidFill>
                <a:srgbClr val="002060"/>
              </a:solidFill>
              <a:latin typeface="Times New Roman" pitchFamily="18" charset="0"/>
              <a:cs typeface="Times New Roman" pitchFamily="18" charset="0"/>
            </a:endParaRPr>
          </a:p>
          <a:p>
            <a:pPr lvl="1"/>
            <a:endParaRPr lang="vi-VN" dirty="0" smtClean="0">
              <a:solidFill>
                <a:srgbClr val="002060"/>
              </a:solidFill>
              <a:latin typeface="Times New Roman" pitchFamily="18" charset="0"/>
              <a:cs typeface="Times New Roman" pitchFamily="18" charset="0"/>
            </a:endParaRPr>
          </a:p>
          <a:p>
            <a:endParaRPr lang="vi-VN" sz="2400" dirty="0">
              <a:solidFill>
                <a:srgbClr val="002060"/>
              </a:solidFill>
            </a:endParaRPr>
          </a:p>
        </p:txBody>
      </p:sp>
      <p:pic>
        <p:nvPicPr>
          <p:cNvPr id="47106" name="Picture 2"/>
          <p:cNvPicPr>
            <a:picLocks noChangeAspect="1" noChangeArrowheads="1"/>
          </p:cNvPicPr>
          <p:nvPr/>
        </p:nvPicPr>
        <p:blipFill>
          <a:blip r:embed="rId2" cstate="print"/>
          <a:srcRect/>
          <a:stretch>
            <a:fillRect/>
          </a:stretch>
        </p:blipFill>
        <p:spPr bwMode="auto">
          <a:xfrm>
            <a:off x="4143372" y="285728"/>
            <a:ext cx="4829175" cy="5472121"/>
          </a:xfrm>
          <a:prstGeom prst="rect">
            <a:avLst/>
          </a:prstGeom>
          <a:noFill/>
          <a:ln w="9525">
            <a:noFill/>
            <a:miter lim="800000"/>
            <a:headEnd/>
            <a:tailEnd/>
          </a:ln>
        </p:spPr>
      </p:pic>
      <p:sp>
        <p:nvSpPr>
          <p:cNvPr id="11" name="Rectangular Callout 10"/>
          <p:cNvSpPr/>
          <p:nvPr/>
        </p:nvSpPr>
        <p:spPr>
          <a:xfrm>
            <a:off x="1475656" y="5589240"/>
            <a:ext cx="4248472" cy="1080120"/>
          </a:xfrm>
          <a:prstGeom prst="wedgeRectCallout">
            <a:avLst>
              <a:gd name="adj1" fmla="val 48296"/>
              <a:gd name="adj2" fmla="val -16046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smtClean="0"/>
              <a:t>Vùng</a:t>
            </a:r>
            <a:r>
              <a:rPr lang="en-US" sz="1600" dirty="0" smtClean="0"/>
              <a:t> </a:t>
            </a:r>
            <a:r>
              <a:rPr lang="en-US" sz="1600" dirty="0" err="1" smtClean="0"/>
              <a:t>nghèo</a:t>
            </a:r>
            <a:r>
              <a:rPr lang="en-US" sz="1600" dirty="0" smtClean="0"/>
              <a:t> n-, </a:t>
            </a:r>
            <a:r>
              <a:rPr lang="en-US" sz="1600" dirty="0" err="1" smtClean="0"/>
              <a:t>làm</a:t>
            </a:r>
            <a:r>
              <a:rPr lang="en-US" sz="1600" dirty="0" smtClean="0"/>
              <a:t> </a:t>
            </a:r>
            <a:r>
              <a:rPr lang="en-US" sz="1600" dirty="0" err="1" smtClean="0"/>
              <a:t>tăng</a:t>
            </a:r>
            <a:r>
              <a:rPr lang="en-US" sz="1600" dirty="0" smtClean="0"/>
              <a:t> </a:t>
            </a:r>
            <a:r>
              <a:rPr lang="en-US" sz="1600" dirty="0" err="1" smtClean="0"/>
              <a:t>khả</a:t>
            </a:r>
            <a:r>
              <a:rPr lang="en-US" sz="1600" dirty="0" smtClean="0"/>
              <a:t> </a:t>
            </a:r>
            <a:r>
              <a:rPr lang="en-US" sz="1600" dirty="0" err="1" smtClean="0"/>
              <a:t>năng</a:t>
            </a:r>
            <a:r>
              <a:rPr lang="en-US" sz="1600" dirty="0" smtClean="0"/>
              <a:t> </a:t>
            </a:r>
            <a:r>
              <a:rPr lang="en-US" sz="1600" dirty="0" err="1" smtClean="0"/>
              <a:t>chịu</a:t>
            </a:r>
            <a:r>
              <a:rPr lang="en-US" sz="1600" dirty="0" smtClean="0"/>
              <a:t> </a:t>
            </a:r>
            <a:r>
              <a:rPr lang="en-US" sz="1600" dirty="0" err="1" smtClean="0"/>
              <a:t>điện</a:t>
            </a:r>
            <a:r>
              <a:rPr lang="en-US" sz="1600" dirty="0" smtClean="0"/>
              <a:t> </a:t>
            </a:r>
            <a:r>
              <a:rPr lang="en-US" sz="1600" dirty="0" err="1" smtClean="0"/>
              <a:t>áp</a:t>
            </a:r>
            <a:r>
              <a:rPr lang="en-US" sz="1600" dirty="0" smtClean="0"/>
              <a:t> </a:t>
            </a:r>
            <a:r>
              <a:rPr lang="en-US" sz="1600" dirty="0" err="1" smtClean="0"/>
              <a:t>ngược</a:t>
            </a:r>
            <a:r>
              <a:rPr lang="en-US" sz="1600" dirty="0" smtClean="0"/>
              <a:t>, </a:t>
            </a:r>
            <a:r>
              <a:rPr lang="en-US" sz="1600" dirty="0" err="1" smtClean="0"/>
              <a:t>nhưng</a:t>
            </a:r>
            <a:r>
              <a:rPr lang="en-US" sz="1600" dirty="0" smtClean="0"/>
              <a:t> </a:t>
            </a:r>
            <a:r>
              <a:rPr lang="en-US" sz="1600" dirty="0" err="1" smtClean="0"/>
              <a:t>cũng</a:t>
            </a:r>
            <a:r>
              <a:rPr lang="en-US" sz="1600" dirty="0" smtClean="0"/>
              <a:t> </a:t>
            </a:r>
            <a:r>
              <a:rPr lang="en-US" sz="1600" dirty="0" err="1" smtClean="0"/>
              <a:t>làm</a:t>
            </a:r>
            <a:r>
              <a:rPr lang="en-US" sz="1600" dirty="0" smtClean="0"/>
              <a:t> </a:t>
            </a:r>
            <a:r>
              <a:rPr lang="en-US" sz="1600" dirty="0" err="1" smtClean="0"/>
              <a:t>tăng</a:t>
            </a:r>
            <a:r>
              <a:rPr lang="en-US" sz="1600" dirty="0" smtClean="0"/>
              <a:t> </a:t>
            </a:r>
            <a:r>
              <a:rPr lang="en-US" sz="1600" dirty="0" err="1" smtClean="0"/>
              <a:t>sụt</a:t>
            </a:r>
            <a:r>
              <a:rPr lang="en-US" sz="1600" dirty="0" smtClean="0"/>
              <a:t> </a:t>
            </a:r>
            <a:r>
              <a:rPr lang="en-US" sz="1600" dirty="0" err="1" smtClean="0"/>
              <a:t>áp</a:t>
            </a:r>
            <a:r>
              <a:rPr lang="en-US" sz="1600" dirty="0" smtClean="0"/>
              <a:t> </a:t>
            </a:r>
            <a:r>
              <a:rPr lang="en-US" sz="1600" dirty="0" err="1" smtClean="0"/>
              <a:t>khi</a:t>
            </a:r>
            <a:r>
              <a:rPr lang="en-US" sz="1600" dirty="0" smtClean="0"/>
              <a:t> </a:t>
            </a:r>
            <a:r>
              <a:rPr lang="en-US" sz="1600" dirty="0" err="1" smtClean="0"/>
              <a:t>dẫn</a:t>
            </a:r>
            <a:r>
              <a:rPr lang="en-US" sz="1600" dirty="0" smtClean="0"/>
              <a:t> </a:t>
            </a:r>
            <a:r>
              <a:rPr lang="en-US" sz="1600" dirty="0" err="1" smtClean="0"/>
              <a:t>dòng</a:t>
            </a:r>
            <a:r>
              <a:rPr lang="en-US" sz="1600" dirty="0" smtClean="0"/>
              <a:t> </a:t>
            </a:r>
            <a:r>
              <a:rPr lang="en-US" sz="1600" dirty="0" err="1" smtClean="0"/>
              <a:t>theo</a:t>
            </a:r>
            <a:r>
              <a:rPr lang="en-US" sz="1600" dirty="0" smtClean="0"/>
              <a:t> </a:t>
            </a:r>
            <a:r>
              <a:rPr lang="en-US" sz="1600" dirty="0" err="1" smtClean="0"/>
              <a:t>chiều</a:t>
            </a:r>
            <a:r>
              <a:rPr lang="en-US" sz="1600" dirty="0" smtClean="0"/>
              <a:t> </a:t>
            </a:r>
            <a:r>
              <a:rPr lang="en-US" sz="1600" dirty="0" err="1" smtClean="0"/>
              <a:t>thuận</a:t>
            </a:r>
            <a:endParaRPr lang="vi-VN" sz="1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áº§u diode KBPC3510 35A1000V"/>
          <p:cNvPicPr/>
          <p:nvPr/>
        </p:nvPicPr>
        <p:blipFill>
          <a:blip r:embed="rId2"/>
          <a:srcRect/>
          <a:stretch>
            <a:fillRect/>
          </a:stretch>
        </p:blipFill>
        <p:spPr bwMode="auto">
          <a:xfrm>
            <a:off x="5357818" y="2643182"/>
            <a:ext cx="3643338" cy="3714776"/>
          </a:xfrm>
          <a:prstGeom prst="rect">
            <a:avLst/>
          </a:prstGeom>
          <a:noFill/>
          <a:ln w="9525">
            <a:noFill/>
            <a:miter lim="800000"/>
            <a:headEnd/>
            <a:tailEnd/>
          </a:ln>
        </p:spPr>
      </p:pic>
      <p:pic>
        <p:nvPicPr>
          <p:cNvPr id="2" name="Picture 1"/>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7000892" y="1000108"/>
            <a:ext cx="1514475" cy="1504950"/>
          </a:xfrm>
          <a:prstGeom prst="rect">
            <a:avLst/>
          </a:prstGeom>
        </p:spPr>
      </p:pic>
      <p:pic>
        <p:nvPicPr>
          <p:cNvPr id="3" name="Picture 2"/>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071934" y="785794"/>
            <a:ext cx="2143125" cy="2143125"/>
          </a:xfrm>
          <a:prstGeom prst="rect">
            <a:avLst/>
          </a:prstGeom>
        </p:spPr>
      </p:pic>
      <p:pic>
        <p:nvPicPr>
          <p:cNvPr id="4" name="Picture 3"/>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3000364" y="3071810"/>
            <a:ext cx="2466975" cy="1847850"/>
          </a:xfrm>
          <a:prstGeom prst="rect">
            <a:avLst/>
          </a:prstGeom>
        </p:spPr>
      </p:pic>
      <p:pic>
        <p:nvPicPr>
          <p:cNvPr id="10" name="Picture 9"/>
          <p:cNvPicPr>
            <a:picLocks noChangeAspect="1"/>
          </p:cNvPicPr>
          <p:nvPr/>
        </p:nvPicPr>
        <p:blipFill>
          <a:blip r:embed="rId6">
            <a:extLst>
              <a:ext uri="{28A0092B-C50C-407E-A947-70E740481C1C}">
                <a14:useLocalDpi xmlns="" xmlns:a14="http://schemas.microsoft.com/office/drawing/2010/main" val="0"/>
              </a:ext>
            </a:extLst>
          </a:blip>
          <a:stretch>
            <a:fillRect/>
          </a:stretch>
        </p:blipFill>
        <p:spPr>
          <a:xfrm>
            <a:off x="428596" y="3000372"/>
            <a:ext cx="2143125" cy="2143125"/>
          </a:xfrm>
          <a:prstGeom prst="rect">
            <a:avLst/>
          </a:prstGeom>
        </p:spPr>
      </p:pic>
      <p:pic>
        <p:nvPicPr>
          <p:cNvPr id="11" name="Picture 10"/>
          <p:cNvPicPr>
            <a:picLocks noChangeAspect="1"/>
          </p:cNvPicPr>
          <p:nvPr/>
        </p:nvPicPr>
        <p:blipFill>
          <a:blip r:embed="rId7">
            <a:extLst>
              <a:ext uri="{28A0092B-C50C-407E-A947-70E740481C1C}">
                <a14:useLocalDpi xmlns="" xmlns:a14="http://schemas.microsoft.com/office/drawing/2010/main" val="0"/>
              </a:ext>
            </a:extLst>
          </a:blip>
          <a:stretch>
            <a:fillRect/>
          </a:stretch>
        </p:blipFill>
        <p:spPr>
          <a:xfrm>
            <a:off x="357158" y="1071546"/>
            <a:ext cx="2924175" cy="1562100"/>
          </a:xfrm>
          <a:prstGeom prst="rect">
            <a:avLst/>
          </a:prstGeom>
        </p:spPr>
      </p:pic>
      <p:pic>
        <p:nvPicPr>
          <p:cNvPr id="12" name="Picture 11"/>
          <p:cNvPicPr>
            <a:picLocks noChangeAspect="1"/>
          </p:cNvPicPr>
          <p:nvPr/>
        </p:nvPicPr>
        <p:blipFill>
          <a:blip r:embed="rId8">
            <a:extLst>
              <a:ext uri="{28A0092B-C50C-407E-A947-70E740481C1C}">
                <a14:useLocalDpi xmlns="" xmlns:a14="http://schemas.microsoft.com/office/drawing/2010/main" val="0"/>
              </a:ext>
            </a:extLst>
          </a:blip>
          <a:stretch>
            <a:fillRect/>
          </a:stretch>
        </p:blipFill>
        <p:spPr>
          <a:xfrm>
            <a:off x="1500166" y="5000625"/>
            <a:ext cx="2457450" cy="1857375"/>
          </a:xfrm>
          <a:prstGeom prst="rect">
            <a:avLst/>
          </a:prstGeom>
        </p:spPr>
      </p:pic>
      <p:sp>
        <p:nvSpPr>
          <p:cNvPr id="13" name="TextBox 12"/>
          <p:cNvSpPr txBox="1"/>
          <p:nvPr/>
        </p:nvSpPr>
        <p:spPr>
          <a:xfrm>
            <a:off x="0" y="0"/>
            <a:ext cx="9252520" cy="584775"/>
          </a:xfrm>
          <a:prstGeom prst="rect">
            <a:avLst/>
          </a:prstGeom>
          <a:noFill/>
        </p:spPr>
        <p:txBody>
          <a:bodyPr wrap="square" rtlCol="0">
            <a:spAutoFit/>
          </a:bodyPr>
          <a:lstStyle/>
          <a:p>
            <a:r>
              <a:rPr lang="en-US" sz="3200" b="1" dirty="0" smtClean="0">
                <a:solidFill>
                  <a:schemeClr val="accent6">
                    <a:lumMod val="75000"/>
                  </a:schemeClr>
                </a:solidFill>
                <a:latin typeface="Times New Roman" pitchFamily="18" charset="0"/>
                <a:cs typeface="Times New Roman" pitchFamily="18" charset="0"/>
              </a:rPr>
              <a:t>1.1.2- </a:t>
            </a:r>
            <a:r>
              <a:rPr lang="en-US" sz="3200" b="1" u="sng" dirty="0" err="1" smtClean="0">
                <a:solidFill>
                  <a:schemeClr val="accent6">
                    <a:lumMod val="75000"/>
                  </a:schemeClr>
                </a:solidFill>
                <a:latin typeface="Times New Roman" pitchFamily="18" charset="0"/>
                <a:cs typeface="Times New Roman" pitchFamily="18" charset="0"/>
              </a:rPr>
              <a:t>Hình</a:t>
            </a:r>
            <a:r>
              <a:rPr lang="en-US" sz="3200" b="1" u="sng" dirty="0" smtClean="0">
                <a:solidFill>
                  <a:schemeClr val="accent6">
                    <a:lumMod val="75000"/>
                  </a:schemeClr>
                </a:solidFill>
                <a:latin typeface="Times New Roman" pitchFamily="18" charset="0"/>
                <a:cs typeface="Times New Roman" pitchFamily="18" charset="0"/>
              </a:rPr>
              <a:t> </a:t>
            </a:r>
            <a:r>
              <a:rPr lang="en-US" sz="3200" b="1" u="sng" err="1" smtClean="0">
                <a:solidFill>
                  <a:schemeClr val="accent6">
                    <a:lumMod val="75000"/>
                  </a:schemeClr>
                </a:solidFill>
                <a:latin typeface="Times New Roman" pitchFamily="18" charset="0"/>
                <a:cs typeface="Times New Roman" pitchFamily="18" charset="0"/>
              </a:rPr>
              <a:t>dạng</a:t>
            </a:r>
            <a:r>
              <a:rPr lang="en-US" sz="3200" b="1" u="sng" smtClean="0">
                <a:solidFill>
                  <a:schemeClr val="accent6">
                    <a:lumMod val="75000"/>
                  </a:schemeClr>
                </a:solidFill>
                <a:latin typeface="Times New Roman" pitchFamily="18" charset="0"/>
                <a:cs typeface="Times New Roman" pitchFamily="18" charset="0"/>
              </a:rPr>
              <a:t> DIODE </a:t>
            </a:r>
            <a:r>
              <a:rPr lang="en-US" sz="3200" b="1" u="sng" dirty="0" err="1" smtClean="0">
                <a:solidFill>
                  <a:schemeClr val="accent6">
                    <a:lumMod val="75000"/>
                  </a:schemeClr>
                </a:solidFill>
                <a:latin typeface="Times New Roman" pitchFamily="18" charset="0"/>
                <a:cs typeface="Times New Roman" pitchFamily="18" charset="0"/>
              </a:rPr>
              <a:t>công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suất</a:t>
            </a:r>
            <a:r>
              <a:rPr lang="en-US" sz="3200" b="1" dirty="0"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checkerboard(across)">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heckerboard(across)">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across)">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checkerboard(across)">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checkerboard(across)">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p:cNvSpPr>
            <a:spLocks noChangeArrowheads="1"/>
          </p:cNvSpPr>
          <p:nvPr/>
        </p:nvSpPr>
        <p:spPr bwMode="auto">
          <a:xfrm>
            <a:off x="115342" y="390524"/>
            <a:ext cx="8686800" cy="5791200"/>
          </a:xfrm>
          <a:prstGeom prst="rect">
            <a:avLst/>
          </a:prstGeom>
          <a:noFill/>
          <a:ln w="9525">
            <a:noFill/>
            <a:miter lim="800000"/>
            <a:headEnd/>
            <a:tailEnd/>
          </a:ln>
          <a:effectLst/>
        </p:spPr>
        <p:txBody>
          <a:bodyPr/>
          <a:lstStyle/>
          <a:p>
            <a:pPr marL="1257300" marR="0" lvl="2" indent="-342900" algn="just" defTabSz="914400" rtl="0" eaLnBrk="1" fontAlgn="auto" latinLnBrk="0" hangingPunct="1">
              <a:lnSpc>
                <a:spcPct val="100000"/>
              </a:lnSpc>
              <a:spcBef>
                <a:spcPct val="20000"/>
              </a:spcBef>
              <a:spcAft>
                <a:spcPts val="0"/>
              </a:spcAft>
              <a:buClrTx/>
              <a:buSzTx/>
              <a:buFontTx/>
              <a:buNone/>
              <a:tabLst/>
              <a:defRPr/>
            </a:pPr>
            <a:r>
              <a:rPr kumimoji="0" lang="en-US" sz="3200" b="1" i="1" u="sng" strike="noStrike" kern="1200" cap="none" spc="0" normalizeH="0" baseline="0" noProof="0" dirty="0" err="1" smtClean="0">
                <a:ln>
                  <a:noFill/>
                </a:ln>
                <a:solidFill>
                  <a:schemeClr val="accent6">
                    <a:lumMod val="75000"/>
                  </a:schemeClr>
                </a:solidFill>
                <a:effectLst/>
                <a:uLnTx/>
                <a:uFillTx/>
                <a:latin typeface="VNI-Times" pitchFamily="2" charset="0"/>
                <a:ea typeface="+mn-ea"/>
                <a:cs typeface="+mn-cs"/>
              </a:rPr>
              <a:t>Phaân</a:t>
            </a:r>
            <a:r>
              <a:rPr kumimoji="0" lang="en-US" sz="3200" b="1" i="1" u="sng" strike="noStrike" kern="1200" cap="none" spc="0" normalizeH="0" baseline="0" noProof="0" dirty="0" smtClean="0">
                <a:ln>
                  <a:noFill/>
                </a:ln>
                <a:solidFill>
                  <a:schemeClr val="accent6">
                    <a:lumMod val="75000"/>
                  </a:schemeClr>
                </a:solidFill>
                <a:effectLst/>
                <a:uLnTx/>
                <a:uFillTx/>
                <a:latin typeface="VNI-Times" pitchFamily="2" charset="0"/>
                <a:ea typeface="+mn-ea"/>
                <a:cs typeface="+mn-cs"/>
              </a:rPr>
              <a:t> </a:t>
            </a:r>
            <a:r>
              <a:rPr kumimoji="0" lang="en-US" sz="3200" b="1" i="1" u="sng" strike="noStrike" kern="1200" cap="none" spc="0" normalizeH="0" baseline="0" noProof="0" dirty="0" err="1">
                <a:ln>
                  <a:noFill/>
                </a:ln>
                <a:solidFill>
                  <a:schemeClr val="accent6">
                    <a:lumMod val="75000"/>
                  </a:schemeClr>
                </a:solidFill>
                <a:effectLst/>
                <a:uLnTx/>
                <a:uFillTx/>
                <a:latin typeface="VNI-Times" pitchFamily="2" charset="0"/>
                <a:ea typeface="+mn-ea"/>
                <a:cs typeface="+mn-cs"/>
              </a:rPr>
              <a:t>cöïc</a:t>
            </a:r>
            <a:r>
              <a:rPr kumimoji="0" lang="en-US" sz="3200" b="1" i="1" u="sng" strike="noStrike" kern="1200" cap="none" spc="0" normalizeH="0" baseline="0" noProof="0" dirty="0">
                <a:ln>
                  <a:noFill/>
                </a:ln>
                <a:solidFill>
                  <a:schemeClr val="accent6">
                    <a:lumMod val="75000"/>
                  </a:schemeClr>
                </a:solidFill>
                <a:effectLst/>
                <a:uLnTx/>
                <a:uFillTx/>
                <a:latin typeface="VNI-Times" pitchFamily="2" charset="0"/>
                <a:ea typeface="+mn-ea"/>
                <a:cs typeface="+mn-cs"/>
              </a:rPr>
              <a:t> </a:t>
            </a:r>
            <a:r>
              <a:rPr kumimoji="0" lang="en-US" sz="3200" b="1" i="1" u="sng" strike="noStrike" kern="1200" cap="none" spc="0" normalizeH="0" baseline="0" noProof="0" dirty="0" err="1" smtClean="0">
                <a:ln>
                  <a:noFill/>
                </a:ln>
                <a:solidFill>
                  <a:schemeClr val="accent6">
                    <a:lumMod val="75000"/>
                  </a:schemeClr>
                </a:solidFill>
                <a:effectLst/>
                <a:uLnTx/>
                <a:uFillTx/>
                <a:latin typeface="VNI-Times" pitchFamily="2" charset="0"/>
                <a:ea typeface="+mn-ea"/>
                <a:cs typeface="+mn-cs"/>
              </a:rPr>
              <a:t>ngöôïc</a:t>
            </a:r>
            <a:r>
              <a:rPr kumimoji="0" lang="en-US" sz="3200" b="1" i="0" u="none" strike="noStrike" kern="1200" cap="none" spc="0" normalizeH="0" baseline="0" noProof="0" dirty="0" smtClean="0">
                <a:ln>
                  <a:noFill/>
                </a:ln>
                <a:solidFill>
                  <a:schemeClr val="accent6">
                    <a:lumMod val="75000"/>
                  </a:schemeClr>
                </a:solidFill>
                <a:effectLst/>
                <a:uLnTx/>
                <a:uFillTx/>
                <a:latin typeface="VNI-Times" pitchFamily="2" charset="0"/>
                <a:ea typeface="+mn-ea"/>
                <a:cs typeface="+mn-cs"/>
              </a:rPr>
              <a:t>: </a:t>
            </a:r>
            <a:endParaRPr kumimoji="0" lang="en-US" sz="3200" b="1" i="0" u="none" strike="noStrike" kern="1200" cap="none" spc="0" normalizeH="0" baseline="0" noProof="0" dirty="0">
              <a:ln>
                <a:noFill/>
              </a:ln>
              <a:solidFill>
                <a:schemeClr val="accent6">
                  <a:lumMod val="75000"/>
                </a:schemeClr>
              </a:solidFill>
              <a:effectLst/>
              <a:uLnTx/>
              <a:uFillTx/>
              <a:latin typeface="VNI-Times" pitchFamily="2" charset="0"/>
              <a:ea typeface="+mn-ea"/>
              <a:cs typeface="+mn-cs"/>
            </a:endParaRPr>
          </a:p>
        </p:txBody>
      </p:sp>
      <p:graphicFrame>
        <p:nvGraphicFramePr>
          <p:cNvPr id="8195" name="Object 1"/>
          <p:cNvGraphicFramePr>
            <a:graphicFrameLocks noChangeAspect="1"/>
          </p:cNvGraphicFramePr>
          <p:nvPr>
            <p:extLst>
              <p:ext uri="{D42A27DB-BD31-4B8C-83A1-F6EECF244321}">
                <p14:modId xmlns="" xmlns:p14="http://schemas.microsoft.com/office/powerpoint/2010/main" val="2500055062"/>
              </p:ext>
            </p:extLst>
          </p:nvPr>
        </p:nvGraphicFramePr>
        <p:xfrm>
          <a:off x="327997" y="1245548"/>
          <a:ext cx="8433387" cy="2793492"/>
        </p:xfrm>
        <a:graphic>
          <a:graphicData uri="http://schemas.openxmlformats.org/presentationml/2006/ole">
            <p:oleObj spid="_x0000_s34843" name="Visio" r:id="rId4" imgW="4333037" imgH="1761439" progId="">
              <p:embed/>
            </p:oleObj>
          </a:graphicData>
        </a:graphic>
      </p:graphicFrame>
      <p:sp>
        <p:nvSpPr>
          <p:cNvPr id="8196" name="Rectangle 2"/>
          <p:cNvSpPr>
            <a:spLocks noChangeArrowheads="1"/>
          </p:cNvSpPr>
          <p:nvPr/>
        </p:nvSpPr>
        <p:spPr bwMode="auto">
          <a:xfrm>
            <a:off x="127039" y="3713636"/>
            <a:ext cx="8547102" cy="2948499"/>
          </a:xfrm>
          <a:prstGeom prst="rect">
            <a:avLst/>
          </a:prstGeom>
          <a:noFill/>
          <a:ln w="9525">
            <a:noFill/>
            <a:miter lim="800000"/>
            <a:headEnd/>
            <a:tailEnd/>
          </a:ln>
        </p:spPr>
        <p:txBody>
          <a:bodyPr wrap="square">
            <a:spAutoFit/>
          </a:bodyPr>
          <a:lstStyle/>
          <a:p>
            <a:pPr marR="0" lvl="0" algn="just"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rgbClr val="FF0000"/>
                </a:solidFill>
                <a:effectLst/>
                <a:uLnTx/>
                <a:uFillTx/>
                <a:latin typeface="VNI-Times" pitchFamily="2" charset="0"/>
                <a:ea typeface="+mn-ea"/>
                <a:cs typeface="+mn-cs"/>
              </a:rPr>
              <a:t>Diode</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dirty="0" err="1" smtClean="0">
                <a:ln>
                  <a:noFill/>
                </a:ln>
                <a:solidFill>
                  <a:srgbClr val="FF0000"/>
                </a:solidFill>
                <a:effectLst/>
                <a:uLnTx/>
                <a:uFillTx/>
                <a:latin typeface="VNI-Times" pitchFamily="2" charset="0"/>
                <a:ea typeface="+mn-ea"/>
                <a:cs typeface="+mn-cs"/>
              </a:rPr>
              <a:t>khoâng</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dirty="0" err="1" smtClean="0">
                <a:ln>
                  <a:noFill/>
                </a:ln>
                <a:solidFill>
                  <a:srgbClr val="FF0000"/>
                </a:solidFill>
                <a:effectLst/>
                <a:uLnTx/>
                <a:uFillTx/>
                <a:latin typeface="VNI-Times" pitchFamily="2" charset="0"/>
                <a:ea typeface="+mn-ea"/>
                <a:cs typeface="+mn-cs"/>
              </a:rPr>
              <a:t>daãn</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dirty="0" err="1" smtClean="0">
                <a:ln>
                  <a:noFill/>
                </a:ln>
                <a:solidFill>
                  <a:srgbClr val="FF0000"/>
                </a:solidFill>
                <a:effectLst/>
                <a:uLnTx/>
                <a:uFillTx/>
                <a:latin typeface="VNI-Times" pitchFamily="2" charset="0"/>
                <a:ea typeface="+mn-ea"/>
                <a:cs typeface="+mn-cs"/>
              </a:rPr>
              <a:t>ñieän</a:t>
            </a:r>
            <a:endPar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endParaRPr>
          </a:p>
          <a:p>
            <a:pPr lvl="0" algn="just">
              <a:spcBef>
                <a:spcPct val="20000"/>
              </a:spcBef>
            </a:pPr>
            <a:endParaRPr lang="en-US" sz="3200" dirty="0" smtClean="0">
              <a:solidFill>
                <a:srgbClr val="002060"/>
              </a:solidFill>
              <a:latin typeface="VNI-Times" pitchFamily="2" charset="0"/>
            </a:endParaRPr>
          </a:p>
          <a:p>
            <a:pPr lvl="0" algn="just">
              <a:spcBef>
                <a:spcPct val="20000"/>
              </a:spcBef>
            </a:pPr>
            <a:r>
              <a:rPr lang="en-US" sz="3200" dirty="0" err="1" smtClean="0">
                <a:solidFill>
                  <a:srgbClr val="002060"/>
                </a:solidFill>
                <a:latin typeface="VNI-Times" pitchFamily="2" charset="0"/>
              </a:rPr>
              <a:t>Khi</a:t>
            </a:r>
            <a:r>
              <a:rPr lang="en-US" sz="3200" dirty="0" smtClean="0">
                <a:solidFill>
                  <a:srgbClr val="002060"/>
                </a:solidFill>
                <a:latin typeface="VNI-Times" pitchFamily="2" charset="0"/>
              </a:rPr>
              <a:t> </a:t>
            </a:r>
            <a:r>
              <a:rPr lang="en-US" sz="3200" dirty="0" err="1">
                <a:solidFill>
                  <a:srgbClr val="002060"/>
                </a:solidFill>
                <a:latin typeface="VNI-Times" pitchFamily="2" charset="0"/>
              </a:rPr>
              <a:t>phaân</a:t>
            </a:r>
            <a:r>
              <a:rPr lang="en-US" sz="3200" dirty="0">
                <a:solidFill>
                  <a:srgbClr val="002060"/>
                </a:solidFill>
                <a:latin typeface="VNI-Times" pitchFamily="2" charset="0"/>
              </a:rPr>
              <a:t> </a:t>
            </a:r>
            <a:r>
              <a:rPr lang="en-US" sz="3200" dirty="0" err="1">
                <a:solidFill>
                  <a:srgbClr val="002060"/>
                </a:solidFill>
                <a:latin typeface="VNI-Times" pitchFamily="2" charset="0"/>
              </a:rPr>
              <a:t>cöïc</a:t>
            </a:r>
            <a:r>
              <a:rPr lang="en-US" sz="3200" dirty="0">
                <a:solidFill>
                  <a:srgbClr val="002060"/>
                </a:solidFill>
                <a:latin typeface="VNI-Times" pitchFamily="2" charset="0"/>
              </a:rPr>
              <a:t> </a:t>
            </a:r>
            <a:r>
              <a:rPr lang="en-US" sz="3200" err="1">
                <a:solidFill>
                  <a:srgbClr val="002060"/>
                </a:solidFill>
                <a:latin typeface="VNI-Times" pitchFamily="2" charset="0"/>
              </a:rPr>
              <a:t>ngöôïc</a:t>
            </a:r>
            <a:r>
              <a:rPr lang="en-US" sz="3200">
                <a:solidFill>
                  <a:srgbClr val="002060"/>
                </a:solidFill>
                <a:latin typeface="VNI-Times" pitchFamily="2" charset="0"/>
              </a:rPr>
              <a:t> </a:t>
            </a:r>
            <a:r>
              <a:rPr lang="en-US" sz="3200" dirty="0" smtClean="0">
                <a:solidFill>
                  <a:srgbClr val="002060"/>
                </a:solidFill>
                <a:latin typeface="VNI-Times" pitchFamily="2" charset="0"/>
              </a:rPr>
              <a:t>V</a:t>
            </a:r>
            <a:r>
              <a:rPr lang="en-US" sz="2000" smtClean="0">
                <a:solidFill>
                  <a:srgbClr val="002060"/>
                </a:solidFill>
                <a:latin typeface="VNI-Times" pitchFamily="2" charset="0"/>
              </a:rPr>
              <a:t>D</a:t>
            </a:r>
            <a:r>
              <a:rPr lang="en-US" sz="3200" smtClean="0">
                <a:solidFill>
                  <a:srgbClr val="002060"/>
                </a:solidFill>
                <a:latin typeface="VNI-Times" pitchFamily="2" charset="0"/>
              </a:rPr>
              <a:t> </a:t>
            </a:r>
            <a:r>
              <a:rPr lang="en-US" sz="3200" dirty="0">
                <a:solidFill>
                  <a:srgbClr val="002060"/>
                </a:solidFill>
                <a:latin typeface="VNI-Times" pitchFamily="2" charset="0"/>
              </a:rPr>
              <a:t>&lt; </a:t>
            </a:r>
            <a:r>
              <a:rPr lang="en-US" sz="3200">
                <a:solidFill>
                  <a:srgbClr val="002060"/>
                </a:solidFill>
                <a:latin typeface="VNI-Times" pitchFamily="2" charset="0"/>
              </a:rPr>
              <a:t>0v </a:t>
            </a:r>
            <a:r>
              <a:rPr lang="en-US" sz="3200" smtClean="0">
                <a:solidFill>
                  <a:srgbClr val="002060"/>
                </a:solidFill>
                <a:latin typeface="VNI-Times" pitchFamily="2" charset="0"/>
              </a:rPr>
              <a:t>thì </a:t>
            </a:r>
            <a:r>
              <a:rPr lang="en-US" sz="3200" smtClean="0">
                <a:solidFill>
                  <a:srgbClr val="002060"/>
                </a:solidFill>
                <a:latin typeface="VNI-Times" pitchFamily="2" charset="0"/>
              </a:rPr>
              <a:t> </a:t>
            </a:r>
            <a:r>
              <a:rPr lang="en-US" sz="3200" smtClean="0">
                <a:solidFill>
                  <a:srgbClr val="002060"/>
                </a:solidFill>
                <a:latin typeface="VNI-Times" pitchFamily="2" charset="0"/>
              </a:rPr>
              <a:t>         &lt;&lt; </a:t>
            </a:r>
            <a:r>
              <a:rPr lang="en-US" sz="3200" dirty="0">
                <a:solidFill>
                  <a:srgbClr val="002060"/>
                </a:solidFill>
                <a:latin typeface="VNI-Times" pitchFamily="2" charset="0"/>
              </a:rPr>
              <a:t>1 </a:t>
            </a:r>
            <a:r>
              <a:rPr lang="en-US" sz="3200" dirty="0" err="1">
                <a:solidFill>
                  <a:srgbClr val="002060"/>
                </a:solidFill>
                <a:latin typeface="VNI-Times" pitchFamily="2" charset="0"/>
              </a:rPr>
              <a:t>neân</a:t>
            </a:r>
            <a:endParaRPr lang="en-US" sz="3200" dirty="0">
              <a:solidFill>
                <a:srgbClr val="002060"/>
              </a:solidFill>
              <a:latin typeface="VNI-Times" pitchFamily="2" charset="0"/>
            </a:endParaRPr>
          </a:p>
          <a:p>
            <a:pPr lvl="0" algn="just">
              <a:spcBef>
                <a:spcPct val="20000"/>
              </a:spcBef>
            </a:pPr>
            <a:r>
              <a:rPr lang="en-US" sz="3200" smtClean="0">
                <a:solidFill>
                  <a:srgbClr val="002060"/>
                </a:solidFill>
                <a:latin typeface="VNI-Times" pitchFamily="2" charset="0"/>
              </a:rPr>
              <a:t>I</a:t>
            </a:r>
            <a:r>
              <a:rPr lang="en-US" sz="3200" baseline="-25000" smtClean="0">
                <a:solidFill>
                  <a:srgbClr val="002060"/>
                </a:solidFill>
                <a:latin typeface="VNI-Times" pitchFamily="2" charset="0"/>
              </a:rPr>
              <a:t>D</a:t>
            </a:r>
            <a:r>
              <a:rPr lang="en-US" sz="3200" smtClean="0">
                <a:solidFill>
                  <a:srgbClr val="002060"/>
                </a:solidFill>
                <a:latin typeface="VNI-Times" pitchFamily="2" charset="0"/>
              </a:rPr>
              <a:t>~ I</a:t>
            </a:r>
            <a:r>
              <a:rPr lang="en-US" sz="3200" baseline="-25000" smtClean="0">
                <a:solidFill>
                  <a:srgbClr val="002060"/>
                </a:solidFill>
                <a:latin typeface="VNI-Times" pitchFamily="2" charset="0"/>
              </a:rPr>
              <a:t>S</a:t>
            </a:r>
            <a:r>
              <a:rPr lang="en-US" sz="3200" smtClean="0">
                <a:solidFill>
                  <a:srgbClr val="002060"/>
                </a:solidFill>
                <a:latin typeface="VNI-Times" pitchFamily="2" charset="0"/>
              </a:rPr>
              <a:t> </a:t>
            </a:r>
            <a:r>
              <a:rPr lang="en-US" sz="3200">
                <a:solidFill>
                  <a:srgbClr val="002060"/>
                </a:solidFill>
                <a:latin typeface="VNI-Times" pitchFamily="2" charset="0"/>
              </a:rPr>
              <a:t>(</a:t>
            </a:r>
            <a:r>
              <a:rPr lang="en-US" sz="3200" smtClean="0">
                <a:solidFill>
                  <a:srgbClr val="002060"/>
                </a:solidFill>
                <a:latin typeface="VNI-Times" pitchFamily="2" charset="0"/>
              </a:rPr>
              <a:t>I</a:t>
            </a:r>
            <a:r>
              <a:rPr lang="en-US" sz="3200" baseline="-25000" smtClean="0">
                <a:solidFill>
                  <a:srgbClr val="002060"/>
                </a:solidFill>
                <a:latin typeface="VNI-Times" pitchFamily="2" charset="0"/>
              </a:rPr>
              <a:t>S</a:t>
            </a:r>
            <a:r>
              <a:rPr lang="en-US" sz="3200" smtClean="0">
                <a:solidFill>
                  <a:srgbClr val="002060"/>
                </a:solidFill>
                <a:latin typeface="VNI-Times" pitchFamily="2" charset="0"/>
              </a:rPr>
              <a:t>: </a:t>
            </a:r>
            <a:r>
              <a:rPr lang="en-US" sz="3200" dirty="0" err="1">
                <a:solidFill>
                  <a:srgbClr val="002060"/>
                </a:solidFill>
                <a:latin typeface="VNI-Times" pitchFamily="2" charset="0"/>
              </a:rPr>
              <a:t>doøng</a:t>
            </a:r>
            <a:r>
              <a:rPr lang="en-US" sz="3200" dirty="0">
                <a:solidFill>
                  <a:srgbClr val="002060"/>
                </a:solidFill>
                <a:latin typeface="VNI-Times" pitchFamily="2" charset="0"/>
              </a:rPr>
              <a:t> </a:t>
            </a:r>
            <a:r>
              <a:rPr lang="en-US" sz="3200" dirty="0" err="1">
                <a:solidFill>
                  <a:srgbClr val="002060"/>
                </a:solidFill>
                <a:latin typeface="VNI-Times" pitchFamily="2" charset="0"/>
              </a:rPr>
              <a:t>ñieän</a:t>
            </a:r>
            <a:r>
              <a:rPr lang="en-US" sz="3200" dirty="0">
                <a:solidFill>
                  <a:srgbClr val="002060"/>
                </a:solidFill>
                <a:latin typeface="VNI-Times" pitchFamily="2" charset="0"/>
              </a:rPr>
              <a:t> </a:t>
            </a:r>
            <a:r>
              <a:rPr lang="en-US" sz="3200" dirty="0" err="1">
                <a:solidFill>
                  <a:srgbClr val="002060"/>
                </a:solidFill>
                <a:latin typeface="VNI-Times" pitchFamily="2" charset="0"/>
              </a:rPr>
              <a:t>baõo</a:t>
            </a:r>
            <a:r>
              <a:rPr lang="en-US" sz="3200" dirty="0">
                <a:solidFill>
                  <a:srgbClr val="002060"/>
                </a:solidFill>
                <a:latin typeface="VNI-Times" pitchFamily="2" charset="0"/>
              </a:rPr>
              <a:t> </a:t>
            </a:r>
            <a:r>
              <a:rPr lang="en-US" sz="3200" dirty="0" err="1">
                <a:solidFill>
                  <a:srgbClr val="002060"/>
                </a:solidFill>
                <a:latin typeface="VNI-Times" pitchFamily="2" charset="0"/>
              </a:rPr>
              <a:t>hoaø</a:t>
            </a:r>
            <a:r>
              <a:rPr lang="en-US" sz="3200" dirty="0">
                <a:solidFill>
                  <a:srgbClr val="002060"/>
                </a:solidFill>
                <a:latin typeface="VNI-Times" pitchFamily="2" charset="0"/>
              </a:rPr>
              <a:t> </a:t>
            </a:r>
            <a:r>
              <a:rPr lang="en-US" sz="3200" dirty="0" err="1">
                <a:solidFill>
                  <a:srgbClr val="002060"/>
                </a:solidFill>
                <a:latin typeface="VNI-Times" pitchFamily="2" charset="0"/>
              </a:rPr>
              <a:t>ngöôïc</a:t>
            </a:r>
            <a:r>
              <a:rPr lang="en-US" sz="3200" dirty="0">
                <a:solidFill>
                  <a:srgbClr val="002060"/>
                </a:solidFill>
                <a:latin typeface="VNI-Times" pitchFamily="2" charset="0"/>
              </a:rPr>
              <a:t>)</a:t>
            </a:r>
          </a:p>
          <a:p>
            <a:pPr marR="0" lvl="0" algn="just" defTabSz="914400" rtl="0" eaLnBrk="1" fontAlgn="auto" latinLnBrk="0" hangingPunct="1">
              <a:lnSpc>
                <a:spcPct val="100000"/>
              </a:lnSpc>
              <a:spcBef>
                <a:spcPct val="20000"/>
              </a:spcBef>
              <a:spcAft>
                <a:spcPts val="0"/>
              </a:spcAft>
              <a:buClrTx/>
              <a:buSzTx/>
              <a:tabLst/>
              <a:defRPr/>
            </a:pPr>
            <a:endParaRPr kumimoji="0" lang="en-US" sz="3200" b="0" i="0" u="none" strike="noStrike" kern="1200" cap="none" spc="0" normalizeH="0" baseline="0" noProof="0" dirty="0">
              <a:ln>
                <a:noFill/>
              </a:ln>
              <a:solidFill>
                <a:srgbClr val="002060"/>
              </a:solidFill>
              <a:effectLst/>
              <a:uLnTx/>
              <a:uFillTx/>
              <a:latin typeface="VNI-Times" pitchFamily="2" charset="0"/>
              <a:ea typeface="+mn-ea"/>
              <a:cs typeface="+mn-cs"/>
            </a:endParaRPr>
          </a:p>
        </p:txBody>
      </p:sp>
      <p:sp>
        <p:nvSpPr>
          <p:cNvPr id="5" name="Rectangle 61"/>
          <p:cNvSpPr>
            <a:spLocks noChangeArrowheads="1"/>
          </p:cNvSpPr>
          <p:nvPr/>
        </p:nvSpPr>
        <p:spPr bwMode="auto">
          <a:xfrm>
            <a:off x="88396" y="-4746"/>
            <a:ext cx="871543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rgbClr val="FF0000"/>
                </a:solidFill>
                <a:effectLst/>
                <a:uLnTx/>
                <a:uFillTx/>
                <a:latin typeface="Times New Roman" pitchFamily="18" charset="0"/>
                <a:ea typeface="Times New Roman" pitchFamily="18" charset="0"/>
                <a:cs typeface="Times New Roman" pitchFamily="18" charset="0"/>
              </a:rPr>
              <a:t>*</a:t>
            </a:r>
            <a:r>
              <a:rPr kumimoji="0" lang="en-US" sz="2800" b="1" i="0" u="none" strike="noStrike" kern="1200" cap="none" spc="0" normalizeH="0" baseline="0" noProof="0" dirty="0" smtClean="0">
                <a:ln>
                  <a:noFill/>
                </a:ln>
                <a:solidFill>
                  <a:srgbClr val="FF0000"/>
                </a:solidFill>
                <a:effectLst/>
                <a:uLnTx/>
                <a:uFillTx/>
                <a:latin typeface="Times New Roman" pitchFamily="18" charset="0"/>
                <a:ea typeface="Times New Roman" pitchFamily="18" charset="0"/>
                <a:cs typeface="Times New Roman" pitchFamily="18" charset="0"/>
              </a:rPr>
              <a:t> </a:t>
            </a:r>
            <a:r>
              <a:rPr kumimoji="0" lang="en-US" sz="3200" b="1" i="0" u="sng" strike="noStrike" kern="1200" cap="none" spc="0" normalizeH="0" baseline="0" noProof="0" dirty="0" err="1" smtClean="0">
                <a:ln>
                  <a:noFill/>
                </a:ln>
                <a:solidFill>
                  <a:srgbClr val="FF0000"/>
                </a:solidFill>
                <a:effectLst/>
                <a:uLnTx/>
                <a:uFillTx/>
                <a:latin typeface="Times New Roman" pitchFamily="18" charset="0"/>
                <a:ea typeface="Times New Roman" pitchFamily="18" charset="0"/>
                <a:cs typeface="Times New Roman" pitchFamily="18" charset="0"/>
              </a:rPr>
              <a:t>Điều</a:t>
            </a:r>
            <a:r>
              <a:rPr kumimoji="0" lang="en-US" sz="3200" b="1" i="0" u="sng" strike="noStrike" kern="1200" cap="none" spc="0" normalizeH="0" baseline="0" noProof="0" dirty="0" smtClean="0">
                <a:ln>
                  <a:noFill/>
                </a:ln>
                <a:solidFill>
                  <a:srgbClr val="FF0000"/>
                </a:solidFill>
                <a:effectLst/>
                <a:uLnTx/>
                <a:uFillTx/>
                <a:latin typeface="Times New Roman" pitchFamily="18" charset="0"/>
                <a:ea typeface="Times New Roman" pitchFamily="18" charset="0"/>
                <a:cs typeface="Times New Roman" pitchFamily="18" charset="0"/>
              </a:rPr>
              <a:t> </a:t>
            </a:r>
            <a:r>
              <a:rPr kumimoji="0" lang="en-US" sz="3200" b="1" i="0" u="sng" strike="noStrike" kern="1200" cap="none" spc="0" normalizeH="0" baseline="0" noProof="0" dirty="0" err="1" smtClean="0">
                <a:ln>
                  <a:noFill/>
                </a:ln>
                <a:solidFill>
                  <a:srgbClr val="FF0000"/>
                </a:solidFill>
                <a:effectLst/>
                <a:uLnTx/>
                <a:uFillTx/>
                <a:latin typeface="Times New Roman" pitchFamily="18" charset="0"/>
                <a:ea typeface="Times New Roman" pitchFamily="18" charset="0"/>
                <a:cs typeface="Times New Roman" pitchFamily="18" charset="0"/>
              </a:rPr>
              <a:t>kiện</a:t>
            </a:r>
            <a:r>
              <a:rPr kumimoji="0" lang="en-US" sz="3200" b="1" i="0" u="sng" strike="noStrike" kern="1200" cap="none" spc="0" normalizeH="0" baseline="0" noProof="0" dirty="0" smtClean="0">
                <a:ln>
                  <a:noFill/>
                </a:ln>
                <a:solidFill>
                  <a:srgbClr val="FF0000"/>
                </a:solidFill>
                <a:effectLst/>
                <a:uLnTx/>
                <a:uFillTx/>
                <a:latin typeface="Times New Roman" pitchFamily="18" charset="0"/>
                <a:ea typeface="Times New Roman" pitchFamily="18" charset="0"/>
                <a:cs typeface="Times New Roman" pitchFamily="18" charset="0"/>
              </a:rPr>
              <a:t> </a:t>
            </a:r>
            <a:r>
              <a:rPr kumimoji="0" lang="en-US" sz="3200" b="1" i="0" u="sng" strike="noStrike" kern="1200" cap="none" spc="0" normalizeH="0" baseline="0" noProof="0" dirty="0" err="1" smtClean="0">
                <a:ln>
                  <a:noFill/>
                </a:ln>
                <a:solidFill>
                  <a:srgbClr val="FF0000"/>
                </a:solidFill>
                <a:effectLst/>
                <a:uLnTx/>
                <a:uFillTx/>
                <a:latin typeface="Times New Roman" pitchFamily="18" charset="0"/>
                <a:ea typeface="Times New Roman" pitchFamily="18" charset="0"/>
                <a:cs typeface="Times New Roman" pitchFamily="18" charset="0"/>
              </a:rPr>
              <a:t>phân</a:t>
            </a:r>
            <a:r>
              <a:rPr kumimoji="0" lang="en-US" sz="3200" b="1" i="0" u="sng" strike="noStrike" kern="1200" cap="none" spc="0" normalizeH="0" baseline="0" noProof="0" dirty="0" smtClean="0">
                <a:ln>
                  <a:noFill/>
                </a:ln>
                <a:solidFill>
                  <a:srgbClr val="FF0000"/>
                </a:solidFill>
                <a:effectLst/>
                <a:uLnTx/>
                <a:uFillTx/>
                <a:latin typeface="Times New Roman" pitchFamily="18" charset="0"/>
                <a:ea typeface="Times New Roman" pitchFamily="18" charset="0"/>
                <a:cs typeface="Times New Roman" pitchFamily="18" charset="0"/>
              </a:rPr>
              <a:t> </a:t>
            </a:r>
            <a:r>
              <a:rPr kumimoji="0" lang="en-US" sz="3200" b="1" i="0" u="sng" strike="noStrike" kern="1200" cap="none" spc="0" normalizeH="0" baseline="0" noProof="0" dirty="0" err="1" smtClean="0">
                <a:ln>
                  <a:noFill/>
                </a:ln>
                <a:solidFill>
                  <a:srgbClr val="FF0000"/>
                </a:solidFill>
                <a:effectLst/>
                <a:uLnTx/>
                <a:uFillTx/>
                <a:latin typeface="Times New Roman" pitchFamily="18" charset="0"/>
                <a:ea typeface="Times New Roman" pitchFamily="18" charset="0"/>
                <a:cs typeface="Times New Roman" pitchFamily="18" charset="0"/>
              </a:rPr>
              <a:t>cực</a:t>
            </a:r>
            <a:r>
              <a:rPr kumimoji="0" lang="en-US" sz="3200" b="1" i="0" u="none" strike="noStrike" kern="1200" cap="none" spc="0" normalizeH="0" baseline="0" noProof="0" dirty="0" smtClean="0">
                <a:ln>
                  <a:noFill/>
                </a:ln>
                <a:solidFill>
                  <a:srgbClr val="FF0000"/>
                </a:solidFill>
                <a:effectLst/>
                <a:uLnTx/>
                <a:uFillTx/>
                <a:latin typeface="Times New Roman" pitchFamily="18" charset="0"/>
                <a:ea typeface="Times New Roman" pitchFamily="18" charset="0"/>
                <a:cs typeface="Times New Roman" pitchFamily="18" charset="0"/>
              </a:rPr>
              <a:t>:</a:t>
            </a:r>
            <a:endParaRPr kumimoji="0" lang="en-US" sz="3200" b="1" i="0" u="none" strike="noStrike" kern="1200" cap="none" spc="0" normalizeH="0" baseline="0" noProof="0" dirty="0" smtClean="0">
              <a:ln>
                <a:noFill/>
              </a:ln>
              <a:solidFill>
                <a:srgbClr val="FF0000"/>
              </a:solidFill>
              <a:effectLst/>
              <a:uLnTx/>
              <a:uFillTx/>
              <a:latin typeface="VNI-Times" pitchFamily="2" charset="0"/>
              <a:ea typeface="Times New Roman" pitchFamily="18" charset="0"/>
              <a:cs typeface="Times New Roman" pitchFamily="18" charset="0"/>
            </a:endParaRPr>
          </a:p>
        </p:txBody>
      </p:sp>
      <p:sp>
        <p:nvSpPr>
          <p:cNvPr id="34845" name="Rectangle 2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4844" name="Object 28"/>
          <p:cNvGraphicFramePr>
            <a:graphicFrameLocks noChangeAspect="1"/>
          </p:cNvGraphicFramePr>
          <p:nvPr/>
        </p:nvGraphicFramePr>
        <p:xfrm>
          <a:off x="5715008" y="4572008"/>
          <a:ext cx="976084" cy="857256"/>
        </p:xfrm>
        <a:graphic>
          <a:graphicData uri="http://schemas.openxmlformats.org/presentationml/2006/ole">
            <p:oleObj spid="_x0000_s34844" name="Equation" r:id="rId5" imgW="368140" imgH="317362" progId="Equation.3">
              <p:embed/>
            </p:oleObj>
          </a:graphicData>
        </a:graphic>
      </p:graphicFrame>
    </p:spTree>
    <p:extLst>
      <p:ext uri="{BB962C8B-B14F-4D97-AF65-F5344CB8AC3E}">
        <p14:creationId xmlns="" xmlns:p14="http://schemas.microsoft.com/office/powerpoint/2010/main" val="2703116145"/>
      </p:ext>
    </p:extLst>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checkerboard(across)">
                                      <p:cBhvr>
                                        <p:cTn id="12" dur="500"/>
                                        <p:tgtEl>
                                          <p:spTgt spid="819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195">
                                            <p:subSp spid="_x0000_s34843"/>
                                          </p:spTgt>
                                        </p:tgtEl>
                                        <p:attrNameLst>
                                          <p:attrName>style.visibility</p:attrName>
                                        </p:attrNameLst>
                                      </p:cBhvr>
                                      <p:to>
                                        <p:strVal val="visible"/>
                                      </p:to>
                                    </p:set>
                                    <p:animEffect transition="in" filter="checkerboard(across)">
                                      <p:cBhvr>
                                        <p:cTn id="17" dur="500"/>
                                        <p:tgtEl>
                                          <p:spTgt spid="8195">
                                            <p:subSp spid="_x0000_s34843"/>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196"/>
                                        </p:tgtEl>
                                        <p:attrNameLst>
                                          <p:attrName>style.visibility</p:attrName>
                                        </p:attrNameLst>
                                      </p:cBhvr>
                                      <p:to>
                                        <p:strVal val="visible"/>
                                      </p:to>
                                    </p:set>
                                    <p:animEffect transition="in" filter="checkerboard(across)">
                                      <p:cBhvr>
                                        <p:cTn id="22" dur="500"/>
                                        <p:tgtEl>
                                          <p:spTgt spid="8196"/>
                                        </p:tgtEl>
                                      </p:cBhvr>
                                    </p:animEffect>
                                  </p:childTnLst>
                                </p:cTn>
                              </p:par>
                              <p:par>
                                <p:cTn id="23" presetID="5" presetClass="entr" presetSubtype="10" fill="hold" nodeType="withEffect">
                                  <p:stCondLst>
                                    <p:cond delay="0"/>
                                  </p:stCondLst>
                                  <p:childTnLst>
                                    <p:set>
                                      <p:cBhvr>
                                        <p:cTn id="24" dur="1" fill="hold">
                                          <p:stCondLst>
                                            <p:cond delay="0"/>
                                          </p:stCondLst>
                                        </p:cTn>
                                        <p:tgtEl>
                                          <p:spTgt spid="34844"/>
                                        </p:tgtEl>
                                        <p:attrNameLst>
                                          <p:attrName>style.visibility</p:attrName>
                                        </p:attrNameLst>
                                      </p:cBhvr>
                                      <p:to>
                                        <p:strVal val="visible"/>
                                      </p:to>
                                    </p:set>
                                    <p:animEffect transition="in" filter="checkerboard(across)">
                                      <p:cBhvr>
                                        <p:cTn id="25" dur="500"/>
                                        <p:tgtEl>
                                          <p:spTgt spid="34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P spid="8196" grpId="0" autoUpdateAnimBg="0"/>
      <p:bldP spid="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1"/>
          <p:cNvGraphicFramePr>
            <a:graphicFrameLocks noChangeAspect="1"/>
          </p:cNvGraphicFramePr>
          <p:nvPr>
            <p:extLst>
              <p:ext uri="{D42A27DB-BD31-4B8C-83A1-F6EECF244321}">
                <p14:modId xmlns="" xmlns:p14="http://schemas.microsoft.com/office/powerpoint/2010/main" val="3287798478"/>
              </p:ext>
            </p:extLst>
          </p:nvPr>
        </p:nvGraphicFramePr>
        <p:xfrm>
          <a:off x="394669" y="1108453"/>
          <a:ext cx="8459438" cy="3571900"/>
        </p:xfrm>
        <a:graphic>
          <a:graphicData uri="http://schemas.openxmlformats.org/presentationml/2006/ole">
            <p:oleObj spid="_x0000_s33803" name="Visio" r:id="rId4" imgW="4171188" imgH="1761439" progId="">
              <p:embed/>
            </p:oleObj>
          </a:graphicData>
        </a:graphic>
      </p:graphicFrame>
      <p:sp>
        <p:nvSpPr>
          <p:cNvPr id="12291" name="Rectangle 3"/>
          <p:cNvSpPr>
            <a:spLocks noChangeArrowheads="1"/>
          </p:cNvSpPr>
          <p:nvPr/>
        </p:nvSpPr>
        <p:spPr bwMode="auto">
          <a:xfrm>
            <a:off x="890588" y="533400"/>
            <a:ext cx="7467600" cy="584775"/>
          </a:xfrm>
          <a:prstGeom prst="rect">
            <a:avLst/>
          </a:prstGeom>
          <a:noFill/>
          <a:ln w="9525">
            <a:noFill/>
            <a:miter lim="800000"/>
            <a:headEnd/>
            <a:tailEnd/>
          </a:ln>
        </p:spPr>
        <p:txBody>
          <a:bodyPr>
            <a:spAutoFit/>
          </a:bodyPr>
          <a:lstStyle/>
          <a:p>
            <a:pPr marL="342900" marR="0" lvl="0" indent="-342900" algn="l" defTabSz="914400" rtl="0" eaLnBrk="1" fontAlgn="auto" latinLnBrk="0" hangingPunct="1">
              <a:lnSpc>
                <a:spcPct val="100000"/>
              </a:lnSpc>
              <a:spcBef>
                <a:spcPct val="20000"/>
              </a:spcBef>
              <a:spcAft>
                <a:spcPts val="0"/>
              </a:spcAft>
              <a:buClrTx/>
              <a:buSzTx/>
              <a:buFontTx/>
              <a:buChar char="•"/>
              <a:tabLst/>
              <a:defRPr/>
            </a:pPr>
            <a:r>
              <a:rPr kumimoji="0" lang="en-US" sz="3200" b="1" i="1" u="sng" strike="noStrike" kern="1200" cap="none" spc="0" normalizeH="0" baseline="0" noProof="0" smtClean="0">
                <a:ln>
                  <a:noFill/>
                </a:ln>
                <a:solidFill>
                  <a:schemeClr val="accent6">
                    <a:lumMod val="75000"/>
                  </a:schemeClr>
                </a:solidFill>
                <a:effectLst/>
                <a:uLnTx/>
                <a:uFillTx/>
                <a:latin typeface="VNI-Times" pitchFamily="2" charset="0"/>
                <a:ea typeface="+mn-ea"/>
                <a:cs typeface="+mn-cs"/>
              </a:rPr>
              <a:t>Phaân </a:t>
            </a:r>
            <a:r>
              <a:rPr kumimoji="0" lang="en-US" sz="3200" b="1" i="1" u="sng" strike="noStrike" kern="1200" cap="none" spc="0" normalizeH="0" baseline="0" noProof="0">
                <a:ln>
                  <a:noFill/>
                </a:ln>
                <a:solidFill>
                  <a:schemeClr val="accent6">
                    <a:lumMod val="75000"/>
                  </a:schemeClr>
                </a:solidFill>
                <a:effectLst/>
                <a:uLnTx/>
                <a:uFillTx/>
                <a:latin typeface="VNI-Times" pitchFamily="2" charset="0"/>
                <a:ea typeface="+mn-ea"/>
                <a:cs typeface="+mn-cs"/>
              </a:rPr>
              <a:t>cöïc </a:t>
            </a:r>
            <a:r>
              <a:rPr kumimoji="0" lang="en-US" sz="3200" b="1" i="1" u="sng" strike="noStrike" kern="1200" cap="none" spc="0" normalizeH="0" baseline="0" noProof="0" smtClean="0">
                <a:ln>
                  <a:noFill/>
                </a:ln>
                <a:solidFill>
                  <a:schemeClr val="accent6">
                    <a:lumMod val="75000"/>
                  </a:schemeClr>
                </a:solidFill>
                <a:effectLst/>
                <a:uLnTx/>
                <a:uFillTx/>
                <a:latin typeface="VNI-Times" pitchFamily="2" charset="0"/>
                <a:ea typeface="+mn-ea"/>
                <a:cs typeface="+mn-cs"/>
              </a:rPr>
              <a:t>thuaän</a:t>
            </a:r>
            <a:r>
              <a:rPr kumimoji="0" lang="en-US" sz="3200" b="1" i="1" u="none" strike="noStrike" kern="1200" cap="none" spc="0" normalizeH="0" baseline="0" noProof="0" smtClean="0">
                <a:ln>
                  <a:noFill/>
                </a:ln>
                <a:solidFill>
                  <a:schemeClr val="accent6">
                    <a:lumMod val="75000"/>
                  </a:schemeClr>
                </a:solidFill>
                <a:effectLst/>
                <a:uLnTx/>
                <a:uFillTx/>
                <a:latin typeface="VNI-Times" pitchFamily="2" charset="0"/>
                <a:ea typeface="+mn-ea"/>
                <a:cs typeface="+mn-cs"/>
              </a:rPr>
              <a:t>:</a:t>
            </a:r>
            <a:r>
              <a:rPr kumimoji="0" lang="en-US" sz="3200" b="1" i="0" u="none" strike="noStrike" kern="1200" cap="none" spc="0" normalizeH="0" baseline="0" noProof="0" smtClean="0">
                <a:ln>
                  <a:noFill/>
                </a:ln>
                <a:solidFill>
                  <a:schemeClr val="accent6">
                    <a:lumMod val="75000"/>
                  </a:schemeClr>
                </a:solidFill>
                <a:effectLst/>
                <a:uLnTx/>
                <a:uFillTx/>
                <a:latin typeface="VNI-Times" pitchFamily="2" charset="0"/>
                <a:ea typeface="+mn-ea"/>
                <a:cs typeface="+mn-cs"/>
              </a:rPr>
              <a:t> </a:t>
            </a:r>
            <a:endParaRPr kumimoji="0" lang="en-US" sz="3200" b="1" i="0" u="none" strike="noStrike" kern="1200" cap="none" spc="0" normalizeH="0" baseline="0" noProof="0">
              <a:ln>
                <a:noFill/>
              </a:ln>
              <a:solidFill>
                <a:schemeClr val="accent6">
                  <a:lumMod val="75000"/>
                </a:schemeClr>
              </a:solidFill>
              <a:effectLst/>
              <a:uLnTx/>
              <a:uFillTx/>
              <a:latin typeface="VNI-Times" pitchFamily="2" charset="0"/>
              <a:ea typeface="+mn-ea"/>
              <a:cs typeface="+mn-cs"/>
            </a:endParaRPr>
          </a:p>
        </p:txBody>
      </p:sp>
      <p:sp>
        <p:nvSpPr>
          <p:cNvPr id="12292" name="Rectangle 5"/>
          <p:cNvSpPr>
            <a:spLocks noChangeArrowheads="1"/>
          </p:cNvSpPr>
          <p:nvPr/>
        </p:nvSpPr>
        <p:spPr bwMode="auto">
          <a:xfrm>
            <a:off x="673689" y="4688556"/>
            <a:ext cx="7826375" cy="584775"/>
          </a:xfrm>
          <a:prstGeom prst="rect">
            <a:avLst/>
          </a:prstGeom>
          <a:noFill/>
          <a:ln w="9525">
            <a:noFill/>
            <a:miter lim="800000"/>
            <a:headEnd/>
            <a:tailEnd/>
          </a:ln>
        </p:spPr>
        <p:txBody>
          <a:bodyPr>
            <a:spAutoFit/>
          </a:bodyPr>
          <a:lstStyle/>
          <a:p>
            <a:pPr marR="0" lvl="0" algn="just"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rgbClr val="FF0000"/>
                </a:solidFill>
                <a:effectLst/>
                <a:uLnTx/>
                <a:uFillTx/>
                <a:latin typeface="VNI-Times" pitchFamily="2" charset="0"/>
                <a:ea typeface="+mn-ea"/>
                <a:cs typeface="+mn-cs"/>
              </a:rPr>
              <a:t>Diode</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err="1" smtClean="0">
                <a:ln>
                  <a:noFill/>
                </a:ln>
                <a:solidFill>
                  <a:srgbClr val="FF0000"/>
                </a:solidFill>
                <a:effectLst/>
                <a:uLnTx/>
                <a:uFillTx/>
                <a:latin typeface="VNI-Times" pitchFamily="2" charset="0"/>
                <a:ea typeface="+mn-ea"/>
                <a:cs typeface="+mn-cs"/>
              </a:rPr>
              <a:t>daãn</a:t>
            </a:r>
            <a:r>
              <a:rPr kumimoji="0" lang="en-US" sz="3200" b="0" i="0" u="none" strike="noStrike" kern="1200" cap="none" spc="0" normalizeH="0" noProof="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smtClean="0">
                <a:ln>
                  <a:noFill/>
                </a:ln>
                <a:solidFill>
                  <a:srgbClr val="FF0000"/>
                </a:solidFill>
                <a:effectLst/>
                <a:uLnTx/>
                <a:uFillTx/>
                <a:latin typeface="VNI-Times" pitchFamily="2" charset="0"/>
                <a:ea typeface="+mn-ea"/>
                <a:cs typeface="+mn-cs"/>
              </a:rPr>
              <a:t>ñieän</a:t>
            </a:r>
            <a:r>
              <a:rPr kumimoji="0" lang="en-US" sz="3200" b="0" i="0" u="none" strike="noStrike" kern="1200" cap="none" spc="0" normalizeH="0" noProof="0" dirty="0" smtClean="0">
                <a:ln>
                  <a:noFill/>
                </a:ln>
                <a:solidFill>
                  <a:srgbClr val="FF0000"/>
                </a:solidFill>
                <a:effectLst/>
                <a:uLnTx/>
                <a:uFillTx/>
                <a:latin typeface="Times New Roman" panose="02020603050405020304" pitchFamily="18" charset="0"/>
                <a:ea typeface="+mn-ea"/>
                <a:cs typeface="Times New Roman" panose="02020603050405020304" pitchFamily="18" charset="0"/>
              </a:rPr>
              <a:t>:</a:t>
            </a:r>
            <a:endPar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endParaRPr>
          </a:p>
        </p:txBody>
      </p:sp>
      <p:sp>
        <p:nvSpPr>
          <p:cNvPr id="33805"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33807" name="Rectangle 1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3806" name="Object 14"/>
          <p:cNvGraphicFramePr>
            <a:graphicFrameLocks noChangeAspect="1"/>
          </p:cNvGraphicFramePr>
          <p:nvPr/>
        </p:nvGraphicFramePr>
        <p:xfrm>
          <a:off x="3288557" y="5278774"/>
          <a:ext cx="2855079" cy="1222060"/>
        </p:xfrm>
        <a:graphic>
          <a:graphicData uri="http://schemas.openxmlformats.org/presentationml/2006/ole">
            <p:oleObj spid="_x0000_s33806" name="Equation" r:id="rId5" imgW="837836" imgH="355446" progId="Equation.3">
              <p:embed/>
            </p:oleObj>
          </a:graphicData>
        </a:graphic>
      </p:graphicFrame>
    </p:spTree>
    <p:extLst>
      <p:ext uri="{BB962C8B-B14F-4D97-AF65-F5344CB8AC3E}">
        <p14:creationId xmlns="" xmlns:p14="http://schemas.microsoft.com/office/powerpoint/2010/main" val="4237585651"/>
      </p:ext>
    </p:ext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checkerboard(across)">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checkerboard(across)">
                                      <p:cBhvr>
                                        <p:cTn id="12" dur="500"/>
                                        <p:tgtEl>
                                          <p:spTgt spid="1229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checkerboard(across)">
                                      <p:cBhvr>
                                        <p:cTn id="17" dur="500"/>
                                        <p:tgtEl>
                                          <p:spTgt spid="12292"/>
                                        </p:tgtEl>
                                      </p:cBhvr>
                                    </p:animEffect>
                                  </p:childTnLst>
                                </p:cTn>
                              </p:par>
                              <p:par>
                                <p:cTn id="18" presetID="5" presetClass="entr" presetSubtype="10" fill="hold" nodeType="withEffect">
                                  <p:stCondLst>
                                    <p:cond delay="0"/>
                                  </p:stCondLst>
                                  <p:childTnLst>
                                    <p:set>
                                      <p:cBhvr>
                                        <p:cTn id="19" dur="1" fill="hold">
                                          <p:stCondLst>
                                            <p:cond delay="0"/>
                                          </p:stCondLst>
                                        </p:cTn>
                                        <p:tgtEl>
                                          <p:spTgt spid="33806"/>
                                        </p:tgtEl>
                                        <p:attrNameLst>
                                          <p:attrName>style.visibility</p:attrName>
                                        </p:attrNameLst>
                                      </p:cBhvr>
                                      <p:to>
                                        <p:strVal val="visible"/>
                                      </p:to>
                                    </p:set>
                                    <p:animEffect transition="in" filter="checkerboard(across)">
                                      <p:cBhvr>
                                        <p:cTn id="20" dur="500"/>
                                        <p:tgtEl>
                                          <p:spTgt spid="338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utoUpdateAnimBg="0"/>
      <p:bldP spid="12292"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err="1" smtClean="0">
                <a:solidFill>
                  <a:srgbClr val="000099"/>
                </a:solidFill>
                <a:latin typeface="Times New Roman" panose="02020603050405020304" pitchFamily="18" charset="0"/>
                <a:cs typeface="Times New Roman" panose="02020603050405020304" pitchFamily="18" charset="0"/>
              </a:rPr>
              <a:t>Gọi</a:t>
            </a:r>
            <a:r>
              <a:rPr lang="en-US" sz="3200" dirty="0" smtClean="0">
                <a:solidFill>
                  <a:srgbClr val="000099"/>
                </a:solidFill>
                <a:latin typeface="Times New Roman" panose="02020603050405020304" pitchFamily="18" charset="0"/>
                <a:cs typeface="Times New Roman" panose="02020603050405020304" pitchFamily="18" charset="0"/>
              </a:rPr>
              <a:t> </a:t>
            </a:r>
            <a:r>
              <a:rPr lang="vi-VN" sz="3200" dirty="0">
                <a:solidFill>
                  <a:srgbClr val="000099"/>
                </a:solidFill>
                <a:latin typeface="Times New Roman" panose="02020603050405020304" pitchFamily="18" charset="0"/>
                <a:cs typeface="Times New Roman" panose="02020603050405020304" pitchFamily="18" charset="0"/>
              </a:rPr>
              <a:t>V</a:t>
            </a:r>
            <a:r>
              <a:rPr lang="el-GR" sz="3200" dirty="0" smtClean="0">
                <a:solidFill>
                  <a:srgbClr val="000099"/>
                </a:solidFill>
                <a:latin typeface="Times New Roman" panose="02020603050405020304" pitchFamily="18" charset="0"/>
                <a:cs typeface="Times New Roman" panose="02020603050405020304" pitchFamily="18" charset="0"/>
              </a:rPr>
              <a:t>γ</a:t>
            </a:r>
            <a:r>
              <a:rPr lang="en-US" sz="3200" dirty="0" smtClean="0">
                <a:solidFill>
                  <a:srgbClr val="000099"/>
                </a:solidFill>
                <a:latin typeface="Times New Roman" panose="02020603050405020304" pitchFamily="18" charset="0"/>
                <a:cs typeface="Times New Roman" panose="02020603050405020304" pitchFamily="18" charset="0"/>
              </a:rPr>
              <a:t> </a:t>
            </a:r>
            <a:r>
              <a:rPr lang="en-US" sz="3200" dirty="0" err="1" smtClean="0">
                <a:solidFill>
                  <a:srgbClr val="000099"/>
                </a:solidFill>
                <a:latin typeface="Times New Roman" panose="02020603050405020304" pitchFamily="18" charset="0"/>
                <a:cs typeface="Times New Roman" panose="02020603050405020304" pitchFamily="18" charset="0"/>
              </a:rPr>
              <a:t>là</a:t>
            </a:r>
            <a:r>
              <a:rPr lang="en-US" sz="3200" dirty="0" smtClean="0">
                <a:solidFill>
                  <a:srgbClr val="000099"/>
                </a:solidFill>
                <a:latin typeface="Times New Roman" panose="02020603050405020304" pitchFamily="18" charset="0"/>
                <a:cs typeface="Times New Roman" panose="02020603050405020304" pitchFamily="18" charset="0"/>
              </a:rPr>
              <a:t> </a:t>
            </a:r>
            <a:r>
              <a:rPr lang="en-US" sz="3200" dirty="0" err="1" smtClean="0">
                <a:solidFill>
                  <a:srgbClr val="000099"/>
                </a:solidFill>
                <a:latin typeface="Times New Roman" panose="02020603050405020304" pitchFamily="18" charset="0"/>
                <a:cs typeface="Times New Roman" panose="02020603050405020304" pitchFamily="18" charset="0"/>
              </a:rPr>
              <a:t>ngưỡng</a:t>
            </a:r>
            <a:r>
              <a:rPr lang="en-US" sz="3200" dirty="0" smtClean="0">
                <a:solidFill>
                  <a:srgbClr val="000099"/>
                </a:solidFill>
                <a:latin typeface="Times New Roman" panose="02020603050405020304" pitchFamily="18" charset="0"/>
                <a:cs typeface="Times New Roman" panose="02020603050405020304" pitchFamily="18" charset="0"/>
              </a:rPr>
              <a:t> </a:t>
            </a:r>
            <a:r>
              <a:rPr lang="en-US" sz="3200" dirty="0" err="1" smtClean="0">
                <a:solidFill>
                  <a:srgbClr val="000099"/>
                </a:solidFill>
                <a:latin typeface="Times New Roman" panose="02020603050405020304" pitchFamily="18" charset="0"/>
                <a:cs typeface="Times New Roman" panose="02020603050405020304" pitchFamily="18" charset="0"/>
              </a:rPr>
              <a:t>dẫn</a:t>
            </a:r>
            <a:r>
              <a:rPr lang="en-US" sz="3200" dirty="0" smtClean="0">
                <a:solidFill>
                  <a:srgbClr val="000099"/>
                </a:solidFill>
                <a:latin typeface="Times New Roman" panose="02020603050405020304" pitchFamily="18" charset="0"/>
                <a:cs typeface="Times New Roman" panose="02020603050405020304" pitchFamily="18" charset="0"/>
              </a:rPr>
              <a:t> Diode </a:t>
            </a:r>
            <a:br>
              <a:rPr lang="en-US" sz="3200" dirty="0" smtClean="0">
                <a:solidFill>
                  <a:srgbClr val="000099"/>
                </a:solidFill>
                <a:latin typeface="Times New Roman" panose="02020603050405020304" pitchFamily="18" charset="0"/>
                <a:cs typeface="Times New Roman" panose="02020603050405020304" pitchFamily="18" charset="0"/>
              </a:rPr>
            </a:br>
            <a:endParaRPr lang="en-US" sz="3200" dirty="0">
              <a:solidFill>
                <a:srgbClr val="000099"/>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23528" y="1600200"/>
            <a:ext cx="8363272" cy="4525963"/>
          </a:xfrm>
        </p:spPr>
        <p:txBody>
          <a:bodyPr>
            <a:normAutofit/>
          </a:bodyPr>
          <a:lstStyle/>
          <a:p>
            <a:r>
              <a:rPr lang="vi-VN" dirty="0" smtClean="0">
                <a:solidFill>
                  <a:srgbClr val="002060"/>
                </a:solidFill>
                <a:latin typeface="Times New Roman" pitchFamily="18" charset="0"/>
                <a:cs typeface="Times New Roman" pitchFamily="18" charset="0"/>
              </a:rPr>
              <a:t>V</a:t>
            </a:r>
            <a:r>
              <a:rPr lang="el-GR" dirty="0" smtClean="0">
                <a:solidFill>
                  <a:srgbClr val="002060"/>
                </a:solidFill>
                <a:latin typeface="Times New Roman" pitchFamily="18" charset="0"/>
                <a:cs typeface="Times New Roman" pitchFamily="18" charset="0"/>
              </a:rPr>
              <a:t>γ</a:t>
            </a:r>
            <a:r>
              <a:rPr lang="vi-VN" dirty="0" smtClean="0">
                <a:solidFill>
                  <a:srgbClr val="002060"/>
                </a:solidFill>
                <a:latin typeface="Times New Roman" pitchFamily="18" charset="0"/>
                <a:cs typeface="Times New Roman" pitchFamily="18" charset="0"/>
              </a:rPr>
              <a:t>= 0,5</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đến</a:t>
            </a:r>
            <a:r>
              <a:rPr lang="en-US" dirty="0" smtClean="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0,6v</a:t>
            </a:r>
            <a:r>
              <a:rPr lang="vi-VN">
                <a:solidFill>
                  <a:srgbClr val="002060"/>
                </a:solidFill>
                <a:latin typeface="Times New Roman" pitchFamily="18" charset="0"/>
                <a:cs typeface="Times New Roman" pitchFamily="18" charset="0"/>
              </a:rPr>
              <a:t>; </a:t>
            </a:r>
            <a:r>
              <a:rPr lang="vi-VN" smtClean="0">
                <a:solidFill>
                  <a:srgbClr val="002060"/>
                </a:solidFill>
                <a:latin typeface="Times New Roman" pitchFamily="18" charset="0"/>
                <a:cs typeface="Times New Roman" pitchFamily="18" charset="0"/>
              </a:rPr>
              <a:t>V</a:t>
            </a:r>
            <a:r>
              <a:rPr lang="vi-VN" baseline="-25000" smtClean="0">
                <a:solidFill>
                  <a:srgbClr val="002060"/>
                </a:solidFill>
                <a:latin typeface="Times New Roman" pitchFamily="18" charset="0"/>
                <a:cs typeface="Times New Roman" pitchFamily="18" charset="0"/>
              </a:rPr>
              <a:t>Dmax </a:t>
            </a:r>
            <a:r>
              <a:rPr lang="vi-VN" smtClean="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0,8</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đến</a:t>
            </a:r>
            <a:r>
              <a:rPr lang="en-US" dirty="0" smtClean="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0,9v</a:t>
            </a:r>
            <a:endParaRPr lang="en-US" dirty="0" smtClean="0">
              <a:solidFill>
                <a:srgbClr val="002060"/>
              </a:solidFill>
              <a:latin typeface="Times New Roman" pitchFamily="18" charset="0"/>
              <a:cs typeface="Times New Roman" pitchFamily="18" charset="0"/>
            </a:endParaRPr>
          </a:p>
          <a:p>
            <a:pPr marL="0" indent="0">
              <a:buNone/>
            </a:pPr>
            <a:r>
              <a:rPr lang="en-US" dirty="0">
                <a:solidFill>
                  <a:srgbClr val="002060"/>
                </a:solidFill>
                <a:latin typeface="Times New Roman" pitchFamily="18" charset="0"/>
                <a:cs typeface="Times New Roman" pitchFamily="18" charset="0"/>
              </a:rPr>
              <a:t>	</a:t>
            </a:r>
            <a:r>
              <a:rPr lang="en-US" dirty="0" smtClean="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 </a:t>
            </a:r>
            <a:r>
              <a:rPr lang="en-US" dirty="0" smtClean="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a:t>
            </a:r>
            <a:r>
              <a:rPr lang="vi-VN" dirty="0">
                <a:solidFill>
                  <a:srgbClr val="002060"/>
                </a:solidFill>
                <a:latin typeface="Times New Roman" pitchFamily="18" charset="0"/>
                <a:cs typeface="Times New Roman" pitchFamily="18" charset="0"/>
              </a:rPr>
              <a:t>chất Si)</a:t>
            </a:r>
          </a:p>
          <a:p>
            <a:r>
              <a:rPr lang="vi-VN" dirty="0" smtClean="0">
                <a:solidFill>
                  <a:srgbClr val="002060"/>
                </a:solidFill>
                <a:latin typeface="Times New Roman" pitchFamily="18" charset="0"/>
                <a:cs typeface="Times New Roman" pitchFamily="18" charset="0"/>
              </a:rPr>
              <a:t>V</a:t>
            </a:r>
            <a:r>
              <a:rPr lang="el-GR" dirty="0" smtClean="0">
                <a:solidFill>
                  <a:srgbClr val="002060"/>
                </a:solidFill>
                <a:latin typeface="Times New Roman" pitchFamily="18" charset="0"/>
                <a:cs typeface="Times New Roman" pitchFamily="18" charset="0"/>
              </a:rPr>
              <a:t>γ</a:t>
            </a:r>
            <a:r>
              <a:rPr lang="vi-VN" dirty="0" smtClean="0">
                <a:solidFill>
                  <a:srgbClr val="002060"/>
                </a:solidFill>
                <a:latin typeface="Times New Roman" pitchFamily="18" charset="0"/>
                <a:cs typeface="Times New Roman" pitchFamily="18" charset="0"/>
              </a:rPr>
              <a:t>= 0,15</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đến</a:t>
            </a:r>
            <a:r>
              <a:rPr lang="en-US" dirty="0" smtClean="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0,2v</a:t>
            </a:r>
            <a:r>
              <a:rPr lang="vi-VN">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V</a:t>
            </a:r>
            <a:r>
              <a:rPr lang="vi-VN" baseline="-25000" smtClean="0">
                <a:solidFill>
                  <a:srgbClr val="002060"/>
                </a:solidFill>
                <a:latin typeface="Times New Roman" pitchFamily="18" charset="0"/>
                <a:cs typeface="Times New Roman" pitchFamily="18" charset="0"/>
              </a:rPr>
              <a:t>Dmax</a:t>
            </a:r>
            <a:r>
              <a:rPr lang="vi-VN" smtClean="0">
                <a:solidFill>
                  <a:srgbClr val="002060"/>
                </a:solidFill>
                <a:latin typeface="Times New Roman" pitchFamily="18" charset="0"/>
                <a:cs typeface="Times New Roman" pitchFamily="18" charset="0"/>
              </a:rPr>
              <a:t> </a:t>
            </a:r>
            <a:r>
              <a:rPr lang="vi-VN" dirty="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0,4</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đến</a:t>
            </a:r>
            <a:r>
              <a:rPr lang="en-US" dirty="0" smtClean="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0,5v </a:t>
            </a:r>
            <a:endParaRPr lang="en-US" dirty="0" smtClean="0">
              <a:solidFill>
                <a:srgbClr val="002060"/>
              </a:solidFill>
              <a:latin typeface="Times New Roman" pitchFamily="18" charset="0"/>
              <a:cs typeface="Times New Roman" pitchFamily="18" charset="0"/>
            </a:endParaRPr>
          </a:p>
          <a:p>
            <a:pPr marL="0" indent="0">
              <a:buNone/>
            </a:pPr>
            <a:r>
              <a:rPr lang="en-US" dirty="0" smtClean="0">
                <a:solidFill>
                  <a:srgbClr val="002060"/>
                </a:solidFill>
                <a:latin typeface="Times New Roman" pitchFamily="18" charset="0"/>
                <a:cs typeface="Times New Roman" pitchFamily="18" charset="0"/>
              </a:rPr>
              <a:t> 						</a:t>
            </a:r>
            <a:r>
              <a:rPr lang="vi-VN" dirty="0" smtClean="0">
                <a:solidFill>
                  <a:srgbClr val="002060"/>
                </a:solidFill>
                <a:latin typeface="Times New Roman" pitchFamily="18" charset="0"/>
                <a:cs typeface="Times New Roman" pitchFamily="18" charset="0"/>
              </a:rPr>
              <a:t>(</a:t>
            </a:r>
            <a:r>
              <a:rPr lang="vi-VN" dirty="0">
                <a:solidFill>
                  <a:srgbClr val="002060"/>
                </a:solidFill>
                <a:latin typeface="Times New Roman" pitchFamily="18" charset="0"/>
                <a:cs typeface="Times New Roman" pitchFamily="18" charset="0"/>
              </a:rPr>
              <a:t>chất Ge)</a:t>
            </a:r>
          </a:p>
          <a:p>
            <a:r>
              <a:rPr lang="vi-VN" dirty="0">
                <a:solidFill>
                  <a:srgbClr val="002060"/>
                </a:solidFill>
                <a:latin typeface="Times New Roman" pitchFamily="18" charset="0"/>
                <a:cs typeface="Times New Roman" pitchFamily="18" charset="0"/>
              </a:rPr>
              <a:t>Thông thường người ta chọn </a:t>
            </a:r>
            <a:endParaRPr lang="en-US" dirty="0" smtClean="0">
              <a:solidFill>
                <a:srgbClr val="002060"/>
              </a:solidFill>
              <a:latin typeface="Times New Roman" pitchFamily="18" charset="0"/>
              <a:cs typeface="Times New Roman" pitchFamily="18" charset="0"/>
            </a:endParaRPr>
          </a:p>
          <a:p>
            <a:pPr marL="0" indent="0">
              <a:buNone/>
            </a:pPr>
            <a:r>
              <a:rPr lang="en-US" dirty="0">
                <a:solidFill>
                  <a:srgbClr val="002060"/>
                </a:solidFill>
                <a:latin typeface="Times New Roman" pitchFamily="18" charset="0"/>
                <a:cs typeface="Times New Roman" pitchFamily="18" charset="0"/>
              </a:rPr>
              <a:t>	</a:t>
            </a:r>
            <a:r>
              <a:rPr lang="en-US" smtClean="0">
                <a:solidFill>
                  <a:srgbClr val="002060"/>
                </a:solidFill>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V</a:t>
            </a:r>
            <a:r>
              <a:rPr lang="en-US" baseline="-25000" smtClean="0">
                <a:solidFill>
                  <a:srgbClr val="FF0000"/>
                </a:solidFill>
                <a:latin typeface="Times New Roman" pitchFamily="18" charset="0"/>
                <a:cs typeface="Times New Roman" pitchFamily="18" charset="0"/>
              </a:rPr>
              <a:t>D</a:t>
            </a:r>
            <a:r>
              <a:rPr lang="en-US" smtClean="0">
                <a:solidFill>
                  <a:srgbClr val="FF0000"/>
                </a:solidFill>
                <a:latin typeface="Times New Roman" pitchFamily="18" charset="0"/>
                <a:cs typeface="Times New Roman" pitchFamily="18" charset="0"/>
              </a:rPr>
              <a:t> </a:t>
            </a:r>
            <a:r>
              <a:rPr lang="vi-VN" dirty="0" smtClean="0">
                <a:solidFill>
                  <a:srgbClr val="FF0000"/>
                </a:solidFill>
                <a:latin typeface="Times New Roman" pitchFamily="18" charset="0"/>
                <a:cs typeface="Times New Roman" pitchFamily="18" charset="0"/>
              </a:rPr>
              <a:t>= </a:t>
            </a:r>
            <a:r>
              <a:rPr lang="vi-VN" dirty="0">
                <a:solidFill>
                  <a:srgbClr val="FF0000"/>
                </a:solidFill>
                <a:latin typeface="Times New Roman" pitchFamily="18" charset="0"/>
                <a:cs typeface="Times New Roman" pitchFamily="18" charset="0"/>
              </a:rPr>
              <a:t>0,7v </a:t>
            </a:r>
            <a:r>
              <a:rPr lang="vi-VN" dirty="0" smtClean="0">
                <a:solidFill>
                  <a:srgbClr val="FF0000"/>
                </a:solidFill>
                <a:latin typeface="Times New Roman" pitchFamily="18" charset="0"/>
                <a:cs typeface="Times New Roman" pitchFamily="18" charset="0"/>
              </a:rPr>
              <a:t>(</a:t>
            </a:r>
            <a:r>
              <a:rPr lang="vi-VN" dirty="0">
                <a:solidFill>
                  <a:srgbClr val="FF0000"/>
                </a:solidFill>
                <a:latin typeface="Times New Roman" pitchFamily="18" charset="0"/>
                <a:cs typeface="Times New Roman" pitchFamily="18" charset="0"/>
              </a:rPr>
              <a:t>chất Si) </a:t>
            </a:r>
            <a:endParaRPr lang="en-US" dirty="0" smtClean="0">
              <a:solidFill>
                <a:srgbClr val="FF0000"/>
              </a:solidFill>
              <a:latin typeface="Times New Roman" pitchFamily="18" charset="0"/>
              <a:cs typeface="Times New Roman" pitchFamily="18" charset="0"/>
            </a:endParaRPr>
          </a:p>
          <a:p>
            <a:pPr marL="0" indent="0">
              <a:buNone/>
            </a:pPr>
            <a:r>
              <a:rPr lang="en-US" dirty="0">
                <a:solidFill>
                  <a:srgbClr val="FF0000"/>
                </a:solidFill>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V</a:t>
            </a:r>
            <a:r>
              <a:rPr lang="en-US" baseline="-25000" smtClean="0">
                <a:solidFill>
                  <a:srgbClr val="FF0000"/>
                </a:solidFill>
                <a:latin typeface="Times New Roman" pitchFamily="18" charset="0"/>
                <a:cs typeface="Times New Roman" pitchFamily="18" charset="0"/>
              </a:rPr>
              <a:t>D</a:t>
            </a:r>
            <a:r>
              <a:rPr lang="en-US" smtClean="0">
                <a:solidFill>
                  <a:srgbClr val="FF0000"/>
                </a:solidFill>
                <a:latin typeface="Times New Roman" pitchFamily="18" charset="0"/>
                <a:cs typeface="Times New Roman" pitchFamily="18" charset="0"/>
              </a:rPr>
              <a:t> </a:t>
            </a:r>
            <a:r>
              <a:rPr lang="vi-VN" dirty="0" smtClean="0">
                <a:solidFill>
                  <a:srgbClr val="FF0000"/>
                </a:solidFill>
                <a:latin typeface="Times New Roman" pitchFamily="18" charset="0"/>
                <a:cs typeface="Times New Roman" pitchFamily="18" charset="0"/>
              </a:rPr>
              <a:t>= </a:t>
            </a:r>
            <a:r>
              <a:rPr lang="vi-VN" dirty="0">
                <a:solidFill>
                  <a:srgbClr val="FF0000"/>
                </a:solidFill>
                <a:latin typeface="Times New Roman" pitchFamily="18" charset="0"/>
                <a:cs typeface="Times New Roman" pitchFamily="18" charset="0"/>
              </a:rPr>
              <a:t>0,3v (chất Ge)</a:t>
            </a:r>
          </a:p>
          <a:p>
            <a:endParaRPr lang="en-US" dirty="0">
              <a:solidFill>
                <a:srgbClr val="00206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7976967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28596" y="928670"/>
            <a:ext cx="8501122" cy="5113744"/>
          </a:xfrm>
        </p:spPr>
        <p:txBody>
          <a:bodyPr>
            <a:normAutofit/>
          </a:bodyPr>
          <a:lstStyle/>
          <a:p>
            <a:pPr lvl="1">
              <a:buNone/>
            </a:pPr>
            <a:r>
              <a:rPr lang="en-US" sz="2400" smtClean="0">
                <a:solidFill>
                  <a:srgbClr val="002060"/>
                </a:solidFill>
                <a:latin typeface="Times New Roman" pitchFamily="18" charset="0"/>
                <a:cs typeface="Times New Roman" pitchFamily="18" charset="0"/>
              </a:rPr>
              <a:t>- Giúp giải thích chế độ làm việc thực tế của diode</a:t>
            </a:r>
          </a:p>
          <a:p>
            <a:pPr lvl="1">
              <a:buNone/>
            </a:pPr>
            <a:r>
              <a:rPr lang="en-US" sz="2400" smtClean="0">
                <a:solidFill>
                  <a:srgbClr val="002060"/>
                </a:solidFill>
                <a:latin typeface="Times New Roman" pitchFamily="18" charset="0"/>
                <a:cs typeface="Times New Roman" pitchFamily="18" charset="0"/>
              </a:rPr>
              <a:t>- Tính toán chế độ phát nhiệt (tổn hao trên diode) trong quá trình làm việc.</a:t>
            </a:r>
          </a:p>
          <a:p>
            <a:pPr lvl="1"/>
            <a:endParaRPr lang="vi-VN" sz="2000" smtClean="0">
              <a:solidFill>
                <a:srgbClr val="002060"/>
              </a:solidFill>
              <a:latin typeface="Times New Roman" pitchFamily="18" charset="0"/>
              <a:cs typeface="Times New Roman" pitchFamily="18" charset="0"/>
            </a:endParaRPr>
          </a:p>
          <a:p>
            <a:endParaRPr lang="vi-VN" sz="2000">
              <a:solidFill>
                <a:srgbClr val="002060"/>
              </a:solidFill>
            </a:endParaRPr>
          </a:p>
        </p:txBody>
      </p:sp>
      <p:pic>
        <p:nvPicPr>
          <p:cNvPr id="46084" name="Picture 4"/>
          <p:cNvPicPr>
            <a:picLocks noChangeAspect="1" noChangeArrowheads="1"/>
          </p:cNvPicPr>
          <p:nvPr/>
        </p:nvPicPr>
        <p:blipFill>
          <a:blip r:embed="rId2" cstate="print"/>
          <a:srcRect/>
          <a:stretch>
            <a:fillRect/>
          </a:stretch>
        </p:blipFill>
        <p:spPr bwMode="auto">
          <a:xfrm>
            <a:off x="776096" y="2357430"/>
            <a:ext cx="7796431" cy="3518330"/>
          </a:xfrm>
          <a:prstGeom prst="rect">
            <a:avLst/>
          </a:prstGeom>
          <a:noFill/>
          <a:ln w="9525">
            <a:noFill/>
            <a:miter lim="800000"/>
            <a:headEnd/>
            <a:tailEnd/>
          </a:ln>
        </p:spPr>
      </p:pic>
      <p:sp>
        <p:nvSpPr>
          <p:cNvPr id="14" name="TextBox 13"/>
          <p:cNvSpPr txBox="1"/>
          <p:nvPr/>
        </p:nvSpPr>
        <p:spPr>
          <a:xfrm>
            <a:off x="142844" y="6215082"/>
            <a:ext cx="4071966" cy="400110"/>
          </a:xfrm>
          <a:prstGeom prst="rect">
            <a:avLst/>
          </a:prstGeom>
          <a:noFill/>
        </p:spPr>
        <p:txBody>
          <a:bodyPr wrap="square" rtlCol="0">
            <a:spAutoFit/>
          </a:bodyPr>
          <a:lstStyle/>
          <a:p>
            <a:r>
              <a:rPr lang="en-US" sz="2000" smtClean="0">
                <a:solidFill>
                  <a:srgbClr val="FF0000"/>
                </a:solidFill>
                <a:latin typeface="Times New Roman" pitchFamily="18" charset="0"/>
                <a:cs typeface="Times New Roman" pitchFamily="18" charset="0"/>
              </a:rPr>
              <a:t>Đặc tính Vôn-ampe thực tế của diode</a:t>
            </a:r>
            <a:endParaRPr lang="vi-VN" sz="2000">
              <a:solidFill>
                <a:srgbClr val="FF0000"/>
              </a:solidFill>
              <a:latin typeface="Times New Roman" pitchFamily="18" charset="0"/>
              <a:cs typeface="Times New Roman" pitchFamily="18" charset="0"/>
            </a:endParaRPr>
          </a:p>
        </p:txBody>
      </p:sp>
      <p:sp>
        <p:nvSpPr>
          <p:cNvPr id="16" name="TextBox 15"/>
          <p:cNvSpPr txBox="1"/>
          <p:nvPr/>
        </p:nvSpPr>
        <p:spPr>
          <a:xfrm>
            <a:off x="5143504" y="6000768"/>
            <a:ext cx="3714776" cy="707886"/>
          </a:xfrm>
          <a:prstGeom prst="rect">
            <a:avLst/>
          </a:prstGeom>
          <a:noFill/>
        </p:spPr>
        <p:txBody>
          <a:bodyPr wrap="square" rtlCol="0">
            <a:spAutoFit/>
          </a:bodyPr>
          <a:lstStyle/>
          <a:p>
            <a:r>
              <a:rPr lang="en-US" sz="2000" smtClean="0">
                <a:solidFill>
                  <a:srgbClr val="FF0000"/>
                </a:solidFill>
                <a:latin typeface="Times New Roman" pitchFamily="18" charset="0"/>
                <a:cs typeface="Times New Roman" pitchFamily="18" charset="0"/>
              </a:rPr>
              <a:t>Đặc tính tuyến tính hóa:</a:t>
            </a:r>
          </a:p>
          <a:p>
            <a:r>
              <a:rPr lang="en-US" sz="2000" i="1" smtClean="0">
                <a:solidFill>
                  <a:srgbClr val="FF0000"/>
                </a:solidFill>
                <a:latin typeface="Times New Roman" pitchFamily="18" charset="0"/>
                <a:cs typeface="Times New Roman" pitchFamily="18" charset="0"/>
              </a:rPr>
              <a:t>u</a:t>
            </a:r>
            <a:r>
              <a:rPr lang="en-US" sz="2000" i="1" baseline="-25000" smtClean="0">
                <a:solidFill>
                  <a:srgbClr val="FF0000"/>
                </a:solidFill>
                <a:latin typeface="Times New Roman" pitchFamily="18" charset="0"/>
                <a:cs typeface="Times New Roman" pitchFamily="18" charset="0"/>
              </a:rPr>
              <a:t>D</a:t>
            </a:r>
            <a:r>
              <a:rPr lang="en-US" sz="2000" i="1" smtClean="0">
                <a:solidFill>
                  <a:srgbClr val="FF0000"/>
                </a:solidFill>
                <a:latin typeface="Times New Roman" pitchFamily="18" charset="0"/>
                <a:cs typeface="Times New Roman" pitchFamily="18" charset="0"/>
              </a:rPr>
              <a:t> = U</a:t>
            </a:r>
            <a:r>
              <a:rPr lang="en-US" sz="2000" i="1" baseline="-25000" smtClean="0">
                <a:solidFill>
                  <a:srgbClr val="FF0000"/>
                </a:solidFill>
                <a:latin typeface="Times New Roman" pitchFamily="18" charset="0"/>
                <a:cs typeface="Times New Roman" pitchFamily="18" charset="0"/>
              </a:rPr>
              <a:t>D,0</a:t>
            </a:r>
            <a:r>
              <a:rPr lang="en-US" sz="2000" i="1" smtClean="0">
                <a:solidFill>
                  <a:srgbClr val="FF0000"/>
                </a:solidFill>
                <a:latin typeface="Times New Roman" pitchFamily="18" charset="0"/>
                <a:cs typeface="Times New Roman" pitchFamily="18" charset="0"/>
              </a:rPr>
              <a:t> + r</a:t>
            </a:r>
            <a:r>
              <a:rPr lang="en-US" sz="2000" i="1" baseline="-25000" smtClean="0">
                <a:solidFill>
                  <a:srgbClr val="FF0000"/>
                </a:solidFill>
                <a:latin typeface="Times New Roman" pitchFamily="18" charset="0"/>
                <a:cs typeface="Times New Roman" pitchFamily="18" charset="0"/>
              </a:rPr>
              <a:t>D</a:t>
            </a:r>
            <a:r>
              <a:rPr lang="en-US" sz="2000" i="1" smtClean="0">
                <a:solidFill>
                  <a:srgbClr val="FF0000"/>
                </a:solidFill>
                <a:latin typeface="Times New Roman" pitchFamily="18" charset="0"/>
                <a:cs typeface="Times New Roman" pitchFamily="18" charset="0"/>
              </a:rPr>
              <a:t>*i</a:t>
            </a:r>
            <a:r>
              <a:rPr lang="en-US" sz="2000" i="1" baseline="-25000" smtClean="0">
                <a:solidFill>
                  <a:srgbClr val="FF0000"/>
                </a:solidFill>
                <a:latin typeface="Times New Roman" pitchFamily="18" charset="0"/>
                <a:cs typeface="Times New Roman" pitchFamily="18" charset="0"/>
              </a:rPr>
              <a:t>D</a:t>
            </a:r>
            <a:r>
              <a:rPr lang="en-US" sz="2000" i="1" smtClean="0">
                <a:solidFill>
                  <a:srgbClr val="FF0000"/>
                </a:solidFill>
                <a:latin typeface="Times New Roman" pitchFamily="18" charset="0"/>
                <a:cs typeface="Times New Roman" pitchFamily="18" charset="0"/>
              </a:rPr>
              <a:t>; r</a:t>
            </a:r>
            <a:r>
              <a:rPr lang="en-US" sz="2000" i="1" baseline="-25000" smtClean="0">
                <a:solidFill>
                  <a:srgbClr val="FF0000"/>
                </a:solidFill>
                <a:latin typeface="Times New Roman" pitchFamily="18" charset="0"/>
                <a:cs typeface="Times New Roman" pitchFamily="18" charset="0"/>
              </a:rPr>
              <a:t>D</a:t>
            </a:r>
            <a:r>
              <a:rPr lang="en-US" sz="2000" i="1" smtClean="0">
                <a:solidFill>
                  <a:srgbClr val="FF0000"/>
                </a:solidFill>
                <a:latin typeface="Times New Roman" pitchFamily="18" charset="0"/>
                <a:cs typeface="Times New Roman" pitchFamily="18" charset="0"/>
              </a:rPr>
              <a:t> = </a:t>
            </a:r>
            <a:r>
              <a:rPr lang="el-GR" sz="2000" i="1" smtClean="0">
                <a:solidFill>
                  <a:srgbClr val="FF0000"/>
                </a:solidFill>
                <a:latin typeface="Times New Roman" pitchFamily="18" charset="0"/>
                <a:cs typeface="Times New Roman" pitchFamily="18" charset="0"/>
              </a:rPr>
              <a:t>Δ</a:t>
            </a:r>
            <a:r>
              <a:rPr lang="en-US" sz="2000" i="1" smtClean="0">
                <a:solidFill>
                  <a:srgbClr val="FF0000"/>
                </a:solidFill>
                <a:latin typeface="Times New Roman" pitchFamily="18" charset="0"/>
                <a:cs typeface="Times New Roman" pitchFamily="18" charset="0"/>
              </a:rPr>
              <a:t>U</a:t>
            </a:r>
            <a:r>
              <a:rPr lang="en-US" sz="2000" i="1" baseline="-25000" smtClean="0">
                <a:solidFill>
                  <a:srgbClr val="FF0000"/>
                </a:solidFill>
                <a:latin typeface="Times New Roman" pitchFamily="18" charset="0"/>
                <a:cs typeface="Times New Roman" pitchFamily="18" charset="0"/>
              </a:rPr>
              <a:t>D</a:t>
            </a:r>
            <a:r>
              <a:rPr lang="en-US" sz="2000" i="1" smtClean="0">
                <a:solidFill>
                  <a:srgbClr val="FF0000"/>
                </a:solidFill>
                <a:latin typeface="Times New Roman" pitchFamily="18" charset="0"/>
                <a:cs typeface="Times New Roman" pitchFamily="18" charset="0"/>
              </a:rPr>
              <a:t>/</a:t>
            </a:r>
            <a:r>
              <a:rPr lang="el-GR" sz="2000" i="1" smtClean="0">
                <a:solidFill>
                  <a:srgbClr val="FF0000"/>
                </a:solidFill>
                <a:latin typeface="Times New Roman" pitchFamily="18" charset="0"/>
                <a:cs typeface="Times New Roman" pitchFamily="18" charset="0"/>
              </a:rPr>
              <a:t>Δ</a:t>
            </a:r>
            <a:r>
              <a:rPr lang="en-US" sz="2000" i="1" smtClean="0">
                <a:solidFill>
                  <a:srgbClr val="FF0000"/>
                </a:solidFill>
                <a:latin typeface="Times New Roman" pitchFamily="18" charset="0"/>
                <a:cs typeface="Times New Roman" pitchFamily="18" charset="0"/>
              </a:rPr>
              <a:t>I</a:t>
            </a:r>
            <a:r>
              <a:rPr lang="en-US" sz="2000" i="1" baseline="-25000" smtClean="0">
                <a:solidFill>
                  <a:srgbClr val="FF0000"/>
                </a:solidFill>
                <a:latin typeface="Times New Roman" pitchFamily="18" charset="0"/>
                <a:cs typeface="Times New Roman" pitchFamily="18" charset="0"/>
              </a:rPr>
              <a:t>D</a:t>
            </a:r>
            <a:endParaRPr lang="vi-VN" sz="2000" i="1" baseline="-25000">
              <a:solidFill>
                <a:srgbClr val="FF0000"/>
              </a:solidFill>
              <a:latin typeface="Times New Roman" pitchFamily="18" charset="0"/>
              <a:cs typeface="Times New Roman" pitchFamily="18" charset="0"/>
            </a:endParaRPr>
          </a:p>
        </p:txBody>
      </p:sp>
      <p:sp>
        <p:nvSpPr>
          <p:cNvPr id="11" name="Rectangle 10"/>
          <p:cNvSpPr/>
          <p:nvPr/>
        </p:nvSpPr>
        <p:spPr>
          <a:xfrm>
            <a:off x="571472" y="285728"/>
            <a:ext cx="6484467"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1.1.3- </a:t>
            </a:r>
            <a:r>
              <a:rPr lang="en-US" sz="3200" b="1" u="sng" smtClean="0">
                <a:solidFill>
                  <a:schemeClr val="accent6">
                    <a:lumMod val="75000"/>
                  </a:schemeClr>
                </a:solidFill>
                <a:latin typeface="Times New Roman" pitchFamily="18" charset="0"/>
                <a:cs typeface="Times New Roman" pitchFamily="18" charset="0"/>
              </a:rPr>
              <a:t>Đặc tính vôn-ampe của diode</a:t>
            </a:r>
            <a:r>
              <a:rPr lang="en-US" sz="3200" b="1"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checkerboard(across)">
                                      <p:cBhvr>
                                        <p:cTn id="15" dur="500"/>
                                        <p:tgtEl>
                                          <p:spTgt spid="9">
                                            <p:txEl>
                                              <p:pRg st="1" end="1"/>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checkerboard(across)">
                                      <p:cBhvr>
                                        <p:cTn id="18" dur="500"/>
                                        <p:tgtEl>
                                          <p:spTgt spid="14"/>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checkerboard(across)">
                                      <p:cBhvr>
                                        <p:cTn id="21" dur="500"/>
                                        <p:tgtEl>
                                          <p:spTgt spid="16"/>
                                        </p:tgtEl>
                                      </p:cBhvr>
                                    </p:animEffect>
                                  </p:childTnLst>
                                </p:cTn>
                              </p:par>
                              <p:par>
                                <p:cTn id="22" presetID="5" presetClass="entr" presetSubtype="10" fill="hold" nodeType="withEffect">
                                  <p:stCondLst>
                                    <p:cond delay="0"/>
                                  </p:stCondLst>
                                  <p:childTnLst>
                                    <p:set>
                                      <p:cBhvr>
                                        <p:cTn id="23" dur="1" fill="hold">
                                          <p:stCondLst>
                                            <p:cond delay="0"/>
                                          </p:stCondLst>
                                        </p:cTn>
                                        <p:tgtEl>
                                          <p:spTgt spid="46084"/>
                                        </p:tgtEl>
                                        <p:attrNameLst>
                                          <p:attrName>style.visibility</p:attrName>
                                        </p:attrNameLst>
                                      </p:cBhvr>
                                      <p:to>
                                        <p:strVal val="visible"/>
                                      </p:to>
                                    </p:set>
                                    <p:animEffect transition="in" filter="checkerboard(across)">
                                      <p:cBhvr>
                                        <p:cTn id="24" dur="500"/>
                                        <p:tgtEl>
                                          <p:spTgt spid="46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4" grpId="0"/>
      <p:bldP spid="16"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ChangeArrowheads="1"/>
          </p:cNvSpPr>
          <p:nvPr/>
        </p:nvSpPr>
        <p:spPr bwMode="auto">
          <a:xfrm>
            <a:off x="1357290" y="142852"/>
            <a:ext cx="6192721"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1" i="0" strike="noStrike" cap="none" normalizeH="0" baseline="0" smtClean="0">
                <a:ln>
                  <a:noFill/>
                </a:ln>
                <a:solidFill>
                  <a:srgbClr val="FF0000"/>
                </a:solidFill>
                <a:effectLst/>
                <a:latin typeface="VNI-Times" pitchFamily="2" charset="0"/>
                <a:ea typeface="Times New Roman" pitchFamily="18" charset="0"/>
                <a:cs typeface="Times New Roman" pitchFamily="18" charset="0"/>
              </a:rPr>
              <a:t>Caùc moâ hình gaàn ñuùng cuûa diode</a:t>
            </a:r>
            <a:endParaRPr kumimoji="0" lang="en-US" sz="3200" b="0" i="0" u="none" strike="noStrike" cap="none" normalizeH="0" baseline="0" smtClean="0">
              <a:ln>
                <a:noFill/>
              </a:ln>
              <a:solidFill>
                <a:srgbClr val="FF0000"/>
              </a:solidFill>
              <a:effectLst/>
              <a:latin typeface="Arial" pitchFamily="34" charset="0"/>
              <a:cs typeface="Arial" pitchFamily="34" charset="0"/>
            </a:endParaRPr>
          </a:p>
        </p:txBody>
      </p:sp>
      <p:sp>
        <p:nvSpPr>
          <p:cNvPr id="6" name="Rectangle 5"/>
          <p:cNvSpPr/>
          <p:nvPr/>
        </p:nvSpPr>
        <p:spPr>
          <a:xfrm>
            <a:off x="357158" y="857232"/>
            <a:ext cx="5157181" cy="584775"/>
          </a:xfrm>
          <a:prstGeom prst="rect">
            <a:avLst/>
          </a:prstGeom>
        </p:spPr>
        <p:txBody>
          <a:bodyPr wrap="none">
            <a:spAutoFit/>
          </a:bodyPr>
          <a:lstStyle/>
          <a:p>
            <a:r>
              <a:rPr lang="en-US" sz="3200" b="1" u="sng" smtClean="0">
                <a:solidFill>
                  <a:srgbClr val="0070C0"/>
                </a:solidFill>
                <a:latin typeface="Times New Roman" pitchFamily="18" charset="0"/>
                <a:cs typeface="Times New Roman" pitchFamily="18" charset="0"/>
              </a:rPr>
              <a:t>Mô hình gần đúng thứ nhất:</a:t>
            </a:r>
            <a:endParaRPr lang="vi-VN" sz="3200">
              <a:solidFill>
                <a:srgbClr val="0070C0"/>
              </a:solidFill>
              <a:latin typeface="Times New Roman" pitchFamily="18" charset="0"/>
              <a:cs typeface="Times New Roman" pitchFamily="18" charset="0"/>
            </a:endParaRPr>
          </a:p>
        </p:txBody>
      </p:sp>
      <p:pic>
        <p:nvPicPr>
          <p:cNvPr id="157699" name="Picture 3"/>
          <p:cNvPicPr>
            <a:picLocks noChangeAspect="1" noChangeArrowheads="1"/>
          </p:cNvPicPr>
          <p:nvPr/>
        </p:nvPicPr>
        <p:blipFill>
          <a:blip r:embed="rId2"/>
          <a:srcRect/>
          <a:stretch>
            <a:fillRect/>
          </a:stretch>
        </p:blipFill>
        <p:spPr bwMode="auto">
          <a:xfrm>
            <a:off x="0" y="1428736"/>
            <a:ext cx="8994651" cy="2857520"/>
          </a:xfrm>
          <a:prstGeom prst="rect">
            <a:avLst/>
          </a:prstGeom>
          <a:noFill/>
          <a:ln w="9525">
            <a:noFill/>
            <a:miter lim="800000"/>
            <a:headEnd/>
            <a:tailEnd/>
          </a:ln>
          <a:effectLst/>
        </p:spPr>
      </p:pic>
      <p:sp>
        <p:nvSpPr>
          <p:cNvPr id="157700" name="Rectangle 4"/>
          <p:cNvSpPr>
            <a:spLocks noChangeArrowheads="1"/>
          </p:cNvSpPr>
          <p:nvPr/>
        </p:nvSpPr>
        <p:spPr bwMode="auto">
          <a:xfrm>
            <a:off x="0" y="4303455"/>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Xeùt treân cô sôû maïch, diode lyù töôûng hoïat ñoäng töông töï nhö moät coâng taéc. Khi phaân cöïc thuaän diode töông ñöông vôùi coâng taéc ñoùng (ñieän aùp = 0). Neáu diode phaân cöïc ngöôïc, ñoù laø coâng taéc môû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(doøng ñieän = 0).</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7697"/>
                                        </p:tgtEl>
                                        <p:attrNameLst>
                                          <p:attrName>style.visibility</p:attrName>
                                        </p:attrNameLst>
                                      </p:cBhvr>
                                      <p:to>
                                        <p:strVal val="visible"/>
                                      </p:to>
                                    </p:set>
                                    <p:animEffect transition="in" filter="checkerboard(across)">
                                      <p:cBhvr>
                                        <p:cTn id="7" dur="500"/>
                                        <p:tgtEl>
                                          <p:spTgt spid="1576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157699"/>
                                        </p:tgtEl>
                                        <p:attrNameLst>
                                          <p:attrName>style.visibility</p:attrName>
                                        </p:attrNameLst>
                                      </p:cBhvr>
                                      <p:to>
                                        <p:strVal val="visible"/>
                                      </p:to>
                                    </p:set>
                                    <p:animEffect transition="in" filter="checkerboard(across)">
                                      <p:cBhvr>
                                        <p:cTn id="15" dur="500"/>
                                        <p:tgtEl>
                                          <p:spTgt spid="157699"/>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57700"/>
                                        </p:tgtEl>
                                        <p:attrNameLst>
                                          <p:attrName>style.visibility</p:attrName>
                                        </p:attrNameLst>
                                      </p:cBhvr>
                                      <p:to>
                                        <p:strVal val="visible"/>
                                      </p:to>
                                    </p:set>
                                    <p:animEffect transition="in" filter="checkerboard(across)">
                                      <p:cBhvr>
                                        <p:cTn id="20" dur="500"/>
                                        <p:tgtEl>
                                          <p:spTgt spid="157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7" grpId="0"/>
      <p:bldP spid="6" grpId="0"/>
      <p:bldP spid="15770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ChangeArrowheads="1"/>
          </p:cNvSpPr>
          <p:nvPr/>
        </p:nvSpPr>
        <p:spPr bwMode="auto">
          <a:xfrm>
            <a:off x="1357290" y="142852"/>
            <a:ext cx="6192721"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1" i="0" strike="noStrike" cap="none" normalizeH="0" baseline="0" smtClean="0">
                <a:ln>
                  <a:noFill/>
                </a:ln>
                <a:solidFill>
                  <a:srgbClr val="FF0000"/>
                </a:solidFill>
                <a:effectLst/>
                <a:latin typeface="VNI-Times" pitchFamily="2" charset="0"/>
                <a:ea typeface="Times New Roman" pitchFamily="18" charset="0"/>
                <a:cs typeface="Times New Roman" pitchFamily="18" charset="0"/>
              </a:rPr>
              <a:t>Caùc moâ hình gaàn ñuùng cuûa diode</a:t>
            </a:r>
            <a:endParaRPr kumimoji="0" lang="en-US" sz="3200" b="0" i="0" u="none" strike="noStrike" cap="none" normalizeH="0" baseline="0" smtClean="0">
              <a:ln>
                <a:noFill/>
              </a:ln>
              <a:solidFill>
                <a:srgbClr val="FF0000"/>
              </a:solidFill>
              <a:effectLst/>
              <a:latin typeface="Arial" pitchFamily="34" charset="0"/>
              <a:cs typeface="Arial" pitchFamily="34" charset="0"/>
            </a:endParaRPr>
          </a:p>
        </p:txBody>
      </p:sp>
      <p:sp>
        <p:nvSpPr>
          <p:cNvPr id="6" name="Rectangle 5"/>
          <p:cNvSpPr/>
          <p:nvPr/>
        </p:nvSpPr>
        <p:spPr>
          <a:xfrm>
            <a:off x="500034" y="785794"/>
            <a:ext cx="4565673" cy="584775"/>
          </a:xfrm>
          <a:prstGeom prst="rect">
            <a:avLst/>
          </a:prstGeom>
        </p:spPr>
        <p:txBody>
          <a:bodyPr wrap="none">
            <a:spAutoFit/>
          </a:bodyPr>
          <a:lstStyle/>
          <a:p>
            <a:r>
              <a:rPr lang="en-US" sz="3200" b="1" u="sng" smtClean="0">
                <a:solidFill>
                  <a:srgbClr val="0070C0"/>
                </a:solidFill>
                <a:latin typeface="Times New Roman" pitchFamily="18" charset="0"/>
                <a:cs typeface="Times New Roman" pitchFamily="18" charset="0"/>
              </a:rPr>
              <a:t>Mô hình gần đúng thứ 2:</a:t>
            </a:r>
            <a:endParaRPr lang="vi-VN" sz="3200">
              <a:solidFill>
                <a:srgbClr val="0070C0"/>
              </a:solidFill>
              <a:latin typeface="Times New Roman" pitchFamily="18" charset="0"/>
              <a:cs typeface="Times New Roman" pitchFamily="18" charset="0"/>
            </a:endParaRPr>
          </a:p>
        </p:txBody>
      </p:sp>
      <p:pic>
        <p:nvPicPr>
          <p:cNvPr id="159745" name="Picture 1"/>
          <p:cNvPicPr>
            <a:picLocks noChangeAspect="1" noChangeArrowheads="1"/>
          </p:cNvPicPr>
          <p:nvPr/>
        </p:nvPicPr>
        <p:blipFill>
          <a:blip r:embed="rId2"/>
          <a:srcRect/>
          <a:stretch>
            <a:fillRect/>
          </a:stretch>
        </p:blipFill>
        <p:spPr bwMode="auto">
          <a:xfrm>
            <a:off x="0" y="1357298"/>
            <a:ext cx="9317216" cy="2519375"/>
          </a:xfrm>
          <a:prstGeom prst="rect">
            <a:avLst/>
          </a:prstGeom>
          <a:noFill/>
          <a:ln w="9525">
            <a:noFill/>
            <a:miter lim="800000"/>
            <a:headEnd/>
            <a:tailEnd/>
          </a:ln>
          <a:effectLst/>
        </p:spPr>
      </p:pic>
      <p:sp>
        <p:nvSpPr>
          <p:cNvPr id="159746" name="Rectangle 2"/>
          <p:cNvSpPr>
            <a:spLocks noChangeArrowheads="1"/>
          </p:cNvSpPr>
          <p:nvPr/>
        </p:nvSpPr>
        <p:spPr bwMode="auto">
          <a:xfrm>
            <a:off x="0" y="4071942"/>
            <a:ext cx="91440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tab pos="457200" algn="l"/>
              </a:tabLst>
            </a:pP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Ñieän aùp phaân cöïc cuûa diode phải ôû möùc 0,7</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V</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ñoái vôùi diode Si (vaø ôû 0,4</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V</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ñoái vôùi diode Ge), thì diode môùi thöïc söï daãn ñieän toát.</a:t>
            </a:r>
            <a:r>
              <a:rPr kumimoji="0" lang="en-US" sz="2800" b="0" i="0" u="none" strike="noStrike" cap="none" normalizeH="0" smtClean="0">
                <a:ln>
                  <a:noFill/>
                </a:ln>
                <a:solidFill>
                  <a:srgbClr val="002060"/>
                </a:solidFill>
                <a:effectLst/>
                <a:latin typeface="VNI-Times" pitchFamily="2" charset="0"/>
                <a:ea typeface="Times New Roman" pitchFamily="18" charset="0"/>
                <a:cs typeface="Times New Roman" pitchFamily="18" charset="0"/>
              </a:rPr>
              <a:t> V</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ôùi ñieän aùp nguoàn lôùn, 0,7</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V</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(0,4</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V</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naøy quaù nhoû khoâng aûnh höôûng gì. Theá nhöng, khi ñieän aùp nguoàn khoâng lôùn laém, chuùng ta phaûi xeùt ñeán ñieän aùp phaân cöïc thuaän cuûa 2 ñaàu diode.</a:t>
            </a:r>
            <a:endParaRPr kumimoji="0" lang="en-US" sz="2800" b="0" i="0" u="none" strike="noStrike" cap="none" normalizeH="0" baseline="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7697"/>
                                        </p:tgtEl>
                                        <p:attrNameLst>
                                          <p:attrName>style.visibility</p:attrName>
                                        </p:attrNameLst>
                                      </p:cBhvr>
                                      <p:to>
                                        <p:strVal val="visible"/>
                                      </p:to>
                                    </p:set>
                                    <p:animEffect transition="in" filter="checkerboard(across)">
                                      <p:cBhvr>
                                        <p:cTn id="7" dur="500"/>
                                        <p:tgtEl>
                                          <p:spTgt spid="1576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159745"/>
                                        </p:tgtEl>
                                        <p:attrNameLst>
                                          <p:attrName>style.visibility</p:attrName>
                                        </p:attrNameLst>
                                      </p:cBhvr>
                                      <p:to>
                                        <p:strVal val="visible"/>
                                      </p:to>
                                    </p:set>
                                    <p:animEffect transition="in" filter="checkerboard(across)">
                                      <p:cBhvr>
                                        <p:cTn id="15" dur="500"/>
                                        <p:tgtEl>
                                          <p:spTgt spid="159745"/>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59746"/>
                                        </p:tgtEl>
                                        <p:attrNameLst>
                                          <p:attrName>style.visibility</p:attrName>
                                        </p:attrNameLst>
                                      </p:cBhvr>
                                      <p:to>
                                        <p:strVal val="visible"/>
                                      </p:to>
                                    </p:set>
                                    <p:animEffect transition="in" filter="checkerboard(across)">
                                      <p:cBhvr>
                                        <p:cTn id="20" dur="500"/>
                                        <p:tgtEl>
                                          <p:spTgt spid="159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7" grpId="0"/>
      <p:bldP spid="6" grpId="0"/>
      <p:bldP spid="1597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ChangeArrowheads="1"/>
          </p:cNvSpPr>
          <p:nvPr/>
        </p:nvSpPr>
        <p:spPr bwMode="auto">
          <a:xfrm>
            <a:off x="1357290" y="-27384"/>
            <a:ext cx="6192721"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Caùc</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moâ</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hình</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gaàn</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ñuùng</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cuûa</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diode</a:t>
            </a:r>
            <a:endParaRPr kumimoji="0" lang="en-US" sz="3200" b="0" i="0" u="none" strike="noStrike" cap="none" normalizeH="0" baseline="0" dirty="0" smtClean="0">
              <a:ln>
                <a:noFill/>
              </a:ln>
              <a:solidFill>
                <a:srgbClr val="FF0000"/>
              </a:solidFill>
              <a:effectLst/>
              <a:latin typeface="Arial" pitchFamily="34" charset="0"/>
              <a:cs typeface="Arial" pitchFamily="34" charset="0"/>
            </a:endParaRPr>
          </a:p>
        </p:txBody>
      </p:sp>
      <p:sp>
        <p:nvSpPr>
          <p:cNvPr id="6" name="Rectangle 5"/>
          <p:cNvSpPr/>
          <p:nvPr/>
        </p:nvSpPr>
        <p:spPr>
          <a:xfrm>
            <a:off x="500034" y="476672"/>
            <a:ext cx="4565673" cy="584775"/>
          </a:xfrm>
          <a:prstGeom prst="rect">
            <a:avLst/>
          </a:prstGeom>
        </p:spPr>
        <p:txBody>
          <a:bodyPr wrap="none">
            <a:spAutoFit/>
          </a:bodyPr>
          <a:lstStyle/>
          <a:p>
            <a:r>
              <a:rPr lang="en-US" sz="3200" b="1" u="sng" dirty="0" err="1" smtClean="0">
                <a:solidFill>
                  <a:srgbClr val="0070C0"/>
                </a:solidFill>
                <a:latin typeface="Times New Roman" pitchFamily="18" charset="0"/>
                <a:cs typeface="Times New Roman" pitchFamily="18" charset="0"/>
              </a:rPr>
              <a:t>Mô</a:t>
            </a:r>
            <a:r>
              <a:rPr lang="en-US" sz="3200" b="1" u="sng" dirty="0" smtClean="0">
                <a:solidFill>
                  <a:srgbClr val="0070C0"/>
                </a:solidFill>
                <a:latin typeface="Times New Roman" pitchFamily="18" charset="0"/>
                <a:cs typeface="Times New Roman" pitchFamily="18" charset="0"/>
              </a:rPr>
              <a:t> </a:t>
            </a:r>
            <a:r>
              <a:rPr lang="en-US" sz="3200" b="1" u="sng" dirty="0" err="1" smtClean="0">
                <a:solidFill>
                  <a:srgbClr val="0070C0"/>
                </a:solidFill>
                <a:latin typeface="Times New Roman" pitchFamily="18" charset="0"/>
                <a:cs typeface="Times New Roman" pitchFamily="18" charset="0"/>
              </a:rPr>
              <a:t>hình</a:t>
            </a:r>
            <a:r>
              <a:rPr lang="en-US" sz="3200" b="1" u="sng" dirty="0" smtClean="0">
                <a:solidFill>
                  <a:srgbClr val="0070C0"/>
                </a:solidFill>
                <a:latin typeface="Times New Roman" pitchFamily="18" charset="0"/>
                <a:cs typeface="Times New Roman" pitchFamily="18" charset="0"/>
              </a:rPr>
              <a:t> </a:t>
            </a:r>
            <a:r>
              <a:rPr lang="en-US" sz="3200" b="1" u="sng" dirty="0" err="1" smtClean="0">
                <a:solidFill>
                  <a:srgbClr val="0070C0"/>
                </a:solidFill>
                <a:latin typeface="Times New Roman" pitchFamily="18" charset="0"/>
                <a:cs typeface="Times New Roman" pitchFamily="18" charset="0"/>
              </a:rPr>
              <a:t>gần</a:t>
            </a:r>
            <a:r>
              <a:rPr lang="en-US" sz="3200" b="1" u="sng" dirty="0" smtClean="0">
                <a:solidFill>
                  <a:srgbClr val="0070C0"/>
                </a:solidFill>
                <a:latin typeface="Times New Roman" pitchFamily="18" charset="0"/>
                <a:cs typeface="Times New Roman" pitchFamily="18" charset="0"/>
              </a:rPr>
              <a:t> </a:t>
            </a:r>
            <a:r>
              <a:rPr lang="en-US" sz="3200" b="1" u="sng" dirty="0" err="1" smtClean="0">
                <a:solidFill>
                  <a:srgbClr val="0070C0"/>
                </a:solidFill>
                <a:latin typeface="Times New Roman" pitchFamily="18" charset="0"/>
                <a:cs typeface="Times New Roman" pitchFamily="18" charset="0"/>
              </a:rPr>
              <a:t>đúng</a:t>
            </a:r>
            <a:r>
              <a:rPr lang="en-US" sz="3200" b="1" u="sng" dirty="0" smtClean="0">
                <a:solidFill>
                  <a:srgbClr val="0070C0"/>
                </a:solidFill>
                <a:latin typeface="Times New Roman" pitchFamily="18" charset="0"/>
                <a:cs typeface="Times New Roman" pitchFamily="18" charset="0"/>
              </a:rPr>
              <a:t> </a:t>
            </a:r>
            <a:r>
              <a:rPr lang="en-US" sz="3200" b="1" u="sng" dirty="0" err="1" smtClean="0">
                <a:solidFill>
                  <a:srgbClr val="0070C0"/>
                </a:solidFill>
                <a:latin typeface="Times New Roman" pitchFamily="18" charset="0"/>
                <a:cs typeface="Times New Roman" pitchFamily="18" charset="0"/>
              </a:rPr>
              <a:t>thứ</a:t>
            </a:r>
            <a:r>
              <a:rPr lang="en-US" sz="3200" b="1" u="sng" dirty="0" smtClean="0">
                <a:solidFill>
                  <a:srgbClr val="0070C0"/>
                </a:solidFill>
                <a:latin typeface="Times New Roman" pitchFamily="18" charset="0"/>
                <a:cs typeface="Times New Roman" pitchFamily="18" charset="0"/>
              </a:rPr>
              <a:t> 3:</a:t>
            </a:r>
            <a:endParaRPr lang="vi-VN" sz="3200" dirty="0">
              <a:solidFill>
                <a:srgbClr val="0070C0"/>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a:srcRect/>
          <a:stretch>
            <a:fillRect/>
          </a:stretch>
        </p:blipFill>
        <p:spPr bwMode="auto">
          <a:xfrm>
            <a:off x="256431" y="1052736"/>
            <a:ext cx="8553213" cy="3194093"/>
          </a:xfrm>
          <a:prstGeom prst="rect">
            <a:avLst/>
          </a:prstGeom>
          <a:noFill/>
          <a:ln w="9525">
            <a:noFill/>
            <a:miter lim="800000"/>
            <a:headEnd/>
            <a:tailEnd/>
          </a:ln>
          <a:effectLst/>
        </p:spPr>
      </p:pic>
      <p:sp>
        <p:nvSpPr>
          <p:cNvPr id="1028" name="Rectangle 4"/>
          <p:cNvSpPr>
            <a:spLocks noChangeArrowheads="1"/>
          </p:cNvSpPr>
          <p:nvPr/>
        </p:nvSpPr>
        <p:spPr bwMode="auto">
          <a:xfrm>
            <a:off x="0" y="4221088"/>
            <a:ext cx="9144000" cy="26161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Moâ</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hình</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này</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laø</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moät</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coâng</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taéc</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maéc</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noái</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tieáp</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vôùi</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nguoàn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pin 0,7</a:t>
            </a:r>
            <a:r>
              <a:rPr kumimoji="0" lang="en-US" sz="2800" b="0" i="0" u="none" strike="noStrike" cap="none" normalizeH="0" baseline="30000" dirty="0" smtClean="0">
                <a:ln>
                  <a:noFill/>
                </a:ln>
                <a:solidFill>
                  <a:srgbClr val="002060"/>
                </a:solidFill>
                <a:effectLst/>
                <a:latin typeface="VNI-Times" pitchFamily="2" charset="0"/>
                <a:ea typeface="Times New Roman" pitchFamily="18" charset="0"/>
                <a:cs typeface="Times New Roman" pitchFamily="18" charset="0"/>
              </a:rPr>
              <a:t>V</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(Si)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vaø</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trôû</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tòan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khoái</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r</a:t>
            </a:r>
            <a:r>
              <a:rPr kumimoji="0" lang="en-US" sz="2800" b="0" i="0" u="none" strike="noStrike" cap="none" normalizeH="0" baseline="-30000" dirty="0" err="1" smtClean="0">
                <a:ln>
                  <a:noFill/>
                </a:ln>
                <a:solidFill>
                  <a:srgbClr val="002060"/>
                </a:solidFill>
                <a:effectLst/>
                <a:latin typeface="VNI-Times" pitchFamily="2" charset="0"/>
                <a:ea typeface="Times New Roman" pitchFamily="18" charset="0"/>
                <a:cs typeface="Times New Roman" pitchFamily="18" charset="0"/>
              </a:rPr>
              <a:t>D</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Sau</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khi</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aùp</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nguoàn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vöôït</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khoûi</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theá</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raøo</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doøng</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qua diode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gaây</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suït</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aùp</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một</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khoaûng</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I</a:t>
            </a:r>
            <a:r>
              <a:rPr kumimoji="0" lang="en-US" sz="2800" b="0" i="0" u="none" strike="noStrike" cap="none" normalizeH="0" baseline="-30000" dirty="0" err="1" smtClean="0">
                <a:ln>
                  <a:noFill/>
                </a:ln>
                <a:solidFill>
                  <a:srgbClr val="002060"/>
                </a:solidFill>
                <a:effectLst/>
                <a:latin typeface="VNI-Times" pitchFamily="2" charset="0"/>
                <a:ea typeface="Times New Roman" pitchFamily="18" charset="0"/>
                <a:cs typeface="Times New Roman" pitchFamily="18" charset="0"/>
              </a:rPr>
              <a:t>D</a:t>
            </a:r>
            <a:r>
              <a:rPr lang="en-US" sz="2800" dirty="0" err="1" smtClean="0">
                <a:solidFill>
                  <a:srgbClr val="002060"/>
                </a:solidFill>
                <a:latin typeface="VNI-Times" pitchFamily="2" charset="0"/>
                <a:ea typeface="Times New Roman" pitchFamily="18" charset="0"/>
                <a:cs typeface="Times New Roman" pitchFamily="18" charset="0"/>
              </a:rPr>
              <a:t>.</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r</a:t>
            </a:r>
            <a:r>
              <a:rPr kumimoji="0" lang="en-US" sz="2800" b="0" i="0" u="none" strike="noStrike" cap="none" normalizeH="0" baseline="-30000" dirty="0" err="1" smtClean="0">
                <a:ln>
                  <a:noFill/>
                </a:ln>
                <a:solidFill>
                  <a:srgbClr val="002060"/>
                </a:solidFill>
                <a:effectLst/>
                <a:latin typeface="VNI-Times" pitchFamily="2" charset="0"/>
                <a:ea typeface="Times New Roman" pitchFamily="18" charset="0"/>
                <a:cs typeface="Times New Roman" pitchFamily="18" charset="0"/>
              </a:rPr>
              <a:t>D</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ngang</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qua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trôû</a:t>
            </a:r>
            <a:r>
              <a:rPr kumimoji="0" lang="en-US" sz="2800" b="0" i="0" u="none" strike="noStrike" cap="none" normalizeH="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toøan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khoái</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Do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ñoù</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toång</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aùp</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 qua diode Si </a:t>
            </a:r>
            <a:r>
              <a:rPr kumimoji="0" lang="en-US" sz="2800" b="0" i="0" u="none" strike="noStrike" cap="none" normalizeH="0" baseline="0" dirty="0" err="1" smtClean="0">
                <a:ln>
                  <a:noFill/>
                </a:ln>
                <a:solidFill>
                  <a:srgbClr val="002060"/>
                </a:solidFill>
                <a:effectLst/>
                <a:latin typeface="VNI-Times" pitchFamily="2" charset="0"/>
                <a:ea typeface="Times New Roman" pitchFamily="18" charset="0"/>
                <a:cs typeface="Times New Roman" pitchFamily="18" charset="0"/>
              </a:rPr>
              <a:t>baèng</a:t>
            </a:r>
            <a:r>
              <a:rPr kumimoji="0" lang="en-US" sz="2800" b="0" i="0" u="none" strike="noStrike" cap="none" normalizeH="0" baseline="0" dirty="0" smtClean="0">
                <a:ln>
                  <a:noFill/>
                </a:ln>
                <a:solidFill>
                  <a:srgbClr val="002060"/>
                </a:solidFill>
                <a:effectLst/>
                <a:latin typeface="VNI-Times" pitchFamily="2" charset="0"/>
                <a:ea typeface="Times New Roman" pitchFamily="18" charset="0"/>
                <a:cs typeface="Times New Roman" pitchFamily="18" charset="0"/>
              </a:rPr>
              <a:t>:</a:t>
            </a:r>
            <a:endParaRPr kumimoji="0" lang="vi-VN" sz="2800" b="0" i="0" u="none" strike="noStrike" cap="none" normalizeH="0" baseline="0" dirty="0" smtClean="0">
              <a:ln>
                <a:noFill/>
              </a:ln>
              <a:solidFill>
                <a:srgbClr val="00206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002060"/>
              </a:solidFill>
              <a:effectLst/>
              <a:latin typeface="Arial" pitchFamily="34" charset="0"/>
              <a:cs typeface="Arial" pitchFamily="34" charset="0"/>
            </a:endParaRPr>
          </a:p>
        </p:txBody>
      </p:sp>
      <p:sp>
        <p:nvSpPr>
          <p:cNvPr id="634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3489" name="Object 1"/>
          <p:cNvGraphicFramePr>
            <a:graphicFrameLocks noChangeAspect="1"/>
          </p:cNvGraphicFramePr>
          <p:nvPr/>
        </p:nvGraphicFramePr>
        <p:xfrm>
          <a:off x="3571868" y="6072206"/>
          <a:ext cx="3850101" cy="714356"/>
        </p:xfrm>
        <a:graphic>
          <a:graphicData uri="http://schemas.openxmlformats.org/presentationml/2006/ole">
            <p:oleObj spid="_x0000_s63489" name="Equation" r:id="rId4" imgW="1320227" imgH="241195"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7697"/>
                                        </p:tgtEl>
                                        <p:attrNameLst>
                                          <p:attrName>style.visibility</p:attrName>
                                        </p:attrNameLst>
                                      </p:cBhvr>
                                      <p:to>
                                        <p:strVal val="visible"/>
                                      </p:to>
                                    </p:set>
                                    <p:animEffect transition="in" filter="checkerboard(across)">
                                      <p:cBhvr>
                                        <p:cTn id="7" dur="500"/>
                                        <p:tgtEl>
                                          <p:spTgt spid="1576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checkerboard(across)">
                                      <p:cBhvr>
                                        <p:cTn id="17" dur="5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checkerboard(across)">
                                      <p:cBhvr>
                                        <p:cTn id="22" dur="500"/>
                                        <p:tgtEl>
                                          <p:spTgt spid="102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3489"/>
                                        </p:tgtEl>
                                        <p:attrNameLst>
                                          <p:attrName>style.visibility</p:attrName>
                                        </p:attrNameLst>
                                      </p:cBhvr>
                                      <p:to>
                                        <p:strVal val="visible"/>
                                      </p:to>
                                    </p:set>
                                    <p:animEffect transition="in" filter="checkerboard(across)">
                                      <p:cBhvr>
                                        <p:cTn id="27" dur="500"/>
                                        <p:tgtEl>
                                          <p:spTgt spid="634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7" grpId="0"/>
      <p:bldP spid="6" grpId="0"/>
      <p:bldP spid="10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357222" y="642918"/>
            <a:ext cx="4500594" cy="5738410"/>
          </a:xfrm>
        </p:spPr>
        <p:txBody>
          <a:bodyPr>
            <a:normAutofit/>
          </a:bodyPr>
          <a:lstStyle/>
          <a:p>
            <a:pPr lvl="1"/>
            <a:r>
              <a:rPr lang="en-US" sz="2000" smtClean="0">
                <a:solidFill>
                  <a:srgbClr val="002060"/>
                </a:solidFill>
                <a:latin typeface="Times New Roman" pitchFamily="18" charset="0"/>
                <a:cs typeface="Times New Roman" pitchFamily="18" charset="0"/>
              </a:rPr>
              <a:t>Đặc tính động </a:t>
            </a:r>
            <a:r>
              <a:rPr lang="en-US" sz="2000" i="1" smtClean="0">
                <a:solidFill>
                  <a:srgbClr val="002060"/>
                </a:solidFill>
                <a:latin typeface="Times New Roman" pitchFamily="18" charset="0"/>
                <a:cs typeface="Times New Roman" pitchFamily="18" charset="0"/>
              </a:rPr>
              <a:t>u</a:t>
            </a:r>
            <a:r>
              <a:rPr lang="en-US" sz="2000" i="1" baseline="-25000" smtClean="0">
                <a:solidFill>
                  <a:srgbClr val="002060"/>
                </a:solidFill>
                <a:latin typeface="Times New Roman" pitchFamily="18" charset="0"/>
                <a:cs typeface="Times New Roman" pitchFamily="18" charset="0"/>
              </a:rPr>
              <a:t>D</a:t>
            </a:r>
            <a:r>
              <a:rPr lang="en-US" sz="2000" i="1" smtClean="0">
                <a:solidFill>
                  <a:srgbClr val="002060"/>
                </a:solidFill>
                <a:latin typeface="Times New Roman" pitchFamily="18" charset="0"/>
                <a:cs typeface="Times New Roman" pitchFamily="18" charset="0"/>
              </a:rPr>
              <a:t>(t), i</a:t>
            </a:r>
            <a:r>
              <a:rPr lang="en-US" sz="2000" i="1" baseline="-25000" smtClean="0">
                <a:solidFill>
                  <a:srgbClr val="002060"/>
                </a:solidFill>
                <a:latin typeface="Times New Roman" pitchFamily="18" charset="0"/>
                <a:cs typeface="Times New Roman" pitchFamily="18" charset="0"/>
              </a:rPr>
              <a:t>D</a:t>
            </a:r>
            <a:r>
              <a:rPr lang="en-US" sz="2000" i="1" smtClean="0">
                <a:solidFill>
                  <a:srgbClr val="002060"/>
                </a:solidFill>
                <a:latin typeface="Times New Roman" pitchFamily="18" charset="0"/>
                <a:cs typeface="Times New Roman" pitchFamily="18" charset="0"/>
              </a:rPr>
              <a:t>(t)</a:t>
            </a:r>
            <a:r>
              <a:rPr lang="en-US" sz="2000" smtClean="0">
                <a:solidFill>
                  <a:srgbClr val="002060"/>
                </a:solidFill>
                <a:latin typeface="Times New Roman" pitchFamily="18" charset="0"/>
                <a:cs typeface="Times New Roman" pitchFamily="18" charset="0"/>
              </a:rPr>
              <a:t>, </a:t>
            </a:r>
          </a:p>
          <a:p>
            <a:pPr lvl="1"/>
            <a:endParaRPr lang="en-US" sz="2000" baseline="30000" smtClean="0">
              <a:solidFill>
                <a:srgbClr val="002060"/>
              </a:solidFill>
              <a:latin typeface="Times New Roman" pitchFamily="18" charset="0"/>
              <a:cs typeface="Times New Roman" pitchFamily="18" charset="0"/>
            </a:endParaRPr>
          </a:p>
          <a:p>
            <a:pPr lvl="1"/>
            <a:endParaRPr lang="en-US" sz="2000" smtClean="0">
              <a:solidFill>
                <a:srgbClr val="002060"/>
              </a:solidFill>
              <a:latin typeface="Times New Roman" pitchFamily="18" charset="0"/>
              <a:cs typeface="Times New Roman" pitchFamily="18" charset="0"/>
            </a:endParaRPr>
          </a:p>
          <a:p>
            <a:pPr lvl="1"/>
            <a:endParaRPr lang="vi-VN" sz="2000" smtClean="0">
              <a:solidFill>
                <a:srgbClr val="002060"/>
              </a:solidFill>
              <a:latin typeface="Times New Roman" pitchFamily="18" charset="0"/>
              <a:cs typeface="Times New Roman" pitchFamily="18" charset="0"/>
            </a:endParaRPr>
          </a:p>
          <a:p>
            <a:endParaRPr lang="vi-VN" sz="2000">
              <a:solidFill>
                <a:srgbClr val="002060"/>
              </a:solidFill>
            </a:endParaRPr>
          </a:p>
        </p:txBody>
      </p:sp>
      <p:pic>
        <p:nvPicPr>
          <p:cNvPr id="48130" name="Picture 2"/>
          <p:cNvPicPr>
            <a:picLocks noChangeAspect="1" noChangeArrowheads="1"/>
          </p:cNvPicPr>
          <p:nvPr/>
        </p:nvPicPr>
        <p:blipFill>
          <a:blip r:embed="rId2" cstate="print"/>
          <a:srcRect/>
          <a:stretch>
            <a:fillRect/>
          </a:stretch>
        </p:blipFill>
        <p:spPr bwMode="auto">
          <a:xfrm>
            <a:off x="57159" y="1053959"/>
            <a:ext cx="4229089" cy="4268247"/>
          </a:xfrm>
          <a:prstGeom prst="rect">
            <a:avLst/>
          </a:prstGeom>
          <a:noFill/>
          <a:ln w="9525">
            <a:noFill/>
            <a:miter lim="800000"/>
            <a:headEnd/>
            <a:tailEnd/>
          </a:ln>
        </p:spPr>
      </p:pic>
      <p:pic>
        <p:nvPicPr>
          <p:cNvPr id="48131" name="Picture 3"/>
          <p:cNvPicPr>
            <a:picLocks noChangeAspect="1" noChangeArrowheads="1"/>
          </p:cNvPicPr>
          <p:nvPr/>
        </p:nvPicPr>
        <p:blipFill>
          <a:blip r:embed="rId3" cstate="print"/>
          <a:srcRect/>
          <a:stretch>
            <a:fillRect/>
          </a:stretch>
        </p:blipFill>
        <p:spPr bwMode="auto">
          <a:xfrm>
            <a:off x="4311619" y="785794"/>
            <a:ext cx="4608132" cy="4786346"/>
          </a:xfrm>
          <a:prstGeom prst="rect">
            <a:avLst/>
          </a:prstGeom>
          <a:noFill/>
          <a:ln w="9525">
            <a:noFill/>
            <a:miter lim="800000"/>
            <a:headEnd/>
            <a:tailEnd/>
          </a:ln>
        </p:spPr>
      </p:pic>
      <p:sp>
        <p:nvSpPr>
          <p:cNvPr id="10" name="TextBox 9"/>
          <p:cNvSpPr txBox="1"/>
          <p:nvPr/>
        </p:nvSpPr>
        <p:spPr>
          <a:xfrm>
            <a:off x="0" y="5715016"/>
            <a:ext cx="4429124" cy="1015663"/>
          </a:xfrm>
          <a:prstGeom prst="rect">
            <a:avLst/>
          </a:prstGeom>
          <a:noFill/>
        </p:spPr>
        <p:txBody>
          <a:bodyPr wrap="square" rtlCol="0">
            <a:spAutoFit/>
          </a:bodyPr>
          <a:lstStyle/>
          <a:p>
            <a:r>
              <a:rPr lang="en-US" sz="2000" smtClean="0">
                <a:solidFill>
                  <a:srgbClr val="002060"/>
                </a:solidFill>
                <a:latin typeface="Times New Roman" pitchFamily="18" charset="0"/>
                <a:cs typeface="Times New Roman" pitchFamily="18" charset="0"/>
              </a:rPr>
              <a:t>Khi mở: điện áp </a:t>
            </a:r>
            <a:r>
              <a:rPr lang="en-US" sz="2000" i="1" smtClean="0">
                <a:solidFill>
                  <a:srgbClr val="002060"/>
                </a:solidFill>
                <a:latin typeface="Times New Roman" pitchFamily="18" charset="0"/>
                <a:cs typeface="Times New Roman" pitchFamily="18" charset="0"/>
              </a:rPr>
              <a:t>u</a:t>
            </a:r>
            <a:r>
              <a:rPr lang="en-US" sz="2000" i="1" baseline="-25000" smtClean="0">
                <a:solidFill>
                  <a:srgbClr val="002060"/>
                </a:solidFill>
                <a:latin typeface="Times New Roman" pitchFamily="18" charset="0"/>
                <a:cs typeface="Times New Roman" pitchFamily="18" charset="0"/>
              </a:rPr>
              <a:t>Fr</a:t>
            </a:r>
            <a:r>
              <a:rPr lang="en-US" sz="2000" i="1" smtClean="0">
                <a:solidFill>
                  <a:srgbClr val="002060"/>
                </a:solidFill>
                <a:latin typeface="Times New Roman" pitchFamily="18" charset="0"/>
                <a:cs typeface="Times New Roman" pitchFamily="18" charset="0"/>
              </a:rPr>
              <a:t> </a:t>
            </a:r>
            <a:r>
              <a:rPr lang="en-US" sz="2000" smtClean="0">
                <a:solidFill>
                  <a:srgbClr val="002060"/>
                </a:solidFill>
                <a:latin typeface="Times New Roman" pitchFamily="18" charset="0"/>
                <a:cs typeface="Times New Roman" pitchFamily="18" charset="0"/>
              </a:rPr>
              <a:t>lớn lên đến vài V trước khi trở về giá trị điện áp thuận cỡ 1 – 1,5V do vùng n- còn thiếu điện tích</a:t>
            </a:r>
            <a:endParaRPr lang="vi-VN" sz="2000">
              <a:solidFill>
                <a:srgbClr val="002060"/>
              </a:solidFill>
              <a:latin typeface="Times New Roman" pitchFamily="18" charset="0"/>
              <a:cs typeface="Times New Roman" pitchFamily="18" charset="0"/>
            </a:endParaRPr>
          </a:p>
        </p:txBody>
      </p:sp>
      <p:sp>
        <p:nvSpPr>
          <p:cNvPr id="12" name="TextBox 11"/>
          <p:cNvSpPr txBox="1"/>
          <p:nvPr/>
        </p:nvSpPr>
        <p:spPr>
          <a:xfrm>
            <a:off x="4929190" y="5715016"/>
            <a:ext cx="4000528" cy="1015663"/>
          </a:xfrm>
          <a:prstGeom prst="rect">
            <a:avLst/>
          </a:prstGeom>
          <a:noFill/>
        </p:spPr>
        <p:txBody>
          <a:bodyPr wrap="square" rtlCol="0">
            <a:spAutoFit/>
          </a:bodyPr>
          <a:lstStyle/>
          <a:p>
            <a:r>
              <a:rPr lang="en-US" sz="2000" smtClean="0">
                <a:solidFill>
                  <a:srgbClr val="002060"/>
                </a:solidFill>
                <a:latin typeface="Times New Roman" pitchFamily="18" charset="0"/>
                <a:cs typeface="Times New Roman" pitchFamily="18" charset="0"/>
              </a:rPr>
              <a:t>Khi khóa: dòng về đến 0, sau đó tiếp tục tăng theo chiều ngược với tốc độ di</a:t>
            </a:r>
            <a:r>
              <a:rPr lang="en-US" sz="2000" baseline="-25000" smtClean="0">
                <a:solidFill>
                  <a:srgbClr val="002060"/>
                </a:solidFill>
                <a:latin typeface="Times New Roman" pitchFamily="18" charset="0"/>
                <a:cs typeface="Times New Roman" pitchFamily="18" charset="0"/>
              </a:rPr>
              <a:t>r</a:t>
            </a:r>
            <a:r>
              <a:rPr lang="en-US" sz="2000" smtClean="0">
                <a:solidFill>
                  <a:srgbClr val="002060"/>
                </a:solidFill>
                <a:latin typeface="Times New Roman" pitchFamily="18" charset="0"/>
                <a:cs typeface="Times New Roman" pitchFamily="18" charset="0"/>
              </a:rPr>
              <a:t>/dt đến giá trị I</a:t>
            </a:r>
            <a:r>
              <a:rPr lang="en-US" sz="2000" baseline="-25000" smtClean="0">
                <a:solidFill>
                  <a:srgbClr val="002060"/>
                </a:solidFill>
                <a:latin typeface="Times New Roman" pitchFamily="18" charset="0"/>
                <a:cs typeface="Times New Roman" pitchFamily="18" charset="0"/>
              </a:rPr>
              <a:t>rr</a:t>
            </a:r>
            <a:r>
              <a:rPr lang="en-US" sz="2000" smtClean="0">
                <a:solidFill>
                  <a:srgbClr val="002060"/>
                </a:solidFill>
                <a:latin typeface="Times New Roman" pitchFamily="18" charset="0"/>
                <a:cs typeface="Times New Roman" pitchFamily="18" charset="0"/>
              </a:rPr>
              <a:t> rồi về bằng 0.</a:t>
            </a:r>
            <a:endParaRPr lang="vi-VN" sz="2000">
              <a:solidFill>
                <a:srgbClr val="002060"/>
              </a:solidFill>
              <a:latin typeface="Times New Roman" pitchFamily="18" charset="0"/>
              <a:cs typeface="Times New Roman" pitchFamily="18" charset="0"/>
            </a:endParaRPr>
          </a:p>
        </p:txBody>
      </p:sp>
      <p:sp>
        <p:nvSpPr>
          <p:cNvPr id="13" name="Rounded Rectangular Callout 12"/>
          <p:cNvSpPr/>
          <p:nvPr/>
        </p:nvSpPr>
        <p:spPr>
          <a:xfrm>
            <a:off x="6876256" y="1628800"/>
            <a:ext cx="1728192" cy="576064"/>
          </a:xfrm>
          <a:prstGeom prst="wedgeRoundRectCallout">
            <a:avLst>
              <a:gd name="adj1" fmla="val -48642"/>
              <a:gd name="adj2" fmla="val 17508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Điện tích phục hồi Q</a:t>
            </a:r>
            <a:r>
              <a:rPr lang="en-US" baseline="-25000" smtClean="0"/>
              <a:t>rr</a:t>
            </a:r>
            <a:endParaRPr lang="vi-VN" baseline="-25000"/>
          </a:p>
        </p:txBody>
      </p:sp>
      <p:sp>
        <p:nvSpPr>
          <p:cNvPr id="14" name="Rounded Rectangular Callout 13"/>
          <p:cNvSpPr/>
          <p:nvPr/>
        </p:nvSpPr>
        <p:spPr>
          <a:xfrm>
            <a:off x="7452320" y="3717032"/>
            <a:ext cx="1691680" cy="576064"/>
          </a:xfrm>
          <a:prstGeom prst="wedgeRoundRectCallout">
            <a:avLst>
              <a:gd name="adj1" fmla="val -72066"/>
              <a:gd name="adj2" fmla="val -2794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Thời gian phục hồi t</a:t>
            </a:r>
            <a:r>
              <a:rPr lang="en-US" baseline="-25000" smtClean="0"/>
              <a:t>rr</a:t>
            </a:r>
            <a:endParaRPr lang="vi-VN" baseline="-25000"/>
          </a:p>
        </p:txBody>
      </p:sp>
      <p:sp>
        <p:nvSpPr>
          <p:cNvPr id="16" name="Rectangle 15"/>
          <p:cNvSpPr/>
          <p:nvPr/>
        </p:nvSpPr>
        <p:spPr>
          <a:xfrm>
            <a:off x="428596" y="0"/>
            <a:ext cx="6245621"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1.1.4- </a:t>
            </a:r>
            <a:r>
              <a:rPr lang="en-US" sz="3200" b="1" u="sng" smtClean="0">
                <a:solidFill>
                  <a:schemeClr val="accent6">
                    <a:lumMod val="75000"/>
                  </a:schemeClr>
                </a:solidFill>
                <a:latin typeface="Times New Roman" pitchFamily="18" charset="0"/>
                <a:cs typeface="Times New Roman" pitchFamily="18" charset="0"/>
              </a:rPr>
              <a:t>Đặc tính đóng cắt của diode</a:t>
            </a:r>
            <a:r>
              <a:rPr lang="en-US" sz="3200" b="1"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heckerboard(across)">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8130"/>
                                        </p:tgtEl>
                                        <p:attrNameLst>
                                          <p:attrName>style.visibility</p:attrName>
                                        </p:attrNameLst>
                                      </p:cBhvr>
                                      <p:to>
                                        <p:strVal val="visible"/>
                                      </p:to>
                                    </p:set>
                                    <p:animEffect transition="in" filter="checkerboard(across)">
                                      <p:cBhvr>
                                        <p:cTn id="17" dur="500"/>
                                        <p:tgtEl>
                                          <p:spTgt spid="48130"/>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checkerboard(across)">
                                      <p:cBhvr>
                                        <p:cTn id="20" dur="500"/>
                                        <p:tgtEl>
                                          <p:spTgt spid="10"/>
                                        </p:tgtEl>
                                      </p:cBhvr>
                                    </p:animEffect>
                                  </p:childTnLst>
                                </p:cTn>
                              </p:par>
                              <p:par>
                                <p:cTn id="21" presetID="5" presetClass="entr" presetSubtype="10" fill="hold" nodeType="withEffect">
                                  <p:stCondLst>
                                    <p:cond delay="0"/>
                                  </p:stCondLst>
                                  <p:childTnLst>
                                    <p:set>
                                      <p:cBhvr>
                                        <p:cTn id="22" dur="1" fill="hold">
                                          <p:stCondLst>
                                            <p:cond delay="0"/>
                                          </p:stCondLst>
                                        </p:cTn>
                                        <p:tgtEl>
                                          <p:spTgt spid="48131"/>
                                        </p:tgtEl>
                                        <p:attrNameLst>
                                          <p:attrName>style.visibility</p:attrName>
                                        </p:attrNameLst>
                                      </p:cBhvr>
                                      <p:to>
                                        <p:strVal val="visible"/>
                                      </p:to>
                                    </p:set>
                                    <p:animEffect transition="in" filter="checkerboard(across)">
                                      <p:cBhvr>
                                        <p:cTn id="23" dur="500"/>
                                        <p:tgtEl>
                                          <p:spTgt spid="48131"/>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checkerboard(across)">
                                      <p:cBhvr>
                                        <p:cTn id="26" dur="500"/>
                                        <p:tgtEl>
                                          <p:spTgt spid="12"/>
                                        </p:tgtEl>
                                      </p:cBhvr>
                                    </p:animEffect>
                                  </p:childTnLst>
                                </p:cTn>
                              </p:par>
                              <p:par>
                                <p:cTn id="27" presetID="5" presetClass="entr" presetSubtype="1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checkerboard(across)">
                                      <p:cBhvr>
                                        <p:cTn id="29" dur="500"/>
                                        <p:tgtEl>
                                          <p:spTgt spid="13"/>
                                        </p:tgtEl>
                                      </p:cBhvr>
                                    </p:animEffect>
                                  </p:childTnLst>
                                </p:cTn>
                              </p:par>
                              <p:par>
                                <p:cTn id="30" presetID="5" presetClass="entr" presetSubtype="1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checkerboard(across)">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p:bldP spid="12" grpId="0"/>
      <p:bldP spid="13" grpId="0" animBg="1"/>
      <p:bldP spid="14"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85784" y="928670"/>
            <a:ext cx="3851920" cy="5325742"/>
          </a:xfrm>
        </p:spPr>
        <p:txBody>
          <a:bodyPr>
            <a:normAutofit fontScale="62500" lnSpcReduction="20000"/>
          </a:bodyPr>
          <a:lstStyle/>
          <a:p>
            <a:pPr lvl="1">
              <a:buFontTx/>
              <a:buChar char="-"/>
            </a:pPr>
            <a:r>
              <a:rPr lang="en-US" sz="4500" dirty="0" err="1" smtClean="0">
                <a:solidFill>
                  <a:srgbClr val="002060"/>
                </a:solidFill>
                <a:latin typeface="Times New Roman" pitchFamily="18" charset="0"/>
                <a:cs typeface="Times New Roman" pitchFamily="18" charset="0"/>
              </a:rPr>
              <a:t>Giá</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trị</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dòng</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trung</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bình</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cho</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phép</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chạy</a:t>
            </a:r>
            <a:r>
              <a:rPr lang="en-US" sz="4500" dirty="0" smtClean="0">
                <a:solidFill>
                  <a:srgbClr val="002060"/>
                </a:solidFill>
                <a:latin typeface="Times New Roman" pitchFamily="18" charset="0"/>
                <a:cs typeface="Times New Roman" pitchFamily="18" charset="0"/>
              </a:rPr>
              <a:t> qua </a:t>
            </a:r>
            <a:r>
              <a:rPr lang="en-US" sz="4500" dirty="0" err="1" smtClean="0">
                <a:solidFill>
                  <a:srgbClr val="002060"/>
                </a:solidFill>
                <a:latin typeface="Times New Roman" pitchFamily="18" charset="0"/>
                <a:cs typeface="Times New Roman" pitchFamily="18" charset="0"/>
              </a:rPr>
              <a:t>điôt</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theo</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chiều</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thuận</a:t>
            </a:r>
            <a:r>
              <a:rPr lang="en-US" sz="4500" dirty="0" smtClean="0">
                <a:solidFill>
                  <a:srgbClr val="002060"/>
                </a:solidFill>
                <a:latin typeface="Times New Roman" pitchFamily="18" charset="0"/>
                <a:cs typeface="Times New Roman" pitchFamily="18" charset="0"/>
              </a:rPr>
              <a:t>: </a:t>
            </a:r>
            <a:r>
              <a:rPr lang="en-US" sz="4500" dirty="0" smtClean="0">
                <a:solidFill>
                  <a:srgbClr val="FF0000"/>
                </a:solidFill>
                <a:latin typeface="Times New Roman" pitchFamily="18" charset="0"/>
                <a:cs typeface="Times New Roman" pitchFamily="18" charset="0"/>
              </a:rPr>
              <a:t>I</a:t>
            </a:r>
            <a:r>
              <a:rPr lang="en-US" sz="4500" baseline="-25000" dirty="0" smtClean="0">
                <a:solidFill>
                  <a:srgbClr val="FF0000"/>
                </a:solidFill>
                <a:latin typeface="Times New Roman" pitchFamily="18" charset="0"/>
                <a:cs typeface="Times New Roman" pitchFamily="18" charset="0"/>
              </a:rPr>
              <a:t>D</a:t>
            </a:r>
            <a:r>
              <a:rPr lang="en-US" sz="4500" dirty="0" smtClean="0">
                <a:solidFill>
                  <a:srgbClr val="FF0000"/>
                </a:solidFill>
                <a:latin typeface="Times New Roman" pitchFamily="18" charset="0"/>
                <a:cs typeface="Times New Roman" pitchFamily="18" charset="0"/>
              </a:rPr>
              <a:t> (A)</a:t>
            </a:r>
          </a:p>
          <a:p>
            <a:pPr lvl="1">
              <a:buNone/>
            </a:pPr>
            <a:endParaRPr lang="en-US" sz="4500" dirty="0" smtClean="0">
              <a:solidFill>
                <a:srgbClr val="002060"/>
              </a:solidFill>
              <a:latin typeface="Times New Roman" pitchFamily="18" charset="0"/>
              <a:cs typeface="Times New Roman" pitchFamily="18" charset="0"/>
            </a:endParaRPr>
          </a:p>
          <a:p>
            <a:pPr lvl="1">
              <a:buNone/>
            </a:pPr>
            <a:endParaRPr lang="en-US" sz="4500" dirty="0" smtClean="0">
              <a:solidFill>
                <a:srgbClr val="002060"/>
              </a:solidFill>
              <a:latin typeface="Times New Roman" pitchFamily="18" charset="0"/>
              <a:cs typeface="Times New Roman" pitchFamily="18" charset="0"/>
            </a:endParaRPr>
          </a:p>
          <a:p>
            <a:pPr lvl="1">
              <a:buFontTx/>
              <a:buChar char="-"/>
            </a:pPr>
            <a:r>
              <a:rPr lang="en-US" sz="4500" dirty="0" err="1" smtClean="0">
                <a:solidFill>
                  <a:srgbClr val="002060"/>
                </a:solidFill>
                <a:latin typeface="Times New Roman" pitchFamily="18" charset="0"/>
                <a:cs typeface="Times New Roman" pitchFamily="18" charset="0"/>
              </a:rPr>
              <a:t>Giá</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trị</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điện</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áp</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ngược</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lớn</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nhất</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mà</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điôt</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có</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thể</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chịu</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đựng</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được</a:t>
            </a:r>
            <a:r>
              <a:rPr lang="en-US" sz="4500" dirty="0" smtClean="0">
                <a:solidFill>
                  <a:srgbClr val="002060"/>
                </a:solidFill>
                <a:latin typeface="Times New Roman" pitchFamily="18" charset="0"/>
                <a:cs typeface="Times New Roman" pitchFamily="18" charset="0"/>
              </a:rPr>
              <a:t> </a:t>
            </a:r>
          </a:p>
          <a:p>
            <a:pPr marL="457200" lvl="1" indent="0">
              <a:buNone/>
            </a:pPr>
            <a:r>
              <a:rPr lang="en-US" sz="4500" i="1" dirty="0">
                <a:solidFill>
                  <a:srgbClr val="002060"/>
                </a:solidFill>
                <a:latin typeface="Times New Roman" pitchFamily="18" charset="0"/>
                <a:cs typeface="Times New Roman" pitchFamily="18" charset="0"/>
              </a:rPr>
              <a:t> </a:t>
            </a:r>
            <a:r>
              <a:rPr lang="en-US" sz="4500" i="1" dirty="0" smtClean="0">
                <a:solidFill>
                  <a:srgbClr val="002060"/>
                </a:solidFill>
                <a:latin typeface="Times New Roman" pitchFamily="18" charset="0"/>
                <a:cs typeface="Times New Roman" pitchFamily="18" charset="0"/>
              </a:rPr>
              <a:t>   </a:t>
            </a:r>
            <a:r>
              <a:rPr lang="en-US" sz="4500" i="1" dirty="0" err="1" smtClean="0">
                <a:solidFill>
                  <a:srgbClr val="FF0000"/>
                </a:solidFill>
                <a:latin typeface="Times New Roman" pitchFamily="18" charset="0"/>
                <a:cs typeface="Times New Roman" pitchFamily="18" charset="0"/>
              </a:rPr>
              <a:t>U</a:t>
            </a:r>
            <a:r>
              <a:rPr lang="en-US" sz="4500" i="1" baseline="-25000" dirty="0" err="1" smtClean="0">
                <a:solidFill>
                  <a:srgbClr val="FF0000"/>
                </a:solidFill>
                <a:latin typeface="Times New Roman" pitchFamily="18" charset="0"/>
                <a:cs typeface="Times New Roman" pitchFamily="18" charset="0"/>
              </a:rPr>
              <a:t>ngmax</a:t>
            </a:r>
            <a:r>
              <a:rPr lang="en-US" sz="4500" dirty="0" smtClean="0">
                <a:solidFill>
                  <a:srgbClr val="FF0000"/>
                </a:solidFill>
                <a:latin typeface="Times New Roman" pitchFamily="18" charset="0"/>
                <a:cs typeface="Times New Roman" pitchFamily="18" charset="0"/>
              </a:rPr>
              <a:t>  (V)</a:t>
            </a:r>
            <a:endParaRPr lang="vi-VN" sz="4500" baseline="30000" dirty="0" smtClean="0">
              <a:solidFill>
                <a:srgbClr val="FF0000"/>
              </a:solidFill>
              <a:latin typeface="Times New Roman" pitchFamily="18" charset="0"/>
              <a:cs typeface="Times New Roman" pitchFamily="18" charset="0"/>
            </a:endParaRPr>
          </a:p>
          <a:p>
            <a:pPr lvl="1">
              <a:buNone/>
            </a:pPr>
            <a:endParaRPr lang="en-US" sz="2800" baseline="30000" dirty="0" smtClean="0">
              <a:solidFill>
                <a:srgbClr val="002060"/>
              </a:solidFill>
              <a:latin typeface="Times New Roman" pitchFamily="18" charset="0"/>
              <a:cs typeface="Times New Roman" pitchFamily="18" charset="0"/>
            </a:endParaRPr>
          </a:p>
          <a:p>
            <a:pPr lvl="1"/>
            <a:endParaRPr lang="en-US" sz="2800" dirty="0" smtClean="0">
              <a:solidFill>
                <a:srgbClr val="002060"/>
              </a:solidFill>
              <a:latin typeface="Times New Roman" pitchFamily="18" charset="0"/>
              <a:cs typeface="Times New Roman" pitchFamily="18" charset="0"/>
            </a:endParaRPr>
          </a:p>
          <a:p>
            <a:pPr lvl="1"/>
            <a:endParaRPr lang="vi-VN" sz="2800" dirty="0" smtClean="0">
              <a:solidFill>
                <a:srgbClr val="002060"/>
              </a:solidFill>
              <a:latin typeface="Times New Roman" pitchFamily="18" charset="0"/>
              <a:cs typeface="Times New Roman" pitchFamily="18" charset="0"/>
            </a:endParaRPr>
          </a:p>
          <a:p>
            <a:endParaRPr lang="vi-VN" dirty="0">
              <a:solidFill>
                <a:srgbClr val="002060"/>
              </a:solidFill>
            </a:endParaRPr>
          </a:p>
        </p:txBody>
      </p:sp>
      <p:sp>
        <p:nvSpPr>
          <p:cNvPr id="11" name="Content Placeholder 10"/>
          <p:cNvSpPr>
            <a:spLocks noGrp="1"/>
          </p:cNvSpPr>
          <p:nvPr>
            <p:ph sz="half" idx="2"/>
          </p:nvPr>
        </p:nvSpPr>
        <p:spPr>
          <a:xfrm>
            <a:off x="3857620" y="928670"/>
            <a:ext cx="4968552" cy="5596674"/>
          </a:xfrm>
        </p:spPr>
        <p:txBody>
          <a:bodyPr>
            <a:normAutofit fontScale="62500" lnSpcReduction="20000"/>
          </a:bodyPr>
          <a:lstStyle/>
          <a:p>
            <a:pPr>
              <a:buNone/>
            </a:pPr>
            <a:r>
              <a:rPr lang="en-US" sz="18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Tại</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sao</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lại</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là</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dòng</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trung</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bình</a:t>
            </a:r>
            <a:r>
              <a:rPr lang="en-US" sz="4500" dirty="0" smtClean="0">
                <a:solidFill>
                  <a:srgbClr val="002060"/>
                </a:solidFill>
                <a:latin typeface="Times New Roman" pitchFamily="18" charset="0"/>
                <a:cs typeface="Times New Roman" pitchFamily="18" charset="0"/>
              </a:rPr>
              <a:t>?</a:t>
            </a:r>
          </a:p>
          <a:p>
            <a:pPr lvl="1"/>
            <a:r>
              <a:rPr lang="en-US" sz="4500" dirty="0" err="1" smtClean="0">
                <a:solidFill>
                  <a:srgbClr val="002060"/>
                </a:solidFill>
                <a:latin typeface="Times New Roman" pitchFamily="18" charset="0"/>
                <a:cs typeface="Times New Roman" pitchFamily="18" charset="0"/>
              </a:rPr>
              <a:t>Liên</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quan</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đến</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quá</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trình</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phát</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nhiệt</a:t>
            </a:r>
            <a:r>
              <a:rPr lang="en-US" sz="4500" dirty="0" smtClean="0">
                <a:solidFill>
                  <a:srgbClr val="002060"/>
                </a:solidFill>
                <a:latin typeface="Times New Roman" pitchFamily="18" charset="0"/>
                <a:cs typeface="Times New Roman" pitchFamily="18" charset="0"/>
              </a:rPr>
              <a:t>.</a:t>
            </a:r>
          </a:p>
          <a:p>
            <a:pPr lvl="1"/>
            <a:r>
              <a:rPr lang="en-US" sz="4500" dirty="0" err="1" smtClean="0">
                <a:solidFill>
                  <a:srgbClr val="002060"/>
                </a:solidFill>
                <a:latin typeface="Times New Roman" pitchFamily="18" charset="0"/>
                <a:cs typeface="Times New Roman" pitchFamily="18" charset="0"/>
              </a:rPr>
              <a:t>Ví</a:t>
            </a:r>
            <a:r>
              <a:rPr lang="en-US" sz="4500" dirty="0" smtClean="0">
                <a:solidFill>
                  <a:srgbClr val="002060"/>
                </a:solidFill>
                <a:latin typeface="Times New Roman" pitchFamily="18" charset="0"/>
                <a:cs typeface="Times New Roman" pitchFamily="18" charset="0"/>
              </a:rPr>
              <a:t> </a:t>
            </a:r>
            <a:r>
              <a:rPr lang="en-US" sz="4500" dirty="0" err="1" smtClean="0">
                <a:solidFill>
                  <a:srgbClr val="002060"/>
                </a:solidFill>
                <a:latin typeface="Times New Roman" pitchFamily="18" charset="0"/>
                <a:cs typeface="Times New Roman" pitchFamily="18" charset="0"/>
              </a:rPr>
              <a:t>dụ</a:t>
            </a:r>
            <a:r>
              <a:rPr lang="en-US" sz="3600" dirty="0" smtClean="0">
                <a:solidFill>
                  <a:srgbClr val="002060"/>
                </a:solidFill>
                <a:latin typeface="Times New Roman" pitchFamily="18" charset="0"/>
                <a:cs typeface="Times New Roman" pitchFamily="18" charset="0"/>
              </a:rPr>
              <a:t>:</a:t>
            </a:r>
          </a:p>
          <a:p>
            <a:endParaRPr lang="en-US" sz="3600" dirty="0" smtClean="0">
              <a:solidFill>
                <a:srgbClr val="002060"/>
              </a:solidFill>
              <a:latin typeface="Times New Roman" pitchFamily="18" charset="0"/>
              <a:cs typeface="Times New Roman" pitchFamily="18" charset="0"/>
            </a:endParaRPr>
          </a:p>
          <a:p>
            <a:pPr>
              <a:buNone/>
            </a:pPr>
            <a:endParaRPr lang="en-US" sz="3600" dirty="0" smtClean="0">
              <a:solidFill>
                <a:srgbClr val="002060"/>
              </a:solidFill>
              <a:latin typeface="Times New Roman" pitchFamily="18" charset="0"/>
              <a:cs typeface="Times New Roman" pitchFamily="18" charset="0"/>
            </a:endParaRPr>
          </a:p>
          <a:p>
            <a:pPr>
              <a:buNone/>
            </a:pP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Khả</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năng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chịu</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điện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áp</a:t>
            </a:r>
            <a:r>
              <a:rPr lang="en-US" sz="3600" dirty="0" smtClean="0">
                <a:solidFill>
                  <a:srgbClr val="002060"/>
                </a:solidFill>
                <a:latin typeface="Times New Roman" pitchFamily="18" charset="0"/>
                <a:cs typeface="Times New Roman" pitchFamily="18" charset="0"/>
              </a:rPr>
              <a:t>: 3 </a:t>
            </a:r>
            <a:r>
              <a:rPr lang="en-US" sz="3600" dirty="0" err="1" smtClean="0">
                <a:solidFill>
                  <a:srgbClr val="002060"/>
                </a:solidFill>
                <a:latin typeface="Times New Roman" pitchFamily="18" charset="0"/>
                <a:cs typeface="Times New Roman" pitchFamily="18" charset="0"/>
              </a:rPr>
              <a:t>giá</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trị</a:t>
            </a:r>
            <a:endParaRPr lang="en-US" sz="3600" dirty="0" smtClean="0">
              <a:solidFill>
                <a:srgbClr val="002060"/>
              </a:solidFill>
              <a:latin typeface="Times New Roman" pitchFamily="18" charset="0"/>
              <a:cs typeface="Times New Roman" pitchFamily="18" charset="0"/>
            </a:endParaRPr>
          </a:p>
          <a:p>
            <a:pPr lvl="1"/>
            <a:r>
              <a:rPr lang="vi-VN" sz="3600" dirty="0" smtClean="0">
                <a:solidFill>
                  <a:srgbClr val="002060"/>
                </a:solidFill>
                <a:latin typeface="Times New Roman" pitchFamily="18" charset="0"/>
                <a:cs typeface="Times New Roman" pitchFamily="18" charset="0"/>
              </a:rPr>
              <a:t>Repetitive peak reverse voltages</a:t>
            </a:r>
            <a:r>
              <a:rPr lang="en-US" sz="3600" dirty="0" smtClean="0">
                <a:solidFill>
                  <a:srgbClr val="002060"/>
                </a:solidFill>
                <a:latin typeface="Times New Roman" pitchFamily="18" charset="0"/>
                <a:cs typeface="Times New Roman" pitchFamily="18" charset="0"/>
              </a:rPr>
              <a:t>, U</a:t>
            </a:r>
            <a:r>
              <a:rPr lang="en-US" sz="3600" baseline="-25000" dirty="0" smtClean="0">
                <a:solidFill>
                  <a:srgbClr val="002060"/>
                </a:solidFill>
                <a:latin typeface="Times New Roman" pitchFamily="18" charset="0"/>
                <a:cs typeface="Times New Roman" pitchFamily="18" charset="0"/>
              </a:rPr>
              <a:t>RRM    </a:t>
            </a:r>
            <a:r>
              <a:rPr lang="en-US" sz="3600" dirty="0">
                <a:solidFill>
                  <a:srgbClr val="002060"/>
                </a:solidFill>
                <a:latin typeface="Times New Roman" pitchFamily="18" charset="0"/>
                <a:cs typeface="Times New Roman" pitchFamily="18" charset="0"/>
              </a:rPr>
              <a:t> </a:t>
            </a:r>
          </a:p>
          <a:p>
            <a:pPr marL="457200" lvl="1" indent="0">
              <a:buNone/>
            </a:pP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điện</a:t>
            </a:r>
            <a:r>
              <a:rPr lang="en-US" sz="3600" dirty="0" smtClean="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áp</a:t>
            </a:r>
            <a:r>
              <a:rPr lang="en-US" sz="3600" dirty="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ngược</a:t>
            </a:r>
            <a:r>
              <a:rPr lang="en-US" sz="3600" dirty="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đỉnh</a:t>
            </a:r>
            <a:r>
              <a:rPr lang="en-US" sz="3600" dirty="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lặp</a:t>
            </a:r>
            <a:r>
              <a:rPr lang="en-US" sz="3600" dirty="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lại</a:t>
            </a:r>
            <a:r>
              <a:rPr lang="en-US" sz="3600" baseline="-25000" dirty="0" smtClean="0">
                <a:solidFill>
                  <a:srgbClr val="002060"/>
                </a:solidFill>
                <a:latin typeface="Times New Roman" pitchFamily="18" charset="0"/>
                <a:cs typeface="Times New Roman" pitchFamily="18" charset="0"/>
              </a:rPr>
              <a:t>    </a:t>
            </a:r>
          </a:p>
          <a:p>
            <a:pPr lvl="1"/>
            <a:r>
              <a:rPr lang="vi-VN" sz="3600" dirty="0" smtClean="0">
                <a:solidFill>
                  <a:srgbClr val="002060"/>
                </a:solidFill>
                <a:latin typeface="Times New Roman" pitchFamily="18" charset="0"/>
                <a:cs typeface="Times New Roman" pitchFamily="18" charset="0"/>
              </a:rPr>
              <a:t>Non repetitive peak reverse voltages </a:t>
            </a:r>
            <a:r>
              <a:rPr lang="en-US" sz="3600" dirty="0" smtClean="0">
                <a:solidFill>
                  <a:srgbClr val="002060"/>
                </a:solidFill>
                <a:latin typeface="Times New Roman" pitchFamily="18" charset="0"/>
                <a:cs typeface="Times New Roman" pitchFamily="18" charset="0"/>
              </a:rPr>
              <a:t>, U</a:t>
            </a:r>
            <a:r>
              <a:rPr lang="en-US" sz="3600" baseline="-25000" dirty="0" smtClean="0">
                <a:solidFill>
                  <a:srgbClr val="002060"/>
                </a:solidFill>
                <a:latin typeface="Times New Roman" pitchFamily="18" charset="0"/>
                <a:cs typeface="Times New Roman" pitchFamily="18" charset="0"/>
              </a:rPr>
              <a:t>RSM</a:t>
            </a:r>
          </a:p>
          <a:p>
            <a:pPr marL="457200" lvl="1" indent="0">
              <a:buNone/>
            </a:pPr>
            <a:r>
              <a:rPr lang="en-US" sz="3600" dirty="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điện</a:t>
            </a:r>
            <a:r>
              <a:rPr lang="en-US" sz="3600" dirty="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áp</a:t>
            </a:r>
            <a:r>
              <a:rPr lang="en-US" sz="3600" dirty="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ngược</a:t>
            </a:r>
            <a:r>
              <a:rPr lang="en-US" sz="3600" dirty="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đỉnh</a:t>
            </a:r>
            <a:r>
              <a:rPr lang="en-US" sz="3600" dirty="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không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lặp</a:t>
            </a:r>
            <a:r>
              <a:rPr lang="en-US" sz="3600" dirty="0" smtClean="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lại</a:t>
            </a:r>
            <a:endParaRPr lang="en-US" sz="3600" baseline="-25000" dirty="0" smtClean="0">
              <a:solidFill>
                <a:srgbClr val="002060"/>
              </a:solidFill>
              <a:latin typeface="Times New Roman" pitchFamily="18" charset="0"/>
              <a:cs typeface="Times New Roman" pitchFamily="18" charset="0"/>
            </a:endParaRPr>
          </a:p>
          <a:p>
            <a:pPr lvl="1"/>
            <a:r>
              <a:rPr lang="vi-VN" sz="3600" dirty="0" smtClean="0">
                <a:solidFill>
                  <a:srgbClr val="002060"/>
                </a:solidFill>
                <a:latin typeface="Times New Roman" pitchFamily="18" charset="0"/>
                <a:cs typeface="Times New Roman" pitchFamily="18" charset="0"/>
              </a:rPr>
              <a:t>Direct reverse voltages</a:t>
            </a:r>
            <a:r>
              <a:rPr lang="en-US" sz="3600" dirty="0" smtClean="0">
                <a:solidFill>
                  <a:srgbClr val="002060"/>
                </a:solidFill>
                <a:latin typeface="Times New Roman" pitchFamily="18" charset="0"/>
                <a:cs typeface="Times New Roman" pitchFamily="18" charset="0"/>
              </a:rPr>
              <a:t>, U</a:t>
            </a:r>
            <a:r>
              <a:rPr lang="en-US" sz="3600" baseline="-25000" dirty="0" smtClean="0">
                <a:solidFill>
                  <a:srgbClr val="002060"/>
                </a:solidFill>
                <a:latin typeface="Times New Roman" pitchFamily="18" charset="0"/>
                <a:cs typeface="Times New Roman" pitchFamily="18" charset="0"/>
              </a:rPr>
              <a:t>R</a:t>
            </a:r>
          </a:p>
          <a:p>
            <a:pPr>
              <a:buNone/>
            </a:pP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điện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áp</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ngược</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đỉnh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trực</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tiếp</a:t>
            </a:r>
            <a:endParaRPr lang="en-US" sz="3600" baseline="-25000" dirty="0" smtClean="0">
              <a:solidFill>
                <a:srgbClr val="002060"/>
              </a:solidFill>
              <a:latin typeface="Times New Roman" pitchFamily="18" charset="0"/>
              <a:cs typeface="Times New Roman" pitchFamily="18" charset="0"/>
            </a:endParaRPr>
          </a:p>
        </p:txBody>
      </p:sp>
      <p:graphicFrame>
        <p:nvGraphicFramePr>
          <p:cNvPr id="15" name="Object 14"/>
          <p:cNvGraphicFramePr>
            <a:graphicFrameLocks noChangeAspect="1"/>
          </p:cNvGraphicFramePr>
          <p:nvPr>
            <p:extLst>
              <p:ext uri="{D42A27DB-BD31-4B8C-83A1-F6EECF244321}">
                <p14:modId xmlns="" xmlns:p14="http://schemas.microsoft.com/office/powerpoint/2010/main" val="4110336349"/>
              </p:ext>
            </p:extLst>
          </p:nvPr>
        </p:nvGraphicFramePr>
        <p:xfrm>
          <a:off x="5508104" y="1844824"/>
          <a:ext cx="3024336" cy="1010920"/>
        </p:xfrm>
        <a:graphic>
          <a:graphicData uri="http://schemas.openxmlformats.org/presentationml/2006/ole">
            <p:oleObj spid="_x0000_s32785" name="Equation" r:id="rId3" imgW="1040948" imgH="469696" progId="">
              <p:embed/>
            </p:oleObj>
          </a:graphicData>
        </a:graphic>
      </p:graphicFrame>
      <p:sp>
        <p:nvSpPr>
          <p:cNvPr id="16" name="Right Arrow 15"/>
          <p:cNvSpPr/>
          <p:nvPr/>
        </p:nvSpPr>
        <p:spPr>
          <a:xfrm>
            <a:off x="3643306" y="164305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7" name="Right Arrow 16"/>
          <p:cNvSpPr/>
          <p:nvPr/>
        </p:nvSpPr>
        <p:spPr>
          <a:xfrm>
            <a:off x="3643306" y="3643314"/>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Rectangle 12"/>
          <p:cNvSpPr/>
          <p:nvPr/>
        </p:nvSpPr>
        <p:spPr>
          <a:xfrm>
            <a:off x="428596" y="0"/>
            <a:ext cx="6691255"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1.1.5- </a:t>
            </a:r>
            <a:r>
              <a:rPr lang="en-US" sz="3200" b="1" u="sng" smtClean="0">
                <a:solidFill>
                  <a:schemeClr val="accent6">
                    <a:lumMod val="75000"/>
                  </a:schemeClr>
                </a:solidFill>
                <a:latin typeface="Times New Roman" pitchFamily="18" charset="0"/>
                <a:cs typeface="Times New Roman" pitchFamily="18" charset="0"/>
              </a:rPr>
              <a:t>Các thông số cơ bản của diode</a:t>
            </a:r>
            <a:r>
              <a:rPr lang="en-US" sz="3200" b="1"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heckerboard(across)">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checkerboard(across)">
                                      <p:cBhvr>
                                        <p:cTn id="22" dur="500"/>
                                        <p:tgtEl>
                                          <p:spTgt spid="11">
                                            <p:txEl>
                                              <p:pRg st="0" end="0"/>
                                            </p:txEl>
                                          </p:spTgt>
                                        </p:tgtEl>
                                      </p:cBhvr>
                                    </p:animEffect>
                                  </p:childTnLst>
                                </p:cTn>
                              </p:par>
                              <p:par>
                                <p:cTn id="23" presetID="5" presetClass="entr" presetSubtype="10" fill="hold" nodeType="with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Effect transition="in" filter="checkerboard(across)">
                                      <p:cBhvr>
                                        <p:cTn id="25" dur="500"/>
                                        <p:tgtEl>
                                          <p:spTgt spid="11">
                                            <p:txEl>
                                              <p:pRg st="1" end="1"/>
                                            </p:txEl>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animEffect transition="in" filter="checkerboard(across)">
                                      <p:cBhvr>
                                        <p:cTn id="28" dur="500"/>
                                        <p:tgtEl>
                                          <p:spTgt spid="11">
                                            <p:txEl>
                                              <p:pRg st="2" end="2"/>
                                            </p:txEl>
                                          </p:spTgt>
                                        </p:tgtEl>
                                      </p:cBhvr>
                                    </p:animEffect>
                                  </p:childTnLst>
                                </p:cTn>
                              </p:par>
                              <p:par>
                                <p:cTn id="29" presetID="5" presetClass="entr" presetSubtype="1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checkerboard(across)">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nodeType="clickEffect">
                                  <p:stCondLst>
                                    <p:cond delay="0"/>
                                  </p:stCondLst>
                                  <p:childTnLst>
                                    <p:set>
                                      <p:cBhvr>
                                        <p:cTn id="35" dur="1" fill="hold">
                                          <p:stCondLst>
                                            <p:cond delay="0"/>
                                          </p:stCondLst>
                                        </p:cTn>
                                        <p:tgtEl>
                                          <p:spTgt spid="9">
                                            <p:txEl>
                                              <p:pRg st="3" end="3"/>
                                            </p:txEl>
                                          </p:spTgt>
                                        </p:tgtEl>
                                        <p:attrNameLst>
                                          <p:attrName>style.visibility</p:attrName>
                                        </p:attrNameLst>
                                      </p:cBhvr>
                                      <p:to>
                                        <p:strVal val="visible"/>
                                      </p:to>
                                    </p:set>
                                    <p:animEffect transition="in" filter="checkerboard(across)">
                                      <p:cBhvr>
                                        <p:cTn id="36" dur="500"/>
                                        <p:tgtEl>
                                          <p:spTgt spid="9">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9">
                                            <p:txEl>
                                              <p:pRg st="4" end="4"/>
                                            </p:txEl>
                                          </p:spTgt>
                                        </p:tgtEl>
                                        <p:attrNameLst>
                                          <p:attrName>style.visibility</p:attrName>
                                        </p:attrNameLst>
                                      </p:cBhvr>
                                      <p:to>
                                        <p:strVal val="visible"/>
                                      </p:to>
                                    </p:set>
                                    <p:animEffect transition="in" filter="checkerboard(across)">
                                      <p:cBhvr>
                                        <p:cTn id="41" dur="500"/>
                                        <p:tgtEl>
                                          <p:spTgt spid="9">
                                            <p:txEl>
                                              <p:pRg st="4" end="4"/>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checkerboard(across)">
                                      <p:cBhvr>
                                        <p:cTn id="46" dur="5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5" presetClass="entr" presetSubtype="10" fill="hold" nodeType="clickEffect">
                                  <p:stCondLst>
                                    <p:cond delay="0"/>
                                  </p:stCondLst>
                                  <p:childTnLst>
                                    <p:set>
                                      <p:cBhvr>
                                        <p:cTn id="50" dur="1" fill="hold">
                                          <p:stCondLst>
                                            <p:cond delay="0"/>
                                          </p:stCondLst>
                                        </p:cTn>
                                        <p:tgtEl>
                                          <p:spTgt spid="11">
                                            <p:txEl>
                                              <p:pRg st="5" end="5"/>
                                            </p:txEl>
                                          </p:spTgt>
                                        </p:tgtEl>
                                        <p:attrNameLst>
                                          <p:attrName>style.visibility</p:attrName>
                                        </p:attrNameLst>
                                      </p:cBhvr>
                                      <p:to>
                                        <p:strVal val="visible"/>
                                      </p:to>
                                    </p:set>
                                    <p:animEffect transition="in" filter="checkerboard(across)">
                                      <p:cBhvr>
                                        <p:cTn id="51" dur="500"/>
                                        <p:tgtEl>
                                          <p:spTgt spid="11">
                                            <p:txEl>
                                              <p:pRg st="5" end="5"/>
                                            </p:txEl>
                                          </p:spTgt>
                                        </p:tgtEl>
                                      </p:cBhvr>
                                    </p:animEffect>
                                  </p:childTnLst>
                                </p:cTn>
                              </p:par>
                              <p:par>
                                <p:cTn id="52" presetID="5" presetClass="entr" presetSubtype="10" fill="hold" nodeType="withEffect">
                                  <p:stCondLst>
                                    <p:cond delay="0"/>
                                  </p:stCondLst>
                                  <p:childTnLst>
                                    <p:set>
                                      <p:cBhvr>
                                        <p:cTn id="53" dur="1" fill="hold">
                                          <p:stCondLst>
                                            <p:cond delay="0"/>
                                          </p:stCondLst>
                                        </p:cTn>
                                        <p:tgtEl>
                                          <p:spTgt spid="11">
                                            <p:txEl>
                                              <p:pRg st="6" end="6"/>
                                            </p:txEl>
                                          </p:spTgt>
                                        </p:tgtEl>
                                        <p:attrNameLst>
                                          <p:attrName>style.visibility</p:attrName>
                                        </p:attrNameLst>
                                      </p:cBhvr>
                                      <p:to>
                                        <p:strVal val="visible"/>
                                      </p:to>
                                    </p:set>
                                    <p:animEffect transition="in" filter="checkerboard(across)">
                                      <p:cBhvr>
                                        <p:cTn id="54" dur="500"/>
                                        <p:tgtEl>
                                          <p:spTgt spid="11">
                                            <p:txEl>
                                              <p:pRg st="6" end="6"/>
                                            </p:txEl>
                                          </p:spTgt>
                                        </p:tgtEl>
                                      </p:cBhvr>
                                    </p:animEffect>
                                  </p:childTnLst>
                                </p:cTn>
                              </p:par>
                              <p:par>
                                <p:cTn id="55" presetID="5" presetClass="entr" presetSubtype="10" fill="hold" nodeType="withEffect">
                                  <p:stCondLst>
                                    <p:cond delay="0"/>
                                  </p:stCondLst>
                                  <p:childTnLst>
                                    <p:set>
                                      <p:cBhvr>
                                        <p:cTn id="56" dur="1" fill="hold">
                                          <p:stCondLst>
                                            <p:cond delay="0"/>
                                          </p:stCondLst>
                                        </p:cTn>
                                        <p:tgtEl>
                                          <p:spTgt spid="11">
                                            <p:txEl>
                                              <p:pRg st="7" end="7"/>
                                            </p:txEl>
                                          </p:spTgt>
                                        </p:tgtEl>
                                        <p:attrNameLst>
                                          <p:attrName>style.visibility</p:attrName>
                                        </p:attrNameLst>
                                      </p:cBhvr>
                                      <p:to>
                                        <p:strVal val="visible"/>
                                      </p:to>
                                    </p:set>
                                    <p:animEffect transition="in" filter="checkerboard(across)">
                                      <p:cBhvr>
                                        <p:cTn id="57" dur="500"/>
                                        <p:tgtEl>
                                          <p:spTgt spid="11">
                                            <p:txEl>
                                              <p:pRg st="7" end="7"/>
                                            </p:txEl>
                                          </p:spTgt>
                                        </p:tgtEl>
                                      </p:cBhvr>
                                    </p:animEffect>
                                  </p:childTnLst>
                                </p:cTn>
                              </p:par>
                              <p:par>
                                <p:cTn id="58" presetID="5" presetClass="entr" presetSubtype="10" fill="hold" nodeType="withEffect">
                                  <p:stCondLst>
                                    <p:cond delay="0"/>
                                  </p:stCondLst>
                                  <p:childTnLst>
                                    <p:set>
                                      <p:cBhvr>
                                        <p:cTn id="59" dur="1" fill="hold">
                                          <p:stCondLst>
                                            <p:cond delay="0"/>
                                          </p:stCondLst>
                                        </p:cTn>
                                        <p:tgtEl>
                                          <p:spTgt spid="11">
                                            <p:txEl>
                                              <p:pRg st="8" end="8"/>
                                            </p:txEl>
                                          </p:spTgt>
                                        </p:tgtEl>
                                        <p:attrNameLst>
                                          <p:attrName>style.visibility</p:attrName>
                                        </p:attrNameLst>
                                      </p:cBhvr>
                                      <p:to>
                                        <p:strVal val="visible"/>
                                      </p:to>
                                    </p:set>
                                    <p:animEffect transition="in" filter="checkerboard(across)">
                                      <p:cBhvr>
                                        <p:cTn id="60" dur="500"/>
                                        <p:tgtEl>
                                          <p:spTgt spid="11">
                                            <p:txEl>
                                              <p:pRg st="8" end="8"/>
                                            </p:txEl>
                                          </p:spTgt>
                                        </p:tgtEl>
                                      </p:cBhvr>
                                    </p:animEffect>
                                  </p:childTnLst>
                                </p:cTn>
                              </p:par>
                              <p:par>
                                <p:cTn id="61" presetID="5" presetClass="entr" presetSubtype="10" fill="hold" nodeType="withEffect">
                                  <p:stCondLst>
                                    <p:cond delay="0"/>
                                  </p:stCondLst>
                                  <p:childTnLst>
                                    <p:set>
                                      <p:cBhvr>
                                        <p:cTn id="62" dur="1" fill="hold">
                                          <p:stCondLst>
                                            <p:cond delay="0"/>
                                          </p:stCondLst>
                                        </p:cTn>
                                        <p:tgtEl>
                                          <p:spTgt spid="11">
                                            <p:txEl>
                                              <p:pRg st="9" end="9"/>
                                            </p:txEl>
                                          </p:spTgt>
                                        </p:tgtEl>
                                        <p:attrNameLst>
                                          <p:attrName>style.visibility</p:attrName>
                                        </p:attrNameLst>
                                      </p:cBhvr>
                                      <p:to>
                                        <p:strVal val="visible"/>
                                      </p:to>
                                    </p:set>
                                    <p:animEffect transition="in" filter="checkerboard(across)">
                                      <p:cBhvr>
                                        <p:cTn id="63" dur="500"/>
                                        <p:tgtEl>
                                          <p:spTgt spid="11">
                                            <p:txEl>
                                              <p:pRg st="9" end="9"/>
                                            </p:txEl>
                                          </p:spTgt>
                                        </p:tgtEl>
                                      </p:cBhvr>
                                    </p:animEffect>
                                  </p:childTnLst>
                                </p:cTn>
                              </p:par>
                              <p:par>
                                <p:cTn id="64" presetID="5" presetClass="entr" presetSubtype="10" fill="hold" nodeType="withEffect">
                                  <p:stCondLst>
                                    <p:cond delay="0"/>
                                  </p:stCondLst>
                                  <p:childTnLst>
                                    <p:set>
                                      <p:cBhvr>
                                        <p:cTn id="65" dur="1" fill="hold">
                                          <p:stCondLst>
                                            <p:cond delay="0"/>
                                          </p:stCondLst>
                                        </p:cTn>
                                        <p:tgtEl>
                                          <p:spTgt spid="11">
                                            <p:txEl>
                                              <p:pRg st="10" end="10"/>
                                            </p:txEl>
                                          </p:spTgt>
                                        </p:tgtEl>
                                        <p:attrNameLst>
                                          <p:attrName>style.visibility</p:attrName>
                                        </p:attrNameLst>
                                      </p:cBhvr>
                                      <p:to>
                                        <p:strVal val="visible"/>
                                      </p:to>
                                    </p:set>
                                    <p:animEffect transition="in" filter="checkerboard(across)">
                                      <p:cBhvr>
                                        <p:cTn id="66" dur="500"/>
                                        <p:tgtEl>
                                          <p:spTgt spid="11">
                                            <p:txEl>
                                              <p:pRg st="10" end="10"/>
                                            </p:txEl>
                                          </p:spTgt>
                                        </p:tgtEl>
                                      </p:cBhvr>
                                    </p:animEffect>
                                  </p:childTnLst>
                                </p:cTn>
                              </p:par>
                              <p:par>
                                <p:cTn id="67" presetID="5" presetClass="entr" presetSubtype="10" fill="hold" nodeType="withEffect">
                                  <p:stCondLst>
                                    <p:cond delay="0"/>
                                  </p:stCondLst>
                                  <p:childTnLst>
                                    <p:set>
                                      <p:cBhvr>
                                        <p:cTn id="68" dur="1" fill="hold">
                                          <p:stCondLst>
                                            <p:cond delay="0"/>
                                          </p:stCondLst>
                                        </p:cTn>
                                        <p:tgtEl>
                                          <p:spTgt spid="11">
                                            <p:txEl>
                                              <p:pRg st="11" end="11"/>
                                            </p:txEl>
                                          </p:spTgt>
                                        </p:tgtEl>
                                        <p:attrNameLst>
                                          <p:attrName>style.visibility</p:attrName>
                                        </p:attrNameLst>
                                      </p:cBhvr>
                                      <p:to>
                                        <p:strVal val="visible"/>
                                      </p:to>
                                    </p:set>
                                    <p:animEffect transition="in" filter="checkerboard(across)">
                                      <p:cBhvr>
                                        <p:cTn id="69" dur="500"/>
                                        <p:tgtEl>
                                          <p:spTgt spid="11">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85784" y="928670"/>
            <a:ext cx="3851920" cy="4857784"/>
          </a:xfrm>
        </p:spPr>
        <p:txBody>
          <a:bodyPr>
            <a:noAutofit/>
          </a:bodyPr>
          <a:lstStyle/>
          <a:p>
            <a:pPr lvl="1">
              <a:buNone/>
            </a:pPr>
            <a:r>
              <a:rPr lang="en-US" sz="2800" smtClean="0">
                <a:solidFill>
                  <a:srgbClr val="002060"/>
                </a:solidFill>
                <a:latin typeface="Times New Roman" pitchFamily="18" charset="0"/>
                <a:cs typeface="Times New Roman" pitchFamily="18" charset="0"/>
              </a:rPr>
              <a:t>- Tần số </a:t>
            </a:r>
            <a:r>
              <a:rPr lang="en-US" sz="2800" i="1" smtClean="0">
                <a:solidFill>
                  <a:srgbClr val="002060"/>
                </a:solidFill>
                <a:latin typeface="Times New Roman" pitchFamily="18" charset="0"/>
                <a:cs typeface="Times New Roman" pitchFamily="18" charset="0"/>
              </a:rPr>
              <a:t>f</a:t>
            </a:r>
            <a:r>
              <a:rPr lang="en-US" sz="2800" smtClean="0">
                <a:solidFill>
                  <a:srgbClr val="002060"/>
                </a:solidFill>
                <a:latin typeface="Times New Roman" pitchFamily="18" charset="0"/>
                <a:cs typeface="Times New Roman" pitchFamily="18" charset="0"/>
              </a:rPr>
              <a:t> (Hz)</a:t>
            </a:r>
          </a:p>
          <a:p>
            <a:pPr lvl="1">
              <a:buNone/>
            </a:pPr>
            <a:endParaRPr lang="en-US" sz="2800" smtClean="0">
              <a:solidFill>
                <a:srgbClr val="002060"/>
              </a:solidFill>
              <a:latin typeface="Times New Roman" pitchFamily="18" charset="0"/>
              <a:cs typeface="Times New Roman" pitchFamily="18" charset="0"/>
            </a:endParaRPr>
          </a:p>
          <a:p>
            <a:pPr lvl="1">
              <a:buNone/>
            </a:pPr>
            <a:endParaRPr lang="en-US" sz="2800" smtClean="0">
              <a:solidFill>
                <a:srgbClr val="002060"/>
              </a:solidFill>
              <a:latin typeface="Times New Roman" pitchFamily="18" charset="0"/>
              <a:cs typeface="Times New Roman" pitchFamily="18" charset="0"/>
            </a:endParaRPr>
          </a:p>
          <a:p>
            <a:pPr lvl="1">
              <a:buNone/>
            </a:pPr>
            <a:endParaRPr lang="en-US" sz="2800" smtClean="0">
              <a:solidFill>
                <a:srgbClr val="002060"/>
              </a:solidFill>
              <a:latin typeface="Times New Roman" pitchFamily="18" charset="0"/>
              <a:cs typeface="Times New Roman" pitchFamily="18" charset="0"/>
            </a:endParaRPr>
          </a:p>
          <a:p>
            <a:pPr lvl="1">
              <a:buNone/>
            </a:pPr>
            <a:endParaRPr lang="en-US" sz="2800" smtClean="0">
              <a:solidFill>
                <a:srgbClr val="002060"/>
              </a:solidFill>
              <a:latin typeface="Times New Roman" pitchFamily="18" charset="0"/>
              <a:cs typeface="Times New Roman" pitchFamily="18" charset="0"/>
            </a:endParaRPr>
          </a:p>
          <a:p>
            <a:pPr lvl="1">
              <a:buNone/>
            </a:pPr>
            <a:r>
              <a:rPr lang="en-US" sz="2800" smtClean="0">
                <a:solidFill>
                  <a:srgbClr val="002060"/>
                </a:solidFill>
                <a:latin typeface="Times New Roman" pitchFamily="18" charset="0"/>
                <a:cs typeface="Times New Roman" pitchFamily="18" charset="0"/>
              </a:rPr>
              <a:t>- Thời gian phục hồi </a:t>
            </a:r>
            <a:r>
              <a:rPr lang="en-US" sz="2800" i="1" smtClean="0">
                <a:solidFill>
                  <a:srgbClr val="002060"/>
                </a:solidFill>
                <a:latin typeface="Times New Roman" pitchFamily="18" charset="0"/>
                <a:cs typeface="Times New Roman" pitchFamily="18" charset="0"/>
              </a:rPr>
              <a:t>t</a:t>
            </a:r>
            <a:r>
              <a:rPr lang="en-US" sz="2800" i="1" baseline="-25000" smtClean="0">
                <a:solidFill>
                  <a:srgbClr val="002060"/>
                </a:solidFill>
                <a:latin typeface="Times New Roman" pitchFamily="18" charset="0"/>
                <a:cs typeface="Times New Roman" pitchFamily="18" charset="0"/>
              </a:rPr>
              <a:t>rr</a:t>
            </a:r>
            <a:r>
              <a:rPr lang="en-US" sz="2800" smtClean="0">
                <a:solidFill>
                  <a:srgbClr val="002060"/>
                </a:solidFill>
                <a:latin typeface="Times New Roman" pitchFamily="18" charset="0"/>
                <a:cs typeface="Times New Roman" pitchFamily="18" charset="0"/>
              </a:rPr>
              <a:t> </a:t>
            </a:r>
            <a:r>
              <a:rPr lang="en-US" sz="2800" smtClean="0">
                <a:solidFill>
                  <a:srgbClr val="002060"/>
                </a:solidFill>
                <a:latin typeface="Times New Roman" pitchFamily="18" charset="0"/>
                <a:cs typeface="Times New Roman" pitchFamily="18" charset="0"/>
              </a:rPr>
              <a:t>(</a:t>
            </a:r>
            <a:r>
              <a:rPr lang="el-GR" sz="2800" smtClean="0">
                <a:solidFill>
                  <a:srgbClr val="002060"/>
                </a:solidFill>
                <a:latin typeface="Times New Roman" pitchFamily="18" charset="0"/>
                <a:cs typeface="Times New Roman" pitchFamily="18" charset="0"/>
              </a:rPr>
              <a:t>μ</a:t>
            </a:r>
            <a:r>
              <a:rPr lang="en-US" sz="2800" smtClean="0">
                <a:solidFill>
                  <a:srgbClr val="002060"/>
                </a:solidFill>
                <a:latin typeface="Times New Roman" pitchFamily="18" charset="0"/>
                <a:cs typeface="Times New Roman" pitchFamily="18" charset="0"/>
              </a:rPr>
              <a:t>s) và điện tích phục hồi </a:t>
            </a:r>
            <a:r>
              <a:rPr lang="en-US" sz="2800" i="1" smtClean="0">
                <a:solidFill>
                  <a:srgbClr val="002060"/>
                </a:solidFill>
                <a:latin typeface="Times New Roman" pitchFamily="18" charset="0"/>
                <a:cs typeface="Times New Roman" pitchFamily="18" charset="0"/>
              </a:rPr>
              <a:t>Q</a:t>
            </a:r>
            <a:r>
              <a:rPr lang="en-US" sz="2800" i="1" baseline="-25000" smtClean="0">
                <a:solidFill>
                  <a:srgbClr val="002060"/>
                </a:solidFill>
                <a:latin typeface="Times New Roman" pitchFamily="18" charset="0"/>
                <a:cs typeface="Times New Roman" pitchFamily="18" charset="0"/>
              </a:rPr>
              <a:t>rr</a:t>
            </a:r>
            <a:r>
              <a:rPr lang="en-US" sz="2800" i="1" smtClean="0">
                <a:solidFill>
                  <a:srgbClr val="002060"/>
                </a:solidFill>
                <a:latin typeface="Times New Roman" pitchFamily="18" charset="0"/>
                <a:cs typeface="Times New Roman" pitchFamily="18" charset="0"/>
              </a:rPr>
              <a:t> (C)</a:t>
            </a:r>
            <a:r>
              <a:rPr lang="en-US" sz="2800" i="1" baseline="-25000" smtClean="0">
                <a:solidFill>
                  <a:srgbClr val="002060"/>
                </a:solidFill>
                <a:latin typeface="Times New Roman" pitchFamily="18" charset="0"/>
                <a:cs typeface="Times New Roman" pitchFamily="18" charset="0"/>
              </a:rPr>
              <a:t> </a:t>
            </a:r>
            <a:endParaRPr lang="vi-VN" sz="2800" smtClean="0">
              <a:solidFill>
                <a:srgbClr val="002060"/>
              </a:solidFill>
              <a:latin typeface="Times New Roman" pitchFamily="18" charset="0"/>
              <a:cs typeface="Times New Roman" pitchFamily="18" charset="0"/>
            </a:endParaRPr>
          </a:p>
          <a:p>
            <a:pPr lvl="1">
              <a:buNone/>
            </a:pPr>
            <a:endParaRPr lang="vi-VN" sz="2800" baseline="30000" smtClean="0">
              <a:solidFill>
                <a:srgbClr val="002060"/>
              </a:solidFill>
              <a:latin typeface="Times New Roman" pitchFamily="18" charset="0"/>
              <a:cs typeface="Times New Roman" pitchFamily="18" charset="0"/>
            </a:endParaRPr>
          </a:p>
          <a:p>
            <a:pPr lvl="1">
              <a:buNone/>
            </a:pPr>
            <a:endParaRPr lang="en-US" sz="2800" baseline="30000" smtClean="0">
              <a:solidFill>
                <a:srgbClr val="002060"/>
              </a:solidFill>
              <a:latin typeface="Times New Roman" pitchFamily="18" charset="0"/>
              <a:cs typeface="Times New Roman" pitchFamily="18" charset="0"/>
            </a:endParaRPr>
          </a:p>
          <a:p>
            <a:pPr>
              <a:buNone/>
            </a:pPr>
            <a:r>
              <a:rPr lang="en-US" sz="1800" smtClean="0">
                <a:solidFill>
                  <a:srgbClr val="002060"/>
                </a:solidFill>
                <a:latin typeface="Times New Roman" pitchFamily="18" charset="0"/>
                <a:cs typeface="Times New Roman" pitchFamily="18" charset="0"/>
              </a:rPr>
              <a:t>        </a:t>
            </a:r>
            <a:endParaRPr lang="en-US" sz="2800" smtClean="0">
              <a:solidFill>
                <a:srgbClr val="002060"/>
              </a:solidFill>
              <a:latin typeface="Times New Roman" pitchFamily="18" charset="0"/>
              <a:cs typeface="Times New Roman" pitchFamily="18" charset="0"/>
            </a:endParaRPr>
          </a:p>
          <a:p>
            <a:pPr lvl="1"/>
            <a:endParaRPr lang="vi-VN" sz="2800" smtClean="0">
              <a:solidFill>
                <a:srgbClr val="002060"/>
              </a:solidFill>
              <a:latin typeface="Times New Roman" pitchFamily="18" charset="0"/>
              <a:cs typeface="Times New Roman" pitchFamily="18" charset="0"/>
            </a:endParaRPr>
          </a:p>
          <a:p>
            <a:endParaRPr lang="vi-VN">
              <a:solidFill>
                <a:srgbClr val="002060"/>
              </a:solidFill>
            </a:endParaRPr>
          </a:p>
        </p:txBody>
      </p:sp>
      <p:sp>
        <p:nvSpPr>
          <p:cNvPr id="11" name="Content Placeholder 10"/>
          <p:cNvSpPr>
            <a:spLocks noGrp="1"/>
          </p:cNvSpPr>
          <p:nvPr>
            <p:ph sz="half" idx="2"/>
          </p:nvPr>
        </p:nvSpPr>
        <p:spPr>
          <a:xfrm>
            <a:off x="3857620" y="928670"/>
            <a:ext cx="4968552" cy="4071966"/>
          </a:xfrm>
        </p:spPr>
        <p:txBody>
          <a:bodyPr>
            <a:noAutofit/>
          </a:bodyPr>
          <a:lstStyle/>
          <a:p>
            <a:pPr>
              <a:buNone/>
            </a:pPr>
            <a:r>
              <a:rPr lang="en-US" smtClean="0">
                <a:solidFill>
                  <a:srgbClr val="002060"/>
                </a:solidFill>
                <a:latin typeface="Times New Roman" pitchFamily="18" charset="0"/>
                <a:cs typeface="Times New Roman" pitchFamily="18" charset="0"/>
              </a:rPr>
              <a:t>   </a:t>
            </a:r>
            <a:r>
              <a:rPr lang="en-US" sz="2400" smtClean="0">
                <a:solidFill>
                  <a:srgbClr val="002060"/>
                </a:solidFill>
                <a:latin typeface="Times New Roman" pitchFamily="18" charset="0"/>
                <a:cs typeface="Times New Roman" pitchFamily="18" charset="0"/>
              </a:rPr>
              <a:t>Khi tần số tăng lên tổn thất do quá trình đóng cắt sẽ đóng vai trò chính chứ không phải là tổn thất khi dẫn.</a:t>
            </a:r>
          </a:p>
          <a:p>
            <a:pPr>
              <a:buNone/>
            </a:pPr>
            <a:endParaRPr lang="en-US" smtClean="0">
              <a:solidFill>
                <a:srgbClr val="002060"/>
              </a:solidFill>
              <a:latin typeface="Times New Roman" pitchFamily="18" charset="0"/>
              <a:cs typeface="Times New Roman" pitchFamily="18" charset="0"/>
            </a:endParaRPr>
          </a:p>
          <a:p>
            <a:pPr>
              <a:buNone/>
            </a:pPr>
            <a:endParaRPr lang="en-US" smtClean="0">
              <a:solidFill>
                <a:srgbClr val="002060"/>
              </a:solidFill>
              <a:latin typeface="Times New Roman" pitchFamily="18" charset="0"/>
              <a:cs typeface="Times New Roman" pitchFamily="18" charset="0"/>
            </a:endParaRPr>
          </a:p>
          <a:p>
            <a:pPr>
              <a:buNone/>
            </a:pPr>
            <a:r>
              <a:rPr lang="en-US" smtClean="0">
                <a:solidFill>
                  <a:srgbClr val="002060"/>
                </a:solidFill>
                <a:latin typeface="Times New Roman" pitchFamily="18" charset="0"/>
                <a:cs typeface="Times New Roman" pitchFamily="18" charset="0"/>
              </a:rPr>
              <a:t>   </a:t>
            </a:r>
          </a:p>
          <a:p>
            <a:pPr>
              <a:buNone/>
            </a:pPr>
            <a:r>
              <a:rPr lang="en-US" smtClean="0">
                <a:solidFill>
                  <a:srgbClr val="002060"/>
                </a:solidFill>
                <a:latin typeface="Times New Roman" pitchFamily="18" charset="0"/>
                <a:cs typeface="Times New Roman" pitchFamily="18" charset="0"/>
              </a:rPr>
              <a:t>          </a:t>
            </a:r>
            <a:endParaRPr lang="en-US" baseline="-25000" smtClean="0">
              <a:solidFill>
                <a:srgbClr val="002060"/>
              </a:solidFill>
              <a:latin typeface="Times New Roman" pitchFamily="18" charset="0"/>
              <a:cs typeface="Times New Roman" pitchFamily="18" charset="0"/>
            </a:endParaRPr>
          </a:p>
        </p:txBody>
      </p:sp>
      <p:sp>
        <p:nvSpPr>
          <p:cNvPr id="16" name="Right Arrow 15"/>
          <p:cNvSpPr/>
          <p:nvPr/>
        </p:nvSpPr>
        <p:spPr>
          <a:xfrm>
            <a:off x="3214678" y="1571612"/>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Rectangle 12"/>
          <p:cNvSpPr/>
          <p:nvPr/>
        </p:nvSpPr>
        <p:spPr>
          <a:xfrm>
            <a:off x="428596" y="0"/>
            <a:ext cx="6691255"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1.1.5- </a:t>
            </a:r>
            <a:r>
              <a:rPr lang="en-US" sz="3200" b="1" u="sng" smtClean="0">
                <a:solidFill>
                  <a:schemeClr val="accent6">
                    <a:lumMod val="75000"/>
                  </a:schemeClr>
                </a:solidFill>
                <a:latin typeface="Times New Roman" pitchFamily="18" charset="0"/>
                <a:cs typeface="Times New Roman" pitchFamily="18" charset="0"/>
              </a:rPr>
              <a:t>Các thông số cơ bản của diode</a:t>
            </a:r>
            <a:r>
              <a:rPr lang="en-US" sz="3200" b="1" smtClean="0">
                <a:solidFill>
                  <a:schemeClr val="accent6">
                    <a:lumMod val="75000"/>
                  </a:schemeClr>
                </a:solidFill>
                <a:latin typeface="Times New Roman" pitchFamily="18" charset="0"/>
                <a:cs typeface="Times New Roman" pitchFamily="18" charset="0"/>
              </a:rPr>
              <a:t>:</a:t>
            </a:r>
          </a:p>
        </p:txBody>
      </p:sp>
      <p:sp>
        <p:nvSpPr>
          <p:cNvPr id="10" name="Rectangle 9"/>
          <p:cNvSpPr/>
          <p:nvPr/>
        </p:nvSpPr>
        <p:spPr>
          <a:xfrm>
            <a:off x="4000464" y="2428868"/>
            <a:ext cx="5143536" cy="4154984"/>
          </a:xfrm>
          <a:prstGeom prst="rect">
            <a:avLst/>
          </a:prstGeom>
        </p:spPr>
        <p:txBody>
          <a:bodyPr wrap="square">
            <a:spAutoFit/>
          </a:bodyPr>
          <a:lstStyle/>
          <a:p>
            <a:r>
              <a:rPr lang="en-US" sz="2400" smtClean="0">
                <a:solidFill>
                  <a:srgbClr val="002060"/>
                </a:solidFill>
                <a:latin typeface="Times New Roman" pitchFamily="18" charset="0"/>
                <a:cs typeface="Times New Roman" pitchFamily="18" charset="0"/>
              </a:rPr>
              <a:t>Có 3 loại diode công suất chính:</a:t>
            </a:r>
          </a:p>
          <a:p>
            <a:r>
              <a:rPr lang="en-US" sz="2400" smtClean="0">
                <a:solidFill>
                  <a:srgbClr val="002060"/>
                </a:solidFill>
                <a:latin typeface="Times New Roman" pitchFamily="18" charset="0"/>
                <a:cs typeface="Times New Roman" pitchFamily="18" charset="0"/>
              </a:rPr>
              <a:t>    1. </a:t>
            </a:r>
            <a:r>
              <a:rPr lang="en-US" sz="2400" u="sng" smtClean="0">
                <a:solidFill>
                  <a:srgbClr val="002060"/>
                </a:solidFill>
                <a:latin typeface="Times New Roman" pitchFamily="18" charset="0"/>
                <a:cs typeface="Times New Roman" pitchFamily="18" charset="0"/>
              </a:rPr>
              <a:t>Loại thường, dùng ở tần số 50, 60 Hz</a:t>
            </a:r>
            <a:r>
              <a:rPr lang="en-US" sz="2400" smtClean="0">
                <a:solidFill>
                  <a:srgbClr val="002060"/>
                </a:solidFill>
                <a:latin typeface="Times New Roman" pitchFamily="18" charset="0"/>
                <a:cs typeface="Times New Roman" pitchFamily="18" charset="0"/>
              </a:rPr>
              <a:t>:   không cần quan tâm đến t</a:t>
            </a:r>
            <a:r>
              <a:rPr lang="en-US" sz="2400" baseline="-25000" smtClean="0">
                <a:solidFill>
                  <a:srgbClr val="002060"/>
                </a:solidFill>
                <a:latin typeface="Times New Roman" pitchFamily="18" charset="0"/>
                <a:cs typeface="Times New Roman" pitchFamily="18" charset="0"/>
              </a:rPr>
              <a:t>rr</a:t>
            </a:r>
            <a:r>
              <a:rPr lang="en-US" sz="2400" smtClean="0">
                <a:solidFill>
                  <a:srgbClr val="002060"/>
                </a:solidFill>
                <a:latin typeface="Times New Roman" pitchFamily="18" charset="0"/>
                <a:cs typeface="Times New Roman" pitchFamily="18" charset="0"/>
              </a:rPr>
              <a:t>.</a:t>
            </a:r>
          </a:p>
          <a:p>
            <a:r>
              <a:rPr lang="en-US" sz="2400" smtClean="0">
                <a:solidFill>
                  <a:srgbClr val="002060"/>
                </a:solidFill>
                <a:latin typeface="Times New Roman" pitchFamily="18" charset="0"/>
                <a:cs typeface="Times New Roman" pitchFamily="18" charset="0"/>
              </a:rPr>
              <a:t>    2. </a:t>
            </a:r>
            <a:r>
              <a:rPr lang="en-US" sz="2400" u="sng" smtClean="0">
                <a:solidFill>
                  <a:srgbClr val="002060"/>
                </a:solidFill>
                <a:latin typeface="Times New Roman" pitchFamily="18" charset="0"/>
                <a:cs typeface="Times New Roman" pitchFamily="18" charset="0"/>
              </a:rPr>
              <a:t>Loại nhanh</a:t>
            </a:r>
            <a:r>
              <a:rPr lang="en-US" sz="2400" smtClean="0">
                <a:solidFill>
                  <a:srgbClr val="002060"/>
                </a:solidFill>
                <a:latin typeface="Times New Roman" pitchFamily="18" charset="0"/>
                <a:cs typeface="Times New Roman" pitchFamily="18" charset="0"/>
              </a:rPr>
              <a:t>: fast diode, ultrafast diode.</a:t>
            </a:r>
          </a:p>
          <a:p>
            <a:r>
              <a:rPr lang="en-US" sz="2400" smtClean="0">
                <a:solidFill>
                  <a:srgbClr val="002060"/>
                </a:solidFill>
                <a:latin typeface="Times New Roman" pitchFamily="18" charset="0"/>
                <a:cs typeface="Times New Roman" pitchFamily="18" charset="0"/>
              </a:rPr>
              <a:t>    3. </a:t>
            </a:r>
            <a:r>
              <a:rPr lang="en-US" sz="2400" u="sng" smtClean="0">
                <a:solidFill>
                  <a:srgbClr val="002060"/>
                </a:solidFill>
                <a:latin typeface="Times New Roman" pitchFamily="18" charset="0"/>
                <a:cs typeface="Times New Roman" pitchFamily="18" charset="0"/>
              </a:rPr>
              <a:t>Schottky Diode</a:t>
            </a:r>
            <a:r>
              <a:rPr lang="en-US" sz="2400" smtClean="0">
                <a:solidFill>
                  <a:srgbClr val="002060"/>
                </a:solidFill>
                <a:latin typeface="Times New Roman" pitchFamily="18" charset="0"/>
                <a:cs typeface="Times New Roman" pitchFamily="18" charset="0"/>
              </a:rPr>
              <a:t>: không phải là loại có tiếp giáp p-n. Sụt áp khi dẫn rất nhỏ, cỡ 0,4 – 0,5 V; có thể đến 0,1 V. Dùng cho các ứng dụng tần số cao cần dòng lớn, điện áp nhỏ, tổn thất rất nhỏ. Chỉ chịu được điện áp thấp, dưới 100 V.</a:t>
            </a:r>
            <a:endParaRPr lang="vi-VN" sz="2400">
              <a:solidFill>
                <a:srgbClr val="002060"/>
              </a:solidFill>
              <a:latin typeface="Times New Roman" pitchFamily="18" charset="0"/>
              <a:cs typeface="Times New Roman" pitchFamily="18" charset="0"/>
            </a:endParaRPr>
          </a:p>
        </p:txBody>
      </p:sp>
      <p:sp>
        <p:nvSpPr>
          <p:cNvPr id="12" name="Right Arrow 11"/>
          <p:cNvSpPr/>
          <p:nvPr/>
        </p:nvSpPr>
        <p:spPr>
          <a:xfrm>
            <a:off x="3428992" y="4286256"/>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heckerboard(across)">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checkerboard(across)">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checkerboard(across)">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checkerboard(across)">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3" grpId="0"/>
      <p:bldP spid="10" grpId="0"/>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71472" y="285728"/>
            <a:ext cx="7072362" cy="707886"/>
          </a:xfrm>
          <a:prstGeom prst="rect">
            <a:avLst/>
          </a:prstGeom>
          <a:noFill/>
        </p:spPr>
        <p:txBody>
          <a:bodyPr wrap="square" rtlCol="0">
            <a:spAutoFit/>
          </a:bodyPr>
          <a:lstStyle/>
          <a:p>
            <a:pPr algn="ctr"/>
            <a:r>
              <a:rPr lang="vi-VN" sz="4000" b="1" smtClean="0">
                <a:solidFill>
                  <a:srgbClr val="FF0000"/>
                </a:solidFill>
                <a:latin typeface="+mj-lt"/>
              </a:rPr>
              <a:t>Ứng dụng của diode</a:t>
            </a:r>
            <a:endParaRPr lang="vi-VN" sz="4000" b="1">
              <a:solidFill>
                <a:srgbClr val="FF0000"/>
              </a:solidFill>
              <a:latin typeface="+mj-lt"/>
            </a:endParaRPr>
          </a:p>
        </p:txBody>
      </p:sp>
      <p:sp>
        <p:nvSpPr>
          <p:cNvPr id="7" name="Rectangle 6"/>
          <p:cNvSpPr/>
          <p:nvPr/>
        </p:nvSpPr>
        <p:spPr>
          <a:xfrm>
            <a:off x="-73851" y="1142984"/>
            <a:ext cx="9432197"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Diode dùng để chỉnh lưu 1 pha , 3 pha  AC thành DC</a:t>
            </a:r>
            <a:endParaRPr lang="vi-VN" sz="3200" b="1">
              <a:solidFill>
                <a:schemeClr val="accent6">
                  <a:lumMod val="75000"/>
                </a:schemeClr>
              </a:solidFill>
              <a:latin typeface="Times New Roman" pitchFamily="18" charset="0"/>
              <a:cs typeface="Times New Roman" pitchFamily="18" charset="0"/>
            </a:endParaRPr>
          </a:p>
        </p:txBody>
      </p:sp>
      <p:sp>
        <p:nvSpPr>
          <p:cNvPr id="8" name="Rectangle 7"/>
          <p:cNvSpPr/>
          <p:nvPr/>
        </p:nvSpPr>
        <p:spPr>
          <a:xfrm>
            <a:off x="500034" y="2000240"/>
            <a:ext cx="7858180" cy="1077218"/>
          </a:xfrm>
          <a:prstGeom prst="rect">
            <a:avLst/>
          </a:prstGeom>
        </p:spPr>
        <p:txBody>
          <a:bodyPr wrap="square">
            <a:spAutoFit/>
          </a:bodyPr>
          <a:lstStyle/>
          <a:p>
            <a:pPr fontAlgn="base"/>
            <a:r>
              <a:rPr lang="en-US" sz="3200" b="1" smtClean="0">
                <a:solidFill>
                  <a:srgbClr val="000099"/>
                </a:solidFill>
                <a:latin typeface="Times New Roman" pitchFamily="18" charset="0"/>
                <a:cs typeface="Times New Roman" pitchFamily="18" charset="0"/>
              </a:rPr>
              <a:t>Bộ chỉnh lưu (rectifier): </a:t>
            </a:r>
            <a:r>
              <a:rPr lang="en-US" sz="3200" smtClean="0">
                <a:solidFill>
                  <a:srgbClr val="000099"/>
                </a:solidFill>
                <a:latin typeface="Times New Roman" pitchFamily="18" charset="0"/>
                <a:cs typeface="Times New Roman" pitchFamily="18" charset="0"/>
              </a:rPr>
              <a:t>biến đổi U, I xoay chiều thành một chiều (AC/DC)</a:t>
            </a:r>
            <a:endParaRPr lang="vi-VN" sz="3200">
              <a:solidFill>
                <a:srgbClr val="000099"/>
              </a:solidFill>
              <a:latin typeface="Times New Roman" pitchFamily="18" charset="0"/>
              <a:cs typeface="Times New Roman" pitchFamily="18" charset="0"/>
            </a:endParaRPr>
          </a:p>
        </p:txBody>
      </p:sp>
      <p:pic>
        <p:nvPicPr>
          <p:cNvPr id="9" name="Picture 8"/>
          <p:cNvPicPr/>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28662" y="3500438"/>
            <a:ext cx="7429552" cy="2857520"/>
          </a:xfrm>
          <a:prstGeom prst="rect">
            <a:avLst/>
          </a:prstGeom>
          <a:noFill/>
          <a:ln>
            <a:noFill/>
          </a:ln>
          <a:effectLs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par>
                                <p:cTn id="18" presetID="5" presetClass="entr" presetSubtype="1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checkerboard(across)">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1714488"/>
            <a:ext cx="8643998" cy="1200329"/>
          </a:xfrm>
          <a:prstGeom prst="rect">
            <a:avLst/>
          </a:prstGeom>
          <a:noFill/>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MỘT SỐ MẠCH  ỨNG  DỤNG THỰC TẾ  CỦA DIODE</a:t>
            </a:r>
            <a:endParaRPr lang="vi-VN" sz="3600"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Administrator\Desktop\Bài giảng trực tuyến\Chương 1\tu dien diode 1.jpg"/>
          <p:cNvPicPr>
            <a:picLocks noChangeAspect="1" noChangeArrowheads="1"/>
          </p:cNvPicPr>
          <p:nvPr/>
        </p:nvPicPr>
        <p:blipFill>
          <a:blip r:embed="rId2"/>
          <a:srcRect/>
          <a:stretch>
            <a:fillRect/>
          </a:stretch>
        </p:blipFill>
        <p:spPr bwMode="auto">
          <a:xfrm>
            <a:off x="323528" y="1340768"/>
            <a:ext cx="8667880" cy="5235494"/>
          </a:xfrm>
          <a:prstGeom prst="rect">
            <a:avLst/>
          </a:prstGeom>
          <a:noFill/>
        </p:spPr>
      </p:pic>
      <p:sp>
        <p:nvSpPr>
          <p:cNvPr id="3" name="TextBox 2"/>
          <p:cNvSpPr txBox="1"/>
          <p:nvPr/>
        </p:nvSpPr>
        <p:spPr>
          <a:xfrm>
            <a:off x="577665" y="260648"/>
            <a:ext cx="8159606" cy="584775"/>
          </a:xfrm>
          <a:prstGeom prst="rect">
            <a:avLst/>
          </a:prstGeom>
          <a:noFill/>
        </p:spPr>
        <p:txBody>
          <a:bodyPr wrap="none" rtlCol="0">
            <a:spAutoFit/>
          </a:bodyPr>
          <a:lstStyle/>
          <a:p>
            <a:r>
              <a:rPr lang="en-US" sz="3200" dirty="0" err="1" smtClean="0">
                <a:solidFill>
                  <a:srgbClr val="C00000"/>
                </a:solidFill>
                <a:latin typeface="Times New Roman" panose="02020603050405020304" pitchFamily="18" charset="0"/>
                <a:cs typeface="Times New Roman" panose="02020603050405020304" pitchFamily="18" charset="0"/>
              </a:rPr>
              <a:t>Mạch</a:t>
            </a:r>
            <a:r>
              <a:rPr lang="en-US" sz="3200" dirty="0" smtClean="0">
                <a:solidFill>
                  <a:srgbClr val="C00000"/>
                </a:solidFill>
                <a:latin typeface="Times New Roman" panose="02020603050405020304" pitchFamily="18" charset="0"/>
                <a:cs typeface="Times New Roman" panose="02020603050405020304" pitchFamily="18" charset="0"/>
              </a:rPr>
              <a:t> DIODE </a:t>
            </a:r>
            <a:r>
              <a:rPr lang="en-US" sz="3200" dirty="0" err="1" smtClean="0">
                <a:solidFill>
                  <a:srgbClr val="C00000"/>
                </a:solidFill>
                <a:latin typeface="Times New Roman" panose="02020603050405020304" pitchFamily="18" charset="0"/>
                <a:cs typeface="Times New Roman" panose="02020603050405020304" pitchFamily="18" charset="0"/>
              </a:rPr>
              <a:t>chỉnh</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lưu</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smtClean="0">
                <a:solidFill>
                  <a:srgbClr val="C00000"/>
                </a:solidFill>
                <a:latin typeface="Times New Roman" panose="02020603050405020304" pitchFamily="18" charset="0"/>
                <a:cs typeface="Times New Roman" panose="02020603050405020304" pitchFamily="18" charset="0"/>
              </a:rPr>
              <a:t>3 </a:t>
            </a:r>
            <a:r>
              <a:rPr lang="en-US" sz="3200" dirty="0" err="1" smtClean="0">
                <a:solidFill>
                  <a:srgbClr val="C00000"/>
                </a:solidFill>
                <a:latin typeface="Times New Roman" panose="02020603050405020304" pitchFamily="18" charset="0"/>
                <a:cs typeface="Times New Roman" panose="02020603050405020304" pitchFamily="18" charset="0"/>
              </a:rPr>
              <a:t>pha</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bên</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trong</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tủ</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điện</a:t>
            </a:r>
            <a:r>
              <a:rPr lang="en-US" sz="3200" dirty="0" smtClean="0">
                <a:solidFill>
                  <a:srgbClr val="C00000"/>
                </a:solidFill>
                <a:latin typeface="Times New Roman" panose="02020603050405020304" pitchFamily="18" charset="0"/>
                <a:cs typeface="Times New Roman" panose="02020603050405020304" pitchFamily="18" charset="0"/>
              </a:rPr>
              <a:t> </a:t>
            </a:r>
            <a:endParaRPr lang="en-US" sz="3200" dirty="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nodeType="withEffect">
                                  <p:stCondLst>
                                    <p:cond delay="0"/>
                                  </p:stCondLst>
                                  <p:childTnLst>
                                    <p:set>
                                      <p:cBhvr>
                                        <p:cTn id="9" dur="1" fill="hold">
                                          <p:stCondLst>
                                            <p:cond delay="0"/>
                                          </p:stCondLst>
                                        </p:cTn>
                                        <p:tgtEl>
                                          <p:spTgt spid="65538"/>
                                        </p:tgtEl>
                                        <p:attrNameLst>
                                          <p:attrName>style.visibility</p:attrName>
                                        </p:attrNameLst>
                                      </p:cBhvr>
                                      <p:to>
                                        <p:strVal val="visible"/>
                                      </p:to>
                                    </p:set>
                                    <p:animEffect transition="in" filter="checkerboard(across)">
                                      <p:cBhvr>
                                        <p:cTn id="10"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Administrator\Desktop\Bài giảng trực tuyến\Chương 1\Smart-Junction-Box-Smart-PV-Junction-Box-8A-4rails-3diodes-for-72-Solar-Panel.jpg"/>
          <p:cNvPicPr>
            <a:picLocks noChangeAspect="1" noChangeArrowheads="1"/>
          </p:cNvPicPr>
          <p:nvPr/>
        </p:nvPicPr>
        <p:blipFill>
          <a:blip r:embed="rId2" cstate="print"/>
          <a:srcRect/>
          <a:stretch>
            <a:fillRect/>
          </a:stretch>
        </p:blipFill>
        <p:spPr bwMode="auto">
          <a:xfrm>
            <a:off x="3995936" y="4293096"/>
            <a:ext cx="4500500" cy="2316528"/>
          </a:xfrm>
          <a:prstGeom prst="rect">
            <a:avLst/>
          </a:prstGeom>
          <a:noFill/>
        </p:spPr>
      </p:pic>
      <p:pic>
        <p:nvPicPr>
          <p:cNvPr id="2" name="Picture 1"/>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96993" y="1100252"/>
            <a:ext cx="6480720" cy="3240360"/>
          </a:xfrm>
          <a:prstGeom prst="rect">
            <a:avLst/>
          </a:prstGeom>
        </p:spPr>
      </p:pic>
      <p:sp>
        <p:nvSpPr>
          <p:cNvPr id="4" name="TextBox 3"/>
          <p:cNvSpPr txBox="1"/>
          <p:nvPr/>
        </p:nvSpPr>
        <p:spPr>
          <a:xfrm>
            <a:off x="96993" y="19405"/>
            <a:ext cx="8867495" cy="1077218"/>
          </a:xfrm>
          <a:prstGeom prst="rect">
            <a:avLst/>
          </a:prstGeom>
          <a:noFill/>
        </p:spPr>
        <p:txBody>
          <a:bodyPr wrap="square" rtlCol="0">
            <a:spAutoFit/>
          </a:bodyPr>
          <a:lstStyle/>
          <a:p>
            <a:pPr algn="ctr"/>
            <a:r>
              <a:rPr lang="en-US" sz="3200" dirty="0" err="1" smtClean="0">
                <a:solidFill>
                  <a:srgbClr val="C00000"/>
                </a:solidFill>
                <a:latin typeface="Times New Roman" panose="02020603050405020304" pitchFamily="18" charset="0"/>
                <a:cs typeface="Times New Roman" panose="02020603050405020304" pitchFamily="18" charset="0"/>
              </a:rPr>
              <a:t>Mạch</a:t>
            </a:r>
            <a:r>
              <a:rPr lang="en-US" sz="3200" dirty="0" smtClean="0">
                <a:solidFill>
                  <a:srgbClr val="C00000"/>
                </a:solidFill>
                <a:latin typeface="Times New Roman" panose="02020603050405020304" pitchFamily="18" charset="0"/>
                <a:cs typeface="Times New Roman" panose="02020603050405020304" pitchFamily="18" charset="0"/>
              </a:rPr>
              <a:t> DIODE </a:t>
            </a:r>
            <a:r>
              <a:rPr lang="en-US" sz="3200" dirty="0" err="1" smtClean="0">
                <a:solidFill>
                  <a:srgbClr val="C00000"/>
                </a:solidFill>
                <a:latin typeface="Times New Roman" panose="02020603050405020304" pitchFamily="18" charset="0"/>
                <a:cs typeface="Times New Roman" panose="02020603050405020304" pitchFamily="18" charset="0"/>
              </a:rPr>
              <a:t>cầu</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dẫn</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cho</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các</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tấm</a:t>
            </a:r>
            <a:r>
              <a:rPr lang="en-US" sz="3200" dirty="0" smtClean="0">
                <a:solidFill>
                  <a:srgbClr val="C00000"/>
                </a:solidFill>
                <a:latin typeface="Times New Roman" panose="02020603050405020304" pitchFamily="18" charset="0"/>
                <a:cs typeface="Times New Roman" panose="02020603050405020304" pitchFamily="18" charset="0"/>
              </a:rPr>
              <a:t> pin </a:t>
            </a:r>
            <a:r>
              <a:rPr lang="en-US" sz="3200" dirty="0" err="1" smtClean="0">
                <a:solidFill>
                  <a:srgbClr val="C00000"/>
                </a:solidFill>
                <a:latin typeface="Times New Roman" panose="02020603050405020304" pitchFamily="18" charset="0"/>
                <a:cs typeface="Times New Roman" panose="02020603050405020304" pitchFamily="18" charset="0"/>
              </a:rPr>
              <a:t>năng</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lượng</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mặt</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trời</a:t>
            </a:r>
            <a:r>
              <a:rPr lang="en-US" sz="3200" dirty="0" smtClean="0">
                <a:solidFill>
                  <a:srgbClr val="C00000"/>
                </a:solidFill>
                <a:latin typeface="Times New Roman" panose="02020603050405020304" pitchFamily="18" charset="0"/>
                <a:cs typeface="Times New Roman" panose="02020603050405020304" pitchFamily="18" charset="0"/>
              </a:rPr>
              <a:t> </a:t>
            </a:r>
            <a:endParaRPr lang="en-US" sz="32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90785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4514"/>
                                        </p:tgtEl>
                                        <p:attrNameLst>
                                          <p:attrName>style.visibility</p:attrName>
                                        </p:attrNameLst>
                                      </p:cBhvr>
                                      <p:to>
                                        <p:strVal val="visible"/>
                                      </p:to>
                                    </p:set>
                                    <p:animEffect transition="in" filter="checkerboard(across)">
                                      <p:cBhvr>
                                        <p:cTn id="1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60648"/>
            <a:ext cx="5410944" cy="1872208"/>
          </a:xfrm>
        </p:spPr>
        <p:txBody>
          <a:bodyPr>
            <a:normAutofit/>
          </a:bodyPr>
          <a:lstStyle/>
          <a:p>
            <a:pPr algn="l"/>
            <a:r>
              <a:rPr lang="en-US" sz="3200" dirty="0" err="1" smtClean="0">
                <a:solidFill>
                  <a:srgbClr val="C00000"/>
                </a:solidFill>
                <a:latin typeface="Times New Roman" panose="02020603050405020304" pitchFamily="18" charset="0"/>
                <a:cs typeface="Times New Roman" panose="02020603050405020304" pitchFamily="18" charset="0"/>
              </a:rPr>
              <a:t>Mạch</a:t>
            </a:r>
            <a:r>
              <a:rPr lang="en-US" sz="3200" dirty="0" smtClean="0">
                <a:solidFill>
                  <a:srgbClr val="C00000"/>
                </a:solidFill>
                <a:latin typeface="Times New Roman" panose="02020603050405020304" pitchFamily="18" charset="0"/>
                <a:cs typeface="Times New Roman" panose="02020603050405020304" pitchFamily="18" charset="0"/>
              </a:rPr>
              <a:t> DIODE </a:t>
            </a:r>
            <a:r>
              <a:rPr lang="en-US" sz="3200" dirty="0" err="1" smtClean="0">
                <a:solidFill>
                  <a:srgbClr val="C00000"/>
                </a:solidFill>
                <a:latin typeface="Times New Roman" panose="02020603050405020304" pitchFamily="18" charset="0"/>
                <a:cs typeface="Times New Roman" panose="02020603050405020304" pitchFamily="18" charset="0"/>
              </a:rPr>
              <a:t>thực</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hiện</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phần</a:t>
            </a:r>
            <a:r>
              <a:rPr lang="en-US" sz="3200" dirty="0" smtClean="0">
                <a:solidFill>
                  <a:srgbClr val="C00000"/>
                </a:solidFill>
                <a:latin typeface="Times New Roman" panose="02020603050405020304" pitchFamily="18" charset="0"/>
                <a:cs typeface="Times New Roman" panose="02020603050405020304" pitchFamily="18" charset="0"/>
              </a:rPr>
              <a:t> </a:t>
            </a:r>
            <a:br>
              <a:rPr lang="en-US" sz="3200" dirty="0" smtClean="0">
                <a:solidFill>
                  <a:srgbClr val="C00000"/>
                </a:solidFill>
                <a:latin typeface="Times New Roman" panose="02020603050405020304" pitchFamily="18" charset="0"/>
                <a:cs typeface="Times New Roman" panose="02020603050405020304" pitchFamily="18" charset="0"/>
              </a:rPr>
            </a:br>
            <a:r>
              <a:rPr lang="en-US" sz="3200" dirty="0" err="1" smtClean="0">
                <a:solidFill>
                  <a:srgbClr val="C00000"/>
                </a:solidFill>
                <a:latin typeface="Times New Roman" panose="02020603050405020304" pitchFamily="18" charset="0"/>
                <a:cs typeface="Times New Roman" panose="02020603050405020304" pitchFamily="18" charset="0"/>
              </a:rPr>
              <a:t>chỉnh</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lưu</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trong</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thiết</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bị</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biến</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tần</a:t>
            </a:r>
            <a:endParaRPr lang="en-US" sz="3200" dirty="0">
              <a:solidFill>
                <a:srgbClr val="C00000"/>
              </a:solidFill>
            </a:endParaRPr>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0" y="2588844"/>
            <a:ext cx="7670656" cy="4224532"/>
          </a:xfrm>
        </p:spPr>
      </p:pic>
      <p:pic>
        <p:nvPicPr>
          <p:cNvPr id="3" name="Picture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6300192" y="299120"/>
            <a:ext cx="1771650" cy="2305050"/>
          </a:xfrm>
          <a:prstGeom prst="rect">
            <a:avLst/>
          </a:prstGeom>
        </p:spPr>
      </p:pic>
    </p:spTree>
    <p:extLst>
      <p:ext uri="{BB962C8B-B14F-4D97-AF65-F5344CB8AC3E}">
        <p14:creationId xmlns="" xmlns:p14="http://schemas.microsoft.com/office/powerpoint/2010/main" val="2991064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481328"/>
            <a:ext cx="8229600" cy="4525963"/>
          </a:xfrm>
        </p:spPr>
        <p:txBody>
          <a:bodyPr>
            <a:normAutofit/>
          </a:bodyPr>
          <a:lstStyle/>
          <a:p>
            <a:pPr marL="514350" indent="-514350">
              <a:buNone/>
            </a:pPr>
            <a:r>
              <a:rPr lang="en-US" b="1" i="1" smtClean="0">
                <a:latin typeface="Times New Roman" pitchFamily="18" charset="0"/>
                <a:cs typeface="Times New Roman" pitchFamily="18" charset="0"/>
              </a:rPr>
              <a:t>1. Điện tử cơ bản</a:t>
            </a:r>
            <a:r>
              <a:rPr lang="en-US" smtClean="0">
                <a:latin typeface="Times New Roman" pitchFamily="18" charset="0"/>
                <a:cs typeface="Times New Roman" pitchFamily="18" charset="0"/>
              </a:rPr>
              <a:t>; Khoa Điện - Điện Tử trường Cao đẳng Lý Tự Trọng.</a:t>
            </a:r>
          </a:p>
          <a:p>
            <a:pPr marL="514350" lvl="0" indent="-514350">
              <a:buNone/>
            </a:pPr>
            <a:r>
              <a:rPr lang="en-US" b="1" i="1" smtClean="0">
                <a:latin typeface="Times New Roman" pitchFamily="18" charset="0"/>
                <a:cs typeface="Times New Roman" pitchFamily="18" charset="0"/>
              </a:rPr>
              <a:t>2.</a:t>
            </a:r>
            <a:r>
              <a:rPr lang="en-US" smtClean="0">
                <a:latin typeface="Times New Roman" pitchFamily="18" charset="0"/>
                <a:cs typeface="Times New Roman" pitchFamily="18" charset="0"/>
              </a:rPr>
              <a:t> </a:t>
            </a:r>
            <a:r>
              <a:rPr lang="vi-VN" b="1" i="1" smtClean="0">
                <a:latin typeface="Times New Roman" pitchFamily="18" charset="0"/>
                <a:cs typeface="Times New Roman" pitchFamily="18" charset="0"/>
              </a:rPr>
              <a:t>Giáo trình điện tử công suất</a:t>
            </a:r>
            <a:r>
              <a:rPr lang="en-US" smtClean="0">
                <a:latin typeface="Times New Roman" pitchFamily="18" charset="0"/>
                <a:cs typeface="Times New Roman" pitchFamily="18" charset="0"/>
              </a:rPr>
              <a:t>;</a:t>
            </a:r>
            <a:r>
              <a:rPr lang="vi-VN" smtClean="0">
                <a:latin typeface="Times New Roman" pitchFamily="18" charset="0"/>
                <a:cs typeface="Times New Roman" pitchFamily="18" charset="0"/>
              </a:rPr>
              <a:t> Trần Trọng Minh</a:t>
            </a:r>
            <a:r>
              <a:rPr lang="en-US" smtClean="0">
                <a:latin typeface="Times New Roman" pitchFamily="18" charset="0"/>
                <a:cs typeface="Times New Roman" pitchFamily="18" charset="0"/>
              </a:rPr>
              <a:t>; </a:t>
            </a:r>
            <a:r>
              <a:rPr lang="vi-VN" smtClean="0">
                <a:latin typeface="Times New Roman" pitchFamily="18" charset="0"/>
                <a:cs typeface="Times New Roman" pitchFamily="18" charset="0"/>
              </a:rPr>
              <a:t>NXB Giáo dục, 2009</a:t>
            </a:r>
            <a:r>
              <a:rPr lang="en-US" smtClean="0">
                <a:latin typeface="Times New Roman" pitchFamily="18" charset="0"/>
                <a:cs typeface="Times New Roman" pitchFamily="18" charset="0"/>
              </a:rPr>
              <a:t>.</a:t>
            </a:r>
          </a:p>
          <a:p>
            <a:pPr>
              <a:buNone/>
            </a:pPr>
            <a:r>
              <a:rPr lang="vi-VN" b="1" i="1" smtClean="0">
                <a:latin typeface="Times New Roman" pitchFamily="18" charset="0"/>
                <a:cs typeface="Times New Roman" pitchFamily="18" charset="0"/>
              </a:rPr>
              <a:t>3. Phân tích và giải mạch điện tử công suất</a:t>
            </a:r>
            <a:r>
              <a:rPr lang="en-US" smtClean="0">
                <a:latin typeface="Times New Roman" pitchFamily="18" charset="0"/>
                <a:cs typeface="Times New Roman" pitchFamily="18" charset="0"/>
              </a:rPr>
              <a:t>;</a:t>
            </a:r>
            <a:r>
              <a:rPr lang="vi-VN" smtClean="0">
                <a:latin typeface="Times New Roman" pitchFamily="18" charset="0"/>
                <a:cs typeface="Times New Roman" pitchFamily="18" charset="0"/>
              </a:rPr>
              <a:t> Phạm Quốc Hải, Dương Văn Nghi</a:t>
            </a:r>
            <a:r>
              <a:rPr lang="en-US" smtClean="0">
                <a:latin typeface="Times New Roman" pitchFamily="18" charset="0"/>
                <a:cs typeface="Times New Roman" pitchFamily="18" charset="0"/>
              </a:rPr>
              <a:t>; N</a:t>
            </a:r>
            <a:r>
              <a:rPr lang="vi-VN" smtClean="0">
                <a:latin typeface="Times New Roman" pitchFamily="18" charset="0"/>
                <a:cs typeface="Times New Roman" pitchFamily="18" charset="0"/>
              </a:rPr>
              <a:t>XB KH&amp;KT, 1999.</a:t>
            </a:r>
            <a:endParaRPr lang="vi-VN"/>
          </a:p>
        </p:txBody>
      </p:sp>
      <p:sp>
        <p:nvSpPr>
          <p:cNvPr id="5" name="TextBox 4"/>
          <p:cNvSpPr txBox="1"/>
          <p:nvPr/>
        </p:nvSpPr>
        <p:spPr>
          <a:xfrm>
            <a:off x="1142944" y="285728"/>
            <a:ext cx="6500890" cy="646331"/>
          </a:xfrm>
          <a:prstGeom prst="rect">
            <a:avLst/>
          </a:prstGeom>
          <a:noFill/>
        </p:spPr>
        <p:txBody>
          <a:bodyPr wrap="square" rtlCol="0">
            <a:spAutoFit/>
          </a:bodyPr>
          <a:lstStyle/>
          <a:p>
            <a:pPr algn="ctr"/>
            <a:r>
              <a:rPr lang="en-US" sz="3600" b="1" smtClean="0">
                <a:solidFill>
                  <a:srgbClr val="FF0000"/>
                </a:solidFill>
                <a:latin typeface="Times New Roman" pitchFamily="18" charset="0"/>
                <a:cs typeface="Times New Roman" pitchFamily="18" charset="0"/>
              </a:rPr>
              <a:t>Tài liệu tham khảo</a:t>
            </a:r>
            <a:endParaRPr lang="vi-VN" sz="36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1697</TotalTime>
  <Words>1448</Words>
  <Application>Microsoft Office PowerPoint</Application>
  <PresentationFormat>On-screen Show (4:3)</PresentationFormat>
  <Paragraphs>129</Paragraphs>
  <Slides>27</Slides>
  <Notes>3</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27</vt:i4>
      </vt:variant>
    </vt:vector>
  </HeadingPairs>
  <TitlesOfParts>
    <vt:vector size="31" baseType="lpstr">
      <vt:lpstr>Office Theme</vt:lpstr>
      <vt:lpstr>Visio</vt:lpstr>
      <vt:lpstr>Equation</vt:lpstr>
      <vt:lpstr>Microsoft Equation 3.0</vt:lpstr>
      <vt:lpstr>Slide 1</vt:lpstr>
      <vt:lpstr>Slide 2</vt:lpstr>
      <vt:lpstr>Slide 3</vt:lpstr>
      <vt:lpstr>Slide 4</vt:lpstr>
      <vt:lpstr>Slide 5</vt:lpstr>
      <vt:lpstr>Slide 6</vt:lpstr>
      <vt:lpstr>Lãnh vực ứng dụng của ĐTCS</vt:lpstr>
      <vt:lpstr>Slide 8</vt:lpstr>
      <vt:lpstr>Slide 9</vt:lpstr>
      <vt:lpstr>Slide 10</vt:lpstr>
      <vt:lpstr>Slide 11</vt:lpstr>
      <vt:lpstr>Slide 12</vt:lpstr>
      <vt:lpstr>Slide 13</vt:lpstr>
      <vt:lpstr>Gọi Vγ là ngưỡng dẫn Diode  </vt:lpstr>
      <vt:lpstr>Slide 15</vt:lpstr>
      <vt:lpstr>Slide 16</vt:lpstr>
      <vt:lpstr>Slide 17</vt:lpstr>
      <vt:lpstr>Slide 18</vt:lpstr>
      <vt:lpstr>Slide 19</vt:lpstr>
      <vt:lpstr>Slide 20</vt:lpstr>
      <vt:lpstr>Slide 21</vt:lpstr>
      <vt:lpstr>Slide 22</vt:lpstr>
      <vt:lpstr>Slide 23</vt:lpstr>
      <vt:lpstr>Slide 24</vt:lpstr>
      <vt:lpstr>Slide 25</vt:lpstr>
      <vt:lpstr>Mạch DIODE thực hiện phần  chỉnh lưu trong thiết bị biến tần</vt:lpstr>
      <vt:lpstr>Slide 27</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CÁC PHẦN TỬ BÁN DẪN CÔNG SUẤT</dc:title>
  <dc:creator>Administrator</dc:creator>
  <cp:lastModifiedBy>Administrator</cp:lastModifiedBy>
  <cp:revision>209</cp:revision>
  <dcterms:created xsi:type="dcterms:W3CDTF">2020-03-23T03:43:51Z</dcterms:created>
  <dcterms:modified xsi:type="dcterms:W3CDTF">2020-11-20T14:57:33Z</dcterms:modified>
</cp:coreProperties>
</file>