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8" r:id="rId2"/>
    <p:sldId id="259" r:id="rId3"/>
    <p:sldId id="260" r:id="rId4"/>
    <p:sldId id="271" r:id="rId5"/>
    <p:sldId id="272" r:id="rId6"/>
    <p:sldId id="273" r:id="rId7"/>
    <p:sldId id="274" r:id="rId8"/>
    <p:sldId id="261" r:id="rId9"/>
    <p:sldId id="262" r:id="rId10"/>
    <p:sldId id="263" r:id="rId11"/>
    <p:sldId id="264" r:id="rId12"/>
    <p:sldId id="275" r:id="rId13"/>
    <p:sldId id="276" r:id="rId14"/>
    <p:sldId id="277" r:id="rId15"/>
    <p:sldId id="278" r:id="rId16"/>
    <p:sldId id="279" r:id="rId17"/>
    <p:sldId id="280" r:id="rId18"/>
    <p:sldId id="281" r:id="rId19"/>
    <p:sldId id="265" r:id="rId20"/>
    <p:sldId id="268" r:id="rId21"/>
    <p:sldId id="267" r:id="rId22"/>
    <p:sldId id="284" r:id="rId23"/>
    <p:sldId id="269" r:id="rId24"/>
    <p:sldId id="27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ccountName" initials="A" lastIdx="1" clrIdx="0">
    <p:extLst>
      <p:ext uri="{19B8F6BF-5375-455C-9EA6-DF929625EA0E}">
        <p15:presenceInfo xmlns:p15="http://schemas.microsoft.com/office/powerpoint/2012/main" userId="AccountNam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48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12-25T14:12:49.789" idx="1">
    <p:pos x="10" y="10"/>
    <p:text/>
    <p:extLst>
      <p:ext uri="{C676402C-5697-4E1C-873F-D02D1690AC5C}">
        <p15:threadingInfo xmlns:p15="http://schemas.microsoft.com/office/powerpoint/2012/main" timeZoneBias="-4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372E3F-E39F-48A2-9DB5-4CBCB82BCDF2}" type="datetimeFigureOut">
              <a:rPr lang="en-US" smtClean="0"/>
              <a:t>2/26/2021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FC7692-8E04-4EC8-A4C2-83B43B1DFE56}" type="slidenum">
              <a:rPr lang="en-US" smtClean="0"/>
              <a:t>‹#›</a:t>
            </a:fld>
            <a:endParaRPr lang="en-US"/>
          </a:p>
        </p:txBody>
      </p:sp>
    </p:spTree>
    <p:extLst>
      <p:ext uri="{BB962C8B-B14F-4D97-AF65-F5344CB8AC3E}">
        <p14:creationId xmlns:p14="http://schemas.microsoft.com/office/powerpoint/2010/main" val="487182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a:t>
            </a:fld>
            <a:endParaRPr lang="en-US"/>
          </a:p>
        </p:txBody>
      </p:sp>
    </p:spTree>
    <p:extLst>
      <p:ext uri="{BB962C8B-B14F-4D97-AF65-F5344CB8AC3E}">
        <p14:creationId xmlns:p14="http://schemas.microsoft.com/office/powerpoint/2010/main" val="1410262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TÁC</a:t>
            </a:r>
            <a:r>
              <a:rPr lang="en-US" baseline="0" smtClean="0"/>
              <a:t> DỤNG NHƯ CÂU HỎI KIỂM TRA QUIZZI</a:t>
            </a:r>
            <a:endParaRPr lang="en-US" smtClean="0"/>
          </a:p>
          <a:p>
            <a:r>
              <a:rPr lang="en-US" smtClean="0"/>
              <a:t>NHẮC</a:t>
            </a:r>
            <a:r>
              <a:rPr lang="en-US" baseline="0" smtClean="0"/>
              <a:t> SV NOTE VÀO BÀI GIẢNG VIẾT TAY</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a:t>
            </a:fld>
            <a:endParaRPr lang="en-US"/>
          </a:p>
        </p:txBody>
      </p:sp>
    </p:spTree>
    <p:extLst>
      <p:ext uri="{BB962C8B-B14F-4D97-AF65-F5344CB8AC3E}">
        <p14:creationId xmlns:p14="http://schemas.microsoft.com/office/powerpoint/2010/main" val="305456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CÁC</a:t>
            </a:r>
            <a:r>
              <a:rPr lang="en-US" baseline="0" smtClean="0"/>
              <a:t> BẠN nhiều lần được học (nhiều kinh nghiệm) nên HẦU NHƯ NẮM RÕ QUY TRÌNH</a:t>
            </a:r>
          </a:p>
          <a:p>
            <a:r>
              <a:rPr lang="en-US" baseline="0" smtClean="0"/>
              <a:t>YÊU CẦU SV LÀM VIỆC NHÓM ĐỂ ĐIỀN VÀO CÁC Ô TRỐNG CHÚ Ý THUỘC BƯỚC 1 BƯỚC  3 CỦA QUY TRÌNH</a:t>
            </a:r>
          </a:p>
          <a:p>
            <a:r>
              <a:rPr lang="en-US" baseline="0" smtClean="0"/>
              <a:t>DÁN BẢN GIẤY TRẢ LỜI TRUÓC KHI CHUYỂN SLIDE MỚI</a:t>
            </a:r>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a:t>
            </a:fld>
            <a:endParaRPr lang="en-US"/>
          </a:p>
        </p:txBody>
      </p:sp>
    </p:spTree>
    <p:extLst>
      <p:ext uri="{BB962C8B-B14F-4D97-AF65-F5344CB8AC3E}">
        <p14:creationId xmlns:p14="http://schemas.microsoft.com/office/powerpoint/2010/main" val="2455790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a:t>
            </a:fld>
            <a:endParaRPr lang="en-US"/>
          </a:p>
        </p:txBody>
      </p:sp>
    </p:spTree>
    <p:extLst>
      <p:ext uri="{BB962C8B-B14F-4D97-AF65-F5344CB8AC3E}">
        <p14:creationId xmlns:p14="http://schemas.microsoft.com/office/powerpoint/2010/main" val="73997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5</a:t>
            </a:fld>
            <a:endParaRPr lang="en-US"/>
          </a:p>
        </p:txBody>
      </p:sp>
    </p:spTree>
    <p:extLst>
      <p:ext uri="{BB962C8B-B14F-4D97-AF65-F5344CB8AC3E}">
        <p14:creationId xmlns:p14="http://schemas.microsoft.com/office/powerpoint/2010/main" val="31320582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6</a:t>
            </a:fld>
            <a:endParaRPr lang="en-US"/>
          </a:p>
        </p:txBody>
      </p:sp>
    </p:spTree>
    <p:extLst>
      <p:ext uri="{BB962C8B-B14F-4D97-AF65-F5344CB8AC3E}">
        <p14:creationId xmlns:p14="http://schemas.microsoft.com/office/powerpoint/2010/main" val="140676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7</a:t>
            </a:fld>
            <a:endParaRPr lang="en-US"/>
          </a:p>
        </p:txBody>
      </p:sp>
    </p:spTree>
    <p:extLst>
      <p:ext uri="{BB962C8B-B14F-4D97-AF65-F5344CB8AC3E}">
        <p14:creationId xmlns:p14="http://schemas.microsoft.com/office/powerpoint/2010/main" val="4260183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CLICK</a:t>
            </a:r>
            <a:r>
              <a:rPr lang="en-US" baseline="0" smtClean="0"/>
              <a:t> MŨI TÊN HOẶC LOGO ĐỂ CHUYỂN SLIDE 3  TH KIỂM TRA NẠN NHÂN</a:t>
            </a:r>
          </a:p>
          <a:p>
            <a:r>
              <a:rPr lang="en-US" baseline="0" smtClean="0"/>
              <a:t>THƯỜNG LÀ 3 BƯỚC NHƯNG VÌ AN TOÀN CHÚNG TA CHUYỂN 2 CHÚ Ý THÀNH BƯỚC MỚI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8</a:t>
            </a:fld>
            <a:endParaRPr lang="en-US"/>
          </a:p>
        </p:txBody>
      </p:sp>
    </p:spTree>
    <p:extLst>
      <p:ext uri="{BB962C8B-B14F-4D97-AF65-F5344CB8AC3E}">
        <p14:creationId xmlns:p14="http://schemas.microsoft.com/office/powerpoint/2010/main" val="3383837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9</a:t>
            </a:fld>
            <a:endParaRPr lang="en-US"/>
          </a:p>
        </p:txBody>
      </p:sp>
    </p:spTree>
    <p:extLst>
      <p:ext uri="{BB962C8B-B14F-4D97-AF65-F5344CB8AC3E}">
        <p14:creationId xmlns:p14="http://schemas.microsoft.com/office/powerpoint/2010/main" val="27550955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TỔNG</a:t>
            </a:r>
            <a:r>
              <a:rPr lang="en-US" baseline="0" smtClean="0"/>
              <a:t> KẾT QUY TRÌNH CẤP CỨU</a:t>
            </a:r>
          </a:p>
          <a:p>
            <a:r>
              <a:rPr lang="en-US" baseline="0" smtClean="0"/>
              <a:t>KẾT LUẬN : CÀNG NHANH CÀNG TỐT NHƯNG PHẢI ĐẶT BIỆT CHÚ Ý ĐẾN AN TOÀN</a:t>
            </a:r>
          </a:p>
          <a:p>
            <a:r>
              <a:rPr lang="en-US" baseline="0" smtClean="0"/>
              <a:t>CÁC PHƯƠNG PHÁP HÔ HẤP NHÂN TẠO ĐÃ THẢO LUẬN TRÊN GROUP ZALO LỚP (GỢI Ý ƯU NHƯỢC ĐIỂM CÁC PP HÔ HẤP) NÊN CHUYỂN QUA THỰC HÀNH</a:t>
            </a:r>
          </a:p>
          <a:p>
            <a:r>
              <a:rPr lang="en-US" baseline="0" smtClean="0"/>
              <a:t>VÌ COVID 19 NÊN SẼ KO THỰC HIỆN HÀ HƠI THỔI NGẠT MÀ SỬ DỤNG PP NẰM SẤP</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10</a:t>
            </a:fld>
            <a:endParaRPr lang="en-US"/>
          </a:p>
        </p:txBody>
      </p:sp>
    </p:spTree>
    <p:extLst>
      <p:ext uri="{BB962C8B-B14F-4D97-AF65-F5344CB8AC3E}">
        <p14:creationId xmlns:p14="http://schemas.microsoft.com/office/powerpoint/2010/main" val="2231608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HỎI</a:t>
            </a:r>
            <a:r>
              <a:rPr lang="en-US" baseline="0" smtClean="0"/>
              <a:t> SV TRÌNH BÀY ƯU NHƯỢC ĐIỂM CỦA CÁC PP HÔ HẤP NHÂN TẠO</a:t>
            </a:r>
          </a:p>
          <a:p>
            <a:r>
              <a:rPr lang="en-US" baseline="0" smtClean="0"/>
              <a:t>CHỐT SỬ DỤNG PP NẰM SẤP VÌ COVID</a:t>
            </a:r>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11</a:t>
            </a:fld>
            <a:endParaRPr lang="en-US"/>
          </a:p>
        </p:txBody>
      </p:sp>
    </p:spTree>
    <p:extLst>
      <p:ext uri="{BB962C8B-B14F-4D97-AF65-F5344CB8AC3E}">
        <p14:creationId xmlns:p14="http://schemas.microsoft.com/office/powerpoint/2010/main" val="1850180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12</a:t>
            </a:fld>
            <a:endParaRPr lang="en-US"/>
          </a:p>
        </p:txBody>
      </p:sp>
    </p:spTree>
    <p:extLst>
      <p:ext uri="{BB962C8B-B14F-4D97-AF65-F5344CB8AC3E}">
        <p14:creationId xmlns:p14="http://schemas.microsoft.com/office/powerpoint/2010/main" val="1729440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13</a:t>
            </a:fld>
            <a:endParaRPr lang="en-US"/>
          </a:p>
        </p:txBody>
      </p:sp>
    </p:spTree>
    <p:extLst>
      <p:ext uri="{BB962C8B-B14F-4D97-AF65-F5344CB8AC3E}">
        <p14:creationId xmlns:p14="http://schemas.microsoft.com/office/powerpoint/2010/main" val="31841395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14</a:t>
            </a:fld>
            <a:endParaRPr lang="en-US"/>
          </a:p>
        </p:txBody>
      </p:sp>
    </p:spTree>
    <p:extLst>
      <p:ext uri="{BB962C8B-B14F-4D97-AF65-F5344CB8AC3E}">
        <p14:creationId xmlns:p14="http://schemas.microsoft.com/office/powerpoint/2010/main" val="3658489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15</a:t>
            </a:fld>
            <a:endParaRPr lang="en-US"/>
          </a:p>
        </p:txBody>
      </p:sp>
    </p:spTree>
    <p:extLst>
      <p:ext uri="{BB962C8B-B14F-4D97-AF65-F5344CB8AC3E}">
        <p14:creationId xmlns:p14="http://schemas.microsoft.com/office/powerpoint/2010/main" val="1334590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16</a:t>
            </a:fld>
            <a:endParaRPr lang="en-US"/>
          </a:p>
        </p:txBody>
      </p:sp>
    </p:spTree>
    <p:extLst>
      <p:ext uri="{BB962C8B-B14F-4D97-AF65-F5344CB8AC3E}">
        <p14:creationId xmlns:p14="http://schemas.microsoft.com/office/powerpoint/2010/main" val="276436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17</a:t>
            </a:fld>
            <a:endParaRPr lang="en-US"/>
          </a:p>
        </p:txBody>
      </p:sp>
    </p:spTree>
    <p:extLst>
      <p:ext uri="{BB962C8B-B14F-4D97-AF65-F5344CB8AC3E}">
        <p14:creationId xmlns:p14="http://schemas.microsoft.com/office/powerpoint/2010/main" val="21225684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18</a:t>
            </a:fld>
            <a:endParaRPr lang="en-US"/>
          </a:p>
        </p:txBody>
      </p:sp>
    </p:spTree>
    <p:extLst>
      <p:ext uri="{BB962C8B-B14F-4D97-AF65-F5344CB8AC3E}">
        <p14:creationId xmlns:p14="http://schemas.microsoft.com/office/powerpoint/2010/main" val="3591484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smtClean="0"/>
              <a:t>SẮP XẾP THỰC HIỆN THAO TÁC MẪU</a:t>
            </a:r>
            <a:endParaRPr lang="en-US" smtClean="0"/>
          </a:p>
          <a:p>
            <a:r>
              <a:rPr lang="en-US" smtClean="0"/>
              <a:t>YÊU</a:t>
            </a:r>
            <a:r>
              <a:rPr lang="en-US" baseline="0" smtClean="0"/>
              <a:t> CẦU SV CHIA NHÓM CÙNG THỰC HIỆN BƯỚC 4-5</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19</a:t>
            </a:fld>
            <a:endParaRPr lang="en-US"/>
          </a:p>
        </p:txBody>
      </p:sp>
    </p:spTree>
    <p:extLst>
      <p:ext uri="{BB962C8B-B14F-4D97-AF65-F5344CB8AC3E}">
        <p14:creationId xmlns:p14="http://schemas.microsoft.com/office/powerpoint/2010/main" val="23761842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68D0162-6774-48FF-AE99-662E53949D9C}" type="slidenum">
              <a:rPr lang="en-US">
                <a:latin typeface="Calibri" pitchFamily="34" charset="0"/>
              </a:rPr>
              <a:pPr eaLnBrk="1" hangingPunct="1"/>
              <a:t>20</a:t>
            </a:fld>
            <a:endParaRPr lang="en-US">
              <a:latin typeface="Calibri" pitchFamily="34" charset="0"/>
            </a:endParaRPr>
          </a:p>
        </p:txBody>
      </p:sp>
    </p:spTree>
    <p:extLst>
      <p:ext uri="{BB962C8B-B14F-4D97-AF65-F5344CB8AC3E}">
        <p14:creationId xmlns:p14="http://schemas.microsoft.com/office/powerpoint/2010/main" val="2165244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XEM CLIP ĐỂ</a:t>
            </a:r>
            <a:r>
              <a:rPr lang="en-US" baseline="0" smtClean="0"/>
              <a:t> TỔNG KẾT</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21</a:t>
            </a:fld>
            <a:endParaRPr lang="en-US"/>
          </a:p>
        </p:txBody>
      </p:sp>
    </p:spTree>
    <p:extLst>
      <p:ext uri="{BB962C8B-B14F-4D97-AF65-F5344CB8AC3E}">
        <p14:creationId xmlns:p14="http://schemas.microsoft.com/office/powerpoint/2010/main" val="3131581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22</a:t>
            </a:fld>
            <a:endParaRPr lang="en-US"/>
          </a:p>
        </p:txBody>
      </p:sp>
    </p:spTree>
    <p:extLst>
      <p:ext uri="{BB962C8B-B14F-4D97-AF65-F5344CB8AC3E}">
        <p14:creationId xmlns:p14="http://schemas.microsoft.com/office/powerpoint/2010/main" val="3702785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BÀI</a:t>
            </a:r>
            <a:r>
              <a:rPr lang="en-US" baseline="0" smtClean="0"/>
              <a:t> GIẢNG ĐẾN ĐAY LÀ KẾT THÚC: CẢM ƠN CÁC BẠN SV VÀ QUÝ THẦY CÔ ĐÃ ỦNG HỘ CHO BÀI GIẢNG </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23</a:t>
            </a:fld>
            <a:endParaRPr lang="en-US"/>
          </a:p>
        </p:txBody>
      </p:sp>
    </p:spTree>
    <p:extLst>
      <p:ext uri="{BB962C8B-B14F-4D97-AF65-F5344CB8AC3E}">
        <p14:creationId xmlns:p14="http://schemas.microsoft.com/office/powerpoint/2010/main" val="1102093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E70A233-A888-476B-A90E-DA6EC6712779}"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3150818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0A233-A888-476B-A90E-DA6EC6712779}"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132484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70A233-A888-476B-A90E-DA6EC6712779}"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2269078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E70A233-A888-476B-A90E-DA6EC6712779}"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1695487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E70A233-A888-476B-A90E-DA6EC6712779}" type="datetimeFigureOut">
              <a:rPr lang="en-US" smtClean="0"/>
              <a:t>2/26/2021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164074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70A233-A888-476B-A90E-DA6EC6712779}" type="datetimeFigureOut">
              <a:rPr lang="en-US" smtClean="0"/>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1563215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70A233-A888-476B-A90E-DA6EC6712779}" type="datetimeFigureOut">
              <a:rPr lang="en-US" smtClean="0"/>
              <a:t>2/26/2021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633982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70A233-A888-476B-A90E-DA6EC6712779}"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1081786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70A233-A888-476B-A90E-DA6EC6712779}"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769059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0A233-A888-476B-A90E-DA6EC6712779}"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3531014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0A233-A888-476B-A90E-DA6EC6712779}"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5EF81F-991C-48C2-87E5-9C01A6B4839E}" type="slidenum">
              <a:rPr lang="en-US" smtClean="0"/>
              <a:t>‹#›</a:t>
            </a:fld>
            <a:endParaRPr lang="en-US"/>
          </a:p>
        </p:txBody>
      </p:sp>
    </p:spTree>
    <p:extLst>
      <p:ext uri="{BB962C8B-B14F-4D97-AF65-F5344CB8AC3E}">
        <p14:creationId xmlns:p14="http://schemas.microsoft.com/office/powerpoint/2010/main" val="4190640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70A233-A888-476B-A90E-DA6EC6712779}" type="datetimeFigureOut">
              <a:rPr lang="en-US" smtClean="0"/>
              <a:t>2/26/2021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5EF81F-991C-48C2-87E5-9C01A6B4839E}" type="slidenum">
              <a:rPr lang="en-US" smtClean="0"/>
              <a:t>‹#›</a:t>
            </a:fld>
            <a:endParaRPr lang="en-US"/>
          </a:p>
        </p:txBody>
      </p:sp>
    </p:spTree>
    <p:extLst>
      <p:ext uri="{BB962C8B-B14F-4D97-AF65-F5344CB8AC3E}">
        <p14:creationId xmlns:p14="http://schemas.microsoft.com/office/powerpoint/2010/main" val="18127984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KI&#7874;M%20TRA%20N&#7840;N%20NH&#194;N.pptx"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13.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png"/><Relationship Id="rId7"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8.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CHƯƠNG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7</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CẤP CỨU NGƯỜI BỊ ĐIỆN GIẬT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480844" y="1224034"/>
            <a:ext cx="7312921" cy="5324535"/>
          </a:xfrm>
          <a:prstGeom prst="rect">
            <a:avLst/>
          </a:prstGeom>
          <a:solidFill>
            <a:srgbClr val="92D050"/>
          </a:solidFill>
        </p:spPr>
        <p:txBody>
          <a:bodyPr wrap="square">
            <a:spAutoFit/>
          </a:bodyPr>
          <a:lstStyle/>
          <a:p>
            <a:pPr algn="ctr"/>
            <a:r>
              <a:rPr lang="da-DK" sz="2000" b="1" smtClean="0">
                <a:latin typeface="Tahoma" panose="020B0604030504040204" pitchFamily="34" charset="0"/>
                <a:ea typeface="Tahoma" panose="020B0604030504040204" pitchFamily="34" charset="0"/>
                <a:cs typeface="Tahoma" panose="020B0604030504040204" pitchFamily="34" charset="0"/>
              </a:rPr>
              <a:t>MỤC TIÊU BÀI HỌC</a:t>
            </a:r>
          </a:p>
          <a:p>
            <a:pPr algn="just"/>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1. </a:t>
            </a:r>
            <a:r>
              <a:rPr lang="pt-BR" sz="2000" b="1" dirty="0" smtClean="0">
                <a:effectLst/>
                <a:latin typeface="Tahoma" panose="020B0604030504040204" pitchFamily="34" charset="0"/>
                <a:ea typeface="Tahoma" panose="020B0604030504040204" pitchFamily="34" charset="0"/>
                <a:cs typeface="Tahoma" panose="020B0604030504040204" pitchFamily="34" charset="0"/>
              </a:rPr>
              <a:t>Kiến thức</a:t>
            </a:r>
            <a:r>
              <a:rPr lang="pt-BR" sz="2000" b="1" smtClean="0">
                <a:effectLst/>
                <a:latin typeface="Tahoma" panose="020B0604030504040204" pitchFamily="34" charset="0"/>
                <a:ea typeface="Tahoma" panose="020B0604030504040204" pitchFamily="34" charset="0"/>
                <a:cs typeface="Tahoma" panose="020B0604030504040204" pitchFamily="34" charset="0"/>
              </a:rPr>
              <a:t>: </a:t>
            </a:r>
            <a:endParaRPr lang="en-US" sz="200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Xác định được </a:t>
            </a:r>
            <a:r>
              <a:rPr lang="nb-NO" sz="2000">
                <a:latin typeface="Tahoma" panose="020B0604030504040204" pitchFamily="34" charset="0"/>
                <a:ea typeface="Tahoma" panose="020B0604030504040204" pitchFamily="34" charset="0"/>
                <a:cs typeface="Tahoma" panose="020B0604030504040204" pitchFamily="34" charset="0"/>
              </a:rPr>
              <a:t>các yếu tố nguy hiểm ở hiện trường tai nạn điện </a:t>
            </a:r>
            <a:r>
              <a:rPr lang="nb-NO" sz="2000" smtClean="0">
                <a:latin typeface="Tahoma" panose="020B0604030504040204" pitchFamily="34" charset="0"/>
                <a:ea typeface="Tahoma" panose="020B0604030504040204" pitchFamily="34" charset="0"/>
                <a:cs typeface="Tahoma" panose="020B0604030504040204" pitchFamily="34" charset="0"/>
              </a:rPr>
              <a:t>giật.</a:t>
            </a:r>
            <a:endParaRPr lang="en-US" sz="2000" smtClean="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Trình bày được </a:t>
            </a:r>
            <a:r>
              <a:rPr lang="nb-NO" sz="2000">
                <a:latin typeface="Tahoma" panose="020B0604030504040204" pitchFamily="34" charset="0"/>
                <a:ea typeface="Tahoma" panose="020B0604030504040204" pitchFamily="34" charset="0"/>
                <a:cs typeface="Tahoma" panose="020B0604030504040204" pitchFamily="34" charset="0"/>
              </a:rPr>
              <a:t>quy trình cấp cứu người bị tai nạn điện giật</a:t>
            </a:r>
            <a:r>
              <a:rPr lang="nb-NO" sz="2000" smtClean="0">
                <a:latin typeface="Tahoma" panose="020B0604030504040204" pitchFamily="34" charset="0"/>
                <a:ea typeface="Tahoma" panose="020B0604030504040204" pitchFamily="34" charset="0"/>
                <a:cs typeface="Tahoma" panose="020B0604030504040204" pitchFamily="34" charset="0"/>
              </a:rPr>
              <a:t>.</a:t>
            </a:r>
          </a:p>
          <a:p>
            <a:pPr lvl="0" algn="just"/>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2</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Kỹ năng: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Cô </a:t>
            </a:r>
            <a:r>
              <a:rPr lang="nb-NO" sz="2000">
                <a:latin typeface="Tahoma" panose="020B0604030504040204" pitchFamily="34" charset="0"/>
                <a:ea typeface="Tahoma" panose="020B0604030504040204" pitchFamily="34" charset="0"/>
                <a:cs typeface="Tahoma" panose="020B0604030504040204" pitchFamily="34" charset="0"/>
              </a:rPr>
              <a:t>lập nguồn điện khỏi người bị nạn đúng </a:t>
            </a:r>
            <a:r>
              <a:rPr lang="nb-NO" sz="2000" smtClean="0">
                <a:latin typeface="Tahoma" panose="020B0604030504040204" pitchFamily="34" charset="0"/>
                <a:ea typeface="Tahoma" panose="020B0604030504040204" pitchFamily="34" charset="0"/>
                <a:cs typeface="Tahoma" panose="020B0604030504040204" pitchFamily="34" charset="0"/>
              </a:rPr>
              <a:t>cách.</a:t>
            </a:r>
            <a:endParaRPr lang="en-US" sz="2000" smtClean="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Sơ </a:t>
            </a:r>
            <a:r>
              <a:rPr lang="nb-NO" sz="2000">
                <a:latin typeface="Tahoma" panose="020B0604030504040204" pitchFamily="34" charset="0"/>
                <a:ea typeface="Tahoma" panose="020B0604030504040204" pitchFamily="34" charset="0"/>
                <a:cs typeface="Tahoma" panose="020B0604030504040204" pitchFamily="34" charset="0"/>
              </a:rPr>
              <a:t>cứu người bị nạn ở tư thế nằm sấp </a:t>
            </a:r>
            <a:r>
              <a:rPr lang="nb-NO" sz="2000" smtClean="0">
                <a:latin typeface="Tahoma" panose="020B0604030504040204" pitchFamily="34" charset="0"/>
                <a:ea typeface="Tahoma" panose="020B0604030504040204" pitchFamily="34" charset="0"/>
                <a:cs typeface="Tahoma" panose="020B0604030504040204" pitchFamily="34" charset="0"/>
              </a:rPr>
              <a:t>đúng cách.</a:t>
            </a:r>
          </a:p>
          <a:p>
            <a:pPr marL="285750" lvl="0" indent="-285750" algn="just">
              <a:buFont typeface="Wingdings" panose="05000000000000000000" pitchFamily="2" charset="2"/>
              <a:buChar char="ü"/>
            </a:pPr>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3</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Thái độ: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a:t>
            </a:r>
            <a:r>
              <a:rPr lang="da-DK" sz="2000">
                <a:latin typeface="Tahoma" panose="020B0604030504040204" pitchFamily="34" charset="0"/>
                <a:ea typeface="Tahoma" panose="020B0604030504040204" pitchFamily="34" charset="0"/>
                <a:cs typeface="Tahoma" panose="020B0604030504040204" pitchFamily="34" charset="0"/>
              </a:rPr>
              <a:t>trên </a:t>
            </a:r>
            <a:r>
              <a:rPr lang="da-DK" sz="2000" smtClean="0">
                <a:latin typeface="Tahoma" panose="020B0604030504040204" pitchFamily="34" charset="0"/>
                <a:ea typeface="Tahoma" panose="020B0604030504040204" pitchFamily="34" charset="0"/>
                <a:cs typeface="Tahoma" panose="020B0604030504040204" pitchFamily="34" charset="0"/>
              </a:rPr>
              <a:t>lớp </a:t>
            </a:r>
            <a:r>
              <a:rPr lang="nb-NO" sz="2000" smtClean="0">
                <a:latin typeface="Tahoma" panose="020B0604030504040204" pitchFamily="34" charset="0"/>
                <a:ea typeface="Tahoma" panose="020B0604030504040204" pitchFamily="34" charset="0"/>
                <a:cs typeface="Tahoma" panose="020B0604030504040204" pitchFamily="34" charset="0"/>
              </a:rPr>
              <a:t>liên </a:t>
            </a:r>
            <a:r>
              <a:rPr lang="nb-NO" sz="2000">
                <a:latin typeface="Tahoma" panose="020B0604030504040204" pitchFamily="34" charset="0"/>
                <a:ea typeface="Tahoma" panose="020B0604030504040204" pitchFamily="34" charset="0"/>
                <a:cs typeface="Tahoma" panose="020B0604030504040204" pitchFamily="34" charset="0"/>
              </a:rPr>
              <a:t>quan đến việc cấp cứu người bị tai nạn điện giật</a:t>
            </a:r>
            <a:r>
              <a:rPr lang="nb-NO" sz="2000" smtClean="0">
                <a:latin typeface="Tahoma" panose="020B0604030504040204" pitchFamily="34" charset="0"/>
                <a:ea typeface="Tahoma" panose="020B0604030504040204" pitchFamily="34" charset="0"/>
                <a:cs typeface="Tahoma" panose="020B0604030504040204" pitchFamily="34" charset="0"/>
              </a:rPr>
              <a:t>.</a:t>
            </a:r>
            <a:r>
              <a:rPr lang="da-DK" sz="2000" smtClean="0">
                <a:latin typeface="Tahoma" panose="020B0604030504040204" pitchFamily="34" charset="0"/>
                <a:ea typeface="Tahoma" panose="020B0604030504040204" pitchFamily="34" charset="0"/>
                <a:cs typeface="Tahoma" panose="020B0604030504040204" pitchFamily="34" charset="0"/>
              </a:rPr>
              <a:t> </a:t>
            </a:r>
            <a:r>
              <a:rPr lang="da-DK" sz="2000" dirty="0">
                <a:latin typeface="Tahoma" panose="020B0604030504040204" pitchFamily="34" charset="0"/>
                <a:ea typeface="Tahoma" panose="020B0604030504040204" pitchFamily="34" charset="0"/>
                <a:cs typeface="Tahoma" panose="020B0604030504040204" pitchFamily="34" charset="0"/>
              </a:rPr>
              <a:t>Tự giác tìm hiểu bài trước khi đến lớp</a:t>
            </a:r>
            <a:r>
              <a:rPr lang="da-DK" sz="2000">
                <a:latin typeface="Tahoma" panose="020B0604030504040204" pitchFamily="34" charset="0"/>
                <a:ea typeface="Tahoma" panose="020B0604030504040204" pitchFamily="34" charset="0"/>
                <a:cs typeface="Tahoma" panose="020B0604030504040204" pitchFamily="34" charset="0"/>
              </a:rPr>
              <a:t>. </a:t>
            </a:r>
            <a:endParaRPr lang="da-DK" sz="200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Tuân thủ các quy tắc an toàn. </a:t>
            </a:r>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Rèn luyện tính </a:t>
            </a:r>
            <a:r>
              <a:rPr lang="da-DK" sz="2000">
                <a:latin typeface="Tahoma" panose="020B0604030504040204" pitchFamily="34" charset="0"/>
                <a:ea typeface="Tahoma" panose="020B0604030504040204" pitchFamily="34" charset="0"/>
                <a:cs typeface="Tahoma" panose="020B0604030504040204" pitchFamily="34" charset="0"/>
              </a:rPr>
              <a:t>cẩn </a:t>
            </a:r>
            <a:r>
              <a:rPr lang="da-DK" sz="2000" smtClean="0">
                <a:latin typeface="Tahoma" panose="020B0604030504040204" pitchFamily="34" charset="0"/>
                <a:ea typeface="Tahoma" panose="020B0604030504040204" pitchFamily="34" charset="0"/>
                <a:cs typeface="Tahoma" panose="020B0604030504040204" pitchFamily="34" charset="0"/>
              </a:rPr>
              <a:t>thận</a:t>
            </a:r>
          </a:p>
        </p:txBody>
      </p:sp>
      <p:sp>
        <p:nvSpPr>
          <p:cNvPr id="12" name="Rectangle 11"/>
          <p:cNvSpPr/>
          <p:nvPr/>
        </p:nvSpPr>
        <p:spPr>
          <a:xfrm>
            <a:off x="8169685" y="1215393"/>
            <a:ext cx="3521721" cy="5324535"/>
          </a:xfrm>
          <a:prstGeom prst="rect">
            <a:avLst/>
          </a:prstGeom>
          <a:solidFill>
            <a:schemeClr val="accent4">
              <a:lumMod val="20000"/>
              <a:lumOff val="80000"/>
            </a:schemeClr>
          </a:solidFill>
        </p:spPr>
        <p:txBody>
          <a:bodyPr wrap="square">
            <a:spAutoFit/>
          </a:bodyPr>
          <a:lstStyle/>
          <a:p>
            <a:pPr algn="ctr"/>
            <a:r>
              <a:rPr lang="da-DK" sz="2000" b="1"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BÀI HỌC</a:t>
            </a:r>
          </a:p>
          <a:p>
            <a:pPr algn="just"/>
            <a:endParaRPr lang="da-DK" sz="2000" b="1"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v"/>
            </a:pPr>
            <a:r>
              <a:rPr lang="en-US" sz="2000" smtClean="0">
                <a:solidFill>
                  <a:srgbClr val="000000"/>
                </a:solidFill>
                <a:latin typeface="Tahoma" panose="020B0604030504040204" pitchFamily="34" charset="0"/>
                <a:ea typeface="Tahoma" panose="020B0604030504040204" pitchFamily="34" charset="0"/>
                <a:cs typeface="Tahoma" panose="020B0604030504040204" pitchFamily="34" charset="0"/>
              </a:rPr>
              <a:t>Quy trình sơ cấp cứu người bị tai nạn điện giật.</a:t>
            </a:r>
          </a:p>
          <a:p>
            <a:pPr marL="342900" indent="-342900" algn="just">
              <a:buFont typeface="Wingdings" panose="05000000000000000000" pitchFamily="2" charset="2"/>
              <a:buChar char="v"/>
            </a:pPr>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just"/>
            <a:r>
              <a:rPr lang="de-DE" sz="2000" smtClean="0">
                <a:latin typeface="Tahoma" panose="020B0604030504040204" pitchFamily="34" charset="0"/>
                <a:ea typeface="Tahoma" panose="020B0604030504040204" pitchFamily="34" charset="0"/>
                <a:cs typeface="Tahoma" panose="020B0604030504040204" pitchFamily="34" charset="0"/>
              </a:rPr>
              <a:t>7.1 Tách </a:t>
            </a:r>
            <a:r>
              <a:rPr lang="de-DE" sz="2000">
                <a:latin typeface="Tahoma" panose="020B0604030504040204" pitchFamily="34" charset="0"/>
                <a:ea typeface="Tahoma" panose="020B0604030504040204" pitchFamily="34" charset="0"/>
                <a:cs typeface="Tahoma" panose="020B0604030504040204" pitchFamily="34" charset="0"/>
              </a:rPr>
              <a:t>nạn nhân ra khỏi nguồn điện</a:t>
            </a:r>
            <a:r>
              <a:rPr lang="de-DE" sz="2000" smtClean="0">
                <a:latin typeface="Tahoma" panose="020B0604030504040204" pitchFamily="34" charset="0"/>
                <a:ea typeface="Tahoma" panose="020B0604030504040204" pitchFamily="34" charset="0"/>
                <a:cs typeface="Tahoma" panose="020B0604030504040204" pitchFamily="34" charset="0"/>
              </a:rPr>
              <a:t>.</a:t>
            </a:r>
          </a:p>
          <a:p>
            <a:pPr algn="just"/>
            <a:endParaRPr lang="en-US" sz="2000">
              <a:latin typeface="Tahoma" panose="020B0604030504040204" pitchFamily="34" charset="0"/>
              <a:ea typeface="Tahoma" panose="020B0604030504040204" pitchFamily="34" charset="0"/>
              <a:cs typeface="Tahoma" panose="020B0604030504040204" pitchFamily="34" charset="0"/>
            </a:endParaRPr>
          </a:p>
          <a:p>
            <a:pPr algn="just"/>
            <a:r>
              <a:rPr lang="de-DE" sz="2000" smtClean="0">
                <a:latin typeface="Tahoma" panose="020B0604030504040204" pitchFamily="34" charset="0"/>
                <a:ea typeface="Tahoma" panose="020B0604030504040204" pitchFamily="34" charset="0"/>
                <a:cs typeface="Tahoma" panose="020B0604030504040204" pitchFamily="34" charset="0"/>
              </a:rPr>
              <a:t>7.2  Phương </a:t>
            </a:r>
            <a:r>
              <a:rPr lang="de-DE" sz="2000">
                <a:latin typeface="Tahoma" panose="020B0604030504040204" pitchFamily="34" charset="0"/>
                <a:ea typeface="Tahoma" panose="020B0604030504040204" pitchFamily="34" charset="0"/>
                <a:cs typeface="Tahoma" panose="020B0604030504040204" pitchFamily="34" charset="0"/>
              </a:rPr>
              <a:t>pháp nằm sấp</a:t>
            </a:r>
            <a:r>
              <a:rPr lang="de-DE" sz="2000" smtClean="0">
                <a:latin typeface="Tahoma" panose="020B0604030504040204" pitchFamily="34" charset="0"/>
                <a:ea typeface="Tahoma" panose="020B0604030504040204" pitchFamily="34" charset="0"/>
                <a:cs typeface="Tahoma" panose="020B0604030504040204" pitchFamily="34" charset="0"/>
              </a:rPr>
              <a:t>.</a:t>
            </a:r>
          </a:p>
          <a:p>
            <a:pPr algn="just"/>
            <a:endParaRPr lang="de-DE" sz="2000" smtClean="0">
              <a:latin typeface="Tahoma" panose="020B0604030504040204" pitchFamily="34" charset="0"/>
              <a:ea typeface="Tahoma" panose="020B0604030504040204" pitchFamily="34" charset="0"/>
              <a:cs typeface="Tahoma" panose="020B0604030504040204" pitchFamily="34" charset="0"/>
            </a:endParaRPr>
          </a:p>
          <a:p>
            <a:pPr algn="just"/>
            <a:r>
              <a:rPr lang="de-DE" sz="2000" smtClean="0">
                <a:latin typeface="Tahoma" panose="020B0604030504040204" pitchFamily="34" charset="0"/>
                <a:ea typeface="Tahoma" panose="020B0604030504040204" pitchFamily="34" charset="0"/>
                <a:cs typeface="Tahoma" panose="020B0604030504040204" pitchFamily="34" charset="0"/>
              </a:rPr>
              <a:t>7.3. </a:t>
            </a:r>
            <a:r>
              <a:rPr lang="de-DE" sz="2000">
                <a:latin typeface="Tahoma" panose="020B0604030504040204" pitchFamily="34" charset="0"/>
                <a:ea typeface="Tahoma" panose="020B0604030504040204" pitchFamily="34" charset="0"/>
                <a:cs typeface="Tahoma" panose="020B0604030504040204" pitchFamily="34" charset="0"/>
              </a:rPr>
              <a:t>Phương pháp nằm </a:t>
            </a:r>
            <a:r>
              <a:rPr lang="de-DE" sz="2000" smtClean="0">
                <a:latin typeface="Tahoma" panose="020B0604030504040204" pitchFamily="34" charset="0"/>
                <a:ea typeface="Tahoma" panose="020B0604030504040204" pitchFamily="34" charset="0"/>
                <a:cs typeface="Tahoma" panose="020B0604030504040204" pitchFamily="34" charset="0"/>
              </a:rPr>
              <a:t>ngữa.</a:t>
            </a:r>
          </a:p>
          <a:p>
            <a:pPr algn="just"/>
            <a:endParaRPr lang="de-DE" sz="2000">
              <a:latin typeface="Tahoma" panose="020B0604030504040204" pitchFamily="34" charset="0"/>
              <a:ea typeface="Tahoma" panose="020B0604030504040204" pitchFamily="34" charset="0"/>
              <a:cs typeface="Tahoma" panose="020B0604030504040204" pitchFamily="34" charset="0"/>
            </a:endParaRPr>
          </a:p>
          <a:p>
            <a:pPr algn="just"/>
            <a:r>
              <a:rPr lang="de-DE" sz="2000" smtClean="0">
                <a:latin typeface="Tahoma" panose="020B0604030504040204" pitchFamily="34" charset="0"/>
                <a:ea typeface="Tahoma" panose="020B0604030504040204" pitchFamily="34" charset="0"/>
                <a:cs typeface="Tahoma" panose="020B0604030504040204" pitchFamily="34" charset="0"/>
              </a:rPr>
              <a:t>7.4. </a:t>
            </a:r>
            <a:r>
              <a:rPr lang="de-DE" sz="2000">
                <a:latin typeface="Tahoma" panose="020B0604030504040204" pitchFamily="34" charset="0"/>
                <a:ea typeface="Tahoma" panose="020B0604030504040204" pitchFamily="34" charset="0"/>
                <a:cs typeface="Tahoma" panose="020B0604030504040204" pitchFamily="34" charset="0"/>
              </a:rPr>
              <a:t>Phương pháp </a:t>
            </a:r>
            <a:r>
              <a:rPr lang="de-DE" sz="2000" smtClean="0">
                <a:latin typeface="Tahoma" panose="020B0604030504040204" pitchFamily="34" charset="0"/>
                <a:ea typeface="Tahoma" panose="020B0604030504040204" pitchFamily="34" charset="0"/>
                <a:cs typeface="Tahoma" panose="020B0604030504040204" pitchFamily="34" charset="0"/>
              </a:rPr>
              <a:t>thổi ngạt.</a:t>
            </a:r>
            <a:endParaRPr lang="de-DE" sz="2000">
              <a:latin typeface="Tahoma" panose="020B0604030504040204" pitchFamily="34" charset="0"/>
              <a:ea typeface="Tahoma" panose="020B0604030504040204" pitchFamily="34" charset="0"/>
              <a:cs typeface="Tahoma" panose="020B0604030504040204" pitchFamily="34" charset="0"/>
            </a:endParaRPr>
          </a:p>
          <a:p>
            <a:pPr algn="just"/>
            <a:endParaRPr lang="de-DE" sz="2000" smtClean="0">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v"/>
            </a:pPr>
            <a:r>
              <a:rPr lang="de-DE" sz="2000" smtClean="0">
                <a:latin typeface="Tahoma" panose="020B0604030504040204" pitchFamily="34" charset="0"/>
                <a:ea typeface="Tahoma" panose="020B0604030504040204" pitchFamily="34" charset="0"/>
                <a:cs typeface="Tahoma" panose="020B0604030504040204" pitchFamily="34" charset="0"/>
              </a:rPr>
              <a:t>Thực hành: </a:t>
            </a:r>
            <a:r>
              <a:rPr lang="de-DE" sz="2000" i="1" smtClean="0">
                <a:latin typeface="Tahoma" panose="020B0604030504040204" pitchFamily="34" charset="0"/>
                <a:ea typeface="Tahoma" panose="020B0604030504040204" pitchFamily="34" charset="0"/>
                <a:cs typeface="Tahoma" panose="020B0604030504040204" pitchFamily="34" charset="0"/>
              </a:rPr>
              <a:t>sơ cứu người bị điện giật bằng phương pháp nằm sấp</a:t>
            </a:r>
            <a:endParaRPr lang="da-DK" sz="2000" i="1" smtClean="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92074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xEl>
                                              <p:pRg st="3" end="3"/>
                                            </p:txEl>
                                          </p:spTgt>
                                        </p:tgtEl>
                                        <p:attrNameLst>
                                          <p:attrName>style.visibility</p:attrName>
                                        </p:attrNameLst>
                                      </p:cBhvr>
                                      <p:to>
                                        <p:strVal val="visible"/>
                                      </p:to>
                                    </p:set>
                                    <p:animEffect transition="in" filter="fade">
                                      <p:cBhvr>
                                        <p:cTn id="15" dur="500"/>
                                        <p:tgtEl>
                                          <p:spTgt spid="11">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4" end="4"/>
                                            </p:txEl>
                                          </p:spTgt>
                                        </p:tgtEl>
                                        <p:attrNameLst>
                                          <p:attrName>style.visibility</p:attrName>
                                        </p:attrNameLst>
                                      </p:cBhvr>
                                      <p:to>
                                        <p:strVal val="visible"/>
                                      </p:to>
                                    </p:set>
                                    <p:animEffect transition="in" filter="fade">
                                      <p:cBhvr>
                                        <p:cTn id="18" dur="500"/>
                                        <p:tgtEl>
                                          <p:spTgt spid="11">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xEl>
                                              <p:pRg st="6" end="6"/>
                                            </p:txEl>
                                          </p:spTgt>
                                        </p:tgtEl>
                                        <p:attrNameLst>
                                          <p:attrName>style.visibility</p:attrName>
                                        </p:attrNameLst>
                                      </p:cBhvr>
                                      <p:to>
                                        <p:strVal val="visible"/>
                                      </p:to>
                                    </p:set>
                                    <p:animEffect transition="in" filter="fade">
                                      <p:cBhvr>
                                        <p:cTn id="23" dur="500"/>
                                        <p:tgtEl>
                                          <p:spTgt spid="11">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7" end="7"/>
                                            </p:txEl>
                                          </p:spTgt>
                                        </p:tgtEl>
                                        <p:attrNameLst>
                                          <p:attrName>style.visibility</p:attrName>
                                        </p:attrNameLst>
                                      </p:cBhvr>
                                      <p:to>
                                        <p:strVal val="visible"/>
                                      </p:to>
                                    </p:set>
                                    <p:animEffect transition="in" filter="fade">
                                      <p:cBhvr>
                                        <p:cTn id="26" dur="500"/>
                                        <p:tgtEl>
                                          <p:spTgt spid="11">
                                            <p:txEl>
                                              <p:pRg st="7" end="7"/>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11">
                                            <p:txEl>
                                              <p:pRg st="8" end="8"/>
                                            </p:txEl>
                                          </p:spTgt>
                                        </p:tgtEl>
                                        <p:attrNameLst>
                                          <p:attrName>style.visibility</p:attrName>
                                        </p:attrNameLst>
                                      </p:cBhvr>
                                      <p:to>
                                        <p:strVal val="visible"/>
                                      </p:to>
                                    </p:set>
                                    <p:animEffect transition="in" filter="fade">
                                      <p:cBhvr>
                                        <p:cTn id="29" dur="500"/>
                                        <p:tgtEl>
                                          <p:spTgt spid="11">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1">
                                            <p:txEl>
                                              <p:pRg st="10" end="10"/>
                                            </p:txEl>
                                          </p:spTgt>
                                        </p:tgtEl>
                                        <p:attrNameLst>
                                          <p:attrName>style.visibility</p:attrName>
                                        </p:attrNameLst>
                                      </p:cBhvr>
                                      <p:to>
                                        <p:strVal val="visible"/>
                                      </p:to>
                                    </p:set>
                                    <p:animEffect transition="in" filter="fade">
                                      <p:cBhvr>
                                        <p:cTn id="34" dur="500"/>
                                        <p:tgtEl>
                                          <p:spTgt spid="11">
                                            <p:txEl>
                                              <p:pRg st="10" end="1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xEl>
                                              <p:pRg st="11" end="11"/>
                                            </p:txEl>
                                          </p:spTgt>
                                        </p:tgtEl>
                                        <p:attrNameLst>
                                          <p:attrName>style.visibility</p:attrName>
                                        </p:attrNameLst>
                                      </p:cBhvr>
                                      <p:to>
                                        <p:strVal val="visible"/>
                                      </p:to>
                                    </p:set>
                                    <p:animEffect transition="in" filter="fade">
                                      <p:cBhvr>
                                        <p:cTn id="37" dur="500"/>
                                        <p:tgtEl>
                                          <p:spTgt spid="11">
                                            <p:txEl>
                                              <p:pRg st="11" end="11"/>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1">
                                            <p:txEl>
                                              <p:pRg st="12" end="12"/>
                                            </p:txEl>
                                          </p:spTgt>
                                        </p:tgtEl>
                                        <p:attrNameLst>
                                          <p:attrName>style.visibility</p:attrName>
                                        </p:attrNameLst>
                                      </p:cBhvr>
                                      <p:to>
                                        <p:strVal val="visible"/>
                                      </p:to>
                                    </p:set>
                                    <p:animEffect transition="in" filter="fade">
                                      <p:cBhvr>
                                        <p:cTn id="40" dur="500"/>
                                        <p:tgtEl>
                                          <p:spTgt spid="11">
                                            <p:txEl>
                                              <p:pRg st="12" end="12"/>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xEl>
                                              <p:pRg st="13" end="13"/>
                                            </p:txEl>
                                          </p:spTgt>
                                        </p:tgtEl>
                                        <p:attrNameLst>
                                          <p:attrName>style.visibility</p:attrName>
                                        </p:attrNameLst>
                                      </p:cBhvr>
                                      <p:to>
                                        <p:strVal val="visible"/>
                                      </p:to>
                                    </p:set>
                                    <p:animEffect transition="in" filter="fade">
                                      <p:cBhvr>
                                        <p:cTn id="43" dur="500"/>
                                        <p:tgtEl>
                                          <p:spTgt spid="11">
                                            <p:txEl>
                                              <p:pRg st="13" end="1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2">
                                            <p:txEl>
                                              <p:pRg st="0" end="0"/>
                                            </p:txEl>
                                          </p:spTgt>
                                        </p:tgtEl>
                                        <p:attrNameLst>
                                          <p:attrName>style.visibility</p:attrName>
                                        </p:attrNameLst>
                                      </p:cBhvr>
                                      <p:to>
                                        <p:strVal val="visible"/>
                                      </p:to>
                                    </p:set>
                                    <p:animEffect transition="in" filter="fade">
                                      <p:cBhvr>
                                        <p:cTn id="48" dur="500"/>
                                        <p:tgtEl>
                                          <p:spTgt spid="12">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2">
                                            <p:txEl>
                                              <p:pRg st="2" end="2"/>
                                            </p:txEl>
                                          </p:spTgt>
                                        </p:tgtEl>
                                        <p:attrNameLst>
                                          <p:attrName>style.visibility</p:attrName>
                                        </p:attrNameLst>
                                      </p:cBhvr>
                                      <p:to>
                                        <p:strVal val="visible"/>
                                      </p:to>
                                    </p:set>
                                    <p:animEffect transition="in" filter="fade">
                                      <p:cBhvr>
                                        <p:cTn id="53" dur="500"/>
                                        <p:tgtEl>
                                          <p:spTgt spid="12">
                                            <p:txEl>
                                              <p:pRg st="2" end="2"/>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12">
                                            <p:txEl>
                                              <p:pRg st="4" end="4"/>
                                            </p:txEl>
                                          </p:spTgt>
                                        </p:tgtEl>
                                        <p:attrNameLst>
                                          <p:attrName>style.visibility</p:attrName>
                                        </p:attrNameLst>
                                      </p:cBhvr>
                                      <p:to>
                                        <p:strVal val="visible"/>
                                      </p:to>
                                    </p:set>
                                    <p:animEffect transition="in" filter="fade">
                                      <p:cBhvr>
                                        <p:cTn id="58" dur="500"/>
                                        <p:tgtEl>
                                          <p:spTgt spid="12">
                                            <p:txEl>
                                              <p:pRg st="4" end="4"/>
                                            </p:txEl>
                                          </p:spTgt>
                                        </p:tgtEl>
                                      </p:cBhvr>
                                    </p:animEffect>
                                  </p:childTnLst>
                                </p:cTn>
                              </p:par>
                              <p:par>
                                <p:cTn id="59" presetID="10" presetClass="entr" presetSubtype="0" fill="hold" nodeType="withEffect">
                                  <p:stCondLst>
                                    <p:cond delay="0"/>
                                  </p:stCondLst>
                                  <p:childTnLst>
                                    <p:set>
                                      <p:cBhvr>
                                        <p:cTn id="60" dur="1" fill="hold">
                                          <p:stCondLst>
                                            <p:cond delay="0"/>
                                          </p:stCondLst>
                                        </p:cTn>
                                        <p:tgtEl>
                                          <p:spTgt spid="12">
                                            <p:txEl>
                                              <p:pRg st="6" end="6"/>
                                            </p:txEl>
                                          </p:spTgt>
                                        </p:tgtEl>
                                        <p:attrNameLst>
                                          <p:attrName>style.visibility</p:attrName>
                                        </p:attrNameLst>
                                      </p:cBhvr>
                                      <p:to>
                                        <p:strVal val="visible"/>
                                      </p:to>
                                    </p:set>
                                    <p:animEffect transition="in" filter="fade">
                                      <p:cBhvr>
                                        <p:cTn id="61" dur="500"/>
                                        <p:tgtEl>
                                          <p:spTgt spid="12">
                                            <p:txEl>
                                              <p:pRg st="6" end="6"/>
                                            </p:txEl>
                                          </p:spTgt>
                                        </p:tgtEl>
                                      </p:cBhvr>
                                    </p:animEffect>
                                  </p:childTnLst>
                                </p:cTn>
                              </p:par>
                              <p:par>
                                <p:cTn id="62" presetID="10" presetClass="entr" presetSubtype="0" fill="hold" nodeType="withEffect">
                                  <p:stCondLst>
                                    <p:cond delay="0"/>
                                  </p:stCondLst>
                                  <p:childTnLst>
                                    <p:set>
                                      <p:cBhvr>
                                        <p:cTn id="63" dur="1" fill="hold">
                                          <p:stCondLst>
                                            <p:cond delay="0"/>
                                          </p:stCondLst>
                                        </p:cTn>
                                        <p:tgtEl>
                                          <p:spTgt spid="12">
                                            <p:txEl>
                                              <p:pRg st="8" end="8"/>
                                            </p:txEl>
                                          </p:spTgt>
                                        </p:tgtEl>
                                        <p:attrNameLst>
                                          <p:attrName>style.visibility</p:attrName>
                                        </p:attrNameLst>
                                      </p:cBhvr>
                                      <p:to>
                                        <p:strVal val="visible"/>
                                      </p:to>
                                    </p:set>
                                    <p:animEffect transition="in" filter="fade">
                                      <p:cBhvr>
                                        <p:cTn id="64" dur="500"/>
                                        <p:tgtEl>
                                          <p:spTgt spid="12">
                                            <p:txEl>
                                              <p:pRg st="8" end="8"/>
                                            </p:txEl>
                                          </p:spTgt>
                                        </p:tgtEl>
                                      </p:cBhvr>
                                    </p:animEffect>
                                  </p:childTnLst>
                                </p:cTn>
                              </p:par>
                              <p:par>
                                <p:cTn id="65" presetID="10" presetClass="entr" presetSubtype="0" fill="hold" nodeType="withEffect">
                                  <p:stCondLst>
                                    <p:cond delay="0"/>
                                  </p:stCondLst>
                                  <p:childTnLst>
                                    <p:set>
                                      <p:cBhvr>
                                        <p:cTn id="66" dur="1" fill="hold">
                                          <p:stCondLst>
                                            <p:cond delay="0"/>
                                          </p:stCondLst>
                                        </p:cTn>
                                        <p:tgtEl>
                                          <p:spTgt spid="12">
                                            <p:txEl>
                                              <p:pRg st="10" end="10"/>
                                            </p:txEl>
                                          </p:spTgt>
                                        </p:tgtEl>
                                        <p:attrNameLst>
                                          <p:attrName>style.visibility</p:attrName>
                                        </p:attrNameLst>
                                      </p:cBhvr>
                                      <p:to>
                                        <p:strVal val="visible"/>
                                      </p:to>
                                    </p:set>
                                    <p:animEffect transition="in" filter="fade">
                                      <p:cBhvr>
                                        <p:cTn id="67" dur="500"/>
                                        <p:tgtEl>
                                          <p:spTgt spid="12">
                                            <p:txEl>
                                              <p:pRg st="10" end="1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2">
                                            <p:txEl>
                                              <p:pRg st="12" end="12"/>
                                            </p:txEl>
                                          </p:spTgt>
                                        </p:tgtEl>
                                        <p:attrNameLst>
                                          <p:attrName>style.visibility</p:attrName>
                                        </p:attrNameLst>
                                      </p:cBhvr>
                                      <p:to>
                                        <p:strVal val="visible"/>
                                      </p:to>
                                    </p:set>
                                    <p:animEffect transition="in" filter="fade">
                                      <p:cBhvr>
                                        <p:cTn id="72" dur="500"/>
                                        <p:tgtEl>
                                          <p:spTgt spid="1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ông ty Điện lực Sơn La: Diễn tập an toàn, xử lý sự cố trong phòng chống  thiên tai và tìm kiếm cứu nạn cấp công ty năm 2020"/>
          <p:cNvPicPr>
            <a:picLocks noChangeAspect="1" noChangeArrowheads="1"/>
          </p:cNvPicPr>
          <p:nvPr/>
        </p:nvPicPr>
        <p:blipFill rotWithShape="1">
          <a:blip r:embed="rId3">
            <a:extLst>
              <a:ext uri="{28A0092B-C50C-407E-A947-70E740481C1C}">
                <a14:useLocalDpi xmlns:a14="http://schemas.microsoft.com/office/drawing/2010/main" val="0"/>
              </a:ext>
            </a:extLst>
          </a:blip>
          <a:srcRect l="8685" t="4289" r="8189" b="13061"/>
          <a:stretch/>
        </p:blipFill>
        <p:spPr bwMode="auto">
          <a:xfrm>
            <a:off x="8351519" y="3749137"/>
            <a:ext cx="3624457" cy="240722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QUÁT CHUNG VỀ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Content Placeholder 4"/>
          <p:cNvSpPr txBox="1">
            <a:spLocks/>
          </p:cNvSpPr>
          <p:nvPr/>
        </p:nvSpPr>
        <p:spPr bwMode="auto">
          <a:xfrm>
            <a:off x="101600" y="1397391"/>
            <a:ext cx="7966075" cy="4122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23653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eaLnBrk="1" hangingPunct="1">
              <a:spcBef>
                <a:spcPts val="600"/>
              </a:spcBef>
              <a:buClr>
                <a:schemeClr val="accent1"/>
              </a:buClr>
              <a:buSzPct val="70000"/>
              <a:buFont typeface="Wingdings" panose="05000000000000000000" pitchFamily="2" charset="2"/>
              <a:buChar char="ü"/>
            </a:pPr>
            <a:r>
              <a:rPr lang="en-US" sz="2400" smtClean="0">
                <a:latin typeface="Tahoma" panose="020B0604030504040204" pitchFamily="34" charset="0"/>
                <a:ea typeface="Tahoma" panose="020B0604030504040204" pitchFamily="34" charset="0"/>
                <a:cs typeface="Tahoma" panose="020B0604030504040204" pitchFamily="34" charset="0"/>
              </a:rPr>
              <a:t>Phải có trách nhiệm biết </a:t>
            </a:r>
            <a:r>
              <a:rPr lang="en-US" sz="2400">
                <a:latin typeface="Tahoma" panose="020B0604030504040204" pitchFamily="34" charset="0"/>
                <a:ea typeface="Tahoma" panose="020B0604030504040204" pitchFamily="34" charset="0"/>
                <a:cs typeface="Tahoma" panose="020B0604030504040204" pitchFamily="34" charset="0"/>
              </a:rPr>
              <a:t>cách cấp cứu </a:t>
            </a:r>
            <a:r>
              <a:rPr lang="en-US" sz="2400" smtClean="0">
                <a:latin typeface="Tahoma" panose="020B0604030504040204" pitchFamily="34" charset="0"/>
                <a:ea typeface="Tahoma" panose="020B0604030504040204" pitchFamily="34" charset="0"/>
                <a:cs typeface="Tahoma" panose="020B0604030504040204" pitchFamily="34" charset="0"/>
              </a:rPr>
              <a:t>người.</a:t>
            </a:r>
          </a:p>
          <a:p>
            <a:pPr marL="342900" indent="-342900" algn="just" eaLnBrk="1" hangingPunct="1">
              <a:spcBef>
                <a:spcPts val="600"/>
              </a:spcBef>
              <a:buClr>
                <a:schemeClr val="accent1"/>
              </a:buClr>
              <a:buSzPct val="70000"/>
              <a:buFont typeface="Wingdings" panose="05000000000000000000" pitchFamily="2" charset="2"/>
              <a:buChar char="ü"/>
            </a:pPr>
            <a:endParaRPr lang="en-US" sz="2400" smtClean="0">
              <a:latin typeface="Tahoma" panose="020B0604030504040204" pitchFamily="34" charset="0"/>
              <a:ea typeface="Tahoma" panose="020B0604030504040204" pitchFamily="34" charset="0"/>
              <a:cs typeface="Tahoma" panose="020B0604030504040204" pitchFamily="34" charset="0"/>
            </a:endParaRPr>
          </a:p>
          <a:p>
            <a:pPr marL="342900" indent="-342900" algn="just" eaLnBrk="1" hangingPunct="1">
              <a:spcBef>
                <a:spcPts val="600"/>
              </a:spcBef>
              <a:buClr>
                <a:schemeClr val="accent1"/>
              </a:buClr>
              <a:buSzPct val="70000"/>
              <a:buFont typeface="Wingdings" panose="05000000000000000000" pitchFamily="2" charset="2"/>
              <a:buChar char="ü"/>
            </a:pPr>
            <a:r>
              <a:rPr lang="en-US" sz="2400" smtClean="0">
                <a:latin typeface="Tahoma" panose="020B0604030504040204" pitchFamily="34" charset="0"/>
                <a:ea typeface="Tahoma" panose="020B0604030504040204" pitchFamily="34" charset="0"/>
                <a:cs typeface="Tahoma" panose="020B0604030504040204" pitchFamily="34" charset="0"/>
              </a:rPr>
              <a:t>Đa số tai nạn điện </a:t>
            </a:r>
            <a:r>
              <a:rPr lang="en-US" sz="2400">
                <a:latin typeface="Tahoma" panose="020B0604030504040204" pitchFamily="34" charset="0"/>
                <a:ea typeface="Tahoma" panose="020B0604030504040204" pitchFamily="34" charset="0"/>
                <a:cs typeface="Tahoma" panose="020B0604030504040204" pitchFamily="34" charset="0"/>
              </a:rPr>
              <a:t>giật </a:t>
            </a:r>
            <a:r>
              <a:rPr lang="en-US" sz="2400" smtClean="0">
                <a:latin typeface="Tahoma" panose="020B0604030504040204" pitchFamily="34" charset="0"/>
                <a:ea typeface="Tahoma" panose="020B0604030504040204" pitchFamily="34" charset="0"/>
                <a:cs typeface="Tahoma" panose="020B0604030504040204" pitchFamily="34" charset="0"/>
              </a:rPr>
              <a:t>gây tác dụng sinh học.</a:t>
            </a:r>
          </a:p>
          <a:p>
            <a:pPr marL="342900" indent="-342900" algn="just" eaLnBrk="1" hangingPunct="1">
              <a:spcBef>
                <a:spcPts val="600"/>
              </a:spcBef>
              <a:buClr>
                <a:schemeClr val="accent1"/>
              </a:buClr>
              <a:buSzPct val="70000"/>
              <a:buFont typeface="Wingdings" panose="05000000000000000000" pitchFamily="2" charset="2"/>
              <a:buChar char="ü"/>
            </a:pPr>
            <a:endParaRPr lang="en-US" sz="2400">
              <a:latin typeface="Tahoma" panose="020B0604030504040204" pitchFamily="34" charset="0"/>
              <a:ea typeface="Tahoma" panose="020B0604030504040204" pitchFamily="34" charset="0"/>
              <a:cs typeface="Tahoma" panose="020B0604030504040204" pitchFamily="34" charset="0"/>
            </a:endParaRPr>
          </a:p>
          <a:p>
            <a:pPr marL="342900" indent="-342900" algn="just" eaLnBrk="1" hangingPunct="1">
              <a:spcBef>
                <a:spcPts val="600"/>
              </a:spcBef>
              <a:buClr>
                <a:schemeClr val="accent1"/>
              </a:buClr>
              <a:buSzPct val="70000"/>
              <a:buFont typeface="Wingdings" panose="05000000000000000000" pitchFamily="2" charset="2"/>
              <a:buChar char="ü"/>
            </a:pPr>
            <a:r>
              <a:rPr lang="en-US" sz="2400" smtClean="0">
                <a:latin typeface="Tahoma" panose="020B0604030504040204" pitchFamily="34" charset="0"/>
                <a:ea typeface="Tahoma" panose="020B0604030504040204" pitchFamily="34" charset="0"/>
                <a:cs typeface="Tahoma" panose="020B0604030504040204" pitchFamily="34" charset="0"/>
              </a:rPr>
              <a:t>Thực </a:t>
            </a:r>
            <a:r>
              <a:rPr lang="en-US" sz="2400">
                <a:latin typeface="Tahoma" panose="020B0604030504040204" pitchFamily="34" charset="0"/>
                <a:ea typeface="Tahoma" panose="020B0604030504040204" pitchFamily="34" charset="0"/>
                <a:cs typeface="Tahoma" panose="020B0604030504040204" pitchFamily="34" charset="0"/>
              </a:rPr>
              <a:t>tế chứng </a:t>
            </a:r>
            <a:r>
              <a:rPr lang="en-US" sz="2400" smtClean="0">
                <a:latin typeface="Tahoma" panose="020B0604030504040204" pitchFamily="34" charset="0"/>
                <a:ea typeface="Tahoma" panose="020B0604030504040204" pitchFamily="34" charset="0"/>
                <a:cs typeface="Tahoma" panose="020B0604030504040204" pitchFamily="34" charset="0"/>
              </a:rPr>
              <a:t>minh: </a:t>
            </a:r>
          </a:p>
          <a:p>
            <a:pPr marL="973138" indent="-342900" algn="just" eaLnBrk="1" hangingPunct="1">
              <a:spcBef>
                <a:spcPts val="600"/>
              </a:spcBef>
              <a:buClr>
                <a:schemeClr val="accent1"/>
              </a:buClr>
              <a:buSzPct val="70000"/>
              <a:buFont typeface="Wingdings" panose="05000000000000000000" pitchFamily="2" charset="2"/>
              <a:buChar char="q"/>
            </a:pPr>
            <a:r>
              <a:rPr lang="en-US" sz="2400" b="1" u="sng" smtClean="0">
                <a:solidFill>
                  <a:srgbClr val="00B050"/>
                </a:solidFill>
                <a:latin typeface="Tahoma" panose="020B0604030504040204" pitchFamily="34" charset="0"/>
                <a:ea typeface="Tahoma" panose="020B0604030504040204" pitchFamily="34" charset="0"/>
                <a:cs typeface="Tahoma" panose="020B0604030504040204" pitchFamily="34" charset="0"/>
              </a:rPr>
              <a:t>Trong 1 phút</a:t>
            </a:r>
            <a:r>
              <a:rPr lang="en-US" sz="2400" b="1"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US" sz="2400" smtClean="0">
                <a:latin typeface="Tahoma" panose="020B0604030504040204" pitchFamily="34" charset="0"/>
                <a:ea typeface="Tahoma" panose="020B0604030504040204" pitchFamily="34" charset="0"/>
                <a:cs typeface="Tahoma" panose="020B0604030504040204" pitchFamily="34" charset="0"/>
              </a:rPr>
              <a:t>cứu </a:t>
            </a:r>
            <a:r>
              <a:rPr lang="en-US" sz="2400">
                <a:latin typeface="Tahoma" panose="020B0604030504040204" pitchFamily="34" charset="0"/>
                <a:ea typeface="Tahoma" panose="020B0604030504040204" pitchFamily="34" charset="0"/>
                <a:cs typeface="Tahoma" panose="020B0604030504040204" pitchFamily="34" charset="0"/>
              </a:rPr>
              <a:t>chữa ngay thì </a:t>
            </a:r>
            <a:r>
              <a:rPr lang="en-US" sz="2400" b="1" u="sng" smtClean="0">
                <a:solidFill>
                  <a:srgbClr val="00B050"/>
                </a:solidFill>
                <a:latin typeface="Tahoma" panose="020B0604030504040204" pitchFamily="34" charset="0"/>
                <a:ea typeface="Tahoma" panose="020B0604030504040204" pitchFamily="34" charset="0"/>
                <a:cs typeface="Tahoma" panose="020B0604030504040204" pitchFamily="34" charset="0"/>
              </a:rPr>
              <a:t>90%</a:t>
            </a:r>
            <a:r>
              <a:rPr lang="en-US" sz="2400" b="1"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US" sz="2400">
                <a:latin typeface="Tahoma" panose="020B0604030504040204" pitchFamily="34" charset="0"/>
                <a:ea typeface="Tahoma" panose="020B0604030504040204" pitchFamily="34" charset="0"/>
                <a:cs typeface="Tahoma" panose="020B0604030504040204" pitchFamily="34" charset="0"/>
              </a:rPr>
              <a:t>trường hợp cứu sống được; </a:t>
            </a:r>
            <a:endParaRPr lang="en-US" sz="2400" smtClean="0">
              <a:latin typeface="Tahoma" panose="020B0604030504040204" pitchFamily="34" charset="0"/>
              <a:ea typeface="Tahoma" panose="020B0604030504040204" pitchFamily="34" charset="0"/>
              <a:cs typeface="Tahoma" panose="020B0604030504040204" pitchFamily="34" charset="0"/>
            </a:endParaRPr>
          </a:p>
          <a:p>
            <a:pPr marL="973138" indent="-342900" algn="just" eaLnBrk="1" hangingPunct="1">
              <a:spcBef>
                <a:spcPts val="600"/>
              </a:spcBef>
              <a:buClr>
                <a:schemeClr val="accent1"/>
              </a:buClr>
              <a:buSzPct val="70000"/>
              <a:buFont typeface="Wingdings" panose="05000000000000000000" pitchFamily="2" charset="2"/>
              <a:buChar char="q"/>
            </a:pPr>
            <a:r>
              <a:rPr lang="en-US" sz="2400" smtClean="0">
                <a:latin typeface="Tahoma" panose="020B0604030504040204" pitchFamily="34" charset="0"/>
                <a:ea typeface="Tahoma" panose="020B0604030504040204" pitchFamily="34" charset="0"/>
                <a:cs typeface="Tahoma" panose="020B0604030504040204" pitchFamily="34" charset="0"/>
              </a:rPr>
              <a:t>Sau </a:t>
            </a:r>
            <a:r>
              <a:rPr lang="en-US" sz="2400" b="1" u="sng">
                <a:solidFill>
                  <a:srgbClr val="00B0F0"/>
                </a:solidFill>
                <a:latin typeface="Tahoma" panose="020B0604030504040204" pitchFamily="34" charset="0"/>
                <a:ea typeface="Tahoma" panose="020B0604030504040204" pitchFamily="34" charset="0"/>
                <a:cs typeface="Tahoma" panose="020B0604030504040204" pitchFamily="34" charset="0"/>
              </a:rPr>
              <a:t>6 </a:t>
            </a:r>
            <a:r>
              <a:rPr lang="en-US" sz="2400" b="1" u="sng" smtClean="0">
                <a:solidFill>
                  <a:srgbClr val="00B0F0"/>
                </a:solidFill>
                <a:latin typeface="Tahoma" panose="020B0604030504040204" pitchFamily="34" charset="0"/>
                <a:ea typeface="Tahoma" panose="020B0604030504040204" pitchFamily="34" charset="0"/>
                <a:cs typeface="Tahoma" panose="020B0604030504040204" pitchFamily="34" charset="0"/>
              </a:rPr>
              <a:t>phút </a:t>
            </a:r>
            <a:r>
              <a:rPr lang="en-US" sz="2400" smtClean="0">
                <a:latin typeface="Tahoma" panose="020B0604030504040204" pitchFamily="34" charset="0"/>
                <a:ea typeface="Tahoma" panose="020B0604030504040204" pitchFamily="34" charset="0"/>
                <a:cs typeface="Tahoma" panose="020B0604030504040204" pitchFamily="34" charset="0"/>
              </a:rPr>
              <a:t>chỉ </a:t>
            </a:r>
            <a:r>
              <a:rPr lang="en-US" sz="2400">
                <a:latin typeface="Tahoma" panose="020B0604030504040204" pitchFamily="34" charset="0"/>
                <a:ea typeface="Tahoma" panose="020B0604030504040204" pitchFamily="34" charset="0"/>
                <a:cs typeface="Tahoma" panose="020B0604030504040204" pitchFamily="34" charset="0"/>
              </a:rPr>
              <a:t>có thể cứu sống được </a:t>
            </a:r>
            <a:r>
              <a:rPr lang="en-US" sz="2400" b="1" u="sng" smtClean="0">
                <a:solidFill>
                  <a:srgbClr val="00B0F0"/>
                </a:solidFill>
                <a:latin typeface="Tahoma" panose="020B0604030504040204" pitchFamily="34" charset="0"/>
                <a:ea typeface="Tahoma" panose="020B0604030504040204" pitchFamily="34" charset="0"/>
                <a:cs typeface="Tahoma" panose="020B0604030504040204" pitchFamily="34" charset="0"/>
              </a:rPr>
              <a:t>10%</a:t>
            </a:r>
            <a:r>
              <a:rPr lang="en-US" sz="2400" smtClean="0">
                <a:latin typeface="Tahoma" panose="020B0604030504040204" pitchFamily="34" charset="0"/>
                <a:ea typeface="Tahoma" panose="020B0604030504040204" pitchFamily="34" charset="0"/>
                <a:cs typeface="Tahoma" panose="020B0604030504040204" pitchFamily="34" charset="0"/>
              </a:rPr>
              <a:t>; </a:t>
            </a:r>
          </a:p>
          <a:p>
            <a:pPr marL="973138" indent="-342900" algn="just" eaLnBrk="1" hangingPunct="1">
              <a:spcBef>
                <a:spcPts val="600"/>
              </a:spcBef>
              <a:buClr>
                <a:schemeClr val="accent1"/>
              </a:buClr>
              <a:buSzPct val="70000"/>
              <a:buFont typeface="Wingdings" panose="05000000000000000000" pitchFamily="2" charset="2"/>
              <a:buChar char="q"/>
            </a:pPr>
            <a:r>
              <a:rPr lang="en-US" sz="2400" smtClean="0">
                <a:latin typeface="Tahoma" panose="020B0604030504040204" pitchFamily="34" charset="0"/>
                <a:ea typeface="Tahoma" panose="020B0604030504040204" pitchFamily="34" charset="0"/>
                <a:cs typeface="Tahoma" panose="020B0604030504040204" pitchFamily="34" charset="0"/>
              </a:rPr>
              <a:t>Sau </a:t>
            </a:r>
            <a:r>
              <a:rPr lang="en-US" sz="2400" b="1" u="sng">
                <a:solidFill>
                  <a:schemeClr val="accent2"/>
                </a:solidFill>
                <a:latin typeface="Tahoma" panose="020B0604030504040204" pitchFamily="34" charset="0"/>
                <a:ea typeface="Tahoma" panose="020B0604030504040204" pitchFamily="34" charset="0"/>
                <a:cs typeface="Tahoma" panose="020B0604030504040204" pitchFamily="34" charset="0"/>
              </a:rPr>
              <a:t>10 phút </a:t>
            </a:r>
            <a:r>
              <a:rPr lang="en-US" sz="2400">
                <a:latin typeface="Tahoma" panose="020B0604030504040204" pitchFamily="34" charset="0"/>
                <a:ea typeface="Tahoma" panose="020B0604030504040204" pitchFamily="34" charset="0"/>
                <a:cs typeface="Tahoma" panose="020B0604030504040204" pitchFamily="34" charset="0"/>
              </a:rPr>
              <a:t>trở đi thì </a:t>
            </a:r>
            <a:r>
              <a:rPr lang="en-US" sz="2400" b="1" u="sng">
                <a:solidFill>
                  <a:schemeClr val="accent2"/>
                </a:solidFill>
                <a:latin typeface="Tahoma" panose="020B0604030504040204" pitchFamily="34" charset="0"/>
                <a:ea typeface="Tahoma" panose="020B0604030504040204" pitchFamily="34" charset="0"/>
                <a:cs typeface="Tahoma" panose="020B0604030504040204" pitchFamily="34" charset="0"/>
              </a:rPr>
              <a:t>rất ít </a:t>
            </a:r>
            <a:r>
              <a:rPr lang="en-US" sz="2400">
                <a:latin typeface="Tahoma" panose="020B0604030504040204" pitchFamily="34" charset="0"/>
                <a:ea typeface="Tahoma" panose="020B0604030504040204" pitchFamily="34" charset="0"/>
                <a:cs typeface="Tahoma" panose="020B0604030504040204" pitchFamily="34" charset="0"/>
              </a:rPr>
              <a:t>trường hợp được cứu sống</a:t>
            </a:r>
            <a:r>
              <a:rPr lang="en-US" sz="2400" smtClean="0">
                <a:latin typeface="Tahoma" panose="020B0604030504040204" pitchFamily="34" charset="0"/>
                <a:ea typeface="Tahoma" panose="020B0604030504040204" pitchFamily="34" charset="0"/>
                <a:cs typeface="Tahoma" panose="020B0604030504040204" pitchFamily="34" charset="0"/>
              </a:rPr>
              <a:t>.</a:t>
            </a:r>
          </a:p>
        </p:txBody>
      </p:sp>
      <p:pic>
        <p:nvPicPr>
          <p:cNvPr id="1028" name="Picture 4" descr="Sơ cứu điện giật: Điều ít người biết | Bạn đọc | PLO"/>
          <p:cNvPicPr>
            <a:picLocks noChangeAspect="1" noChangeArrowheads="1"/>
          </p:cNvPicPr>
          <p:nvPr/>
        </p:nvPicPr>
        <p:blipFill rotWithShape="1">
          <a:blip r:embed="rId5">
            <a:extLst>
              <a:ext uri="{28A0092B-C50C-407E-A947-70E740481C1C}">
                <a14:useLocalDpi xmlns:a14="http://schemas.microsoft.com/office/drawing/2010/main" val="0"/>
              </a:ext>
            </a:extLst>
          </a:blip>
          <a:srcRect t="3675" r="10862" b="2458"/>
          <a:stretch/>
        </p:blipFill>
        <p:spPr bwMode="auto">
          <a:xfrm>
            <a:off x="8351519" y="1070690"/>
            <a:ext cx="3624457" cy="255838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60400" y="6304035"/>
            <a:ext cx="11427336" cy="461665"/>
          </a:xfrm>
          <a:prstGeom prst="rect">
            <a:avLst/>
          </a:prstGeom>
        </p:spPr>
        <p:txBody>
          <a:bodyPr wrap="square">
            <a:spAutoFit/>
          </a:bodyPr>
          <a:lstStyle/>
          <a:p>
            <a:pPr algn="just">
              <a:spcBef>
                <a:spcPts val="600"/>
              </a:spcBef>
              <a:buClr>
                <a:schemeClr val="accent1"/>
              </a:buClr>
              <a:buSzPct val="70000"/>
            </a:pPr>
            <a:r>
              <a:rPr lang="vi-VN" sz="2400" b="1" i="1" smtClean="0">
                <a:solidFill>
                  <a:srgbClr val="002060"/>
                </a:solidFill>
                <a:latin typeface="Tahoma" panose="020B0604030504040204" pitchFamily="34" charset="0"/>
                <a:ea typeface="Tahoma" panose="020B0604030504040204" pitchFamily="34" charset="0"/>
                <a:cs typeface="Tahoma" panose="020B0604030504040204" pitchFamily="34" charset="0"/>
              </a:rPr>
              <a:t>═&gt;</a:t>
            </a:r>
            <a:r>
              <a:rPr lang="en-US" sz="2400" b="1" i="1" smtClean="0">
                <a:solidFill>
                  <a:srgbClr val="002060"/>
                </a:solidFill>
                <a:latin typeface="Tahoma" panose="020B0604030504040204" pitchFamily="34" charset="0"/>
                <a:ea typeface="Tahoma" panose="020B0604030504040204" pitchFamily="34" charset="0"/>
                <a:cs typeface="Tahoma" panose="020B0604030504040204" pitchFamily="34" charset="0"/>
              </a:rPr>
              <a:t> </a:t>
            </a:r>
            <a:r>
              <a:rPr lang="vi-VN" sz="2400" b="1" i="1" smtClean="0">
                <a:solidFill>
                  <a:srgbClr val="002060"/>
                </a:solidFill>
                <a:latin typeface="Tahoma" panose="020B0604030504040204" pitchFamily="34" charset="0"/>
                <a:ea typeface="Tahoma" panose="020B0604030504040204" pitchFamily="34" charset="0"/>
                <a:cs typeface="Tahoma" panose="020B0604030504040204" pitchFamily="34" charset="0"/>
              </a:rPr>
              <a:t>Để cứu người có kết quả phải hành động </a:t>
            </a:r>
            <a:r>
              <a:rPr lang="vi-VN" sz="2400" b="1" i="1" u="sng" smtClean="0">
                <a:solidFill>
                  <a:srgbClr val="002060"/>
                </a:solidFill>
                <a:latin typeface="Tahoma" panose="020B0604030504040204" pitchFamily="34" charset="0"/>
                <a:ea typeface="Tahoma" panose="020B0604030504040204" pitchFamily="34" charset="0"/>
                <a:cs typeface="Tahoma" panose="020B0604030504040204" pitchFamily="34" charset="0"/>
              </a:rPr>
              <a:t>kịp thời </a:t>
            </a:r>
            <a:r>
              <a:rPr lang="vi-VN" sz="2400" b="1" i="1" smtClean="0">
                <a:solidFill>
                  <a:srgbClr val="002060"/>
                </a:solidFill>
                <a:latin typeface="Tahoma" panose="020B0604030504040204" pitchFamily="34" charset="0"/>
                <a:ea typeface="Tahoma" panose="020B0604030504040204" pitchFamily="34" charset="0"/>
                <a:cs typeface="Tahoma" panose="020B0604030504040204" pitchFamily="34" charset="0"/>
              </a:rPr>
              <a:t>và </a:t>
            </a:r>
            <a:r>
              <a:rPr lang="en-US" sz="2400" b="1" i="1" smtClean="0">
                <a:solidFill>
                  <a:srgbClr val="002060"/>
                </a:solidFill>
                <a:latin typeface="Tahoma" panose="020B0604030504040204" pitchFamily="34" charset="0"/>
                <a:ea typeface="Tahoma" panose="020B0604030504040204" pitchFamily="34" charset="0"/>
                <a:cs typeface="Tahoma" panose="020B0604030504040204" pitchFamily="34" charset="0"/>
              </a:rPr>
              <a:t>đúng </a:t>
            </a:r>
            <a:r>
              <a:rPr lang="en-US" sz="2400" b="1" i="1" u="sng" smtClean="0">
                <a:solidFill>
                  <a:srgbClr val="002060"/>
                </a:solidFill>
                <a:latin typeface="Tahoma" panose="020B0604030504040204" pitchFamily="34" charset="0"/>
                <a:ea typeface="Tahoma" panose="020B0604030504040204" pitchFamily="34" charset="0"/>
                <a:cs typeface="Tahoma" panose="020B0604030504040204" pitchFamily="34" charset="0"/>
              </a:rPr>
              <a:t>quy trình</a:t>
            </a:r>
            <a:endParaRPr lang="en-US" sz="2400" b="1" i="1"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9128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5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TextBox 9"/>
          <p:cNvSpPr txBox="1"/>
          <p:nvPr/>
        </p:nvSpPr>
        <p:spPr>
          <a:xfrm>
            <a:off x="6456672" y="2422794"/>
            <a:ext cx="2900173" cy="1369606"/>
          </a:xfrm>
          <a:prstGeom prst="rect">
            <a:avLst/>
          </a:prstGeom>
          <a:noFill/>
          <a:ln w="3175">
            <a:solidFill>
              <a:schemeClr val="tx1"/>
            </a:solidFill>
          </a:ln>
        </p:spPr>
        <p:txBody>
          <a:bodyPr wrap="square" rtlCol="0">
            <a:spAutoFit/>
          </a:bodyPr>
          <a:lstStyle/>
          <a:p>
            <a:r>
              <a:rPr lang="en-US" sz="1400" b="1" smtClean="0">
                <a:solidFill>
                  <a:srgbClr val="002060"/>
                </a:solidFill>
                <a:latin typeface="Tahoma" panose="020B0604030504040204" pitchFamily="34" charset="0"/>
                <a:ea typeface="Tahoma" panose="020B0604030504040204" pitchFamily="34" charset="0"/>
                <a:cs typeface="Tahoma" panose="020B0604030504040204" pitchFamily="34" charset="0"/>
              </a:rPr>
              <a:t>1. Người </a:t>
            </a:r>
            <a:r>
              <a:rPr lang="en-US" sz="1400" b="1">
                <a:solidFill>
                  <a:srgbClr val="002060"/>
                </a:solidFill>
                <a:latin typeface="Tahoma" panose="020B0604030504040204" pitchFamily="34" charset="0"/>
                <a:ea typeface="Tahoma" panose="020B0604030504040204" pitchFamily="34" charset="0"/>
                <a:cs typeface="Tahoma" panose="020B0604030504040204" pitchFamily="34" charset="0"/>
              </a:rPr>
              <a:t>bị nạn chưa mất </a:t>
            </a:r>
            <a:r>
              <a:rPr lang="en-US" sz="1400" b="1" smtClean="0">
                <a:solidFill>
                  <a:srgbClr val="002060"/>
                </a:solidFill>
                <a:latin typeface="Tahoma" panose="020B0604030504040204" pitchFamily="34" charset="0"/>
                <a:ea typeface="Tahoma" panose="020B0604030504040204" pitchFamily="34" charset="0"/>
                <a:cs typeface="Tahoma" panose="020B0604030504040204" pitchFamily="34" charset="0"/>
              </a:rPr>
              <a:t>tri giác:</a:t>
            </a:r>
            <a:endParaRPr lang="en-US" sz="14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Để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nạn nhân ra chỗ thoáng khí, yên tĩnh chăm sóc cho hồi tỉnh. </a:t>
            </a:r>
            <a:endPar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Sau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đó mời y, bác sĩ hoặc đưa nạn nhân đến cơ sở y tế gần nhất để theo dõi, chăm sóc.</a:t>
            </a:r>
          </a:p>
        </p:txBody>
      </p:sp>
      <p:cxnSp>
        <p:nvCxnSpPr>
          <p:cNvPr id="11" name="Straight Arrow Connector 10"/>
          <p:cNvCxnSpPr>
            <a:stCxn id="19" idx="2"/>
            <a:endCxn id="20" idx="0"/>
          </p:cNvCxnSpPr>
          <p:nvPr/>
        </p:nvCxnSpPr>
        <p:spPr>
          <a:xfrm>
            <a:off x="5388313" y="2108377"/>
            <a:ext cx="0" cy="1297233"/>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456672" y="4086948"/>
            <a:ext cx="2900174" cy="1538883"/>
          </a:xfrm>
          <a:prstGeom prst="rect">
            <a:avLst/>
          </a:prstGeom>
          <a:noFill/>
          <a:ln w="3175">
            <a:solidFill>
              <a:schemeClr val="tx1"/>
            </a:solidFill>
          </a:ln>
        </p:spPr>
        <p:txBody>
          <a:bodyPr wrap="square" rtlCol="0">
            <a:spAutoFit/>
          </a:bodyPr>
          <a:lstStyle/>
          <a:p>
            <a:r>
              <a:rPr lang="en-US" sz="1400" b="1" smtClean="0">
                <a:solidFill>
                  <a:srgbClr val="002060"/>
                </a:solidFill>
                <a:latin typeface="Tahoma" panose="020B0604030504040204" pitchFamily="34" charset="0"/>
                <a:ea typeface="Tahoma" panose="020B0604030504040204" pitchFamily="34" charset="0"/>
                <a:cs typeface="Tahoma" panose="020B0604030504040204" pitchFamily="34" charset="0"/>
              </a:rPr>
              <a:t>2. Người </a:t>
            </a:r>
            <a:r>
              <a:rPr lang="en-US" sz="1400" b="1">
                <a:solidFill>
                  <a:srgbClr val="002060"/>
                </a:solidFill>
                <a:latin typeface="Tahoma" panose="020B0604030504040204" pitchFamily="34" charset="0"/>
                <a:ea typeface="Tahoma" panose="020B0604030504040204" pitchFamily="34" charset="0"/>
                <a:cs typeface="Tahoma" panose="020B0604030504040204" pitchFamily="34" charset="0"/>
              </a:rPr>
              <a:t>bị nạn đã mất </a:t>
            </a:r>
            <a:r>
              <a:rPr lang="en-US" sz="1400" b="1" smtClean="0">
                <a:solidFill>
                  <a:srgbClr val="002060"/>
                </a:solidFill>
                <a:latin typeface="Tahoma" panose="020B0604030504040204" pitchFamily="34" charset="0"/>
                <a:ea typeface="Tahoma" panose="020B0604030504040204" pitchFamily="34" charset="0"/>
                <a:cs typeface="Tahoma" panose="020B0604030504040204" pitchFamily="34" charset="0"/>
              </a:rPr>
              <a:t>tri giác nhưng vẫn còn thở:</a:t>
            </a:r>
            <a:endParaRPr lang="en-US" sz="14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Đặt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nạn nhân nơi thoáng khí, yên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tĩnh</a:t>
            </a: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Nới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rộng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trang phục, moi dị vật trong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miệng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Cho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người bị nạn ngửi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amoniac</a:t>
            </a: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Giữ ấm cơ thể nạn nhân</a:t>
            </a:r>
          </a:p>
          <a:p>
            <a:pPr marL="171450" indent="-171450" algn="just">
              <a:buFont typeface="Wingdings" panose="05000000000000000000" pitchFamily="2" charset="2"/>
              <a:buChar char="ü"/>
            </a:pP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Đ</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ưa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người bị nạn đến cơ sở y tế gần nhất để theo dõi chăm sóc.</a:t>
            </a:r>
          </a:p>
        </p:txBody>
      </p:sp>
      <p:cxnSp>
        <p:nvCxnSpPr>
          <p:cNvPr id="13" name="Straight Arrow Connector 12"/>
          <p:cNvCxnSpPr>
            <a:stCxn id="20" idx="2"/>
            <a:endCxn id="21" idx="0"/>
          </p:cNvCxnSpPr>
          <p:nvPr/>
        </p:nvCxnSpPr>
        <p:spPr>
          <a:xfrm>
            <a:off x="5388313" y="4370195"/>
            <a:ext cx="0" cy="14223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0" idx="3"/>
            <a:endCxn id="22" idx="1"/>
          </p:cNvCxnSpPr>
          <p:nvPr/>
        </p:nvCxnSpPr>
        <p:spPr>
          <a:xfrm>
            <a:off x="6289894" y="3887903"/>
            <a:ext cx="3480004" cy="803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540170" y="4447704"/>
            <a:ext cx="2764754" cy="1154162"/>
          </a:xfrm>
          <a:prstGeom prst="rect">
            <a:avLst/>
          </a:prstGeom>
          <a:noFill/>
          <a:ln w="3175">
            <a:solidFill>
              <a:schemeClr val="tx1"/>
            </a:solidFill>
          </a:ln>
        </p:spPr>
        <p:txBody>
          <a:bodyPr wrap="square" rtlCol="0">
            <a:spAutoFit/>
          </a:bodyPr>
          <a:lstStyle/>
          <a:p>
            <a:r>
              <a:rPr lang="en-US" sz="1400" b="1">
                <a:solidFill>
                  <a:srgbClr val="002060"/>
                </a:solidFill>
                <a:latin typeface="Tahoma" panose="020B0604030504040204" pitchFamily="34" charset="0"/>
                <a:ea typeface="Tahoma" panose="020B0604030504040204" pitchFamily="34" charset="0"/>
                <a:cs typeface="Tahoma" panose="020B0604030504040204" pitchFamily="34" charset="0"/>
              </a:rPr>
              <a:t>3. Người bị nạn đã tắt thở</a:t>
            </a:r>
          </a:p>
          <a:p>
            <a:pPr marL="171450" indent="-171450">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Đưa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nạn nhân ra chỗ thoáng khí;</a:t>
            </a:r>
          </a:p>
          <a:p>
            <a:pPr marL="171450" indent="-171450" algn="just">
              <a:buFont typeface="Wingdings" panose="05000000000000000000" pitchFamily="2" charset="2"/>
              <a:buChar char="ü"/>
            </a:pP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Nới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rộng quần áo, thắt lưng, moi rớt rãi trong miệng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người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bị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nạn. </a:t>
            </a: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Nếu lưỡi thụt vào thì phải kéo ra.</a:t>
            </a:r>
          </a:p>
          <a:p>
            <a:pPr marL="171450" indent="-171450">
              <a:buFont typeface="Wingdings" panose="05000000000000000000" pitchFamily="2" charset="2"/>
              <a:buChar char="ü"/>
            </a:pPr>
            <a:r>
              <a:rPr lang="en-US" sz="1100">
                <a:solidFill>
                  <a:schemeClr val="bg1"/>
                </a:solidFill>
                <a:latin typeface="Tahoma" panose="020B0604030504040204" pitchFamily="34" charset="0"/>
                <a:ea typeface="Tahoma" panose="020B0604030504040204" pitchFamily="34" charset="0"/>
                <a:cs typeface="Tahoma" panose="020B0604030504040204" pitchFamily="34" charset="0"/>
              </a:rPr>
              <a:t>Tiến hành làm hô hấp nhân </a:t>
            </a:r>
            <a:r>
              <a:rPr lang="en-US" sz="1100" smtClean="0">
                <a:solidFill>
                  <a:schemeClr val="bg1"/>
                </a:solidFill>
                <a:latin typeface="Tahoma" panose="020B0604030504040204" pitchFamily="34" charset="0"/>
                <a:ea typeface="Tahoma" panose="020B0604030504040204" pitchFamily="34" charset="0"/>
                <a:cs typeface="Tahoma" panose="020B0604030504040204" pitchFamily="34" charset="0"/>
              </a:rPr>
              <a:t>tạo</a:t>
            </a:r>
            <a:endParaRPr lang="en-US" sz="110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9" name="Rounded Rectangle 18"/>
          <p:cNvSpPr/>
          <p:nvPr/>
        </p:nvSpPr>
        <p:spPr>
          <a:xfrm>
            <a:off x="4486732" y="1163712"/>
            <a:ext cx="1803162" cy="94466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Cách ly </a:t>
            </a:r>
          </a:p>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nguồn điện </a:t>
            </a:r>
            <a:endParaRPr lang="en-US" sz="16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0" name="Rounded Rectangle 19"/>
          <p:cNvSpPr/>
          <p:nvPr/>
        </p:nvSpPr>
        <p:spPr>
          <a:xfrm>
            <a:off x="4486732" y="3405610"/>
            <a:ext cx="1803162" cy="96458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Kiểm tra tình hình nạn nhân</a:t>
            </a:r>
          </a:p>
          <a:p>
            <a:pPr algn="ctr"/>
            <a:r>
              <a:rPr lang="en-US" sz="1400" smtClean="0">
                <a:solidFill>
                  <a:schemeClr val="tx1"/>
                </a:solidFill>
                <a:latin typeface="Tahoma" panose="020B0604030504040204" pitchFamily="34" charset="0"/>
                <a:ea typeface="Tahoma" panose="020B0604030504040204" pitchFamily="34" charset="0"/>
                <a:cs typeface="Tahoma" panose="020B0604030504040204" pitchFamily="34" charset="0"/>
              </a:rPr>
              <a:t>(có 3 tình huống)</a:t>
            </a:r>
            <a:endParaRPr lang="en-US" sz="140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1" name="Rounded Rectangle 20"/>
          <p:cNvSpPr/>
          <p:nvPr/>
        </p:nvSpPr>
        <p:spPr>
          <a:xfrm>
            <a:off x="4486732" y="5792570"/>
            <a:ext cx="1803162" cy="99279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Thực hiện</a:t>
            </a:r>
          </a:p>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 sơ cứu</a:t>
            </a:r>
            <a:endParaRPr lang="en-US" sz="16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2" name="Right Arrow 21"/>
          <p:cNvSpPr/>
          <p:nvPr/>
        </p:nvSpPr>
        <p:spPr>
          <a:xfrm>
            <a:off x="9769898" y="2813515"/>
            <a:ext cx="2074573" cy="2164854"/>
          </a:xfrm>
          <a:prstGeom prst="rightArrow">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Chuyển nạn nhân đến bệnh viện</a:t>
            </a:r>
            <a:endParaRPr lang="en-US"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cxnSp>
        <p:nvCxnSpPr>
          <p:cNvPr id="23" name="Elbow Connector 22"/>
          <p:cNvCxnSpPr>
            <a:stCxn id="21" idx="3"/>
          </p:cNvCxnSpPr>
          <p:nvPr/>
        </p:nvCxnSpPr>
        <p:spPr>
          <a:xfrm flipV="1">
            <a:off x="6289894" y="3895942"/>
            <a:ext cx="3238667" cy="2393024"/>
          </a:xfrm>
          <a:prstGeom prst="bentConnector3">
            <a:avLst>
              <a:gd name="adj1" fmla="val 99343"/>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25" idx="3"/>
            <a:endCxn id="19" idx="1"/>
          </p:cNvCxnSpPr>
          <p:nvPr/>
        </p:nvCxnSpPr>
        <p:spPr>
          <a:xfrm flipV="1">
            <a:off x="2849681" y="1636045"/>
            <a:ext cx="1637051" cy="974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695229" y="1317380"/>
            <a:ext cx="2154452" cy="65681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Tahoma" panose="020B0604030504040204" pitchFamily="34" charset="0"/>
                <a:ea typeface="Tahoma" panose="020B0604030504040204" pitchFamily="34" charset="0"/>
                <a:cs typeface="Tahoma" panose="020B0604030504040204" pitchFamily="34" charset="0"/>
              </a:rPr>
              <a:t>Có tai nạn </a:t>
            </a: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điện</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6" name="TextBox 25"/>
          <p:cNvSpPr txBox="1"/>
          <p:nvPr/>
        </p:nvSpPr>
        <p:spPr>
          <a:xfrm>
            <a:off x="695229" y="2014608"/>
            <a:ext cx="2154452" cy="1369606"/>
          </a:xfrm>
          <a:prstGeom prst="rect">
            <a:avLst/>
          </a:prstGeom>
          <a:noFill/>
          <a:ln w="3175">
            <a:solidFill>
              <a:schemeClr val="tx1"/>
            </a:solidFill>
          </a:ln>
        </p:spPr>
        <p:txBody>
          <a:bodyPr wrap="square" rtlCol="0">
            <a:spAutoFit/>
          </a:bodyPr>
          <a:lstStyle/>
          <a:p>
            <a:r>
              <a:rPr lang="en-US" sz="1600" b="1" smtClean="0">
                <a:solidFill>
                  <a:srgbClr val="002060"/>
                </a:solidFill>
                <a:latin typeface="Tahoma" panose="020B0604030504040204" pitchFamily="34" charset="0"/>
                <a:ea typeface="Tahoma" panose="020B0604030504040204" pitchFamily="34" charset="0"/>
                <a:cs typeface="Tahoma" panose="020B0604030504040204" pitchFamily="34" charset="0"/>
              </a:rPr>
              <a:t>Việc cần làm ngay:</a:t>
            </a:r>
          </a:p>
          <a:p>
            <a:pPr marL="171450" indent="-171450" algn="just">
              <a:buFont typeface="Wingdings" panose="05000000000000000000" pitchFamily="2" charset="2"/>
              <a:buChar char="ü"/>
            </a:pPr>
            <a:r>
              <a:rPr lang="en-US" sz="1400" smtClean="0">
                <a:solidFill>
                  <a:schemeClr val="bg1"/>
                </a:solidFill>
                <a:latin typeface="Tahoma" panose="020B0604030504040204" pitchFamily="34" charset="0"/>
                <a:ea typeface="Tahoma" panose="020B0604030504040204" pitchFamily="34" charset="0"/>
                <a:cs typeface="Tahoma" panose="020B0604030504040204" pitchFamily="34" charset="0"/>
              </a:rPr>
              <a:t>La lớn / báo động</a:t>
            </a:r>
          </a:p>
          <a:p>
            <a:pPr marL="171450" indent="-171450" algn="just">
              <a:buFont typeface="Wingdings" panose="05000000000000000000" pitchFamily="2" charset="2"/>
              <a:buChar char="ü"/>
            </a:pPr>
            <a:r>
              <a:rPr lang="en-US" sz="1400" smtClean="0">
                <a:solidFill>
                  <a:schemeClr val="bg1"/>
                </a:solidFill>
                <a:latin typeface="Tahoma" panose="020B0604030504040204" pitchFamily="34" charset="0"/>
                <a:ea typeface="Tahoma" panose="020B0604030504040204" pitchFamily="34" charset="0"/>
                <a:cs typeface="Tahoma" panose="020B0604030504040204" pitchFamily="34" charset="0"/>
              </a:rPr>
              <a:t>Không lập tức tiếp cận nạn</a:t>
            </a:r>
          </a:p>
          <a:p>
            <a:pPr marL="171450" indent="-171450" algn="just">
              <a:buFont typeface="Wingdings" panose="05000000000000000000" pitchFamily="2" charset="2"/>
              <a:buChar char="ü"/>
            </a:pPr>
            <a:r>
              <a:rPr lang="en-US" sz="1400" smtClean="0">
                <a:solidFill>
                  <a:schemeClr val="bg1"/>
                </a:solidFill>
                <a:latin typeface="Tahoma" panose="020B0604030504040204" pitchFamily="34" charset="0"/>
                <a:ea typeface="Tahoma" panose="020B0604030504040204" pitchFamily="34" charset="0"/>
                <a:cs typeface="Tahoma" panose="020B0604030504040204" pitchFamily="34" charset="0"/>
              </a:rPr>
              <a:t>Bình </a:t>
            </a:r>
            <a:r>
              <a:rPr lang="en-US" sz="1400">
                <a:solidFill>
                  <a:schemeClr val="bg1"/>
                </a:solidFill>
                <a:latin typeface="Tahoma" panose="020B0604030504040204" pitchFamily="34" charset="0"/>
                <a:ea typeface="Tahoma" panose="020B0604030504040204" pitchFamily="34" charset="0"/>
                <a:cs typeface="Tahoma" panose="020B0604030504040204" pitchFamily="34" charset="0"/>
              </a:rPr>
              <a:t>tĩnh quan sát</a:t>
            </a:r>
          </a:p>
          <a:p>
            <a:pPr marL="171450" indent="-171450" algn="just">
              <a:buFont typeface="Wingdings" panose="05000000000000000000" pitchFamily="2" charset="2"/>
              <a:buChar char="ü"/>
            </a:pPr>
            <a:endParaRPr lang="en-US" sz="11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1483754" y="2237746"/>
            <a:ext cx="577402" cy="923330"/>
          </a:xfrm>
          <a:prstGeom prst="rect">
            <a:avLst/>
          </a:prstGeom>
          <a:noFill/>
        </p:spPr>
        <p:txBody>
          <a:bodyPr wrap="none" rtlCol="0">
            <a:spAutoFit/>
          </a:bodyPr>
          <a:lstStyle/>
          <a:p>
            <a:r>
              <a:rPr lang="en-US" sz="54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en-US" sz="54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7" name="TextBox 26"/>
          <p:cNvSpPr txBox="1"/>
          <p:nvPr/>
        </p:nvSpPr>
        <p:spPr>
          <a:xfrm>
            <a:off x="7741195" y="2738973"/>
            <a:ext cx="577402" cy="923330"/>
          </a:xfrm>
          <a:prstGeom prst="rect">
            <a:avLst/>
          </a:prstGeom>
          <a:noFill/>
        </p:spPr>
        <p:txBody>
          <a:bodyPr wrap="none" rtlCol="0">
            <a:spAutoFit/>
          </a:bodyPr>
          <a:lstStyle/>
          <a:p>
            <a:r>
              <a:rPr lang="en-US" sz="54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en-US" sz="54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8" name="TextBox 27"/>
          <p:cNvSpPr txBox="1"/>
          <p:nvPr/>
        </p:nvSpPr>
        <p:spPr>
          <a:xfrm>
            <a:off x="7741195" y="4563120"/>
            <a:ext cx="577402" cy="923330"/>
          </a:xfrm>
          <a:prstGeom prst="rect">
            <a:avLst/>
          </a:prstGeom>
          <a:noFill/>
        </p:spPr>
        <p:txBody>
          <a:bodyPr wrap="none" rtlCol="0">
            <a:spAutoFit/>
          </a:bodyPr>
          <a:lstStyle/>
          <a:p>
            <a:r>
              <a:rPr lang="en-US" sz="54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en-US" sz="54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9" name="TextBox 28"/>
          <p:cNvSpPr txBox="1"/>
          <p:nvPr/>
        </p:nvSpPr>
        <p:spPr>
          <a:xfrm>
            <a:off x="3620629" y="4630789"/>
            <a:ext cx="577402" cy="923330"/>
          </a:xfrm>
          <a:prstGeom prst="rect">
            <a:avLst/>
          </a:prstGeom>
          <a:noFill/>
        </p:spPr>
        <p:txBody>
          <a:bodyPr wrap="none" rtlCol="0">
            <a:spAutoFit/>
          </a:bodyPr>
          <a:lstStyle/>
          <a:p>
            <a:r>
              <a:rPr lang="en-US" sz="54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en-US" sz="54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5952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heel(1)">
                                      <p:cBhvr>
                                        <p:cTn id="51" dur="1000"/>
                                        <p:tgtEl>
                                          <p:spTgt spid="27"/>
                                        </p:tgtEl>
                                      </p:cBhvr>
                                    </p:animEffect>
                                  </p:childTnLst>
                                </p:cTn>
                              </p:par>
                              <p:par>
                                <p:cTn id="52" presetID="21" presetClass="entr" presetSubtype="1"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heel(1)">
                                      <p:cBhvr>
                                        <p:cTn id="54" dur="1000"/>
                                        <p:tgtEl>
                                          <p:spTgt spid="3"/>
                                        </p:tgtEl>
                                      </p:cBhvr>
                                    </p:animEffect>
                                  </p:childTnLst>
                                </p:cTn>
                              </p:par>
                              <p:par>
                                <p:cTn id="55" presetID="21" presetClass="entr" presetSubtype="1"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heel(1)">
                                      <p:cBhvr>
                                        <p:cTn id="57" dur="1000"/>
                                        <p:tgtEl>
                                          <p:spTgt spid="29"/>
                                        </p:tgtEl>
                                      </p:cBhvr>
                                    </p:animEffect>
                                  </p:childTnLst>
                                </p:cTn>
                              </p:par>
                              <p:par>
                                <p:cTn id="58" presetID="21" presetClass="entr" presetSubtype="1"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heel(1)">
                                      <p:cBhvr>
                                        <p:cTn id="6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8" grpId="0" animBg="1"/>
      <p:bldP spid="19" grpId="0" animBg="1"/>
      <p:bldP spid="20" grpId="0" animBg="1"/>
      <p:bldP spid="21" grpId="0" animBg="1"/>
      <p:bldP spid="22" grpId="0" animBg="1"/>
      <p:bldP spid="25" grpId="0" animBg="1"/>
      <p:bldP spid="26" grpId="0" animBg="1"/>
      <p:bldP spid="3" grpId="0"/>
      <p:bldP spid="27"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4" name="Picture 3"/>
          <p:cNvPicPr>
            <a:picLocks noChangeAspect="1"/>
          </p:cNvPicPr>
          <p:nvPr/>
        </p:nvPicPr>
        <p:blipFill rotWithShape="1">
          <a:blip r:embed="rId4"/>
          <a:srcRect l="4216" t="62094" r="60993"/>
          <a:stretch/>
        </p:blipFill>
        <p:spPr>
          <a:xfrm rot="16200000">
            <a:off x="6261138" y="1844493"/>
            <a:ext cx="5827878" cy="4199135"/>
          </a:xfrm>
          <a:prstGeom prst="rect">
            <a:avLst/>
          </a:prstGeom>
        </p:spPr>
      </p:pic>
      <p:sp>
        <p:nvSpPr>
          <p:cNvPr id="11" name="TextBox 10"/>
          <p:cNvSpPr txBox="1"/>
          <p:nvPr/>
        </p:nvSpPr>
        <p:spPr>
          <a:xfrm>
            <a:off x="578020" y="1431847"/>
            <a:ext cx="5371342" cy="4832092"/>
          </a:xfrm>
          <a:prstGeom prst="rect">
            <a:avLst/>
          </a:prstGeom>
          <a:noFill/>
          <a:ln w="3175">
            <a:noFill/>
          </a:ln>
        </p:spPr>
        <p:txBody>
          <a:bodyPr wrap="square" rtlCol="0">
            <a:spAutoFit/>
          </a:bodyPr>
          <a:lstStyle/>
          <a:p>
            <a:r>
              <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rPr>
              <a:t>Kiểm tra tình trạng nạn nhân</a:t>
            </a:r>
          </a:p>
          <a:p>
            <a:endParaRPr lang="en-US" sz="28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Kiểm tra nhận thức bằng cách gọi, lay vai</a:t>
            </a:r>
          </a:p>
          <a:p>
            <a:pPr marL="171450" indent="-171450" algn="just">
              <a:buFont typeface="Wingdings" panose="05000000000000000000" pitchFamily="2" charset="2"/>
              <a:buChar char="ü"/>
            </a:pPr>
            <a:endParaRPr lang="en-US" sz="28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Nhìn ngực xem còn cử động thở không</a:t>
            </a:r>
          </a:p>
          <a:p>
            <a:pPr marL="171450" indent="-171450" algn="just">
              <a:buFont typeface="Wingdings" panose="05000000000000000000" pitchFamily="2" charset="2"/>
              <a:buChar char="ü"/>
            </a:pPr>
            <a:endParaRPr lang="en-US" sz="280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Kiểm tra động mạch cảnh trong 5-10 giây để xác nhận có mạch hay không</a:t>
            </a:r>
            <a:endParaRPr lang="en-US" sz="28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9780233" y="2689933"/>
            <a:ext cx="2114681" cy="369332"/>
          </a:xfrm>
          <a:prstGeom prst="rect">
            <a:avLst/>
          </a:prstGeom>
          <a:noFill/>
        </p:spPr>
        <p:txBody>
          <a:bodyPr wrap="none" rtlCol="0">
            <a:spAutoFit/>
          </a:bodyPr>
          <a:lstStyle/>
          <a:p>
            <a:r>
              <a:rPr lang="en-US" b="1" smtClean="0">
                <a:solidFill>
                  <a:srgbClr val="FF0000"/>
                </a:solidFill>
                <a:latin typeface="Tahoma" panose="020B0604030504040204" pitchFamily="34" charset="0"/>
                <a:ea typeface="Tahoma" panose="020B0604030504040204" pitchFamily="34" charset="0"/>
                <a:cs typeface="Tahoma" panose="020B0604030504040204" pitchFamily="34" charset="0"/>
              </a:rPr>
              <a:t>Động mạch cảnh</a:t>
            </a:r>
            <a:endParaRPr lang="en-US"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12" name="Straight Arrow Connector 11"/>
          <p:cNvCxnSpPr/>
          <p:nvPr/>
        </p:nvCxnSpPr>
        <p:spPr>
          <a:xfrm flipH="1" flipV="1">
            <a:off x="9327803" y="1882066"/>
            <a:ext cx="1485200" cy="79011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8994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TextBox 9"/>
          <p:cNvSpPr txBox="1"/>
          <p:nvPr/>
        </p:nvSpPr>
        <p:spPr>
          <a:xfrm>
            <a:off x="487920" y="1227661"/>
            <a:ext cx="5371342" cy="5262979"/>
          </a:xfrm>
          <a:prstGeom prst="rect">
            <a:avLst/>
          </a:prstGeom>
          <a:noFill/>
          <a:ln w="3175">
            <a:noFill/>
          </a:ln>
        </p:spPr>
        <p:txBody>
          <a:bodyPr wrap="square" rtlCol="0">
            <a:spAutoFit/>
          </a:bodyPr>
          <a:lstStyle/>
          <a:p>
            <a:pPr marL="514350" indent="-514350">
              <a:buAutoNum type="arabicPeriod"/>
            </a:pPr>
            <a:r>
              <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rPr>
              <a:t>Người </a:t>
            </a:r>
            <a:r>
              <a:rPr lang="en-US" sz="2800" b="1">
                <a:solidFill>
                  <a:srgbClr val="002060"/>
                </a:solidFill>
                <a:latin typeface="Tahoma" panose="020B0604030504040204" pitchFamily="34" charset="0"/>
                <a:ea typeface="Tahoma" panose="020B0604030504040204" pitchFamily="34" charset="0"/>
                <a:cs typeface="Tahoma" panose="020B0604030504040204" pitchFamily="34" charset="0"/>
              </a:rPr>
              <a:t>bị nạn chưa mất </a:t>
            </a:r>
            <a:r>
              <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rPr>
              <a:t>tri giác:</a:t>
            </a:r>
          </a:p>
          <a:p>
            <a:endParaRPr lang="en-US" sz="28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Di chuyển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nạn nhân ra chỗ thoáng khí, yên tĩnh chăm sóc cho hồi tỉnh</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a:t>
            </a:r>
          </a:p>
          <a:p>
            <a:pPr marL="171450" indent="-171450" algn="just">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Giữ ấm cho nạn nhân</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Sau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đó mời y, bác sĩ hoặc đưa nạn nhân đến cơ sở y tế gần nhất để theo dõi, chăm sóc.</a:t>
            </a:r>
          </a:p>
        </p:txBody>
      </p:sp>
      <p:pic>
        <p:nvPicPr>
          <p:cNvPr id="1026" name="Picture 2" descr="Cách sơ cứu người bị điện giật đúng và an toàn"/>
          <p:cNvPicPr>
            <a:picLocks noChangeAspect="1" noChangeArrowheads="1"/>
          </p:cNvPicPr>
          <p:nvPr/>
        </p:nvPicPr>
        <p:blipFill rotWithShape="1">
          <a:blip r:embed="rId4">
            <a:extLst>
              <a:ext uri="{28A0092B-C50C-407E-A947-70E740481C1C}">
                <a14:useLocalDpi xmlns:a14="http://schemas.microsoft.com/office/drawing/2010/main" val="0"/>
              </a:ext>
            </a:extLst>
          </a:blip>
          <a:srcRect l="9408" r="3022"/>
          <a:stretch/>
        </p:blipFill>
        <p:spPr bwMode="auto">
          <a:xfrm>
            <a:off x="6338656" y="1258824"/>
            <a:ext cx="5370991" cy="520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3380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2" name="TextBox 11"/>
          <p:cNvSpPr txBox="1"/>
          <p:nvPr/>
        </p:nvSpPr>
        <p:spPr>
          <a:xfrm>
            <a:off x="417237" y="1231399"/>
            <a:ext cx="7858083" cy="5262979"/>
          </a:xfrm>
          <a:prstGeom prst="rect">
            <a:avLst/>
          </a:prstGeom>
          <a:noFill/>
          <a:ln w="3175">
            <a:noFill/>
          </a:ln>
        </p:spPr>
        <p:txBody>
          <a:bodyPr wrap="square" rtlCol="0">
            <a:spAutoFit/>
          </a:bodyPr>
          <a:lstStyle/>
          <a:p>
            <a:r>
              <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rPr>
              <a:t>2. Người </a:t>
            </a:r>
            <a:r>
              <a:rPr lang="en-US" sz="2800" b="1">
                <a:solidFill>
                  <a:srgbClr val="002060"/>
                </a:solidFill>
                <a:latin typeface="Tahoma" panose="020B0604030504040204" pitchFamily="34" charset="0"/>
                <a:ea typeface="Tahoma" panose="020B0604030504040204" pitchFamily="34" charset="0"/>
                <a:cs typeface="Tahoma" panose="020B0604030504040204" pitchFamily="34" charset="0"/>
              </a:rPr>
              <a:t>bị nạn đã mất </a:t>
            </a:r>
            <a:r>
              <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rPr>
              <a:t>tri giác nhưng vẫn còn thở:</a:t>
            </a:r>
          </a:p>
          <a:p>
            <a:endParaRPr lang="en-US" sz="28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Đặt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nạn nhân nơi thoáng khí, yên </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tĩnh</a:t>
            </a:r>
          </a:p>
          <a:p>
            <a:pPr marL="171450" indent="-171450" algn="just">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Nới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rộng </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trang phục, moi dị vật trong miệng,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c</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ho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người bị nạn ngửi </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ammoniac để hồi tỉnh</a:t>
            </a:r>
          </a:p>
          <a:p>
            <a:pPr marL="171450" indent="-171450" algn="just">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Giữ ấm cơ thể nạn nhân</a:t>
            </a:r>
          </a:p>
          <a:p>
            <a:pPr marL="171450" indent="-171450" algn="just">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Đ</a:t>
            </a:r>
            <a:r>
              <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rPr>
              <a:t>ưa </a:t>
            </a:r>
            <a:r>
              <a:rPr lang="en-US" sz="2800">
                <a:solidFill>
                  <a:srgbClr val="002060"/>
                </a:solidFill>
                <a:latin typeface="Tahoma" panose="020B0604030504040204" pitchFamily="34" charset="0"/>
                <a:ea typeface="Tahoma" panose="020B0604030504040204" pitchFamily="34" charset="0"/>
                <a:cs typeface="Tahoma" panose="020B0604030504040204" pitchFamily="34" charset="0"/>
              </a:rPr>
              <a:t>người bị nạn đến cơ sở y tế gần nhất để theo dõi chăm sóc.</a:t>
            </a:r>
          </a:p>
        </p:txBody>
      </p:sp>
      <p:pic>
        <p:nvPicPr>
          <p:cNvPr id="2050" name="Picture 2" descr="Khí Amoniac (NH3) ở tại Hà Nội"/>
          <p:cNvPicPr>
            <a:picLocks noChangeAspect="1" noChangeArrowheads="1"/>
          </p:cNvPicPr>
          <p:nvPr/>
        </p:nvPicPr>
        <p:blipFill rotWithShape="1">
          <a:blip r:embed="rId4">
            <a:extLst>
              <a:ext uri="{28A0092B-C50C-407E-A947-70E740481C1C}">
                <a14:useLocalDpi xmlns:a14="http://schemas.microsoft.com/office/drawing/2010/main" val="0"/>
              </a:ext>
            </a:extLst>
          </a:blip>
          <a:srcRect l="7583" r="13327"/>
          <a:stretch/>
        </p:blipFill>
        <p:spPr bwMode="auto">
          <a:xfrm>
            <a:off x="8487052" y="1405971"/>
            <a:ext cx="3403241" cy="4684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1522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8" name="TextBox 17"/>
          <p:cNvSpPr txBox="1"/>
          <p:nvPr/>
        </p:nvSpPr>
        <p:spPr>
          <a:xfrm>
            <a:off x="863323" y="1047873"/>
            <a:ext cx="4889408" cy="5693866"/>
          </a:xfrm>
          <a:prstGeom prst="rect">
            <a:avLst/>
          </a:prstGeom>
          <a:noFill/>
          <a:ln w="3175">
            <a:noFill/>
          </a:ln>
        </p:spPr>
        <p:txBody>
          <a:bodyPr wrap="square" rtlCol="0">
            <a:spAutoFit/>
          </a:bodyPr>
          <a:lstStyle/>
          <a:p>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3. </a:t>
            </a:r>
            <a:r>
              <a:rPr lang="en-US" sz="2800" b="1" dirty="0" err="1">
                <a:solidFill>
                  <a:srgbClr val="002060"/>
                </a:solidFill>
                <a:latin typeface="Tahoma" panose="020B0604030504040204" pitchFamily="34" charset="0"/>
                <a:ea typeface="Tahoma" panose="020B0604030504040204" pitchFamily="34" charset="0"/>
                <a:cs typeface="Tahoma" panose="020B0604030504040204" pitchFamily="34" charset="0"/>
              </a:rPr>
              <a:t>Người</a:t>
            </a:r>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rgbClr val="002060"/>
                </a:solidFill>
                <a:latin typeface="Tahoma" panose="020B0604030504040204" pitchFamily="34" charset="0"/>
                <a:ea typeface="Tahoma" panose="020B0604030504040204" pitchFamily="34" charset="0"/>
                <a:cs typeface="Tahoma" panose="020B0604030504040204" pitchFamily="34" charset="0"/>
              </a:rPr>
              <a:t>bị</a:t>
            </a:r>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rgbClr val="002060"/>
                </a:solidFill>
                <a:latin typeface="Tahoma" panose="020B0604030504040204" pitchFamily="34" charset="0"/>
                <a:ea typeface="Tahoma" panose="020B0604030504040204" pitchFamily="34" charset="0"/>
                <a:cs typeface="Tahoma" panose="020B0604030504040204" pitchFamily="34" charset="0"/>
              </a:rPr>
              <a:t>nạn</a:t>
            </a:r>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rgbClr val="002060"/>
                </a:solidFill>
                <a:latin typeface="Tahoma" panose="020B0604030504040204" pitchFamily="34" charset="0"/>
                <a:ea typeface="Tahoma" panose="020B0604030504040204" pitchFamily="34" charset="0"/>
                <a:cs typeface="Tahoma" panose="020B0604030504040204" pitchFamily="34" charset="0"/>
              </a:rPr>
              <a:t>đã</a:t>
            </a:r>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rgbClr val="002060"/>
                </a:solidFill>
                <a:latin typeface="Tahoma" panose="020B0604030504040204" pitchFamily="34" charset="0"/>
                <a:ea typeface="Tahoma" panose="020B0604030504040204" pitchFamily="34" charset="0"/>
                <a:cs typeface="Tahoma" panose="020B0604030504040204" pitchFamily="34" charset="0"/>
              </a:rPr>
              <a:t>tắt</a:t>
            </a:r>
            <a:r>
              <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thở</a:t>
            </a:r>
            <a:endParaRPr lang="en-US" sz="2800" b="1" dirty="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Wingdings" panose="05000000000000000000" pitchFamily="2" charset="2"/>
              <a:buChar char="ü"/>
            </a:pPr>
            <a:r>
              <a:rPr lang="en-US" sz="2800"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Đưa</a:t>
            </a:r>
            <a:r>
              <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nạn</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nhân</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ra</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chỗ</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thoáng</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khí</a:t>
            </a:r>
            <a:r>
              <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rPr>
              <a:t>;</a:t>
            </a:r>
          </a:p>
          <a:p>
            <a:pPr marL="171450" indent="-171450">
              <a:buFont typeface="Wingdings" panose="05000000000000000000" pitchFamily="2" charset="2"/>
              <a:buChar char="ü"/>
            </a:pPr>
            <a:endPar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r>
              <a:rPr lang="en-US" sz="2800"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Nới</a:t>
            </a:r>
            <a:r>
              <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rộng</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quần</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áo</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thắt</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lưng</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moi</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rớt</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rãi</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trong</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miệng</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người</a:t>
            </a:r>
            <a:r>
              <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bị</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nạn</a:t>
            </a:r>
            <a:r>
              <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Nếu</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lưỡi</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thụt</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vào</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thì</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phải</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kéo</a:t>
            </a:r>
            <a:r>
              <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US" sz="2800" dirty="0" err="1">
                <a:solidFill>
                  <a:srgbClr val="002060"/>
                </a:solidFill>
                <a:latin typeface="Tahoma" panose="020B0604030504040204" pitchFamily="34" charset="0"/>
                <a:ea typeface="Tahoma" panose="020B0604030504040204" pitchFamily="34" charset="0"/>
                <a:cs typeface="Tahoma" panose="020B0604030504040204" pitchFamily="34" charset="0"/>
              </a:rPr>
              <a:t>ra</a:t>
            </a:r>
            <a:r>
              <a:rPr lang="en-US" sz="2800" dirty="0" err="1" smtClean="0">
                <a:solidFill>
                  <a:srgbClr val="002060"/>
                </a:solidFill>
                <a:latin typeface="Tahoma" panose="020B0604030504040204" pitchFamily="34" charset="0"/>
                <a:ea typeface="Tahoma" panose="020B0604030504040204" pitchFamily="34" charset="0"/>
                <a:cs typeface="Tahoma" panose="020B0604030504040204" pitchFamily="34" charset="0"/>
              </a:rPr>
              <a:t>.</a:t>
            </a:r>
            <a:endParaRPr lang="en-US" sz="2800" dirty="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lgn="just">
              <a:buFont typeface="Wingdings" panose="05000000000000000000" pitchFamily="2" charset="2"/>
              <a:buChar char="ü"/>
            </a:pPr>
            <a:endParaRPr lang="en-US" sz="28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Wingdings" panose="05000000000000000000" pitchFamily="2" charset="2"/>
              <a:buChar char="ü"/>
            </a:pPr>
            <a:r>
              <a:rPr lang="en-US" sz="2800" dirty="0" err="1">
                <a:solidFill>
                  <a:srgbClr val="C00000"/>
                </a:solidFill>
                <a:latin typeface="Tahoma" panose="020B0604030504040204" pitchFamily="34" charset="0"/>
                <a:ea typeface="Tahoma" panose="020B0604030504040204" pitchFamily="34" charset="0"/>
                <a:cs typeface="Tahoma" panose="020B0604030504040204" pitchFamily="34" charset="0"/>
              </a:rPr>
              <a:t>Tiến</a:t>
            </a:r>
            <a:r>
              <a:rPr lang="en-US" sz="2800" dirty="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hành</a:t>
            </a:r>
            <a:r>
              <a:rPr lang="en-US" sz="2800"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bước</a:t>
            </a:r>
            <a:r>
              <a:rPr lang="en-US" sz="2800"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tiếp</a:t>
            </a:r>
            <a:r>
              <a:rPr lang="en-US" sz="2800"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theo</a:t>
            </a:r>
            <a:r>
              <a:rPr lang="en-US" sz="2800"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làm</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a:solidFill>
                  <a:srgbClr val="C00000"/>
                </a:solidFill>
                <a:latin typeface="Tahoma" panose="020B0604030504040204" pitchFamily="34" charset="0"/>
                <a:ea typeface="Tahoma" panose="020B0604030504040204" pitchFamily="34" charset="0"/>
                <a:cs typeface="Tahoma" panose="020B0604030504040204" pitchFamily="34" charset="0"/>
              </a:rPr>
              <a:t>hô</a:t>
            </a:r>
            <a:r>
              <a:rPr lang="en-US" sz="2800" i="1" dirty="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a:solidFill>
                  <a:srgbClr val="C00000"/>
                </a:solidFill>
                <a:latin typeface="Tahoma" panose="020B0604030504040204" pitchFamily="34" charset="0"/>
                <a:ea typeface="Tahoma" panose="020B0604030504040204" pitchFamily="34" charset="0"/>
                <a:cs typeface="Tahoma" panose="020B0604030504040204" pitchFamily="34" charset="0"/>
              </a:rPr>
              <a:t>hấp</a:t>
            </a:r>
            <a:r>
              <a:rPr lang="en-US" sz="2800" i="1" dirty="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a:solidFill>
                  <a:srgbClr val="C00000"/>
                </a:solidFill>
                <a:latin typeface="Tahoma" panose="020B0604030504040204" pitchFamily="34" charset="0"/>
                <a:ea typeface="Tahoma" panose="020B0604030504040204" pitchFamily="34" charset="0"/>
                <a:cs typeface="Tahoma" panose="020B0604030504040204" pitchFamily="34" charset="0"/>
              </a:rPr>
              <a:t>nhân</a:t>
            </a:r>
            <a:r>
              <a:rPr lang="en-US" sz="2800" i="1" dirty="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tạo</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kết</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hợp</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ép</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i="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tim</a:t>
            </a:r>
            <a:r>
              <a:rPr lang="en-US" sz="2800" i="1"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en-US" sz="2800" i="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3080" name="Picture 8" descr="Cách phòng tránh và sơ cứu người bị điện giật | VI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9779" y="1047873"/>
            <a:ext cx="5177285" cy="546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3959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a:t>
            </a: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8" name="TextBox 7"/>
          <p:cNvSpPr txBox="1"/>
          <p:nvPr/>
        </p:nvSpPr>
        <p:spPr>
          <a:xfrm>
            <a:off x="5641608" y="1174535"/>
            <a:ext cx="3686195" cy="1077218"/>
          </a:xfrm>
          <a:prstGeom prst="rect">
            <a:avLst/>
          </a:prstGeom>
          <a:noFill/>
          <a:ln w="9525">
            <a:solidFill>
              <a:schemeClr val="tx1"/>
            </a:solidFill>
            <a:prstDash val="sysDot"/>
          </a:ln>
        </p:spPr>
        <p:txBody>
          <a:bodyPr wrap="square" rtlCol="0">
            <a:spAutoFit/>
          </a:bodyPr>
          <a:lstStyle/>
          <a:p>
            <a:pPr marL="171450" indent="-171450">
              <a:buFont typeface="Wingdings" panose="05000000000000000000" pitchFamily="2" charset="2"/>
              <a:buChar char="q"/>
            </a:pPr>
            <a:r>
              <a:rPr lang="en-US" sz="1600" smtClean="0">
                <a:latin typeface="Tahoma" panose="020B0604030504040204" pitchFamily="34" charset="0"/>
                <a:ea typeface="Tahoma" panose="020B0604030504040204" pitchFamily="34" charset="0"/>
                <a:cs typeface="Tahoma" panose="020B0604030504040204" pitchFamily="34" charset="0"/>
              </a:rPr>
              <a:t>Ngắt CB/Rút nguồn</a:t>
            </a:r>
          </a:p>
          <a:p>
            <a:pPr marL="171450" indent="-171450">
              <a:buFont typeface="Wingdings" panose="05000000000000000000" pitchFamily="2" charset="2"/>
              <a:buChar char="q"/>
            </a:pPr>
            <a:r>
              <a:rPr lang="en-US" sz="1600" smtClean="0">
                <a:latin typeface="Tahoma" panose="020B0604030504040204" pitchFamily="34" charset="0"/>
                <a:ea typeface="Tahoma" panose="020B0604030504040204" pitchFamily="34" charset="0"/>
                <a:cs typeface="Tahoma" panose="020B0604030504040204" pitchFamily="34" charset="0"/>
              </a:rPr>
              <a:t>Dùng vật cách điện gỡ nạn nhân</a:t>
            </a:r>
          </a:p>
          <a:p>
            <a:pPr marL="171450" indent="-171450">
              <a:buFont typeface="Wingdings" panose="05000000000000000000" pitchFamily="2" charset="2"/>
              <a:buChar char="q"/>
            </a:pPr>
            <a:r>
              <a:rPr lang="en-US" sz="1600">
                <a:latin typeface="Tahoma" panose="020B0604030504040204" pitchFamily="34" charset="0"/>
                <a:ea typeface="Tahoma" panose="020B0604030504040204" pitchFamily="34" charset="0"/>
                <a:cs typeface="Tahoma" panose="020B0604030504040204" pitchFamily="34" charset="0"/>
              </a:rPr>
              <a:t>Chặt đứt dây </a:t>
            </a:r>
            <a:r>
              <a:rPr lang="en-US" sz="1600" smtClean="0">
                <a:latin typeface="Tahoma" panose="020B0604030504040204" pitchFamily="34" charset="0"/>
                <a:ea typeface="Tahoma" panose="020B0604030504040204" pitchFamily="34" charset="0"/>
                <a:cs typeface="Tahoma" panose="020B0604030504040204" pitchFamily="34" charset="0"/>
              </a:rPr>
              <a:t>điện</a:t>
            </a:r>
          </a:p>
          <a:p>
            <a:pPr marL="171450" indent="-171450">
              <a:buFont typeface="Wingdings" panose="05000000000000000000" pitchFamily="2" charset="2"/>
              <a:buChar char="q"/>
            </a:pPr>
            <a:r>
              <a:rPr lang="en-US" sz="1600" smtClean="0">
                <a:latin typeface="Tahoma" panose="020B0604030504040204" pitchFamily="34" charset="0"/>
                <a:ea typeface="Tahoma" panose="020B0604030504040204" pitchFamily="34" charset="0"/>
                <a:cs typeface="Tahoma" panose="020B0604030504040204" pitchFamily="34" charset="0"/>
              </a:rPr>
              <a:t>Báo điện lực cắt điện</a:t>
            </a:r>
          </a:p>
        </p:txBody>
      </p:sp>
      <p:sp>
        <p:nvSpPr>
          <p:cNvPr id="10" name="TextBox 9"/>
          <p:cNvSpPr txBox="1"/>
          <p:nvPr/>
        </p:nvSpPr>
        <p:spPr>
          <a:xfrm>
            <a:off x="6683664" y="3030214"/>
            <a:ext cx="1551300" cy="369332"/>
          </a:xfrm>
          <a:prstGeom prst="rect">
            <a:avLst/>
          </a:prstGeom>
          <a:noFill/>
          <a:ln w="3175">
            <a:solidFill>
              <a:schemeClr val="tx1"/>
            </a:solidFill>
          </a:ln>
        </p:spPr>
        <p:txBody>
          <a:bodyPr wrap="square" rtlCol="0">
            <a:spAutoFit/>
          </a:bodyPr>
          <a:lstStyle/>
          <a:p>
            <a:r>
              <a:rPr lang="en-US" b="1" smtClean="0">
                <a:solidFill>
                  <a:srgbClr val="002060"/>
                </a:solidFill>
                <a:latin typeface="Tahoma" panose="020B0604030504040204" pitchFamily="34" charset="0"/>
                <a:ea typeface="Tahoma" panose="020B0604030504040204" pitchFamily="34" charset="0"/>
                <a:cs typeface="Tahoma" panose="020B0604030504040204" pitchFamily="34" charset="0"/>
              </a:rPr>
              <a:t>1. Còn tỉnh</a:t>
            </a:r>
            <a:endParaRPr lang="en-US"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cxnSp>
        <p:nvCxnSpPr>
          <p:cNvPr id="11" name="Straight Arrow Connector 10">
            <a:hlinkClick r:id="rId4" action="ppaction://hlinkpres?slideindex=1&amp;slidetitle="/>
          </p:cNvPr>
          <p:cNvCxnSpPr>
            <a:stCxn id="19" idx="2"/>
            <a:endCxn id="20" idx="0"/>
          </p:cNvCxnSpPr>
          <p:nvPr/>
        </p:nvCxnSpPr>
        <p:spPr>
          <a:xfrm>
            <a:off x="4636990" y="2181015"/>
            <a:ext cx="0" cy="129723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18" idx="2"/>
            <a:endCxn id="21" idx="0"/>
          </p:cNvCxnSpPr>
          <p:nvPr/>
        </p:nvCxnSpPr>
        <p:spPr>
          <a:xfrm>
            <a:off x="4636990" y="5363090"/>
            <a:ext cx="0" cy="50211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70348" y="4330068"/>
            <a:ext cx="1493457" cy="1323439"/>
          </a:xfrm>
          <a:prstGeom prst="rect">
            <a:avLst/>
          </a:prstGeom>
          <a:noFill/>
          <a:ln w="12700">
            <a:solidFill>
              <a:srgbClr val="FF0000"/>
            </a:solidFill>
          </a:ln>
        </p:spPr>
        <p:txBody>
          <a:bodyPr wrap="square" rtlCol="0">
            <a:spAutoFit/>
          </a:bodyPr>
          <a:lstStyle/>
          <a:p>
            <a:pPr algn="just"/>
            <a:r>
              <a:rPr lang="en-US" sz="1600" b="1" smtClean="0">
                <a:latin typeface="Tahoma" panose="020B0604030504040204" pitchFamily="34" charset="0"/>
                <a:ea typeface="Tahoma" panose="020B0604030504040204" pitchFamily="34" charset="0"/>
                <a:cs typeface="Tahoma" panose="020B0604030504040204" pitchFamily="34" charset="0"/>
              </a:rPr>
              <a:t>Di chuyển đến nơi an toàn nếu ở vị trí nguy hiểm</a:t>
            </a:r>
            <a:endParaRPr lang="en-US" sz="1600" b="1">
              <a:latin typeface="Tahoma" panose="020B0604030504040204" pitchFamily="34" charset="0"/>
              <a:ea typeface="Tahoma" panose="020B0604030504040204" pitchFamily="34" charset="0"/>
              <a:cs typeface="Tahoma" panose="020B0604030504040204" pitchFamily="34" charset="0"/>
            </a:endParaRPr>
          </a:p>
        </p:txBody>
      </p:sp>
      <p:cxnSp>
        <p:nvCxnSpPr>
          <p:cNvPr id="15" name="Elbow Connector 14"/>
          <p:cNvCxnSpPr>
            <a:stCxn id="20" idx="1"/>
            <a:endCxn id="14" idx="0"/>
          </p:cNvCxnSpPr>
          <p:nvPr/>
        </p:nvCxnSpPr>
        <p:spPr>
          <a:xfrm rot="10800000" flipV="1">
            <a:off x="1517077" y="3960540"/>
            <a:ext cx="2218332" cy="369527"/>
          </a:xfrm>
          <a:prstGeom prst="bentConnector2">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14" idx="2"/>
            <a:endCxn id="21" idx="1"/>
          </p:cNvCxnSpPr>
          <p:nvPr/>
        </p:nvCxnSpPr>
        <p:spPr>
          <a:xfrm rot="16200000" flipH="1">
            <a:off x="2272195" y="4898389"/>
            <a:ext cx="708097" cy="2218332"/>
          </a:xfrm>
          <a:prstGeom prst="bentConnector2">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918197" y="4716759"/>
            <a:ext cx="1437586" cy="646331"/>
          </a:xfrm>
          <a:prstGeom prst="rect">
            <a:avLst/>
          </a:prstGeom>
          <a:noFill/>
          <a:ln w="3175">
            <a:solidFill>
              <a:schemeClr val="tx1"/>
            </a:solidFill>
          </a:ln>
        </p:spPr>
        <p:txBody>
          <a:bodyPr wrap="square" rtlCol="0">
            <a:spAutoFit/>
          </a:bodyPr>
          <a:lstStyle/>
          <a:p>
            <a:r>
              <a:rPr lang="en-US" b="1">
                <a:solidFill>
                  <a:srgbClr val="002060"/>
                </a:solidFill>
                <a:latin typeface="Tahoma" panose="020B0604030504040204" pitchFamily="34" charset="0"/>
                <a:ea typeface="Tahoma" panose="020B0604030504040204" pitchFamily="34" charset="0"/>
                <a:cs typeface="Tahoma" panose="020B0604030504040204" pitchFamily="34" charset="0"/>
              </a:rPr>
              <a:t>3. </a:t>
            </a:r>
            <a:r>
              <a:rPr lang="en-US" b="1" smtClean="0">
                <a:solidFill>
                  <a:srgbClr val="002060"/>
                </a:solidFill>
                <a:latin typeface="Tahoma" panose="020B0604030504040204" pitchFamily="34" charset="0"/>
                <a:ea typeface="Tahoma" panose="020B0604030504040204" pitchFamily="34" charset="0"/>
                <a:cs typeface="Tahoma" panose="020B0604030504040204" pitchFamily="34" charset="0"/>
              </a:rPr>
              <a:t>Tắt thở/ ngưng tim</a:t>
            </a:r>
            <a:endParaRPr lang="en-US"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9" name="Rounded Rectangle 18"/>
          <p:cNvSpPr/>
          <p:nvPr/>
        </p:nvSpPr>
        <p:spPr>
          <a:xfrm>
            <a:off x="3735409" y="1236350"/>
            <a:ext cx="1803162" cy="94466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Cách ly </a:t>
            </a:r>
          </a:p>
          <a:p>
            <a:pPr algn="ct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nguồn điện </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0" name="Rounded Rectangle 19"/>
          <p:cNvSpPr/>
          <p:nvPr/>
        </p:nvSpPr>
        <p:spPr>
          <a:xfrm>
            <a:off x="3735409" y="3478248"/>
            <a:ext cx="1803162" cy="96458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smtClean="0">
                <a:solidFill>
                  <a:schemeClr val="tx1"/>
                </a:solidFill>
                <a:latin typeface="Tahoma" panose="020B0604030504040204" pitchFamily="34" charset="0"/>
                <a:ea typeface="Tahoma" panose="020B0604030504040204" pitchFamily="34" charset="0"/>
                <a:cs typeface="Tahoma" panose="020B0604030504040204" pitchFamily="34" charset="0"/>
              </a:rPr>
              <a:t>Kiểm tra tình hình nạn nhân</a:t>
            </a:r>
          </a:p>
          <a:p>
            <a:pPr algn="ctr"/>
            <a:r>
              <a:rPr lang="en-US" sz="1400" smtClean="0">
                <a:solidFill>
                  <a:schemeClr val="tx1"/>
                </a:solidFill>
                <a:latin typeface="Tahoma" panose="020B0604030504040204" pitchFamily="34" charset="0"/>
                <a:ea typeface="Tahoma" panose="020B0604030504040204" pitchFamily="34" charset="0"/>
                <a:cs typeface="Tahoma" panose="020B0604030504040204" pitchFamily="34" charset="0"/>
              </a:rPr>
              <a:t>(có 3 tình huống)</a:t>
            </a:r>
            <a:endParaRPr lang="en-US" sz="140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1" name="Rounded Rectangle 20"/>
          <p:cNvSpPr/>
          <p:nvPr/>
        </p:nvSpPr>
        <p:spPr>
          <a:xfrm>
            <a:off x="3735409" y="5865208"/>
            <a:ext cx="1803162" cy="99279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Thực hiện</a:t>
            </a:r>
          </a:p>
          <a:p>
            <a:pPr algn="ctr"/>
            <a:r>
              <a:rPr lang="en-US" b="1" smtClean="0">
                <a:solidFill>
                  <a:schemeClr val="tx1"/>
                </a:solidFill>
                <a:latin typeface="Tahoma" panose="020B0604030504040204" pitchFamily="34" charset="0"/>
                <a:ea typeface="Tahoma" panose="020B0604030504040204" pitchFamily="34" charset="0"/>
                <a:cs typeface="Tahoma" panose="020B0604030504040204" pitchFamily="34" charset="0"/>
              </a:rPr>
              <a:t> sơ cứu</a:t>
            </a:r>
            <a:endParaRPr lang="en-US"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2" name="Right Arrow 21"/>
          <p:cNvSpPr/>
          <p:nvPr/>
        </p:nvSpPr>
        <p:spPr>
          <a:xfrm>
            <a:off x="9769898" y="2813515"/>
            <a:ext cx="2074573" cy="2164854"/>
          </a:xfrm>
          <a:prstGeom prst="rightArrow">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mtClean="0">
                <a:solidFill>
                  <a:srgbClr val="0070C0"/>
                </a:solidFill>
                <a:latin typeface="Tahoma" panose="020B0604030504040204" pitchFamily="34" charset="0"/>
                <a:ea typeface="Tahoma" panose="020B0604030504040204" pitchFamily="34" charset="0"/>
                <a:cs typeface="Tahoma" panose="020B0604030504040204" pitchFamily="34" charset="0"/>
              </a:rPr>
              <a:t>Chuyển nạn nhân đến bệnh viện</a:t>
            </a:r>
            <a:endParaRPr lang="en-US"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cxnSp>
        <p:nvCxnSpPr>
          <p:cNvPr id="24" name="Straight Arrow Connector 23"/>
          <p:cNvCxnSpPr>
            <a:stCxn id="25" idx="3"/>
            <a:endCxn id="19" idx="1"/>
          </p:cNvCxnSpPr>
          <p:nvPr/>
        </p:nvCxnSpPr>
        <p:spPr>
          <a:xfrm>
            <a:off x="2833829" y="1708682"/>
            <a:ext cx="901580" cy="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679377" y="987289"/>
            <a:ext cx="2154452" cy="144278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Tahoma" panose="020B0604030504040204" pitchFamily="34" charset="0"/>
                <a:ea typeface="Tahoma" panose="020B0604030504040204" pitchFamily="34" charset="0"/>
                <a:cs typeface="Tahoma" panose="020B0604030504040204" pitchFamily="34" charset="0"/>
              </a:rPr>
              <a:t>Có tai nạn điện</a:t>
            </a:r>
          </a:p>
          <a:p>
            <a:pPr marL="171450" indent="-171450" algn="just">
              <a:buFont typeface="Wingdings" panose="05000000000000000000" pitchFamily="2" charset="2"/>
              <a:buChar char="ü"/>
            </a:pPr>
            <a:r>
              <a:rPr lang="en-US" sz="1600" smtClean="0">
                <a:solidFill>
                  <a:schemeClr val="tx1"/>
                </a:solidFill>
                <a:latin typeface="Tahoma" panose="020B0604030504040204" pitchFamily="34" charset="0"/>
                <a:ea typeface="Tahoma" panose="020B0604030504040204" pitchFamily="34" charset="0"/>
                <a:cs typeface="Tahoma" panose="020B0604030504040204" pitchFamily="34" charset="0"/>
              </a:rPr>
              <a:t>Báo động</a:t>
            </a:r>
          </a:p>
          <a:p>
            <a:pPr marL="171450" indent="-171450" algn="just">
              <a:buFont typeface="Wingdings" panose="05000000000000000000" pitchFamily="2" charset="2"/>
              <a:buChar char="ü"/>
            </a:pPr>
            <a:r>
              <a:rPr lang="en-US" sz="1600" smtClean="0">
                <a:solidFill>
                  <a:schemeClr val="tx1"/>
                </a:solidFill>
                <a:latin typeface="Tahoma" panose="020B0604030504040204" pitchFamily="34" charset="0"/>
                <a:ea typeface="Tahoma" panose="020B0604030504040204" pitchFamily="34" charset="0"/>
                <a:cs typeface="Tahoma" panose="020B0604030504040204" pitchFamily="34" charset="0"/>
              </a:rPr>
              <a:t>Bình </a:t>
            </a:r>
            <a:r>
              <a:rPr lang="en-US" sz="1600">
                <a:solidFill>
                  <a:schemeClr val="tx1"/>
                </a:solidFill>
                <a:latin typeface="Tahoma" panose="020B0604030504040204" pitchFamily="34" charset="0"/>
                <a:ea typeface="Tahoma" panose="020B0604030504040204" pitchFamily="34" charset="0"/>
                <a:cs typeface="Tahoma" panose="020B0604030504040204" pitchFamily="34" charset="0"/>
              </a:rPr>
              <a:t>tĩnh quan sát</a:t>
            </a:r>
          </a:p>
          <a:p>
            <a:pPr marL="171450" indent="-171450" algn="just">
              <a:buFont typeface="Wingdings" panose="05000000000000000000" pitchFamily="2" charset="2"/>
              <a:buChar char="ü"/>
            </a:pPr>
            <a:r>
              <a:rPr lang="en-US" sz="1600" u="sng">
                <a:solidFill>
                  <a:srgbClr val="FF0000"/>
                </a:solidFill>
                <a:latin typeface="Tahoma" panose="020B0604030504040204" pitchFamily="34" charset="0"/>
                <a:ea typeface="Tahoma" panose="020B0604030504040204" pitchFamily="34" charset="0"/>
                <a:cs typeface="Tahoma" panose="020B0604030504040204" pitchFamily="34" charset="0"/>
              </a:rPr>
              <a:t>Không</a:t>
            </a:r>
            <a:r>
              <a:rPr lang="en-US" sz="1600">
                <a:solidFill>
                  <a:schemeClr val="tx1"/>
                </a:solidFill>
                <a:latin typeface="Tahoma" panose="020B0604030504040204" pitchFamily="34" charset="0"/>
                <a:ea typeface="Tahoma" panose="020B0604030504040204" pitchFamily="34" charset="0"/>
                <a:cs typeface="Tahoma" panose="020B0604030504040204" pitchFamily="34" charset="0"/>
              </a:rPr>
              <a:t> lập tức tiếp cận nạn </a:t>
            </a:r>
            <a:r>
              <a:rPr lang="en-US" sz="1600">
                <a:latin typeface="Tahoma" panose="020B0604030504040204" pitchFamily="34" charset="0"/>
                <a:ea typeface="Tahoma" panose="020B0604030504040204" pitchFamily="34" charset="0"/>
                <a:cs typeface="Tahoma" panose="020B0604030504040204" pitchFamily="34" charset="0"/>
              </a:rPr>
              <a:t>nhân</a:t>
            </a:r>
          </a:p>
        </p:txBody>
      </p:sp>
      <p:cxnSp>
        <p:nvCxnSpPr>
          <p:cNvPr id="27" name="Straight Connector 26"/>
          <p:cNvCxnSpPr>
            <a:stCxn id="20" idx="2"/>
            <a:endCxn id="18" idx="0"/>
          </p:cNvCxnSpPr>
          <p:nvPr/>
        </p:nvCxnSpPr>
        <p:spPr>
          <a:xfrm>
            <a:off x="4636990" y="4442833"/>
            <a:ext cx="0" cy="27392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Elbow Connector 39"/>
          <p:cNvCxnSpPr>
            <a:stCxn id="20" idx="3"/>
            <a:endCxn id="10" idx="1"/>
          </p:cNvCxnSpPr>
          <p:nvPr/>
        </p:nvCxnSpPr>
        <p:spPr>
          <a:xfrm flipV="1">
            <a:off x="5538571" y="3214880"/>
            <a:ext cx="1145093" cy="745661"/>
          </a:xfrm>
          <a:prstGeom prst="bentConnector3">
            <a:avLst>
              <a:gd name="adj1" fmla="val 50000"/>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6683664" y="4330067"/>
            <a:ext cx="1583588" cy="646331"/>
          </a:xfrm>
          <a:prstGeom prst="rect">
            <a:avLst/>
          </a:prstGeom>
          <a:noFill/>
          <a:ln w="3175">
            <a:solidFill>
              <a:schemeClr val="tx1"/>
            </a:solidFill>
          </a:ln>
        </p:spPr>
        <p:txBody>
          <a:bodyPr wrap="square" rtlCol="0">
            <a:spAutoFit/>
          </a:bodyPr>
          <a:lstStyle/>
          <a:p>
            <a:r>
              <a:rPr lang="en-US" b="1" smtClean="0">
                <a:solidFill>
                  <a:srgbClr val="002060"/>
                </a:solidFill>
                <a:latin typeface="Tahoma" panose="020B0604030504040204" pitchFamily="34" charset="0"/>
                <a:ea typeface="Tahoma" panose="020B0604030504040204" pitchFamily="34" charset="0"/>
                <a:cs typeface="Tahoma" panose="020B0604030504040204" pitchFamily="34" charset="0"/>
              </a:rPr>
              <a:t>2. Bất tỉnh vẫn còn thở</a:t>
            </a:r>
            <a:endParaRPr lang="en-US"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cxnSp>
        <p:nvCxnSpPr>
          <p:cNvPr id="46" name="Elbow Connector 45"/>
          <p:cNvCxnSpPr>
            <a:stCxn id="20" idx="3"/>
            <a:endCxn id="44" idx="1"/>
          </p:cNvCxnSpPr>
          <p:nvPr/>
        </p:nvCxnSpPr>
        <p:spPr>
          <a:xfrm>
            <a:off x="5538571" y="3960541"/>
            <a:ext cx="1145093" cy="692692"/>
          </a:xfrm>
          <a:prstGeom prst="bentConnector3">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49" name="Elbow Connector 48"/>
          <p:cNvCxnSpPr>
            <a:stCxn id="22" idx="1"/>
            <a:endCxn id="10" idx="3"/>
          </p:cNvCxnSpPr>
          <p:nvPr/>
        </p:nvCxnSpPr>
        <p:spPr>
          <a:xfrm rot="10800000">
            <a:off x="8234964" y="3214880"/>
            <a:ext cx="1534934" cy="681062"/>
          </a:xfrm>
          <a:prstGeom prst="bentConnector3">
            <a:avLst>
              <a:gd name="adj1" fmla="val 50000"/>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3" name="Elbow Connector 52"/>
          <p:cNvCxnSpPr>
            <a:stCxn id="22" idx="1"/>
            <a:endCxn id="44" idx="3"/>
          </p:cNvCxnSpPr>
          <p:nvPr/>
        </p:nvCxnSpPr>
        <p:spPr>
          <a:xfrm rot="10800000" flipV="1">
            <a:off x="8267252" y="3895941"/>
            <a:ext cx="1502646" cy="757291"/>
          </a:xfrm>
          <a:prstGeom prst="bentConnector3">
            <a:avLst>
              <a:gd name="adj1" fmla="val 50000"/>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8" name="Elbow Connector 57"/>
          <p:cNvCxnSpPr>
            <a:stCxn id="21" idx="3"/>
          </p:cNvCxnSpPr>
          <p:nvPr/>
        </p:nvCxnSpPr>
        <p:spPr>
          <a:xfrm flipV="1">
            <a:off x="5538571" y="3895942"/>
            <a:ext cx="3789232" cy="2465662"/>
          </a:xfrm>
          <a:prstGeom prst="bentConnector3">
            <a:avLst>
              <a:gd name="adj1" fmla="val 102012"/>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964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fade">
                                      <p:cBhvr>
                                        <p:cTn id="48" dur="500"/>
                                        <p:tgtEl>
                                          <p:spTgt spid="44"/>
                                        </p:tgtEl>
                                      </p:cBhvr>
                                    </p:animEffect>
                                  </p:childTnLst>
                                </p:cTn>
                              </p:par>
                              <p:par>
                                <p:cTn id="49" presetID="10" presetClass="entr" presetSubtype="0"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fade">
                                      <p:cBhvr>
                                        <p:cTn id="51" dur="500"/>
                                        <p:tgtEl>
                                          <p:spTgt spid="5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par>
                                <p:cTn id="74" presetID="10" presetClass="entr" presetSubtype="0"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4" grpId="0" animBg="1"/>
      <p:bldP spid="18" grpId="0" animBg="1"/>
      <p:bldP spid="19" grpId="0" animBg="1"/>
      <p:bldP spid="20" grpId="0" animBg="1"/>
      <p:bldP spid="21" grpId="0" animBg="1"/>
      <p:bldP spid="22" grpId="0" animBg="1"/>
      <p:bldP spid="25" grpId="0" animBg="1"/>
      <p:bldP spid="4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4553733" y="1939263"/>
            <a:ext cx="3084533" cy="1569660"/>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Bài tập:</a:t>
            </a:r>
            <a:r>
              <a:rPr lang="en-US" sz="2400" i="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Sắp xếp các hình sau theo quy trình cấp cứu tai nạn điện giật?</a:t>
            </a:r>
          </a:p>
        </p:txBody>
      </p:sp>
      <p:pic>
        <p:nvPicPr>
          <p:cNvPr id="11" name="Picture 2" descr="Cấp cứu người bị điện giật | Vinme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6498" y="1139106"/>
            <a:ext cx="3778990" cy="233026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ơ cứu khi bị điện giật - Y Học Cộng Đồ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557" r="3859"/>
          <a:stretch/>
        </p:blipFill>
        <p:spPr bwMode="auto">
          <a:xfrm>
            <a:off x="227735" y="1145322"/>
            <a:ext cx="3681742" cy="234919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026095" y="6297802"/>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D</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9327803" y="3508923"/>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B</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3" name="Rectangle 12"/>
          <p:cNvSpPr/>
          <p:nvPr/>
        </p:nvSpPr>
        <p:spPr>
          <a:xfrm>
            <a:off x="9327803" y="6278979"/>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E</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4" name="Rectangle 13"/>
          <p:cNvSpPr/>
          <p:nvPr/>
        </p:nvSpPr>
        <p:spPr>
          <a:xfrm>
            <a:off x="1187742" y="3429530"/>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A</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5" name="Rectangle 14"/>
          <p:cNvSpPr/>
          <p:nvPr/>
        </p:nvSpPr>
        <p:spPr>
          <a:xfrm>
            <a:off x="1046622" y="6156412"/>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C</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17" name="Picture 16"/>
          <p:cNvPicPr>
            <a:picLocks noChangeAspect="1"/>
          </p:cNvPicPr>
          <p:nvPr/>
        </p:nvPicPr>
        <p:blipFill rotWithShape="1">
          <a:blip r:embed="rId6"/>
          <a:srcRect l="17473" t="23580" r="21027" b="20420"/>
          <a:stretch/>
        </p:blipFill>
        <p:spPr>
          <a:xfrm>
            <a:off x="3858068" y="4375096"/>
            <a:ext cx="3717105" cy="1903883"/>
          </a:xfrm>
          <a:prstGeom prst="rect">
            <a:avLst/>
          </a:prstGeom>
        </p:spPr>
      </p:pic>
      <p:pic>
        <p:nvPicPr>
          <p:cNvPr id="3" name="Picture 2"/>
          <p:cNvPicPr>
            <a:picLocks noChangeAspect="1"/>
          </p:cNvPicPr>
          <p:nvPr/>
        </p:nvPicPr>
        <p:blipFill rotWithShape="1">
          <a:blip r:embed="rId7"/>
          <a:srcRect l="7587"/>
          <a:stretch/>
        </p:blipFill>
        <p:spPr>
          <a:xfrm>
            <a:off x="227735" y="4039212"/>
            <a:ext cx="3236018" cy="2200016"/>
          </a:xfrm>
          <a:prstGeom prst="rect">
            <a:avLst/>
          </a:prstGeom>
        </p:spPr>
      </p:pic>
      <p:pic>
        <p:nvPicPr>
          <p:cNvPr id="1026" name="Picture 2" descr="Phương pháp giải cứu người bị đuối nước | Thoát Thân - Bảo Vệ Bản Thân -  Cách Sinh Tồn - Kỹ Năng Thoát Thâ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9488" y="4371085"/>
            <a:ext cx="3810000" cy="1762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54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QUY TRÌNH CẤP CỨU TAI NẠN GIẬT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1125218" y="4153428"/>
            <a:ext cx="6261003" cy="769441"/>
          </a:xfrm>
          <a:prstGeom prst="rect">
            <a:avLst/>
          </a:prstGeom>
        </p:spPr>
        <p:txBody>
          <a:bodyPr wrap="square">
            <a:spAutoFit/>
          </a:bodyPr>
          <a:lstStyle/>
          <a:p>
            <a:pPr algn="just"/>
            <a:r>
              <a:rPr lang="en-US" sz="3200" smtClean="0">
                <a:solidFill>
                  <a:srgbClr val="333333"/>
                </a:solidFill>
                <a:latin typeface="Tahoma" panose="020B0604030504040204" pitchFamily="34" charset="0"/>
                <a:ea typeface="Tahoma" panose="020B0604030504040204" pitchFamily="34" charset="0"/>
                <a:cs typeface="Tahoma" panose="020B0604030504040204" pitchFamily="34" charset="0"/>
              </a:rPr>
              <a:t>Đáp án: </a:t>
            </a:r>
            <a:r>
              <a:rPr lang="en-US" sz="4400" b="1" i="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B - A – C – E - D</a:t>
            </a:r>
          </a:p>
        </p:txBody>
      </p:sp>
      <p:pic>
        <p:nvPicPr>
          <p:cNvPr id="11" name="Picture 2" descr="Cấp cứu người bị điện giật | Vinmec"/>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6753" y="1556040"/>
            <a:ext cx="2263248" cy="169743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ơ cứu khi bị điện giật - Y Học Cộng Đồ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557" r="3859"/>
          <a:stretch/>
        </p:blipFill>
        <p:spPr bwMode="auto">
          <a:xfrm>
            <a:off x="3289589" y="1556040"/>
            <a:ext cx="2264545" cy="161729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763669" y="3316101"/>
            <a:ext cx="1240132"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A</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770756" y="3316101"/>
            <a:ext cx="1269712"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B</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3" name="Rectangle 12"/>
          <p:cNvSpPr/>
          <p:nvPr/>
        </p:nvSpPr>
        <p:spPr>
          <a:xfrm>
            <a:off x="9801332" y="4464882"/>
            <a:ext cx="150973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D</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4" name="Rectangle 13"/>
          <p:cNvSpPr/>
          <p:nvPr/>
        </p:nvSpPr>
        <p:spPr>
          <a:xfrm>
            <a:off x="9761462" y="3295812"/>
            <a:ext cx="1497842"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Hình E</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5" name="Rectangle 14"/>
          <p:cNvSpPr/>
          <p:nvPr/>
        </p:nvSpPr>
        <p:spPr>
          <a:xfrm>
            <a:off x="6649886" y="3304279"/>
            <a:ext cx="1271463" cy="461665"/>
          </a:xfrm>
          <a:prstGeom prst="rect">
            <a:avLst/>
          </a:prstGeom>
        </p:spPr>
        <p:txBody>
          <a:bodyPr wrap="square">
            <a:spAutoFit/>
          </a:bodyPr>
          <a:lstStyle/>
          <a:p>
            <a:pPr algn="just"/>
            <a:r>
              <a:rPr lang="en-US" sz="2400" b="1" i="0" u="sng"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Hình C</a:t>
            </a:r>
            <a:endParaRPr lang="en-US" sz="2400" b="0" i="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17" name="Picture 16"/>
          <p:cNvPicPr>
            <a:picLocks noChangeAspect="1"/>
          </p:cNvPicPr>
          <p:nvPr/>
        </p:nvPicPr>
        <p:blipFill rotWithShape="1">
          <a:blip r:embed="rId6"/>
          <a:srcRect l="24964" t="23580" r="21026" b="20420"/>
          <a:stretch/>
        </p:blipFill>
        <p:spPr>
          <a:xfrm>
            <a:off x="8906932" y="4926547"/>
            <a:ext cx="2976503" cy="1903883"/>
          </a:xfrm>
          <a:prstGeom prst="rect">
            <a:avLst/>
          </a:prstGeom>
        </p:spPr>
      </p:pic>
      <p:pic>
        <p:nvPicPr>
          <p:cNvPr id="3" name="Picture 2"/>
          <p:cNvPicPr>
            <a:picLocks noChangeAspect="1"/>
          </p:cNvPicPr>
          <p:nvPr/>
        </p:nvPicPr>
        <p:blipFill rotWithShape="1">
          <a:blip r:embed="rId7"/>
          <a:srcRect l="7587"/>
          <a:stretch/>
        </p:blipFill>
        <p:spPr>
          <a:xfrm>
            <a:off x="6096000" y="1556040"/>
            <a:ext cx="2429498" cy="1651701"/>
          </a:xfrm>
          <a:prstGeom prst="rect">
            <a:avLst/>
          </a:prstGeom>
        </p:spPr>
      </p:pic>
      <p:pic>
        <p:nvPicPr>
          <p:cNvPr id="1026" name="Picture 2" descr="Phương pháp giải cứu người bị đuối nước | Thoát Thân - Bảo Vệ Bản Thân -  Cách Sinh Tồn - Kỹ Năng Thoát Thâ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0397" y="1626613"/>
            <a:ext cx="3191670" cy="1476148"/>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a:stCxn id="12" idx="3"/>
            <a:endCxn id="10" idx="1"/>
          </p:cNvCxnSpPr>
          <p:nvPr/>
        </p:nvCxnSpPr>
        <p:spPr>
          <a:xfrm>
            <a:off x="2040468" y="3546934"/>
            <a:ext cx="1723201"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0" idx="3"/>
            <a:endCxn id="15" idx="1"/>
          </p:cNvCxnSpPr>
          <p:nvPr/>
        </p:nvCxnSpPr>
        <p:spPr>
          <a:xfrm flipV="1">
            <a:off x="5003801" y="3535112"/>
            <a:ext cx="1646085" cy="118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5" idx="3"/>
            <a:endCxn id="14" idx="1"/>
          </p:cNvCxnSpPr>
          <p:nvPr/>
        </p:nvCxnSpPr>
        <p:spPr>
          <a:xfrm flipV="1">
            <a:off x="7921349" y="3526645"/>
            <a:ext cx="1840113" cy="846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10395183" y="3810166"/>
            <a:ext cx="742" cy="74111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Left Brace 17"/>
          <p:cNvSpPr/>
          <p:nvPr/>
        </p:nvSpPr>
        <p:spPr>
          <a:xfrm rot="16200000">
            <a:off x="3230253" y="4696718"/>
            <a:ext cx="498492" cy="1014680"/>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 name="Left Brace 24"/>
          <p:cNvSpPr/>
          <p:nvPr/>
        </p:nvSpPr>
        <p:spPr>
          <a:xfrm rot="16200000">
            <a:off x="5261895" y="4636703"/>
            <a:ext cx="498492" cy="1014680"/>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Rectangle 18"/>
          <p:cNvSpPr/>
          <p:nvPr/>
        </p:nvSpPr>
        <p:spPr>
          <a:xfrm>
            <a:off x="3034685" y="5667801"/>
            <a:ext cx="889627" cy="7531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atin typeface="Tahoma" panose="020B0604030504040204" pitchFamily="34" charset="0"/>
                <a:ea typeface="Tahoma" panose="020B0604030504040204" pitchFamily="34" charset="0"/>
                <a:cs typeface="Tahoma" panose="020B0604030504040204" pitchFamily="34" charset="0"/>
              </a:rPr>
              <a:t>7.1</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27" name="Rectangle 26"/>
          <p:cNvSpPr/>
          <p:nvPr/>
        </p:nvSpPr>
        <p:spPr>
          <a:xfrm>
            <a:off x="5109320" y="5529362"/>
            <a:ext cx="889627" cy="13010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latin typeface="Tahoma" panose="020B0604030504040204" pitchFamily="34" charset="0"/>
                <a:ea typeface="Tahoma" panose="020B0604030504040204" pitchFamily="34" charset="0"/>
                <a:cs typeface="Tahoma" panose="020B0604030504040204" pitchFamily="34" charset="0"/>
              </a:rPr>
              <a:t>7.2</a:t>
            </a:r>
          </a:p>
          <a:p>
            <a:pPr algn="ctr"/>
            <a:r>
              <a:rPr lang="en-US" sz="2800" b="1" smtClean="0">
                <a:latin typeface="Tahoma" panose="020B0604030504040204" pitchFamily="34" charset="0"/>
                <a:ea typeface="Tahoma" panose="020B0604030504040204" pitchFamily="34" charset="0"/>
                <a:cs typeface="Tahoma" panose="020B0604030504040204" pitchFamily="34" charset="0"/>
              </a:rPr>
              <a:t>7.3</a:t>
            </a:r>
          </a:p>
          <a:p>
            <a:pPr algn="ctr"/>
            <a:r>
              <a:rPr lang="en-US" sz="2800" b="1" smtClean="0">
                <a:latin typeface="Tahoma" panose="020B0604030504040204" pitchFamily="34" charset="0"/>
                <a:ea typeface="Tahoma" panose="020B0604030504040204" pitchFamily="34" charset="0"/>
                <a:cs typeface="Tahoma" panose="020B0604030504040204" pitchFamily="34" charset="0"/>
              </a:rPr>
              <a:t>7.4</a:t>
            </a:r>
            <a:endParaRPr lang="en-US" sz="2800" b="1">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98528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7172"/>
                                        </p:tgtEl>
                                        <p:attrNameLst>
                                          <p:attrName>style.visibility</p:attrName>
                                        </p:attrNameLst>
                                      </p:cBhvr>
                                      <p:to>
                                        <p:strVal val="visible"/>
                                      </p:to>
                                    </p:set>
                                    <p:animEffect transition="in" filter="fade">
                                      <p:cBhvr>
                                        <p:cTn id="18" dur="500"/>
                                        <p:tgtEl>
                                          <p:spTgt spid="717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nodeType="withEffect">
                                  <p:stCondLst>
                                    <p:cond delay="0"/>
                                  </p:stCondLst>
                                  <p:childTnLst>
                                    <p:set>
                                      <p:cBhvr>
                                        <p:cTn id="39" dur="1" fill="hold">
                                          <p:stCondLst>
                                            <p:cond delay="0"/>
                                          </p:stCondLst>
                                        </p:cTn>
                                        <p:tgtEl>
                                          <p:spTgt spid="1026"/>
                                        </p:tgtEl>
                                        <p:attrNameLst>
                                          <p:attrName>style.visibility</p:attrName>
                                        </p:attrNameLst>
                                      </p:cBhvr>
                                      <p:to>
                                        <p:strVal val="visible"/>
                                      </p:to>
                                    </p:set>
                                    <p:animEffect transition="in" filter="fade">
                                      <p:cBhvr>
                                        <p:cTn id="40" dur="500"/>
                                        <p:tgtEl>
                                          <p:spTgt spid="10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par>
                                <p:cTn id="52" presetID="10"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500"/>
                                        <p:tgtEl>
                                          <p:spTgt spid="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2" grpId="0"/>
      <p:bldP spid="13" grpId="0"/>
      <p:bldP spid="14" grpId="0"/>
      <p:bldP spid="15" grpId="0"/>
      <p:bldP spid="18" grpId="0" animBg="1"/>
      <p:bldP spid="25" grpId="0" animBg="1"/>
      <p:bldP spid="19"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a:t>
            </a:r>
            <a: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ĐIỆN</a:t>
            </a:r>
            <a:b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3100" b="1" dirty="0">
                <a:solidFill>
                  <a:srgbClr val="C00000"/>
                </a:solidFill>
                <a:latin typeface="Tahoma" panose="020B0604030504040204" pitchFamily="34" charset="0"/>
                <a:ea typeface="Tahoma" panose="020B0604030504040204" pitchFamily="34" charset="0"/>
                <a:cs typeface="Tahoma" panose="020B0604030504040204" pitchFamily="34" charset="0"/>
              </a:rPr>
              <a:t>CẤP CỨU TAI NẠN GIẬT ĐIỆN</a:t>
            </a:r>
            <a:endParaRPr lang="en-US" sz="31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881686"/>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662159" y="63822"/>
            <a:ext cx="2425577" cy="751681"/>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pic>
        <p:nvPicPr>
          <p:cNvPr id="16388" name="Picture 4" descr="Tác hại nghề nghiệp"/>
          <p:cNvPicPr>
            <a:picLocks noChangeAspect="1" noChangeArrowheads="1"/>
          </p:cNvPicPr>
          <p:nvPr/>
        </p:nvPicPr>
        <p:blipFill rotWithShape="1">
          <a:blip r:embed="rId4">
            <a:extLst>
              <a:ext uri="{28A0092B-C50C-407E-A947-70E740481C1C}">
                <a14:useLocalDpi xmlns:a14="http://schemas.microsoft.com/office/drawing/2010/main" val="0"/>
              </a:ext>
            </a:extLst>
          </a:blip>
          <a:srcRect l="22437" r="6239"/>
          <a:stretch/>
        </p:blipFill>
        <p:spPr bwMode="auto">
          <a:xfrm>
            <a:off x="236855" y="1023789"/>
            <a:ext cx="6207760" cy="5222240"/>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Công ty Điện Lực Cao Bằ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43118" y="1411465"/>
            <a:ext cx="5648882" cy="5375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48459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7.1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TÁCH NẠN NHÂN RA KHỎI NGUỒN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307975" y="1165795"/>
            <a:ext cx="6588481" cy="5016758"/>
          </a:xfrm>
          <a:prstGeom prst="rect">
            <a:avLst/>
          </a:prstGeom>
        </p:spPr>
        <p:txBody>
          <a:bodyPr wrap="square">
            <a:spAutoFit/>
          </a:bodyPr>
          <a:lstStyle/>
          <a:p>
            <a:pPr algn="just"/>
            <a:r>
              <a:rPr lang="vi-VN" sz="2000" b="1" i="1"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Bình tĩnh, không tiếp xúc trực tiếp với nạn nhân khi chưa bảo đảm cách điện an toàn</a:t>
            </a:r>
            <a:endParaRPr lang="en-US" sz="2000" b="1" i="1"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algn="just"/>
            <a:endParaRPr lang="en-US" sz="2000" b="1"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v"/>
            </a:pP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Nếu</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điện</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hạ</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áp</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a:t>
            </a:r>
            <a:endParaRPr lang="en-US" sz="2000" b="1" i="0" dirty="0" smtClean="0">
              <a:solidFill>
                <a:schemeClr val="accent5"/>
              </a:solidFill>
              <a:effectLst/>
              <a:latin typeface="Tahoma" panose="020B0604030504040204" pitchFamily="34" charset="0"/>
              <a:ea typeface="Tahoma" panose="020B0604030504040204" pitchFamily="34" charset="0"/>
              <a:cs typeface="Tahoma" panose="020B0604030504040204" pitchFamily="34" charset="0"/>
            </a:endParaRPr>
          </a:p>
          <a:p>
            <a:pPr algn="just"/>
            <a:r>
              <a:rPr lang="en-US" sz="2000" dirty="0" smtClean="0">
                <a:latin typeface="Tahoma" panose="020B0604030504040204" pitchFamily="34" charset="0"/>
                <a:ea typeface="Tahoma" panose="020B0604030504040204" pitchFamily="34" charset="0"/>
                <a:cs typeface="Tahoma" panose="020B0604030504040204" pitchFamily="34" charset="0"/>
              </a:rPr>
              <a:t>   + </a:t>
            </a:r>
            <a:r>
              <a:rPr lang="en-US" sz="2000" dirty="0" err="1" smtClean="0">
                <a:latin typeface="Tahoma" panose="020B0604030504040204" pitchFamily="34" charset="0"/>
                <a:ea typeface="Tahoma" panose="020B0604030504040204" pitchFamily="34" charset="0"/>
                <a:cs typeface="Tahoma" panose="020B0604030504040204" pitchFamily="34" charset="0"/>
              </a:rPr>
              <a:t>Nếu</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biết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nguồn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khu</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vực</a:t>
            </a:r>
            <a:r>
              <a:rPr lang="en-US" sz="2000" dirty="0" smtClean="0">
                <a:latin typeface="Tahoma" panose="020B0604030504040204" pitchFamily="34" charset="0"/>
                <a:ea typeface="Tahoma" panose="020B0604030504040204" pitchFamily="34" charset="0"/>
                <a:cs typeface="Tahoma" panose="020B0604030504040204" pitchFamily="34" charset="0"/>
              </a:rPr>
              <a:t> tai </a:t>
            </a:r>
            <a:r>
              <a:rPr lang="en-US" sz="2000" dirty="0" err="1" smtClean="0">
                <a:latin typeface="Tahoma" panose="020B0604030504040204" pitchFamily="34" charset="0"/>
                <a:ea typeface="Tahoma" panose="020B0604030504040204" pitchFamily="34" charset="0"/>
                <a:cs typeface="Tahoma" panose="020B0604030504040204" pitchFamily="34" charset="0"/>
              </a:rPr>
              <a:t>nạn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thì</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ngắt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CB </a:t>
            </a:r>
            <a:r>
              <a:rPr lang="en-US" sz="2000" dirty="0" err="1" smtClean="0">
                <a:latin typeface="Tahoma" panose="020B0604030504040204" pitchFamily="34" charset="0"/>
                <a:ea typeface="Tahoma" panose="020B0604030504040204" pitchFamily="34" charset="0"/>
                <a:cs typeface="Tahoma" panose="020B0604030504040204" pitchFamily="34" charset="0"/>
              </a:rPr>
              <a:t>tổng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rút</a:t>
            </a:r>
            <a:r>
              <a:rPr lang="en-US" sz="2000" dirty="0" smtClean="0">
                <a:latin typeface="Tahoma" panose="020B0604030504040204" pitchFamily="34" charset="0"/>
                <a:ea typeface="Tahoma" panose="020B0604030504040204" pitchFamily="34" charset="0"/>
                <a:cs typeface="Tahoma" panose="020B0604030504040204" pitchFamily="34" charset="0"/>
              </a:rPr>
              <a:t> ổ </a:t>
            </a:r>
            <a:r>
              <a:rPr lang="en-US" sz="2000" dirty="0" err="1" smtClean="0">
                <a:latin typeface="Tahoma" panose="020B0604030504040204" pitchFamily="34" charset="0"/>
                <a:ea typeface="Tahoma" panose="020B0604030504040204" pitchFamily="34" charset="0"/>
                <a:cs typeface="Tahoma" panose="020B0604030504040204" pitchFamily="34" charset="0"/>
              </a:rPr>
              <a:t>căm</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nguồn</a:t>
            </a:r>
            <a:r>
              <a:rPr lang="en-US" sz="2000" dirty="0" smtClean="0">
                <a:latin typeface="Tahoma" panose="020B0604030504040204" pitchFamily="34" charset="0"/>
                <a:ea typeface="Tahoma" panose="020B0604030504040204" pitchFamily="34" charset="0"/>
                <a:cs typeface="Tahoma" panose="020B0604030504040204" pitchFamily="34" charset="0"/>
              </a:rPr>
              <a:t>…</a:t>
            </a:r>
          </a:p>
          <a:p>
            <a:pPr algn="just"/>
            <a:r>
              <a:rPr lang="en-US" sz="20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000" b="0" i="0" dirty="0" err="1" smtClean="0">
                <a:effectLst/>
                <a:latin typeface="Tahoma" panose="020B0604030504040204" pitchFamily="34" charset="0"/>
                <a:ea typeface="Tahoma" panose="020B0604030504040204" pitchFamily="34" charset="0"/>
                <a:cs typeface="Tahoma" panose="020B0604030504040204" pitchFamily="34" charset="0"/>
              </a:rPr>
              <a:t>Nếu</a:t>
            </a:r>
            <a:r>
              <a:rPr lang="en-US" sz="20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000" b="0" i="0" dirty="0" err="1" smtClean="0">
                <a:effectLst/>
                <a:latin typeface="Tahoma" panose="020B0604030504040204" pitchFamily="34" charset="0"/>
                <a:ea typeface="Tahoma" panose="020B0604030504040204" pitchFamily="34" charset="0"/>
                <a:cs typeface="Tahoma" panose="020B0604030504040204" pitchFamily="34" charset="0"/>
              </a:rPr>
              <a:t>không</a:t>
            </a:r>
            <a:r>
              <a:rPr lang="en-US" sz="20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000" b="0" i="0" dirty="0" err="1" smtClean="0">
                <a:effectLst/>
                <a:latin typeface="Tahoma" panose="020B0604030504040204" pitchFamily="34" charset="0"/>
                <a:ea typeface="Tahoma" panose="020B0604030504040204" pitchFamily="34" charset="0"/>
                <a:cs typeface="Tahoma" panose="020B0604030504040204" pitchFamily="34" charset="0"/>
              </a:rPr>
              <a:t>biết</a:t>
            </a:r>
            <a:r>
              <a:rPr lang="en-US" sz="20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000" b="0" i="0" dirty="0" err="1" smtClean="0">
                <a:effectLst/>
                <a:latin typeface="Tahoma" panose="020B0604030504040204" pitchFamily="34" charset="0"/>
                <a:ea typeface="Tahoma" panose="020B0604030504040204" pitchFamily="34" charset="0"/>
                <a:cs typeface="Tahoma" panose="020B0604030504040204" pitchFamily="34" charset="0"/>
              </a:rPr>
              <a:t>thì</a:t>
            </a:r>
            <a:r>
              <a:rPr lang="en-US" sz="2000" b="0" i="0" dirty="0" smtClean="0">
                <a:effectLst/>
                <a:latin typeface="Tahoma" panose="020B0604030504040204" pitchFamily="34" charset="0"/>
                <a:ea typeface="Tahoma" panose="020B0604030504040204" pitchFamily="34" charset="0"/>
                <a:cs typeface="Tahoma" panose="020B0604030504040204" pitchFamily="34" charset="0"/>
              </a:rPr>
              <a:t> </a:t>
            </a:r>
            <a:r>
              <a:rPr lang="vi-VN" sz="2000" b="0" i="0" dirty="0" smtClean="0">
                <a:effectLst/>
                <a:latin typeface="Tahoma" panose="020B0604030504040204" pitchFamily="34" charset="0"/>
                <a:ea typeface="Tahoma" panose="020B0604030504040204" pitchFamily="34" charset="0"/>
                <a:cs typeface="Tahoma" panose="020B0604030504040204" pitchFamily="34" charset="0"/>
              </a:rPr>
              <a:t>dùng dụng cụ cách điện như cây khô, đồ nhựa,... tách nguồn điện ra khỏi nạn nhân</a:t>
            </a:r>
            <a:r>
              <a:rPr lang="en-US" sz="2000" b="0" i="0" dirty="0" smtClean="0">
                <a:effectLst/>
                <a:latin typeface="Tahoma" panose="020B0604030504040204" pitchFamily="34" charset="0"/>
                <a:ea typeface="Tahoma" panose="020B0604030504040204" pitchFamily="34" charset="0"/>
                <a:cs typeface="Tahoma" panose="020B0604030504040204" pitchFamily="34" charset="0"/>
              </a:rPr>
              <a:t>.</a:t>
            </a:r>
          </a:p>
          <a:p>
            <a:pPr algn="just"/>
            <a:endParaRPr lang="en-US" sz="2000" b="0" i="0" dirty="0" smtClean="0">
              <a:solidFill>
                <a:schemeClr val="accent5"/>
              </a:solidFill>
              <a:effectLst/>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v"/>
            </a:pP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Nếu</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ở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mạch</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điện</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cao</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chemeClr val="accent5"/>
                </a:solidFill>
                <a:latin typeface="Tahoma" panose="020B0604030504040204" pitchFamily="34" charset="0"/>
                <a:ea typeface="Tahoma" panose="020B0604030504040204" pitchFamily="34" charset="0"/>
                <a:cs typeface="Tahoma" panose="020B0604030504040204" pitchFamily="34" charset="0"/>
              </a:rPr>
              <a:t>áp</a:t>
            </a:r>
            <a:r>
              <a:rPr lang="en-US" sz="2000" b="1" dirty="0" smtClean="0">
                <a:solidFill>
                  <a:schemeClr val="accent5"/>
                </a:solidFill>
                <a:latin typeface="Tahoma" panose="020B0604030504040204" pitchFamily="34" charset="0"/>
                <a:ea typeface="Tahoma" panose="020B0604030504040204" pitchFamily="34" charset="0"/>
                <a:cs typeface="Tahoma" panose="020B0604030504040204" pitchFamily="34" charset="0"/>
              </a:rPr>
              <a:t>:</a:t>
            </a:r>
          </a:p>
          <a:p>
            <a:pPr algn="just"/>
            <a:r>
              <a:rPr lang="en-US" sz="2000" dirty="0" smtClean="0">
                <a:solidFill>
                  <a:schemeClr val="accent5"/>
                </a:solidFill>
                <a:latin typeface="Tahoma" panose="020B0604030504040204" pitchFamily="34" charset="0"/>
                <a:ea typeface="Tahoma" panose="020B0604030504040204" pitchFamily="34" charset="0"/>
                <a:cs typeface="Tahoma" panose="020B0604030504040204" pitchFamily="34" charset="0"/>
              </a:rPr>
              <a:t>  </a:t>
            </a:r>
            <a:r>
              <a:rPr lang="en-US" sz="200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2000" dirty="0" smtClean="0">
                <a:latin typeface="Tahoma" panose="020B0604030504040204" pitchFamily="34" charset="0"/>
                <a:ea typeface="Tahoma" panose="020B0604030504040204" pitchFamily="34" charset="0"/>
                <a:cs typeface="Tahoma" panose="020B0604030504040204" pitchFamily="34" charset="0"/>
              </a:rPr>
              <a:t>+</a:t>
            </a:r>
            <a:r>
              <a:rPr lang="en-US" sz="2000" b="1"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Tốt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nhất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là</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người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cứu</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phải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được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trang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bị</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dụng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cụ</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như</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ủng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và</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găng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tay</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sào</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cao</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áp</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Dùng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sào</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để</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gạt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hoặc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đẩy</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nạn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nhân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ra</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khỏi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mạch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a:t>
            </a:r>
            <a:endParaRPr lang="en-US" sz="2000" i="1" dirty="0" smtClean="0">
              <a:latin typeface="Tahoma" panose="020B0604030504040204" pitchFamily="34" charset="0"/>
              <a:ea typeface="Tahoma" panose="020B0604030504040204" pitchFamily="34" charset="0"/>
              <a:cs typeface="Tahoma" panose="020B0604030504040204" pitchFamily="34" charset="0"/>
            </a:endParaRPr>
          </a:p>
          <a:p>
            <a:pPr algn="just"/>
            <a:r>
              <a:rPr lang="en-US" sz="2000" i="1" dirty="0" smtClean="0">
                <a:latin typeface="Tahoma" panose="020B0604030504040204" pitchFamily="34" charset="0"/>
                <a:ea typeface="Tahoma" panose="020B0604030504040204" pitchFamily="34" charset="0"/>
                <a:cs typeface="Tahoma" panose="020B0604030504040204" pitchFamily="34" charset="0"/>
              </a:rPr>
              <a:t>   </a:t>
            </a:r>
            <a:r>
              <a:rPr lang="en-US" sz="2000" dirty="0" smtClean="0">
                <a:latin typeface="Tahoma" panose="020B0604030504040204" pitchFamily="34" charset="0"/>
                <a:ea typeface="Tahoma" panose="020B0604030504040204" pitchFamily="34" charset="0"/>
                <a:cs typeface="Tahoma" panose="020B0604030504040204" pitchFamily="34" charset="0"/>
              </a:rPr>
              <a:t>+</a:t>
            </a:r>
            <a:r>
              <a:rPr lang="en-US" sz="2000" i="1"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Trong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các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trường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hợp</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không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đủ</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khả</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năng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xử</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lý</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đối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điện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ngay</a:t>
            </a:r>
            <a:r>
              <a:rPr lang="en-US" sz="2000" dirty="0" smtClean="0">
                <a:latin typeface="Tahoma" panose="020B0604030504040204" pitchFamily="34" charset="0"/>
                <a:ea typeface="Tahoma" panose="020B0604030504040204" pitchFamily="34" charset="0"/>
                <a:cs typeface="Tahoma" panose="020B0604030504040204" pitchFamily="34" charset="0"/>
              </a:rPr>
              <a:t>. </a:t>
            </a:r>
          </a:p>
        </p:txBody>
      </p:sp>
      <p:pic>
        <p:nvPicPr>
          <p:cNvPr id="12" name="Picture 4" descr="Cách xử lý sự cố về điện và khi bị điện giậ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7872" y="1023789"/>
            <a:ext cx="2187723" cy="28042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Sơ cứu khi bị điện giật - KhoaHoc.tv"/>
          <p:cNvPicPr>
            <a:picLocks noChangeAspect="1" noChangeArrowheads="1"/>
          </p:cNvPicPr>
          <p:nvPr/>
        </p:nvPicPr>
        <p:blipFill rotWithShape="1">
          <a:blip r:embed="rId5">
            <a:extLst>
              <a:ext uri="{28A0092B-C50C-407E-A947-70E740481C1C}">
                <a14:useLocalDpi xmlns:a14="http://schemas.microsoft.com/office/drawing/2010/main" val="0"/>
              </a:ext>
            </a:extLst>
          </a:blip>
          <a:srcRect r="4649"/>
          <a:stretch/>
        </p:blipFill>
        <p:spPr bwMode="auto">
          <a:xfrm>
            <a:off x="7027492" y="3948086"/>
            <a:ext cx="4948485" cy="2714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68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animEffect transition="in" filter="fade">
                                      <p:cBhvr>
                                        <p:cTn id="15" dur="500"/>
                                        <p:tgtEl>
                                          <p:spTgt spid="8">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animEffect transition="in" filter="fade">
                                      <p:cBhvr>
                                        <p:cTn id="23" dur="500"/>
                                        <p:tgtEl>
                                          <p:spTgt spid="8">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8">
                                            <p:txEl>
                                              <p:pRg st="7" end="7"/>
                                            </p:txEl>
                                          </p:spTgt>
                                        </p:tgtEl>
                                        <p:attrNameLst>
                                          <p:attrName>style.visibility</p:attrName>
                                        </p:attrNameLst>
                                      </p:cBhvr>
                                      <p:to>
                                        <p:strVal val="visible"/>
                                      </p:to>
                                    </p:set>
                                    <p:animEffect transition="in" filter="fade">
                                      <p:cBhvr>
                                        <p:cTn id="26" dur="500"/>
                                        <p:tgtEl>
                                          <p:spTgt spid="8">
                                            <p:txEl>
                                              <p:pRg st="7" end="7"/>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animEffect transition="in" filter="fade">
                                      <p:cBhvr>
                                        <p:cTn id="29"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7.1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TÁCH NẠN NHÂN RA KHỎI NGUỒN ĐIỆN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Cambria" panose="02040503050406030204" pitchFamily="18" charset="0"/>
            </a:endParaRPr>
          </a:p>
        </p:txBody>
      </p:sp>
      <p:pic>
        <p:nvPicPr>
          <p:cNvPr id="9220" name="Picture 4" descr="Cách xử lý sự cố về điện và khi bị điện giậ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677" y="1023789"/>
            <a:ext cx="2149281" cy="25244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425914450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74244" y="1114150"/>
            <a:ext cx="3216275" cy="2434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2" name="Picture 2" descr="Bị điện giật phải sơ cứu thế nào mới đúng cách, tránh biến chứng tàn phế? -  Sức khỏe - Việt Giải Trí"/>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1767" y="4647337"/>
            <a:ext cx="2705100" cy="168592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SƠ CỨU NGƯỜI BỊ ĐIỆN GIẬT VÀ NHỮNG LƯU Ý KHI SƠ CỨU NGƯỜI BỊ ĐIỆN GIẬ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74244" y="4016177"/>
            <a:ext cx="3106911" cy="233018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9 biện pháp phòng tránh tai nạn điện giúp bạn an tâm • Hello Bacsi"/>
          <p:cNvPicPr>
            <a:picLocks noChangeAspect="1" noChangeArrowheads="1"/>
          </p:cNvPicPr>
          <p:nvPr/>
        </p:nvPicPr>
        <p:blipFill rotWithShape="1">
          <a:blip r:embed="rId8">
            <a:extLst>
              <a:ext uri="{28A0092B-C50C-407E-A947-70E740481C1C}">
                <a14:useLocalDpi xmlns:a14="http://schemas.microsoft.com/office/drawing/2010/main" val="0"/>
              </a:ext>
            </a:extLst>
          </a:blip>
          <a:srcRect l="9009" r="8980"/>
          <a:stretch/>
        </p:blipFill>
        <p:spPr bwMode="auto">
          <a:xfrm>
            <a:off x="3831319" y="1890613"/>
            <a:ext cx="3854153" cy="25023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468705" y="4534938"/>
            <a:ext cx="4565789" cy="1077218"/>
          </a:xfrm>
          <a:prstGeom prst="rect">
            <a:avLst/>
          </a:prstGeom>
        </p:spPr>
        <p:txBody>
          <a:bodyPr wrap="square">
            <a:spAutoFit/>
          </a:bodyPr>
          <a:lstStyle/>
          <a:p>
            <a:pPr algn="ctr"/>
            <a:r>
              <a:rPr lang="en-US" b="1" i="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Các phương pháp thông thường để cách ly nguồn điện khỏi nạn nhân </a:t>
            </a:r>
          </a:p>
          <a:p>
            <a:pPr algn="ctr"/>
            <a:r>
              <a:rPr lang="en-US" b="1" i="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ở lưới hạ áp </a:t>
            </a:r>
            <a:r>
              <a:rPr lang="en-US" sz="2800" b="1" i="1"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a:t>
            </a:r>
            <a:endParaRPr lang="en-US" b="1" i="1" smtClean="0">
              <a:solidFill>
                <a:srgbClr val="FF0000"/>
              </a:solidFill>
              <a:effectLst/>
              <a:latin typeface="Tahoma" panose="020B0604030504040204" pitchFamily="34" charset="0"/>
              <a:ea typeface="Tahoma" panose="020B0604030504040204" pitchFamily="34" charset="0"/>
              <a:cs typeface="Tahoma" panose="020B0604030504040204" pitchFamily="34" charset="0"/>
            </a:endParaRPr>
          </a:p>
        </p:txBody>
      </p:sp>
      <p:cxnSp>
        <p:nvCxnSpPr>
          <p:cNvPr id="10" name="Straight Arrow Connector 9"/>
          <p:cNvCxnSpPr>
            <a:stCxn id="10246" idx="3"/>
            <a:endCxn id="8" idx="1"/>
          </p:cNvCxnSpPr>
          <p:nvPr/>
        </p:nvCxnSpPr>
        <p:spPr>
          <a:xfrm flipV="1">
            <a:off x="7685472" y="2331203"/>
            <a:ext cx="988772" cy="810589"/>
          </a:xfrm>
          <a:prstGeom prst="straightConnector1">
            <a:avLst/>
          </a:prstGeom>
          <a:ln w="5715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0246" idx="3"/>
            <a:endCxn id="10244" idx="1"/>
          </p:cNvCxnSpPr>
          <p:nvPr/>
        </p:nvCxnSpPr>
        <p:spPr>
          <a:xfrm>
            <a:off x="7685472" y="3141792"/>
            <a:ext cx="988772" cy="2039477"/>
          </a:xfrm>
          <a:prstGeom prst="straightConnector1">
            <a:avLst/>
          </a:prstGeom>
          <a:ln w="5715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0246" idx="1"/>
          </p:cNvCxnSpPr>
          <p:nvPr/>
        </p:nvCxnSpPr>
        <p:spPr>
          <a:xfrm flipH="1">
            <a:off x="1837749" y="3141792"/>
            <a:ext cx="1993570" cy="1393146"/>
          </a:xfrm>
          <a:prstGeom prst="straightConnector1">
            <a:avLst/>
          </a:prstGeom>
          <a:ln w="5715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0246" idx="1"/>
            <a:endCxn id="9220" idx="3"/>
          </p:cNvCxnSpPr>
          <p:nvPr/>
        </p:nvCxnSpPr>
        <p:spPr>
          <a:xfrm flipH="1" flipV="1">
            <a:off x="2828958" y="2286023"/>
            <a:ext cx="1002361" cy="855769"/>
          </a:xfrm>
          <a:prstGeom prst="straightConnector1">
            <a:avLst/>
          </a:prstGeom>
          <a:ln w="57150">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990191" y="3543798"/>
            <a:ext cx="1122423" cy="369332"/>
          </a:xfrm>
          <a:prstGeom prst="rect">
            <a:avLst/>
          </a:prstGeom>
        </p:spPr>
        <p:txBody>
          <a:bodyPr wrap="none">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Ngắt CB</a:t>
            </a:r>
            <a:endParaRPr lang="en-US"/>
          </a:p>
        </p:txBody>
      </p:sp>
      <p:sp>
        <p:nvSpPr>
          <p:cNvPr id="18" name="Rectangle 17"/>
          <p:cNvSpPr/>
          <p:nvPr/>
        </p:nvSpPr>
        <p:spPr>
          <a:xfrm>
            <a:off x="679677" y="6346360"/>
            <a:ext cx="1879041" cy="369332"/>
          </a:xfrm>
          <a:prstGeom prst="rect">
            <a:avLst/>
          </a:prstGeom>
        </p:spPr>
        <p:txBody>
          <a:bodyPr wrap="none">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Rút dây nguồn</a:t>
            </a:r>
            <a:endParaRPr lang="en-US"/>
          </a:p>
        </p:txBody>
      </p:sp>
      <p:sp>
        <p:nvSpPr>
          <p:cNvPr id="19" name="Rectangle 18"/>
          <p:cNvSpPr/>
          <p:nvPr/>
        </p:nvSpPr>
        <p:spPr>
          <a:xfrm>
            <a:off x="8574207" y="3469033"/>
            <a:ext cx="3441968" cy="369332"/>
          </a:xfrm>
          <a:prstGeom prst="rect">
            <a:avLst/>
          </a:prstGeom>
        </p:spPr>
        <p:txBody>
          <a:bodyPr wrap="none">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Kéo nạn nhân ra khỏi nguồn</a:t>
            </a:r>
            <a:endParaRPr lang="en-US"/>
          </a:p>
        </p:txBody>
      </p:sp>
      <p:sp>
        <p:nvSpPr>
          <p:cNvPr id="21" name="Rectangle 20"/>
          <p:cNvSpPr/>
          <p:nvPr/>
        </p:nvSpPr>
        <p:spPr>
          <a:xfrm>
            <a:off x="6421398" y="6303662"/>
            <a:ext cx="5812810" cy="369332"/>
          </a:xfrm>
          <a:prstGeom prst="rect">
            <a:avLst/>
          </a:prstGeom>
        </p:spPr>
        <p:txBody>
          <a:bodyPr wrap="none">
            <a:spAutoFit/>
          </a:bodyPr>
          <a:lstStyle/>
          <a:p>
            <a:r>
              <a:rPr lang="en-US" b="1" i="1" smtClean="0">
                <a:latin typeface="Tahoma" panose="020B0604030504040204" pitchFamily="34" charset="0"/>
                <a:ea typeface="Tahoma" panose="020B0604030504040204" pitchFamily="34" charset="0"/>
                <a:cs typeface="Tahoma" panose="020B0604030504040204" pitchFamily="34" charset="0"/>
              </a:rPr>
              <a:t>Dùng dụng cụ cách điện gỡ dây ra khỏi nạn nhân</a:t>
            </a:r>
            <a:endParaRPr lang="en-US"/>
          </a:p>
        </p:txBody>
      </p:sp>
    </p:spTree>
    <p:extLst>
      <p:ext uri="{BB962C8B-B14F-4D97-AF65-F5344CB8AC3E}">
        <p14:creationId xmlns:p14="http://schemas.microsoft.com/office/powerpoint/2010/main" val="256010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Effect transition="in" filter="fade">
                                      <p:cBhvr>
                                        <p:cTn id="10" dur="500"/>
                                        <p:tgtEl>
                                          <p:spTgt spid="10242"/>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nodeType="withEffect">
                                  <p:stCondLst>
                                    <p:cond delay="0"/>
                                  </p:stCondLst>
                                  <p:childTnLst>
                                    <p:set>
                                      <p:cBhvr>
                                        <p:cTn id="29" dur="1" fill="hold">
                                          <p:stCondLst>
                                            <p:cond delay="0"/>
                                          </p:stCondLst>
                                        </p:cTn>
                                        <p:tgtEl>
                                          <p:spTgt spid="10244"/>
                                        </p:tgtEl>
                                        <p:attrNameLst>
                                          <p:attrName>style.visibility</p:attrName>
                                        </p:attrNameLst>
                                      </p:cBhvr>
                                      <p:to>
                                        <p:strVal val="visible"/>
                                      </p:to>
                                    </p:set>
                                    <p:animEffect transition="in" filter="fade">
                                      <p:cBhvr>
                                        <p:cTn id="30" dur="500"/>
                                        <p:tgtEl>
                                          <p:spTgt spid="10244"/>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7.2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PHƯƠNG PHÁP HÔ HẤP NHÂN TẠO NẰM SẤP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txBox="1">
            <a:spLocks noChangeArrowheads="1"/>
          </p:cNvSpPr>
          <p:nvPr/>
        </p:nvSpPr>
        <p:spPr bwMode="auto">
          <a:xfrm>
            <a:off x="532876" y="1356692"/>
            <a:ext cx="4896742" cy="440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50000"/>
              </a:lnSpc>
            </a:pPr>
            <a:r>
              <a:rPr lang="en-US" sz="2800" b="1" u="sng" dirty="0" err="1" smtClean="0">
                <a:latin typeface="Tahoma" panose="020B0604030504040204" pitchFamily="34" charset="0"/>
                <a:ea typeface="Tahoma" panose="020B0604030504040204" pitchFamily="34" charset="0"/>
                <a:cs typeface="Tahoma" panose="020B0604030504040204" pitchFamily="34" charset="0"/>
              </a:rPr>
              <a:t>Trước</a:t>
            </a:r>
            <a:r>
              <a:rPr lang="en-US" sz="2800" b="1" u="sng" dirty="0" smtClean="0">
                <a:latin typeface="Tahoma" panose="020B0604030504040204" pitchFamily="34" charset="0"/>
                <a:ea typeface="Tahoma" panose="020B0604030504040204" pitchFamily="34" charset="0"/>
                <a:cs typeface="Tahoma" panose="020B0604030504040204" pitchFamily="34" charset="0"/>
              </a:rPr>
              <a:t> </a:t>
            </a:r>
            <a:r>
              <a:rPr lang="en-US" sz="2800" b="1" u="sng" dirty="0" err="1" smtClean="0">
                <a:latin typeface="Tahoma" panose="020B0604030504040204" pitchFamily="34" charset="0"/>
                <a:ea typeface="Tahoma" panose="020B0604030504040204" pitchFamily="34" charset="0"/>
                <a:cs typeface="Tahoma" panose="020B0604030504040204" pitchFamily="34" charset="0"/>
              </a:rPr>
              <a:t>khi</a:t>
            </a:r>
            <a:r>
              <a:rPr lang="en-US" sz="2800" b="1" u="sng" dirty="0" smtClean="0">
                <a:latin typeface="Tahoma" panose="020B0604030504040204" pitchFamily="34" charset="0"/>
                <a:ea typeface="Tahoma" panose="020B0604030504040204" pitchFamily="34" charset="0"/>
                <a:cs typeface="Tahoma" panose="020B0604030504040204" pitchFamily="34" charset="0"/>
              </a:rPr>
              <a:t> </a:t>
            </a:r>
            <a:r>
              <a:rPr lang="en-US" sz="2800" b="1" u="sng" dirty="0" err="1" smtClean="0">
                <a:latin typeface="Tahoma" panose="020B0604030504040204" pitchFamily="34" charset="0"/>
                <a:ea typeface="Tahoma" panose="020B0604030504040204" pitchFamily="34" charset="0"/>
                <a:cs typeface="Tahoma" panose="020B0604030504040204" pitchFamily="34" charset="0"/>
              </a:rPr>
              <a:t>thực</a:t>
            </a:r>
            <a:r>
              <a:rPr lang="en-US" sz="2800" b="1" u="sng" dirty="0" smtClean="0">
                <a:latin typeface="Tahoma" panose="020B0604030504040204" pitchFamily="34" charset="0"/>
                <a:ea typeface="Tahoma" panose="020B0604030504040204" pitchFamily="34" charset="0"/>
                <a:cs typeface="Tahoma" panose="020B0604030504040204" pitchFamily="34" charset="0"/>
              </a:rPr>
              <a:t> </a:t>
            </a:r>
            <a:r>
              <a:rPr lang="en-US" sz="2800" b="1" u="sng" dirty="0" err="1" smtClean="0">
                <a:latin typeface="Tahoma" panose="020B0604030504040204" pitchFamily="34" charset="0"/>
                <a:ea typeface="Tahoma" panose="020B0604030504040204" pitchFamily="34" charset="0"/>
                <a:cs typeface="Tahoma" panose="020B0604030504040204" pitchFamily="34" charset="0"/>
              </a:rPr>
              <a:t>hiện</a:t>
            </a:r>
            <a:r>
              <a:rPr lang="en-US" sz="2800" b="1" u="sng" dirty="0" smtClean="0">
                <a:latin typeface="Tahoma" panose="020B0604030504040204" pitchFamily="34" charset="0"/>
                <a:ea typeface="Tahoma" panose="020B0604030504040204" pitchFamily="34" charset="0"/>
                <a:cs typeface="Tahoma" panose="020B0604030504040204" pitchFamily="34" charset="0"/>
              </a:rPr>
              <a:t> </a:t>
            </a:r>
          </a:p>
          <a:p>
            <a:pPr algn="just" eaLnBrk="1" hangingPunct="1">
              <a:lnSpc>
                <a:spcPct val="150000"/>
              </a:lnSpc>
            </a:pPr>
            <a:r>
              <a:rPr lang="en-US" sz="2800" dirty="0" smtClean="0">
                <a:latin typeface="Tahoma" panose="020B0604030504040204" pitchFamily="34" charset="0"/>
                <a:ea typeface="Tahoma" panose="020B0604030504040204" pitchFamily="34" charset="0"/>
                <a:cs typeface="Tahoma" panose="020B0604030504040204" pitchFamily="34" charset="0"/>
              </a:rPr>
              <a:t>Đ</a:t>
            </a:r>
            <a:r>
              <a:rPr lang="vi-VN" sz="2800" dirty="0">
                <a:latin typeface="Tahoma" panose="020B0604030504040204" pitchFamily="34" charset="0"/>
                <a:ea typeface="Tahoma" panose="020B0604030504040204" pitchFamily="34" charset="0"/>
                <a:cs typeface="Tahoma" panose="020B0604030504040204" pitchFamily="34" charset="0"/>
              </a:rPr>
              <a:t>ặt người bị nạn nằm sấp, một tay đặt dưới đầu, một tay duỗi thẳng, mặt nghiêng về phía tay duỗi thẳng, moi nhớt dãi trong miệng và kéo lưỡi ra nếu lưỡi thụt vào</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en-US" sz="2800" dirty="0" smtClean="0">
              <a:latin typeface="Tahoma" panose="020B0604030504040204" pitchFamily="34" charset="0"/>
              <a:ea typeface="Tahoma" panose="020B0604030504040204" pitchFamily="34" charset="0"/>
              <a:cs typeface="Tahoma" panose="020B0604030504040204" pitchFamily="34" charset="0"/>
            </a:endParaRPr>
          </a:p>
        </p:txBody>
      </p:sp>
      <p:pic>
        <p:nvPicPr>
          <p:cNvPr id="15" name="Picture 14"/>
          <p:cNvPicPr>
            <a:picLocks noChangeAspect="1"/>
          </p:cNvPicPr>
          <p:nvPr/>
        </p:nvPicPr>
        <p:blipFill>
          <a:blip r:embed="rId4"/>
          <a:stretch>
            <a:fillRect/>
          </a:stretch>
        </p:blipFill>
        <p:spPr>
          <a:xfrm>
            <a:off x="5503492" y="1109246"/>
            <a:ext cx="6472485" cy="5474332"/>
          </a:xfrm>
          <a:prstGeom prst="rect">
            <a:avLst/>
          </a:prstGeom>
        </p:spPr>
      </p:pic>
    </p:spTree>
    <p:extLst>
      <p:ext uri="{BB962C8B-B14F-4D97-AF65-F5344CB8AC3E}">
        <p14:creationId xmlns:p14="http://schemas.microsoft.com/office/powerpoint/2010/main" val="15809720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7.2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PHƯƠNG PHÁP HÔ HẤP NHÂN TẠO NẰM SẤP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pic>
        <p:nvPicPr>
          <p:cNvPr id="12" name="Picture 2" descr="Bài 35: Thực hành - Cứu người bị tai nạn điện - Hoc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2988" y="1261435"/>
            <a:ext cx="6696582" cy="36760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5575" y="1261435"/>
            <a:ext cx="5028874" cy="4585871"/>
          </a:xfrm>
          <a:prstGeom prst="rect">
            <a:avLst/>
          </a:prstGeom>
        </p:spPr>
        <p:txBody>
          <a:bodyPr wrap="square">
            <a:spAutoFit/>
          </a:bodyPr>
          <a:lstStyle/>
          <a:p>
            <a:pPr algn="ctr"/>
            <a:endParaRPr lang="en-US" sz="2800" b="1"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vi-VN" sz="2400" smtClean="0">
                <a:solidFill>
                  <a:srgbClr val="002060"/>
                </a:solidFill>
                <a:latin typeface="Tahoma" panose="020B0604030504040204" pitchFamily="34" charset="0"/>
                <a:ea typeface="Tahoma" panose="020B0604030504040204" pitchFamily="34" charset="0"/>
                <a:cs typeface="Tahoma" panose="020B0604030504040204" pitchFamily="34" charset="0"/>
              </a:rPr>
              <a:t>Ngồi trên lưng người bị nạn, hai đầu gối qùy xuống kẹp vào hai bên hông, hai bàn tay để vào hai bên cạnh sườn, hai ngón tay cái sát sống lưng. </a:t>
            </a:r>
            <a:endParaRPr lang="en-US" sz="24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endParaRPr lang="en-US" sz="24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ü"/>
            </a:pPr>
            <a:r>
              <a:rPr lang="en-US" sz="2400" smtClean="0">
                <a:solidFill>
                  <a:srgbClr val="002060"/>
                </a:solidFill>
                <a:latin typeface="Tahoma" panose="020B0604030504040204" pitchFamily="34" charset="0"/>
                <a:ea typeface="Tahoma" panose="020B0604030504040204" pitchFamily="34" charset="0"/>
                <a:cs typeface="Tahoma" panose="020B0604030504040204" pitchFamily="34" charset="0"/>
              </a:rPr>
              <a:t>Ấ</a:t>
            </a:r>
            <a:r>
              <a:rPr lang="vi-VN" sz="2400" smtClean="0">
                <a:solidFill>
                  <a:srgbClr val="002060"/>
                </a:solidFill>
                <a:latin typeface="Tahoma" panose="020B0604030504040204" pitchFamily="34" charset="0"/>
                <a:ea typeface="Tahoma" panose="020B0604030504040204" pitchFamily="34" charset="0"/>
                <a:cs typeface="Tahoma" panose="020B0604030504040204" pitchFamily="34" charset="0"/>
              </a:rPr>
              <a:t>n tay xuống và đưa cả khối lượng người làm hô hấp về phía trước đếm ''1-2-3'' rồi lại từ từ đưa tay về, tay vẫn để ở lưng đếm “4-5-6”, </a:t>
            </a:r>
            <a:endParaRPr lang="en-US" sz="2400" smtClean="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5616482" y="5295149"/>
            <a:ext cx="6096000" cy="923330"/>
          </a:xfrm>
          <a:prstGeom prst="rect">
            <a:avLst/>
          </a:prstGeom>
        </p:spPr>
        <p:txBody>
          <a:bodyPr>
            <a:spAutoFit/>
          </a:bodyPr>
          <a:lstStyle/>
          <a:p>
            <a:pPr marL="342900" indent="-342900" algn="just">
              <a:buFont typeface="Wingdings" panose="05000000000000000000" pitchFamily="2" charset="2"/>
              <a:buChar char="ü"/>
            </a:pPr>
            <a:r>
              <a:rPr lang="en-US" smtClean="0">
                <a:solidFill>
                  <a:srgbClr val="002060"/>
                </a:solidFill>
                <a:latin typeface="Tahoma" panose="020B0604030504040204" pitchFamily="34" charset="0"/>
                <a:ea typeface="Tahoma" panose="020B0604030504040204" pitchFamily="34" charset="0"/>
                <a:cs typeface="Tahoma" panose="020B0604030504040204" pitchFamily="34" charset="0"/>
              </a:rPr>
              <a:t>L</a:t>
            </a:r>
            <a:r>
              <a:rPr lang="vi-VN" smtClean="0">
                <a:solidFill>
                  <a:srgbClr val="002060"/>
                </a:solidFill>
                <a:latin typeface="Tahoma" panose="020B0604030504040204" pitchFamily="34" charset="0"/>
                <a:ea typeface="Tahoma" panose="020B0604030504040204" pitchFamily="34" charset="0"/>
                <a:cs typeface="Tahoma" panose="020B0604030504040204" pitchFamily="34" charset="0"/>
              </a:rPr>
              <a:t>àm như vậy </a:t>
            </a:r>
            <a:r>
              <a:rPr lang="vi-VN" b="1" smtClean="0">
                <a:solidFill>
                  <a:srgbClr val="002060"/>
                </a:solidFill>
                <a:latin typeface="Tahoma" panose="020B0604030504040204" pitchFamily="34" charset="0"/>
                <a:ea typeface="Tahoma" panose="020B0604030504040204" pitchFamily="34" charset="0"/>
                <a:cs typeface="Tahoma" panose="020B0604030504040204" pitchFamily="34" charset="0"/>
              </a:rPr>
              <a:t>12 lần trong một phút</a:t>
            </a:r>
            <a:r>
              <a:rPr lang="vi-VN" smtClean="0">
                <a:solidFill>
                  <a:srgbClr val="002060"/>
                </a:solidFill>
                <a:latin typeface="Tahoma" panose="020B0604030504040204" pitchFamily="34" charset="0"/>
                <a:ea typeface="Tahoma" panose="020B0604030504040204" pitchFamily="34" charset="0"/>
                <a:cs typeface="Tahoma" panose="020B0604030504040204" pitchFamily="34" charset="0"/>
              </a:rPr>
              <a:t> đều đều theo nhịp thở của mình, cho đến lúc người bị nạn thở được hoặc có ý kiến quyết định của y, bác sỹ mới thôi.</a:t>
            </a:r>
            <a:endParaRPr lang="en-US">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45311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7.3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PHƯƠNG PHÁP HÔ HẤP NHÂN TẠO NẰM NGỮA</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881686"/>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14" name="Rectangle 5"/>
          <p:cNvSpPr txBox="1">
            <a:spLocks noChangeArrowheads="1"/>
          </p:cNvSpPr>
          <p:nvPr/>
        </p:nvSpPr>
        <p:spPr bwMode="auto">
          <a:xfrm>
            <a:off x="307975" y="1486403"/>
            <a:ext cx="7336769" cy="4820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Đ</a:t>
            </a:r>
            <a:r>
              <a:rPr lang="vi-VN" sz="2400">
                <a:solidFill>
                  <a:srgbClr val="002060"/>
                </a:solidFill>
                <a:latin typeface="Tahoma" panose="020B0604030504040204" pitchFamily="34" charset="0"/>
                <a:ea typeface="Tahoma" panose="020B0604030504040204" pitchFamily="34" charset="0"/>
                <a:cs typeface="Tahoma" panose="020B0604030504040204" pitchFamily="34" charset="0"/>
              </a:rPr>
              <a:t>ặt người bị nạn nằm ngửa, dưới lưng đặt một cái gối hoặc quần áo vo tròn lại, đầu hơi ngửa, moi hết nhớt dãi, lấy khăn sạch kéo lưỡi ra và một người ngồi giữ lưỡi. </a:t>
            </a:r>
          </a:p>
          <a:p>
            <a:pPr algn="just" eaLnBrk="1" hangingPunct="1"/>
            <a:r>
              <a:rPr lang="en-US" sz="2400">
                <a:solidFill>
                  <a:srgbClr val="00206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2060"/>
                </a:solidFill>
                <a:latin typeface="Tahoma" panose="020B0604030504040204" pitchFamily="34" charset="0"/>
                <a:ea typeface="Tahoma" panose="020B0604030504040204" pitchFamily="34" charset="0"/>
                <a:cs typeface="Tahoma" panose="020B0604030504040204" pitchFamily="34" charset="0"/>
              </a:rPr>
              <a:t>Người cứu ngồi phía trên đầu, hai đầu gồi qùy trước cách đầu độ (20</a:t>
            </a:r>
            <a:r>
              <a:rPr lang="vi-VN" sz="2400">
                <a:solidFill>
                  <a:srgbClr val="002060"/>
                </a:solidFill>
                <a:latin typeface="Tahoma" panose="020B0604030504040204" pitchFamily="34" charset="0"/>
                <a:ea typeface="Tahoma" panose="020B0604030504040204" pitchFamily="34" charset="0"/>
                <a:cs typeface="Tahoma" panose="020B0604030504040204" pitchFamily="34" charset="0"/>
                <a:sym typeface="Symbol" pitchFamily="18" charset="2"/>
              </a:rPr>
              <a:t>30)cm, hai tay cầm lấy hai cánh tay gần khuỷu, từ từ đưa lên phía đầu, sau (23)s lại nhẹ nhàng đưa tay người bị nạn xuống dưới, gập lại và lấy sức của người cứu để ép khuỷu tay của người bị nạn vào lồng ngực của họ, sau đó hai ba giây lại đưa trở lên đầu. Cần thực hiện (1618) lần/phút. Thực hiện đều và đếm ''1-2-3'' lúc hít vào và ''4-5-6'' lúc thở ra, cho đến khi người bị nạn từ từ thở được hoặc có ý kiến quyết định của y, bác sỹ mới thôi</a:t>
            </a:r>
            <a:r>
              <a:rPr lang="vi-VN" sz="2400" smtClean="0">
                <a:solidFill>
                  <a:srgbClr val="002060"/>
                </a:solidFill>
                <a:latin typeface="Tahoma" panose="020B0604030504040204" pitchFamily="34" charset="0"/>
                <a:ea typeface="Tahoma" panose="020B0604030504040204" pitchFamily="34" charset="0"/>
                <a:cs typeface="Tahoma" panose="020B0604030504040204" pitchFamily="34" charset="0"/>
                <a:sym typeface="Symbol" pitchFamily="18" charset="2"/>
              </a:rPr>
              <a:t>.</a:t>
            </a:r>
            <a:endParaRPr lang="vi-VN" sz="2400">
              <a:solidFill>
                <a:srgbClr val="002060"/>
              </a:solidFill>
              <a:latin typeface="Tahoma" panose="020B0604030504040204" pitchFamily="34" charset="0"/>
              <a:ea typeface="Tahoma" panose="020B0604030504040204" pitchFamily="34" charset="0"/>
              <a:cs typeface="Tahoma" panose="020B0604030504040204" pitchFamily="34" charset="0"/>
              <a:sym typeface="Symbol" pitchFamily="18" charset="2"/>
            </a:endParaRPr>
          </a:p>
        </p:txBody>
      </p:sp>
      <p:pic>
        <p:nvPicPr>
          <p:cNvPr id="15" name="Picture 4" descr="851813998_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2038" y="1632247"/>
            <a:ext cx="3923199" cy="3871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65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ox(in)">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ox(in)">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7.4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PHƯƠNG PHÁP HÀ HƠI THỔI NGẠT</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881686"/>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8" name="Rectangle 5"/>
          <p:cNvSpPr txBox="1">
            <a:spLocks noChangeArrowheads="1"/>
          </p:cNvSpPr>
          <p:nvPr/>
        </p:nvSpPr>
        <p:spPr bwMode="auto">
          <a:xfrm>
            <a:off x="307975" y="1485544"/>
            <a:ext cx="6093151" cy="3500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eaLnBrk="1" hangingPunct="1">
              <a:buFont typeface="Wingdings" panose="05000000000000000000" pitchFamily="2" charset="2"/>
              <a:buChar char="ü"/>
            </a:pPr>
            <a:r>
              <a:rPr lang="vi-VN" sz="2800" smtClean="0">
                <a:solidFill>
                  <a:srgbClr val="002060"/>
                </a:solidFill>
                <a:latin typeface="Tahoma" panose="020B0604030504040204" pitchFamily="34" charset="0"/>
                <a:ea typeface="Tahoma" panose="020B0604030504040204" pitchFamily="34" charset="0"/>
                <a:cs typeface="Tahoma" panose="020B0604030504040204" pitchFamily="34" charset="0"/>
              </a:rPr>
              <a:t>Người </a:t>
            </a:r>
            <a:r>
              <a:rPr lang="vi-VN" sz="2800">
                <a:solidFill>
                  <a:srgbClr val="002060"/>
                </a:solidFill>
                <a:latin typeface="Tahoma" panose="020B0604030504040204" pitchFamily="34" charset="0"/>
                <a:ea typeface="Tahoma" panose="020B0604030504040204" pitchFamily="34" charset="0"/>
                <a:cs typeface="Tahoma" panose="020B0604030504040204" pitchFamily="34" charset="0"/>
              </a:rPr>
              <a:t>cấp cứu hít thật mạnh, một tay vẫn mở miệng, tay kia vít đầu nạn nhân xuống rồi áp kín miệng mình vào miệng nạn nhân và thổi mạnh</a:t>
            </a:r>
            <a:r>
              <a:rPr lang="vi-VN" sz="2800" smtClean="0">
                <a:solidFill>
                  <a:srgbClr val="002060"/>
                </a:solidFill>
                <a:latin typeface="Tahoma" panose="020B0604030504040204" pitchFamily="34" charset="0"/>
                <a:ea typeface="Tahoma" panose="020B0604030504040204" pitchFamily="34" charset="0"/>
                <a:cs typeface="Tahoma" panose="020B0604030504040204" pitchFamily="34" charset="0"/>
              </a:rPr>
              <a:t>.</a:t>
            </a: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lgn="just" eaLnBrk="1" hangingPunct="1">
              <a:buFont typeface="Wingdings" panose="05000000000000000000" pitchFamily="2" charset="2"/>
              <a:buChar char="ü"/>
            </a:pP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342900" indent="-342900" algn="just" eaLnBrk="1" hangingPunct="1">
              <a:buFont typeface="Wingdings" panose="05000000000000000000" pitchFamily="2" charset="2"/>
              <a:buChar char="ü"/>
            </a:pPr>
            <a:r>
              <a:rPr lang="vi-VN" sz="2800" smtClean="0">
                <a:solidFill>
                  <a:srgbClr val="002060"/>
                </a:solidFill>
                <a:latin typeface="Tahoma" panose="020B0604030504040204" pitchFamily="34" charset="0"/>
                <a:ea typeface="Tahoma" panose="020B0604030504040204" pitchFamily="34" charset="0"/>
                <a:cs typeface="Tahoma" panose="020B0604030504040204" pitchFamily="34" charset="0"/>
              </a:rPr>
              <a:t>Ngực </a:t>
            </a:r>
            <a:r>
              <a:rPr lang="vi-VN" sz="2800">
                <a:solidFill>
                  <a:srgbClr val="002060"/>
                </a:solidFill>
                <a:latin typeface="Tahoma" panose="020B0604030504040204" pitchFamily="34" charset="0"/>
                <a:ea typeface="Tahoma" panose="020B0604030504040204" pitchFamily="34" charset="0"/>
                <a:cs typeface="Tahoma" panose="020B0604030504040204" pitchFamily="34" charset="0"/>
              </a:rPr>
              <a:t>nạn nhân phồng lên, người cấp cứu ngẩng đầu lên hít hơi thứ hai, khi đó do sức đàn hồi của lồng ngực nạn nhân sẽ tự thở ra. </a:t>
            </a:r>
            <a:endParaRPr lang="en-US" sz="2800" smtClean="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pic>
        <p:nvPicPr>
          <p:cNvPr id="13" name="Picture 12" descr="Hướng dẫn hô hấp nhân tạo và xoa bóp tim ngoài lồng ngực - Bác Hùng Y"/>
          <p:cNvPicPr/>
          <p:nvPr/>
        </p:nvPicPr>
        <p:blipFill>
          <a:blip r:embed="rId4">
            <a:extLst>
              <a:ext uri="{28A0092B-C50C-407E-A947-70E740481C1C}">
                <a14:useLocalDpi xmlns:a14="http://schemas.microsoft.com/office/drawing/2010/main" val="0"/>
              </a:ext>
            </a:extLst>
          </a:blip>
          <a:srcRect/>
          <a:stretch>
            <a:fillRect/>
          </a:stretch>
        </p:blipFill>
        <p:spPr bwMode="auto">
          <a:xfrm>
            <a:off x="6541196" y="1149896"/>
            <a:ext cx="5434781" cy="3746844"/>
          </a:xfrm>
          <a:prstGeom prst="rect">
            <a:avLst/>
          </a:prstGeom>
          <a:noFill/>
          <a:ln>
            <a:noFill/>
          </a:ln>
        </p:spPr>
      </p:pic>
      <p:sp>
        <p:nvSpPr>
          <p:cNvPr id="4" name="Rectangle 3"/>
          <p:cNvSpPr/>
          <p:nvPr/>
        </p:nvSpPr>
        <p:spPr>
          <a:xfrm>
            <a:off x="460375" y="5760755"/>
            <a:ext cx="11230272" cy="954107"/>
          </a:xfrm>
          <a:prstGeom prst="rect">
            <a:avLst/>
          </a:prstGeom>
        </p:spPr>
        <p:txBody>
          <a:bodyPr wrap="square">
            <a:spAutoFit/>
          </a:bodyPr>
          <a:lstStyle/>
          <a:p>
            <a:pPr marL="342900" indent="-342900" algn="just">
              <a:buFont typeface="Wingdings" panose="05000000000000000000" pitchFamily="2" charset="2"/>
              <a:buChar char="ü"/>
            </a:pPr>
            <a:r>
              <a:rPr lang="vi-VN" sz="2800">
                <a:solidFill>
                  <a:srgbClr val="002060"/>
                </a:solidFill>
                <a:latin typeface="Tahoma" panose="020B0604030504040204" pitchFamily="34" charset="0"/>
                <a:ea typeface="Tahoma" panose="020B0604030504040204" pitchFamily="34" charset="0"/>
                <a:cs typeface="Tahoma" panose="020B0604030504040204" pitchFamily="34" charset="0"/>
              </a:rPr>
              <a:t>Tiếp tục như vậy với nhịp độ 14 lần/phút, liên tục cho đến khi nạn nhân tỉnh thở trở lại hoặc có ý kiến của y, bác sỹ mới thôi.</a:t>
            </a:r>
            <a:endParaRPr lang="en-US" sz="28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0068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ox(in)">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8.4 HÀ HƠI THỔI NGẠT KẾT HỢP ÉP TIM</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881686"/>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8" name="Rectangle 5"/>
          <p:cNvSpPr txBox="1">
            <a:spLocks noChangeArrowheads="1"/>
          </p:cNvSpPr>
          <p:nvPr/>
        </p:nvSpPr>
        <p:spPr bwMode="auto">
          <a:xfrm>
            <a:off x="307975" y="1835922"/>
            <a:ext cx="6990134" cy="3500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vi-VN" sz="2200">
                <a:latin typeface="Tahoma" panose="020B0604030504040204" pitchFamily="34" charset="0"/>
                <a:ea typeface="Tahoma" panose="020B0604030504040204" pitchFamily="34" charset="0"/>
                <a:cs typeface="Tahoma" panose="020B0604030504040204" pitchFamily="34" charset="0"/>
              </a:rPr>
              <a:t> </a:t>
            </a:r>
          </a:p>
          <a:p>
            <a:pPr algn="just"/>
            <a:r>
              <a:rPr lang="vi-VN" sz="2200" smtClean="0">
                <a:solidFill>
                  <a:srgbClr val="002060"/>
                </a:solidFill>
              </a:rPr>
              <a:t>Người </a:t>
            </a:r>
            <a:r>
              <a:rPr lang="vi-VN" sz="2200">
                <a:solidFill>
                  <a:srgbClr val="002060"/>
                </a:solidFill>
              </a:rPr>
              <a:t>cứu đứng hoặc quỳ bên cạnh người bị nạn, đặt chéo hai bàn tay lên ngực trái (vị trí tim) của người bị nạn rồi dùng cả sức mạnh thân người ấn </a:t>
            </a:r>
            <a:r>
              <a:rPr lang="vi-VN" sz="2200" smtClean="0">
                <a:solidFill>
                  <a:srgbClr val="002060"/>
                </a:solidFill>
              </a:rPr>
              <a:t>xuống </a:t>
            </a:r>
            <a:r>
              <a:rPr lang="vi-VN" sz="2200">
                <a:solidFill>
                  <a:srgbClr val="002060"/>
                </a:solidFill>
              </a:rPr>
              <a:t>3 đến 4 cm. Sau khoảng 1/3 giây thì buông tay ra để lồng ngực người bị nạn trở lại bình thường. Làm như vậy khoảng 60 lần/phút</a:t>
            </a:r>
            <a:r>
              <a:rPr lang="vi-VN" sz="2200" smtClean="0">
                <a:solidFill>
                  <a:srgbClr val="002060"/>
                </a:solidFill>
              </a:rPr>
              <a:t>.</a:t>
            </a:r>
            <a:endParaRPr lang="en-US" sz="2200">
              <a:solidFill>
                <a:srgbClr val="002060"/>
              </a:solidFill>
            </a:endParaRPr>
          </a:p>
          <a:p>
            <a:pPr algn="just"/>
            <a:endParaRPr lang="en-US" sz="2200" smtClean="0">
              <a:solidFill>
                <a:srgbClr val="002060"/>
              </a:solidFill>
            </a:endParaRPr>
          </a:p>
          <a:p>
            <a:pPr algn="just"/>
            <a:r>
              <a:rPr lang="vi-VN" sz="2200" smtClean="0">
                <a:solidFill>
                  <a:srgbClr val="002060"/>
                </a:solidFill>
                <a:latin typeface="Tahoma" panose="020B0604030504040204" pitchFamily="34" charset="0"/>
                <a:ea typeface="Tahoma" panose="020B0604030504040204" pitchFamily="34" charset="0"/>
                <a:cs typeface="Tahoma" panose="020B0604030504040204" pitchFamily="34" charset="0"/>
              </a:rPr>
              <a:t>Đồng </a:t>
            </a:r>
            <a:r>
              <a:rPr lang="vi-VN" sz="2200">
                <a:solidFill>
                  <a:srgbClr val="002060"/>
                </a:solidFill>
                <a:latin typeface="Tahoma" panose="020B0604030504040204" pitchFamily="34" charset="0"/>
                <a:ea typeface="Tahoma" panose="020B0604030504040204" pitchFamily="34" charset="0"/>
                <a:cs typeface="Tahoma" panose="020B0604030504040204" pitchFamily="34" charset="0"/>
              </a:rPr>
              <a:t>thời với động tác ép tim, phải có người thứ 2 để hà </a:t>
            </a:r>
            <a:r>
              <a:rPr lang="vi-VN" sz="2200" smtClean="0">
                <a:solidFill>
                  <a:srgbClr val="002060"/>
                </a:solidFill>
                <a:latin typeface="Tahoma" panose="020B0604030504040204" pitchFamily="34" charset="0"/>
                <a:ea typeface="Tahoma" panose="020B0604030504040204" pitchFamily="34" charset="0"/>
                <a:cs typeface="Tahoma" panose="020B0604030504040204" pitchFamily="34" charset="0"/>
              </a:rPr>
              <a:t>hơi</a:t>
            </a:r>
            <a:endParaRPr lang="en-US" sz="22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algn="just"/>
            <a:endParaRPr lang="en-US" sz="2200" smtClean="0">
              <a:solidFill>
                <a:srgbClr val="002060"/>
              </a:solidFill>
              <a:latin typeface="Tahoma" panose="020B0604030504040204" pitchFamily="34" charset="0"/>
              <a:ea typeface="Tahoma" panose="020B0604030504040204" pitchFamily="34" charset="0"/>
              <a:cs typeface="Tahoma" panose="020B0604030504040204" pitchFamily="34" charset="0"/>
            </a:endParaRPr>
          </a:p>
          <a:p>
            <a:pPr algn="just"/>
            <a:r>
              <a:rPr lang="vi-VN" sz="2200" smtClean="0">
                <a:solidFill>
                  <a:srgbClr val="002060"/>
                </a:solidFill>
                <a:latin typeface="Tahoma" panose="020B0604030504040204" pitchFamily="34" charset="0"/>
                <a:ea typeface="Tahoma" panose="020B0604030504040204" pitchFamily="34" charset="0"/>
                <a:cs typeface="Tahoma" panose="020B0604030504040204" pitchFamily="34" charset="0"/>
              </a:rPr>
              <a:t>Điều </a:t>
            </a:r>
            <a:r>
              <a:rPr lang="vi-VN" sz="2200">
                <a:solidFill>
                  <a:srgbClr val="002060"/>
                </a:solidFill>
                <a:latin typeface="Tahoma" panose="020B0604030504040204" pitchFamily="34" charset="0"/>
                <a:ea typeface="Tahoma" panose="020B0604030504040204" pitchFamily="34" charset="0"/>
                <a:cs typeface="Tahoma" panose="020B0604030504040204" pitchFamily="34" charset="0"/>
              </a:rPr>
              <a:t>quan trọng là kết hợp 2 động tác nhịp nhàng với nhau. Cách phối hợp đó là: cứ 1 lần thổi ngạt thì làm động tác xoa bóp (ép) tim 4 nhịp (phù hợp với mỗi nhịp thở khoảng 4 giây và mỗi nhịp đập của tim là 1 giây). Làm liên tục cho đến khi người bị nạn tự thở được hoặc có ý kiến quyết định của y, bác sỹ mới thôi</a:t>
            </a:r>
            <a:r>
              <a:rPr lang="vi-VN" sz="2200" smtClean="0">
                <a:solidFill>
                  <a:srgbClr val="002060"/>
                </a:solidFill>
                <a:latin typeface="Tahoma" panose="020B0604030504040204" pitchFamily="34" charset="0"/>
                <a:ea typeface="Tahoma" panose="020B0604030504040204" pitchFamily="34" charset="0"/>
                <a:cs typeface="Tahoma" panose="020B0604030504040204" pitchFamily="34" charset="0"/>
              </a:rPr>
              <a:t>.</a:t>
            </a:r>
            <a:endParaRPr lang="en-US" sz="2200" smtClean="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Lưu ý khi ép tim, thổi ngạt | Vinme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2112" y="1132213"/>
            <a:ext cx="4665587" cy="5473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88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ox(in)">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box(in)">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box(in)">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3100" b="1" dirty="0">
                <a:solidFill>
                  <a:srgbClr val="C00000"/>
                </a:solidFill>
                <a:latin typeface="Tahoma" panose="020B0604030504040204" pitchFamily="34" charset="0"/>
                <a:ea typeface="Tahoma" panose="020B0604030504040204" pitchFamily="34" charset="0"/>
                <a:cs typeface="Tahoma" panose="020B0604030504040204" pitchFamily="34" charset="0"/>
              </a:rPr>
              <a:t>CẤP CỨU TAI NẠN GIẬT ĐIỆN</a:t>
            </a:r>
            <a:endParaRPr lang="en-US" sz="53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881686"/>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662159" y="63822"/>
            <a:ext cx="2425577" cy="751681"/>
          </a:xfrm>
          <a:prstGeom prst="rect">
            <a:avLst/>
          </a:prstGeom>
        </p:spPr>
      </p:pic>
      <p:sp>
        <p:nvSpPr>
          <p:cNvPr id="3" name="AutoShape 2" descr="Cách xử lý sự cố về điện và khi bị điện giậ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latin typeface="Tahoma" panose="020B0604030504040204" pitchFamily="34" charset="0"/>
              <a:ea typeface="Tahoma" panose="020B0604030504040204" pitchFamily="34" charset="0"/>
              <a:cs typeface="Tahoma" panose="020B0604030504040204" pitchFamily="34" charset="0"/>
            </a:endParaRPr>
          </a:p>
        </p:txBody>
      </p:sp>
      <p:cxnSp>
        <p:nvCxnSpPr>
          <p:cNvPr id="8" name="Straight Connector 7">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070642" y="1207244"/>
            <a:ext cx="6543425" cy="5262979"/>
          </a:xfrm>
          <a:prstGeom prst="rect">
            <a:avLst/>
          </a:prstGeom>
        </p:spPr>
        <p:txBody>
          <a:bodyPr wrap="square">
            <a:spAutoFit/>
          </a:bodyPr>
          <a:lstStyle/>
          <a:p>
            <a:pPr algn="just"/>
            <a:r>
              <a:rPr lang="en-US" sz="2800" b="1" i="0" u="sng" dirty="0" err="1"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Bước</a:t>
            </a:r>
            <a:r>
              <a:rPr lang="en-US" sz="2800" b="1" i="0" u="sng"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1:</a:t>
            </a:r>
            <a:r>
              <a:rPr lang="en-US" sz="2800" b="1"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Báo</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động</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Quan</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sát</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và</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phân</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tích</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hiện</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trường</a:t>
            </a:r>
            <a:r>
              <a:rPr lang="en-US" sz="2800" dirty="0" smtClean="0">
                <a:solidFill>
                  <a:srgbClr val="333333"/>
                </a:solidFill>
                <a:latin typeface="Tahoma" panose="020B0604030504040204" pitchFamily="34" charset="0"/>
                <a:ea typeface="Tahoma" panose="020B0604030504040204" pitchFamily="34" charset="0"/>
                <a:cs typeface="Tahoma" panose="020B0604030504040204" pitchFamily="34" charset="0"/>
              </a:rPr>
              <a:t> tai </a:t>
            </a:r>
            <a:r>
              <a:rPr lang="en-US" sz="2800" dirty="0" err="1" smtClean="0">
                <a:solidFill>
                  <a:srgbClr val="333333"/>
                </a:solidFill>
                <a:latin typeface="Tahoma" panose="020B0604030504040204" pitchFamily="34" charset="0"/>
                <a:ea typeface="Tahoma" panose="020B0604030504040204" pitchFamily="34" charset="0"/>
                <a:cs typeface="Tahoma" panose="020B0604030504040204" pitchFamily="34" charset="0"/>
              </a:rPr>
              <a:t>nạn</a:t>
            </a:r>
            <a:endParaRPr lang="en-US"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algn="just"/>
            <a:endParaRPr lang="vi-VN"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algn="just"/>
            <a:r>
              <a:rPr lang="en-US" sz="2800" b="1" i="0" u="sng"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Bước</a:t>
            </a:r>
            <a:r>
              <a:rPr lang="en-US" sz="2800" b="1" i="0" u="sng"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2:</a:t>
            </a:r>
            <a:r>
              <a:rPr lang="en-US" sz="2800" b="1"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vi-VN"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Nhanh ch</a:t>
            </a:r>
            <a:r>
              <a:rPr lang="en-US" sz="2800" dirty="0">
                <a:solidFill>
                  <a:srgbClr val="0070C0"/>
                </a:solidFill>
                <a:latin typeface="Tahoma" panose="020B0604030504040204" pitchFamily="34" charset="0"/>
                <a:ea typeface="Tahoma" panose="020B0604030504040204" pitchFamily="34" charset="0"/>
                <a:cs typeface="Tahoma" panose="020B0604030504040204" pitchFamily="34" charset="0"/>
              </a:rPr>
              <a:t>ó</a:t>
            </a:r>
            <a:r>
              <a:rPr lang="vi-VN"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ng</a:t>
            </a:r>
            <a:r>
              <a:rPr lang="en-US"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cách</a:t>
            </a:r>
            <a:r>
              <a:rPr lang="en-US"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ly</a:t>
            </a:r>
            <a:r>
              <a:rPr lang="en-US"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vi-VN"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nguồn điện ra khỏi nạn nhân</a:t>
            </a:r>
            <a:r>
              <a:rPr lang="en-US"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a:t>
            </a:r>
          </a:p>
          <a:p>
            <a:pPr algn="just"/>
            <a:endParaRPr lang="en-US"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algn="just"/>
            <a:r>
              <a:rPr lang="en-US" sz="2800" b="1" i="0" u="sng" dirty="0" err="1"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Bước</a:t>
            </a:r>
            <a:r>
              <a:rPr lang="en-US" sz="2800" b="1" i="0" u="sng"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3:</a:t>
            </a:r>
            <a:r>
              <a:rPr lang="en-US" sz="2800" b="1"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 </a:t>
            </a:r>
            <a:r>
              <a:rPr lang="vi-VN"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Chuyển nạn nhân đến nơi khô ráo, thoáng khí, an toàn</a:t>
            </a:r>
            <a:r>
              <a:rPr lang="en-US"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rPr>
              <a:t>.</a:t>
            </a:r>
          </a:p>
          <a:p>
            <a:pPr algn="just"/>
            <a:endParaRPr lang="en-US" sz="2800" b="0" i="0" dirty="0" smtClean="0">
              <a:solidFill>
                <a:srgbClr val="333333"/>
              </a:solidFill>
              <a:effectLst/>
              <a:latin typeface="Tahoma" panose="020B0604030504040204" pitchFamily="34" charset="0"/>
              <a:ea typeface="Tahoma" panose="020B0604030504040204" pitchFamily="34" charset="0"/>
              <a:cs typeface="Tahoma" panose="020B0604030504040204" pitchFamily="34" charset="0"/>
            </a:endParaRPr>
          </a:p>
          <a:p>
            <a:pPr algn="just"/>
            <a:r>
              <a:rPr lang="en-US" sz="2800" b="1" i="0" u="sng" dirty="0" err="1"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Bước</a:t>
            </a:r>
            <a:r>
              <a:rPr lang="en-US" sz="2800" b="1" i="0" u="sng"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4:</a:t>
            </a:r>
            <a:r>
              <a:rPr lang="en-US" sz="2800" b="1"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Kiểm</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tra</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tình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trạng</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nạn</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nhân</a:t>
            </a:r>
            <a:endParaRPr lang="en-US" sz="2800"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endParaRPr lang="vi-VN" sz="2800" b="0" i="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endParaRPr>
          </a:p>
          <a:p>
            <a:pPr algn="just"/>
            <a:r>
              <a:rPr lang="en-US" sz="2800" b="1" i="0" u="sng" dirty="0" err="1" smtClean="0">
                <a:effectLst/>
                <a:latin typeface="Tahoma" panose="020B0604030504040204" pitchFamily="34" charset="0"/>
                <a:ea typeface="Tahoma" panose="020B0604030504040204" pitchFamily="34" charset="0"/>
                <a:cs typeface="Tahoma" panose="020B0604030504040204" pitchFamily="34" charset="0"/>
              </a:rPr>
              <a:t>Bước</a:t>
            </a:r>
            <a:r>
              <a:rPr lang="en-US" sz="2800" b="1" i="0" u="sng" dirty="0" smtClean="0">
                <a:effectLst/>
                <a:latin typeface="Tahoma" panose="020B0604030504040204" pitchFamily="34" charset="0"/>
                <a:ea typeface="Tahoma" panose="020B0604030504040204" pitchFamily="34" charset="0"/>
                <a:cs typeface="Tahoma" panose="020B0604030504040204" pitchFamily="34" charset="0"/>
              </a:rPr>
              <a:t> 5:</a:t>
            </a:r>
            <a:r>
              <a:rPr lang="en-US" sz="2800" b="1" i="0" dirty="0" smtClean="0">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effectLst/>
                <a:latin typeface="Tahoma" panose="020B0604030504040204" pitchFamily="34" charset="0"/>
                <a:ea typeface="Tahoma" panose="020B0604030504040204" pitchFamily="34" charset="0"/>
                <a:cs typeface="Tahoma" panose="020B0604030504040204" pitchFamily="34" charset="0"/>
              </a:rPr>
              <a:t>Thực</a:t>
            </a:r>
            <a:r>
              <a:rPr lang="en-US" sz="28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effectLst/>
                <a:latin typeface="Tahoma" panose="020B0604030504040204" pitchFamily="34" charset="0"/>
                <a:ea typeface="Tahoma" panose="020B0604030504040204" pitchFamily="34" charset="0"/>
                <a:cs typeface="Tahoma" panose="020B0604030504040204" pitchFamily="34" charset="0"/>
              </a:rPr>
              <a:t>hiện</a:t>
            </a:r>
            <a:r>
              <a:rPr lang="en-US" sz="28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effectLst/>
                <a:latin typeface="Tahoma" panose="020B0604030504040204" pitchFamily="34" charset="0"/>
                <a:ea typeface="Tahoma" panose="020B0604030504040204" pitchFamily="34" charset="0"/>
                <a:cs typeface="Tahoma" panose="020B0604030504040204" pitchFamily="34" charset="0"/>
              </a:rPr>
              <a:t>sơ</a:t>
            </a:r>
            <a:r>
              <a:rPr lang="en-US" sz="28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effectLst/>
                <a:latin typeface="Tahoma" panose="020B0604030504040204" pitchFamily="34" charset="0"/>
                <a:ea typeface="Tahoma" panose="020B0604030504040204" pitchFamily="34" charset="0"/>
                <a:cs typeface="Tahoma" panose="020B0604030504040204" pitchFamily="34" charset="0"/>
              </a:rPr>
              <a:t>cấp</a:t>
            </a:r>
            <a:r>
              <a:rPr lang="en-US" sz="2800" b="0" i="0" dirty="0" smtClean="0">
                <a:effectLst/>
                <a:latin typeface="Tahoma" panose="020B0604030504040204" pitchFamily="34" charset="0"/>
                <a:ea typeface="Tahoma" panose="020B0604030504040204" pitchFamily="34" charset="0"/>
                <a:cs typeface="Tahoma" panose="020B0604030504040204" pitchFamily="34" charset="0"/>
              </a:rPr>
              <a:t> </a:t>
            </a:r>
            <a:r>
              <a:rPr lang="en-US" sz="2800" b="0" i="0" dirty="0" err="1" smtClean="0">
                <a:effectLst/>
                <a:latin typeface="Tahoma" panose="020B0604030504040204" pitchFamily="34" charset="0"/>
                <a:ea typeface="Tahoma" panose="020B0604030504040204" pitchFamily="34" charset="0"/>
                <a:cs typeface="Tahoma" panose="020B0604030504040204" pitchFamily="34" charset="0"/>
              </a:rPr>
              <a:t>cứu</a:t>
            </a:r>
            <a:endParaRPr lang="vi-VN" sz="2800" b="0" i="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11" name="Picture 6" descr="👉👉Các bước sơ cứu khi bị điện giật. - Kỹ Sư M&amp;E - Kỹ Sư Cơ Điện Công  Trình | Face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487" y="1023789"/>
            <a:ext cx="4531520" cy="5629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1006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ate.com - Hanoi 18H - Sơ cứu khi bị điện giật_1080p.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310277047"/>
      </p:ext>
    </p:extLst>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Biện pháp xử lý khi có tai nạn điện giậ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334" y="1296359"/>
            <a:ext cx="4518026" cy="51751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 KẾT LUẬN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5"/>
          <p:cNvSpPr>
            <a:spLocks noChangeArrowheads="1"/>
          </p:cNvSpPr>
          <p:nvPr/>
        </p:nvSpPr>
        <p:spPr bwMode="auto">
          <a:xfrm>
            <a:off x="4431374" y="1296359"/>
            <a:ext cx="71628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Bef>
                <a:spcPts val="1200"/>
              </a:spcBef>
              <a:buFont typeface="Wingdings" panose="05000000000000000000" pitchFamily="2" charset="2"/>
              <a:buChar char="ü"/>
            </a:pPr>
            <a:r>
              <a:rPr lang="en-US" sz="2800" dirty="0">
                <a:latin typeface="Tahoma" panose="020B0604030504040204" pitchFamily="34" charset="0"/>
                <a:ea typeface="Tahoma" panose="020B0604030504040204" pitchFamily="34" charset="0"/>
                <a:cs typeface="Tahoma" panose="020B0604030504040204" pitchFamily="34" charset="0"/>
              </a:rPr>
              <a:t>C</a:t>
            </a:r>
            <a:r>
              <a:rPr lang="vi-VN" sz="2800" dirty="0">
                <a:latin typeface="Tahoma" panose="020B0604030504040204" pitchFamily="34" charset="0"/>
                <a:ea typeface="Tahoma" panose="020B0604030504040204" pitchFamily="34" charset="0"/>
                <a:cs typeface="Tahoma" panose="020B0604030504040204" pitchFamily="34" charset="0"/>
              </a:rPr>
              <a:t>ứu người bị tai nạn điện là một công việc khẩn cấp</a:t>
            </a:r>
            <a:endParaRPr lang="en-US" sz="2800" dirty="0">
              <a:latin typeface="Tahoma" panose="020B0604030504040204" pitchFamily="34" charset="0"/>
              <a:ea typeface="Tahoma" panose="020B0604030504040204" pitchFamily="34" charset="0"/>
              <a:cs typeface="Tahoma" panose="020B0604030504040204" pitchFamily="34" charset="0"/>
            </a:endParaRPr>
          </a:p>
          <a:p>
            <a:pPr marL="342900" indent="-342900" algn="just">
              <a:spcBef>
                <a:spcPts val="1200"/>
              </a:spcBef>
              <a:buFont typeface="Wingdings" panose="05000000000000000000" pitchFamily="2" charset="2"/>
              <a:buChar char="ü"/>
            </a:pPr>
            <a:r>
              <a:rPr lang="en-US" sz="2800" dirty="0">
                <a:latin typeface="Tahoma" panose="020B0604030504040204" pitchFamily="34" charset="0"/>
                <a:ea typeface="Tahoma" panose="020B0604030504040204" pitchFamily="34" charset="0"/>
                <a:cs typeface="Tahoma" panose="020B0604030504040204" pitchFamily="34" charset="0"/>
              </a:rPr>
              <a:t>L</a:t>
            </a:r>
            <a:r>
              <a:rPr lang="vi-VN" sz="2800" dirty="0">
                <a:latin typeface="Tahoma" panose="020B0604030504040204" pitchFamily="34" charset="0"/>
                <a:ea typeface="Tahoma" panose="020B0604030504040204" pitchFamily="34" charset="0"/>
                <a:cs typeface="Tahoma" panose="020B0604030504040204" pitchFamily="34" charset="0"/>
              </a:rPr>
              <a:t>àm càng nhanh càng tốt.</a:t>
            </a:r>
            <a:endParaRPr lang="en-US" sz="2800" dirty="0">
              <a:latin typeface="Tahoma" panose="020B0604030504040204" pitchFamily="34" charset="0"/>
              <a:ea typeface="Tahoma" panose="020B0604030504040204" pitchFamily="34" charset="0"/>
              <a:cs typeface="Tahoma" panose="020B0604030504040204" pitchFamily="34" charset="0"/>
            </a:endParaRPr>
          </a:p>
          <a:p>
            <a:pPr marL="342900" indent="-342900" algn="just">
              <a:spcBef>
                <a:spcPts val="1200"/>
              </a:spcBef>
              <a:buFont typeface="Wingdings" panose="05000000000000000000" pitchFamily="2" charset="2"/>
              <a:buChar char="ü"/>
            </a:pPr>
            <a:r>
              <a:rPr lang="vi-VN" sz="2800" dirty="0">
                <a:latin typeface="Tahoma" panose="020B0604030504040204" pitchFamily="34" charset="0"/>
                <a:ea typeface="Tahoma" panose="020B0604030504040204" pitchFamily="34" charset="0"/>
                <a:cs typeface="Tahoma" panose="020B0604030504040204" pitchFamily="34" charset="0"/>
              </a:rPr>
              <a:t>Tuỳ theo hoàn cảnh mà áp dụng phương pháp cứu chữa cho thích hợp.</a:t>
            </a:r>
            <a:endParaRPr lang="en-US" sz="2800" dirty="0">
              <a:latin typeface="Tahoma" panose="020B0604030504040204" pitchFamily="34" charset="0"/>
              <a:ea typeface="Tahoma" panose="020B0604030504040204" pitchFamily="34" charset="0"/>
              <a:cs typeface="Tahoma" panose="020B0604030504040204" pitchFamily="34" charset="0"/>
            </a:endParaRPr>
          </a:p>
          <a:p>
            <a:pPr marL="342900" indent="-342900" algn="just">
              <a:spcBef>
                <a:spcPts val="1200"/>
              </a:spcBef>
              <a:buFont typeface="Wingdings" panose="05000000000000000000" pitchFamily="2" charset="2"/>
              <a:buChar char="ü"/>
            </a:pPr>
            <a:r>
              <a:rPr lang="vi-VN" sz="2800" dirty="0">
                <a:latin typeface="Tahoma" panose="020B0604030504040204" pitchFamily="34" charset="0"/>
                <a:ea typeface="Tahoma" panose="020B0604030504040204" pitchFamily="34" charset="0"/>
                <a:cs typeface="Tahoma" panose="020B0604030504040204" pitchFamily="34" charset="0"/>
              </a:rPr>
              <a:t>Phải hết sức bình tĩnh và kiên trì để xử lý.</a:t>
            </a:r>
            <a:endParaRPr lang="en-US" sz="2800" dirty="0">
              <a:latin typeface="Tahoma" panose="020B0604030504040204" pitchFamily="34" charset="0"/>
              <a:ea typeface="Tahoma" panose="020B0604030504040204" pitchFamily="34" charset="0"/>
              <a:cs typeface="Tahoma" panose="020B0604030504040204" pitchFamily="34" charset="0"/>
            </a:endParaRPr>
          </a:p>
          <a:p>
            <a:pPr marL="342900" indent="-342900" algn="just">
              <a:spcBef>
                <a:spcPts val="1200"/>
              </a:spcBef>
              <a:buFont typeface="Wingdings" panose="05000000000000000000" pitchFamily="2" charset="2"/>
              <a:buChar char="ü"/>
            </a:pPr>
            <a:r>
              <a:rPr lang="vi-VN" sz="2800" dirty="0">
                <a:latin typeface="Tahoma" panose="020B0604030504040204" pitchFamily="34" charset="0"/>
                <a:ea typeface="Tahoma" panose="020B0604030504040204" pitchFamily="34" charset="0"/>
                <a:cs typeface="Tahoma" panose="020B0604030504040204" pitchFamily="34" charset="0"/>
              </a:rPr>
              <a:t>Chỉ được phép coi như người bị nạn đã chết khi đã có bằng chứng rõ ràng </a:t>
            </a:r>
            <a:r>
              <a:rPr lang="vi-VN" sz="2800" dirty="0" smtClean="0">
                <a:latin typeface="Tahoma" panose="020B0604030504040204" pitchFamily="34" charset="0"/>
                <a:ea typeface="Tahoma" panose="020B0604030504040204" pitchFamily="34" charset="0"/>
                <a:cs typeface="Tahoma" panose="020B0604030504040204" pitchFamily="34" charset="0"/>
              </a:rPr>
              <a:t>hay </a:t>
            </a:r>
            <a:r>
              <a:rPr lang="vi-VN" sz="2800" dirty="0">
                <a:latin typeface="Tahoma" panose="020B0604030504040204" pitchFamily="34" charset="0"/>
                <a:ea typeface="Tahoma" panose="020B0604030504040204" pitchFamily="34" charset="0"/>
                <a:cs typeface="Tahoma" panose="020B0604030504040204" pitchFamily="34" charset="0"/>
              </a:rPr>
              <a:t>có quyết định của y, bác sỹ, nếu không thì phải kiên trì cứu chữa.</a:t>
            </a:r>
          </a:p>
        </p:txBody>
      </p:sp>
    </p:spTree>
    <p:extLst>
      <p:ext uri="{BB962C8B-B14F-4D97-AF65-F5344CB8AC3E}">
        <p14:creationId xmlns:p14="http://schemas.microsoft.com/office/powerpoint/2010/main" val="2399827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 BÀI TẬP </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5"/>
          <p:cNvSpPr>
            <a:spLocks noChangeArrowheads="1"/>
          </p:cNvSpPr>
          <p:nvPr/>
        </p:nvSpPr>
        <p:spPr bwMode="auto">
          <a:xfrm>
            <a:off x="222191" y="1127680"/>
            <a:ext cx="11867259" cy="5386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1.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bày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quy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cấp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cứu</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người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bị</a:t>
            </a:r>
            <a:r>
              <a:rPr lang="en-US" sz="2800" dirty="0" smtClean="0">
                <a:latin typeface="Tahoma" panose="020B0604030504040204" pitchFamily="34" charset="0"/>
                <a:ea typeface="Tahoma" panose="020B0604030504040204" pitchFamily="34" charset="0"/>
                <a:cs typeface="Tahoma" panose="020B0604030504040204" pitchFamily="34" charset="0"/>
              </a:rPr>
              <a:t> tai </a:t>
            </a:r>
            <a:r>
              <a:rPr lang="en-US" sz="2800" dirty="0" err="1" smtClean="0">
                <a:latin typeface="Tahoma" panose="020B0604030504040204" pitchFamily="34" charset="0"/>
                <a:ea typeface="Tahoma" panose="020B0604030504040204" pitchFamily="34" charset="0"/>
                <a:cs typeface="Tahoma" panose="020B0604030504040204" pitchFamily="34" charset="0"/>
              </a:rPr>
              <a:t>nạn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điện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giật</a:t>
            </a:r>
            <a:r>
              <a:rPr lang="en-US" sz="2800" dirty="0" smtClean="0">
                <a:latin typeface="Tahoma" panose="020B0604030504040204" pitchFamily="34" charset="0"/>
                <a:ea typeface="Tahoma" panose="020B0604030504040204" pitchFamily="34" charset="0"/>
                <a:cs typeface="Tahoma" panose="020B0604030504040204" pitchFamily="34" charset="0"/>
              </a:rPr>
              <a:t> ?</a:t>
            </a:r>
          </a:p>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2.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bày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quy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cắt</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mạng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cao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áp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khi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có</a:t>
            </a:r>
            <a:r>
              <a:rPr lang="en-US" sz="2800" dirty="0" smtClean="0">
                <a:latin typeface="Tahoma" panose="020B0604030504040204" pitchFamily="34" charset="0"/>
                <a:ea typeface="Tahoma" panose="020B0604030504040204" pitchFamily="34" charset="0"/>
                <a:cs typeface="Tahoma" panose="020B0604030504040204" pitchFamily="34" charset="0"/>
              </a:rPr>
              <a:t> tai </a:t>
            </a:r>
            <a:r>
              <a:rPr lang="en-US" sz="2800" dirty="0" err="1" smtClean="0">
                <a:latin typeface="Tahoma" panose="020B0604030504040204" pitchFamily="34" charset="0"/>
                <a:ea typeface="Tahoma" panose="020B0604030504040204" pitchFamily="34" charset="0"/>
                <a:cs typeface="Tahoma" panose="020B0604030504040204" pitchFamily="34" charset="0"/>
              </a:rPr>
              <a:t>nạn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về</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điện</a:t>
            </a:r>
            <a:r>
              <a:rPr lang="en-US" sz="2800" dirty="0" smtClean="0">
                <a:latin typeface="Tahoma" panose="020B0604030504040204" pitchFamily="34" charset="0"/>
                <a:ea typeface="Tahoma" panose="020B0604030504040204" pitchFamily="34" charset="0"/>
                <a:cs typeface="Tahoma" panose="020B0604030504040204" pitchFamily="34" charset="0"/>
              </a:rPr>
              <a:t>?</a:t>
            </a:r>
          </a:p>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3. </a:t>
            </a:r>
            <a:r>
              <a:rPr lang="en-US" sz="2800" dirty="0" err="1" smtClean="0">
                <a:latin typeface="Tahoma" panose="020B0604030504040204" pitchFamily="34" charset="0"/>
                <a:ea typeface="Tahoma" panose="020B0604030504040204" pitchFamily="34" charset="0"/>
                <a:cs typeface="Tahoma" panose="020B0604030504040204" pitchFamily="34" charset="0"/>
              </a:rPr>
              <a:t>Phân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tích</a:t>
            </a:r>
            <a:r>
              <a:rPr lang="en-US" sz="2800" dirty="0" smtClean="0">
                <a:latin typeface="Tahoma" panose="020B0604030504040204" pitchFamily="34" charset="0"/>
                <a:ea typeface="Tahoma" panose="020B0604030504040204" pitchFamily="34" charset="0"/>
                <a:cs typeface="Tahoma" panose="020B0604030504040204" pitchFamily="34" charset="0"/>
              </a:rPr>
              <a:t> an </a:t>
            </a:r>
            <a:r>
              <a:rPr lang="en-US" sz="2800" dirty="0" err="1" smtClean="0">
                <a:latin typeface="Tahoma" panose="020B0604030504040204" pitchFamily="34" charset="0"/>
                <a:ea typeface="Tahoma" panose="020B0604030504040204" pitchFamily="34" charset="0"/>
                <a:cs typeface="Tahoma" panose="020B0604030504040204" pitchFamily="34" charset="0"/>
              </a:rPr>
              <a:t>toàn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phương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pháp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dùng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búa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để</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cách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ly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nguồn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điện</a:t>
            </a:r>
            <a:r>
              <a:rPr lang="en-US" sz="2800" dirty="0" smtClean="0">
                <a:latin typeface="Tahoma" panose="020B0604030504040204" pitchFamily="34" charset="0"/>
                <a:ea typeface="Tahoma" panose="020B0604030504040204" pitchFamily="34" charset="0"/>
                <a:cs typeface="Tahoma" panose="020B0604030504040204" pitchFamily="34" charset="0"/>
              </a:rPr>
              <a:t>?</a:t>
            </a:r>
          </a:p>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4.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bày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quy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kiểm</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trạng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nạn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nhân</a:t>
            </a:r>
            <a:r>
              <a:rPr lang="en-US" sz="2800" dirty="0" smtClean="0">
                <a:latin typeface="Tahoma" panose="020B0604030504040204" pitchFamily="34" charset="0"/>
                <a:ea typeface="Tahoma" panose="020B0604030504040204" pitchFamily="34" charset="0"/>
                <a:cs typeface="Tahoma" panose="020B0604030504040204" pitchFamily="34" charset="0"/>
              </a:rPr>
              <a:t>?</a:t>
            </a:r>
          </a:p>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5.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bày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quy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thực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hiện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các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phương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pháp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hô</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hấp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nhân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tạo</a:t>
            </a:r>
            <a:r>
              <a:rPr lang="en-US" sz="2800" dirty="0" smtClean="0">
                <a:latin typeface="Tahoma" panose="020B0604030504040204" pitchFamily="34" charset="0"/>
                <a:ea typeface="Tahoma" panose="020B0604030504040204" pitchFamily="34" charset="0"/>
                <a:cs typeface="Tahoma" panose="020B0604030504040204" pitchFamily="34" charset="0"/>
              </a:rPr>
              <a:t>?</a:t>
            </a:r>
          </a:p>
          <a:p>
            <a:pPr algn="just">
              <a:lnSpc>
                <a:spcPct val="150000"/>
              </a:lnSpc>
              <a:spcBef>
                <a:spcPts val="1200"/>
              </a:spcBef>
            </a:pPr>
            <a:r>
              <a:rPr lang="en-US" sz="2800" b="1" dirty="0" err="1" smtClean="0">
                <a:latin typeface="Tahoma" panose="020B0604030504040204" pitchFamily="34" charset="0"/>
                <a:ea typeface="Tahoma" panose="020B0604030504040204" pitchFamily="34" charset="0"/>
                <a:cs typeface="Tahoma" panose="020B0604030504040204" pitchFamily="34" charset="0"/>
              </a:rPr>
              <a:t>Câu</a:t>
            </a:r>
            <a:r>
              <a:rPr lang="en-US" sz="2800" b="1" dirty="0" smtClean="0">
                <a:latin typeface="Tahoma" panose="020B0604030504040204" pitchFamily="34" charset="0"/>
                <a:ea typeface="Tahoma" panose="020B0604030504040204" pitchFamily="34" charset="0"/>
                <a:cs typeface="Tahoma" panose="020B0604030504040204" pitchFamily="34" charset="0"/>
              </a:rPr>
              <a:t> 6</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a:latin typeface="Tahoma" panose="020B0604030504040204" pitchFamily="34" charset="0"/>
                <a:ea typeface="Tahoma" panose="020B0604030504040204" pitchFamily="34" charset="0"/>
                <a:cs typeface="Tahoma" panose="020B0604030504040204" pitchFamily="34" charset="0"/>
              </a:rPr>
              <a:t>So </a:t>
            </a:r>
            <a:r>
              <a:rPr lang="en-US" sz="2800" dirty="0" err="1">
                <a:latin typeface="Tahoma" panose="020B0604030504040204" pitchFamily="34" charset="0"/>
                <a:ea typeface="Tahoma" panose="020B0604030504040204" pitchFamily="34" charset="0"/>
                <a:cs typeface="Tahoma" panose="020B0604030504040204" pitchFamily="34" charset="0"/>
              </a:rPr>
              <a:t>sánh</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ưu</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nhược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điễm</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các</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phương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pháp</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hô</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hấp</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nhân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tạo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Hãy</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cho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biết</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phương</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pháp</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nào</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là</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tối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ưu</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nhất</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hiện</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smtClean="0">
                <a:latin typeface="Tahoma" panose="020B0604030504040204" pitchFamily="34" charset="0"/>
                <a:ea typeface="Tahoma" panose="020B0604030504040204" pitchFamily="34" charset="0"/>
                <a:cs typeface="Tahoma" panose="020B0604030504040204" pitchFamily="34" charset="0"/>
              </a:rPr>
              <a:t>nay?</a:t>
            </a:r>
          </a:p>
        </p:txBody>
      </p:sp>
      <p:sp>
        <p:nvSpPr>
          <p:cNvPr id="4" name="Rectangle 3"/>
          <p:cNvSpPr/>
          <p:nvPr/>
        </p:nvSpPr>
        <p:spPr>
          <a:xfrm>
            <a:off x="5542002" y="3244334"/>
            <a:ext cx="1107996" cy="369332"/>
          </a:xfrm>
          <a:prstGeom prst="rect">
            <a:avLst/>
          </a:prstGeom>
        </p:spPr>
        <p:txBody>
          <a:bodyPr wrap="none">
            <a:spAutoFit/>
          </a:bodyPr>
          <a:lstStyle/>
          <a:p>
            <a:r>
              <a:rPr lang="en-US">
                <a:latin typeface="Calibri" panose="020F0502020204030204" pitchFamily="34" charset="0"/>
                <a:ea typeface="Calibri" panose="020F0502020204030204" pitchFamily="34" charset="0"/>
                <a:cs typeface="Times New Roman" panose="02020603050405020304" pitchFamily="18" charset="0"/>
              </a:rPr>
              <a:t>	</a:t>
            </a:r>
            <a:endParaRPr lang="en-US"/>
          </a:p>
        </p:txBody>
      </p:sp>
    </p:spTree>
    <p:extLst>
      <p:ext uri="{BB962C8B-B14F-4D97-AF65-F5344CB8AC3E}">
        <p14:creationId xmlns:p14="http://schemas.microsoft.com/office/powerpoint/2010/main" val="22582318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 HƯỚNG DẪN TỰ HỌC</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6497557" y="1839162"/>
            <a:ext cx="5248140" cy="3502497"/>
          </a:xfrm>
          <a:prstGeom prst="rect">
            <a:avLst/>
          </a:prstGeom>
        </p:spPr>
        <p:txBody>
          <a:bodyPr wrap="square">
            <a:spAutoFit/>
          </a:bodyPr>
          <a:lstStyle/>
          <a:p>
            <a:pPr marL="523875" indent="-457200" algn="just">
              <a:lnSpc>
                <a:spcPct val="115000"/>
              </a:lnSpc>
              <a:spcBef>
                <a:spcPts val="600"/>
              </a:spcBef>
              <a:spcAft>
                <a:spcPts val="600"/>
              </a:spcAft>
              <a:buFont typeface="Wingdings" panose="05000000000000000000" pitchFamily="2" charset="2"/>
              <a:buChar char="ü"/>
            </a:pPr>
            <a:r>
              <a:rPr lang="pt-BR" sz="3200" dirty="0">
                <a:latin typeface="Tahoma" panose="020B0604030504040204" pitchFamily="34" charset="0"/>
                <a:ea typeface="Tahoma" panose="020B0604030504040204" pitchFamily="34" charset="0"/>
                <a:cs typeface="Tahoma" panose="020B0604030504040204" pitchFamily="34" charset="0"/>
              </a:rPr>
              <a:t>L</a:t>
            </a:r>
            <a:r>
              <a:rPr lang="pt-BR" sz="3200" dirty="0" smtClean="0">
                <a:effectLst/>
                <a:latin typeface="Tahoma" panose="020B0604030504040204" pitchFamily="34" charset="0"/>
                <a:ea typeface="Tahoma" panose="020B0604030504040204" pitchFamily="34" charset="0"/>
                <a:cs typeface="Tahoma" panose="020B0604030504040204" pitchFamily="34" charset="0"/>
              </a:rPr>
              <a:t>àm bài trắc nghiệm cá nhân trên phần mềm Quizzi  </a:t>
            </a:r>
          </a:p>
          <a:p>
            <a:pPr marL="66675" algn="just">
              <a:lnSpc>
                <a:spcPct val="115000"/>
              </a:lnSpc>
              <a:spcBef>
                <a:spcPts val="600"/>
              </a:spcBef>
              <a:spcAft>
                <a:spcPts val="600"/>
              </a:spcAft>
            </a:pPr>
            <a:endParaRPr lang="en-US" sz="2800" dirty="0" smtClean="0">
              <a:effectLst/>
              <a:latin typeface="Tahoma" panose="020B0604030504040204" pitchFamily="34" charset="0"/>
              <a:ea typeface="Tahoma" panose="020B0604030504040204" pitchFamily="34" charset="0"/>
              <a:cs typeface="Tahoma" panose="020B0604030504040204" pitchFamily="34" charset="0"/>
            </a:endParaRPr>
          </a:p>
          <a:p>
            <a:pPr marL="457200" indent="-457200" algn="just">
              <a:buFont typeface="Wingdings" panose="05000000000000000000" pitchFamily="2" charset="2"/>
              <a:buChar char="ü"/>
            </a:pPr>
            <a:r>
              <a:rPr lang="pt-BR" sz="3200" dirty="0" smtClean="0">
                <a:latin typeface="Tahoma" panose="020B0604030504040204" pitchFamily="34" charset="0"/>
                <a:ea typeface="Tahoma" panose="020B0604030504040204" pitchFamily="34" charset="0"/>
                <a:cs typeface="Tahoma" panose="020B0604030504040204" pitchFamily="34" charset="0"/>
              </a:rPr>
              <a:t>Ôn tập chuẩn bị thi kết thúc môn học</a:t>
            </a:r>
            <a:endParaRPr lang="en-US" sz="3200" dirty="0">
              <a:latin typeface="Tahoma" panose="020B0604030504040204" pitchFamily="34" charset="0"/>
              <a:ea typeface="Tahoma" panose="020B0604030504040204" pitchFamily="34" charset="0"/>
              <a:cs typeface="Tahoma" panose="020B0604030504040204" pitchFamily="34" charset="0"/>
            </a:endParaRPr>
          </a:p>
        </p:txBody>
      </p:sp>
      <p:pic>
        <p:nvPicPr>
          <p:cNvPr id="17410" name="Picture 2" descr="Nắm chắc quy tắc, làm bài ngữ âm dễ như trở bàn tay"/>
          <p:cNvPicPr>
            <a:picLocks noChangeAspect="1" noChangeArrowheads="1"/>
          </p:cNvPicPr>
          <p:nvPr/>
        </p:nvPicPr>
        <p:blipFill rotWithShape="1">
          <a:blip r:embed="rId4">
            <a:extLst>
              <a:ext uri="{28A0092B-C50C-407E-A947-70E740481C1C}">
                <a14:useLocalDpi xmlns:a14="http://schemas.microsoft.com/office/drawing/2010/main" val="0"/>
              </a:ext>
            </a:extLst>
          </a:blip>
          <a:srcRect l="4009" r="6088"/>
          <a:stretch/>
        </p:blipFill>
        <p:spPr bwMode="auto">
          <a:xfrm>
            <a:off x="264159" y="1326414"/>
            <a:ext cx="6014721" cy="5029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817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91440"/>
            <a:ext cx="9144000" cy="6675120"/>
          </a:xfrm>
          <a:prstGeom prst="rect">
            <a:avLst/>
          </a:prstGeom>
        </p:spPr>
      </p:pic>
    </p:spTree>
    <p:extLst>
      <p:ext uri="{BB962C8B-B14F-4D97-AF65-F5344CB8AC3E}">
        <p14:creationId xmlns:p14="http://schemas.microsoft.com/office/powerpoint/2010/main" val="37353929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2091</Words>
  <Application>Microsoft Office PowerPoint</Application>
  <PresentationFormat>Widescreen</PresentationFormat>
  <Paragraphs>252</Paragraphs>
  <Slides>24</Slides>
  <Notes>23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Calibri Light</vt:lpstr>
      <vt:lpstr>Cambria</vt:lpstr>
      <vt:lpstr>Symbol</vt:lpstr>
      <vt:lpstr>Tahoma</vt:lpstr>
      <vt:lpstr>Times New Roman</vt:lpstr>
      <vt:lpstr>Wingdings</vt:lpstr>
      <vt:lpstr>Office Theme</vt:lpstr>
      <vt:lpstr>BÀI GIẢNG AN TOÀN ĐIỆN  CHƯƠNG 7 : CẤP CỨU NGƯỜI BỊ ĐIỆN GIẬT</vt:lpstr>
      <vt:lpstr>BÀI GIẢNG AN TOÀN ĐIỆN  KHÁI QUÁT CHUNG VỀ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QUY TRÌNH CẤP CỨU TAI NẠN GIẬT ĐIỆN</vt:lpstr>
      <vt:lpstr>BÀI GIẢNG AN TOÀN ĐIỆN  CẤP CỨU TAI NẠN GIẬT ĐIỆN</vt:lpstr>
      <vt:lpstr>BÀI GIẢNG AN TOÀN ĐIỆN  7.1 TÁCH NẠN NHÂN RA KHỎI NGUỒN ĐIỆN</vt:lpstr>
      <vt:lpstr>BÀI GIẢNG AN TOÀN ĐIỆN  7.1 TÁCH NẠN NHÂN RA KHỎI NGUỒN ĐIỆN</vt:lpstr>
      <vt:lpstr>BÀI GIẢNG AN TOÀN ĐIỆN  7.2 PHƯƠNG PHÁP HÔ HẤP NHÂN TẠO NẰM SẤP</vt:lpstr>
      <vt:lpstr>BÀI GIẢNG AN TOÀN ĐIỆN  7.2 PHƯƠNG PHÁP HÔ HẤP NHÂN TẠO NẰM SẤP</vt:lpstr>
      <vt:lpstr>BÀI GIẢNG AN TOÀN ĐIỆN  7.3 PHƯƠNG PHÁP HÔ HẤP NHÂN TẠO NẰM NGỮA</vt:lpstr>
      <vt:lpstr>BÀI GIẢNG AN TOÀN ĐIỆN  7.4 PHƯƠNG PHÁP HÀ HƠI THỔI NGẠT</vt:lpstr>
      <vt:lpstr>BÀI GIẢNG AN TOÀN ĐIỆN  8.4 HÀ HƠI THỔI NGẠT KẾT HỢP ÉP TIM</vt:lpstr>
      <vt:lpstr>BÀI GIẢNG AN TOÀN ĐIỆN  CẤP CỨU TAI NẠN GIẬT ĐIỆN</vt:lpstr>
      <vt:lpstr>PowerPoint Presentation</vt:lpstr>
      <vt:lpstr>BÀI GIẢNG AN TOÀN ĐIỆN   KẾT LUẬN</vt:lpstr>
      <vt:lpstr>BÀI GIẢNG AN TOÀN ĐIỆN   BÀI TẬP </vt:lpstr>
      <vt:lpstr>BÀI GIẢNG AN TOÀN ĐIỆN   HƯỚNG DẪN TỰ HỌC</vt:lpstr>
      <vt:lpstr>PowerPoint Presentation</vt:lpstr>
    </vt:vector>
  </TitlesOfParts>
  <Company>HP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GIẢNG AN TOÀN ĐIỆN  CHƯƠNG 7 : CẤP CỨU NGƯỜI BỊ ĐIỆN GIẬT</dc:title>
  <dc:creator>HP</dc:creator>
  <cp:lastModifiedBy>HP</cp:lastModifiedBy>
  <cp:revision>4</cp:revision>
  <dcterms:created xsi:type="dcterms:W3CDTF">2021-02-25T17:43:33Z</dcterms:created>
  <dcterms:modified xsi:type="dcterms:W3CDTF">2021-02-26T01:28:47Z</dcterms:modified>
</cp:coreProperties>
</file>