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3174" autoAdjust="0"/>
    <p:restoredTop sz="94660"/>
  </p:normalViewPr>
  <p:slideViewPr>
    <p:cSldViewPr>
      <p:cViewPr varScale="1">
        <p:scale>
          <a:sx n="64" d="100"/>
          <a:sy n="64" d="100"/>
        </p:scale>
        <p:origin x="-850"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image" Target="../media/image3.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image" Target="../media/image7.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image" Target="../media/image3.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B2C7262-C920-44BA-9FD8-07122A91ECC7}" type="datetimeFigureOut">
              <a:rPr lang="vi-VN" smtClean="0"/>
              <a:pPr/>
              <a:t>20/11/2020</a:t>
            </a:fld>
            <a:endParaRPr lang="vi-VN"/>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vi-VN"/>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C322B186-D08F-4D3F-AA20-6F98791CAB4C}" type="slidenum">
              <a:rPr lang="vi-VN" smtClean="0"/>
              <a:pPr/>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vi-VN"/>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B2C7262-C920-44BA-9FD8-07122A91ECC7}" type="datetimeFigureOut">
              <a:rPr lang="vi-VN" smtClean="0"/>
              <a:pPr/>
              <a:t>20/11/2020</a:t>
            </a:fld>
            <a:endParaRPr lang="vi-VN"/>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vi-VN"/>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C322B186-D08F-4D3F-AA20-6F98791CAB4C}"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B2C7262-C920-44BA-9FD8-07122A91ECC7}" type="datetimeFigureOut">
              <a:rPr lang="vi-VN" smtClean="0"/>
              <a:pPr/>
              <a:t>20/11/2020</a:t>
            </a:fld>
            <a:endParaRPr lang="vi-VN"/>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vi-VN"/>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C322B186-D08F-4D3F-AA20-6F98791CAB4C}" type="slidenum">
              <a:rPr lang="vi-VN" smtClean="0"/>
              <a:pPr/>
              <a:t>‹#›</a:t>
            </a:fld>
            <a:endParaRPr 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B2C7262-C920-44BA-9FD8-07122A91ECC7}" type="datetimeFigureOut">
              <a:rPr lang="vi-VN" smtClean="0"/>
              <a:pPr/>
              <a:t>20/11/2020</a:t>
            </a:fld>
            <a:endParaRPr lang="vi-VN"/>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vi-VN"/>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C322B186-D08F-4D3F-AA20-6F98791CAB4C}"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8B2C7262-C920-44BA-9FD8-07122A91ECC7}" type="datetimeFigureOut">
              <a:rPr lang="vi-VN" smtClean="0"/>
              <a:pPr/>
              <a:t>20/11/2020</a:t>
            </a:fld>
            <a:endParaRPr lang="vi-VN"/>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vi-VN"/>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C322B186-D08F-4D3F-AA20-6F98791CAB4C}"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vi-VN"/>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8B2C7262-C920-44BA-9FD8-07122A91ECC7}" type="datetimeFigureOut">
              <a:rPr lang="vi-VN" smtClean="0"/>
              <a:pPr/>
              <a:t>20/11/2020</a:t>
            </a:fld>
            <a:endParaRPr lang="vi-VN"/>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vi-VN"/>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C322B186-D08F-4D3F-AA20-6F98791CAB4C}"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8B2C7262-C920-44BA-9FD8-07122A91ECC7}" type="datetimeFigureOut">
              <a:rPr lang="vi-VN" smtClean="0"/>
              <a:pPr/>
              <a:t>20/11/2020</a:t>
            </a:fld>
            <a:endParaRPr lang="vi-VN"/>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vi-VN"/>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C322B186-D08F-4D3F-AA20-6F98791CAB4C}"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B2C7262-C920-44BA-9FD8-07122A91ECC7}" type="datetimeFigureOut">
              <a:rPr lang="vi-VN" smtClean="0"/>
              <a:pPr/>
              <a:t>20/11/2020</a:t>
            </a:fld>
            <a:endParaRPr lang="vi-VN"/>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vi-VN"/>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C322B186-D08F-4D3F-AA20-6F98791CAB4C}"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B2C7262-C920-44BA-9FD8-07122A91ECC7}" type="datetimeFigureOut">
              <a:rPr lang="vi-VN" smtClean="0"/>
              <a:pPr/>
              <a:t>20/11/2020</a:t>
            </a:fld>
            <a:endParaRPr lang="vi-VN"/>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vi-VN"/>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C322B186-D08F-4D3F-AA20-6F98791CAB4C}" type="slidenum">
              <a:rPr lang="vi-VN" smtClean="0"/>
              <a:pPr/>
              <a:t>‹#›</a:t>
            </a:fld>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B2C7262-C920-44BA-9FD8-07122A91ECC7}" type="datetimeFigureOut">
              <a:rPr lang="vi-VN" smtClean="0"/>
              <a:pPr/>
              <a:t>20/11/2020</a:t>
            </a:fld>
            <a:endParaRPr lang="vi-VN"/>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vi-VN"/>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C322B186-D08F-4D3F-AA20-6F98791CAB4C}"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B2C7262-C920-44BA-9FD8-07122A91ECC7}" type="datetimeFigureOut">
              <a:rPr lang="vi-VN" smtClean="0"/>
              <a:pPr/>
              <a:t>20/11/2020</a:t>
            </a:fld>
            <a:endParaRPr lang="vi-VN"/>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vi-VN"/>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C322B186-D08F-4D3F-AA20-6F98791CAB4C}"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ounded Rectangle 7"/>
          <p:cNvSpPr/>
          <p:nvPr userDrawn="1"/>
        </p:nvSpPr>
        <p:spPr>
          <a:xfrm>
            <a:off x="428596" y="71414"/>
            <a:ext cx="8358246" cy="6429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smtClean="0">
                <a:solidFill>
                  <a:srgbClr val="FFFF00"/>
                </a:solidFill>
                <a:latin typeface="Times New Roman" pitchFamily="18" charset="0"/>
                <a:cs typeface="Times New Roman" pitchFamily="18" charset="0"/>
              </a:rPr>
              <a:t>Bài</a:t>
            </a:r>
            <a:r>
              <a:rPr lang="en-US" sz="4000" b="1" baseline="0" smtClean="0">
                <a:solidFill>
                  <a:srgbClr val="FFFF00"/>
                </a:solidFill>
                <a:latin typeface="Times New Roman" pitchFamily="18" charset="0"/>
                <a:cs typeface="Times New Roman" pitchFamily="18" charset="0"/>
              </a:rPr>
              <a:t> 6: CÁC LOẠI DIODE KHÁC</a:t>
            </a:r>
            <a:endParaRPr lang="vi-VN" sz="4000" b="1">
              <a:solidFill>
                <a:srgbClr val="FFFF00"/>
              </a:solidFill>
              <a:latin typeface="Times New Roman" pitchFamily="18" charset="0"/>
              <a:cs typeface="Times New Roman" pitchFamily="18"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oleObject" Target="../embeddings/oleObject6.bin"/><Relationship Id="rId4" Type="http://schemas.openxmlformats.org/officeDocument/2006/relationships/oleObject" Target="../embeddings/oleObject5.bin"/></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5.v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oleObject" Target="../embeddings/oleObject9.bin"/></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7.v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8.v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9.v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2.xml"/><Relationship Id="rId1" Type="http://schemas.openxmlformats.org/officeDocument/2006/relationships/vmlDrawing" Target="../drawings/vmlDrawing10.v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11.vml"/><Relationship Id="rId4" Type="http://schemas.openxmlformats.org/officeDocument/2006/relationships/oleObject" Target="../embeddings/oleObject15.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 Diagonal Corner Rectangle 2"/>
          <p:cNvSpPr/>
          <p:nvPr/>
        </p:nvSpPr>
        <p:spPr>
          <a:xfrm>
            <a:off x="71406" y="857232"/>
            <a:ext cx="3500462" cy="571504"/>
          </a:xfrm>
          <a:prstGeom prst="round2Diag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3200" b="1" smtClean="0">
                <a:latin typeface="Times New Roman" pitchFamily="18" charset="0"/>
                <a:cs typeface="Times New Roman" pitchFamily="18" charset="0"/>
              </a:rPr>
              <a:t>6.1/ </a:t>
            </a:r>
            <a:r>
              <a:rPr lang="en-US" sz="3200" b="1" u="sng" smtClean="0">
                <a:latin typeface="Times New Roman" pitchFamily="18" charset="0"/>
                <a:cs typeface="Times New Roman" pitchFamily="18" charset="0"/>
              </a:rPr>
              <a:t>Diode Zener</a:t>
            </a:r>
            <a:r>
              <a:rPr lang="en-US" sz="3200" b="1" smtClean="0">
                <a:latin typeface="Times New Roman" pitchFamily="18" charset="0"/>
                <a:cs typeface="Times New Roman" pitchFamily="18" charset="0"/>
              </a:rPr>
              <a:t>:</a:t>
            </a:r>
            <a:endParaRPr lang="vi-VN" sz="3200" b="1">
              <a:latin typeface="Times New Roman" pitchFamily="18" charset="0"/>
              <a:cs typeface="Times New Roman" pitchFamily="18" charset="0"/>
            </a:endParaRPr>
          </a:p>
        </p:txBody>
      </p:sp>
      <p:sp>
        <p:nvSpPr>
          <p:cNvPr id="45059"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3619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36195"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 name="Object 2"/>
          <p:cNvGraphicFramePr>
            <a:graphicFrameLocks noChangeAspect="1"/>
          </p:cNvGraphicFramePr>
          <p:nvPr/>
        </p:nvGraphicFramePr>
        <p:xfrm>
          <a:off x="361553" y="1715364"/>
          <a:ext cx="8496727" cy="4571156"/>
        </p:xfrm>
        <a:graphic>
          <a:graphicData uri="http://schemas.openxmlformats.org/presentationml/2006/ole">
            <p:oleObj spid="_x0000_s136194" r:id="rId3" imgW="4072915" imgH="2176431"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5" name="Rectangle 1"/>
          <p:cNvSpPr>
            <a:spLocks noChangeArrowheads="1"/>
          </p:cNvSpPr>
          <p:nvPr/>
        </p:nvSpPr>
        <p:spPr bwMode="auto">
          <a:xfrm>
            <a:off x="71438" y="1468829"/>
            <a:ext cx="9001156"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7200" algn="r"/>
                <a:tab pos="2743200" algn="ctr"/>
                <a:tab pos="5486400" algn="r"/>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Trạng thái phân cực thuận : Diode zener có đặc tính V – A như diode thường.</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457200" algn="r"/>
                <a:tab pos="2743200" algn="ctr"/>
                <a:tab pos="5486400" algn="r"/>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Trạng thái phân cực ngược : Nếu điện áp ngược đạt trị số ổn áp thì diode sẽ hoạt động và giữ điện  áp ở mức cần ổn áp định là V</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Z</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đó là đọan AB (hình 6-2). </a:t>
            </a:r>
            <a:r>
              <a:rPr lang="en-US" sz="3200" smtClean="0">
                <a:solidFill>
                  <a:srgbClr val="002060"/>
                </a:solidFill>
                <a:latin typeface="Times New Roman" pitchFamily="18" charset="0"/>
                <a:ea typeface="Times New Roman" pitchFamily="18" charset="0"/>
                <a:cs typeface="Times New Roman" pitchFamily="18" charset="0"/>
              </a:rPr>
              <a:t>G</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iá trị điện áp ổn định được ghi trên thân diode zener như: 3</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V</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3,9</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V</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4</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V</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3; 5</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V</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5,2</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V</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5,5</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V</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5,6</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V</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6,2</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V </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6,8</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V</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7</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V</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7,5</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V</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9</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V</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2 …</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63841" name="Object 1"/>
          <p:cNvGraphicFramePr>
            <a:graphicFrameLocks noChangeAspect="1"/>
          </p:cNvGraphicFramePr>
          <p:nvPr/>
        </p:nvGraphicFramePr>
        <p:xfrm>
          <a:off x="1428728" y="857232"/>
          <a:ext cx="6574092" cy="4262828"/>
        </p:xfrm>
        <a:graphic>
          <a:graphicData uri="http://schemas.openxmlformats.org/presentationml/2006/ole">
            <p:oleObj spid="_x0000_s163841" r:id="rId3" imgW="3021249" imgH="2278452" progId="">
              <p:embed/>
            </p:oleObj>
          </a:graphicData>
        </a:graphic>
      </p:graphicFrame>
      <p:sp>
        <p:nvSpPr>
          <p:cNvPr id="6" name="Rectangle 5"/>
          <p:cNvSpPr/>
          <p:nvPr/>
        </p:nvSpPr>
        <p:spPr>
          <a:xfrm>
            <a:off x="285720" y="5643578"/>
            <a:ext cx="8286808" cy="1077218"/>
          </a:xfrm>
          <a:prstGeom prst="rect">
            <a:avLst/>
          </a:prstGeom>
        </p:spPr>
        <p:txBody>
          <a:bodyPr wrap="square">
            <a:spAutoFit/>
          </a:bodyPr>
          <a:lstStyle/>
          <a:p>
            <a:r>
              <a:rPr lang="en-US" sz="3200" smtClean="0">
                <a:solidFill>
                  <a:srgbClr val="FF0000"/>
                </a:solidFill>
                <a:latin typeface="Times New Roman" pitchFamily="18" charset="0"/>
                <a:cs typeface="Times New Roman" pitchFamily="18" charset="0"/>
              </a:rPr>
              <a:t>Diode zener được dùng làm linh kiện ổn áp trong các mạch có điện áp nguồn thay đổi. </a:t>
            </a:r>
            <a:endParaRPr lang="vi-VN" sz="32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5" name="Rectangle 1"/>
          <p:cNvSpPr>
            <a:spLocks noChangeArrowheads="1"/>
          </p:cNvSpPr>
          <p:nvPr/>
        </p:nvSpPr>
        <p:spPr bwMode="auto">
          <a:xfrm>
            <a:off x="142844" y="857232"/>
            <a:ext cx="8358214"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7200" algn="r"/>
                <a:tab pos="2743200" algn="ctr"/>
                <a:tab pos="5486400" algn="r"/>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Xét mạch ổn áp dùng diode zener như hình 6-3:</a:t>
            </a:r>
            <a:endParaRPr kumimoji="0" lang="en-US" sz="3200" b="0" i="0" u="none" strike="noStrike" cap="none" normalizeH="0" baseline="0" smtClean="0">
              <a:ln>
                <a:noFill/>
              </a:ln>
              <a:solidFill>
                <a:srgbClr val="002060"/>
              </a:solidFill>
              <a:effectLst/>
              <a:latin typeface="Arial" pitchFamily="34" charset="0"/>
              <a:cs typeface="Arial" pitchFamily="34" charset="0"/>
            </a:endParaRPr>
          </a:p>
        </p:txBody>
      </p:sp>
      <p:sp>
        <p:nvSpPr>
          <p:cNvPr id="164867"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64866" name="Object 2"/>
          <p:cNvGraphicFramePr>
            <a:graphicFrameLocks noChangeAspect="1"/>
          </p:cNvGraphicFramePr>
          <p:nvPr/>
        </p:nvGraphicFramePr>
        <p:xfrm>
          <a:off x="0" y="1645137"/>
          <a:ext cx="4301060" cy="2998309"/>
        </p:xfrm>
        <a:graphic>
          <a:graphicData uri="http://schemas.openxmlformats.org/presentationml/2006/ole">
            <p:oleObj spid="_x0000_s164866" r:id="rId3" imgW="4395011" imgH="3122762" progId="">
              <p:embed/>
            </p:oleObj>
          </a:graphicData>
        </a:graphic>
      </p:graphicFrame>
      <p:sp>
        <p:nvSpPr>
          <p:cNvPr id="164868" name="Rectangle 4"/>
          <p:cNvSpPr>
            <a:spLocks noChangeArrowheads="1"/>
          </p:cNvSpPr>
          <p:nvPr/>
        </p:nvSpPr>
        <p:spPr bwMode="auto">
          <a:xfrm>
            <a:off x="4214810" y="1739334"/>
            <a:ext cx="492919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57200" algn="r"/>
                <a:tab pos="2743200" algn="ctr"/>
                <a:tab pos="5486400" algn="r"/>
              </a:tabLst>
            </a:pPr>
            <a:r>
              <a:rPr kumimoji="0" lang="en-US" sz="24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V</a:t>
            </a:r>
            <a:r>
              <a:rPr kumimoji="0" lang="en-US" sz="24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L</a:t>
            </a:r>
            <a:r>
              <a:rPr kumimoji="0" lang="en-US" sz="24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Điện áp đặt lên tải.</a:t>
            </a:r>
            <a:endParaRPr kumimoji="0" lang="vi-VN" sz="2400" b="0" i="0" u="none" strike="noStrike" cap="none" normalizeH="0" baseline="0" smtClean="0">
              <a:ln>
                <a:noFill/>
              </a:ln>
              <a:solidFill>
                <a:srgbClr val="00206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r"/>
                <a:tab pos="2743200" algn="ctr"/>
                <a:tab pos="5486400" algn="r"/>
              </a:tabLst>
            </a:pPr>
            <a:r>
              <a:rPr kumimoji="0" lang="en-US" sz="24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V</a:t>
            </a:r>
            <a:r>
              <a:rPr kumimoji="0" lang="en-US" sz="24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Z</a:t>
            </a:r>
            <a:r>
              <a:rPr kumimoji="0" lang="en-US" sz="24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Điện áp ổn định của diode zener.</a:t>
            </a:r>
            <a:endParaRPr kumimoji="0" lang="vi-VN" sz="2400" b="0" i="0" u="none" strike="noStrike" cap="none" normalizeH="0" baseline="0" smtClean="0">
              <a:ln>
                <a:noFill/>
              </a:ln>
              <a:solidFill>
                <a:srgbClr val="00206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r"/>
                <a:tab pos="2743200" algn="ctr"/>
                <a:tab pos="5486400" algn="r"/>
              </a:tabLst>
            </a:pPr>
            <a:r>
              <a:rPr kumimoji="0" lang="en-US" sz="24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R: Điện trở hạn chế dòng điện.</a:t>
            </a:r>
            <a:endParaRPr kumimoji="0" lang="vi-VN" sz="2400" b="0" i="0" u="none" strike="noStrike" cap="none" normalizeH="0" baseline="0" smtClean="0">
              <a:ln>
                <a:noFill/>
              </a:ln>
              <a:solidFill>
                <a:srgbClr val="00206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r"/>
                <a:tab pos="2743200" algn="ctr"/>
                <a:tab pos="5486400" algn="r"/>
              </a:tabLst>
            </a:pPr>
            <a:r>
              <a:rPr kumimoji="0" lang="en-US" sz="24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R</a:t>
            </a:r>
            <a:r>
              <a:rPr kumimoji="0" lang="en-US" sz="24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L</a:t>
            </a:r>
            <a:r>
              <a:rPr kumimoji="0" lang="en-US" sz="24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Điện trở tải.</a:t>
            </a:r>
            <a:endParaRPr kumimoji="0" lang="vi-VN" sz="2400" b="0" i="0" u="none" strike="noStrike" cap="none" normalizeH="0" baseline="0" smtClean="0">
              <a:ln>
                <a:noFill/>
              </a:ln>
              <a:solidFill>
                <a:srgbClr val="00206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r"/>
                <a:tab pos="2743200" algn="ctr"/>
                <a:tab pos="5486400" algn="r"/>
              </a:tabLst>
            </a:pPr>
            <a:r>
              <a:rPr kumimoji="0" lang="en-US" sz="24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D</a:t>
            </a:r>
            <a:r>
              <a:rPr kumimoji="0" lang="en-US" sz="24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Z</a:t>
            </a:r>
            <a:r>
              <a:rPr kumimoji="0" lang="en-US" sz="24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Diode ổn áp.</a:t>
            </a:r>
            <a:endParaRPr kumimoji="0" lang="vi-VN" sz="2400" b="0" i="0" u="none" strike="noStrike" cap="none" normalizeH="0" baseline="0" smtClean="0">
              <a:ln>
                <a:noFill/>
              </a:ln>
              <a:solidFill>
                <a:srgbClr val="00206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r"/>
                <a:tab pos="2743200" algn="ctr"/>
                <a:tab pos="5486400" algn="r"/>
              </a:tabLst>
            </a:pPr>
            <a:r>
              <a:rPr kumimoji="0" lang="en-US" sz="24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I</a:t>
            </a:r>
            <a:r>
              <a:rPr kumimoji="0" lang="en-US" sz="24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Z </a:t>
            </a:r>
            <a:r>
              <a:rPr kumimoji="0" lang="en-US" sz="24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Dòng điện định mức của diode zener.</a:t>
            </a:r>
            <a:endParaRPr kumimoji="0" lang="vi-VN" sz="2400" b="0" i="0" u="none" strike="noStrike" cap="none" normalizeH="0" baseline="0" smtClean="0">
              <a:ln>
                <a:noFill/>
              </a:ln>
              <a:solidFill>
                <a:srgbClr val="00206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r"/>
                <a:tab pos="2743200" algn="ctr"/>
                <a:tab pos="5486400" algn="r"/>
              </a:tabLst>
            </a:pPr>
            <a:r>
              <a:rPr kumimoji="0" lang="en-US" sz="24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I</a:t>
            </a:r>
            <a:r>
              <a:rPr kumimoji="0" lang="en-US" sz="24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L</a:t>
            </a:r>
            <a:r>
              <a:rPr kumimoji="0" lang="en-US" sz="24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Dòng điện tải</a:t>
            </a:r>
            <a:endParaRPr kumimoji="0" lang="en-US" sz="2400" b="0" i="0" u="none" strike="noStrike" cap="none" normalizeH="0" baseline="0" smtClean="0">
              <a:ln>
                <a:noFill/>
              </a:ln>
              <a:solidFill>
                <a:srgbClr val="002060"/>
              </a:solidFill>
              <a:effectLst/>
              <a:latin typeface="Arial" pitchFamily="34" charset="0"/>
              <a:cs typeface="Arial" pitchFamily="34" charset="0"/>
            </a:endParaRPr>
          </a:p>
        </p:txBody>
      </p:sp>
      <p:sp>
        <p:nvSpPr>
          <p:cNvPr id="164869" name="Rectangle 5"/>
          <p:cNvSpPr>
            <a:spLocks noChangeArrowheads="1"/>
          </p:cNvSpPr>
          <p:nvPr/>
        </p:nvSpPr>
        <p:spPr bwMode="auto">
          <a:xfrm>
            <a:off x="1500198" y="5209302"/>
            <a:ext cx="6786578"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7200" algn="r"/>
                <a:tab pos="2743200" algn="ctr"/>
                <a:tab pos="5486400" algn="r"/>
              </a:tabLst>
            </a:pPr>
            <a:r>
              <a:rPr kumimoji="0" lang="fr-FR"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Ta có : V</a:t>
            </a:r>
            <a:r>
              <a:rPr kumimoji="0" lang="fr-FR"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L</a:t>
            </a:r>
            <a:r>
              <a:rPr kumimoji="0" lang="fr-FR"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 V</a:t>
            </a:r>
            <a:r>
              <a:rPr kumimoji="0" lang="fr-FR"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Z</a:t>
            </a:r>
            <a:r>
              <a:rPr kumimoji="0" lang="fr-FR"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 hằng số			</a:t>
            </a:r>
            <a:r>
              <a:rPr kumimoji="0" lang="fr-FR" sz="3200" b="0" i="0" u="none" strike="noStrike" cap="none" normalizeH="0" smtClean="0">
                <a:ln>
                  <a:noFill/>
                </a:ln>
                <a:solidFill>
                  <a:srgbClr val="002060"/>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Vậy I = I</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Z</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 I</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L</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a:t>
            </a:r>
            <a:endParaRPr kumimoji="0" lang="en-US" sz="3200" b="0" i="0" u="none" strike="noStrike" cap="none" normalizeH="0" baseline="0" smtClean="0">
              <a:ln>
                <a:noFill/>
              </a:ln>
              <a:solidFill>
                <a:srgbClr val="002060"/>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64865"/>
                                        </p:tgtEl>
                                        <p:attrNameLst>
                                          <p:attrName>style.visibility</p:attrName>
                                        </p:attrNameLst>
                                      </p:cBhvr>
                                      <p:to>
                                        <p:strVal val="visible"/>
                                      </p:to>
                                    </p:set>
                                    <p:animEffect transition="in" filter="checkerboard(across)">
                                      <p:cBhvr>
                                        <p:cTn id="7" dur="500"/>
                                        <p:tgtEl>
                                          <p:spTgt spid="164865"/>
                                        </p:tgtEl>
                                      </p:cBhvr>
                                    </p:animEffect>
                                  </p:childTnLst>
                                </p:cTn>
                              </p:par>
                              <p:par>
                                <p:cTn id="8" presetID="5" presetClass="entr" presetSubtype="10" fill="hold" nodeType="withEffect">
                                  <p:stCondLst>
                                    <p:cond delay="0"/>
                                  </p:stCondLst>
                                  <p:childTnLst>
                                    <p:set>
                                      <p:cBhvr>
                                        <p:cTn id="9" dur="1" fill="hold">
                                          <p:stCondLst>
                                            <p:cond delay="0"/>
                                          </p:stCondLst>
                                        </p:cTn>
                                        <p:tgtEl>
                                          <p:spTgt spid="164866"/>
                                        </p:tgtEl>
                                        <p:attrNameLst>
                                          <p:attrName>style.visibility</p:attrName>
                                        </p:attrNameLst>
                                      </p:cBhvr>
                                      <p:to>
                                        <p:strVal val="visible"/>
                                      </p:to>
                                    </p:set>
                                    <p:animEffect transition="in" filter="checkerboard(across)">
                                      <p:cBhvr>
                                        <p:cTn id="10" dur="500"/>
                                        <p:tgtEl>
                                          <p:spTgt spid="164866"/>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164868"/>
                                        </p:tgtEl>
                                        <p:attrNameLst>
                                          <p:attrName>style.visibility</p:attrName>
                                        </p:attrNameLst>
                                      </p:cBhvr>
                                      <p:to>
                                        <p:strVal val="visible"/>
                                      </p:to>
                                    </p:set>
                                    <p:animEffect transition="in" filter="checkerboard(across)">
                                      <p:cBhvr>
                                        <p:cTn id="15" dur="500"/>
                                        <p:tgtEl>
                                          <p:spTgt spid="164868"/>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164869"/>
                                        </p:tgtEl>
                                        <p:attrNameLst>
                                          <p:attrName>style.visibility</p:attrName>
                                        </p:attrNameLst>
                                      </p:cBhvr>
                                      <p:to>
                                        <p:strVal val="visible"/>
                                      </p:to>
                                    </p:set>
                                    <p:animEffect transition="in" filter="checkerboard(across)">
                                      <p:cBhvr>
                                        <p:cTn id="20" dur="500"/>
                                        <p:tgtEl>
                                          <p:spTgt spid="1648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865" grpId="0"/>
      <p:bldP spid="164868" grpId="0"/>
      <p:bldP spid="16486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715008" y="1071546"/>
            <a:ext cx="2247731"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Điện trở R : </a:t>
            </a:r>
            <a:endParaRPr lang="vi-VN" sz="3200">
              <a:solidFill>
                <a:srgbClr val="002060"/>
              </a:solidFill>
              <a:latin typeface="Times New Roman" pitchFamily="18" charset="0"/>
              <a:cs typeface="Times New Roman" pitchFamily="18" charset="0"/>
            </a:endParaRPr>
          </a:p>
        </p:txBody>
      </p:sp>
      <p:graphicFrame>
        <p:nvGraphicFramePr>
          <p:cNvPr id="165890" name="Object 2"/>
          <p:cNvGraphicFramePr>
            <a:graphicFrameLocks noChangeAspect="1"/>
          </p:cNvGraphicFramePr>
          <p:nvPr/>
        </p:nvGraphicFramePr>
        <p:xfrm>
          <a:off x="0" y="714356"/>
          <a:ext cx="4714876" cy="3287708"/>
        </p:xfrm>
        <a:graphic>
          <a:graphicData uri="http://schemas.openxmlformats.org/presentationml/2006/ole">
            <p:oleObj spid="_x0000_s165890" r:id="rId3" imgW="4395011" imgH="3122762" progId="">
              <p:embed/>
            </p:oleObj>
          </a:graphicData>
        </a:graphic>
      </p:graphicFrame>
      <p:sp>
        <p:nvSpPr>
          <p:cNvPr id="16589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65891" name="Object 3"/>
          <p:cNvGraphicFramePr>
            <a:graphicFrameLocks noChangeAspect="1"/>
          </p:cNvGraphicFramePr>
          <p:nvPr/>
        </p:nvGraphicFramePr>
        <p:xfrm>
          <a:off x="4956305" y="1857364"/>
          <a:ext cx="4046415" cy="1143008"/>
        </p:xfrm>
        <a:graphic>
          <a:graphicData uri="http://schemas.openxmlformats.org/presentationml/2006/ole">
            <p:oleObj spid="_x0000_s165891" name="Equation" r:id="rId4" imgW="1536700" imgH="431800" progId="Equation.3">
              <p:embed/>
            </p:oleObj>
          </a:graphicData>
        </a:graphic>
      </p:graphicFrame>
      <p:sp>
        <p:nvSpPr>
          <p:cNvPr id="8" name="Rectangle 7"/>
          <p:cNvSpPr/>
          <p:nvPr/>
        </p:nvSpPr>
        <p:spPr>
          <a:xfrm>
            <a:off x="4000496" y="3000372"/>
            <a:ext cx="5143536" cy="1384995"/>
          </a:xfrm>
          <a:prstGeom prst="rect">
            <a:avLst/>
          </a:prstGeom>
        </p:spPr>
        <p:txBody>
          <a:bodyPr wrap="square">
            <a:spAutoFit/>
          </a:bodyPr>
          <a:lstStyle/>
          <a:p>
            <a:r>
              <a:rPr lang="en-US" sz="2800" smtClean="0">
                <a:solidFill>
                  <a:srgbClr val="002060"/>
                </a:solidFill>
                <a:latin typeface="Times New Roman" pitchFamily="18" charset="0"/>
                <a:cs typeface="Times New Roman" pitchFamily="18" charset="0"/>
              </a:rPr>
              <a:t>Thông thường chọn V</a:t>
            </a:r>
            <a:r>
              <a:rPr lang="en-US" sz="2800" baseline="-25000" smtClean="0">
                <a:solidFill>
                  <a:srgbClr val="002060"/>
                </a:solidFill>
                <a:latin typeface="Times New Roman" pitchFamily="18" charset="0"/>
                <a:cs typeface="Times New Roman" pitchFamily="18" charset="0"/>
              </a:rPr>
              <a:t>DC</a:t>
            </a:r>
            <a:r>
              <a:rPr lang="en-US" sz="2800" smtClean="0">
                <a:solidFill>
                  <a:srgbClr val="002060"/>
                </a:solidFill>
                <a:latin typeface="Times New Roman" pitchFamily="18" charset="0"/>
                <a:cs typeface="Times New Roman" pitchFamily="18" charset="0"/>
              </a:rPr>
              <a:t> = V</a:t>
            </a:r>
            <a:r>
              <a:rPr lang="en-US" sz="2800" baseline="-25000" smtClean="0">
                <a:solidFill>
                  <a:srgbClr val="002060"/>
                </a:solidFill>
                <a:latin typeface="Times New Roman" pitchFamily="18" charset="0"/>
                <a:cs typeface="Times New Roman" pitchFamily="18" charset="0"/>
              </a:rPr>
              <a:t>DC max</a:t>
            </a:r>
            <a:r>
              <a:rPr lang="en-US" sz="2800" smtClean="0">
                <a:solidFill>
                  <a:srgbClr val="002060"/>
                </a:solidFill>
                <a:latin typeface="Times New Roman" pitchFamily="18" charset="0"/>
                <a:cs typeface="Times New Roman" pitchFamily="18" charset="0"/>
              </a:rPr>
              <a:t> (điện áp lớn nhất của nguồn không ổn)</a:t>
            </a:r>
            <a:endParaRPr lang="vi-VN" sz="2800">
              <a:solidFill>
                <a:srgbClr val="002060"/>
              </a:solidFill>
              <a:latin typeface="Times New Roman" pitchFamily="18" charset="0"/>
              <a:cs typeface="Times New Roman" pitchFamily="18" charset="0"/>
            </a:endParaRPr>
          </a:p>
        </p:txBody>
      </p:sp>
      <p:sp>
        <p:nvSpPr>
          <p:cNvPr id="165893" name="Rectangle 5"/>
          <p:cNvSpPr>
            <a:spLocks noChangeArrowheads="1"/>
          </p:cNvSpPr>
          <p:nvPr/>
        </p:nvSpPr>
        <p:spPr bwMode="auto">
          <a:xfrm>
            <a:off x="428596" y="4423484"/>
            <a:ext cx="7786742"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57200" algn="r"/>
                <a:tab pos="2743200" algn="ctr"/>
                <a:tab pos="5486400" algn="r"/>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Điều kiện để mạch họat đông tốt: </a:t>
            </a:r>
          </a:p>
          <a:p>
            <a:pPr marL="0" marR="0" lvl="0" indent="0" algn="l" defTabSz="914400" rtl="0" eaLnBrk="0" fontAlgn="base" latinLnBrk="0" hangingPunct="0">
              <a:lnSpc>
                <a:spcPct val="100000"/>
              </a:lnSpc>
              <a:spcBef>
                <a:spcPct val="0"/>
              </a:spcBef>
              <a:spcAft>
                <a:spcPct val="0"/>
              </a:spcAft>
              <a:buClrTx/>
              <a:buSzTx/>
              <a:buFontTx/>
              <a:buNone/>
              <a:tabLst>
                <a:tab pos="457200" algn="r"/>
                <a:tab pos="2743200" algn="ctr"/>
                <a:tab pos="5486400" algn="r"/>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V</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DC</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 (1,5</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sym typeface="Symbol" pitchFamily="18" charset="2"/>
              </a:rPr>
              <a:t></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2)V</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sym typeface="Symbol" pitchFamily="18" charset="2"/>
              </a:rPr>
              <a:t>Z</a:t>
            </a:r>
            <a:r>
              <a:rPr kumimoji="0" lang="vi-VN" sz="3200" b="0" i="0" u="none" strike="noStrike" cap="none" normalizeH="0" baseline="0" smtClean="0">
                <a:ln>
                  <a:noFill/>
                </a:ln>
                <a:solidFill>
                  <a:srgbClr val="002060"/>
                </a:solidFill>
                <a:effectLst/>
                <a:latin typeface="Times New Roman" pitchFamily="18" charset="0"/>
                <a:cs typeface="Times New Roman" pitchFamily="18" charset="0"/>
                <a:sym typeface="Symbol" pitchFamily="18" charset="2"/>
              </a:rPr>
              <a:t> </a:t>
            </a:r>
            <a:endParaRPr kumimoji="0" lang="vi-VN"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sym typeface="Symbol" pitchFamily="18" charset="2"/>
            </a:endParaRPr>
          </a:p>
        </p:txBody>
      </p:sp>
      <p:sp>
        <p:nvSpPr>
          <p:cNvPr id="165894" name="Rectangle 6"/>
          <p:cNvSpPr>
            <a:spLocks noChangeArrowheads="1"/>
          </p:cNvSpPr>
          <p:nvPr/>
        </p:nvSpPr>
        <p:spPr bwMode="auto">
          <a:xfrm>
            <a:off x="428596" y="5500702"/>
            <a:ext cx="7715304"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7200" algn="r"/>
                <a:tab pos="2743200" algn="ctr"/>
                <a:tab pos="5486400" algn="r"/>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Điện trở R được chọn có công suất là:</a:t>
            </a:r>
            <a:endParaRPr kumimoji="0" lang="en-US" sz="3200" b="0" i="0" u="none" strike="noStrike" cap="none" normalizeH="0" baseline="0" smtClean="0">
              <a:ln>
                <a:noFill/>
              </a:ln>
              <a:solidFill>
                <a:srgbClr val="002060"/>
              </a:solidFill>
              <a:effectLst/>
              <a:latin typeface="Arial" pitchFamily="34" charset="0"/>
              <a:cs typeface="Arial" pitchFamily="34" charset="0"/>
            </a:endParaRPr>
          </a:p>
        </p:txBody>
      </p:sp>
      <p:sp>
        <p:nvSpPr>
          <p:cNvPr id="165896"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65895" name="Object 7"/>
          <p:cNvGraphicFramePr>
            <a:graphicFrameLocks noChangeAspect="1"/>
          </p:cNvGraphicFramePr>
          <p:nvPr/>
        </p:nvGraphicFramePr>
        <p:xfrm>
          <a:off x="2000232" y="6072206"/>
          <a:ext cx="3107553" cy="642942"/>
        </p:xfrm>
        <a:graphic>
          <a:graphicData uri="http://schemas.openxmlformats.org/presentationml/2006/ole">
            <p:oleObj spid="_x0000_s165895" name="Equation" r:id="rId5" imgW="1104900" imgH="2286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par>
                                <p:cTn id="8" presetID="5" presetClass="entr" presetSubtype="10" fill="hold" nodeType="withEffect">
                                  <p:stCondLst>
                                    <p:cond delay="0"/>
                                  </p:stCondLst>
                                  <p:childTnLst>
                                    <p:set>
                                      <p:cBhvr>
                                        <p:cTn id="9" dur="1" fill="hold">
                                          <p:stCondLst>
                                            <p:cond delay="0"/>
                                          </p:stCondLst>
                                        </p:cTn>
                                        <p:tgtEl>
                                          <p:spTgt spid="165891"/>
                                        </p:tgtEl>
                                        <p:attrNameLst>
                                          <p:attrName>style.visibility</p:attrName>
                                        </p:attrNameLst>
                                      </p:cBhvr>
                                      <p:to>
                                        <p:strVal val="visible"/>
                                      </p:to>
                                    </p:set>
                                    <p:animEffect transition="in" filter="checkerboard(across)">
                                      <p:cBhvr>
                                        <p:cTn id="10" dur="500"/>
                                        <p:tgtEl>
                                          <p:spTgt spid="165891"/>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checkerboard(across)">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165893"/>
                                        </p:tgtEl>
                                        <p:attrNameLst>
                                          <p:attrName>style.visibility</p:attrName>
                                        </p:attrNameLst>
                                      </p:cBhvr>
                                      <p:to>
                                        <p:strVal val="visible"/>
                                      </p:to>
                                    </p:set>
                                    <p:animEffect transition="in" filter="checkerboard(across)">
                                      <p:cBhvr>
                                        <p:cTn id="20" dur="500"/>
                                        <p:tgtEl>
                                          <p:spTgt spid="165893"/>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165894"/>
                                        </p:tgtEl>
                                        <p:attrNameLst>
                                          <p:attrName>style.visibility</p:attrName>
                                        </p:attrNameLst>
                                      </p:cBhvr>
                                      <p:to>
                                        <p:strVal val="visible"/>
                                      </p:to>
                                    </p:set>
                                    <p:animEffect transition="in" filter="checkerboard(across)">
                                      <p:cBhvr>
                                        <p:cTn id="25" dur="500"/>
                                        <p:tgtEl>
                                          <p:spTgt spid="165894"/>
                                        </p:tgtEl>
                                      </p:cBhvr>
                                    </p:animEffect>
                                  </p:childTnLst>
                                </p:cTn>
                              </p:par>
                              <p:par>
                                <p:cTn id="26" presetID="5" presetClass="entr" presetSubtype="10" fill="hold" nodeType="withEffect">
                                  <p:stCondLst>
                                    <p:cond delay="0"/>
                                  </p:stCondLst>
                                  <p:childTnLst>
                                    <p:set>
                                      <p:cBhvr>
                                        <p:cTn id="27" dur="1" fill="hold">
                                          <p:stCondLst>
                                            <p:cond delay="0"/>
                                          </p:stCondLst>
                                        </p:cTn>
                                        <p:tgtEl>
                                          <p:spTgt spid="165895"/>
                                        </p:tgtEl>
                                        <p:attrNameLst>
                                          <p:attrName>style.visibility</p:attrName>
                                        </p:attrNameLst>
                                      </p:cBhvr>
                                      <p:to>
                                        <p:strVal val="visible"/>
                                      </p:to>
                                    </p:set>
                                    <p:animEffect transition="in" filter="checkerboard(across)">
                                      <p:cBhvr>
                                        <p:cTn id="28" dur="500"/>
                                        <p:tgtEl>
                                          <p:spTgt spid="1658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165893" grpId="0"/>
      <p:bldP spid="16589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 Diagonal Corner Rectangle 3"/>
          <p:cNvSpPr/>
          <p:nvPr/>
        </p:nvSpPr>
        <p:spPr>
          <a:xfrm>
            <a:off x="71406" y="857232"/>
            <a:ext cx="4214842" cy="571504"/>
          </a:xfrm>
          <a:prstGeom prst="round2Diag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3200" b="1" smtClean="0">
                <a:latin typeface="Times New Roman" pitchFamily="18" charset="0"/>
                <a:cs typeface="Times New Roman" pitchFamily="18" charset="0"/>
              </a:rPr>
              <a:t>6.2/ </a:t>
            </a:r>
            <a:r>
              <a:rPr lang="en-US" sz="3200" b="1" u="sng" smtClean="0">
                <a:latin typeface="Times New Roman" pitchFamily="18" charset="0"/>
                <a:cs typeface="Times New Roman" pitchFamily="18" charset="0"/>
              </a:rPr>
              <a:t>Diode phát quang</a:t>
            </a:r>
            <a:r>
              <a:rPr lang="en-US" sz="3200" b="1" smtClean="0">
                <a:latin typeface="Times New Roman" pitchFamily="18" charset="0"/>
                <a:cs typeface="Times New Roman" pitchFamily="18" charset="0"/>
              </a:rPr>
              <a:t>:</a:t>
            </a:r>
            <a:endParaRPr lang="vi-VN" sz="3200" b="1">
              <a:latin typeface="Times New Roman" pitchFamily="18" charset="0"/>
              <a:cs typeface="Times New Roman" pitchFamily="18" charset="0"/>
            </a:endParaRPr>
          </a:p>
        </p:txBody>
      </p:sp>
      <p:sp>
        <p:nvSpPr>
          <p:cNvPr id="166913" name="Rectangle 1"/>
          <p:cNvSpPr>
            <a:spLocks noChangeArrowheads="1"/>
          </p:cNvSpPr>
          <p:nvPr/>
        </p:nvSpPr>
        <p:spPr bwMode="auto">
          <a:xfrm>
            <a:off x="71438" y="1548458"/>
            <a:ext cx="9001156"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7200" algn="r"/>
                <a:tab pos="2743200" algn="ctr"/>
                <a:tab pos="5486400" algn="r"/>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Diode phát quang được gọi tắt là led (Light Emitting Diode). Ở một số chất bán dẫn đặc biệt như (G</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A</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A</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S</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khi có dòng điện đi qua thì có hiện tượng bức xạ quang (phát ra ánh sáng). Tùy theo chất bán dẫn mà ánh sáng phát ra có màu khác nhau. </a:t>
            </a:r>
            <a:endParaRPr kumimoji="0" lang="en-US" sz="3200" b="0" i="0" u="none" strike="noStrike" cap="none" normalizeH="0" baseline="0" smtClean="0">
              <a:ln>
                <a:noFill/>
              </a:ln>
              <a:solidFill>
                <a:srgbClr val="002060"/>
              </a:solidFill>
              <a:effectLst/>
              <a:latin typeface="Arial" pitchFamily="34" charset="0"/>
              <a:cs typeface="Arial" pitchFamily="34" charset="0"/>
            </a:endParaRPr>
          </a:p>
        </p:txBody>
      </p:sp>
      <p:sp>
        <p:nvSpPr>
          <p:cNvPr id="166919" name="Rectangle 7"/>
          <p:cNvSpPr>
            <a:spLocks noChangeArrowheads="1"/>
          </p:cNvSpPr>
          <p:nvPr/>
        </p:nvSpPr>
        <p:spPr bwMode="auto">
          <a:xfrm>
            <a:off x="71438" y="4214818"/>
            <a:ext cx="8786842"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7200" algn="r"/>
                <a:tab pos="2743200" algn="ctr"/>
                <a:tab pos="5486400" algn="r"/>
              </a:tabLst>
            </a:pPr>
            <a:r>
              <a:rPr lang="en-US" sz="3200" smtClean="0">
                <a:solidFill>
                  <a:srgbClr val="002060"/>
                </a:solidFill>
                <a:latin typeface="Times New Roman" pitchFamily="18" charset="0"/>
                <a:ea typeface="Times New Roman" pitchFamily="18" charset="0"/>
                <a:cs typeface="Times New Roman" pitchFamily="18" charset="0"/>
              </a:rPr>
              <a:t>* </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Led thường có điện áp phân cực thuận cao hơn diode thường.</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457200" algn="r"/>
                <a:tab pos="2743200" algn="ctr"/>
                <a:tab pos="5486400" algn="r"/>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V</a:t>
            </a:r>
            <a:r>
              <a:rPr kumimoji="0" lang="en-US" sz="3200" b="0" i="0" u="none" strike="noStrike" cap="none" normalizeH="0" baseline="-30000" smtClean="0">
                <a:ln>
                  <a:noFill/>
                </a:ln>
                <a:solidFill>
                  <a:srgbClr val="FF0000"/>
                </a:solidFill>
                <a:effectLst/>
                <a:latin typeface="Times New Roman" pitchFamily="18" charset="0"/>
                <a:ea typeface="Times New Roman" pitchFamily="18" charset="0"/>
                <a:cs typeface="Times New Roman" pitchFamily="18" charset="0"/>
              </a:rPr>
              <a:t>led</a:t>
            </a:r>
            <a:r>
              <a:rPr kumimoji="0" lang="en-US" sz="32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 =1,5V÷ 3V</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nhưng điện áp phân cực ngược thường không cao (3V÷15V).</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66913"/>
                                        </p:tgtEl>
                                        <p:attrNameLst>
                                          <p:attrName>style.visibility</p:attrName>
                                        </p:attrNameLst>
                                      </p:cBhvr>
                                      <p:to>
                                        <p:strVal val="visible"/>
                                      </p:to>
                                    </p:set>
                                    <p:animEffect transition="in" filter="checkerboard(across)">
                                      <p:cBhvr>
                                        <p:cTn id="12" dur="500"/>
                                        <p:tgtEl>
                                          <p:spTgt spid="16691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66919"/>
                                        </p:tgtEl>
                                        <p:attrNameLst>
                                          <p:attrName>style.visibility</p:attrName>
                                        </p:attrNameLst>
                                      </p:cBhvr>
                                      <p:to>
                                        <p:strVal val="visible"/>
                                      </p:to>
                                    </p:set>
                                    <p:animEffect transition="in" filter="checkerboard(across)">
                                      <p:cBhvr>
                                        <p:cTn id="17" dur="500"/>
                                        <p:tgtEl>
                                          <p:spTgt spid="1669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66913" grpId="0"/>
      <p:bldP spid="1669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67937" name="Object 1"/>
          <p:cNvGraphicFramePr>
            <a:graphicFrameLocks noChangeAspect="1"/>
          </p:cNvGraphicFramePr>
          <p:nvPr/>
        </p:nvGraphicFramePr>
        <p:xfrm>
          <a:off x="714348" y="928670"/>
          <a:ext cx="7893126" cy="2786082"/>
        </p:xfrm>
        <a:graphic>
          <a:graphicData uri="http://schemas.openxmlformats.org/presentationml/2006/ole">
            <p:oleObj spid="_x0000_s167937" r:id="rId3" imgW="3618419" imgH="1270240" progId="">
              <p:embed/>
            </p:oleObj>
          </a:graphicData>
        </a:graphic>
      </p:graphicFrame>
      <p:sp>
        <p:nvSpPr>
          <p:cNvPr id="167939" name="Rectangle 3"/>
          <p:cNvSpPr>
            <a:spLocks noChangeArrowheads="1"/>
          </p:cNvSpPr>
          <p:nvPr/>
        </p:nvSpPr>
        <p:spPr bwMode="auto">
          <a:xfrm>
            <a:off x="142876" y="3874851"/>
            <a:ext cx="8715404"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57200" algn="r"/>
                <a:tab pos="2743200" algn="ctr"/>
                <a:tab pos="5486400" algn="r"/>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Điện áp phân cực thuận của các led có màu sắc khác nhau như sau:</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r"/>
                <a:tab pos="2743200" algn="ctr"/>
                <a:tab pos="5486400" algn="r"/>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 </a:t>
            </a:r>
            <a:r>
              <a:rPr kumimoji="0" lang="en-US" sz="32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Led đỏ </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có </a:t>
            </a:r>
            <a:r>
              <a:rPr kumimoji="0" lang="en-US" sz="32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V</a:t>
            </a:r>
            <a:r>
              <a:rPr kumimoji="0" lang="en-US" sz="3200" b="0" i="0" u="none" strike="noStrike" cap="none" normalizeH="0" baseline="-30000" smtClean="0">
                <a:ln>
                  <a:noFill/>
                </a:ln>
                <a:solidFill>
                  <a:srgbClr val="FF0000"/>
                </a:solidFill>
                <a:effectLst/>
                <a:latin typeface="Times New Roman" pitchFamily="18" charset="0"/>
                <a:ea typeface="Times New Roman" pitchFamily="18" charset="0"/>
                <a:cs typeface="Times New Roman" pitchFamily="18" charset="0"/>
              </a:rPr>
              <a:t>led</a:t>
            </a:r>
            <a:r>
              <a:rPr kumimoji="0" lang="en-US" sz="32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 = 1,4V÷1,8V</a:t>
            </a:r>
            <a:endParaRPr kumimoji="0" lang="vi-VN" sz="32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r"/>
                <a:tab pos="2743200" algn="ctr"/>
                <a:tab pos="5486400" algn="r"/>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 </a:t>
            </a:r>
            <a:r>
              <a:rPr kumimoji="0" lang="en-US" sz="32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Led vàng </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có </a:t>
            </a:r>
            <a:r>
              <a:rPr kumimoji="0" lang="en-US" sz="32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V</a:t>
            </a:r>
            <a:r>
              <a:rPr kumimoji="0" lang="en-US" sz="3200" b="0" i="0" u="none" strike="noStrike" cap="none" normalizeH="0" baseline="-30000" smtClean="0">
                <a:ln>
                  <a:noFill/>
                </a:ln>
                <a:solidFill>
                  <a:srgbClr val="FF0000"/>
                </a:solidFill>
                <a:effectLst/>
                <a:latin typeface="Times New Roman" pitchFamily="18" charset="0"/>
                <a:ea typeface="Times New Roman" pitchFamily="18" charset="0"/>
                <a:cs typeface="Times New Roman" pitchFamily="18" charset="0"/>
              </a:rPr>
              <a:t>led</a:t>
            </a:r>
            <a:r>
              <a:rPr kumimoji="0" lang="en-US" sz="32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 = 2</a:t>
            </a:r>
            <a:r>
              <a:rPr kumimoji="0" lang="en-US" sz="3200" b="0" i="0" u="none" strike="noStrike" cap="none" normalizeH="0" baseline="30000" smtClean="0">
                <a:ln>
                  <a:noFill/>
                </a:ln>
                <a:solidFill>
                  <a:srgbClr val="FF0000"/>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V÷ 2,5V</a:t>
            </a:r>
          </a:p>
          <a:p>
            <a:pPr marL="0" marR="0" lvl="0" indent="0" algn="l" defTabSz="914400" rtl="0" eaLnBrk="0" fontAlgn="base" latinLnBrk="0" hangingPunct="0">
              <a:lnSpc>
                <a:spcPct val="100000"/>
              </a:lnSpc>
              <a:spcBef>
                <a:spcPct val="0"/>
              </a:spcBef>
              <a:spcAft>
                <a:spcPct val="0"/>
              </a:spcAft>
              <a:buClrTx/>
              <a:buSzTx/>
              <a:buFontTx/>
              <a:buNone/>
              <a:tabLst>
                <a:tab pos="457200" algn="r"/>
                <a:tab pos="2743200" algn="ctr"/>
                <a:tab pos="5486400" algn="r"/>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 </a:t>
            </a:r>
            <a:r>
              <a:rPr kumimoji="0" lang="en-US" sz="32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Led xanh lá </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có </a:t>
            </a:r>
            <a:r>
              <a:rPr kumimoji="0" lang="en-US" sz="32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V</a:t>
            </a:r>
            <a:r>
              <a:rPr kumimoji="0" lang="en-US" sz="3200" b="0" i="0" u="none" strike="noStrike" cap="none" normalizeH="0" baseline="-30000" smtClean="0">
                <a:ln>
                  <a:noFill/>
                </a:ln>
                <a:solidFill>
                  <a:srgbClr val="FF0000"/>
                </a:solidFill>
                <a:effectLst/>
                <a:latin typeface="Times New Roman" pitchFamily="18" charset="0"/>
                <a:ea typeface="Times New Roman" pitchFamily="18" charset="0"/>
                <a:cs typeface="Times New Roman" pitchFamily="18" charset="0"/>
              </a:rPr>
              <a:t>led</a:t>
            </a:r>
            <a:r>
              <a:rPr kumimoji="0" lang="en-US" sz="32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 = 2V÷2,8V</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a:t>
            </a:r>
            <a:r>
              <a:rPr kumimoji="0" lang="vi-VN" sz="3200" b="0" i="0" u="none" strike="noStrike" cap="none" normalizeH="0" baseline="0" smtClean="0">
                <a:ln>
                  <a:noFill/>
                </a:ln>
                <a:solidFill>
                  <a:srgbClr val="002060"/>
                </a:solidFill>
                <a:effectLst/>
                <a:latin typeface="Times New Roman" pitchFamily="18" charset="0"/>
                <a:cs typeface="Times New Roman" pitchFamily="18" charset="0"/>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67937"/>
                                        </p:tgtEl>
                                        <p:attrNameLst>
                                          <p:attrName>style.visibility</p:attrName>
                                        </p:attrNameLst>
                                      </p:cBhvr>
                                      <p:to>
                                        <p:strVal val="visible"/>
                                      </p:to>
                                    </p:set>
                                    <p:animEffect transition="in" filter="checkerboard(across)">
                                      <p:cBhvr>
                                        <p:cTn id="7" dur="500"/>
                                        <p:tgtEl>
                                          <p:spTgt spid="16793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67939">
                                            <p:txEl>
                                              <p:pRg st="0" end="0"/>
                                            </p:txEl>
                                          </p:spTgt>
                                        </p:tgtEl>
                                        <p:attrNameLst>
                                          <p:attrName>style.visibility</p:attrName>
                                        </p:attrNameLst>
                                      </p:cBhvr>
                                      <p:to>
                                        <p:strVal val="visible"/>
                                      </p:to>
                                    </p:set>
                                    <p:animEffect transition="in" filter="checkerboard(across)">
                                      <p:cBhvr>
                                        <p:cTn id="12" dur="500"/>
                                        <p:tgtEl>
                                          <p:spTgt spid="16793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67939">
                                            <p:txEl>
                                              <p:pRg st="1" end="1"/>
                                            </p:txEl>
                                          </p:spTgt>
                                        </p:tgtEl>
                                        <p:attrNameLst>
                                          <p:attrName>style.visibility</p:attrName>
                                        </p:attrNameLst>
                                      </p:cBhvr>
                                      <p:to>
                                        <p:strVal val="visible"/>
                                      </p:to>
                                    </p:set>
                                    <p:animEffect transition="in" filter="checkerboard(across)">
                                      <p:cBhvr>
                                        <p:cTn id="17" dur="500"/>
                                        <p:tgtEl>
                                          <p:spTgt spid="16793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67939">
                                            <p:txEl>
                                              <p:pRg st="2" end="2"/>
                                            </p:txEl>
                                          </p:spTgt>
                                        </p:tgtEl>
                                        <p:attrNameLst>
                                          <p:attrName>style.visibility</p:attrName>
                                        </p:attrNameLst>
                                      </p:cBhvr>
                                      <p:to>
                                        <p:strVal val="visible"/>
                                      </p:to>
                                    </p:set>
                                    <p:animEffect transition="in" filter="checkerboard(across)">
                                      <p:cBhvr>
                                        <p:cTn id="22" dur="500"/>
                                        <p:tgtEl>
                                          <p:spTgt spid="16793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167939">
                                            <p:txEl>
                                              <p:pRg st="3" end="3"/>
                                            </p:txEl>
                                          </p:spTgt>
                                        </p:tgtEl>
                                        <p:attrNameLst>
                                          <p:attrName>style.visibility</p:attrName>
                                        </p:attrNameLst>
                                      </p:cBhvr>
                                      <p:to>
                                        <p:strVal val="visible"/>
                                      </p:to>
                                    </p:set>
                                    <p:animEffect transition="in" filter="checkerboard(across)">
                                      <p:cBhvr>
                                        <p:cTn id="27" dur="500"/>
                                        <p:tgtEl>
                                          <p:spTgt spid="16793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1" name="Rectangle 1"/>
          <p:cNvSpPr>
            <a:spLocks noChangeArrowheads="1"/>
          </p:cNvSpPr>
          <p:nvPr/>
        </p:nvSpPr>
        <p:spPr bwMode="auto">
          <a:xfrm>
            <a:off x="71438" y="714356"/>
            <a:ext cx="9001156"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7200" algn="r"/>
                <a:tab pos="2743200" algn="ctr"/>
                <a:tab pos="5486400" algn="r"/>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Dòng điện qua led:  I</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led</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 1÷20 mA (thông thường chọn I</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led</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 10 mA).</a:t>
            </a:r>
            <a:endParaRPr kumimoji="0" lang="vi-VN" sz="3200" b="0" i="0" u="none" strike="noStrike" cap="none" normalizeH="0" baseline="0" smtClean="0">
              <a:ln>
                <a:noFill/>
              </a:ln>
              <a:solidFill>
                <a:srgbClr val="00206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457200" algn="r"/>
                <a:tab pos="2743200" algn="ctr"/>
                <a:tab pos="5486400" algn="r"/>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Khi led sáng, điện áp ngang qua led có tính ghim áp, điện áp ngang qua led phụ thuộc màu sắc, do đó khi dùng led trong mạch chỉ thị phải mắc điện trở R hạn dòng như hình 6-5.</a:t>
            </a:r>
            <a:endParaRPr kumimoji="0" lang="en-US" sz="3200" b="0" i="0" u="none" strike="noStrike" cap="none" normalizeH="0" baseline="0" smtClean="0">
              <a:ln>
                <a:noFill/>
              </a:ln>
              <a:solidFill>
                <a:srgbClr val="002060"/>
              </a:solidFill>
              <a:effectLst/>
              <a:latin typeface="Arial" pitchFamily="34" charset="0"/>
              <a:cs typeface="Arial" pitchFamily="34" charset="0"/>
            </a:endParaRPr>
          </a:p>
        </p:txBody>
      </p:sp>
      <p:sp>
        <p:nvSpPr>
          <p:cNvPr id="168963"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68962" name="Object 2"/>
          <p:cNvGraphicFramePr>
            <a:graphicFrameLocks noChangeAspect="1"/>
          </p:cNvGraphicFramePr>
          <p:nvPr/>
        </p:nvGraphicFramePr>
        <p:xfrm>
          <a:off x="4477502" y="3351932"/>
          <a:ext cx="4669706" cy="3506068"/>
        </p:xfrm>
        <a:graphic>
          <a:graphicData uri="http://schemas.openxmlformats.org/presentationml/2006/ole">
            <p:oleObj spid="_x0000_s168962" r:id="rId3" imgW="3943755" imgH="2966408" progId="">
              <p:embed/>
            </p:oleObj>
          </a:graphicData>
        </a:graphic>
      </p:graphicFrame>
      <p:sp>
        <p:nvSpPr>
          <p:cNvPr id="168965"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68964" name="Object 4"/>
          <p:cNvGraphicFramePr>
            <a:graphicFrameLocks noChangeAspect="1"/>
          </p:cNvGraphicFramePr>
          <p:nvPr/>
        </p:nvGraphicFramePr>
        <p:xfrm>
          <a:off x="649452" y="4421796"/>
          <a:ext cx="3351044" cy="1293220"/>
        </p:xfrm>
        <a:graphic>
          <a:graphicData uri="http://schemas.openxmlformats.org/presentationml/2006/ole">
            <p:oleObj spid="_x0000_s168964" name="Equation" r:id="rId4" imgW="1129810" imgH="431613"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68961">
                                            <p:txEl>
                                              <p:pRg st="0" end="0"/>
                                            </p:txEl>
                                          </p:spTgt>
                                        </p:tgtEl>
                                        <p:attrNameLst>
                                          <p:attrName>style.visibility</p:attrName>
                                        </p:attrNameLst>
                                      </p:cBhvr>
                                      <p:to>
                                        <p:strVal val="visible"/>
                                      </p:to>
                                    </p:set>
                                    <p:animEffect transition="in" filter="checkerboard(across)">
                                      <p:cBhvr>
                                        <p:cTn id="7" dur="500"/>
                                        <p:tgtEl>
                                          <p:spTgt spid="16896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68961">
                                            <p:txEl>
                                              <p:pRg st="1" end="1"/>
                                            </p:txEl>
                                          </p:spTgt>
                                        </p:tgtEl>
                                        <p:attrNameLst>
                                          <p:attrName>style.visibility</p:attrName>
                                        </p:attrNameLst>
                                      </p:cBhvr>
                                      <p:to>
                                        <p:strVal val="visible"/>
                                      </p:to>
                                    </p:set>
                                    <p:animEffect transition="in" filter="checkerboard(across)">
                                      <p:cBhvr>
                                        <p:cTn id="12" dur="500"/>
                                        <p:tgtEl>
                                          <p:spTgt spid="16896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68962"/>
                                        </p:tgtEl>
                                        <p:attrNameLst>
                                          <p:attrName>style.visibility</p:attrName>
                                        </p:attrNameLst>
                                      </p:cBhvr>
                                      <p:to>
                                        <p:strVal val="visible"/>
                                      </p:to>
                                    </p:set>
                                    <p:animEffect transition="in" filter="checkerboard(across)">
                                      <p:cBhvr>
                                        <p:cTn id="17" dur="500"/>
                                        <p:tgtEl>
                                          <p:spTgt spid="168962"/>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68964"/>
                                        </p:tgtEl>
                                        <p:attrNameLst>
                                          <p:attrName>style.visibility</p:attrName>
                                        </p:attrNameLst>
                                      </p:cBhvr>
                                      <p:to>
                                        <p:strVal val="visible"/>
                                      </p:to>
                                    </p:set>
                                    <p:animEffect transition="in" filter="checkerboard(across)">
                                      <p:cBhvr>
                                        <p:cTn id="22" dur="500"/>
                                        <p:tgtEl>
                                          <p:spTgt spid="168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 Diagonal Corner Rectangle 3"/>
          <p:cNvSpPr/>
          <p:nvPr/>
        </p:nvSpPr>
        <p:spPr>
          <a:xfrm>
            <a:off x="71406" y="857232"/>
            <a:ext cx="5715040" cy="571504"/>
          </a:xfrm>
          <a:prstGeom prst="round2Diag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3200" b="1" smtClean="0">
                <a:latin typeface="Times New Roman" pitchFamily="18" charset="0"/>
                <a:cs typeface="Times New Roman" pitchFamily="18" charset="0"/>
              </a:rPr>
              <a:t>6.3/ </a:t>
            </a:r>
            <a:r>
              <a:rPr lang="en-US" sz="3200" b="1" u="sng" smtClean="0">
                <a:latin typeface="Times New Roman" pitchFamily="18" charset="0"/>
                <a:cs typeface="Times New Roman" pitchFamily="18" charset="0"/>
              </a:rPr>
              <a:t>Diode biến dung (varicap)</a:t>
            </a:r>
            <a:r>
              <a:rPr lang="en-US" sz="3200" b="1" smtClean="0">
                <a:latin typeface="Times New Roman" pitchFamily="18" charset="0"/>
                <a:cs typeface="Times New Roman" pitchFamily="18" charset="0"/>
              </a:rPr>
              <a:t>:</a:t>
            </a:r>
            <a:endParaRPr lang="vi-VN" sz="3200" b="1">
              <a:latin typeface="Times New Roman" pitchFamily="18" charset="0"/>
              <a:cs typeface="Times New Roman" pitchFamily="18" charset="0"/>
            </a:endParaRPr>
          </a:p>
        </p:txBody>
      </p:sp>
      <p:sp>
        <p:nvSpPr>
          <p:cNvPr id="169985" name="Rectangle 1"/>
          <p:cNvSpPr>
            <a:spLocks noChangeArrowheads="1"/>
          </p:cNvSpPr>
          <p:nvPr/>
        </p:nvSpPr>
        <p:spPr bwMode="auto">
          <a:xfrm>
            <a:off x="71438" y="1547328"/>
            <a:ext cx="9001156"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7200" algn="r"/>
                <a:tab pos="2743200" algn="ctr"/>
                <a:tab pos="5486400" algn="r"/>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Diode biến dung là lọai linh kiện bán dẫn hai cực, trong đó mối nối PN được chế tạo sao cho điện dung của nó thay đổi nhiều theo điện áp ngược đặt vào. Chúng thường được dùng nhiều trong các mạch tạo sóng điều tần, mạch dao động, điều chỉnh tần số cộng hưởng…</a:t>
            </a:r>
            <a:endParaRPr kumimoji="0" lang="en-US" sz="3200" b="0" i="0" u="none" strike="noStrike" cap="none" normalizeH="0" baseline="0" smtClean="0">
              <a:ln>
                <a:noFill/>
              </a:ln>
              <a:solidFill>
                <a:srgbClr val="002060"/>
              </a:solidFill>
              <a:effectLst/>
              <a:latin typeface="Arial" pitchFamily="34" charset="0"/>
              <a:cs typeface="Arial" pitchFamily="34" charset="0"/>
            </a:endParaRPr>
          </a:p>
        </p:txBody>
      </p:sp>
      <p:sp>
        <p:nvSpPr>
          <p:cNvPr id="169987"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69986" name="Object 2"/>
          <p:cNvGraphicFramePr>
            <a:graphicFrameLocks noChangeAspect="1"/>
          </p:cNvGraphicFramePr>
          <p:nvPr/>
        </p:nvGraphicFramePr>
        <p:xfrm>
          <a:off x="500034" y="4572008"/>
          <a:ext cx="8277765" cy="2214578"/>
        </p:xfrm>
        <a:graphic>
          <a:graphicData uri="http://schemas.openxmlformats.org/presentationml/2006/ole">
            <p:oleObj spid="_x0000_s169986" r:id="rId3" imgW="7133347" imgH="1907246"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69985"/>
                                        </p:tgtEl>
                                        <p:attrNameLst>
                                          <p:attrName>style.visibility</p:attrName>
                                        </p:attrNameLst>
                                      </p:cBhvr>
                                      <p:to>
                                        <p:strVal val="visible"/>
                                      </p:to>
                                    </p:set>
                                    <p:animEffect transition="in" filter="checkerboard(across)">
                                      <p:cBhvr>
                                        <p:cTn id="12" dur="500"/>
                                        <p:tgtEl>
                                          <p:spTgt spid="16998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69986"/>
                                        </p:tgtEl>
                                        <p:attrNameLst>
                                          <p:attrName>style.visibility</p:attrName>
                                        </p:attrNameLst>
                                      </p:cBhvr>
                                      <p:to>
                                        <p:strVal val="visible"/>
                                      </p:to>
                                    </p:set>
                                    <p:animEffect transition="in" filter="checkerboard(across)">
                                      <p:cBhvr>
                                        <p:cTn id="17" dur="500"/>
                                        <p:tgtEl>
                                          <p:spTgt spid="1699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6998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09" name="Rectangle 1"/>
          <p:cNvSpPr>
            <a:spLocks noChangeArrowheads="1"/>
          </p:cNvSpPr>
          <p:nvPr/>
        </p:nvSpPr>
        <p:spPr bwMode="auto">
          <a:xfrm>
            <a:off x="357190" y="986837"/>
            <a:ext cx="8929718"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7200" algn="r"/>
                <a:tab pos="2743200" algn="ctr"/>
                <a:tab pos="5486400" algn="r"/>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Điện dung ký sinh được tính theo công thức sau:</a:t>
            </a:r>
            <a:endParaRPr kumimoji="0" lang="en-US" sz="3200" b="0" i="0" u="none" strike="noStrike" cap="none" normalizeH="0" baseline="0" smtClean="0">
              <a:ln>
                <a:noFill/>
              </a:ln>
              <a:solidFill>
                <a:srgbClr val="002060"/>
              </a:solidFill>
              <a:effectLst/>
              <a:latin typeface="Arial" pitchFamily="34" charset="0"/>
              <a:cs typeface="Arial" pitchFamily="34" charset="0"/>
            </a:endParaRPr>
          </a:p>
        </p:txBody>
      </p:sp>
      <p:sp>
        <p:nvSpPr>
          <p:cNvPr id="171011"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71010" name="Object 2"/>
          <p:cNvGraphicFramePr>
            <a:graphicFrameLocks noChangeAspect="1"/>
          </p:cNvGraphicFramePr>
          <p:nvPr/>
        </p:nvGraphicFramePr>
        <p:xfrm>
          <a:off x="3214678" y="1595053"/>
          <a:ext cx="1500198" cy="976691"/>
        </p:xfrm>
        <a:graphic>
          <a:graphicData uri="http://schemas.openxmlformats.org/presentationml/2006/ole">
            <p:oleObj spid="_x0000_s171010" name="Equation" r:id="rId3" imgW="609336" imgH="393529" progId="Equation.3">
              <p:embed/>
            </p:oleObj>
          </a:graphicData>
        </a:graphic>
      </p:graphicFrame>
      <p:sp>
        <p:nvSpPr>
          <p:cNvPr id="171012" name="Rectangle 4"/>
          <p:cNvSpPr>
            <a:spLocks noChangeArrowheads="1"/>
          </p:cNvSpPr>
          <p:nvPr/>
        </p:nvSpPr>
        <p:spPr bwMode="auto">
          <a:xfrm>
            <a:off x="71438" y="2611837"/>
            <a:ext cx="8929718"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7200" algn="r"/>
                <a:tab pos="2743200" algn="ctr"/>
                <a:tab pos="5486400" algn="r"/>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Khi diode được phân cực thuận thì lỗ trống và e</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được đẩy gần nhau nên điện dung tăng.</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457200" algn="r"/>
                <a:tab pos="2743200" algn="ctr"/>
                <a:tab pos="5486400" algn="r"/>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Khi diode phân cực ngược thì lỗ trống và e</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bị kéo ra xa nên điện dung giảm, vì bề dày diode tăng lên nên C</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D</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giảm.</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457200" algn="r"/>
                <a:tab pos="2743200" algn="ctr"/>
                <a:tab pos="5486400" algn="r"/>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Diode biến dung được sử dụng như một tụ điện biến đổi, bằng cách thay đổi điện áp phân cực đặt vào diode.</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 Diagonal Corner Rectangle 3"/>
          <p:cNvSpPr/>
          <p:nvPr/>
        </p:nvSpPr>
        <p:spPr>
          <a:xfrm>
            <a:off x="71406" y="857232"/>
            <a:ext cx="6715172" cy="571504"/>
          </a:xfrm>
          <a:prstGeom prst="round2Diag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3200" b="1" smtClean="0">
                <a:latin typeface="Times New Roman" pitchFamily="18" charset="0"/>
                <a:cs typeface="Times New Roman" pitchFamily="18" charset="0"/>
              </a:rPr>
              <a:t>6.4/ </a:t>
            </a:r>
            <a:r>
              <a:rPr lang="en-US" sz="3200" b="1" u="sng" smtClean="0">
                <a:latin typeface="Times New Roman" pitchFamily="18" charset="0"/>
                <a:cs typeface="Times New Roman" pitchFamily="18" charset="0"/>
              </a:rPr>
              <a:t>Diode tách sóng (diode cao tần)</a:t>
            </a:r>
            <a:r>
              <a:rPr lang="en-US" sz="3200" b="1" smtClean="0">
                <a:latin typeface="Times New Roman" pitchFamily="18" charset="0"/>
                <a:cs typeface="Times New Roman" pitchFamily="18" charset="0"/>
              </a:rPr>
              <a:t>:</a:t>
            </a:r>
            <a:endParaRPr lang="vi-VN" sz="3200" b="1">
              <a:latin typeface="Times New Roman" pitchFamily="18" charset="0"/>
              <a:cs typeface="Times New Roman" pitchFamily="18" charset="0"/>
            </a:endParaRPr>
          </a:p>
        </p:txBody>
      </p:sp>
      <p:sp>
        <p:nvSpPr>
          <p:cNvPr id="172033" name="Rectangle 1"/>
          <p:cNvSpPr>
            <a:spLocks noChangeArrowheads="1"/>
          </p:cNvSpPr>
          <p:nvPr/>
        </p:nvSpPr>
        <p:spPr bwMode="auto">
          <a:xfrm>
            <a:off x="71438" y="1546199"/>
            <a:ext cx="9001156"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Char char="-"/>
              <a:tabLst>
                <a:tab pos="457200" algn="r"/>
                <a:tab pos="2743200" algn="ctr"/>
                <a:tab pos="5486400" algn="r"/>
              </a:tabLst>
            </a:pPr>
            <a:r>
              <a:rPr kumimoji="0" lang="en-US" sz="28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Là loại diode làm việc với dòng điện xoay chiều có tần số cao (đến hàng trăm MHz), có dòng điện chịu đựng nhỏ </a:t>
            </a:r>
          </a:p>
          <a:p>
            <a:pPr marL="0" marR="0" lvl="0" indent="0" algn="just" defTabSz="914400" rtl="0" eaLnBrk="1" fontAlgn="base" latinLnBrk="0" hangingPunct="1">
              <a:lnSpc>
                <a:spcPct val="100000"/>
              </a:lnSpc>
              <a:spcBef>
                <a:spcPct val="0"/>
              </a:spcBef>
              <a:spcAft>
                <a:spcPct val="0"/>
              </a:spcAft>
              <a:buClrTx/>
              <a:buSzTx/>
              <a:tabLst>
                <a:tab pos="457200" algn="r"/>
                <a:tab pos="2743200" algn="ctr"/>
                <a:tab pos="5486400" algn="r"/>
              </a:tabLst>
            </a:pPr>
            <a:r>
              <a:rPr kumimoji="0" lang="en-US" sz="28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(I</a:t>
            </a:r>
            <a:r>
              <a:rPr kumimoji="0" lang="en-US" sz="28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Dmax</a:t>
            </a:r>
            <a:r>
              <a:rPr kumimoji="0" lang="en-US" sz="28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 vài chục mA) và điện áp ngược cực đại thấp </a:t>
            </a:r>
          </a:p>
          <a:p>
            <a:pPr marL="0" marR="0" lvl="0" indent="0" algn="just" defTabSz="914400" rtl="0" eaLnBrk="1" fontAlgn="base" latinLnBrk="0" hangingPunct="1">
              <a:lnSpc>
                <a:spcPct val="100000"/>
              </a:lnSpc>
              <a:spcBef>
                <a:spcPct val="0"/>
              </a:spcBef>
              <a:spcAft>
                <a:spcPct val="0"/>
              </a:spcAft>
              <a:buClrTx/>
              <a:buSzTx/>
              <a:tabLst>
                <a:tab pos="457200" algn="r"/>
                <a:tab pos="2743200" algn="ctr"/>
                <a:tab pos="5486400" algn="r"/>
              </a:tabLst>
            </a:pPr>
            <a:r>
              <a:rPr kumimoji="0" lang="en-US" sz="28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(V</a:t>
            </a:r>
            <a:r>
              <a:rPr kumimoji="0" lang="en-US" sz="28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Rmax</a:t>
            </a:r>
            <a:r>
              <a:rPr kumimoji="0" lang="en-US" sz="28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 vài chục vôn). </a:t>
            </a:r>
            <a:endParaRPr kumimoji="0" lang="vi-VN" sz="28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457200" algn="r"/>
                <a:tab pos="2743200" algn="ctr"/>
                <a:tab pos="5486400" algn="r"/>
              </a:tabLst>
            </a:pPr>
            <a:r>
              <a:rPr kumimoji="0" lang="en-US" sz="28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Để làm việc ở tần số cao diode tách sóng phải có điện dung ký sinh thật nhỏ nên mối nối P–N có diện tích tiếp giáp rất nhỏ. Diode tách sóng thường là loại Ge. </a:t>
            </a:r>
            <a:endParaRPr kumimoji="0" lang="en-US" sz="28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172035"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72034" name="Object 2"/>
          <p:cNvGraphicFramePr>
            <a:graphicFrameLocks noChangeAspect="1"/>
          </p:cNvGraphicFramePr>
          <p:nvPr/>
        </p:nvGraphicFramePr>
        <p:xfrm>
          <a:off x="972130" y="4714884"/>
          <a:ext cx="7600398" cy="2120304"/>
        </p:xfrm>
        <a:graphic>
          <a:graphicData uri="http://schemas.openxmlformats.org/presentationml/2006/ole">
            <p:oleObj spid="_x0000_s172034" r:id="rId3" imgW="5208621" imgH="1471343"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72033"/>
                                        </p:tgtEl>
                                        <p:attrNameLst>
                                          <p:attrName>style.visibility</p:attrName>
                                        </p:attrNameLst>
                                      </p:cBhvr>
                                      <p:to>
                                        <p:strVal val="visible"/>
                                      </p:to>
                                    </p:set>
                                    <p:animEffect transition="in" filter="checkerboard(across)">
                                      <p:cBhvr>
                                        <p:cTn id="12" dur="500"/>
                                        <p:tgtEl>
                                          <p:spTgt spid="17203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72034"/>
                                        </p:tgtEl>
                                        <p:attrNameLst>
                                          <p:attrName>style.visibility</p:attrName>
                                        </p:attrNameLst>
                                      </p:cBhvr>
                                      <p:to>
                                        <p:strVal val="visible"/>
                                      </p:to>
                                    </p:set>
                                    <p:animEffect transition="in" filter="checkerboard(across)">
                                      <p:cBhvr>
                                        <p:cTn id="17" dur="500"/>
                                        <p:tgtEl>
                                          <p:spTgt spid="172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7203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 Diagonal Corner Rectangle 3"/>
          <p:cNvSpPr/>
          <p:nvPr/>
        </p:nvSpPr>
        <p:spPr>
          <a:xfrm>
            <a:off x="71406" y="857232"/>
            <a:ext cx="5643602" cy="571504"/>
          </a:xfrm>
          <a:prstGeom prst="round2Diag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3200" b="1" smtClean="0">
                <a:latin typeface="Times New Roman" pitchFamily="18" charset="0"/>
                <a:cs typeface="Times New Roman" pitchFamily="18" charset="0"/>
              </a:rPr>
              <a:t>6.5/ </a:t>
            </a:r>
            <a:r>
              <a:rPr lang="en-US" sz="3200" b="1" u="sng" smtClean="0">
                <a:latin typeface="Times New Roman" pitchFamily="18" charset="0"/>
                <a:cs typeface="Times New Roman" pitchFamily="18" charset="0"/>
              </a:rPr>
              <a:t>Diode hầm (diode Tunnel)</a:t>
            </a:r>
            <a:r>
              <a:rPr lang="en-US" sz="3200" b="1" smtClean="0">
                <a:latin typeface="Times New Roman" pitchFamily="18" charset="0"/>
                <a:cs typeface="Times New Roman" pitchFamily="18" charset="0"/>
              </a:rPr>
              <a:t>:</a:t>
            </a:r>
            <a:endParaRPr lang="vi-VN" sz="3200" b="1">
              <a:latin typeface="Times New Roman" pitchFamily="18" charset="0"/>
              <a:cs typeface="Times New Roman" pitchFamily="18" charset="0"/>
            </a:endParaRPr>
          </a:p>
        </p:txBody>
      </p:sp>
      <p:sp>
        <p:nvSpPr>
          <p:cNvPr id="173057" name="Rectangle 1"/>
          <p:cNvSpPr>
            <a:spLocks noChangeArrowheads="1"/>
          </p:cNvSpPr>
          <p:nvPr/>
        </p:nvSpPr>
        <p:spPr bwMode="auto">
          <a:xfrm>
            <a:off x="71438" y="1500174"/>
            <a:ext cx="8929718"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7200" algn="r"/>
                <a:tab pos="2743200" algn="ctr"/>
                <a:tab pos="5486400" algn="r"/>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Có cấu tạo giống như diode thường, nhưng nồng độ tạp chất thường cao hơn rất nhiều.</a:t>
            </a:r>
            <a:endParaRPr kumimoji="0" lang="en-US" sz="3200" b="0" i="0" u="none" strike="noStrike" cap="none" normalizeH="0" baseline="0" smtClean="0">
              <a:ln>
                <a:noFill/>
              </a:ln>
              <a:solidFill>
                <a:srgbClr val="002060"/>
              </a:solidFill>
              <a:effectLst/>
              <a:latin typeface="Arial" pitchFamily="34" charset="0"/>
              <a:cs typeface="Arial" pitchFamily="34" charset="0"/>
            </a:endParaRPr>
          </a:p>
        </p:txBody>
      </p:sp>
      <p:sp>
        <p:nvSpPr>
          <p:cNvPr id="173059"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73058" name="Object 2"/>
          <p:cNvGraphicFramePr>
            <a:graphicFrameLocks noChangeAspect="1"/>
          </p:cNvGraphicFramePr>
          <p:nvPr/>
        </p:nvGraphicFramePr>
        <p:xfrm>
          <a:off x="483819" y="2621836"/>
          <a:ext cx="8160147" cy="4093312"/>
        </p:xfrm>
        <a:graphic>
          <a:graphicData uri="http://schemas.openxmlformats.org/presentationml/2006/ole">
            <p:oleObj spid="_x0000_s173058" r:id="rId3" imgW="4941111" imgH="2452058"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73057"/>
                                        </p:tgtEl>
                                        <p:attrNameLst>
                                          <p:attrName>style.visibility</p:attrName>
                                        </p:attrNameLst>
                                      </p:cBhvr>
                                      <p:to>
                                        <p:strVal val="visible"/>
                                      </p:to>
                                    </p:set>
                                    <p:animEffect transition="in" filter="checkerboard(across)">
                                      <p:cBhvr>
                                        <p:cTn id="12" dur="500"/>
                                        <p:tgtEl>
                                          <p:spTgt spid="17305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73058"/>
                                        </p:tgtEl>
                                        <p:attrNameLst>
                                          <p:attrName>style.visibility</p:attrName>
                                        </p:attrNameLst>
                                      </p:cBhvr>
                                      <p:to>
                                        <p:strVal val="visible"/>
                                      </p:to>
                                    </p:set>
                                    <p:animEffect transition="in" filter="checkerboard(across)">
                                      <p:cBhvr>
                                        <p:cTn id="17" dur="500"/>
                                        <p:tgtEl>
                                          <p:spTgt spid="173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7305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74081" name="Object 1"/>
          <p:cNvGraphicFramePr>
            <a:graphicFrameLocks noChangeAspect="1"/>
          </p:cNvGraphicFramePr>
          <p:nvPr/>
        </p:nvGraphicFramePr>
        <p:xfrm>
          <a:off x="5405085" y="1214422"/>
          <a:ext cx="3596071" cy="2506854"/>
        </p:xfrm>
        <a:graphic>
          <a:graphicData uri="http://schemas.openxmlformats.org/presentationml/2006/ole">
            <p:oleObj spid="_x0000_s174081" r:id="rId3" imgW="4395011" imgH="3122762" progId="">
              <p:embed/>
            </p:oleObj>
          </a:graphicData>
        </a:graphic>
      </p:graphicFrame>
      <p:sp>
        <p:nvSpPr>
          <p:cNvPr id="6" name="TextBox 5"/>
          <p:cNvSpPr txBox="1"/>
          <p:nvPr/>
        </p:nvSpPr>
        <p:spPr>
          <a:xfrm>
            <a:off x="3500430" y="785794"/>
            <a:ext cx="1857388" cy="584775"/>
          </a:xfrm>
          <a:prstGeom prst="rect">
            <a:avLst/>
          </a:prstGeom>
          <a:noFill/>
        </p:spPr>
        <p:txBody>
          <a:bodyPr wrap="square" rtlCol="0">
            <a:spAutoFit/>
          </a:bodyPr>
          <a:lstStyle/>
          <a:p>
            <a:r>
              <a:rPr lang="en-US" sz="3200" b="1" u="sng" smtClean="0">
                <a:solidFill>
                  <a:srgbClr val="FF0000"/>
                </a:solidFill>
                <a:latin typeface="Times New Roman" pitchFamily="18" charset="0"/>
                <a:cs typeface="Times New Roman" pitchFamily="18" charset="0"/>
              </a:rPr>
              <a:t>Bài tập</a:t>
            </a:r>
            <a:endParaRPr lang="vi-VN" sz="3200" b="1" u="sng">
              <a:solidFill>
                <a:srgbClr val="FF0000"/>
              </a:solidFill>
              <a:latin typeface="Times New Roman" pitchFamily="18" charset="0"/>
              <a:cs typeface="Times New Roman" pitchFamily="18" charset="0"/>
            </a:endParaRPr>
          </a:p>
        </p:txBody>
      </p:sp>
      <p:sp>
        <p:nvSpPr>
          <p:cNvPr id="174083" name="Rectangle 3"/>
          <p:cNvSpPr>
            <a:spLocks noChangeArrowheads="1"/>
          </p:cNvSpPr>
          <p:nvPr/>
        </p:nvSpPr>
        <p:spPr bwMode="auto">
          <a:xfrm>
            <a:off x="142876" y="1428736"/>
            <a:ext cx="5286380"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7200" algn="r"/>
                <a:tab pos="2743200" algn="ctr"/>
                <a:tab pos="5486400" algn="r"/>
              </a:tabLst>
            </a:pPr>
            <a:r>
              <a:rPr kumimoji="0" lang="en-US" sz="2800" b="0"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1)</a:t>
            </a:r>
            <a:r>
              <a:rPr kumimoji="0" lang="en-US" sz="2800" b="0" i="0" u="none" strike="noStrike" cap="none" normalizeH="0" smtClean="0">
                <a:ln>
                  <a:noFill/>
                </a:ln>
                <a:solidFill>
                  <a:schemeClr val="accent6">
                    <a:lumMod val="75000"/>
                  </a:schemeClr>
                </a:solidFill>
                <a:effectLst/>
                <a:latin typeface="Times New Roman" pitchFamily="18" charset="0"/>
                <a:ea typeface="Times New Roman" pitchFamily="18" charset="0"/>
                <a:cs typeface="Times New Roman" pitchFamily="18" charset="0"/>
              </a:rPr>
              <a:t> </a:t>
            </a:r>
            <a:r>
              <a:rPr kumimoji="0" lang="en-US" sz="2800" b="0"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Tính điện trở hạn dòng cho mạch điện ổn áp dùng diode zener như hình vẽ. Biết V</a:t>
            </a:r>
            <a:r>
              <a:rPr kumimoji="0" lang="en-US" sz="2800" b="0" i="0" u="none" strike="noStrike" cap="none" normalizeH="0" baseline="-30000" smtClean="0">
                <a:ln>
                  <a:noFill/>
                </a:ln>
                <a:solidFill>
                  <a:schemeClr val="accent6">
                    <a:lumMod val="75000"/>
                  </a:schemeClr>
                </a:solidFill>
                <a:effectLst/>
                <a:latin typeface="Times New Roman" pitchFamily="18" charset="0"/>
                <a:ea typeface="Times New Roman" pitchFamily="18" charset="0"/>
                <a:cs typeface="Times New Roman" pitchFamily="18" charset="0"/>
              </a:rPr>
              <a:t>DC</a:t>
            </a:r>
            <a:r>
              <a:rPr kumimoji="0" lang="en-US" sz="2800" b="0"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 = 15</a:t>
            </a:r>
            <a:r>
              <a:rPr kumimoji="0" lang="en-US" sz="2800" b="0" i="0" u="none" strike="noStrike" cap="none" normalizeH="0" baseline="30000" smtClean="0">
                <a:ln>
                  <a:noFill/>
                </a:ln>
                <a:solidFill>
                  <a:schemeClr val="accent6">
                    <a:lumMod val="75000"/>
                  </a:schemeClr>
                </a:solidFill>
                <a:effectLst/>
                <a:latin typeface="Times New Roman" pitchFamily="18" charset="0"/>
                <a:ea typeface="Times New Roman" pitchFamily="18" charset="0"/>
                <a:cs typeface="Times New Roman" pitchFamily="18" charset="0"/>
              </a:rPr>
              <a:t>V</a:t>
            </a:r>
            <a:r>
              <a:rPr kumimoji="0" lang="en-US" sz="2800" b="0"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 </a:t>
            </a:r>
          </a:p>
          <a:p>
            <a:pPr marL="0" marR="0" lvl="0" indent="0" algn="just" defTabSz="914400" rtl="0" eaLnBrk="1" fontAlgn="base" latinLnBrk="0" hangingPunct="1">
              <a:lnSpc>
                <a:spcPct val="100000"/>
              </a:lnSpc>
              <a:spcBef>
                <a:spcPct val="0"/>
              </a:spcBef>
              <a:spcAft>
                <a:spcPct val="0"/>
              </a:spcAft>
              <a:buClrTx/>
              <a:buSzTx/>
              <a:buFontTx/>
              <a:buNone/>
              <a:tabLst>
                <a:tab pos="457200" algn="r"/>
                <a:tab pos="2743200" algn="ctr"/>
                <a:tab pos="5486400" algn="r"/>
              </a:tabLst>
            </a:pPr>
            <a:r>
              <a:rPr kumimoji="0" lang="en-US" sz="2800" b="0"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V</a:t>
            </a:r>
            <a:r>
              <a:rPr kumimoji="0" lang="en-US" sz="2800" b="0" i="0" u="none" strike="noStrike" cap="none" normalizeH="0" baseline="-30000" smtClean="0">
                <a:ln>
                  <a:noFill/>
                </a:ln>
                <a:solidFill>
                  <a:schemeClr val="accent6">
                    <a:lumMod val="75000"/>
                  </a:schemeClr>
                </a:solidFill>
                <a:effectLst/>
                <a:latin typeface="Times New Roman" pitchFamily="18" charset="0"/>
                <a:ea typeface="Times New Roman" pitchFamily="18" charset="0"/>
                <a:cs typeface="Times New Roman" pitchFamily="18" charset="0"/>
              </a:rPr>
              <a:t>Z</a:t>
            </a:r>
            <a:r>
              <a:rPr kumimoji="0" lang="en-US" sz="2800" b="0"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 =7,5</a:t>
            </a:r>
            <a:r>
              <a:rPr kumimoji="0" lang="en-US" sz="2800" b="0" i="0" u="none" strike="noStrike" cap="none" normalizeH="0" baseline="30000" smtClean="0">
                <a:ln>
                  <a:noFill/>
                </a:ln>
                <a:solidFill>
                  <a:schemeClr val="accent6">
                    <a:lumMod val="75000"/>
                  </a:schemeClr>
                </a:solidFill>
                <a:effectLst/>
                <a:latin typeface="Times New Roman" pitchFamily="18" charset="0"/>
                <a:ea typeface="Times New Roman" pitchFamily="18" charset="0"/>
                <a:cs typeface="Times New Roman" pitchFamily="18" charset="0"/>
              </a:rPr>
              <a:t>V</a:t>
            </a:r>
            <a:r>
              <a:rPr kumimoji="0" lang="en-US" sz="2800" b="0"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 I</a:t>
            </a:r>
            <a:r>
              <a:rPr kumimoji="0" lang="en-US" sz="2800" b="0" i="0" u="none" strike="noStrike" cap="none" normalizeH="0" baseline="-30000" smtClean="0">
                <a:ln>
                  <a:noFill/>
                </a:ln>
                <a:solidFill>
                  <a:schemeClr val="accent6">
                    <a:lumMod val="75000"/>
                  </a:schemeClr>
                </a:solidFill>
                <a:effectLst/>
                <a:latin typeface="Times New Roman" pitchFamily="18" charset="0"/>
                <a:ea typeface="Times New Roman" pitchFamily="18" charset="0"/>
                <a:cs typeface="Times New Roman" pitchFamily="18" charset="0"/>
              </a:rPr>
              <a:t>Z</a:t>
            </a:r>
            <a:r>
              <a:rPr kumimoji="0" lang="en-US" sz="2800" b="0"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 = 25mA, I</a:t>
            </a:r>
            <a:r>
              <a:rPr kumimoji="0" lang="en-US" sz="2800" b="0" i="0" u="none" strike="noStrike" cap="none" normalizeH="0" baseline="-30000" smtClean="0">
                <a:ln>
                  <a:noFill/>
                </a:ln>
                <a:solidFill>
                  <a:schemeClr val="accent6">
                    <a:lumMod val="75000"/>
                  </a:schemeClr>
                </a:solidFill>
                <a:effectLst/>
                <a:latin typeface="Times New Roman" pitchFamily="18" charset="0"/>
                <a:ea typeface="Times New Roman" pitchFamily="18" charset="0"/>
                <a:cs typeface="Times New Roman" pitchFamily="18" charset="0"/>
              </a:rPr>
              <a:t>L</a:t>
            </a:r>
            <a:r>
              <a:rPr kumimoji="0" lang="en-US" sz="2800" b="0"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 = 50mA?</a:t>
            </a:r>
            <a:endParaRPr kumimoji="0" lang="en-US" sz="2800" b="0" i="0" u="none" strike="noStrike" cap="none" normalizeH="0" baseline="0" smtClean="0">
              <a:ln>
                <a:noFill/>
              </a:ln>
              <a:solidFill>
                <a:schemeClr val="accent6">
                  <a:lumMod val="75000"/>
                </a:schemeClr>
              </a:solidFill>
              <a:effectLst/>
              <a:latin typeface="Arial" pitchFamily="34" charset="0"/>
              <a:cs typeface="Arial" pitchFamily="34" charset="0"/>
            </a:endParaRPr>
          </a:p>
        </p:txBody>
      </p:sp>
      <p:sp>
        <p:nvSpPr>
          <p:cNvPr id="174085"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74084" name="Object 4"/>
          <p:cNvGraphicFramePr>
            <a:graphicFrameLocks noChangeAspect="1"/>
          </p:cNvGraphicFramePr>
          <p:nvPr/>
        </p:nvGraphicFramePr>
        <p:xfrm>
          <a:off x="5870917" y="4038956"/>
          <a:ext cx="2915925" cy="2461878"/>
        </p:xfrm>
        <a:graphic>
          <a:graphicData uri="http://schemas.openxmlformats.org/presentationml/2006/ole">
            <p:oleObj spid="_x0000_s174084" r:id="rId4" imgW="889635" imgH="922258" progId="">
              <p:embed/>
            </p:oleObj>
          </a:graphicData>
        </a:graphic>
      </p:graphicFrame>
      <p:sp>
        <p:nvSpPr>
          <p:cNvPr id="174086" name="Rectangle 6"/>
          <p:cNvSpPr>
            <a:spLocks noChangeArrowheads="1"/>
          </p:cNvSpPr>
          <p:nvPr/>
        </p:nvSpPr>
        <p:spPr bwMode="auto">
          <a:xfrm>
            <a:off x="142876" y="4691730"/>
            <a:ext cx="5715008"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7200" algn="r"/>
                <a:tab pos="2743200" algn="ctr"/>
                <a:tab pos="5486400" algn="r"/>
              </a:tabLst>
            </a:pPr>
            <a:r>
              <a:rPr kumimoji="0" lang="en-US" sz="2800" b="0"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2) Xét mạch điện như hình vẽ. </a:t>
            </a:r>
            <a:r>
              <a:rPr kumimoji="0" lang="fr-FR" sz="2800" b="0"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Biết V</a:t>
            </a:r>
            <a:r>
              <a:rPr kumimoji="0" lang="fr-FR" sz="2800" b="0" i="0" u="none" strike="noStrike" cap="none" normalizeH="0" baseline="-30000" smtClean="0">
                <a:ln>
                  <a:noFill/>
                </a:ln>
                <a:solidFill>
                  <a:schemeClr val="accent6">
                    <a:lumMod val="75000"/>
                  </a:schemeClr>
                </a:solidFill>
                <a:effectLst/>
                <a:latin typeface="Times New Roman" pitchFamily="18" charset="0"/>
                <a:ea typeface="Times New Roman" pitchFamily="18" charset="0"/>
                <a:cs typeface="Times New Roman" pitchFamily="18" charset="0"/>
              </a:rPr>
              <a:t>DC</a:t>
            </a:r>
            <a:r>
              <a:rPr kumimoji="0" lang="fr-FR" sz="2800" b="0"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 = 12</a:t>
            </a:r>
            <a:r>
              <a:rPr kumimoji="0" lang="fr-FR" sz="2800" b="0" i="0" u="none" strike="noStrike" cap="none" normalizeH="0" baseline="30000" smtClean="0">
                <a:ln>
                  <a:noFill/>
                </a:ln>
                <a:solidFill>
                  <a:schemeClr val="accent6">
                    <a:lumMod val="75000"/>
                  </a:schemeClr>
                </a:solidFill>
                <a:effectLst/>
                <a:latin typeface="Times New Roman" pitchFamily="18" charset="0"/>
                <a:ea typeface="Times New Roman" pitchFamily="18" charset="0"/>
                <a:cs typeface="Times New Roman" pitchFamily="18" charset="0"/>
              </a:rPr>
              <a:t>V</a:t>
            </a:r>
            <a:r>
              <a:rPr kumimoji="0" lang="fr-FR" sz="2800" b="0"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 I</a:t>
            </a:r>
            <a:r>
              <a:rPr kumimoji="0" lang="fr-FR" sz="2800" b="0" i="0" u="none" strike="noStrike" cap="none" normalizeH="0" baseline="-30000" smtClean="0">
                <a:ln>
                  <a:noFill/>
                </a:ln>
                <a:solidFill>
                  <a:schemeClr val="accent6">
                    <a:lumMod val="75000"/>
                  </a:schemeClr>
                </a:solidFill>
                <a:effectLst/>
                <a:latin typeface="Times New Roman" pitchFamily="18" charset="0"/>
                <a:ea typeface="Times New Roman" pitchFamily="18" charset="0"/>
                <a:cs typeface="Times New Roman" pitchFamily="18" charset="0"/>
              </a:rPr>
              <a:t>D</a:t>
            </a:r>
            <a:r>
              <a:rPr kumimoji="0" lang="fr-FR" sz="2800" b="0"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 = 11,3mA. Tính điện áp đặt lên R và trị số điện trở R?</a:t>
            </a:r>
            <a:endParaRPr kumimoji="0" lang="fr-FR" sz="2800" b="0" i="0" u="none" strike="noStrike" cap="none" normalizeH="0" baseline="0" smtClean="0">
              <a:ln>
                <a:noFill/>
              </a:ln>
              <a:solidFill>
                <a:schemeClr val="accent6">
                  <a:lumMod val="75000"/>
                </a:schemeClr>
              </a:solidFill>
              <a:effectLst/>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827</TotalTime>
  <Words>796</Words>
  <Application>Microsoft Office PowerPoint</Application>
  <PresentationFormat>On-screen Show (4:3)</PresentationFormat>
  <Paragraphs>45</Paragraphs>
  <Slides>14</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14</vt:i4>
      </vt:variant>
    </vt:vector>
  </HeadingPairs>
  <TitlesOfParts>
    <vt:vector size="16" baseType="lpstr">
      <vt:lpstr>Office Theme</vt:lpstr>
      <vt:lpstr>Equation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vector>
  </TitlesOfParts>
  <Company>Truong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Administrator</cp:lastModifiedBy>
  <cp:revision>145</cp:revision>
  <dcterms:created xsi:type="dcterms:W3CDTF">2020-10-15T06:09:09Z</dcterms:created>
  <dcterms:modified xsi:type="dcterms:W3CDTF">2020-11-20T05:36:36Z</dcterms:modified>
</cp:coreProperties>
</file>