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mp4" ContentType="video/mp4"/>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52"/>
  </p:notesMasterIdLst>
  <p:sldIdLst>
    <p:sldId id="257" r:id="rId2"/>
    <p:sldId id="258" r:id="rId3"/>
    <p:sldId id="261" r:id="rId4"/>
    <p:sldId id="262" r:id="rId5"/>
    <p:sldId id="259" r:id="rId6"/>
    <p:sldId id="277" r:id="rId7"/>
    <p:sldId id="263" r:id="rId8"/>
    <p:sldId id="267" r:id="rId9"/>
    <p:sldId id="278" r:id="rId10"/>
    <p:sldId id="268" r:id="rId11"/>
    <p:sldId id="264" r:id="rId12"/>
    <p:sldId id="265" r:id="rId13"/>
    <p:sldId id="266" r:id="rId14"/>
    <p:sldId id="269" r:id="rId15"/>
    <p:sldId id="270" r:id="rId16"/>
    <p:sldId id="271" r:id="rId17"/>
    <p:sldId id="273" r:id="rId18"/>
    <p:sldId id="283" r:id="rId19"/>
    <p:sldId id="272" r:id="rId20"/>
    <p:sldId id="281" r:id="rId21"/>
    <p:sldId id="279" r:id="rId22"/>
    <p:sldId id="274" r:id="rId23"/>
    <p:sldId id="282" r:id="rId24"/>
    <p:sldId id="280" r:id="rId25"/>
    <p:sldId id="275" r:id="rId26"/>
    <p:sldId id="276" r:id="rId27"/>
    <p:sldId id="284" r:id="rId28"/>
    <p:sldId id="285" r:id="rId29"/>
    <p:sldId id="286" r:id="rId30"/>
    <p:sldId id="287" r:id="rId31"/>
    <p:sldId id="302" r:id="rId32"/>
    <p:sldId id="303" r:id="rId33"/>
    <p:sldId id="304" r:id="rId34"/>
    <p:sldId id="305" r:id="rId35"/>
    <p:sldId id="306" r:id="rId36"/>
    <p:sldId id="288" r:id="rId37"/>
    <p:sldId id="289" r:id="rId38"/>
    <p:sldId id="290" r:id="rId39"/>
    <p:sldId id="291" r:id="rId40"/>
    <p:sldId id="292" r:id="rId41"/>
    <p:sldId id="293" r:id="rId42"/>
    <p:sldId id="294" r:id="rId43"/>
    <p:sldId id="295" r:id="rId44"/>
    <p:sldId id="296" r:id="rId45"/>
    <p:sldId id="297" r:id="rId46"/>
    <p:sldId id="260" r:id="rId47"/>
    <p:sldId id="298" r:id="rId48"/>
    <p:sldId id="299" r:id="rId49"/>
    <p:sldId id="300" r:id="rId50"/>
    <p:sldId id="301" r:id="rId5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30" autoAdjust="0"/>
    <p:restoredTop sz="94660"/>
  </p:normalViewPr>
  <p:slideViewPr>
    <p:cSldViewPr snapToGrid="0">
      <p:cViewPr varScale="1">
        <p:scale>
          <a:sx n="77" d="100"/>
          <a:sy n="77" d="100"/>
        </p:scale>
        <p:origin x="216"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B471EEC-8A6F-4B43-AAA8-A775A0546ACE}" type="datetimeFigureOut">
              <a:rPr lang="en-US" smtClean="0"/>
              <a:t>5/15/2021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32A125B-20D7-4C94-8019-EBC4E20E5077}" type="slidenum">
              <a:rPr lang="en-US" smtClean="0"/>
              <a:t>‹#›</a:t>
            </a:fld>
            <a:endParaRPr lang="en-US"/>
          </a:p>
        </p:txBody>
      </p:sp>
    </p:spTree>
    <p:extLst>
      <p:ext uri="{BB962C8B-B14F-4D97-AF65-F5344CB8AC3E}">
        <p14:creationId xmlns:p14="http://schemas.microsoft.com/office/powerpoint/2010/main" val="36981583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7">
            <a:extLst>
              <a:ext uri="{FF2B5EF4-FFF2-40B4-BE49-F238E27FC236}">
                <a16:creationId xmlns:a16="http://schemas.microsoft.com/office/drawing/2014/main" id="{EC158414-8033-47B3-92B5-06F600B4E8D4}"/>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defTabSz="457200" eaLnBrk="0" fontAlgn="base" hangingPunct="0">
              <a:spcBef>
                <a:spcPct val="0"/>
              </a:spcBef>
              <a:spcAft>
                <a:spcPct val="0"/>
              </a:spcAft>
              <a:defRPr>
                <a:solidFill>
                  <a:schemeClr val="tx1"/>
                </a:solidFill>
                <a:latin typeface="Trebuchet MS" panose="020B0603020202020204" pitchFamily="34" charset="0"/>
              </a:defRPr>
            </a:lvl6pPr>
            <a:lvl7pPr marL="2971800" indent="-228600" defTabSz="457200" eaLnBrk="0" fontAlgn="base" hangingPunct="0">
              <a:spcBef>
                <a:spcPct val="0"/>
              </a:spcBef>
              <a:spcAft>
                <a:spcPct val="0"/>
              </a:spcAft>
              <a:defRPr>
                <a:solidFill>
                  <a:schemeClr val="tx1"/>
                </a:solidFill>
                <a:latin typeface="Trebuchet MS" panose="020B0603020202020204" pitchFamily="34" charset="0"/>
              </a:defRPr>
            </a:lvl7pPr>
            <a:lvl8pPr marL="3429000" indent="-228600" defTabSz="457200" eaLnBrk="0" fontAlgn="base" hangingPunct="0">
              <a:spcBef>
                <a:spcPct val="0"/>
              </a:spcBef>
              <a:spcAft>
                <a:spcPct val="0"/>
              </a:spcAft>
              <a:defRPr>
                <a:solidFill>
                  <a:schemeClr val="tx1"/>
                </a:solidFill>
                <a:latin typeface="Trebuchet MS" panose="020B0603020202020204" pitchFamily="34" charset="0"/>
              </a:defRPr>
            </a:lvl8pPr>
            <a:lvl9pPr marL="3886200" indent="-228600" defTabSz="457200" eaLnBrk="0" fontAlgn="base" hangingPunct="0">
              <a:spcBef>
                <a:spcPct val="0"/>
              </a:spcBef>
              <a:spcAft>
                <a:spcPct val="0"/>
              </a:spcAft>
              <a:defRPr>
                <a:solidFill>
                  <a:schemeClr val="tx1"/>
                </a:solidFill>
                <a:latin typeface="Trebuchet MS" panose="020B0603020202020204" pitchFamily="34" charset="0"/>
              </a:defRPr>
            </a:lvl9pPr>
          </a:lstStyle>
          <a:p>
            <a:pPr fontAlgn="base">
              <a:spcBef>
                <a:spcPct val="0"/>
              </a:spcBef>
              <a:spcAft>
                <a:spcPct val="0"/>
              </a:spcAft>
            </a:pPr>
            <a:fld id="{CD82AA96-6C81-4D91-9964-51EA19A1E099}" type="slidenum">
              <a:rPr lang="en-US" altLang="en-US" smtClean="0">
                <a:latin typeface="Calibri" panose="020F0502020204030204" pitchFamily="34" charset="0"/>
              </a:rPr>
              <a:pPr fontAlgn="base">
                <a:spcBef>
                  <a:spcPct val="0"/>
                </a:spcBef>
                <a:spcAft>
                  <a:spcPct val="0"/>
                </a:spcAft>
              </a:pPr>
              <a:t>1</a:t>
            </a:fld>
            <a:endParaRPr lang="en-US" altLang="en-US">
              <a:latin typeface="Calibri" panose="020F0502020204030204" pitchFamily="34" charset="0"/>
            </a:endParaRPr>
          </a:p>
        </p:txBody>
      </p:sp>
      <p:sp>
        <p:nvSpPr>
          <p:cNvPr id="8195" name="Rectangle 2">
            <a:extLst>
              <a:ext uri="{FF2B5EF4-FFF2-40B4-BE49-F238E27FC236}">
                <a16:creationId xmlns:a16="http://schemas.microsoft.com/office/drawing/2014/main" id="{E19202DB-E98A-4957-B68A-71454EB799B0}"/>
              </a:ext>
            </a:extLst>
          </p:cNvPr>
          <p:cNvSpPr>
            <a:spLocks noGrp="1" noRot="1" noChangeAspect="1" noChangeArrowheads="1" noTextEdit="1"/>
          </p:cNvSpPr>
          <p:nvPr>
            <p:ph type="sldImg"/>
          </p:nvPr>
        </p:nvSpPr>
        <p:spPr>
          <a:ln/>
        </p:spPr>
      </p:sp>
      <p:sp>
        <p:nvSpPr>
          <p:cNvPr id="8196" name="Rectangle 3">
            <a:extLst>
              <a:ext uri="{FF2B5EF4-FFF2-40B4-BE49-F238E27FC236}">
                <a16:creationId xmlns:a16="http://schemas.microsoft.com/office/drawing/2014/main" id="{AFE6336D-3FF3-428D-8CB6-66098DD44397}"/>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C7D1B31-2E50-4222-9D09-0527992ECF1B}" type="datetimeFigureOut">
              <a:rPr lang="en-US" smtClean="0"/>
              <a:t>5/15/2021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E5555A-6D01-4834-9D7E-923D038F3DDE}" type="slidenum">
              <a:rPr lang="en-US" smtClean="0"/>
              <a:t>‹#›</a:t>
            </a:fld>
            <a:endParaRPr lang="en-US"/>
          </a:p>
        </p:txBody>
      </p:sp>
    </p:spTree>
    <p:extLst>
      <p:ext uri="{BB962C8B-B14F-4D97-AF65-F5344CB8AC3E}">
        <p14:creationId xmlns:p14="http://schemas.microsoft.com/office/powerpoint/2010/main" val="39253720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C7D1B31-2E50-4222-9D09-0527992ECF1B}" type="datetimeFigureOut">
              <a:rPr lang="en-US" smtClean="0"/>
              <a:t>5/15/2021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E5555A-6D01-4834-9D7E-923D038F3DDE}" type="slidenum">
              <a:rPr lang="en-US" smtClean="0"/>
              <a:t>‹#›</a:t>
            </a:fld>
            <a:endParaRPr lang="en-US"/>
          </a:p>
        </p:txBody>
      </p:sp>
    </p:spTree>
    <p:extLst>
      <p:ext uri="{BB962C8B-B14F-4D97-AF65-F5344CB8AC3E}">
        <p14:creationId xmlns:p14="http://schemas.microsoft.com/office/powerpoint/2010/main" val="20578939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C7D1B31-2E50-4222-9D09-0527992ECF1B}" type="datetimeFigureOut">
              <a:rPr lang="en-US" smtClean="0"/>
              <a:t>5/15/2021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E5555A-6D01-4834-9D7E-923D038F3DDE}" type="slidenum">
              <a:rPr lang="en-US" smtClean="0"/>
              <a:t>‹#›</a:t>
            </a:fld>
            <a:endParaRPr lang="en-US"/>
          </a:p>
        </p:txBody>
      </p:sp>
    </p:spTree>
    <p:extLst>
      <p:ext uri="{BB962C8B-B14F-4D97-AF65-F5344CB8AC3E}">
        <p14:creationId xmlns:p14="http://schemas.microsoft.com/office/powerpoint/2010/main" val="32889938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C7D1B31-2E50-4222-9D09-0527992ECF1B}" type="datetimeFigureOut">
              <a:rPr lang="en-US" smtClean="0"/>
              <a:t>5/15/2021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DE5555A-6D01-4834-9D7E-923D038F3DDE}" type="slidenum">
              <a:rPr lang="en-US" smtClean="0"/>
              <a:t>‹#›</a:t>
            </a:fld>
            <a:endParaRPr lang="en-US"/>
          </a:p>
        </p:txBody>
      </p:sp>
    </p:spTree>
    <p:extLst>
      <p:ext uri="{BB962C8B-B14F-4D97-AF65-F5344CB8AC3E}">
        <p14:creationId xmlns:p14="http://schemas.microsoft.com/office/powerpoint/2010/main" val="11766960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C7D1B31-2E50-4222-9D09-0527992ECF1B}" type="datetimeFigureOut">
              <a:rPr lang="en-US" smtClean="0"/>
              <a:t>5/15/2021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DE5555A-6D01-4834-9D7E-923D038F3DDE}" type="slidenum">
              <a:rPr lang="en-US" smtClean="0"/>
              <a:t>‹#›</a:t>
            </a:fld>
            <a:endParaRPr lang="en-US"/>
          </a:p>
        </p:txBody>
      </p:sp>
    </p:spTree>
    <p:extLst>
      <p:ext uri="{BB962C8B-B14F-4D97-AF65-F5344CB8AC3E}">
        <p14:creationId xmlns:p14="http://schemas.microsoft.com/office/powerpoint/2010/main" val="31485035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C7D1B31-2E50-4222-9D09-0527992ECF1B}" type="datetimeFigureOut">
              <a:rPr lang="en-US" smtClean="0"/>
              <a:t>5/15/2021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DE5555A-6D01-4834-9D7E-923D038F3DDE}" type="slidenum">
              <a:rPr lang="en-US" smtClean="0"/>
              <a:t>‹#›</a:t>
            </a:fld>
            <a:endParaRPr lang="en-US"/>
          </a:p>
        </p:txBody>
      </p:sp>
    </p:spTree>
    <p:extLst>
      <p:ext uri="{BB962C8B-B14F-4D97-AF65-F5344CB8AC3E}">
        <p14:creationId xmlns:p14="http://schemas.microsoft.com/office/powerpoint/2010/main" val="8751630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C7D1B31-2E50-4222-9D09-0527992ECF1B}" type="datetimeFigureOut">
              <a:rPr lang="en-US" smtClean="0"/>
              <a:t>5/15/2021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DE5555A-6D01-4834-9D7E-923D038F3DDE}" type="slidenum">
              <a:rPr lang="en-US" smtClean="0"/>
              <a:t>‹#›</a:t>
            </a:fld>
            <a:endParaRPr lang="en-US"/>
          </a:p>
        </p:txBody>
      </p:sp>
    </p:spTree>
    <p:extLst>
      <p:ext uri="{BB962C8B-B14F-4D97-AF65-F5344CB8AC3E}">
        <p14:creationId xmlns:p14="http://schemas.microsoft.com/office/powerpoint/2010/main" val="3301237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C7D1B31-2E50-4222-9D09-0527992ECF1B}" type="datetimeFigureOut">
              <a:rPr lang="en-US" smtClean="0"/>
              <a:t>5/15/2021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DE5555A-6D01-4834-9D7E-923D038F3DDE}" type="slidenum">
              <a:rPr lang="en-US" smtClean="0"/>
              <a:t>‹#›</a:t>
            </a:fld>
            <a:endParaRPr lang="en-US"/>
          </a:p>
        </p:txBody>
      </p:sp>
    </p:spTree>
    <p:extLst>
      <p:ext uri="{BB962C8B-B14F-4D97-AF65-F5344CB8AC3E}">
        <p14:creationId xmlns:p14="http://schemas.microsoft.com/office/powerpoint/2010/main" val="29954584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C7D1B31-2E50-4222-9D09-0527992ECF1B}" type="datetimeFigureOut">
              <a:rPr lang="en-US" smtClean="0"/>
              <a:t>5/15/2021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DE5555A-6D01-4834-9D7E-923D038F3DDE}" type="slidenum">
              <a:rPr lang="en-US" smtClean="0"/>
              <a:t>‹#›</a:t>
            </a:fld>
            <a:endParaRPr lang="en-US"/>
          </a:p>
        </p:txBody>
      </p:sp>
    </p:spTree>
    <p:extLst>
      <p:ext uri="{BB962C8B-B14F-4D97-AF65-F5344CB8AC3E}">
        <p14:creationId xmlns:p14="http://schemas.microsoft.com/office/powerpoint/2010/main" val="8156757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C7D1B31-2E50-4222-9D09-0527992ECF1B}" type="datetimeFigureOut">
              <a:rPr lang="en-US" smtClean="0"/>
              <a:t>5/15/2021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E5555A-6D01-4834-9D7E-923D038F3DDE}" type="slidenum">
              <a:rPr lang="en-US" smtClean="0"/>
              <a:t>‹#›</a:t>
            </a:fld>
            <a:endParaRPr lang="en-US"/>
          </a:p>
        </p:txBody>
      </p:sp>
    </p:spTree>
    <p:extLst>
      <p:ext uri="{BB962C8B-B14F-4D97-AF65-F5344CB8AC3E}">
        <p14:creationId xmlns:p14="http://schemas.microsoft.com/office/powerpoint/2010/main" val="35343637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C7D1B31-2E50-4222-9D09-0527992ECF1B}" type="datetimeFigureOut">
              <a:rPr lang="en-US" smtClean="0"/>
              <a:t>5/15/2021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E5555A-6D01-4834-9D7E-923D038F3DDE}" type="slidenum">
              <a:rPr lang="en-US" smtClean="0"/>
              <a:t>‹#›</a:t>
            </a:fld>
            <a:endParaRPr lang="en-US"/>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284380305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C7D1B31-2E50-4222-9D09-0527992ECF1B}" type="datetimeFigureOut">
              <a:rPr lang="en-US" smtClean="0"/>
              <a:t>5/15/2021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E5555A-6D01-4834-9D7E-923D038F3DDE}" type="slidenum">
              <a:rPr lang="en-US" smtClean="0"/>
              <a:t>‹#›</a:t>
            </a:fld>
            <a:endParaRPr lang="en-US"/>
          </a:p>
        </p:txBody>
      </p:sp>
    </p:spTree>
    <p:extLst>
      <p:ext uri="{BB962C8B-B14F-4D97-AF65-F5344CB8AC3E}">
        <p14:creationId xmlns:p14="http://schemas.microsoft.com/office/powerpoint/2010/main" val="351212797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C7D1B31-2E50-4222-9D09-0527992ECF1B}" type="datetimeFigureOut">
              <a:rPr lang="en-US" smtClean="0"/>
              <a:t>5/15/2021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E5555A-6D01-4834-9D7E-923D038F3DDE}" type="slidenum">
              <a:rPr lang="en-US" smtClean="0"/>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89345287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C7D1B31-2E50-4222-9D09-0527992ECF1B}" type="datetimeFigureOut">
              <a:rPr lang="en-US" smtClean="0"/>
              <a:t>5/15/2021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E5555A-6D01-4834-9D7E-923D038F3DDE}" type="slidenum">
              <a:rPr lang="en-US" smtClean="0"/>
              <a:t>‹#›</a:t>
            </a:fld>
            <a:endParaRPr lang="en-US"/>
          </a:p>
        </p:txBody>
      </p:sp>
    </p:spTree>
    <p:extLst>
      <p:ext uri="{BB962C8B-B14F-4D97-AF65-F5344CB8AC3E}">
        <p14:creationId xmlns:p14="http://schemas.microsoft.com/office/powerpoint/2010/main" val="257331231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C7D1B31-2E50-4222-9D09-0527992ECF1B}" type="datetimeFigureOut">
              <a:rPr lang="en-US" smtClean="0"/>
              <a:t>5/15/2021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E5555A-6D01-4834-9D7E-923D038F3DDE}" type="slidenum">
              <a:rPr lang="en-US" smtClean="0"/>
              <a:t>‹#›</a:t>
            </a:fld>
            <a:endParaRPr lang="en-US"/>
          </a:p>
        </p:txBody>
      </p:sp>
    </p:spTree>
    <p:extLst>
      <p:ext uri="{BB962C8B-B14F-4D97-AF65-F5344CB8AC3E}">
        <p14:creationId xmlns:p14="http://schemas.microsoft.com/office/powerpoint/2010/main" val="328826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C7D1B31-2E50-4222-9D09-0527992ECF1B}" type="datetimeFigureOut">
              <a:rPr lang="en-US" smtClean="0"/>
              <a:t>5/15/2021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E5555A-6D01-4834-9D7E-923D038F3DDE}" type="slidenum">
              <a:rPr lang="en-US" smtClean="0"/>
              <a:t>‹#›</a:t>
            </a:fld>
            <a:endParaRPr lang="en-US"/>
          </a:p>
        </p:txBody>
      </p:sp>
    </p:spTree>
    <p:extLst>
      <p:ext uri="{BB962C8B-B14F-4D97-AF65-F5344CB8AC3E}">
        <p14:creationId xmlns:p14="http://schemas.microsoft.com/office/powerpoint/2010/main" val="3535687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DC7D1B31-2E50-4222-9D09-0527992ECF1B}" type="datetimeFigureOut">
              <a:rPr lang="en-US" smtClean="0"/>
              <a:t>5/15/2021</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EDE5555A-6D01-4834-9D7E-923D038F3DDE}" type="slidenum">
              <a:rPr lang="en-US" smtClean="0"/>
              <a:t>‹#›</a:t>
            </a:fld>
            <a:endParaRPr lang="en-US"/>
          </a:p>
        </p:txBody>
      </p:sp>
    </p:spTree>
    <p:extLst>
      <p:ext uri="{BB962C8B-B14F-4D97-AF65-F5344CB8AC3E}">
        <p14:creationId xmlns:p14="http://schemas.microsoft.com/office/powerpoint/2010/main" val="278168551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8.wmf"/><Relationship Id="rId7" Type="http://schemas.openxmlformats.org/officeDocument/2006/relationships/image" Target="../media/image10.wmf"/><Relationship Id="rId2" Type="http://schemas.openxmlformats.org/officeDocument/2006/relationships/oleObject" Target="../embeddings/oleObject1.bin"/><Relationship Id="rId1" Type="http://schemas.openxmlformats.org/officeDocument/2006/relationships/slideLayout" Target="../slideLayouts/slideLayout2.xml"/><Relationship Id="rId6" Type="http://schemas.openxmlformats.org/officeDocument/2006/relationships/oleObject" Target="../embeddings/oleObject3.bin"/><Relationship Id="rId5" Type="http://schemas.openxmlformats.org/officeDocument/2006/relationships/image" Target="../media/image9.wmf"/><Relationship Id="rId4" Type="http://schemas.openxmlformats.org/officeDocument/2006/relationships/oleObject" Target="../embeddings/oleObject2.bin"/></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mp4"/><Relationship Id="rId1" Type="http://schemas.microsoft.com/office/2007/relationships/media" Target="../media/media2.mp4"/><Relationship Id="rId4" Type="http://schemas.openxmlformats.org/officeDocument/2006/relationships/image" Target="../media/image16.png"/></Relationships>
</file>

<file path=ppt/slides/_rels/slide1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3.mp4"/><Relationship Id="rId1" Type="http://schemas.microsoft.com/office/2007/relationships/media" Target="../media/media3.mp4"/><Relationship Id="rId4" Type="http://schemas.openxmlformats.org/officeDocument/2006/relationships/image" Target="../media/image18.png"/></Relationships>
</file>

<file path=ppt/slides/_rels/slide2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23.xml.rels><?xml version="1.0" encoding="UTF-8" standalone="yes"?>
<Relationships xmlns="http://schemas.openxmlformats.org/package/2006/relationships"><Relationship Id="rId3" Type="http://schemas.microsoft.com/office/2007/relationships/media" Target="../media/media5.mp4"/><Relationship Id="rId7" Type="http://schemas.openxmlformats.org/officeDocument/2006/relationships/image" Target="../media/image23.png"/><Relationship Id="rId2" Type="http://schemas.openxmlformats.org/officeDocument/2006/relationships/video" Target="../media/media4.mp4"/><Relationship Id="rId1" Type="http://schemas.microsoft.com/office/2007/relationships/media" Target="../media/media4.mp4"/><Relationship Id="rId6" Type="http://schemas.openxmlformats.org/officeDocument/2006/relationships/image" Target="../media/image22.png"/><Relationship Id="rId5" Type="http://schemas.openxmlformats.org/officeDocument/2006/relationships/slideLayout" Target="../slideLayouts/slideLayout2.xml"/><Relationship Id="rId4" Type="http://schemas.openxmlformats.org/officeDocument/2006/relationships/video" Target="../media/media5.mp4"/></Relationships>
</file>

<file path=ppt/slides/_rels/slide2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2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oleObject" Target="../embeddings/oleObject4.bin"/><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 Id="rId5" Type="http://schemas.openxmlformats.org/officeDocument/2006/relationships/image" Target="../media/image27.wmf"/><Relationship Id="rId4" Type="http://schemas.openxmlformats.org/officeDocument/2006/relationships/oleObject" Target="../embeddings/oleObject5.bin"/></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 Id="rId4" Type="http://schemas.openxmlformats.org/officeDocument/2006/relationships/image" Target="../media/image30.png"/></Relationships>
</file>

<file path=ppt/slides/_rels/slide29.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image" Target="../media/image31.png"/><Relationship Id="rId7" Type="http://schemas.openxmlformats.org/officeDocument/2006/relationships/image" Target="../media/image35.png"/><Relationship Id="rId2" Type="http://schemas.openxmlformats.org/officeDocument/2006/relationships/image" Target="../media/image28.png"/><Relationship Id="rId1" Type="http://schemas.openxmlformats.org/officeDocument/2006/relationships/slideLayout" Target="../slideLayouts/slideLayout2.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32.png"/><Relationship Id="rId9" Type="http://schemas.openxmlformats.org/officeDocument/2006/relationships/image" Target="../media/image37.png"/></Relationships>
</file>

<file path=ppt/slides/_rels/slide30.xml.rels><?xml version="1.0" encoding="UTF-8" standalone="yes"?>
<Relationships xmlns="http://schemas.openxmlformats.org/package/2006/relationships"><Relationship Id="rId8" Type="http://schemas.openxmlformats.org/officeDocument/2006/relationships/image" Target="../media/image44.png"/><Relationship Id="rId3" Type="http://schemas.openxmlformats.org/officeDocument/2006/relationships/image" Target="../media/image39.png"/><Relationship Id="rId7" Type="http://schemas.openxmlformats.org/officeDocument/2006/relationships/image" Target="../media/image43.png"/><Relationship Id="rId2" Type="http://schemas.openxmlformats.org/officeDocument/2006/relationships/image" Target="../media/image38.jpeg"/><Relationship Id="rId1" Type="http://schemas.openxmlformats.org/officeDocument/2006/relationships/slideLayout" Target="../slideLayouts/slideLayout2.xml"/><Relationship Id="rId6" Type="http://schemas.openxmlformats.org/officeDocument/2006/relationships/image" Target="../media/image42.png"/><Relationship Id="rId5" Type="http://schemas.openxmlformats.org/officeDocument/2006/relationships/image" Target="../media/image41.png"/><Relationship Id="rId10" Type="http://schemas.openxmlformats.org/officeDocument/2006/relationships/image" Target="../media/image45.png"/><Relationship Id="rId4" Type="http://schemas.openxmlformats.org/officeDocument/2006/relationships/image" Target="../media/image40.png"/><Relationship Id="rId9" Type="http://schemas.openxmlformats.org/officeDocument/2006/relationships/image" Target="../media/image31.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47.wmf"/><Relationship Id="rId2" Type="http://schemas.openxmlformats.org/officeDocument/2006/relationships/image" Target="../media/image46.png"/><Relationship Id="rId1" Type="http://schemas.openxmlformats.org/officeDocument/2006/relationships/slideLayout" Target="../slideLayouts/slideLayout2.xml"/><Relationship Id="rId4" Type="http://schemas.openxmlformats.org/officeDocument/2006/relationships/image" Target="../media/image48.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slideLayout" Target="../slideLayouts/slideLayout2.xml"/><Relationship Id="rId1" Type="http://schemas.openxmlformats.org/officeDocument/2006/relationships/video" Target="file:///C:\Users\ADMIN\Desktop\H&#7890;%20S&#416;%20D&#7920;%20GI&#7900;\gia%20c&#244;ng%20ti&#7879;n.mp4" TargetMode="Externa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png"/><Relationship Id="rId1" Type="http://schemas.openxmlformats.org/officeDocument/2006/relationships/slideLayout" Target="../slideLayouts/slideLayout2.xml"/><Relationship Id="rId4" Type="http://schemas.openxmlformats.org/officeDocument/2006/relationships/image" Target="../media/image60.jpeg"/></Relationships>
</file>

<file path=ppt/slides/_rels/slide48.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6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8D9424DF-4342-4D66-B8AB-7EFFA76C7A4F}"/>
              </a:ext>
            </a:extLst>
          </p:cNvPr>
          <p:cNvSpPr>
            <a:spLocks noGrp="1" noChangeArrowheads="1"/>
          </p:cNvSpPr>
          <p:nvPr>
            <p:ph type="subTitle" idx="1"/>
          </p:nvPr>
        </p:nvSpPr>
        <p:spPr>
          <a:xfrm>
            <a:off x="1399823" y="451513"/>
            <a:ext cx="9144000" cy="2971800"/>
          </a:xfrm>
        </p:spPr>
        <p:txBody>
          <a:bodyPr/>
          <a:lstStyle/>
          <a:p>
            <a:pPr algn="ctr" eaLnBrk="1" hangingPunct="1"/>
            <a:r>
              <a:rPr lang="en-US" altLang="en-US" sz="3600" b="1">
                <a:solidFill>
                  <a:srgbClr val="FF0000"/>
                </a:solidFill>
                <a:latin typeface="Times New Roman" panose="02020603050405020304" pitchFamily="18" charset="0"/>
              </a:rPr>
              <a:t>BÀI GIẢNG</a:t>
            </a:r>
            <a:br>
              <a:rPr lang="en-US" altLang="en-US" sz="4900" b="1">
                <a:solidFill>
                  <a:srgbClr val="0000FF"/>
                </a:solidFill>
                <a:latin typeface="Times New Roman" panose="02020603050405020304" pitchFamily="18" charset="0"/>
              </a:rPr>
            </a:br>
            <a:r>
              <a:rPr lang="en-US" altLang="en-US" sz="4900" b="1">
                <a:solidFill>
                  <a:srgbClr val="0000FF"/>
                </a:solidFill>
                <a:latin typeface="Times New Roman" panose="02020603050405020304" pitchFamily="18" charset="0"/>
              </a:rPr>
              <a:t>NGUYÊN LÝ CẮT KIM LOẠI</a:t>
            </a:r>
          </a:p>
        </p:txBody>
      </p:sp>
      <p:sp>
        <p:nvSpPr>
          <p:cNvPr id="4" name="Date Placeholder 3">
            <a:extLst>
              <a:ext uri="{FF2B5EF4-FFF2-40B4-BE49-F238E27FC236}">
                <a16:creationId xmlns:a16="http://schemas.microsoft.com/office/drawing/2014/main" id="{43F6F778-F9AE-4C57-9FBD-49A2238A6879}"/>
              </a:ext>
            </a:extLst>
          </p:cNvPr>
          <p:cNvSpPr>
            <a:spLocks noGrp="1"/>
          </p:cNvSpPr>
          <p:nvPr>
            <p:ph type="dt" sz="half" idx="10"/>
          </p:nvPr>
        </p:nvSpPr>
        <p:spPr/>
        <p:txBody>
          <a:bodyPr/>
          <a:lstStyle/>
          <a:p>
            <a:pPr>
              <a:defRPr/>
            </a:pPr>
            <a:endParaRPr lang="de-DE" altLang="en-US"/>
          </a:p>
          <a:p>
            <a:pPr>
              <a:defRPr/>
            </a:pPr>
            <a:endParaRPr lang="en-US" altLang="en-US"/>
          </a:p>
        </p:txBody>
      </p:sp>
      <p:sp>
        <p:nvSpPr>
          <p:cNvPr id="7172" name="Slide Number Placeholder 5">
            <a:extLst>
              <a:ext uri="{FF2B5EF4-FFF2-40B4-BE49-F238E27FC236}">
                <a16:creationId xmlns:a16="http://schemas.microsoft.com/office/drawing/2014/main" id="{0604E28A-AFA7-4421-8142-9C16BD5AD78F}"/>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fontAlgn="base">
              <a:spcBef>
                <a:spcPct val="0"/>
              </a:spcBef>
              <a:spcAft>
                <a:spcPct val="0"/>
              </a:spcAft>
              <a:buClrTx/>
              <a:buSzTx/>
              <a:buFontTx/>
              <a:buNone/>
            </a:pPr>
            <a:fld id="{BAF245BB-6A66-465E-AAE1-FE8AFF3779B7}" type="slidenum">
              <a:rPr lang="en-US" altLang="en-US" smtClean="0">
                <a:solidFill>
                  <a:schemeClr val="accent1"/>
                </a:solidFill>
              </a:rPr>
              <a:pPr fontAlgn="base">
                <a:spcBef>
                  <a:spcPct val="0"/>
                </a:spcBef>
                <a:spcAft>
                  <a:spcPct val="0"/>
                </a:spcAft>
                <a:buClrTx/>
                <a:buSzTx/>
                <a:buFontTx/>
                <a:buNone/>
              </a:pPr>
              <a:t>1</a:t>
            </a:fld>
            <a:endParaRPr lang="en-US" altLang="en-US">
              <a:solidFill>
                <a:schemeClr val="accent1"/>
              </a:solidFill>
            </a:endParaRPr>
          </a:p>
        </p:txBody>
      </p:sp>
      <p:pic>
        <p:nvPicPr>
          <p:cNvPr id="6" name="Picture 5" descr="Nghề cắt gọt kim loại là gì? Làm thế nào để thành công trong ngành ...">
            <a:extLst>
              <a:ext uri="{FF2B5EF4-FFF2-40B4-BE49-F238E27FC236}">
                <a16:creationId xmlns:a16="http://schemas.microsoft.com/office/drawing/2014/main" id="{FE4D0887-A1BF-4D19-A288-0A84D3735CEA}"/>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2585966" y="2693600"/>
            <a:ext cx="6688036" cy="3865244"/>
          </a:xfrm>
          <a:prstGeom prst="rect">
            <a:avLst/>
          </a:prstGeom>
          <a:noFill/>
          <a:ln>
            <a:noFill/>
          </a:ln>
        </p:spPr>
      </p:pic>
    </p:spTree>
  </p:cSld>
  <p:clrMapOvr>
    <a:masterClrMapping/>
  </p:clrMapOvr>
  <p:transition>
    <p:cover dir="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21CCBF-94F5-42CE-8CDD-DADF8DB5BC34}"/>
              </a:ext>
            </a:extLst>
          </p:cNvPr>
          <p:cNvSpPr>
            <a:spLocks noGrp="1"/>
          </p:cNvSpPr>
          <p:nvPr>
            <p:ph type="title"/>
          </p:nvPr>
        </p:nvSpPr>
        <p:spPr>
          <a:xfrm>
            <a:off x="629207" y="323892"/>
            <a:ext cx="8596668" cy="677779"/>
          </a:xfrm>
        </p:spPr>
        <p:txBody>
          <a:bodyPr>
            <a:normAutofit fontScale="90000"/>
          </a:bodyPr>
          <a:lstStyle/>
          <a:p>
            <a:pPr algn="ctr"/>
            <a:r>
              <a:rPr lang="en-US" b="1">
                <a:solidFill>
                  <a:srgbClr val="FF0000"/>
                </a:solidFill>
                <a:latin typeface="Times New Roman" panose="02020603050405020304" pitchFamily="18" charset="0"/>
                <a:cs typeface="Times New Roman" panose="02020603050405020304" pitchFamily="18" charset="0"/>
              </a:rPr>
              <a:t>Chương 2: PHƯƠNG PHÁP GIA CÔNG TIỆN</a:t>
            </a:r>
          </a:p>
        </p:txBody>
      </p:sp>
      <p:sp>
        <p:nvSpPr>
          <p:cNvPr id="3" name="Content Placeholder 2">
            <a:extLst>
              <a:ext uri="{FF2B5EF4-FFF2-40B4-BE49-F238E27FC236}">
                <a16:creationId xmlns:a16="http://schemas.microsoft.com/office/drawing/2014/main" id="{5177FC4B-3435-4B49-9921-F70E5FE7A2AE}"/>
              </a:ext>
            </a:extLst>
          </p:cNvPr>
          <p:cNvSpPr>
            <a:spLocks noGrp="1"/>
          </p:cNvSpPr>
          <p:nvPr>
            <p:ph idx="1"/>
          </p:nvPr>
        </p:nvSpPr>
        <p:spPr>
          <a:xfrm>
            <a:off x="838200" y="1504991"/>
            <a:ext cx="10515600" cy="4351338"/>
          </a:xfrm>
        </p:spPr>
        <p:txBody>
          <a:bodyPr>
            <a:noAutofit/>
          </a:bodyPr>
          <a:lstStyle/>
          <a:p>
            <a:pPr marL="0" indent="0" algn="just">
              <a:buNone/>
            </a:pPr>
            <a:r>
              <a:rPr lang="en-US" sz="2800" b="1">
                <a:solidFill>
                  <a:srgbClr val="0000CC"/>
                </a:solidFill>
                <a:effectLst/>
                <a:latin typeface="Times New Roman" panose="02020603050405020304" pitchFamily="18" charset="0"/>
                <a:ea typeface="Calibri" panose="020F0502020204030204" pitchFamily="34" charset="0"/>
                <a:cs typeface="Times New Roman" panose="02020603050405020304" pitchFamily="18" charset="0"/>
              </a:rPr>
              <a:t>Khái niệm về tiện và dao tiện</a:t>
            </a:r>
          </a:p>
          <a:p>
            <a:pPr marL="0" indent="0" algn="just">
              <a:buNone/>
            </a:pPr>
            <a:r>
              <a:rPr lang="en-US" sz="2800">
                <a:solidFill>
                  <a:srgbClr val="0000CC"/>
                </a:solidFill>
                <a:effectLst/>
                <a:latin typeface="Times New Roman" panose="02020603050405020304" pitchFamily="18" charset="0"/>
                <a:ea typeface="Calibri" panose="020F0502020204030204" pitchFamily="34" charset="0"/>
                <a:cs typeface="Times New Roman" panose="02020603050405020304" pitchFamily="18" charset="0"/>
              </a:rPr>
              <a:t>Khái niệm về tiện:</a:t>
            </a:r>
          </a:p>
          <a:p>
            <a:pPr marL="0" indent="0" algn="just">
              <a:buNone/>
            </a:pPr>
            <a:r>
              <a:rPr lang="en-US" sz="2800" b="0" i="0" strike="noStrike">
                <a:solidFill>
                  <a:srgbClr val="0000CC"/>
                </a:solidFill>
                <a:effectLst/>
                <a:latin typeface="Times New Roman" panose="02020603050405020304" pitchFamily="18" charset="0"/>
                <a:cs typeface="Times New Roman" panose="02020603050405020304" pitchFamily="18" charset="0"/>
              </a:rPr>
              <a:t>	Tiện </a:t>
            </a:r>
            <a:r>
              <a:rPr lang="vi-VN" sz="2800" b="0" i="0">
                <a:solidFill>
                  <a:srgbClr val="0000CC"/>
                </a:solidFill>
                <a:effectLst/>
                <a:latin typeface="Times New Roman" panose="02020603050405020304" pitchFamily="18" charset="0"/>
                <a:cs typeface="Times New Roman" panose="02020603050405020304" pitchFamily="18" charset="0"/>
              </a:rPr>
              <a:t>là phương pháp gia công cắt gọt được thực hiện nhờ chuyển động chính thông thường do </a:t>
            </a:r>
            <a:r>
              <a:rPr lang="vi-VN" sz="2800" b="1" i="0">
                <a:solidFill>
                  <a:srgbClr val="0000CC"/>
                </a:solidFill>
                <a:effectLst/>
                <a:latin typeface="Times New Roman" panose="02020603050405020304" pitchFamily="18" charset="0"/>
                <a:cs typeface="Times New Roman" panose="02020603050405020304" pitchFamily="18" charset="0"/>
              </a:rPr>
              <a:t>phôi quay tròn </a:t>
            </a:r>
            <a:r>
              <a:rPr lang="vi-VN" sz="2800" b="0" i="0">
                <a:solidFill>
                  <a:srgbClr val="0000CC"/>
                </a:solidFill>
                <a:effectLst/>
                <a:latin typeface="Times New Roman" panose="02020603050405020304" pitchFamily="18" charset="0"/>
                <a:cs typeface="Times New Roman" panose="02020603050405020304" pitchFamily="18" charset="0"/>
              </a:rPr>
              <a:t>tạo thành chuyển động cắt Vc kết hợp với </a:t>
            </a:r>
            <a:r>
              <a:rPr lang="vi-VN" sz="2800" b="1" i="0">
                <a:solidFill>
                  <a:srgbClr val="0000CC"/>
                </a:solidFill>
                <a:effectLst/>
                <a:latin typeface="Times New Roman" panose="02020603050405020304" pitchFamily="18" charset="0"/>
                <a:cs typeface="Times New Roman" panose="02020603050405020304" pitchFamily="18" charset="0"/>
              </a:rPr>
              <a:t>chuyển động tiến dao</a:t>
            </a:r>
            <a:r>
              <a:rPr lang="vi-VN" sz="2800" b="0" i="0">
                <a:solidFill>
                  <a:srgbClr val="0000CC"/>
                </a:solidFill>
                <a:effectLst/>
                <a:latin typeface="Times New Roman" panose="02020603050405020304" pitchFamily="18" charset="0"/>
                <a:cs typeface="Times New Roman" panose="02020603050405020304" pitchFamily="18" charset="0"/>
              </a:rPr>
              <a:t> là tổng hợp của hai chuyển động tiến dao dọc S</a:t>
            </a:r>
            <a:r>
              <a:rPr lang="vi-VN" sz="2800" b="0" i="0" baseline="-25000">
                <a:solidFill>
                  <a:srgbClr val="0000CC"/>
                </a:solidFill>
                <a:effectLst/>
                <a:latin typeface="Times New Roman" panose="02020603050405020304" pitchFamily="18" charset="0"/>
                <a:cs typeface="Times New Roman" panose="02020603050405020304" pitchFamily="18" charset="0"/>
              </a:rPr>
              <a:t>d</a:t>
            </a:r>
            <a:r>
              <a:rPr lang="vi-VN" sz="2800" b="0" i="0">
                <a:solidFill>
                  <a:srgbClr val="0000CC"/>
                </a:solidFill>
                <a:effectLst/>
                <a:latin typeface="Times New Roman" panose="02020603050405020304" pitchFamily="18" charset="0"/>
                <a:cs typeface="Times New Roman" panose="02020603050405020304" pitchFamily="18" charset="0"/>
              </a:rPr>
              <a:t> và tiến dao ngang S</a:t>
            </a:r>
            <a:r>
              <a:rPr lang="vi-VN" sz="2800" b="0" i="0" baseline="-25000">
                <a:solidFill>
                  <a:srgbClr val="0000CC"/>
                </a:solidFill>
                <a:effectLst/>
                <a:latin typeface="Times New Roman" panose="02020603050405020304" pitchFamily="18" charset="0"/>
                <a:cs typeface="Times New Roman" panose="02020603050405020304" pitchFamily="18" charset="0"/>
              </a:rPr>
              <a:t>ng</a:t>
            </a:r>
            <a:r>
              <a:rPr lang="vi-VN" sz="2800" b="0" i="0">
                <a:solidFill>
                  <a:srgbClr val="0000CC"/>
                </a:solidFill>
                <a:effectLst/>
                <a:latin typeface="Times New Roman" panose="02020603050405020304" pitchFamily="18" charset="0"/>
                <a:cs typeface="Times New Roman" panose="02020603050405020304" pitchFamily="18" charset="0"/>
              </a:rPr>
              <a:t> do dao thực hiện.</a:t>
            </a:r>
            <a:endParaRPr lang="en-US" sz="2800">
              <a:solidFill>
                <a:srgbClr val="0000CC"/>
              </a:solidFill>
              <a:latin typeface="Times New Roman" panose="02020603050405020304" pitchFamily="18" charset="0"/>
              <a:cs typeface="Times New Roman" panose="02020603050405020304" pitchFamily="18" charset="0"/>
            </a:endParaRPr>
          </a:p>
          <a:p>
            <a:pPr marL="0" indent="0" algn="just">
              <a:buNone/>
            </a:pPr>
            <a:r>
              <a:rPr lang="en-US" sz="2800" b="0" i="0">
                <a:solidFill>
                  <a:srgbClr val="0000CC"/>
                </a:solidFill>
                <a:effectLst/>
                <a:latin typeface="Times New Roman" panose="02020603050405020304" pitchFamily="18" charset="0"/>
                <a:cs typeface="Times New Roman" panose="02020603050405020304" pitchFamily="18" charset="0"/>
              </a:rPr>
              <a:t>	</a:t>
            </a:r>
            <a:r>
              <a:rPr lang="vi-VN" sz="2800" b="0" i="0">
                <a:solidFill>
                  <a:srgbClr val="0000CC"/>
                </a:solidFill>
                <a:effectLst/>
                <a:latin typeface="Times New Roman" panose="02020603050405020304" pitchFamily="18" charset="0"/>
                <a:cs typeface="Times New Roman" panose="02020603050405020304" pitchFamily="18" charset="0"/>
              </a:rPr>
              <a:t>Tiện là phương pháp gia công cắt gọt thông dụng nhất. </a:t>
            </a:r>
            <a:endParaRPr lang="en-US" sz="2800" b="0" i="0">
              <a:solidFill>
                <a:srgbClr val="0000CC"/>
              </a:solidFill>
              <a:effectLst/>
              <a:latin typeface="Times New Roman" panose="02020603050405020304" pitchFamily="18" charset="0"/>
              <a:cs typeface="Times New Roman" panose="02020603050405020304" pitchFamily="18" charset="0"/>
            </a:endParaRPr>
          </a:p>
          <a:p>
            <a:pPr marL="0" indent="0" algn="just">
              <a:buNone/>
            </a:pPr>
            <a:r>
              <a:rPr lang="en-US" sz="2800" b="0" i="0">
                <a:solidFill>
                  <a:srgbClr val="0000CC"/>
                </a:solidFill>
                <a:effectLst/>
                <a:latin typeface="Times New Roman" panose="02020603050405020304" pitchFamily="18" charset="0"/>
                <a:cs typeface="Times New Roman" panose="02020603050405020304" pitchFamily="18" charset="0"/>
              </a:rPr>
              <a:t>	</a:t>
            </a:r>
            <a:r>
              <a:rPr lang="vi-VN" sz="2800" b="0" i="0">
                <a:solidFill>
                  <a:srgbClr val="0000CC"/>
                </a:solidFill>
                <a:effectLst/>
                <a:latin typeface="Times New Roman" panose="02020603050405020304" pitchFamily="18" charset="0"/>
                <a:cs typeface="Times New Roman" panose="02020603050405020304" pitchFamily="18" charset="0"/>
              </a:rPr>
              <a:t>Máy tiện chiếm khoảng 25% - 35% tổng số thiệt bị trong phân xưởng gia công cắt gọt.</a:t>
            </a:r>
            <a:endParaRPr lang="en-US" sz="2800" b="0" i="0">
              <a:solidFill>
                <a:srgbClr val="0000CC"/>
              </a:solidFill>
              <a:effectLst/>
              <a:latin typeface="Times New Roman" panose="02020603050405020304" pitchFamily="18" charset="0"/>
              <a:cs typeface="Times New Roman" panose="02020603050405020304" pitchFamily="18" charset="0"/>
            </a:endParaRPr>
          </a:p>
          <a:p>
            <a:pPr marL="0" indent="0" algn="just">
              <a:buNone/>
            </a:pPr>
            <a:endParaRPr lang="vi-VN" sz="2800" b="0" i="0">
              <a:solidFill>
                <a:srgbClr val="0000CC"/>
              </a:solidFill>
              <a:effectLst/>
              <a:latin typeface="Times New Roman" panose="02020603050405020304" pitchFamily="18" charset="0"/>
              <a:cs typeface="Times New Roman" panose="02020603050405020304" pitchFamily="18" charset="0"/>
            </a:endParaRPr>
          </a:p>
          <a:p>
            <a:pPr marL="0" indent="0" algn="just">
              <a:buNone/>
            </a:pPr>
            <a:endParaRPr lang="en-US" sz="2800">
              <a:solidFill>
                <a:srgbClr val="0000CC"/>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753622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21CCBF-94F5-42CE-8CDD-DADF8DB5BC34}"/>
              </a:ext>
            </a:extLst>
          </p:cNvPr>
          <p:cNvSpPr>
            <a:spLocks noGrp="1"/>
          </p:cNvSpPr>
          <p:nvPr>
            <p:ph type="title"/>
          </p:nvPr>
        </p:nvSpPr>
        <p:spPr>
          <a:xfrm>
            <a:off x="526432" y="344905"/>
            <a:ext cx="8596668" cy="713874"/>
          </a:xfrm>
        </p:spPr>
        <p:txBody>
          <a:bodyPr>
            <a:normAutofit fontScale="90000"/>
          </a:bodyPr>
          <a:lstStyle/>
          <a:p>
            <a:r>
              <a:rPr lang="en-US">
                <a:solidFill>
                  <a:srgbClr val="FF0000"/>
                </a:solidFill>
                <a:latin typeface="Times New Roman" panose="02020603050405020304" pitchFamily="18" charset="0"/>
                <a:cs typeface="Times New Roman" panose="02020603050405020304" pitchFamily="18" charset="0"/>
              </a:rPr>
              <a:t>Chương 2: </a:t>
            </a:r>
            <a:r>
              <a:rPr lang="en-US" b="1">
                <a:solidFill>
                  <a:srgbClr val="FF0000"/>
                </a:solidFill>
                <a:latin typeface="Times New Roman" panose="02020603050405020304" pitchFamily="18" charset="0"/>
                <a:cs typeface="Times New Roman" panose="02020603050405020304" pitchFamily="18" charset="0"/>
              </a:rPr>
              <a:t>PHƯƠNG PHÁP GIA CÔNG TIỆN</a:t>
            </a:r>
            <a:endParaRPr lang="en-US">
              <a:solidFill>
                <a:srgbClr val="FF0000"/>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5177FC4B-3435-4B49-9921-F70E5FE7A2AE}"/>
              </a:ext>
            </a:extLst>
          </p:cNvPr>
          <p:cNvSpPr>
            <a:spLocks noGrp="1"/>
          </p:cNvSpPr>
          <p:nvPr>
            <p:ph idx="1"/>
          </p:nvPr>
        </p:nvSpPr>
        <p:spPr>
          <a:xfrm>
            <a:off x="617176" y="926649"/>
            <a:ext cx="8596668" cy="324852"/>
          </a:xfrm>
        </p:spPr>
        <p:txBody>
          <a:bodyPr>
            <a:normAutofit fontScale="92500" lnSpcReduction="10000"/>
          </a:bodyPr>
          <a:lstStyle/>
          <a:p>
            <a:r>
              <a:rPr lang="en-US" sz="1800" b="1">
                <a:effectLst/>
                <a:latin typeface="Times New Roman" panose="02020603050405020304" pitchFamily="18" charset="0"/>
                <a:ea typeface="Calibri" panose="020F0502020204030204" pitchFamily="34" charset="0"/>
              </a:rPr>
              <a:t>Khái niệm về tiện và dao tiện</a:t>
            </a:r>
          </a:p>
          <a:p>
            <a:pPr marL="0" indent="0">
              <a:buNone/>
            </a:pPr>
            <a:endParaRPr lang="en-US"/>
          </a:p>
        </p:txBody>
      </p:sp>
      <p:pic>
        <p:nvPicPr>
          <p:cNvPr id="4" name="Gia công Tiện">
            <a:hlinkClick r:id="" action="ppaction://media"/>
            <a:extLst>
              <a:ext uri="{FF2B5EF4-FFF2-40B4-BE49-F238E27FC236}">
                <a16:creationId xmlns:a16="http://schemas.microsoft.com/office/drawing/2014/main" id="{9C95071B-ADA8-4372-A6BB-B45A04CCC09C}"/>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1663535" y="1351930"/>
            <a:ext cx="7116838" cy="5337628"/>
          </a:xfrm>
          <a:prstGeom prst="rect">
            <a:avLst/>
          </a:prstGeom>
        </p:spPr>
      </p:pic>
    </p:spTree>
    <p:extLst>
      <p:ext uri="{BB962C8B-B14F-4D97-AF65-F5344CB8AC3E}">
        <p14:creationId xmlns:p14="http://schemas.microsoft.com/office/powerpoint/2010/main" val="24688925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30425"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C6FBB9-5423-49DE-A5BD-7BE9A516F6E6}"/>
              </a:ext>
            </a:extLst>
          </p:cNvPr>
          <p:cNvSpPr>
            <a:spLocks noGrp="1"/>
          </p:cNvSpPr>
          <p:nvPr>
            <p:ph type="title"/>
          </p:nvPr>
        </p:nvSpPr>
        <p:spPr>
          <a:xfrm>
            <a:off x="838200" y="365126"/>
            <a:ext cx="10515600" cy="632402"/>
          </a:xfrm>
        </p:spPr>
        <p:txBody>
          <a:bodyPr>
            <a:normAutofit fontScale="90000"/>
          </a:bodyPr>
          <a:lstStyle/>
          <a:p>
            <a:r>
              <a:rPr lang="en-US">
                <a:solidFill>
                  <a:srgbClr val="FF0000"/>
                </a:solidFill>
                <a:latin typeface="Times New Roman" panose="02020603050405020304" pitchFamily="18" charset="0"/>
                <a:cs typeface="Times New Roman" panose="02020603050405020304" pitchFamily="18" charset="0"/>
              </a:rPr>
              <a:t>CÁC BỀ MẶT KHI GIA CÔNG TIỆN</a:t>
            </a:r>
          </a:p>
        </p:txBody>
      </p:sp>
      <p:pic>
        <p:nvPicPr>
          <p:cNvPr id="5" name="Content Placeholder 4">
            <a:extLst>
              <a:ext uri="{FF2B5EF4-FFF2-40B4-BE49-F238E27FC236}">
                <a16:creationId xmlns:a16="http://schemas.microsoft.com/office/drawing/2014/main" id="{BA477D94-530B-47E4-AD33-32B3ED002903}"/>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38199" y="961776"/>
            <a:ext cx="9433957" cy="5896223"/>
          </a:xfrm>
        </p:spPr>
      </p:pic>
    </p:spTree>
    <p:extLst>
      <p:ext uri="{BB962C8B-B14F-4D97-AF65-F5344CB8AC3E}">
        <p14:creationId xmlns:p14="http://schemas.microsoft.com/office/powerpoint/2010/main" val="36368295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7F88B-9A5B-4775-9F47-35A73F4487CD}"/>
              </a:ext>
            </a:extLst>
          </p:cNvPr>
          <p:cNvSpPr>
            <a:spLocks noGrp="1"/>
          </p:cNvSpPr>
          <p:nvPr>
            <p:ph type="title"/>
          </p:nvPr>
        </p:nvSpPr>
        <p:spPr>
          <a:xfrm>
            <a:off x="617176" y="368968"/>
            <a:ext cx="8596668" cy="641685"/>
          </a:xfrm>
        </p:spPr>
        <p:txBody>
          <a:bodyPr>
            <a:noAutofit/>
          </a:bodyPr>
          <a:lstStyle/>
          <a:p>
            <a:r>
              <a:rPr lang="en-US" sz="2800" b="1">
                <a:solidFill>
                  <a:srgbClr val="FF0000"/>
                </a:solidFill>
                <a:effectLst/>
                <a:latin typeface="Times New Roman" panose="02020603050405020304" pitchFamily="18" charset="0"/>
                <a:ea typeface="Calibri" panose="020F0502020204030204" pitchFamily="34" charset="0"/>
              </a:rPr>
              <a:t>2.1.1 Công dụng và các chuyển động khi tiện</a:t>
            </a:r>
            <a:endParaRPr lang="en-US" sz="2800" b="1">
              <a:solidFill>
                <a:srgbClr val="FF0000"/>
              </a:solidFill>
            </a:endParaRPr>
          </a:p>
        </p:txBody>
      </p:sp>
      <p:sp>
        <p:nvSpPr>
          <p:cNvPr id="3" name="Content Placeholder 2">
            <a:extLst>
              <a:ext uri="{FF2B5EF4-FFF2-40B4-BE49-F238E27FC236}">
                <a16:creationId xmlns:a16="http://schemas.microsoft.com/office/drawing/2014/main" id="{49E794B0-E6F4-45C2-B898-1BBDE84DB3EC}"/>
              </a:ext>
            </a:extLst>
          </p:cNvPr>
          <p:cNvSpPr>
            <a:spLocks noGrp="1"/>
          </p:cNvSpPr>
          <p:nvPr>
            <p:ph idx="1"/>
          </p:nvPr>
        </p:nvSpPr>
        <p:spPr>
          <a:xfrm>
            <a:off x="497083" y="1010653"/>
            <a:ext cx="11197834" cy="3880773"/>
          </a:xfrm>
        </p:spPr>
        <p:txBody>
          <a:bodyPr>
            <a:noAutofit/>
          </a:bodyPr>
          <a:lstStyle/>
          <a:p>
            <a:r>
              <a:rPr lang="en-US" sz="2800">
                <a:solidFill>
                  <a:srgbClr val="0000CC"/>
                </a:solidFill>
                <a:latin typeface="Times New Roman" panose="02020603050405020304" pitchFamily="18" charset="0"/>
                <a:cs typeface="Times New Roman" panose="02020603050405020304" pitchFamily="18" charset="0"/>
              </a:rPr>
              <a:t>Công dụng</a:t>
            </a:r>
          </a:p>
          <a:p>
            <a:pPr algn="l"/>
            <a:r>
              <a:rPr lang="vi-VN" sz="2800" b="0" i="0">
                <a:solidFill>
                  <a:srgbClr val="0000CC"/>
                </a:solidFill>
                <a:effectLst/>
                <a:latin typeface="Times New Roman" panose="02020603050405020304" pitchFamily="18" charset="0"/>
                <a:cs typeface="Times New Roman" panose="02020603050405020304" pitchFamily="18" charset="0"/>
              </a:rPr>
              <a:t>- Khả năng tạo hình: Tiện có thể gia công được nhiều loại bề mặt tròn xoay khác nhau như: tiện mặt ngoài, tiện lỗ, tiện mặt đầu, tiện cắt đứt, tiện ren ngoài, tiện ren trong, tiện công ngoài, tiện côn trong, tiện định hình</a:t>
            </a:r>
          </a:p>
          <a:p>
            <a:pPr algn="l"/>
            <a:r>
              <a:rPr lang="vi-VN" sz="2800" b="0" i="0">
                <a:solidFill>
                  <a:srgbClr val="0000CC"/>
                </a:solidFill>
                <a:effectLst/>
                <a:latin typeface="Times New Roman" panose="02020603050405020304" pitchFamily="18" charset="0"/>
                <a:cs typeface="Times New Roman" panose="02020603050405020304" pitchFamily="18" charset="0"/>
              </a:rPr>
              <a:t>- Khả năng đạt độ chính xác gia công khi tiện: Độ chính xác của nguyên công tiện phụ thuộc vào các yếu tố sau:</a:t>
            </a:r>
          </a:p>
          <a:p>
            <a:pPr algn="l">
              <a:buFont typeface="Arial" panose="020B0604020202020204" pitchFamily="34" charset="0"/>
              <a:buChar char="•"/>
            </a:pPr>
            <a:r>
              <a:rPr lang="vi-VN" sz="2800" b="0" i="0">
                <a:solidFill>
                  <a:srgbClr val="0000CC"/>
                </a:solidFill>
                <a:effectLst/>
                <a:latin typeface="Times New Roman" panose="02020603050405020304" pitchFamily="18" charset="0"/>
                <a:cs typeface="Times New Roman" panose="02020603050405020304" pitchFamily="18" charset="0"/>
              </a:rPr>
              <a:t>Độ chính xác của máy: Độ đảo trục chính, độ song song của sống trượt với đường tâm trục chính, độ đồng tâm ụ động và trục chính,…</a:t>
            </a:r>
          </a:p>
          <a:p>
            <a:pPr algn="l">
              <a:buFont typeface="Arial" panose="020B0604020202020204" pitchFamily="34" charset="0"/>
              <a:buChar char="•"/>
            </a:pPr>
            <a:r>
              <a:rPr lang="vi-VN" sz="2800" b="0" i="0">
                <a:solidFill>
                  <a:srgbClr val="0000CC"/>
                </a:solidFill>
                <a:effectLst/>
                <a:latin typeface="Times New Roman" panose="02020603050405020304" pitchFamily="18" charset="0"/>
                <a:cs typeface="Times New Roman" panose="02020603050405020304" pitchFamily="18" charset="0"/>
              </a:rPr>
              <a:t>Tình trạng dao cụ.</a:t>
            </a:r>
          </a:p>
          <a:p>
            <a:pPr algn="l">
              <a:buFont typeface="Arial" panose="020B0604020202020204" pitchFamily="34" charset="0"/>
              <a:buChar char="•"/>
            </a:pPr>
            <a:r>
              <a:rPr lang="vi-VN" sz="2800" b="0" i="0">
                <a:solidFill>
                  <a:srgbClr val="0000CC"/>
                </a:solidFill>
                <a:effectLst/>
                <a:latin typeface="Times New Roman" panose="02020603050405020304" pitchFamily="18" charset="0"/>
                <a:cs typeface="Times New Roman" panose="02020603050405020304" pitchFamily="18" charset="0"/>
              </a:rPr>
              <a:t>Trình đồ tay nghề công nhân.</a:t>
            </a:r>
          </a:p>
        </p:txBody>
      </p:sp>
    </p:spTree>
    <p:extLst>
      <p:ext uri="{BB962C8B-B14F-4D97-AF65-F5344CB8AC3E}">
        <p14:creationId xmlns:p14="http://schemas.microsoft.com/office/powerpoint/2010/main" val="15882585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7F88B-9A5B-4775-9F47-35A73F4487CD}"/>
              </a:ext>
            </a:extLst>
          </p:cNvPr>
          <p:cNvSpPr>
            <a:spLocks noGrp="1"/>
          </p:cNvSpPr>
          <p:nvPr>
            <p:ph type="title"/>
          </p:nvPr>
        </p:nvSpPr>
        <p:spPr>
          <a:xfrm>
            <a:off x="677334" y="609600"/>
            <a:ext cx="8596668" cy="449179"/>
          </a:xfrm>
        </p:spPr>
        <p:txBody>
          <a:bodyPr>
            <a:noAutofit/>
          </a:bodyPr>
          <a:lstStyle/>
          <a:p>
            <a:r>
              <a:rPr lang="en-US" sz="2800" b="1">
                <a:solidFill>
                  <a:srgbClr val="FF0000"/>
                </a:solidFill>
                <a:effectLst/>
                <a:latin typeface="Times New Roman" panose="02020603050405020304" pitchFamily="18" charset="0"/>
                <a:ea typeface="Calibri" panose="020F0502020204030204" pitchFamily="34" charset="0"/>
              </a:rPr>
              <a:t>2.1.1 Công dụng và các chuyển động khi tiện</a:t>
            </a:r>
            <a:endParaRPr lang="en-US" sz="2800" b="1">
              <a:solidFill>
                <a:srgbClr val="FF0000"/>
              </a:solidFill>
            </a:endParaRPr>
          </a:p>
        </p:txBody>
      </p:sp>
      <p:sp>
        <p:nvSpPr>
          <p:cNvPr id="3" name="Content Placeholder 2">
            <a:extLst>
              <a:ext uri="{FF2B5EF4-FFF2-40B4-BE49-F238E27FC236}">
                <a16:creationId xmlns:a16="http://schemas.microsoft.com/office/drawing/2014/main" id="{49E794B0-E6F4-45C2-B898-1BBDE84DB3EC}"/>
              </a:ext>
            </a:extLst>
          </p:cNvPr>
          <p:cNvSpPr>
            <a:spLocks noGrp="1"/>
          </p:cNvSpPr>
          <p:nvPr>
            <p:ph idx="1"/>
          </p:nvPr>
        </p:nvSpPr>
        <p:spPr>
          <a:xfrm>
            <a:off x="484829" y="1390568"/>
            <a:ext cx="11197834" cy="3880773"/>
          </a:xfrm>
        </p:spPr>
        <p:txBody>
          <a:bodyPr>
            <a:noAutofit/>
          </a:bodyPr>
          <a:lstStyle/>
          <a:p>
            <a:r>
              <a:rPr lang="en-US" sz="2800">
                <a:solidFill>
                  <a:srgbClr val="0000CC"/>
                </a:solidFill>
                <a:latin typeface="Times New Roman" panose="02020603050405020304" pitchFamily="18" charset="0"/>
                <a:cs typeface="Times New Roman" panose="02020603050405020304" pitchFamily="18" charset="0"/>
              </a:rPr>
              <a:t>Công dụng</a:t>
            </a:r>
          </a:p>
          <a:p>
            <a:pPr algn="l">
              <a:buFont typeface="Arial" panose="020B0604020202020204" pitchFamily="34" charset="0"/>
              <a:buChar char="•"/>
            </a:pPr>
            <a:r>
              <a:rPr lang="vi-VN" sz="2800" b="0" i="0">
                <a:solidFill>
                  <a:srgbClr val="0000CC"/>
                </a:solidFill>
                <a:effectLst/>
                <a:latin typeface="Times New Roman" panose="02020603050405020304" pitchFamily="18" charset="0"/>
                <a:cs typeface="Times New Roman" panose="02020603050405020304" pitchFamily="18" charset="0"/>
              </a:rPr>
              <a:t>Khi gia công trên máy tiện CNC chất lượng nguyên công ít phụ thuộc vào kỹ năng và kỹ xảo của người thợ so với tiện trên máy vạn năng.</a:t>
            </a:r>
          </a:p>
          <a:p>
            <a:pPr algn="l">
              <a:buFont typeface="Arial" panose="020B0604020202020204" pitchFamily="34" charset="0"/>
              <a:buChar char="•"/>
            </a:pPr>
            <a:r>
              <a:rPr lang="vi-VN" sz="2800" b="0" i="0">
                <a:solidFill>
                  <a:srgbClr val="0000CC"/>
                </a:solidFill>
                <a:effectLst/>
                <a:latin typeface="Times New Roman" panose="02020603050405020304" pitchFamily="18" charset="0"/>
                <a:cs typeface="Times New Roman" panose="02020603050405020304" pitchFamily="18" charset="0"/>
              </a:rPr>
              <a:t>Độ chính xác khi gia công</a:t>
            </a:r>
          </a:p>
          <a:p>
            <a:pPr algn="l">
              <a:buFont typeface="Arial" panose="020B0604020202020204" pitchFamily="34" charset="0"/>
              <a:buChar char="•"/>
            </a:pPr>
            <a:r>
              <a:rPr lang="vi-VN" sz="2800" b="0" i="0">
                <a:solidFill>
                  <a:srgbClr val="0000CC"/>
                </a:solidFill>
                <a:effectLst/>
                <a:latin typeface="Times New Roman" panose="02020603050405020304" pitchFamily="18" charset="0"/>
                <a:cs typeface="Times New Roman" panose="02020603050405020304" pitchFamily="18" charset="0"/>
              </a:rPr>
              <a:t>Độ chính xác về vị trí tương quan như độ đồng tâm giữa các bậc trục,</a:t>
            </a:r>
          </a:p>
          <a:p>
            <a:pPr algn="l">
              <a:buFont typeface="Arial" panose="020B0604020202020204" pitchFamily="34" charset="0"/>
              <a:buChar char="•"/>
            </a:pPr>
            <a:r>
              <a:rPr lang="vi-VN" sz="2800" b="0" i="0">
                <a:solidFill>
                  <a:srgbClr val="0000CC"/>
                </a:solidFill>
                <a:effectLst/>
                <a:latin typeface="Times New Roman" panose="02020603050405020304" pitchFamily="18" charset="0"/>
                <a:cs typeface="Times New Roman" panose="02020603050405020304" pitchFamily="18" charset="0"/>
              </a:rPr>
              <a:t>Độ đồng tâm giữa mặt trong và mặt ngoài phụ thuộc vào phương pháp gá đặt phôi,</a:t>
            </a:r>
          </a:p>
          <a:p>
            <a:pPr algn="l">
              <a:buFont typeface="Arial" panose="020B0604020202020204" pitchFamily="34" charset="0"/>
              <a:buChar char="•"/>
            </a:pPr>
            <a:r>
              <a:rPr lang="vi-VN" sz="2800" b="0" i="0">
                <a:solidFill>
                  <a:srgbClr val="0000CC"/>
                </a:solidFill>
                <a:effectLst/>
                <a:latin typeface="Times New Roman" panose="02020603050405020304" pitchFamily="18" charset="0"/>
                <a:cs typeface="Times New Roman" panose="02020603050405020304" pitchFamily="18" charset="0"/>
              </a:rPr>
              <a:t>Độ chính xác của máy và có thể đ</a:t>
            </a:r>
            <a:r>
              <a:rPr lang="en-US" sz="2800">
                <a:solidFill>
                  <a:srgbClr val="0000CC"/>
                </a:solidFill>
                <a:latin typeface="Times New Roman" panose="02020603050405020304" pitchFamily="18" charset="0"/>
                <a:cs typeface="Times New Roman" panose="02020603050405020304" pitchFamily="18" charset="0"/>
              </a:rPr>
              <a:t>ạt</a:t>
            </a:r>
            <a:r>
              <a:rPr lang="vi-VN" sz="2800" b="0" i="0">
                <a:solidFill>
                  <a:srgbClr val="0000CC"/>
                </a:solidFill>
                <a:effectLst/>
                <a:latin typeface="Times New Roman" panose="02020603050405020304" pitchFamily="18" charset="0"/>
                <a:cs typeface="Times New Roman" panose="02020603050405020304" pitchFamily="18" charset="0"/>
              </a:rPr>
              <a:t>t được 0.01 mm</a:t>
            </a:r>
          </a:p>
          <a:p>
            <a:pPr algn="l">
              <a:buFont typeface="Arial" panose="020B0604020202020204" pitchFamily="34" charset="0"/>
              <a:buChar char="•"/>
            </a:pPr>
            <a:r>
              <a:rPr lang="vi-VN" sz="2800" b="0" i="0">
                <a:solidFill>
                  <a:srgbClr val="0000CC"/>
                </a:solidFill>
                <a:effectLst/>
                <a:latin typeface="Times New Roman" panose="02020603050405020304" pitchFamily="18" charset="0"/>
                <a:cs typeface="Times New Roman" panose="02020603050405020304" pitchFamily="18" charset="0"/>
              </a:rPr>
              <a:t>Khi tiện ren độ chính xác có thể đạt cấp 7, Ra= 2.5 – 1.25 micro mét.</a:t>
            </a:r>
          </a:p>
        </p:txBody>
      </p:sp>
    </p:spTree>
    <p:extLst>
      <p:ext uri="{BB962C8B-B14F-4D97-AF65-F5344CB8AC3E}">
        <p14:creationId xmlns:p14="http://schemas.microsoft.com/office/powerpoint/2010/main" val="28176483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A5E5FB-1B3E-44A8-B2E3-6FBB265B1375}"/>
              </a:ext>
            </a:extLst>
          </p:cNvPr>
          <p:cNvSpPr>
            <a:spLocks noGrp="1"/>
          </p:cNvSpPr>
          <p:nvPr>
            <p:ph type="title"/>
          </p:nvPr>
        </p:nvSpPr>
        <p:spPr>
          <a:xfrm>
            <a:off x="605144" y="633664"/>
            <a:ext cx="8596668" cy="629653"/>
          </a:xfrm>
        </p:spPr>
        <p:txBody>
          <a:bodyPr>
            <a:normAutofit/>
          </a:bodyPr>
          <a:lstStyle/>
          <a:p>
            <a:r>
              <a:rPr lang="en-US" sz="3200" b="1">
                <a:solidFill>
                  <a:srgbClr val="FF0000"/>
                </a:solidFill>
                <a:effectLst/>
                <a:latin typeface="Times New Roman" panose="02020603050405020304" pitchFamily="18" charset="0"/>
                <a:ea typeface="Calibri" panose="020F0502020204030204" pitchFamily="34" charset="0"/>
              </a:rPr>
              <a:t>2.1.2 Các yếu tố cắt khi tiện</a:t>
            </a:r>
            <a:endParaRPr lang="en-US" sz="3200" b="1">
              <a:solidFill>
                <a:srgbClr val="FF0000"/>
              </a:solidFill>
            </a:endParaRPr>
          </a:p>
        </p:txBody>
      </p:sp>
      <p:sp>
        <p:nvSpPr>
          <p:cNvPr id="4" name="AutoShape 2" descr="dgg4">
            <a:extLst>
              <a:ext uri="{FF2B5EF4-FFF2-40B4-BE49-F238E27FC236}">
                <a16:creationId xmlns:a16="http://schemas.microsoft.com/office/drawing/2014/main" id="{38C97EBB-2FCB-4EEC-9CD6-CCC8CFDD3035}"/>
              </a:ext>
            </a:extLst>
          </p:cNvPr>
          <p:cNvSpPr>
            <a:spLocks noGrp="1" noChangeAspect="1" noChangeArrowheads="1"/>
          </p:cNvSpPr>
          <p:nvPr>
            <p:ph idx="1"/>
          </p:nvPr>
        </p:nvSpPr>
        <p:spPr bwMode="auto">
          <a:xfrm>
            <a:off x="280292" y="1583074"/>
            <a:ext cx="10933140" cy="493552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normAutofit/>
          </a:bodyPr>
          <a:lstStyle/>
          <a:p>
            <a:pPr algn="just"/>
            <a:r>
              <a:rPr lang="en-US" sz="3200" b="1" i="1">
                <a:solidFill>
                  <a:srgbClr val="0000CC"/>
                </a:solidFill>
                <a:effectLst/>
                <a:latin typeface="Times New Roman" panose="02020603050405020304" pitchFamily="18" charset="0"/>
                <a:ea typeface="Times New Roman" panose="02020603050405020304" pitchFamily="18" charset="0"/>
                <a:cs typeface="Times New Roman" panose="02020603050405020304" pitchFamily="18" charset="0"/>
              </a:rPr>
              <a:t>Chiều sâu cắt t (mm): </a:t>
            </a:r>
            <a:r>
              <a:rPr lang="vi-VN" sz="3200" b="0" i="0">
                <a:solidFill>
                  <a:srgbClr val="0000CC"/>
                </a:solidFill>
                <a:effectLst/>
                <a:latin typeface="Times New Roman" panose="02020603050405020304" pitchFamily="18" charset="0"/>
                <a:cs typeface="Times New Roman" panose="02020603050405020304" pitchFamily="18" charset="0"/>
              </a:rPr>
              <a:t>là chiều dày lớp kim loại được bóc đi sau một lần chạy dao.</a:t>
            </a:r>
            <a:endParaRPr lang="en-US" sz="3200">
              <a:solidFill>
                <a:srgbClr val="0000CC"/>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r>
              <a:rPr lang="en-US" sz="3200" b="1" i="1">
                <a:solidFill>
                  <a:srgbClr val="0000CC"/>
                </a:solidFill>
                <a:effectLst/>
                <a:latin typeface="Times New Roman" panose="02020603050405020304" pitchFamily="18" charset="0"/>
                <a:ea typeface="Times New Roman" panose="02020603050405020304" pitchFamily="18" charset="0"/>
                <a:cs typeface="Times New Roman" panose="02020603050405020304" pitchFamily="18" charset="0"/>
              </a:rPr>
              <a:t>Bước tiến s </a:t>
            </a:r>
            <a:r>
              <a:rPr lang="vi-VN" sz="3200" b="0" i="0">
                <a:solidFill>
                  <a:srgbClr val="0000CC"/>
                </a:solidFill>
                <a:effectLst/>
                <a:latin typeface="Times New Roman" panose="02020603050405020304" pitchFamily="18" charset="0"/>
                <a:cs typeface="Times New Roman" panose="02020603050405020304" pitchFamily="18" charset="0"/>
              </a:rPr>
              <a:t>(mm/vòng): là khoảng dịch chuyển của lưỡi cắt theo phương chuyển động tiến sau mộ vòng quay của chi tiết gia công.</a:t>
            </a:r>
            <a:endParaRPr lang="en-US" sz="3200">
              <a:solidFill>
                <a:srgbClr val="0000CC"/>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r>
              <a:rPr lang="en-US" sz="3200" b="1" i="1">
                <a:solidFill>
                  <a:srgbClr val="0000CC"/>
                </a:solidFill>
                <a:effectLst/>
                <a:latin typeface="Times New Roman" panose="02020603050405020304" pitchFamily="18" charset="0"/>
                <a:ea typeface="Times New Roman" panose="02020603050405020304" pitchFamily="18" charset="0"/>
                <a:cs typeface="Times New Roman" panose="02020603050405020304" pitchFamily="18" charset="0"/>
              </a:rPr>
              <a:t>Tốc độ cắt v </a:t>
            </a:r>
            <a:r>
              <a:rPr lang="vi-VN" sz="3200" b="0" i="0">
                <a:solidFill>
                  <a:srgbClr val="0000CC"/>
                </a:solidFill>
                <a:effectLst/>
                <a:latin typeface="Times New Roman" panose="02020603050405020304" pitchFamily="18" charset="0"/>
                <a:cs typeface="Times New Roman" panose="02020603050405020304" pitchFamily="18" charset="0"/>
              </a:rPr>
              <a:t>(m/phút): là quãng đường đi được của điểm thuộc mặt cắt và nằm cách xa trục quay nhất so với lưỡi cắt của dao trong một đơn vị thời gian.</a:t>
            </a:r>
            <a:endParaRPr lang="en-US" sz="3200">
              <a:solidFill>
                <a:srgbClr val="0000CC"/>
              </a:solidFill>
              <a:effectLst/>
              <a:latin typeface="Times New Roman" panose="02020603050405020304" pitchFamily="18" charset="0"/>
              <a:ea typeface="Times New Roman" panose="02020603050405020304" pitchFamily="18" charset="0"/>
              <a:cs typeface="Times New Roman" panose="02020603050405020304" pitchFamily="18" charset="0"/>
            </a:endParaRPr>
          </a:p>
          <a:p>
            <a:endParaRPr lang="en-US" sz="3200">
              <a:solidFill>
                <a:srgbClr val="0000CC"/>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420639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81369C-77DE-47C3-85E3-DCC0FFA65D4E}"/>
              </a:ext>
            </a:extLst>
          </p:cNvPr>
          <p:cNvSpPr>
            <a:spLocks noGrp="1"/>
          </p:cNvSpPr>
          <p:nvPr>
            <p:ph type="title"/>
          </p:nvPr>
        </p:nvSpPr>
        <p:spPr>
          <a:xfrm>
            <a:off x="838200" y="365126"/>
            <a:ext cx="10515600" cy="680212"/>
          </a:xfrm>
        </p:spPr>
        <p:txBody>
          <a:bodyPr>
            <a:normAutofit/>
          </a:bodyPr>
          <a:lstStyle/>
          <a:p>
            <a:r>
              <a:rPr lang="en-US" sz="3200" b="1">
                <a:solidFill>
                  <a:srgbClr val="FF0000"/>
                </a:solidFill>
                <a:effectLst/>
                <a:latin typeface="VNI-Times" pitchFamily="2" charset="0"/>
                <a:ea typeface="Times New Roman" panose="02020603050405020304" pitchFamily="18" charset="0"/>
              </a:rPr>
              <a:t>Chieàu saâu caét t</a:t>
            </a:r>
            <a:endParaRPr lang="en-US" sz="3200" b="1">
              <a:solidFill>
                <a:srgbClr val="FF0000"/>
              </a:solidFill>
            </a:endParaRPr>
          </a:p>
        </p:txBody>
      </p:sp>
      <p:sp>
        <p:nvSpPr>
          <p:cNvPr id="3" name="Content Placeholder 2">
            <a:extLst>
              <a:ext uri="{FF2B5EF4-FFF2-40B4-BE49-F238E27FC236}">
                <a16:creationId xmlns:a16="http://schemas.microsoft.com/office/drawing/2014/main" id="{4F4E5EE4-0FEC-4E3A-BABD-14969A638A16}"/>
              </a:ext>
            </a:extLst>
          </p:cNvPr>
          <p:cNvSpPr>
            <a:spLocks noGrp="1"/>
          </p:cNvSpPr>
          <p:nvPr>
            <p:ph idx="1"/>
          </p:nvPr>
        </p:nvSpPr>
        <p:spPr>
          <a:xfrm>
            <a:off x="135235" y="1125028"/>
            <a:ext cx="7737182" cy="4351338"/>
          </a:xfrm>
        </p:spPr>
        <p:txBody>
          <a:bodyPr>
            <a:noAutofit/>
          </a:bodyPr>
          <a:lstStyle/>
          <a:p>
            <a:pPr marL="742950" lvl="1" indent="-285750" algn="just">
              <a:buSzPts val="1400"/>
              <a:buFont typeface="+mj-lt"/>
              <a:buAutoNum type="arabicPeriod"/>
              <a:tabLst>
                <a:tab pos="144145" algn="l"/>
              </a:tabLst>
            </a:pPr>
            <a:r>
              <a:rPr lang="en-US" sz="2800" b="1" i="1">
                <a:solidFill>
                  <a:srgbClr val="0000CC"/>
                </a:solidFill>
                <a:effectLst/>
                <a:latin typeface="VNI-Times" pitchFamily="2" charset="0"/>
                <a:ea typeface="Times New Roman" panose="02020603050405020304" pitchFamily="18" charset="0"/>
              </a:rPr>
              <a:t>Khaùi nieäm</a:t>
            </a:r>
            <a:endParaRPr lang="en-US" sz="2800">
              <a:solidFill>
                <a:srgbClr val="0000CC"/>
              </a:solidFill>
              <a:effectLst/>
              <a:latin typeface="Times New Roman" panose="02020603050405020304" pitchFamily="18" charset="0"/>
              <a:ea typeface="Times New Roman" panose="02020603050405020304" pitchFamily="18" charset="0"/>
            </a:endParaRPr>
          </a:p>
          <a:p>
            <a:pPr marL="180340" indent="179705" algn="just">
              <a:tabLst>
                <a:tab pos="457200" algn="l"/>
                <a:tab pos="685800" algn="l"/>
                <a:tab pos="914400" algn="l"/>
                <a:tab pos="3086100" algn="ctr"/>
              </a:tabLst>
            </a:pPr>
            <a:r>
              <a:rPr lang="en-US" sz="2800">
                <a:solidFill>
                  <a:srgbClr val="0000CC"/>
                </a:solidFill>
                <a:effectLst/>
                <a:latin typeface="VNI-Times" pitchFamily="2" charset="0"/>
                <a:ea typeface="Times New Roman" panose="02020603050405020304" pitchFamily="18" charset="0"/>
              </a:rPr>
              <a:t>Chieàu saâu caét t laø chieàu daày cuûa lôùp kim loaïi ñöôïc boùc ñi sau moät laàn chaïy dao, noùi caùch khaùc t laø khoaûng caùch giöõa maët chöa gia coâng vaø maët ñaõ gia coâng sau moät laùt caét. Khi löôïng dö gia coâng thöïc hieän trong moät laàn caét thì t = h (h: löôïng dö cuûa moät nguyeân coâng). Khi caét nhieàu laùt caét thì chieàu saâu caét cuûa moãi laùt caét nhö sau:</a:t>
            </a:r>
            <a:endParaRPr lang="en-US" sz="2800">
              <a:solidFill>
                <a:srgbClr val="0000CC"/>
              </a:solidFill>
              <a:effectLst/>
              <a:latin typeface="Times New Roman" panose="02020603050405020304" pitchFamily="18" charset="0"/>
              <a:ea typeface="Times New Roman" panose="02020603050405020304" pitchFamily="18" charset="0"/>
            </a:endParaRPr>
          </a:p>
          <a:p>
            <a:pPr marL="180340" indent="179705">
              <a:spcAft>
                <a:spcPts val="600"/>
              </a:spcAft>
            </a:pPr>
            <a:r>
              <a:rPr lang="en-US" sz="2800">
                <a:solidFill>
                  <a:srgbClr val="0000CC"/>
                </a:solidFill>
                <a:effectLst/>
                <a:latin typeface="VNI-Times" pitchFamily="2" charset="0"/>
                <a:ea typeface="Times New Roman" panose="02020603050405020304" pitchFamily="18" charset="0"/>
              </a:rPr>
              <a:t>t =b.sin </a:t>
            </a:r>
            <a:r>
              <a:rPr lang="en-US" sz="2800">
                <a:solidFill>
                  <a:srgbClr val="0000CC"/>
                </a:solidFill>
                <a:effectLst/>
                <a:latin typeface="VNI-Times" pitchFamily="2" charset="0"/>
                <a:ea typeface="Times New Roman" panose="02020603050405020304" pitchFamily="18" charset="0"/>
                <a:sym typeface="Symbol" panose="05050102010706020507" pitchFamily="18" charset="2"/>
              </a:rPr>
              <a:t></a:t>
            </a:r>
            <a:r>
              <a:rPr lang="en-US" sz="2800">
                <a:solidFill>
                  <a:srgbClr val="0000CC"/>
                </a:solidFill>
                <a:effectLst/>
                <a:latin typeface="VNI-Times" pitchFamily="2" charset="0"/>
                <a:ea typeface="Times New Roman" panose="02020603050405020304" pitchFamily="18" charset="0"/>
              </a:rPr>
              <a:t> (trong ñoù b laø chieàu daøi cuûa löôõi caét laøm vieäc, </a:t>
            </a:r>
            <a:r>
              <a:rPr lang="en-US" sz="2800">
                <a:solidFill>
                  <a:srgbClr val="0000CC"/>
                </a:solidFill>
                <a:effectLst/>
                <a:latin typeface="VNI-Times" pitchFamily="2" charset="0"/>
                <a:ea typeface="Times New Roman" panose="02020603050405020304" pitchFamily="18" charset="0"/>
                <a:sym typeface="Symbol" panose="05050102010706020507" pitchFamily="18" charset="2"/>
              </a:rPr>
              <a:t></a:t>
            </a:r>
            <a:r>
              <a:rPr lang="en-US" sz="2800">
                <a:solidFill>
                  <a:srgbClr val="0000CC"/>
                </a:solidFill>
                <a:effectLst/>
                <a:latin typeface="VNI-Times" pitchFamily="2" charset="0"/>
                <a:ea typeface="Times New Roman" panose="02020603050405020304" pitchFamily="18" charset="0"/>
              </a:rPr>
              <a:t> laø goùc leäch chính).</a:t>
            </a:r>
            <a:endParaRPr lang="en-US" sz="2800">
              <a:solidFill>
                <a:srgbClr val="0000CC"/>
              </a:solidFill>
              <a:effectLst/>
              <a:latin typeface="Times New Roman" panose="02020603050405020304" pitchFamily="18" charset="0"/>
              <a:ea typeface="Times New Roman" panose="02020603050405020304" pitchFamily="18" charset="0"/>
            </a:endParaRPr>
          </a:p>
          <a:p>
            <a:endParaRPr lang="en-US" sz="2800">
              <a:solidFill>
                <a:srgbClr val="0000CC"/>
              </a:solidFill>
            </a:endParaRPr>
          </a:p>
        </p:txBody>
      </p:sp>
      <p:pic>
        <p:nvPicPr>
          <p:cNvPr id="447" name="Picture 446">
            <a:extLst>
              <a:ext uri="{FF2B5EF4-FFF2-40B4-BE49-F238E27FC236}">
                <a16:creationId xmlns:a16="http://schemas.microsoft.com/office/drawing/2014/main" id="{28096974-0066-4332-9648-35F585308A2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78249" y="1204718"/>
            <a:ext cx="3533348" cy="4191957"/>
          </a:xfrm>
          <a:prstGeom prst="rect">
            <a:avLst/>
          </a:prstGeom>
        </p:spPr>
      </p:pic>
    </p:spTree>
    <p:extLst>
      <p:ext uri="{BB962C8B-B14F-4D97-AF65-F5344CB8AC3E}">
        <p14:creationId xmlns:p14="http://schemas.microsoft.com/office/powerpoint/2010/main" val="41171531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7" name="Picture 456">
            <a:extLst>
              <a:ext uri="{FF2B5EF4-FFF2-40B4-BE49-F238E27FC236}">
                <a16:creationId xmlns:a16="http://schemas.microsoft.com/office/drawing/2014/main" id="{CA7F0ACC-6456-4062-895B-FC6F3FAEBE67}"/>
              </a:ext>
            </a:extLst>
          </p:cNvPr>
          <p:cNvPicPr>
            <a:picLocks noChangeAspect="1"/>
          </p:cNvPicPr>
          <p:nvPr/>
        </p:nvPicPr>
        <p:blipFill rotWithShape="1">
          <a:blip r:embed="rId2"/>
          <a:srcRect l="24600" t="26634" r="19800" b="14269"/>
          <a:stretch/>
        </p:blipFill>
        <p:spPr>
          <a:xfrm>
            <a:off x="1427747" y="1294071"/>
            <a:ext cx="8743230" cy="5159910"/>
          </a:xfrm>
          <a:prstGeom prst="rect">
            <a:avLst/>
          </a:prstGeom>
        </p:spPr>
      </p:pic>
      <p:pic>
        <p:nvPicPr>
          <p:cNvPr id="447" name="Picture 446">
            <a:extLst>
              <a:ext uri="{FF2B5EF4-FFF2-40B4-BE49-F238E27FC236}">
                <a16:creationId xmlns:a16="http://schemas.microsoft.com/office/drawing/2014/main" id="{28096974-0066-4332-9648-35F585308A2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57155" y="890585"/>
            <a:ext cx="3533348" cy="4191957"/>
          </a:xfrm>
          <a:prstGeom prst="rect">
            <a:avLst/>
          </a:prstGeom>
        </p:spPr>
      </p:pic>
      <p:sp>
        <p:nvSpPr>
          <p:cNvPr id="2" name="Title 1">
            <a:extLst>
              <a:ext uri="{FF2B5EF4-FFF2-40B4-BE49-F238E27FC236}">
                <a16:creationId xmlns:a16="http://schemas.microsoft.com/office/drawing/2014/main" id="{2C81369C-77DE-47C3-85E3-DCC0FFA65D4E}"/>
              </a:ext>
            </a:extLst>
          </p:cNvPr>
          <p:cNvSpPr>
            <a:spLocks noGrp="1"/>
          </p:cNvSpPr>
          <p:nvPr>
            <p:ph type="title"/>
          </p:nvPr>
        </p:nvSpPr>
        <p:spPr>
          <a:xfrm>
            <a:off x="838200" y="365126"/>
            <a:ext cx="10515600" cy="680212"/>
          </a:xfrm>
        </p:spPr>
        <p:txBody>
          <a:bodyPr>
            <a:normAutofit/>
          </a:bodyPr>
          <a:lstStyle/>
          <a:p>
            <a:r>
              <a:rPr lang="en-US" sz="3200" b="1">
                <a:solidFill>
                  <a:srgbClr val="FF0000"/>
                </a:solidFill>
                <a:effectLst/>
                <a:latin typeface="VNI-Times" pitchFamily="2" charset="0"/>
                <a:ea typeface="Times New Roman" panose="02020603050405020304" pitchFamily="18" charset="0"/>
              </a:rPr>
              <a:t>Chieàu saâu caét t</a:t>
            </a:r>
            <a:endParaRPr lang="en-US" sz="3200" b="1">
              <a:solidFill>
                <a:srgbClr val="FF0000"/>
              </a:solidFill>
            </a:endParaRPr>
          </a:p>
        </p:txBody>
      </p:sp>
    </p:spTree>
    <p:extLst>
      <p:ext uri="{BB962C8B-B14F-4D97-AF65-F5344CB8AC3E}">
        <p14:creationId xmlns:p14="http://schemas.microsoft.com/office/powerpoint/2010/main" val="35749618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a:extLst>
              <a:ext uri="{FF2B5EF4-FFF2-40B4-BE49-F238E27FC236}">
                <a16:creationId xmlns:a16="http://schemas.microsoft.com/office/drawing/2014/main" id="{5434612A-3AFB-4A7E-92EA-BEB69D40C8CE}"/>
              </a:ext>
            </a:extLst>
          </p:cNvPr>
          <p:cNvPicPr>
            <a:picLocks noGrp="1" noChangeAspect="1"/>
          </p:cNvPicPr>
          <p:nvPr>
            <p:ph idx="1"/>
          </p:nvPr>
        </p:nvPicPr>
        <p:blipFill>
          <a:blip r:embed="rId2"/>
          <a:stretch>
            <a:fillRect/>
          </a:stretch>
        </p:blipFill>
        <p:spPr>
          <a:xfrm>
            <a:off x="631506" y="1086723"/>
            <a:ext cx="10928987" cy="4483898"/>
          </a:xfrm>
          <a:prstGeom prst="rect">
            <a:avLst/>
          </a:prstGeom>
        </p:spPr>
      </p:pic>
    </p:spTree>
    <p:extLst>
      <p:ext uri="{BB962C8B-B14F-4D97-AF65-F5344CB8AC3E}">
        <p14:creationId xmlns:p14="http://schemas.microsoft.com/office/powerpoint/2010/main" val="11740053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6DB988-4618-47E5-BA2A-27193384A953}"/>
              </a:ext>
            </a:extLst>
          </p:cNvPr>
          <p:cNvSpPr>
            <a:spLocks noGrp="1"/>
          </p:cNvSpPr>
          <p:nvPr>
            <p:ph type="title"/>
          </p:nvPr>
        </p:nvSpPr>
        <p:spPr>
          <a:xfrm>
            <a:off x="838200" y="365125"/>
            <a:ext cx="10515600" cy="584901"/>
          </a:xfrm>
        </p:spPr>
        <p:txBody>
          <a:bodyPr>
            <a:normAutofit fontScale="90000"/>
          </a:bodyPr>
          <a:lstStyle/>
          <a:p>
            <a:r>
              <a:rPr lang="vi-VN" b="1" i="0">
                <a:solidFill>
                  <a:srgbClr val="FF0000"/>
                </a:solidFill>
                <a:effectLst/>
                <a:latin typeface="Times New Roman" panose="02020603050405020304" pitchFamily="18" charset="0"/>
                <a:cs typeface="Times New Roman" panose="02020603050405020304" pitchFamily="18" charset="0"/>
              </a:rPr>
              <a:t>Tốc độ cắt v </a:t>
            </a:r>
            <a:endParaRPr lang="en-US" b="1">
              <a:solidFill>
                <a:srgbClr val="FF0000"/>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2AA88321-57B6-438C-941C-2A6D01B6D522}"/>
              </a:ext>
            </a:extLst>
          </p:cNvPr>
          <p:cNvSpPr>
            <a:spLocks noGrp="1"/>
          </p:cNvSpPr>
          <p:nvPr>
            <p:ph idx="1"/>
          </p:nvPr>
        </p:nvSpPr>
        <p:spPr>
          <a:xfrm>
            <a:off x="621631" y="1173106"/>
            <a:ext cx="10515600" cy="5035187"/>
          </a:xfrm>
        </p:spPr>
        <p:txBody>
          <a:bodyPr>
            <a:noAutofit/>
          </a:bodyPr>
          <a:lstStyle/>
          <a:p>
            <a:pPr marL="0" indent="0" algn="l">
              <a:lnSpc>
                <a:spcPct val="100000"/>
              </a:lnSpc>
              <a:spcBef>
                <a:spcPts val="0"/>
              </a:spcBef>
              <a:spcAft>
                <a:spcPts val="600"/>
              </a:spcAft>
              <a:buNone/>
            </a:pPr>
            <a:r>
              <a:rPr lang="vi-VN" sz="2400" b="1" i="0">
                <a:solidFill>
                  <a:srgbClr val="0000CC"/>
                </a:solidFill>
                <a:effectLst/>
                <a:latin typeface="+mj-lt"/>
              </a:rPr>
              <a:t>Tốc độ cắt v</a:t>
            </a:r>
            <a:r>
              <a:rPr lang="vi-VN" sz="2400" b="0" i="0">
                <a:solidFill>
                  <a:srgbClr val="0000CC"/>
                </a:solidFill>
                <a:effectLst/>
                <a:latin typeface="+mj-lt"/>
              </a:rPr>
              <a:t> (m/phút): là quãng đường đi được của điểm thuộc mặt cắt và nằm cách xa trục quay nhất so với lưỡi cắt của dao trong một đơn vị thời gian.</a:t>
            </a:r>
          </a:p>
          <a:p>
            <a:pPr marL="0" indent="0" algn="l">
              <a:lnSpc>
                <a:spcPct val="100000"/>
              </a:lnSpc>
              <a:spcBef>
                <a:spcPts val="0"/>
              </a:spcBef>
              <a:spcAft>
                <a:spcPts val="600"/>
              </a:spcAft>
              <a:buNone/>
            </a:pPr>
            <a:r>
              <a:rPr lang="vi-VN" sz="2400" b="0" i="0">
                <a:solidFill>
                  <a:srgbClr val="0000CC"/>
                </a:solidFill>
                <a:effectLst/>
                <a:latin typeface="+mj-lt"/>
              </a:rPr>
              <a:t>Nếu lấy quảng đường đi được của một điểm trên mặt cắt là </a:t>
            </a:r>
            <a:r>
              <a:rPr lang="el-GR" sz="2400" b="0" i="0">
                <a:solidFill>
                  <a:srgbClr val="0000CC"/>
                </a:solidFill>
                <a:effectLst/>
                <a:latin typeface="+mj-lt"/>
              </a:rPr>
              <a:t>π</a:t>
            </a:r>
            <a:r>
              <a:rPr lang="en-US" sz="2400" b="0" i="0">
                <a:solidFill>
                  <a:srgbClr val="0000CC"/>
                </a:solidFill>
                <a:effectLst/>
                <a:latin typeface="+mj-lt"/>
              </a:rPr>
              <a:t>.</a:t>
            </a:r>
            <a:r>
              <a:rPr lang="vi-VN" sz="2400" b="0" i="0">
                <a:solidFill>
                  <a:srgbClr val="0000CC"/>
                </a:solidFill>
                <a:effectLst/>
                <a:latin typeface="+mj-lt"/>
              </a:rPr>
              <a:t>D nhân với số vòng quay của trục chính (số vòng quay trong một phút n vòng/phút) thì sẽ được chiều dài quãng đường đi được của điểm đó trong một phút:</a:t>
            </a:r>
          </a:p>
          <a:p>
            <a:pPr marL="0" indent="0" algn="l">
              <a:lnSpc>
                <a:spcPct val="100000"/>
              </a:lnSpc>
              <a:spcBef>
                <a:spcPts val="0"/>
              </a:spcBef>
              <a:spcAft>
                <a:spcPts val="600"/>
              </a:spcAft>
              <a:buNone/>
            </a:pPr>
            <a:r>
              <a:rPr lang="vi-VN" sz="2400" b="0" i="0">
                <a:solidFill>
                  <a:srgbClr val="0000CC"/>
                </a:solidFill>
                <a:effectLst/>
                <a:latin typeface="+mj-lt"/>
              </a:rPr>
              <a:t>                           </a:t>
            </a:r>
            <a:r>
              <a:rPr lang="vi-VN" sz="2400" b="1" i="0">
                <a:solidFill>
                  <a:srgbClr val="0000CC"/>
                </a:solidFill>
                <a:effectLst/>
                <a:latin typeface="+mj-lt"/>
              </a:rPr>
              <a:t>  L = </a:t>
            </a:r>
            <a:r>
              <a:rPr lang="el-GR" sz="2400" b="1" i="0">
                <a:solidFill>
                  <a:srgbClr val="0000CC"/>
                </a:solidFill>
                <a:effectLst/>
                <a:latin typeface="+mj-lt"/>
              </a:rPr>
              <a:t>π</a:t>
            </a:r>
            <a:r>
              <a:rPr lang="en-US" sz="2400" b="1" i="0">
                <a:solidFill>
                  <a:srgbClr val="0000CC"/>
                </a:solidFill>
                <a:effectLst/>
                <a:latin typeface="+mj-lt"/>
              </a:rPr>
              <a:t>.</a:t>
            </a:r>
            <a:r>
              <a:rPr lang="vi-VN" sz="2400" b="1" i="0">
                <a:solidFill>
                  <a:srgbClr val="0000CC"/>
                </a:solidFill>
                <a:effectLst/>
                <a:latin typeface="+mj-lt"/>
              </a:rPr>
              <a:t>D</a:t>
            </a:r>
            <a:r>
              <a:rPr lang="en-US" sz="2400" b="1" i="0">
                <a:solidFill>
                  <a:srgbClr val="0000CC"/>
                </a:solidFill>
                <a:effectLst/>
                <a:latin typeface="+mj-lt"/>
              </a:rPr>
              <a:t>.</a:t>
            </a:r>
            <a:r>
              <a:rPr lang="vi-VN" sz="2400" b="1" i="0">
                <a:solidFill>
                  <a:srgbClr val="0000CC"/>
                </a:solidFill>
                <a:effectLst/>
                <a:latin typeface="+mj-lt"/>
              </a:rPr>
              <a:t>n</a:t>
            </a:r>
            <a:r>
              <a:rPr lang="vi-VN" sz="2400" b="0" i="0">
                <a:solidFill>
                  <a:srgbClr val="0000CC"/>
                </a:solidFill>
                <a:effectLst/>
                <a:latin typeface="+mj-lt"/>
              </a:rPr>
              <a:t>  mm/phút</a:t>
            </a:r>
          </a:p>
          <a:p>
            <a:pPr marL="0" indent="0" algn="l">
              <a:lnSpc>
                <a:spcPct val="100000"/>
              </a:lnSpc>
              <a:spcBef>
                <a:spcPts val="0"/>
              </a:spcBef>
              <a:spcAft>
                <a:spcPts val="600"/>
              </a:spcAft>
              <a:buNone/>
            </a:pPr>
            <a:r>
              <a:rPr lang="vi-VN" sz="2400" b="0" i="0">
                <a:solidFill>
                  <a:srgbClr val="0000CC"/>
                </a:solidFill>
                <a:effectLst/>
                <a:latin typeface="+mj-lt"/>
              </a:rPr>
              <a:t>Còn quãng đường đi được trong một đơn vị thời gian chính là tốc độ. Trong cắt gọt kim loại,</a:t>
            </a:r>
            <a:r>
              <a:rPr lang="en-US" sz="2400" b="0" i="0">
                <a:solidFill>
                  <a:srgbClr val="0000CC"/>
                </a:solidFill>
                <a:effectLst/>
                <a:latin typeface="+mj-lt"/>
              </a:rPr>
              <a:t> </a:t>
            </a:r>
            <a:r>
              <a:rPr lang="vi-VN" sz="2400" b="0" i="0">
                <a:solidFill>
                  <a:srgbClr val="0000CC"/>
                </a:solidFill>
                <a:effectLst/>
                <a:latin typeface="+mj-lt"/>
              </a:rPr>
              <a:t>tốc độ cắt được tính bằng đơn vi mét/phút</a:t>
            </a:r>
            <a:r>
              <a:rPr lang="en-US" sz="2400" b="0" i="0">
                <a:solidFill>
                  <a:srgbClr val="0000CC"/>
                </a:solidFill>
                <a:effectLst/>
                <a:latin typeface="+mj-lt"/>
              </a:rPr>
              <a:t> </a:t>
            </a:r>
            <a:r>
              <a:rPr lang="vi-VN" sz="2400" b="0" i="0">
                <a:solidFill>
                  <a:srgbClr val="0000CC"/>
                </a:solidFill>
                <a:effectLst/>
                <a:latin typeface="+mj-lt"/>
              </a:rPr>
              <a:t>(m/phút)</a:t>
            </a:r>
          </a:p>
          <a:p>
            <a:pPr marL="0" indent="0" algn="l">
              <a:lnSpc>
                <a:spcPct val="100000"/>
              </a:lnSpc>
              <a:spcBef>
                <a:spcPts val="0"/>
              </a:spcBef>
              <a:spcAft>
                <a:spcPts val="600"/>
              </a:spcAft>
              <a:buNone/>
            </a:pPr>
            <a:r>
              <a:rPr lang="vi-VN" sz="2400" b="0" i="0">
                <a:solidFill>
                  <a:srgbClr val="0000CC"/>
                </a:solidFill>
                <a:effectLst/>
                <a:latin typeface="+mj-lt"/>
              </a:rPr>
              <a:t>Vì           </a:t>
            </a:r>
            <a:r>
              <a:rPr lang="vi-VN" sz="2400" b="1" i="0">
                <a:solidFill>
                  <a:srgbClr val="0000CC"/>
                </a:solidFill>
                <a:effectLst/>
                <a:latin typeface="+mj-lt"/>
              </a:rPr>
              <a:t>1mm = 0,001m  </a:t>
            </a:r>
            <a:r>
              <a:rPr lang="vi-VN" sz="2400" b="0" i="0">
                <a:solidFill>
                  <a:srgbClr val="0000CC"/>
                </a:solidFill>
                <a:effectLst/>
                <a:latin typeface="+mj-lt"/>
              </a:rPr>
              <a:t>nên có công thức sau:</a:t>
            </a:r>
          </a:p>
          <a:p>
            <a:pPr marL="0" indent="0" algn="l">
              <a:lnSpc>
                <a:spcPct val="100000"/>
              </a:lnSpc>
              <a:spcBef>
                <a:spcPts val="0"/>
              </a:spcBef>
              <a:spcAft>
                <a:spcPts val="600"/>
              </a:spcAft>
              <a:buNone/>
            </a:pPr>
            <a:r>
              <a:rPr lang="vi-VN" sz="2400" b="0" i="0">
                <a:solidFill>
                  <a:srgbClr val="0000CC"/>
                </a:solidFill>
                <a:effectLst/>
                <a:latin typeface="+mj-lt"/>
              </a:rPr>
              <a:t>                 </a:t>
            </a:r>
            <a:r>
              <a:rPr lang="vi-VN" sz="2400" b="1" i="0">
                <a:solidFill>
                  <a:srgbClr val="0000CC"/>
                </a:solidFill>
                <a:effectLst/>
                <a:latin typeface="+mj-lt"/>
              </a:rPr>
              <a:t>  v = </a:t>
            </a:r>
            <a:r>
              <a:rPr lang="el-GR" sz="2400" b="1" i="0">
                <a:solidFill>
                  <a:srgbClr val="0000CC"/>
                </a:solidFill>
                <a:effectLst/>
                <a:latin typeface="+mj-lt"/>
              </a:rPr>
              <a:t>π</a:t>
            </a:r>
            <a:r>
              <a:rPr lang="en-US" sz="2400" b="1" i="0">
                <a:solidFill>
                  <a:srgbClr val="0000CC"/>
                </a:solidFill>
                <a:effectLst/>
                <a:latin typeface="+mj-lt"/>
              </a:rPr>
              <a:t>.</a:t>
            </a:r>
            <a:r>
              <a:rPr lang="vi-VN" sz="2400" b="1" i="0">
                <a:solidFill>
                  <a:srgbClr val="0000CC"/>
                </a:solidFill>
                <a:effectLst/>
                <a:latin typeface="+mj-lt"/>
              </a:rPr>
              <a:t>D</a:t>
            </a:r>
            <a:r>
              <a:rPr lang="en-US" sz="2400" b="1" i="0">
                <a:solidFill>
                  <a:srgbClr val="0000CC"/>
                </a:solidFill>
                <a:effectLst/>
                <a:latin typeface="+mj-lt"/>
              </a:rPr>
              <a:t>.</a:t>
            </a:r>
            <a:r>
              <a:rPr lang="vi-VN" sz="2400" b="1" i="0">
                <a:solidFill>
                  <a:srgbClr val="0000CC"/>
                </a:solidFill>
                <a:effectLst/>
                <a:latin typeface="+mj-lt"/>
              </a:rPr>
              <a:t>n/1000</a:t>
            </a:r>
            <a:r>
              <a:rPr lang="vi-VN" sz="2400" b="0" i="0">
                <a:solidFill>
                  <a:srgbClr val="0000CC"/>
                </a:solidFill>
                <a:effectLst/>
                <a:latin typeface="+mj-lt"/>
              </a:rPr>
              <a:t>, m/phút.</a:t>
            </a:r>
          </a:p>
          <a:p>
            <a:pPr>
              <a:lnSpc>
                <a:spcPct val="100000"/>
              </a:lnSpc>
              <a:spcBef>
                <a:spcPts val="0"/>
              </a:spcBef>
            </a:pPr>
            <a:endParaRPr lang="en-US" sz="2400">
              <a:solidFill>
                <a:srgbClr val="0000CC"/>
              </a:solidFill>
              <a:latin typeface="+mj-lt"/>
            </a:endParaRPr>
          </a:p>
        </p:txBody>
      </p:sp>
    </p:spTree>
    <p:extLst>
      <p:ext uri="{BB962C8B-B14F-4D97-AF65-F5344CB8AC3E}">
        <p14:creationId xmlns:p14="http://schemas.microsoft.com/office/powerpoint/2010/main" val="1248746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AA88321-57B6-438C-941C-2A6D01B6D522}"/>
              </a:ext>
            </a:extLst>
          </p:cNvPr>
          <p:cNvSpPr>
            <a:spLocks noGrp="1"/>
          </p:cNvSpPr>
          <p:nvPr>
            <p:ph idx="1"/>
          </p:nvPr>
        </p:nvSpPr>
        <p:spPr>
          <a:xfrm>
            <a:off x="838200" y="670709"/>
            <a:ext cx="10515600" cy="4351338"/>
          </a:xfrm>
        </p:spPr>
        <p:txBody>
          <a:bodyPr>
            <a:noAutofit/>
          </a:bodyPr>
          <a:lstStyle/>
          <a:p>
            <a:pPr algn="just">
              <a:lnSpc>
                <a:spcPct val="100000"/>
              </a:lnSpc>
              <a:spcBef>
                <a:spcPts val="0"/>
              </a:spcBef>
            </a:pPr>
            <a:r>
              <a:rPr lang="vi-VN" b="0" i="0">
                <a:solidFill>
                  <a:srgbClr val="0000CC"/>
                </a:solidFill>
                <a:effectLst/>
                <a:latin typeface="+mj-lt"/>
              </a:rPr>
              <a:t>Từ công thức trên ta thấy đường kính D của phôi càng lớn thì tốc độ cắt v càng tăng nếu số vòng quay  n  không đổi vì sau 1 vòng quay của vật gia công thì quãng đường đi của một điểm A nào đó trên mặt có đường kính D sẽ lớn hơn quãng đường đi được cảu điểm B trên mặt có đường kính d (</a:t>
            </a:r>
            <a:r>
              <a:rPr lang="el-GR" b="0" i="0">
                <a:solidFill>
                  <a:srgbClr val="0000CC"/>
                </a:solidFill>
                <a:effectLst/>
                <a:latin typeface="+mj-lt"/>
              </a:rPr>
              <a:t>π</a:t>
            </a:r>
            <a:r>
              <a:rPr lang="vi-VN" b="0" i="0">
                <a:solidFill>
                  <a:srgbClr val="0000CC"/>
                </a:solidFill>
                <a:effectLst/>
                <a:latin typeface="+mj-lt"/>
              </a:rPr>
              <a:t>D&gt; </a:t>
            </a:r>
            <a:r>
              <a:rPr lang="el-GR" b="0" i="0">
                <a:solidFill>
                  <a:srgbClr val="0000CC"/>
                </a:solidFill>
                <a:effectLst/>
                <a:latin typeface="+mj-lt"/>
              </a:rPr>
              <a:t>π</a:t>
            </a:r>
            <a:r>
              <a:rPr lang="vi-VN" b="0" i="0">
                <a:solidFill>
                  <a:srgbClr val="0000CC"/>
                </a:solidFill>
                <a:effectLst/>
                <a:latin typeface="+mj-lt"/>
              </a:rPr>
              <a:t>d). Nếu đã biết tốc độ cắt  v  mà các tính chất cắt gọt của dụng cụ cho phép phụ thuộc vào đường kính D của phôi thì sẽ xác định được số vòng quay phù hợp của chi tiết. Số vòng quay được tính theo công thức:</a:t>
            </a:r>
          </a:p>
          <a:p>
            <a:pPr marL="0" indent="0" algn="just">
              <a:lnSpc>
                <a:spcPct val="100000"/>
              </a:lnSpc>
              <a:spcBef>
                <a:spcPts val="0"/>
              </a:spcBef>
              <a:buNone/>
            </a:pPr>
            <a:r>
              <a:rPr lang="vi-VN" b="0" i="0">
                <a:solidFill>
                  <a:srgbClr val="0000CC"/>
                </a:solidFill>
                <a:effectLst/>
                <a:latin typeface="+mj-lt"/>
              </a:rPr>
              <a:t>                    </a:t>
            </a:r>
            <a:r>
              <a:rPr lang="vi-VN" b="1" i="0">
                <a:solidFill>
                  <a:srgbClr val="0000CC"/>
                </a:solidFill>
                <a:effectLst/>
                <a:latin typeface="+mj-lt"/>
              </a:rPr>
              <a:t>  n  =  1000</a:t>
            </a:r>
            <a:r>
              <a:rPr lang="en-US" b="1" i="0">
                <a:solidFill>
                  <a:srgbClr val="0000CC"/>
                </a:solidFill>
                <a:effectLst/>
                <a:latin typeface="+mj-lt"/>
              </a:rPr>
              <a:t>.</a:t>
            </a:r>
            <a:r>
              <a:rPr lang="vi-VN" b="1" i="0">
                <a:solidFill>
                  <a:srgbClr val="0000CC"/>
                </a:solidFill>
                <a:effectLst/>
                <a:latin typeface="+mj-lt"/>
              </a:rPr>
              <a:t>v/ </a:t>
            </a:r>
            <a:r>
              <a:rPr lang="el-GR" b="1" i="0">
                <a:solidFill>
                  <a:srgbClr val="0000CC"/>
                </a:solidFill>
                <a:effectLst/>
                <a:latin typeface="+mj-lt"/>
              </a:rPr>
              <a:t>π</a:t>
            </a:r>
            <a:r>
              <a:rPr lang="en-US" b="1" i="0">
                <a:solidFill>
                  <a:srgbClr val="0000CC"/>
                </a:solidFill>
                <a:effectLst/>
                <a:latin typeface="+mj-lt"/>
              </a:rPr>
              <a:t>.</a:t>
            </a:r>
            <a:r>
              <a:rPr lang="vi-VN" b="1" i="0">
                <a:solidFill>
                  <a:srgbClr val="0000CC"/>
                </a:solidFill>
                <a:effectLst/>
                <a:latin typeface="+mj-lt"/>
              </a:rPr>
              <a:t>D , vòng/phút.</a:t>
            </a:r>
          </a:p>
          <a:p>
            <a:pPr algn="just">
              <a:lnSpc>
                <a:spcPct val="100000"/>
              </a:lnSpc>
              <a:spcBef>
                <a:spcPts val="0"/>
              </a:spcBef>
            </a:pPr>
            <a:r>
              <a:rPr lang="vi-VN" b="0" i="0">
                <a:solidFill>
                  <a:srgbClr val="0000CC"/>
                </a:solidFill>
                <a:effectLst/>
                <a:latin typeface="+mj-lt"/>
              </a:rPr>
              <a:t>Thể tích phoi mà dao cắt được trong một đơn vị thời gian gọi là năng suất của dao. Với số vòng quay n (vòng/phút) thì thể tích lớp cắt trong 1 phút sẽ là:</a:t>
            </a:r>
          </a:p>
          <a:p>
            <a:pPr marL="0" indent="0" algn="just">
              <a:lnSpc>
                <a:spcPct val="100000"/>
              </a:lnSpc>
              <a:spcBef>
                <a:spcPts val="0"/>
              </a:spcBef>
              <a:buNone/>
            </a:pPr>
            <a:r>
              <a:rPr lang="vi-VN" b="0" i="0">
                <a:solidFill>
                  <a:srgbClr val="0000CC"/>
                </a:solidFill>
                <a:effectLst/>
                <a:latin typeface="+mj-lt"/>
              </a:rPr>
              <a:t>                    </a:t>
            </a:r>
            <a:r>
              <a:rPr lang="vi-VN" b="1" i="0">
                <a:solidFill>
                  <a:srgbClr val="0000CC"/>
                </a:solidFill>
                <a:effectLst/>
                <a:latin typeface="+mj-lt"/>
              </a:rPr>
              <a:t> Q = </a:t>
            </a:r>
            <a:r>
              <a:rPr lang="el-GR" b="1" i="0">
                <a:solidFill>
                  <a:srgbClr val="0000CC"/>
                </a:solidFill>
                <a:effectLst/>
                <a:latin typeface="+mj-lt"/>
              </a:rPr>
              <a:t>π</a:t>
            </a:r>
            <a:r>
              <a:rPr lang="en-US" b="1" i="0">
                <a:solidFill>
                  <a:srgbClr val="0000CC"/>
                </a:solidFill>
                <a:effectLst/>
                <a:latin typeface="+mj-lt"/>
              </a:rPr>
              <a:t>.</a:t>
            </a:r>
            <a:r>
              <a:rPr lang="vi-VN" b="1" i="0">
                <a:solidFill>
                  <a:srgbClr val="0000CC"/>
                </a:solidFill>
                <a:effectLst/>
                <a:latin typeface="+mj-lt"/>
              </a:rPr>
              <a:t>D</a:t>
            </a:r>
            <a:r>
              <a:rPr lang="en-US" b="1" i="0">
                <a:solidFill>
                  <a:srgbClr val="0000CC"/>
                </a:solidFill>
                <a:effectLst/>
                <a:latin typeface="+mj-lt"/>
              </a:rPr>
              <a:t>.</a:t>
            </a:r>
            <a:r>
              <a:rPr lang="vi-VN" b="1" i="0">
                <a:solidFill>
                  <a:srgbClr val="0000CC"/>
                </a:solidFill>
                <a:effectLst/>
                <a:latin typeface="+mj-lt"/>
              </a:rPr>
              <a:t>t</a:t>
            </a:r>
            <a:r>
              <a:rPr lang="en-US" b="1" i="0">
                <a:solidFill>
                  <a:srgbClr val="0000CC"/>
                </a:solidFill>
                <a:effectLst/>
                <a:latin typeface="+mj-lt"/>
              </a:rPr>
              <a:t>.</a:t>
            </a:r>
            <a:r>
              <a:rPr lang="vi-VN" b="1" i="0">
                <a:solidFill>
                  <a:srgbClr val="0000CC"/>
                </a:solidFill>
                <a:effectLst/>
                <a:latin typeface="+mj-lt"/>
              </a:rPr>
              <a:t>s</a:t>
            </a:r>
            <a:r>
              <a:rPr lang="en-US" b="1" i="0">
                <a:solidFill>
                  <a:srgbClr val="0000CC"/>
                </a:solidFill>
                <a:effectLst/>
                <a:latin typeface="+mj-lt"/>
              </a:rPr>
              <a:t>.</a:t>
            </a:r>
            <a:r>
              <a:rPr lang="vi-VN" b="1" i="0">
                <a:solidFill>
                  <a:srgbClr val="0000CC"/>
                </a:solidFill>
                <a:effectLst/>
                <a:latin typeface="+mj-lt"/>
              </a:rPr>
              <a:t>n,   mm</a:t>
            </a:r>
            <a:r>
              <a:rPr lang="vi-VN" b="1" i="0" baseline="30000">
                <a:solidFill>
                  <a:srgbClr val="0000CC"/>
                </a:solidFill>
                <a:effectLst/>
                <a:latin typeface="+mj-lt"/>
              </a:rPr>
              <a:t>3</a:t>
            </a:r>
            <a:r>
              <a:rPr lang="vi-VN" b="1" i="0">
                <a:solidFill>
                  <a:srgbClr val="0000CC"/>
                </a:solidFill>
                <a:effectLst/>
                <a:latin typeface="+mj-lt"/>
              </a:rPr>
              <a:t>/phút</a:t>
            </a:r>
          </a:p>
          <a:p>
            <a:pPr algn="just">
              <a:lnSpc>
                <a:spcPct val="100000"/>
              </a:lnSpc>
              <a:spcBef>
                <a:spcPts val="0"/>
              </a:spcBef>
            </a:pPr>
            <a:r>
              <a:rPr lang="vi-VN" b="0" i="0">
                <a:solidFill>
                  <a:srgbClr val="0000CC"/>
                </a:solidFill>
                <a:effectLst/>
                <a:latin typeface="+mj-lt"/>
              </a:rPr>
              <a:t>Nhưng   </a:t>
            </a:r>
            <a:r>
              <a:rPr lang="el-GR" b="0" i="0">
                <a:solidFill>
                  <a:srgbClr val="0000CC"/>
                </a:solidFill>
                <a:effectLst/>
                <a:latin typeface="+mj-lt"/>
              </a:rPr>
              <a:t>π</a:t>
            </a:r>
            <a:r>
              <a:rPr lang="en-US" b="0" i="0">
                <a:solidFill>
                  <a:srgbClr val="0000CC"/>
                </a:solidFill>
                <a:effectLst/>
                <a:latin typeface="+mj-lt"/>
              </a:rPr>
              <a:t>.</a:t>
            </a:r>
            <a:r>
              <a:rPr lang="vi-VN" b="0" i="0">
                <a:solidFill>
                  <a:srgbClr val="0000CC"/>
                </a:solidFill>
                <a:effectLst/>
                <a:latin typeface="+mj-lt"/>
              </a:rPr>
              <a:t>D</a:t>
            </a:r>
            <a:r>
              <a:rPr lang="en-US" b="0" i="0">
                <a:solidFill>
                  <a:srgbClr val="0000CC"/>
                </a:solidFill>
                <a:effectLst/>
                <a:latin typeface="+mj-lt"/>
              </a:rPr>
              <a:t>.</a:t>
            </a:r>
            <a:r>
              <a:rPr lang="vi-VN" b="0" i="0">
                <a:solidFill>
                  <a:srgbClr val="0000CC"/>
                </a:solidFill>
                <a:effectLst/>
                <a:latin typeface="+mj-lt"/>
              </a:rPr>
              <a:t>n=  1000</a:t>
            </a:r>
            <a:r>
              <a:rPr lang="en-US" b="0" i="0">
                <a:solidFill>
                  <a:srgbClr val="0000CC"/>
                </a:solidFill>
                <a:effectLst/>
                <a:latin typeface="+mj-lt"/>
              </a:rPr>
              <a:t>.</a:t>
            </a:r>
            <a:r>
              <a:rPr lang="vi-VN" b="0" i="0">
                <a:solidFill>
                  <a:srgbClr val="0000CC"/>
                </a:solidFill>
                <a:effectLst/>
                <a:latin typeface="+mj-lt"/>
              </a:rPr>
              <a:t>v,        nên    Q= 1000</a:t>
            </a:r>
            <a:r>
              <a:rPr lang="en-US" b="0" i="0">
                <a:solidFill>
                  <a:srgbClr val="0000CC"/>
                </a:solidFill>
                <a:effectLst/>
                <a:latin typeface="+mj-lt"/>
              </a:rPr>
              <a:t>.</a:t>
            </a:r>
            <a:r>
              <a:rPr lang="vi-VN" b="0" i="0">
                <a:solidFill>
                  <a:srgbClr val="0000CC"/>
                </a:solidFill>
                <a:effectLst/>
                <a:latin typeface="+mj-lt"/>
              </a:rPr>
              <a:t>t</a:t>
            </a:r>
            <a:r>
              <a:rPr lang="en-US" b="0" i="0">
                <a:solidFill>
                  <a:srgbClr val="0000CC"/>
                </a:solidFill>
                <a:effectLst/>
                <a:latin typeface="+mj-lt"/>
              </a:rPr>
              <a:t>.</a:t>
            </a:r>
            <a:r>
              <a:rPr lang="vi-VN" b="0" i="0">
                <a:solidFill>
                  <a:srgbClr val="0000CC"/>
                </a:solidFill>
                <a:effectLst/>
                <a:latin typeface="+mj-lt"/>
              </a:rPr>
              <a:t>s</a:t>
            </a:r>
            <a:r>
              <a:rPr lang="en-US" b="0" i="0">
                <a:solidFill>
                  <a:srgbClr val="0000CC"/>
                </a:solidFill>
                <a:effectLst/>
                <a:latin typeface="+mj-lt"/>
              </a:rPr>
              <a:t>.</a:t>
            </a:r>
            <a:r>
              <a:rPr lang="vi-VN" b="0" i="0">
                <a:solidFill>
                  <a:srgbClr val="0000CC"/>
                </a:solidFill>
                <a:effectLst/>
                <a:latin typeface="+mj-lt"/>
              </a:rPr>
              <a:t>v,    mm</a:t>
            </a:r>
            <a:r>
              <a:rPr lang="vi-VN" b="0" i="0" baseline="30000">
                <a:solidFill>
                  <a:srgbClr val="0000CC"/>
                </a:solidFill>
                <a:effectLst/>
                <a:latin typeface="+mj-lt"/>
              </a:rPr>
              <a:t>3</a:t>
            </a:r>
            <a:r>
              <a:rPr lang="vi-VN" b="0" i="0">
                <a:solidFill>
                  <a:srgbClr val="0000CC"/>
                </a:solidFill>
                <a:effectLst/>
                <a:latin typeface="+mj-lt"/>
              </a:rPr>
              <a:t>/phút.</a:t>
            </a:r>
          </a:p>
          <a:p>
            <a:pPr algn="just">
              <a:lnSpc>
                <a:spcPct val="100000"/>
              </a:lnSpc>
              <a:spcBef>
                <a:spcPts val="0"/>
              </a:spcBef>
            </a:pPr>
            <a:endParaRPr lang="en-US">
              <a:solidFill>
                <a:srgbClr val="0000CC"/>
              </a:solidFill>
              <a:latin typeface="+mj-lt"/>
            </a:endParaRPr>
          </a:p>
        </p:txBody>
      </p:sp>
    </p:spTree>
    <p:extLst>
      <p:ext uri="{BB962C8B-B14F-4D97-AF65-F5344CB8AC3E}">
        <p14:creationId xmlns:p14="http://schemas.microsoft.com/office/powerpoint/2010/main" val="42758371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D6B5F7-602B-4AD1-9B4E-014BBD835D39}"/>
              </a:ext>
            </a:extLst>
          </p:cNvPr>
          <p:cNvSpPr>
            <a:spLocks noGrp="1"/>
          </p:cNvSpPr>
          <p:nvPr>
            <p:ph type="title"/>
          </p:nvPr>
        </p:nvSpPr>
        <p:spPr>
          <a:xfrm>
            <a:off x="677334" y="609600"/>
            <a:ext cx="8596668" cy="581526"/>
          </a:xfrm>
        </p:spPr>
        <p:txBody>
          <a:bodyPr>
            <a:normAutofit/>
          </a:bodyPr>
          <a:lstStyle/>
          <a:p>
            <a:r>
              <a:rPr lang="en-US" sz="3200" b="1">
                <a:solidFill>
                  <a:srgbClr val="FF0000"/>
                </a:solidFill>
                <a:effectLst/>
                <a:latin typeface="Times New Roman" panose="02020603050405020304" pitchFamily="18" charset="0"/>
                <a:ea typeface="Times New Roman" panose="02020603050405020304" pitchFamily="18" charset="0"/>
              </a:rPr>
              <a:t>2.2 Thông số hình học của tiết diện lớp cắt</a:t>
            </a:r>
            <a:endParaRPr lang="en-US" sz="3200" b="1">
              <a:solidFill>
                <a:srgbClr val="FF0000"/>
              </a:solidFill>
            </a:endParaRPr>
          </a:p>
        </p:txBody>
      </p:sp>
      <p:sp>
        <p:nvSpPr>
          <p:cNvPr id="3" name="Content Placeholder 2">
            <a:extLst>
              <a:ext uri="{FF2B5EF4-FFF2-40B4-BE49-F238E27FC236}">
                <a16:creationId xmlns:a16="http://schemas.microsoft.com/office/drawing/2014/main" id="{274AED53-3B7D-4D80-A3CD-B79F82FDBEC7}"/>
              </a:ext>
            </a:extLst>
          </p:cNvPr>
          <p:cNvSpPr>
            <a:spLocks noGrp="1"/>
          </p:cNvSpPr>
          <p:nvPr>
            <p:ph idx="1"/>
          </p:nvPr>
        </p:nvSpPr>
        <p:spPr>
          <a:xfrm>
            <a:off x="677334" y="1282284"/>
            <a:ext cx="10764698" cy="3880773"/>
          </a:xfrm>
        </p:spPr>
        <p:txBody>
          <a:bodyPr>
            <a:normAutofit/>
          </a:bodyPr>
          <a:lstStyle/>
          <a:p>
            <a:pPr algn="just"/>
            <a:r>
              <a:rPr lang="en-US" sz="2800">
                <a:solidFill>
                  <a:srgbClr val="0000CC"/>
                </a:solidFill>
                <a:effectLst/>
                <a:latin typeface="VNI-Times" pitchFamily="2" charset="0"/>
                <a:ea typeface="Times New Roman" panose="02020603050405020304" pitchFamily="18" charset="0"/>
                <a:cs typeface="Times New Roman" panose="02020603050405020304" pitchFamily="18" charset="0"/>
              </a:rPr>
              <a:t>Ñeå nghieân cöùu veà quaù trình caét, ta caàn nghieân cöùu söï bieán ñoåi cuûa caùc haït tinh theå ôû vuøng caét goït, ñeå giuùp cho vieäc nghieân cöùu ñoù ñöôïc deã daøng ngöôøi ta nghieân cöùu caáu taïo cuûa caùc haït tinh theå kim loaïi treân dieän tích caét ngang laøm yeáu toá ñaëc tröng cho vuøng caét goït.</a:t>
            </a:r>
            <a:endParaRPr lang="en-US" sz="2800">
              <a:solidFill>
                <a:srgbClr val="0000CC"/>
              </a:solidFill>
            </a:endParaRPr>
          </a:p>
        </p:txBody>
      </p:sp>
      <p:pic>
        <p:nvPicPr>
          <p:cNvPr id="78" name="Picture 77">
            <a:extLst>
              <a:ext uri="{FF2B5EF4-FFF2-40B4-BE49-F238E27FC236}">
                <a16:creationId xmlns:a16="http://schemas.microsoft.com/office/drawing/2014/main" id="{30C1348F-9C8C-47BE-8C38-71911C282E7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52889" y="3222670"/>
            <a:ext cx="4182226" cy="3697140"/>
          </a:xfrm>
          <a:prstGeom prst="rect">
            <a:avLst/>
          </a:prstGeom>
        </p:spPr>
      </p:pic>
    </p:spTree>
    <p:extLst>
      <p:ext uri="{BB962C8B-B14F-4D97-AF65-F5344CB8AC3E}">
        <p14:creationId xmlns:p14="http://schemas.microsoft.com/office/powerpoint/2010/main" val="82293292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9F17F1F-A965-4C4F-AD28-3967FAE3C545}"/>
              </a:ext>
            </a:extLst>
          </p:cNvPr>
          <p:cNvSpPr>
            <a:spLocks noGrp="1"/>
          </p:cNvSpPr>
          <p:nvPr>
            <p:ph idx="1"/>
          </p:nvPr>
        </p:nvSpPr>
        <p:spPr>
          <a:xfrm>
            <a:off x="731322" y="374556"/>
            <a:ext cx="10515600" cy="6311252"/>
          </a:xfrm>
        </p:spPr>
        <p:txBody>
          <a:bodyPr>
            <a:normAutofit/>
          </a:bodyPr>
          <a:lstStyle/>
          <a:p>
            <a:pPr marL="457200" lvl="1" indent="0" algn="just">
              <a:buSzPts val="1400"/>
              <a:buNone/>
              <a:tabLst>
                <a:tab pos="457200" algn="l"/>
                <a:tab pos="685800" algn="l"/>
                <a:tab pos="914400" algn="l"/>
                <a:tab pos="2232025" algn="l"/>
                <a:tab pos="3086100" algn="ctr"/>
              </a:tabLst>
            </a:pPr>
            <a:r>
              <a:rPr lang="en-US" sz="3200" b="1" i="1">
                <a:solidFill>
                  <a:srgbClr val="FF0000"/>
                </a:solidFill>
                <a:effectLst/>
                <a:latin typeface="VNI-Times" pitchFamily="2" charset="0"/>
                <a:ea typeface="Times New Roman" panose="02020603050405020304" pitchFamily="18" charset="0"/>
              </a:rPr>
              <a:t>Caùc coâng thöùc tính thoâng soá hình hoïc cuûa lôùp caét khi tieän</a:t>
            </a:r>
            <a:endParaRPr lang="en-US" sz="3200">
              <a:solidFill>
                <a:srgbClr val="FF0000"/>
              </a:solidFill>
              <a:effectLst/>
              <a:latin typeface="Times New Roman" panose="02020603050405020304" pitchFamily="18" charset="0"/>
              <a:ea typeface="Times New Roman" panose="02020603050405020304" pitchFamily="18" charset="0"/>
            </a:endParaRPr>
          </a:p>
          <a:p>
            <a:pPr marL="180340" indent="0" algn="just">
              <a:spcAft>
                <a:spcPts val="600"/>
              </a:spcAft>
              <a:buNone/>
              <a:tabLst>
                <a:tab pos="457200" algn="l"/>
                <a:tab pos="685800" algn="l"/>
                <a:tab pos="914400" algn="l"/>
                <a:tab pos="2232025" algn="l"/>
                <a:tab pos="3086100" algn="ctr"/>
              </a:tabLst>
            </a:pPr>
            <a:r>
              <a:rPr lang="en-US" sz="2800">
                <a:solidFill>
                  <a:srgbClr val="0000CC"/>
                </a:solidFill>
                <a:effectLst/>
                <a:latin typeface="VNI-Times" pitchFamily="2" charset="0"/>
                <a:ea typeface="Times New Roman" panose="02020603050405020304" pitchFamily="18" charset="0"/>
              </a:rPr>
              <a:t>Dieän tích lôùp caét ñoù ñöôïc xaùc ñònh treân maët phaúng chöùa löôõi caét chính vaø caét ngang qua vuøng caét goït, khi löôõi caét song song vôùi maët phaúng ngang thì dieän tích ñoù ñöôïc tính nhö sau:</a:t>
            </a:r>
            <a:endParaRPr lang="en-US" sz="2800">
              <a:solidFill>
                <a:srgbClr val="0000CC"/>
              </a:solidFill>
              <a:effectLst/>
              <a:latin typeface="Times New Roman" panose="02020603050405020304" pitchFamily="18" charset="0"/>
              <a:ea typeface="Times New Roman" panose="02020603050405020304" pitchFamily="18" charset="0"/>
            </a:endParaRPr>
          </a:p>
          <a:p>
            <a:pPr marL="180340" indent="0" algn="just">
              <a:spcBef>
                <a:spcPts val="200"/>
              </a:spcBef>
              <a:spcAft>
                <a:spcPts val="200"/>
              </a:spcAft>
              <a:buNone/>
              <a:tabLst>
                <a:tab pos="457200" algn="l"/>
                <a:tab pos="685800" algn="l"/>
                <a:tab pos="914400" algn="l"/>
                <a:tab pos="2232025" algn="l"/>
                <a:tab pos="3086100" algn="ctr"/>
              </a:tabLst>
            </a:pPr>
            <a:r>
              <a:rPr lang="en-US" sz="2800">
                <a:solidFill>
                  <a:srgbClr val="0000CC"/>
                </a:solidFill>
                <a:effectLst/>
                <a:latin typeface="VNI-Times" pitchFamily="2" charset="0"/>
                <a:ea typeface="Times New Roman" panose="02020603050405020304" pitchFamily="18" charset="0"/>
              </a:rPr>
              <a:t>	</a:t>
            </a:r>
            <a:r>
              <a:rPr lang="en-US" sz="2800" b="1">
                <a:solidFill>
                  <a:srgbClr val="0000CC"/>
                </a:solidFill>
                <a:effectLst/>
                <a:latin typeface="VNI-Times" pitchFamily="2" charset="0"/>
                <a:ea typeface="Times New Roman" panose="02020603050405020304" pitchFamily="18" charset="0"/>
              </a:rPr>
              <a:t>F = t x s [mm</a:t>
            </a:r>
            <a:r>
              <a:rPr lang="en-US" sz="2800" b="1" baseline="30000">
                <a:solidFill>
                  <a:srgbClr val="0000CC"/>
                </a:solidFill>
                <a:effectLst/>
                <a:latin typeface="VNI-Times" pitchFamily="2" charset="0"/>
                <a:ea typeface="Times New Roman" panose="02020603050405020304" pitchFamily="18" charset="0"/>
              </a:rPr>
              <a:t>2</a:t>
            </a:r>
            <a:r>
              <a:rPr lang="en-US" sz="2800" b="1">
                <a:solidFill>
                  <a:srgbClr val="0000CC"/>
                </a:solidFill>
                <a:effectLst/>
                <a:latin typeface="VNI-Times" pitchFamily="2" charset="0"/>
                <a:ea typeface="Times New Roman" panose="02020603050405020304" pitchFamily="18" charset="0"/>
              </a:rPr>
              <a:t>] = a.b [mm</a:t>
            </a:r>
            <a:r>
              <a:rPr lang="en-US" sz="2800" b="1" baseline="30000">
                <a:solidFill>
                  <a:srgbClr val="0000CC"/>
                </a:solidFill>
                <a:effectLst/>
                <a:latin typeface="VNI-Times" pitchFamily="2" charset="0"/>
                <a:ea typeface="Times New Roman" panose="02020603050405020304" pitchFamily="18" charset="0"/>
              </a:rPr>
              <a:t>2</a:t>
            </a:r>
            <a:r>
              <a:rPr lang="en-US" sz="2800" b="1">
                <a:solidFill>
                  <a:srgbClr val="0000CC"/>
                </a:solidFill>
                <a:effectLst/>
                <a:latin typeface="VNI-Times" pitchFamily="2" charset="0"/>
                <a:ea typeface="Times New Roman" panose="02020603050405020304" pitchFamily="18" charset="0"/>
              </a:rPr>
              <a:t>] * </a:t>
            </a:r>
            <a:r>
              <a:rPr lang="en-US" sz="2800" b="1">
                <a:solidFill>
                  <a:srgbClr val="FF0000"/>
                </a:solidFill>
                <a:effectLst/>
                <a:latin typeface="VNI-Times" pitchFamily="2" charset="0"/>
                <a:ea typeface="Times New Roman" panose="02020603050405020304" pitchFamily="18" charset="0"/>
              </a:rPr>
              <a:t>khi </a:t>
            </a:r>
            <a:r>
              <a:rPr lang="en-US" sz="2800" b="1">
                <a:solidFill>
                  <a:srgbClr val="FF0000"/>
                </a:solidFill>
                <a:effectLst/>
                <a:latin typeface="VNI-Times" pitchFamily="2" charset="0"/>
                <a:ea typeface="Times New Roman" panose="02020603050405020304" pitchFamily="18" charset="0"/>
                <a:sym typeface="Symbol" panose="05050102010706020507" pitchFamily="18" charset="2"/>
              </a:rPr>
              <a:t></a:t>
            </a:r>
            <a:r>
              <a:rPr lang="en-US" sz="2800" b="1">
                <a:solidFill>
                  <a:srgbClr val="FF0000"/>
                </a:solidFill>
                <a:effectLst/>
                <a:latin typeface="VNI-Times" pitchFamily="2" charset="0"/>
                <a:ea typeface="Times New Roman" panose="02020603050405020304" pitchFamily="18" charset="0"/>
              </a:rPr>
              <a:t> = 0</a:t>
            </a:r>
            <a:r>
              <a:rPr lang="en-US" sz="2800">
                <a:solidFill>
                  <a:srgbClr val="0000CC"/>
                </a:solidFill>
                <a:effectLst/>
                <a:latin typeface="VNI-Times" pitchFamily="2" charset="0"/>
                <a:ea typeface="Times New Roman" panose="02020603050405020304" pitchFamily="18" charset="0"/>
              </a:rPr>
              <a:t>.</a:t>
            </a:r>
            <a:endParaRPr lang="en-US" sz="2800">
              <a:solidFill>
                <a:srgbClr val="0000CC"/>
              </a:solidFill>
              <a:effectLst/>
              <a:latin typeface="Times New Roman" panose="02020603050405020304" pitchFamily="18" charset="0"/>
              <a:ea typeface="Times New Roman" panose="02020603050405020304" pitchFamily="18" charset="0"/>
            </a:endParaRPr>
          </a:p>
          <a:p>
            <a:pPr marL="180340" indent="0">
              <a:buNone/>
              <a:tabLst>
                <a:tab pos="457200" algn="l"/>
                <a:tab pos="685800" algn="l"/>
                <a:tab pos="914400" algn="l"/>
                <a:tab pos="2232025" algn="l"/>
                <a:tab pos="3086100" algn="ctr"/>
              </a:tabLst>
            </a:pPr>
            <a:r>
              <a:rPr lang="en-US" sz="2800">
                <a:solidFill>
                  <a:srgbClr val="0000CC"/>
                </a:solidFill>
                <a:effectLst/>
                <a:latin typeface="VNI-Times" pitchFamily="2" charset="0"/>
                <a:ea typeface="Times New Roman" panose="02020603050405020304" pitchFamily="18" charset="0"/>
              </a:rPr>
              <a:t>Trong ñoù:</a:t>
            </a:r>
            <a:endParaRPr lang="en-US" sz="2800">
              <a:solidFill>
                <a:srgbClr val="0000CC"/>
              </a:solidFill>
              <a:effectLst/>
              <a:latin typeface="Times New Roman" panose="02020603050405020304" pitchFamily="18" charset="0"/>
              <a:ea typeface="Times New Roman" panose="02020603050405020304" pitchFamily="18" charset="0"/>
            </a:endParaRPr>
          </a:p>
          <a:p>
            <a:pPr marL="180340" indent="0">
              <a:buNone/>
              <a:tabLst>
                <a:tab pos="457200" algn="l"/>
                <a:tab pos="685800" algn="l"/>
                <a:tab pos="914400" algn="l"/>
                <a:tab pos="2232025" algn="l"/>
                <a:tab pos="3086100" algn="ctr"/>
              </a:tabLst>
            </a:pPr>
            <a:r>
              <a:rPr lang="en-US" sz="2800">
                <a:solidFill>
                  <a:srgbClr val="0000CC"/>
                </a:solidFill>
                <a:effectLst/>
                <a:latin typeface="VNI-Times" pitchFamily="2" charset="0"/>
                <a:ea typeface="Times New Roman" panose="02020603050405020304" pitchFamily="18" charset="0"/>
              </a:rPr>
              <a:t>b: chieàu roäng lôùp caét [mm]; (laø chieàu daøi löôõi caét tham gia caét goït)</a:t>
            </a:r>
          </a:p>
          <a:p>
            <a:pPr marL="180340" indent="0">
              <a:buNone/>
              <a:tabLst>
                <a:tab pos="457200" algn="l"/>
                <a:tab pos="685800" algn="l"/>
                <a:tab pos="914400" algn="l"/>
                <a:tab pos="2232025" algn="l"/>
                <a:tab pos="3086100" algn="ctr"/>
              </a:tabLst>
            </a:pPr>
            <a:endParaRPr lang="en-US" sz="2800">
              <a:solidFill>
                <a:srgbClr val="0000CC"/>
              </a:solidFill>
              <a:effectLst/>
              <a:latin typeface="VNI-Times" pitchFamily="2" charset="0"/>
              <a:ea typeface="Times New Roman" panose="02020603050405020304" pitchFamily="18" charset="0"/>
            </a:endParaRPr>
          </a:p>
          <a:p>
            <a:pPr marL="180340" indent="0">
              <a:buNone/>
              <a:tabLst>
                <a:tab pos="457200" algn="l"/>
                <a:tab pos="685800" algn="l"/>
                <a:tab pos="914400" algn="l"/>
                <a:tab pos="2232025" algn="l"/>
                <a:tab pos="3086100" algn="ctr"/>
              </a:tabLst>
            </a:pPr>
            <a:r>
              <a:rPr lang="en-US" sz="2800">
                <a:solidFill>
                  <a:srgbClr val="0000CC"/>
                </a:solidFill>
                <a:effectLst/>
                <a:latin typeface="VNI-Times" pitchFamily="2" charset="0"/>
                <a:ea typeface="Times New Roman" panose="02020603050405020304" pitchFamily="18" charset="0"/>
              </a:rPr>
              <a:t>a: chieàu daøy lôùp caét [mm]; (laø khoaûng caùch giöõa hai löôõi caét khi dao thöïc hieän moät böôùc S); a= S. sin</a:t>
            </a:r>
            <a:r>
              <a:rPr lang="en-US" sz="2800">
                <a:solidFill>
                  <a:srgbClr val="0000CC"/>
                </a:solidFill>
                <a:effectLst/>
                <a:latin typeface="VNI-Times" pitchFamily="2" charset="0"/>
                <a:ea typeface="Times New Roman" panose="02020603050405020304" pitchFamily="18" charset="0"/>
                <a:sym typeface="Symbol" panose="05050102010706020507" pitchFamily="18" charset="2"/>
              </a:rPr>
              <a:t></a:t>
            </a:r>
            <a:r>
              <a:rPr lang="en-US" sz="2800">
                <a:solidFill>
                  <a:srgbClr val="0000CC"/>
                </a:solidFill>
                <a:effectLst/>
                <a:latin typeface="VNI-Times" pitchFamily="2" charset="0"/>
                <a:ea typeface="Times New Roman" panose="02020603050405020304" pitchFamily="18" charset="0"/>
              </a:rPr>
              <a:t>.</a:t>
            </a:r>
            <a:endParaRPr lang="en-US" sz="2800">
              <a:solidFill>
                <a:srgbClr val="0000CC"/>
              </a:solidFill>
              <a:effectLst/>
              <a:latin typeface="Times New Roman" panose="02020603050405020304" pitchFamily="18" charset="0"/>
              <a:ea typeface="Times New Roman" panose="02020603050405020304" pitchFamily="18" charset="0"/>
            </a:endParaRPr>
          </a:p>
          <a:p>
            <a:pPr marL="180340" indent="0">
              <a:buNone/>
              <a:tabLst>
                <a:tab pos="457200" algn="l"/>
                <a:tab pos="685800" algn="l"/>
                <a:tab pos="914400" algn="l"/>
                <a:tab pos="2232025" algn="l"/>
                <a:tab pos="3086100" algn="ctr"/>
              </a:tabLst>
            </a:pPr>
            <a:r>
              <a:rPr kumimoji="0" lang="en-US" altLang="en-US" sz="2800" b="0" i="0" u="none" strike="noStrike" cap="none" normalizeH="0" baseline="0">
                <a:ln>
                  <a:noFill/>
                </a:ln>
                <a:solidFill>
                  <a:srgbClr val="FF0000"/>
                </a:solidFill>
                <a:effectLst/>
                <a:latin typeface="VNI-Times" pitchFamily="2" charset="0"/>
                <a:ea typeface="Times New Roman" panose="02020603050405020304" pitchFamily="18" charset="0"/>
              </a:rPr>
              <a:t>Khi </a:t>
            </a:r>
            <a:r>
              <a:rPr kumimoji="0" lang="en-US" altLang="en-US" sz="2800" b="0" i="0" u="none" strike="noStrike" cap="none" normalizeH="0" baseline="0">
                <a:ln>
                  <a:noFill/>
                </a:ln>
                <a:solidFill>
                  <a:srgbClr val="FF0000"/>
                </a:solidFill>
                <a:effectLst/>
                <a:latin typeface="VNI-Times" pitchFamily="2" charset="0"/>
                <a:ea typeface="Times New Roman" panose="02020603050405020304" pitchFamily="18" charset="0"/>
                <a:sym typeface="Symbol" panose="05050102010706020507" pitchFamily="18" charset="2"/>
              </a:rPr>
              <a:t></a:t>
            </a:r>
            <a:r>
              <a:rPr kumimoji="0" lang="en-US" altLang="en-US" sz="2800" b="0" i="0" u="none" strike="noStrike" cap="none" normalizeH="0" baseline="0">
                <a:ln>
                  <a:noFill/>
                </a:ln>
                <a:solidFill>
                  <a:srgbClr val="FF0000"/>
                </a:solidFill>
                <a:effectLst/>
                <a:latin typeface="VNI-Times" pitchFamily="2" charset="0"/>
                <a:ea typeface="Times New Roman" panose="02020603050405020304" pitchFamily="18" charset="0"/>
              </a:rPr>
              <a:t> </a:t>
            </a:r>
            <a:r>
              <a:rPr kumimoji="0" lang="en-US" altLang="en-US" sz="2800" b="0" i="0" u="none" strike="noStrike" cap="none" normalizeH="0" baseline="0">
                <a:ln>
                  <a:noFill/>
                </a:ln>
                <a:solidFill>
                  <a:srgbClr val="FF0000"/>
                </a:solidFill>
                <a:effectLst/>
                <a:latin typeface="VNI-Times" pitchFamily="2" charset="0"/>
                <a:ea typeface="Times New Roman" panose="02020603050405020304" pitchFamily="18" charset="0"/>
                <a:sym typeface="Symbol" panose="05050102010706020507" pitchFamily="18" charset="2"/>
              </a:rPr>
              <a:t></a:t>
            </a:r>
            <a:r>
              <a:rPr kumimoji="0" lang="en-US" altLang="en-US" sz="2800" b="0" i="0" u="none" strike="noStrike" cap="none" normalizeH="0" baseline="0">
                <a:ln>
                  <a:noFill/>
                </a:ln>
                <a:solidFill>
                  <a:srgbClr val="FF0000"/>
                </a:solidFill>
                <a:effectLst/>
                <a:latin typeface="VNI-Times" pitchFamily="2" charset="0"/>
                <a:ea typeface="Times New Roman" panose="02020603050405020304" pitchFamily="18" charset="0"/>
              </a:rPr>
              <a:t> 0 </a:t>
            </a:r>
            <a:r>
              <a:rPr kumimoji="0" lang="en-US" altLang="en-US" sz="2800" b="0" i="0" u="none" strike="noStrike" cap="none" normalizeH="0" baseline="0">
                <a:ln>
                  <a:noFill/>
                </a:ln>
                <a:solidFill>
                  <a:schemeClr val="tx1"/>
                </a:solidFill>
                <a:effectLst/>
                <a:latin typeface="VNI-Times" pitchFamily="2" charset="0"/>
                <a:ea typeface="Times New Roman" panose="02020603050405020304" pitchFamily="18" charset="0"/>
              </a:rPr>
              <a:t>thì b =</a:t>
            </a:r>
            <a:endParaRPr lang="en-US">
              <a:effectLst/>
              <a:latin typeface="Times New Roman" panose="02020603050405020304" pitchFamily="18" charset="0"/>
              <a:ea typeface="Times New Roman" panose="02020603050405020304" pitchFamily="18" charset="0"/>
            </a:endParaRPr>
          </a:p>
          <a:p>
            <a:endParaRPr lang="en-US"/>
          </a:p>
        </p:txBody>
      </p:sp>
      <p:sp>
        <p:nvSpPr>
          <p:cNvPr id="4" name="Rectangle 2">
            <a:extLst>
              <a:ext uri="{FF2B5EF4-FFF2-40B4-BE49-F238E27FC236}">
                <a16:creationId xmlns:a16="http://schemas.microsoft.com/office/drawing/2014/main" id="{B13A4F36-549A-4DC6-93C1-812B65714D79}"/>
              </a:ext>
            </a:extLst>
          </p:cNvPr>
          <p:cNvSpPr>
            <a:spLocks noChangeArrowheads="1"/>
          </p:cNvSpPr>
          <p:nvPr/>
        </p:nvSpPr>
        <p:spPr bwMode="auto">
          <a:xfrm>
            <a:off x="0" y="-1016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5" name="Object 4">
            <a:extLst>
              <a:ext uri="{FF2B5EF4-FFF2-40B4-BE49-F238E27FC236}">
                <a16:creationId xmlns:a16="http://schemas.microsoft.com/office/drawing/2014/main" id="{944F2FD0-5D45-423A-BD9E-86C26AA0DC77}"/>
              </a:ext>
            </a:extLst>
          </p:cNvPr>
          <p:cNvGraphicFramePr>
            <a:graphicFrameLocks noChangeAspect="1"/>
          </p:cNvGraphicFramePr>
          <p:nvPr>
            <p:extLst>
              <p:ext uri="{D42A27DB-BD31-4B8C-83A1-F6EECF244321}">
                <p14:modId xmlns:p14="http://schemas.microsoft.com/office/powerpoint/2010/main" val="1587970410"/>
              </p:ext>
            </p:extLst>
          </p:nvPr>
        </p:nvGraphicFramePr>
        <p:xfrm>
          <a:off x="3148837" y="3922240"/>
          <a:ext cx="1401287" cy="953653"/>
        </p:xfrm>
        <a:graphic>
          <a:graphicData uri="http://schemas.openxmlformats.org/presentationml/2006/ole">
            <mc:AlternateContent xmlns:mc="http://schemas.openxmlformats.org/markup-compatibility/2006">
              <mc:Choice xmlns:v="urn:schemas-microsoft-com:vml" Requires="v">
                <p:oleObj r:id="rId2" imgW="685800" imgH="469900" progId="Equation.3">
                  <p:embed/>
                </p:oleObj>
              </mc:Choice>
              <mc:Fallback>
                <p:oleObj r:id="rId2" imgW="685800" imgH="469900" progId="Equation.3">
                  <p:embed/>
                  <p:pic>
                    <p:nvPicPr>
                      <p:cNvPr id="0" name="Object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48837" y="3922240"/>
                        <a:ext cx="1401287" cy="953653"/>
                      </a:xfrm>
                      <a:prstGeom prst="rect">
                        <a:avLst/>
                      </a:prstGeom>
                      <a:noFill/>
                    </p:spPr>
                  </p:pic>
                </p:oleObj>
              </mc:Fallback>
            </mc:AlternateContent>
          </a:graphicData>
        </a:graphic>
      </p:graphicFrame>
      <p:graphicFrame>
        <p:nvGraphicFramePr>
          <p:cNvPr id="9" name="Object 8">
            <a:extLst>
              <a:ext uri="{FF2B5EF4-FFF2-40B4-BE49-F238E27FC236}">
                <a16:creationId xmlns:a16="http://schemas.microsoft.com/office/drawing/2014/main" id="{CE26FDCB-5162-4689-9D40-7197FC05B5C3}"/>
              </a:ext>
            </a:extLst>
          </p:cNvPr>
          <p:cNvGraphicFramePr>
            <a:graphicFrameLocks noChangeAspect="1"/>
          </p:cNvGraphicFramePr>
          <p:nvPr>
            <p:extLst>
              <p:ext uri="{D42A27DB-BD31-4B8C-83A1-F6EECF244321}">
                <p14:modId xmlns:p14="http://schemas.microsoft.com/office/powerpoint/2010/main" val="600963960"/>
              </p:ext>
            </p:extLst>
          </p:nvPr>
        </p:nvGraphicFramePr>
        <p:xfrm>
          <a:off x="3463685" y="5590797"/>
          <a:ext cx="1381410" cy="789377"/>
        </p:xfrm>
        <a:graphic>
          <a:graphicData uri="http://schemas.openxmlformats.org/presentationml/2006/ole">
            <mc:AlternateContent xmlns:mc="http://schemas.openxmlformats.org/markup-compatibility/2006">
              <mc:Choice xmlns:v="urn:schemas-microsoft-com:vml" Requires="v">
                <p:oleObj r:id="rId4" imgW="736600" imgH="419100" progId="Equation.3">
                  <p:embed/>
                </p:oleObj>
              </mc:Choice>
              <mc:Fallback>
                <p:oleObj r:id="rId4" imgW="736600" imgH="419100" progId="Equation.3">
                  <p:embed/>
                  <p:pic>
                    <p:nvPicPr>
                      <p:cNvPr id="4" name="Object 3">
                        <a:extLst>
                          <a:ext uri="{FF2B5EF4-FFF2-40B4-BE49-F238E27FC236}">
                            <a16:creationId xmlns:a16="http://schemas.microsoft.com/office/drawing/2014/main" id="{ADD4F823-629D-461D-9293-35FA2023262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63685" y="5590797"/>
                        <a:ext cx="1381410" cy="789377"/>
                      </a:xfrm>
                      <a:prstGeom prst="rect">
                        <a:avLst/>
                      </a:prstGeom>
                      <a:noFill/>
                    </p:spPr>
                  </p:pic>
                </p:oleObj>
              </mc:Fallback>
            </mc:AlternateContent>
          </a:graphicData>
        </a:graphic>
      </p:graphicFrame>
      <p:sp>
        <p:nvSpPr>
          <p:cNvPr id="11" name="Rectangle 4">
            <a:extLst>
              <a:ext uri="{FF2B5EF4-FFF2-40B4-BE49-F238E27FC236}">
                <a16:creationId xmlns:a16="http://schemas.microsoft.com/office/drawing/2014/main" id="{F9E8B029-CED3-4339-8569-FE99F8C71B8C}"/>
              </a:ext>
            </a:extLst>
          </p:cNvPr>
          <p:cNvSpPr>
            <a:spLocks noChangeArrowheads="1"/>
          </p:cNvSpPr>
          <p:nvPr/>
        </p:nvSpPr>
        <p:spPr bwMode="auto">
          <a:xfrm>
            <a:off x="5989122" y="5723875"/>
            <a:ext cx="2418979"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179388" algn="l" defTabSz="914400" rtl="0" eaLnBrk="0" fontAlgn="base" latinLnBrk="0" hangingPunct="0">
              <a:lnSpc>
                <a:spcPct val="100000"/>
              </a:lnSpc>
              <a:spcBef>
                <a:spcPct val="0"/>
              </a:spcBef>
              <a:spcAft>
                <a:spcPct val="0"/>
              </a:spcAft>
              <a:buClrTx/>
              <a:buSzTx/>
              <a:buFontTx/>
              <a:buNone/>
              <a:tabLst/>
            </a:pPr>
            <a:r>
              <a:rPr kumimoji="0" lang="en-US" altLang="en-US" sz="2800" b="0" i="0" u="none" strike="noStrike" cap="none" normalizeH="0" baseline="0">
                <a:ln>
                  <a:noFill/>
                </a:ln>
                <a:solidFill>
                  <a:srgbClr val="FF0000"/>
                </a:solidFill>
                <a:effectLst/>
                <a:latin typeface="VNI-Times" pitchFamily="2" charset="0"/>
                <a:ea typeface="Times New Roman" panose="02020603050405020304" pitchFamily="18" charset="0"/>
              </a:rPr>
              <a:t>Khi </a:t>
            </a:r>
            <a:r>
              <a:rPr kumimoji="0" lang="en-US" altLang="en-US" sz="2800" b="0" i="0" u="none" strike="noStrike" cap="none" normalizeH="0" baseline="0">
                <a:ln>
                  <a:noFill/>
                </a:ln>
                <a:solidFill>
                  <a:srgbClr val="FF0000"/>
                </a:solidFill>
                <a:effectLst/>
                <a:latin typeface="VNI-Times" pitchFamily="2" charset="0"/>
                <a:ea typeface="Times New Roman" panose="02020603050405020304" pitchFamily="18" charset="0"/>
                <a:sym typeface="Symbol" panose="05050102010706020507" pitchFamily="18" charset="2"/>
              </a:rPr>
              <a:t> </a:t>
            </a:r>
            <a:r>
              <a:rPr kumimoji="0" lang="en-US" altLang="en-US" sz="2800" b="0" i="0" u="none" strike="noStrike" cap="none" normalizeH="0" baseline="0">
                <a:ln>
                  <a:noFill/>
                </a:ln>
                <a:solidFill>
                  <a:srgbClr val="FF0000"/>
                </a:solidFill>
                <a:effectLst/>
                <a:latin typeface="VNI-Times" pitchFamily="2" charset="0"/>
                <a:ea typeface="Times New Roman" panose="02020603050405020304" pitchFamily="18" charset="0"/>
              </a:rPr>
              <a:t>  0 </a:t>
            </a:r>
            <a:r>
              <a:rPr kumimoji="0" lang="en-US" altLang="en-US" sz="2800" b="0" i="0" u="none" strike="noStrike" cap="none" normalizeH="0" baseline="0">
                <a:ln>
                  <a:noFill/>
                </a:ln>
                <a:solidFill>
                  <a:schemeClr val="tx1"/>
                </a:solidFill>
                <a:effectLst/>
                <a:latin typeface="VNI-Times" pitchFamily="2" charset="0"/>
                <a:ea typeface="Times New Roman" panose="02020603050405020304" pitchFamily="18" charset="0"/>
              </a:rPr>
              <a:t>thì </a:t>
            </a:r>
            <a:endParaRPr kumimoji="0" lang="en-US" altLang="en-US" sz="2800" b="0" i="0" u="none" strike="noStrike" cap="none" normalizeH="0" baseline="0">
              <a:ln>
                <a:noFill/>
              </a:ln>
              <a:solidFill>
                <a:schemeClr val="tx1"/>
              </a:solidFill>
              <a:effectLst/>
              <a:latin typeface="VNI-Times" pitchFamily="2" charset="0"/>
              <a:ea typeface="Times New Roman" panose="02020603050405020304" pitchFamily="18" charset="0"/>
              <a:sym typeface="Symbol" panose="05050102010706020507" pitchFamily="18" charset="2"/>
            </a:endParaRPr>
          </a:p>
        </p:txBody>
      </p:sp>
      <p:graphicFrame>
        <p:nvGraphicFramePr>
          <p:cNvPr id="13" name="Object 12">
            <a:extLst>
              <a:ext uri="{FF2B5EF4-FFF2-40B4-BE49-F238E27FC236}">
                <a16:creationId xmlns:a16="http://schemas.microsoft.com/office/drawing/2014/main" id="{E70C720E-7CB4-42F5-B839-C4C644DD8765}"/>
              </a:ext>
            </a:extLst>
          </p:cNvPr>
          <p:cNvGraphicFramePr>
            <a:graphicFrameLocks noChangeAspect="1"/>
          </p:cNvGraphicFramePr>
          <p:nvPr>
            <p:extLst>
              <p:ext uri="{D42A27DB-BD31-4B8C-83A1-F6EECF244321}">
                <p14:modId xmlns:p14="http://schemas.microsoft.com/office/powerpoint/2010/main" val="168220238"/>
              </p:ext>
            </p:extLst>
          </p:nvPr>
        </p:nvGraphicFramePr>
        <p:xfrm>
          <a:off x="8243702" y="5566502"/>
          <a:ext cx="1583809" cy="916942"/>
        </p:xfrm>
        <a:graphic>
          <a:graphicData uri="http://schemas.openxmlformats.org/presentationml/2006/ole">
            <mc:AlternateContent xmlns:mc="http://schemas.openxmlformats.org/markup-compatibility/2006">
              <mc:Choice xmlns:v="urn:schemas-microsoft-com:vml" Requires="v">
                <p:oleObj r:id="rId6" imgW="723586" imgH="418918" progId="Equation.3">
                  <p:embed/>
                </p:oleObj>
              </mc:Choice>
              <mc:Fallback>
                <p:oleObj r:id="rId6" imgW="723586" imgH="418918" progId="Equation.3">
                  <p:embed/>
                  <p:pic>
                    <p:nvPicPr>
                      <p:cNvPr id="5" name="Object 4">
                        <a:extLst>
                          <a:ext uri="{FF2B5EF4-FFF2-40B4-BE49-F238E27FC236}">
                            <a16:creationId xmlns:a16="http://schemas.microsoft.com/office/drawing/2014/main" id="{AEEBCB6C-CF5A-4454-9990-3ED43871995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243702" y="5566502"/>
                        <a:ext cx="1583809" cy="916942"/>
                      </a:xfrm>
                      <a:prstGeom prst="rect">
                        <a:avLst/>
                      </a:prstGeom>
                      <a:noFill/>
                    </p:spPr>
                  </p:pic>
                </p:oleObj>
              </mc:Fallback>
            </mc:AlternateContent>
          </a:graphicData>
        </a:graphic>
      </p:graphicFrame>
    </p:spTree>
    <p:extLst>
      <p:ext uri="{BB962C8B-B14F-4D97-AF65-F5344CB8AC3E}">
        <p14:creationId xmlns:p14="http://schemas.microsoft.com/office/powerpoint/2010/main" val="28723321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98E5AC-B56C-4554-A96C-D40BF2A00BFF}"/>
              </a:ext>
            </a:extLst>
          </p:cNvPr>
          <p:cNvSpPr>
            <a:spLocks noGrp="1"/>
          </p:cNvSpPr>
          <p:nvPr>
            <p:ph type="title"/>
          </p:nvPr>
        </p:nvSpPr>
        <p:spPr>
          <a:xfrm>
            <a:off x="838200" y="365125"/>
            <a:ext cx="10515600" cy="821882"/>
          </a:xfrm>
        </p:spPr>
        <p:txBody>
          <a:bodyPr>
            <a:normAutofit/>
          </a:bodyPr>
          <a:lstStyle/>
          <a:p>
            <a:r>
              <a:rPr lang="en-US" sz="3200" b="1">
                <a:solidFill>
                  <a:srgbClr val="FF0000"/>
                </a:solidFill>
                <a:effectLst/>
                <a:latin typeface="Times New Roman" panose="02020603050405020304" pitchFamily="18" charset="0"/>
                <a:ea typeface="Calibri" panose="020F0502020204030204" pitchFamily="34" charset="0"/>
              </a:rPr>
              <a:t>2.3 Hình dáng và kết cấu dao tiện</a:t>
            </a:r>
            <a:endParaRPr lang="en-US" sz="3200" b="1">
              <a:solidFill>
                <a:srgbClr val="FF0000"/>
              </a:solidFill>
            </a:endParaRPr>
          </a:p>
        </p:txBody>
      </p:sp>
      <p:pic>
        <p:nvPicPr>
          <p:cNvPr id="5" name="Content Placeholder 4">
            <a:extLst>
              <a:ext uri="{FF2B5EF4-FFF2-40B4-BE49-F238E27FC236}">
                <a16:creationId xmlns:a16="http://schemas.microsoft.com/office/drawing/2014/main" id="{FB255161-C2BE-48D3-B0DF-EF98B4DFBFAA}"/>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38200" y="1763058"/>
            <a:ext cx="5611005" cy="3794067"/>
          </a:xfrm>
        </p:spPr>
      </p:pic>
      <p:pic>
        <p:nvPicPr>
          <p:cNvPr id="7" name="Picture 6">
            <a:extLst>
              <a:ext uri="{FF2B5EF4-FFF2-40B4-BE49-F238E27FC236}">
                <a16:creationId xmlns:a16="http://schemas.microsoft.com/office/drawing/2014/main" id="{3972A92B-4C77-4760-B135-F3B1203AA33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55722" y="1930983"/>
            <a:ext cx="5012135" cy="3626142"/>
          </a:xfrm>
          <a:prstGeom prst="rect">
            <a:avLst/>
          </a:prstGeom>
        </p:spPr>
      </p:pic>
    </p:spTree>
    <p:extLst>
      <p:ext uri="{BB962C8B-B14F-4D97-AF65-F5344CB8AC3E}">
        <p14:creationId xmlns:p14="http://schemas.microsoft.com/office/powerpoint/2010/main" val="191220189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a:extLst>
              <a:ext uri="{FF2B5EF4-FFF2-40B4-BE49-F238E27FC236}">
                <a16:creationId xmlns:a16="http://schemas.microsoft.com/office/drawing/2014/main" id="{AEFF7AC7-23FE-4A9A-891A-99596547AEF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87058" y="0"/>
            <a:ext cx="5167313" cy="6564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099167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62BEC3A3-0FBC-488B-832F-988B4186D458}"/>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69146" y="597241"/>
            <a:ext cx="4781628" cy="5568322"/>
          </a:xfrm>
        </p:spPr>
      </p:pic>
      <p:pic>
        <p:nvPicPr>
          <p:cNvPr id="7" name="Picture 6">
            <a:extLst>
              <a:ext uri="{FF2B5EF4-FFF2-40B4-BE49-F238E27FC236}">
                <a16:creationId xmlns:a16="http://schemas.microsoft.com/office/drawing/2014/main" id="{E2949CA8-CE06-45A0-A3A4-B6A8A1C6ABA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5999" y="1107881"/>
            <a:ext cx="5046289" cy="5031662"/>
          </a:xfrm>
          <a:prstGeom prst="rect">
            <a:avLst/>
          </a:prstGeom>
        </p:spPr>
      </p:pic>
    </p:spTree>
    <p:extLst>
      <p:ext uri="{BB962C8B-B14F-4D97-AF65-F5344CB8AC3E}">
        <p14:creationId xmlns:p14="http://schemas.microsoft.com/office/powerpoint/2010/main" val="78093102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Understanding Cutting Tool Geometry (1)">
            <a:hlinkClick r:id="" action="ppaction://media"/>
            <a:extLst>
              <a:ext uri="{FF2B5EF4-FFF2-40B4-BE49-F238E27FC236}">
                <a16:creationId xmlns:a16="http://schemas.microsoft.com/office/drawing/2014/main" id="{ED403332-F357-4C3C-A719-5C557CF5BA11}"/>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1331946" y="815975"/>
            <a:ext cx="9528107" cy="5359149"/>
          </a:xfrm>
        </p:spPr>
      </p:pic>
    </p:spTree>
    <p:extLst>
      <p:ext uri="{BB962C8B-B14F-4D97-AF65-F5344CB8AC3E}">
        <p14:creationId xmlns:p14="http://schemas.microsoft.com/office/powerpoint/2010/main" val="19156081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34722"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4F0F19-42AF-4C64-957C-B183C3C6DA0A}"/>
              </a:ext>
            </a:extLst>
          </p:cNvPr>
          <p:cNvSpPr>
            <a:spLocks noGrp="1"/>
          </p:cNvSpPr>
          <p:nvPr>
            <p:ph type="title"/>
          </p:nvPr>
        </p:nvSpPr>
        <p:spPr>
          <a:xfrm>
            <a:off x="578922" y="369888"/>
            <a:ext cx="8596668" cy="1072520"/>
          </a:xfrm>
        </p:spPr>
        <p:txBody>
          <a:bodyPr>
            <a:normAutofit/>
          </a:bodyPr>
          <a:lstStyle/>
          <a:p>
            <a:r>
              <a:rPr lang="en-US" sz="3200" b="1">
                <a:solidFill>
                  <a:srgbClr val="FF0000"/>
                </a:solidFill>
                <a:effectLst/>
                <a:latin typeface="Times New Roman" panose="02020603050405020304" pitchFamily="18" charset="0"/>
                <a:ea typeface="Calibri" panose="020F0502020204030204" pitchFamily="34" charset="0"/>
              </a:rPr>
              <a:t>2.3.1 Các góc của dao tiện ở trạng thái tĩnh</a:t>
            </a:r>
            <a:br>
              <a:rPr lang="en-US" sz="2800">
                <a:solidFill>
                  <a:srgbClr val="FF0000"/>
                </a:solidFill>
                <a:effectLst/>
                <a:latin typeface="Times New Roman" panose="02020603050405020304" pitchFamily="18" charset="0"/>
                <a:ea typeface="Calibri" panose="020F0502020204030204" pitchFamily="34" charset="0"/>
              </a:rPr>
            </a:br>
            <a:r>
              <a:rPr lang="en-US" sz="2800" i="1">
                <a:solidFill>
                  <a:srgbClr val="FF0000"/>
                </a:solidFill>
                <a:effectLst/>
                <a:latin typeface="VNI-Times" pitchFamily="2" charset="0"/>
                <a:ea typeface="Times New Roman" panose="02020603050405020304" pitchFamily="18" charset="0"/>
                <a:cs typeface="Times New Roman" panose="02020603050405020304" pitchFamily="18" charset="0"/>
              </a:rPr>
              <a:t>Caùc maët phaúng ñeå xaùc ñònh caùc yeáu toá hình hoïc cuûa dao</a:t>
            </a:r>
            <a:endParaRPr lang="en-US" sz="2800">
              <a:solidFill>
                <a:srgbClr val="FF0000"/>
              </a:solidFill>
            </a:endParaRPr>
          </a:p>
        </p:txBody>
      </p:sp>
      <p:pic>
        <p:nvPicPr>
          <p:cNvPr id="5" name="Content Placeholder 4">
            <a:extLst>
              <a:ext uri="{FF2B5EF4-FFF2-40B4-BE49-F238E27FC236}">
                <a16:creationId xmlns:a16="http://schemas.microsoft.com/office/drawing/2014/main" id="{E8EF837C-B5AF-4A4C-AA38-263FD6D1971A}"/>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759104" y="1343565"/>
            <a:ext cx="4853974" cy="4072027"/>
          </a:xfrm>
        </p:spPr>
      </p:pic>
      <p:sp>
        <p:nvSpPr>
          <p:cNvPr id="7" name="TextBox 6">
            <a:extLst>
              <a:ext uri="{FF2B5EF4-FFF2-40B4-BE49-F238E27FC236}">
                <a16:creationId xmlns:a16="http://schemas.microsoft.com/office/drawing/2014/main" id="{5E685FC0-D366-4736-A41D-9FA1259AFAB9}"/>
              </a:ext>
            </a:extLst>
          </p:cNvPr>
          <p:cNvSpPr txBox="1"/>
          <p:nvPr/>
        </p:nvSpPr>
        <p:spPr>
          <a:xfrm>
            <a:off x="216505" y="1442408"/>
            <a:ext cx="6557273" cy="4524315"/>
          </a:xfrm>
          <a:prstGeom prst="rect">
            <a:avLst/>
          </a:prstGeom>
          <a:noFill/>
        </p:spPr>
        <p:txBody>
          <a:bodyPr wrap="square">
            <a:spAutoFit/>
          </a:bodyPr>
          <a:lstStyle/>
          <a:p>
            <a:pPr indent="180340" algn="just">
              <a:tabLst>
                <a:tab pos="-1260475" algn="l"/>
                <a:tab pos="3086100" algn="ctr"/>
              </a:tabLst>
            </a:pPr>
            <a:r>
              <a:rPr lang="en-US" sz="2400">
                <a:solidFill>
                  <a:srgbClr val="0000CC"/>
                </a:solidFill>
                <a:effectLst/>
                <a:latin typeface="VNI-Times" pitchFamily="2" charset="0"/>
                <a:ea typeface="Times New Roman" panose="02020603050405020304" pitchFamily="18" charset="0"/>
              </a:rPr>
              <a:t>Hình daùng hình hoïc nghóa laø caùc goùc cuûa dao seõ quyeát ñònh khaû naêng laøm vieäc cuûa noù. Ñeå xaùc ñònh hình daùng hình hoïc cuûa dao caàn phaûi qui öôùc caùc maët phaúng sau:</a:t>
            </a:r>
          </a:p>
          <a:p>
            <a:pPr indent="180340" algn="just">
              <a:tabLst>
                <a:tab pos="-1260475" algn="l"/>
                <a:tab pos="3086100" algn="ctr"/>
              </a:tabLst>
            </a:pPr>
            <a:r>
              <a:rPr lang="en-US" sz="2400" b="1" i="1">
                <a:solidFill>
                  <a:srgbClr val="0000CC"/>
                </a:solidFill>
                <a:effectLst/>
                <a:latin typeface="VNI-Times" pitchFamily="2" charset="0"/>
                <a:ea typeface="Times New Roman" panose="02020603050405020304" pitchFamily="18" charset="0"/>
                <a:cs typeface="Times New Roman" panose="02020603050405020304" pitchFamily="18" charset="0"/>
              </a:rPr>
              <a:t>Maët phaúng ñaùy (maët phaúng cô sôû)</a:t>
            </a:r>
            <a:r>
              <a:rPr lang="en-US" sz="2400">
                <a:solidFill>
                  <a:srgbClr val="0000CC"/>
                </a:solidFill>
                <a:effectLst/>
                <a:latin typeface="VNI-Times" pitchFamily="2" charset="0"/>
                <a:ea typeface="Times New Roman" panose="02020603050405020304" pitchFamily="18" charset="0"/>
                <a:cs typeface="Times New Roman" panose="02020603050405020304" pitchFamily="18" charset="0"/>
              </a:rPr>
              <a:t>: laø maët phaúng vuoâng goùc vôùi vectô toác ñoä caét taïi ñieåm ñang xeùt naèm treân löôõi caét chính, maët phaúng ñaùy thöôøng truøng vôùi maët töïa cuûa thaân dao (dao tieän vaø dao baøo)</a:t>
            </a:r>
            <a:endParaRPr lang="en-US" sz="2400">
              <a:solidFill>
                <a:srgbClr val="0000CC"/>
              </a:solidFill>
              <a:latin typeface="VNI-Times" pitchFamily="2" charset="0"/>
              <a:ea typeface="Times New Roman" panose="02020603050405020304" pitchFamily="18" charset="0"/>
              <a:cs typeface="Times New Roman" panose="02020603050405020304" pitchFamily="18" charset="0"/>
            </a:endParaRPr>
          </a:p>
          <a:p>
            <a:pPr indent="180340" algn="just">
              <a:tabLst>
                <a:tab pos="-1260475" algn="l"/>
                <a:tab pos="3086100" algn="ctr"/>
              </a:tabLst>
            </a:pPr>
            <a:r>
              <a:rPr lang="en-US" sz="2400" b="1" i="1">
                <a:solidFill>
                  <a:srgbClr val="0000CC"/>
                </a:solidFill>
                <a:effectLst/>
                <a:latin typeface="VNI-Times" pitchFamily="2" charset="0"/>
                <a:ea typeface="Times New Roman" panose="02020603050405020304" pitchFamily="18" charset="0"/>
                <a:cs typeface="Times New Roman" panose="02020603050405020304" pitchFamily="18" charset="0"/>
              </a:rPr>
              <a:t>Maët phaúng caét goït</a:t>
            </a:r>
            <a:r>
              <a:rPr lang="en-US" sz="2400">
                <a:solidFill>
                  <a:srgbClr val="0000CC"/>
                </a:solidFill>
                <a:effectLst/>
                <a:latin typeface="VNI-Times" pitchFamily="2" charset="0"/>
                <a:ea typeface="Times New Roman" panose="02020603050405020304" pitchFamily="18" charset="0"/>
                <a:cs typeface="Times New Roman" panose="02020603050405020304" pitchFamily="18" charset="0"/>
              </a:rPr>
              <a:t>:</a:t>
            </a:r>
            <a:r>
              <a:rPr lang="en-US" sz="2400" b="1" i="1">
                <a:solidFill>
                  <a:srgbClr val="0000CC"/>
                </a:solidFill>
                <a:effectLst/>
                <a:latin typeface="VNI-Times" pitchFamily="2" charset="0"/>
                <a:ea typeface="Times New Roman" panose="02020603050405020304" pitchFamily="18" charset="0"/>
                <a:cs typeface="Times New Roman" panose="02020603050405020304" pitchFamily="18" charset="0"/>
              </a:rPr>
              <a:t> </a:t>
            </a:r>
            <a:r>
              <a:rPr lang="en-US" sz="2400">
                <a:solidFill>
                  <a:srgbClr val="0000CC"/>
                </a:solidFill>
                <a:effectLst/>
                <a:latin typeface="VNI-Times" pitchFamily="2" charset="0"/>
                <a:ea typeface="Times New Roman" panose="02020603050405020304" pitchFamily="18" charset="0"/>
                <a:cs typeface="Times New Roman" panose="02020603050405020304" pitchFamily="18" charset="0"/>
              </a:rPr>
              <a:t>laø maët phaúng taïo bôûi phöông cuûa löôõi caét chính thaúng vaø vectô toác ñoä caét V taïi ñieåm ñang xeùt cuûa löôõi caét chính.</a:t>
            </a:r>
          </a:p>
        </p:txBody>
      </p:sp>
    </p:spTree>
    <p:extLst>
      <p:ext uri="{BB962C8B-B14F-4D97-AF65-F5344CB8AC3E}">
        <p14:creationId xmlns:p14="http://schemas.microsoft.com/office/powerpoint/2010/main" val="47113101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4AA2C8-ACB3-42F9-804D-42D35AB30C85}"/>
              </a:ext>
            </a:extLst>
          </p:cNvPr>
          <p:cNvSpPr>
            <a:spLocks noGrp="1"/>
          </p:cNvSpPr>
          <p:nvPr>
            <p:ph type="title"/>
          </p:nvPr>
        </p:nvSpPr>
        <p:spPr>
          <a:xfrm>
            <a:off x="701397" y="308811"/>
            <a:ext cx="8596668" cy="401053"/>
          </a:xfrm>
        </p:spPr>
        <p:txBody>
          <a:bodyPr>
            <a:normAutofit fontScale="90000"/>
          </a:bodyPr>
          <a:lstStyle/>
          <a:p>
            <a:r>
              <a:rPr lang="en-US" b="1">
                <a:solidFill>
                  <a:srgbClr val="FF0000"/>
                </a:solidFill>
                <a:latin typeface="Times New Roman" panose="02020603050405020304" pitchFamily="18" charset="0"/>
                <a:cs typeface="Times New Roman" panose="02020603050405020304" pitchFamily="18" charset="0"/>
              </a:rPr>
              <a:t>CÁC MẶT PHẲNG TRÊN DAO</a:t>
            </a:r>
          </a:p>
        </p:txBody>
      </p:sp>
      <p:pic>
        <p:nvPicPr>
          <p:cNvPr id="4" name="Cutting Tool Signature, Nomenclature, Designation, Geometry - Animation (1)">
            <a:hlinkClick r:id="" action="ppaction://media"/>
            <a:extLst>
              <a:ext uri="{FF2B5EF4-FFF2-40B4-BE49-F238E27FC236}">
                <a16:creationId xmlns:a16="http://schemas.microsoft.com/office/drawing/2014/main" id="{F34A5E50-B986-419B-A3AF-9BEF7EBCD628}"/>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984166" y="914401"/>
            <a:ext cx="9561827" cy="5378115"/>
          </a:xfrm>
        </p:spPr>
      </p:pic>
    </p:spTree>
    <p:extLst>
      <p:ext uri="{BB962C8B-B14F-4D97-AF65-F5344CB8AC3E}">
        <p14:creationId xmlns:p14="http://schemas.microsoft.com/office/powerpoint/2010/main" val="13507136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61634"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4F0F19-42AF-4C64-957C-B183C3C6DA0A}"/>
              </a:ext>
            </a:extLst>
          </p:cNvPr>
          <p:cNvSpPr>
            <a:spLocks noGrp="1"/>
          </p:cNvSpPr>
          <p:nvPr>
            <p:ph type="title"/>
          </p:nvPr>
        </p:nvSpPr>
        <p:spPr>
          <a:xfrm>
            <a:off x="578922" y="369888"/>
            <a:ext cx="8596668" cy="1072520"/>
          </a:xfrm>
        </p:spPr>
        <p:txBody>
          <a:bodyPr>
            <a:normAutofit/>
          </a:bodyPr>
          <a:lstStyle/>
          <a:p>
            <a:r>
              <a:rPr lang="en-US" sz="3200" b="1">
                <a:solidFill>
                  <a:srgbClr val="FF0000"/>
                </a:solidFill>
                <a:effectLst/>
                <a:latin typeface="Times New Roman" panose="02020603050405020304" pitchFamily="18" charset="0"/>
                <a:ea typeface="Calibri" panose="020F0502020204030204" pitchFamily="34" charset="0"/>
              </a:rPr>
              <a:t>2.3.1 Các góc của dao tiện ở trạng thái tĩnh</a:t>
            </a:r>
            <a:br>
              <a:rPr lang="en-US" sz="2800">
                <a:solidFill>
                  <a:srgbClr val="FF0000"/>
                </a:solidFill>
                <a:effectLst/>
                <a:latin typeface="Times New Roman" panose="02020603050405020304" pitchFamily="18" charset="0"/>
                <a:ea typeface="Calibri" panose="020F0502020204030204" pitchFamily="34" charset="0"/>
              </a:rPr>
            </a:br>
            <a:r>
              <a:rPr lang="en-US" sz="2800" i="1">
                <a:solidFill>
                  <a:srgbClr val="FF0000"/>
                </a:solidFill>
                <a:effectLst/>
                <a:latin typeface="VNI-Times" pitchFamily="2" charset="0"/>
                <a:ea typeface="Times New Roman" panose="02020603050405020304" pitchFamily="18" charset="0"/>
                <a:cs typeface="Times New Roman" panose="02020603050405020304" pitchFamily="18" charset="0"/>
              </a:rPr>
              <a:t>Caùc maët phaúng ñeå xaùc ñònh caùc yeáu toá hình hoïc cuûa dao</a:t>
            </a:r>
            <a:endParaRPr lang="en-US" sz="2800">
              <a:solidFill>
                <a:srgbClr val="FF0000"/>
              </a:solidFill>
            </a:endParaRPr>
          </a:p>
        </p:txBody>
      </p:sp>
      <p:pic>
        <p:nvPicPr>
          <p:cNvPr id="5" name="Content Placeholder 4">
            <a:extLst>
              <a:ext uri="{FF2B5EF4-FFF2-40B4-BE49-F238E27FC236}">
                <a16:creationId xmlns:a16="http://schemas.microsoft.com/office/drawing/2014/main" id="{E8EF837C-B5AF-4A4C-AA38-263FD6D1971A}"/>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542685" y="1525087"/>
            <a:ext cx="5252272" cy="4406161"/>
          </a:xfrm>
        </p:spPr>
      </p:pic>
      <p:sp>
        <p:nvSpPr>
          <p:cNvPr id="7" name="TextBox 6">
            <a:extLst>
              <a:ext uri="{FF2B5EF4-FFF2-40B4-BE49-F238E27FC236}">
                <a16:creationId xmlns:a16="http://schemas.microsoft.com/office/drawing/2014/main" id="{5E685FC0-D366-4736-A41D-9FA1259AFAB9}"/>
              </a:ext>
            </a:extLst>
          </p:cNvPr>
          <p:cNvSpPr txBox="1"/>
          <p:nvPr/>
        </p:nvSpPr>
        <p:spPr>
          <a:xfrm>
            <a:off x="444707" y="1442408"/>
            <a:ext cx="6097978" cy="3416320"/>
          </a:xfrm>
          <a:prstGeom prst="rect">
            <a:avLst/>
          </a:prstGeom>
          <a:noFill/>
        </p:spPr>
        <p:txBody>
          <a:bodyPr wrap="square">
            <a:spAutoFit/>
          </a:bodyPr>
          <a:lstStyle/>
          <a:p>
            <a:pPr indent="180340" algn="just">
              <a:tabLst>
                <a:tab pos="-1260475" algn="l"/>
                <a:tab pos="3086100" algn="ctr"/>
              </a:tabLst>
            </a:pPr>
            <a:r>
              <a:rPr lang="en-US" sz="2400" b="1" i="1">
                <a:solidFill>
                  <a:srgbClr val="0000CC"/>
                </a:solidFill>
                <a:effectLst/>
                <a:latin typeface="VNI-Times" pitchFamily="2" charset="0"/>
                <a:ea typeface="Times New Roman" panose="02020603050405020304" pitchFamily="18" charset="0"/>
                <a:cs typeface="Times New Roman" panose="02020603050405020304" pitchFamily="18" charset="0"/>
              </a:rPr>
              <a:t>Maët phaúng caét goït</a:t>
            </a:r>
            <a:r>
              <a:rPr lang="en-US" sz="2400">
                <a:solidFill>
                  <a:srgbClr val="0000CC"/>
                </a:solidFill>
                <a:effectLst/>
                <a:latin typeface="VNI-Times" pitchFamily="2" charset="0"/>
                <a:ea typeface="Times New Roman" panose="02020603050405020304" pitchFamily="18" charset="0"/>
                <a:cs typeface="Times New Roman" panose="02020603050405020304" pitchFamily="18" charset="0"/>
              </a:rPr>
              <a:t>:</a:t>
            </a:r>
            <a:r>
              <a:rPr lang="en-US" sz="2400" b="1" i="1">
                <a:solidFill>
                  <a:srgbClr val="0000CC"/>
                </a:solidFill>
                <a:effectLst/>
                <a:latin typeface="VNI-Times" pitchFamily="2" charset="0"/>
                <a:ea typeface="Times New Roman" panose="02020603050405020304" pitchFamily="18" charset="0"/>
                <a:cs typeface="Times New Roman" panose="02020603050405020304" pitchFamily="18" charset="0"/>
              </a:rPr>
              <a:t> </a:t>
            </a:r>
            <a:r>
              <a:rPr lang="en-US" sz="2400">
                <a:solidFill>
                  <a:srgbClr val="0000CC"/>
                </a:solidFill>
                <a:effectLst/>
                <a:latin typeface="VNI-Times" pitchFamily="2" charset="0"/>
                <a:ea typeface="Times New Roman" panose="02020603050405020304" pitchFamily="18" charset="0"/>
                <a:cs typeface="Times New Roman" panose="02020603050405020304" pitchFamily="18" charset="0"/>
              </a:rPr>
              <a:t>laø maët phaúng taïo bôûi phöông cuûa löôõi caét chính thaúng vaø vectô toác ñoä caét V taïi ñieåm ñang xeùt cuûa löôõi caét chính.</a:t>
            </a:r>
          </a:p>
          <a:p>
            <a:pPr indent="180340" algn="just">
              <a:tabLst>
                <a:tab pos="-1260475" algn="l"/>
                <a:tab pos="3086100" algn="ctr"/>
              </a:tabLst>
            </a:pPr>
            <a:r>
              <a:rPr lang="en-US" sz="2400" b="1" i="1">
                <a:solidFill>
                  <a:srgbClr val="0000CC"/>
                </a:solidFill>
                <a:effectLst/>
                <a:latin typeface="VNI-Times" pitchFamily="2" charset="0"/>
                <a:ea typeface="Times New Roman" panose="02020603050405020304" pitchFamily="18" charset="0"/>
              </a:rPr>
              <a:t>Tieát dieän chính (maët caét chính)</a:t>
            </a:r>
            <a:r>
              <a:rPr lang="en-US" sz="2400">
                <a:solidFill>
                  <a:srgbClr val="0000CC"/>
                </a:solidFill>
                <a:effectLst/>
                <a:latin typeface="VNI-Times" pitchFamily="2" charset="0"/>
                <a:ea typeface="Times New Roman" panose="02020603050405020304" pitchFamily="18" charset="0"/>
              </a:rPr>
              <a:t>: laø maët phaúng vuoâng goùc vôùi hình chieáu cuûa löôõi caét chính treân maët phaúng ñaùy.</a:t>
            </a:r>
            <a:endParaRPr lang="en-US" sz="2400">
              <a:solidFill>
                <a:srgbClr val="0000CC"/>
              </a:solidFill>
              <a:effectLst/>
              <a:latin typeface="Times New Roman" panose="02020603050405020304" pitchFamily="18" charset="0"/>
              <a:ea typeface="Times New Roman" panose="02020603050405020304" pitchFamily="18" charset="0"/>
            </a:endParaRPr>
          </a:p>
          <a:p>
            <a:pPr indent="180340" algn="just">
              <a:tabLst>
                <a:tab pos="-1260475" algn="l"/>
                <a:tab pos="3086100" algn="ctr"/>
              </a:tabLst>
            </a:pPr>
            <a:r>
              <a:rPr lang="en-US" sz="2400" b="1" i="1">
                <a:solidFill>
                  <a:srgbClr val="0000CC"/>
                </a:solidFill>
                <a:effectLst/>
                <a:latin typeface="VNI-Times" pitchFamily="2" charset="0"/>
                <a:ea typeface="Times New Roman" panose="02020603050405020304" pitchFamily="18" charset="0"/>
                <a:cs typeface="Times New Roman" panose="02020603050405020304" pitchFamily="18" charset="0"/>
              </a:rPr>
              <a:t>Tieát dieän phuï (maët caét phuï)</a:t>
            </a:r>
            <a:r>
              <a:rPr lang="en-US" sz="2400">
                <a:solidFill>
                  <a:srgbClr val="0000CC"/>
                </a:solidFill>
                <a:effectLst/>
                <a:latin typeface="VNI-Times" pitchFamily="2" charset="0"/>
                <a:ea typeface="Times New Roman" panose="02020603050405020304" pitchFamily="18" charset="0"/>
                <a:cs typeface="Times New Roman" panose="02020603050405020304" pitchFamily="18" charset="0"/>
              </a:rPr>
              <a:t>: laø maët phaúng vuoâng goùc vôùi hình chieáu cuûa löôõi caét phuï treân maët phaúng ñaùy.</a:t>
            </a:r>
            <a:endParaRPr lang="en-US" sz="2400">
              <a:solidFill>
                <a:srgbClr val="0000CC"/>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61025643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5866DC-4EC2-49CF-9603-3A29BDA0E16F}"/>
              </a:ext>
            </a:extLst>
          </p:cNvPr>
          <p:cNvSpPr>
            <a:spLocks noGrp="1"/>
          </p:cNvSpPr>
          <p:nvPr>
            <p:ph type="title"/>
          </p:nvPr>
        </p:nvSpPr>
        <p:spPr>
          <a:xfrm>
            <a:off x="408659" y="386877"/>
            <a:ext cx="10515600" cy="406771"/>
          </a:xfrm>
        </p:spPr>
        <p:txBody>
          <a:bodyPr>
            <a:noAutofit/>
          </a:bodyPr>
          <a:lstStyle/>
          <a:p>
            <a:r>
              <a:rPr lang="en-US" sz="2800" b="1" i="1">
                <a:solidFill>
                  <a:srgbClr val="FF0000"/>
                </a:solidFill>
                <a:effectLst/>
                <a:latin typeface="VNI-Times" pitchFamily="2" charset="0"/>
                <a:ea typeface="Times New Roman" panose="02020603050405020304" pitchFamily="18" charset="0"/>
              </a:rPr>
              <a:t>Caùc goùc cuûa dao treân maët caét chính</a:t>
            </a:r>
            <a:endParaRPr lang="en-US" sz="2800">
              <a:solidFill>
                <a:srgbClr val="FF0000"/>
              </a:solidFill>
            </a:endParaRPr>
          </a:p>
        </p:txBody>
      </p:sp>
      <p:sp>
        <p:nvSpPr>
          <p:cNvPr id="3" name="Content Placeholder 2">
            <a:extLst>
              <a:ext uri="{FF2B5EF4-FFF2-40B4-BE49-F238E27FC236}">
                <a16:creationId xmlns:a16="http://schemas.microsoft.com/office/drawing/2014/main" id="{E1E5F198-F06C-47A9-9CAD-21271A3E5CE4}"/>
              </a:ext>
            </a:extLst>
          </p:cNvPr>
          <p:cNvSpPr>
            <a:spLocks noGrp="1"/>
          </p:cNvSpPr>
          <p:nvPr>
            <p:ph idx="1"/>
          </p:nvPr>
        </p:nvSpPr>
        <p:spPr>
          <a:xfrm>
            <a:off x="707728" y="1014197"/>
            <a:ext cx="5871358" cy="4351338"/>
          </a:xfrm>
        </p:spPr>
        <p:txBody>
          <a:bodyPr>
            <a:noAutofit/>
          </a:bodyPr>
          <a:lstStyle/>
          <a:p>
            <a:pPr marL="0" indent="0" algn="just">
              <a:lnSpc>
                <a:spcPct val="100000"/>
              </a:lnSpc>
              <a:spcBef>
                <a:spcPts val="0"/>
              </a:spcBef>
              <a:buNone/>
            </a:pPr>
            <a:r>
              <a:rPr lang="en-US" sz="2400">
                <a:solidFill>
                  <a:srgbClr val="0000CC"/>
                </a:solidFill>
                <a:effectLst/>
                <a:latin typeface="VNI-Times" pitchFamily="2" charset="0"/>
                <a:ea typeface="Times New Roman" panose="02020603050405020304" pitchFamily="18" charset="0"/>
              </a:rPr>
              <a:t>* </a:t>
            </a:r>
            <a:r>
              <a:rPr lang="en-US" sz="2400" i="1">
                <a:solidFill>
                  <a:srgbClr val="0000CC"/>
                </a:solidFill>
                <a:effectLst/>
                <a:latin typeface="VNI-Times" pitchFamily="2" charset="0"/>
                <a:ea typeface="Times New Roman" panose="02020603050405020304" pitchFamily="18" charset="0"/>
              </a:rPr>
              <a:t>Goùc tröôùc </a:t>
            </a:r>
            <a:r>
              <a:rPr lang="en-US" sz="2400" i="1">
                <a:solidFill>
                  <a:srgbClr val="0000CC"/>
                </a:solidFill>
                <a:effectLst/>
                <a:latin typeface="VNI-Times" pitchFamily="2" charset="0"/>
                <a:ea typeface="Times New Roman" panose="02020603050405020304" pitchFamily="18" charset="0"/>
                <a:sym typeface="Symbol" panose="05050102010706020507" pitchFamily="18" charset="2"/>
              </a:rPr>
              <a:t></a:t>
            </a:r>
            <a:r>
              <a:rPr lang="en-US" sz="2400" i="1">
                <a:solidFill>
                  <a:srgbClr val="0000CC"/>
                </a:solidFill>
                <a:effectLst/>
                <a:latin typeface="VNI-Times" pitchFamily="2" charset="0"/>
                <a:ea typeface="Times New Roman" panose="02020603050405020304" pitchFamily="18" charset="0"/>
              </a:rPr>
              <a:t> (gama):</a:t>
            </a:r>
            <a:endParaRPr lang="en-US" sz="2400">
              <a:solidFill>
                <a:srgbClr val="0000CC"/>
              </a:solidFill>
              <a:effectLst/>
              <a:latin typeface="Times New Roman" panose="02020603050405020304" pitchFamily="18" charset="0"/>
              <a:ea typeface="Times New Roman" panose="02020603050405020304" pitchFamily="18" charset="0"/>
            </a:endParaRPr>
          </a:p>
          <a:p>
            <a:pPr indent="0" algn="just">
              <a:lnSpc>
                <a:spcPct val="100000"/>
              </a:lnSpc>
              <a:spcBef>
                <a:spcPts val="0"/>
              </a:spcBef>
              <a:buNone/>
            </a:pPr>
            <a:r>
              <a:rPr lang="en-US" sz="2400" b="1" i="1">
                <a:solidFill>
                  <a:srgbClr val="0000CC"/>
                </a:solidFill>
                <a:effectLst/>
                <a:latin typeface="VNI-Times" pitchFamily="2" charset="0"/>
                <a:ea typeface="Times New Roman" panose="02020603050405020304" pitchFamily="18" charset="0"/>
              </a:rPr>
              <a:t>Laø goùc giöõa maët tröôùc cuûa dao vaø maët phaúng ñaùy, ño trong tieát dieän chính.</a:t>
            </a:r>
            <a:endParaRPr lang="en-US" sz="2400">
              <a:solidFill>
                <a:srgbClr val="0000CC"/>
              </a:solidFill>
              <a:effectLst/>
              <a:latin typeface="Times New Roman" panose="02020603050405020304" pitchFamily="18" charset="0"/>
              <a:ea typeface="Times New Roman" panose="02020603050405020304" pitchFamily="18" charset="0"/>
            </a:endParaRPr>
          </a:p>
          <a:p>
            <a:pPr marL="0" indent="0" algn="just">
              <a:lnSpc>
                <a:spcPct val="100000"/>
              </a:lnSpc>
              <a:spcBef>
                <a:spcPts val="0"/>
              </a:spcBef>
              <a:buNone/>
            </a:pPr>
            <a:r>
              <a:rPr lang="en-US" sz="2400">
                <a:solidFill>
                  <a:srgbClr val="0000CC"/>
                </a:solidFill>
                <a:effectLst/>
                <a:latin typeface="VNI-Times" pitchFamily="2" charset="0"/>
                <a:ea typeface="Times New Roman" panose="02020603050405020304" pitchFamily="18" charset="0"/>
              </a:rPr>
              <a:t>* </a:t>
            </a:r>
            <a:r>
              <a:rPr lang="en-US" sz="2400" i="1">
                <a:solidFill>
                  <a:srgbClr val="0000CC"/>
                </a:solidFill>
                <a:effectLst/>
                <a:latin typeface="VNI-Times" pitchFamily="2" charset="0"/>
                <a:ea typeface="Times New Roman" panose="02020603050405020304" pitchFamily="18" charset="0"/>
              </a:rPr>
              <a:t>Goùc sau chính </a:t>
            </a:r>
            <a:r>
              <a:rPr lang="en-US" sz="2400" i="1">
                <a:solidFill>
                  <a:srgbClr val="0000CC"/>
                </a:solidFill>
                <a:effectLst/>
                <a:latin typeface="VNI-Times" pitchFamily="2" charset="0"/>
                <a:ea typeface="Times New Roman" panose="02020603050405020304" pitchFamily="18" charset="0"/>
                <a:sym typeface="Symbol" panose="05050102010706020507" pitchFamily="18" charset="2"/>
              </a:rPr>
              <a:t></a:t>
            </a:r>
            <a:r>
              <a:rPr lang="en-US" sz="2400" i="1">
                <a:solidFill>
                  <a:srgbClr val="0000CC"/>
                </a:solidFill>
                <a:effectLst/>
                <a:latin typeface="VNI-Times" pitchFamily="2" charset="0"/>
                <a:ea typeface="Times New Roman" panose="02020603050405020304" pitchFamily="18" charset="0"/>
              </a:rPr>
              <a:t> (alpha):</a:t>
            </a:r>
            <a:endParaRPr lang="en-US" sz="2400">
              <a:solidFill>
                <a:srgbClr val="0000CC"/>
              </a:solidFill>
              <a:effectLst/>
              <a:latin typeface="Times New Roman" panose="02020603050405020304" pitchFamily="18" charset="0"/>
              <a:ea typeface="Times New Roman" panose="02020603050405020304" pitchFamily="18" charset="0"/>
            </a:endParaRPr>
          </a:p>
          <a:p>
            <a:pPr indent="0" algn="just">
              <a:lnSpc>
                <a:spcPct val="100000"/>
              </a:lnSpc>
              <a:spcBef>
                <a:spcPts val="0"/>
              </a:spcBef>
              <a:buNone/>
            </a:pPr>
            <a:r>
              <a:rPr lang="en-US" sz="2400" b="1" i="1">
                <a:solidFill>
                  <a:srgbClr val="0000CC"/>
                </a:solidFill>
                <a:effectLst/>
                <a:latin typeface="VNI-Times" pitchFamily="2" charset="0"/>
                <a:ea typeface="Times New Roman" panose="02020603050405020304" pitchFamily="18" charset="0"/>
              </a:rPr>
              <a:t> Laø goùc giöõa maët sau chính cuûa dao vaø maët phaúng caét goït, ño trong</a:t>
            </a:r>
            <a:r>
              <a:rPr lang="en-US" sz="2400">
                <a:solidFill>
                  <a:srgbClr val="0000CC"/>
                </a:solidFill>
                <a:effectLst/>
                <a:latin typeface="VNI-Times" pitchFamily="2" charset="0"/>
                <a:ea typeface="Times New Roman" panose="02020603050405020304" pitchFamily="18" charset="0"/>
              </a:rPr>
              <a:t> </a:t>
            </a:r>
            <a:r>
              <a:rPr lang="en-US" sz="2400" b="1" i="1">
                <a:solidFill>
                  <a:srgbClr val="0000CC"/>
                </a:solidFill>
                <a:effectLst/>
                <a:latin typeface="VNI-Times" pitchFamily="2" charset="0"/>
                <a:ea typeface="Times New Roman" panose="02020603050405020304" pitchFamily="18" charset="0"/>
              </a:rPr>
              <a:t>tieát dieän chính.</a:t>
            </a:r>
            <a:endParaRPr lang="en-US" sz="2400">
              <a:solidFill>
                <a:srgbClr val="0000CC"/>
              </a:solidFill>
              <a:effectLst/>
              <a:latin typeface="Times New Roman" panose="02020603050405020304" pitchFamily="18" charset="0"/>
              <a:ea typeface="Times New Roman" panose="02020603050405020304" pitchFamily="18" charset="0"/>
            </a:endParaRPr>
          </a:p>
          <a:p>
            <a:pPr marL="0" indent="0">
              <a:lnSpc>
                <a:spcPct val="100000"/>
              </a:lnSpc>
              <a:spcBef>
                <a:spcPts val="0"/>
              </a:spcBef>
              <a:buNone/>
              <a:tabLst>
                <a:tab pos="4705350" algn="l"/>
              </a:tabLst>
            </a:pPr>
            <a:r>
              <a:rPr lang="en-US" sz="2400">
                <a:solidFill>
                  <a:srgbClr val="0000CC"/>
                </a:solidFill>
                <a:effectLst/>
                <a:latin typeface="VNI-Times" pitchFamily="2" charset="0"/>
                <a:ea typeface="Times New Roman" panose="02020603050405020304" pitchFamily="18" charset="0"/>
              </a:rPr>
              <a:t>* </a:t>
            </a:r>
            <a:r>
              <a:rPr lang="en-US" sz="2400" i="1">
                <a:solidFill>
                  <a:srgbClr val="0000CC"/>
                </a:solidFill>
                <a:effectLst/>
                <a:latin typeface="VNI-Times" pitchFamily="2" charset="0"/>
                <a:ea typeface="Times New Roman" panose="02020603050405020304" pitchFamily="18" charset="0"/>
              </a:rPr>
              <a:t>Goùc saéc (gùc neâm)  </a:t>
            </a:r>
            <a:r>
              <a:rPr lang="en-US" sz="2400" i="1">
                <a:solidFill>
                  <a:srgbClr val="0000CC"/>
                </a:solidFill>
                <a:effectLst/>
                <a:latin typeface="VNI-Times" pitchFamily="2" charset="0"/>
                <a:ea typeface="Times New Roman" panose="02020603050405020304" pitchFamily="18" charset="0"/>
                <a:sym typeface="Symbol" panose="05050102010706020507" pitchFamily="18" charset="2"/>
              </a:rPr>
              <a:t></a:t>
            </a:r>
            <a:r>
              <a:rPr lang="en-US" sz="2400" i="1">
                <a:solidFill>
                  <a:srgbClr val="0000CC"/>
                </a:solidFill>
                <a:effectLst/>
                <a:latin typeface="VNI-Times" pitchFamily="2" charset="0"/>
                <a:ea typeface="Times New Roman" panose="02020603050405020304" pitchFamily="18" charset="0"/>
              </a:rPr>
              <a:t> </a:t>
            </a:r>
            <a:r>
              <a:rPr lang="en-US" sz="2400">
                <a:solidFill>
                  <a:srgbClr val="0000CC"/>
                </a:solidFill>
                <a:effectLst/>
                <a:latin typeface="VNI-Times" pitchFamily="2" charset="0"/>
                <a:ea typeface="Times New Roman" panose="02020603050405020304" pitchFamily="18" charset="0"/>
              </a:rPr>
              <a:t>:	</a:t>
            </a:r>
            <a:endParaRPr lang="en-US" sz="2400">
              <a:solidFill>
                <a:srgbClr val="0000CC"/>
              </a:solidFill>
              <a:effectLst/>
              <a:latin typeface="Times New Roman" panose="02020603050405020304" pitchFamily="18" charset="0"/>
              <a:ea typeface="Times New Roman" panose="02020603050405020304" pitchFamily="18" charset="0"/>
            </a:endParaRPr>
          </a:p>
          <a:p>
            <a:pPr indent="0">
              <a:lnSpc>
                <a:spcPct val="100000"/>
              </a:lnSpc>
              <a:spcBef>
                <a:spcPts val="0"/>
              </a:spcBef>
              <a:buNone/>
            </a:pPr>
            <a:r>
              <a:rPr lang="en-US" sz="2400" b="1" i="1">
                <a:solidFill>
                  <a:srgbClr val="0000CC"/>
                </a:solidFill>
                <a:effectLst/>
                <a:latin typeface="VNI-Times" pitchFamily="2" charset="0"/>
                <a:ea typeface="Times New Roman" panose="02020603050405020304" pitchFamily="18" charset="0"/>
              </a:rPr>
              <a:t>Laø goùc taïo</a:t>
            </a:r>
            <a:r>
              <a:rPr lang="en-US" sz="2400" i="1">
                <a:solidFill>
                  <a:srgbClr val="0000CC"/>
                </a:solidFill>
                <a:effectLst/>
                <a:latin typeface="VNI-Times" pitchFamily="2" charset="0"/>
                <a:ea typeface="Times New Roman" panose="02020603050405020304" pitchFamily="18" charset="0"/>
              </a:rPr>
              <a:t>o</a:t>
            </a:r>
            <a:r>
              <a:rPr lang="en-US" sz="2400" b="1" i="1">
                <a:solidFill>
                  <a:srgbClr val="0000CC"/>
                </a:solidFill>
                <a:effectLst/>
                <a:latin typeface="VNI-Times" pitchFamily="2" charset="0"/>
                <a:ea typeface="Times New Roman" panose="02020603050405020304" pitchFamily="18" charset="0"/>
              </a:rPr>
              <a:t> bôûi maët tröôùc vaø maët sau chính cuûa dao, ño trong tieát dieän chính.</a:t>
            </a:r>
            <a:endParaRPr lang="en-US" sz="2400">
              <a:solidFill>
                <a:srgbClr val="0000CC"/>
              </a:solidFill>
              <a:effectLst/>
              <a:latin typeface="Times New Roman" panose="02020603050405020304" pitchFamily="18" charset="0"/>
              <a:ea typeface="Times New Roman" panose="02020603050405020304" pitchFamily="18" charset="0"/>
            </a:endParaRPr>
          </a:p>
          <a:p>
            <a:pPr marL="0" indent="0">
              <a:lnSpc>
                <a:spcPct val="100000"/>
              </a:lnSpc>
              <a:spcBef>
                <a:spcPts val="0"/>
              </a:spcBef>
              <a:buNone/>
            </a:pPr>
            <a:r>
              <a:rPr lang="en-US" sz="2400">
                <a:solidFill>
                  <a:srgbClr val="0000CC"/>
                </a:solidFill>
                <a:effectLst/>
                <a:latin typeface="VNI-Times" pitchFamily="2" charset="0"/>
                <a:ea typeface="Times New Roman" panose="02020603050405020304" pitchFamily="18" charset="0"/>
              </a:rPr>
              <a:t>* </a:t>
            </a:r>
            <a:r>
              <a:rPr lang="en-US" sz="2400" i="1">
                <a:solidFill>
                  <a:srgbClr val="0000CC"/>
                </a:solidFill>
                <a:effectLst/>
                <a:latin typeface="VNI-Times" pitchFamily="2" charset="0"/>
                <a:ea typeface="Times New Roman" panose="02020603050405020304" pitchFamily="18" charset="0"/>
              </a:rPr>
              <a:t>Goùc caét goït </a:t>
            </a:r>
            <a:r>
              <a:rPr lang="en-US" sz="2400" i="1">
                <a:solidFill>
                  <a:srgbClr val="0000CC"/>
                </a:solidFill>
                <a:effectLst/>
                <a:latin typeface="VNI-Times" pitchFamily="2" charset="0"/>
                <a:ea typeface="Times New Roman" panose="02020603050405020304" pitchFamily="18" charset="0"/>
                <a:sym typeface="Symbol" panose="05050102010706020507" pitchFamily="18" charset="2"/>
              </a:rPr>
              <a:t></a:t>
            </a:r>
            <a:r>
              <a:rPr lang="en-US" sz="2400" i="1">
                <a:solidFill>
                  <a:srgbClr val="0000CC"/>
                </a:solidFill>
                <a:effectLst/>
                <a:latin typeface="VNI-Times" pitchFamily="2" charset="0"/>
                <a:ea typeface="Times New Roman" panose="02020603050405020304" pitchFamily="18" charset="0"/>
              </a:rPr>
              <a:t> </a:t>
            </a:r>
            <a:r>
              <a:rPr lang="en-US" sz="2400">
                <a:solidFill>
                  <a:srgbClr val="0000CC"/>
                </a:solidFill>
                <a:effectLst/>
                <a:latin typeface="VNI-Times" pitchFamily="2" charset="0"/>
                <a:ea typeface="Times New Roman" panose="02020603050405020304" pitchFamily="18" charset="0"/>
              </a:rPr>
              <a:t>:</a:t>
            </a:r>
            <a:endParaRPr lang="en-US" sz="2400">
              <a:solidFill>
                <a:srgbClr val="0000CC"/>
              </a:solidFill>
              <a:effectLst/>
              <a:latin typeface="Times New Roman" panose="02020603050405020304" pitchFamily="18" charset="0"/>
              <a:ea typeface="Times New Roman" panose="02020603050405020304" pitchFamily="18" charset="0"/>
            </a:endParaRPr>
          </a:p>
          <a:p>
            <a:pPr indent="0">
              <a:lnSpc>
                <a:spcPct val="100000"/>
              </a:lnSpc>
              <a:spcBef>
                <a:spcPts val="0"/>
              </a:spcBef>
              <a:buNone/>
            </a:pPr>
            <a:r>
              <a:rPr lang="en-US" sz="2400" b="1" i="1">
                <a:solidFill>
                  <a:srgbClr val="0000CC"/>
                </a:solidFill>
                <a:effectLst/>
                <a:latin typeface="VNI-Times" pitchFamily="2" charset="0"/>
                <a:ea typeface="Times New Roman" panose="02020603050405020304" pitchFamily="18" charset="0"/>
              </a:rPr>
              <a:t>Laø goùc taïo bôûi maët tröôùc cuûa dao vaø maët phaúng caét goït.</a:t>
            </a:r>
            <a:endParaRPr lang="en-US" sz="2400">
              <a:solidFill>
                <a:srgbClr val="0000CC"/>
              </a:solidFill>
              <a:effectLst/>
              <a:latin typeface="Times New Roman" panose="02020603050405020304" pitchFamily="18" charset="0"/>
              <a:ea typeface="Times New Roman" panose="02020603050405020304" pitchFamily="18" charset="0"/>
            </a:endParaRPr>
          </a:p>
          <a:p>
            <a:pPr indent="0">
              <a:lnSpc>
                <a:spcPct val="100000"/>
              </a:lnSpc>
              <a:spcBef>
                <a:spcPts val="0"/>
              </a:spcBef>
              <a:buNone/>
            </a:pPr>
            <a:r>
              <a:rPr lang="en-US" sz="2400">
                <a:solidFill>
                  <a:srgbClr val="0000CC"/>
                </a:solidFill>
                <a:effectLst/>
                <a:latin typeface="VNI-Times" pitchFamily="2" charset="0"/>
                <a:ea typeface="Times New Roman" panose="02020603050405020304" pitchFamily="18" charset="0"/>
              </a:rPr>
              <a:t>	</a:t>
            </a:r>
            <a:r>
              <a:rPr lang="en-US" sz="2400">
                <a:solidFill>
                  <a:srgbClr val="0000CC"/>
                </a:solidFill>
                <a:effectLst/>
                <a:latin typeface="VNI-Times" pitchFamily="2" charset="0"/>
                <a:ea typeface="Times New Roman" panose="02020603050405020304" pitchFamily="18" charset="0"/>
                <a:sym typeface="Symbol" panose="05050102010706020507" pitchFamily="18" charset="2"/>
              </a:rPr>
              <a:t></a:t>
            </a:r>
            <a:r>
              <a:rPr lang="en-US" sz="2400">
                <a:solidFill>
                  <a:srgbClr val="0000CC"/>
                </a:solidFill>
                <a:effectLst/>
                <a:latin typeface="VNI-Times" pitchFamily="2" charset="0"/>
                <a:ea typeface="Times New Roman" panose="02020603050405020304" pitchFamily="18" charset="0"/>
              </a:rPr>
              <a:t> = 90</a:t>
            </a:r>
            <a:r>
              <a:rPr lang="en-US" sz="2400" baseline="30000">
                <a:solidFill>
                  <a:srgbClr val="0000CC"/>
                </a:solidFill>
                <a:effectLst/>
                <a:latin typeface="VNI-Times" pitchFamily="2" charset="0"/>
                <a:ea typeface="Times New Roman" panose="02020603050405020304" pitchFamily="18" charset="0"/>
              </a:rPr>
              <a:t>0</a:t>
            </a:r>
            <a:r>
              <a:rPr lang="en-US" sz="2400">
                <a:solidFill>
                  <a:srgbClr val="0000CC"/>
                </a:solidFill>
                <a:effectLst/>
                <a:latin typeface="VNI-Times" pitchFamily="2" charset="0"/>
                <a:ea typeface="Times New Roman" panose="02020603050405020304" pitchFamily="18" charset="0"/>
              </a:rPr>
              <a:t> -  </a:t>
            </a:r>
            <a:r>
              <a:rPr lang="en-US" sz="2400">
                <a:solidFill>
                  <a:srgbClr val="0000CC"/>
                </a:solidFill>
                <a:effectLst/>
                <a:latin typeface="VNI-Times" pitchFamily="2" charset="0"/>
                <a:ea typeface="Times New Roman" panose="02020603050405020304" pitchFamily="18" charset="0"/>
                <a:sym typeface="Symbol" panose="05050102010706020507" pitchFamily="18" charset="2"/>
              </a:rPr>
              <a:t></a:t>
            </a:r>
            <a:r>
              <a:rPr lang="en-US" sz="2400">
                <a:solidFill>
                  <a:srgbClr val="0000CC"/>
                </a:solidFill>
                <a:effectLst/>
                <a:latin typeface="VNI-Times" pitchFamily="2" charset="0"/>
                <a:ea typeface="Times New Roman" panose="02020603050405020304" pitchFamily="18" charset="0"/>
              </a:rPr>
              <a:t>.</a:t>
            </a:r>
            <a:endParaRPr lang="en-US" sz="2400">
              <a:solidFill>
                <a:srgbClr val="0000CC"/>
              </a:solidFill>
              <a:effectLst/>
              <a:latin typeface="Times New Roman" panose="02020603050405020304" pitchFamily="18" charset="0"/>
              <a:ea typeface="Times New Roman" panose="02020603050405020304" pitchFamily="18" charset="0"/>
            </a:endParaRPr>
          </a:p>
          <a:p>
            <a:pPr marL="0" indent="0">
              <a:lnSpc>
                <a:spcPct val="100000"/>
              </a:lnSpc>
              <a:spcBef>
                <a:spcPts val="0"/>
              </a:spcBef>
              <a:buNone/>
            </a:pPr>
            <a:endParaRPr lang="en-US" sz="2400">
              <a:solidFill>
                <a:srgbClr val="0000CC"/>
              </a:solidFill>
            </a:endParaRPr>
          </a:p>
        </p:txBody>
      </p:sp>
      <p:pic>
        <p:nvPicPr>
          <p:cNvPr id="5" name="Picture 4">
            <a:extLst>
              <a:ext uri="{FF2B5EF4-FFF2-40B4-BE49-F238E27FC236}">
                <a16:creationId xmlns:a16="http://schemas.microsoft.com/office/drawing/2014/main" id="{E5742E25-7EBA-4ABA-B06C-7339364442E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74583" y="250466"/>
            <a:ext cx="3949676" cy="3447347"/>
          </a:xfrm>
          <a:prstGeom prst="rect">
            <a:avLst/>
          </a:prstGeom>
        </p:spPr>
      </p:pic>
      <p:pic>
        <p:nvPicPr>
          <p:cNvPr id="7" name="Picture 6">
            <a:extLst>
              <a:ext uri="{FF2B5EF4-FFF2-40B4-BE49-F238E27FC236}">
                <a16:creationId xmlns:a16="http://schemas.microsoft.com/office/drawing/2014/main" id="{93685D20-A6ED-4C44-9C5D-EF6FA8CC9D9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86902" y="3697813"/>
            <a:ext cx="2771033" cy="1103097"/>
          </a:xfrm>
          <a:prstGeom prst="rect">
            <a:avLst/>
          </a:prstGeom>
        </p:spPr>
      </p:pic>
      <p:pic>
        <p:nvPicPr>
          <p:cNvPr id="9" name="Picture 8">
            <a:extLst>
              <a:ext uri="{FF2B5EF4-FFF2-40B4-BE49-F238E27FC236}">
                <a16:creationId xmlns:a16="http://schemas.microsoft.com/office/drawing/2014/main" id="{4B68EE11-0AC7-4BEB-AB65-AC150332447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127702" y="4907427"/>
            <a:ext cx="3289431" cy="2153618"/>
          </a:xfrm>
          <a:prstGeom prst="rect">
            <a:avLst/>
          </a:prstGeom>
        </p:spPr>
      </p:pic>
    </p:spTree>
    <p:extLst>
      <p:ext uri="{BB962C8B-B14F-4D97-AF65-F5344CB8AC3E}">
        <p14:creationId xmlns:p14="http://schemas.microsoft.com/office/powerpoint/2010/main" val="400012291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utting Tool Geometries   Lathe and Mill SME (1)">
            <a:hlinkClick r:id="" action="ppaction://media"/>
            <a:extLst>
              <a:ext uri="{FF2B5EF4-FFF2-40B4-BE49-F238E27FC236}">
                <a16:creationId xmlns:a16="http://schemas.microsoft.com/office/drawing/2014/main" id="{3AA15E30-D786-4B10-931A-24C67E825051}"/>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6"/>
          <a:stretch>
            <a:fillRect/>
          </a:stretch>
        </p:blipFill>
        <p:spPr>
          <a:xfrm>
            <a:off x="7603958" y="1675145"/>
            <a:ext cx="3654289" cy="3507707"/>
          </a:xfrm>
        </p:spPr>
      </p:pic>
      <p:pic>
        <p:nvPicPr>
          <p:cNvPr id="5" name="góc dao tiện">
            <a:hlinkClick r:id="" action="ppaction://media"/>
            <a:extLst>
              <a:ext uri="{FF2B5EF4-FFF2-40B4-BE49-F238E27FC236}">
                <a16:creationId xmlns:a16="http://schemas.microsoft.com/office/drawing/2014/main" id="{56C62880-A6EC-4716-B9BD-F07DDFE8E850}"/>
              </a:ext>
            </a:extLst>
          </p:cNvPr>
          <p:cNvPicPr>
            <a:picLocks noChangeAspect="1"/>
          </p:cNvPicPr>
          <p:nvPr>
            <a:videoFile r:link="rId4"/>
            <p:extLst>
              <p:ext uri="{DAA4B4D4-6D71-4841-9C94-3DE7FCFB9230}">
                <p14:media xmlns:p14="http://schemas.microsoft.com/office/powerpoint/2010/main" r:embed="rId3"/>
              </p:ext>
            </p:extLst>
          </p:nvPr>
        </p:nvPicPr>
        <p:blipFill>
          <a:blip r:embed="rId7"/>
          <a:stretch>
            <a:fillRect/>
          </a:stretch>
        </p:blipFill>
        <p:spPr>
          <a:xfrm>
            <a:off x="418599" y="1675146"/>
            <a:ext cx="6481128" cy="3507707"/>
          </a:xfrm>
          <a:prstGeom prst="rect">
            <a:avLst/>
          </a:prstGeom>
        </p:spPr>
      </p:pic>
    </p:spTree>
    <p:extLst>
      <p:ext uri="{BB962C8B-B14F-4D97-AF65-F5344CB8AC3E}">
        <p14:creationId xmlns:p14="http://schemas.microsoft.com/office/powerpoint/2010/main" val="2649051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614971"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85703"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11" fill="hold" display="0">
                  <p:stCondLst>
                    <p:cond delay="indefinite"/>
                  </p:stCondLst>
                </p:cTn>
                <p:tgtEl>
                  <p:spTgt spid="4"/>
                </p:tgtEl>
              </p:cMediaNode>
            </p:video>
            <p:seq concurrent="1" nextAc="seek">
              <p:cTn id="12" restart="whenNotActive" fill="hold" evtFilter="cancelBubble" nodeType="interactiveSeq">
                <p:stCondLst>
                  <p:cond evt="onClick" delay="0">
                    <p:tgtEl>
                      <p:spTgt spid="4"/>
                    </p:tgtEl>
                  </p:cond>
                </p:stCondLst>
                <p:endSync evt="end" delay="0">
                  <p:rtn val="all"/>
                </p:endSync>
                <p:childTnLst>
                  <p:par>
                    <p:cTn id="13" fill="hold">
                      <p:stCondLst>
                        <p:cond delay="0"/>
                      </p:stCondLst>
                      <p:childTnLst>
                        <p:par>
                          <p:cTn id="14" fill="hold">
                            <p:stCondLst>
                              <p:cond delay="0"/>
                            </p:stCondLst>
                            <p:childTnLst>
                              <p:par>
                                <p:cTn id="15" presetID="2" presetClass="mediacall" presetSubtype="0" fill="hold" nodeType="clickEffect">
                                  <p:stCondLst>
                                    <p:cond delay="0"/>
                                  </p:stCondLst>
                                  <p:childTnLst>
                                    <p:cmd type="call" cmd="togglePause">
                                      <p:cBhvr>
                                        <p:cTn id="16" dur="1" fill="hold"/>
                                        <p:tgtEl>
                                          <p:spTgt spid="4"/>
                                        </p:tgtEl>
                                      </p:cBhvr>
                                    </p:cmd>
                                  </p:childTnLst>
                                </p:cTn>
                              </p:par>
                            </p:childTnLst>
                          </p:cTn>
                        </p:par>
                      </p:childTnLst>
                    </p:cTn>
                  </p:par>
                </p:childTnLst>
              </p:cTn>
              <p:nextCondLst>
                <p:cond evt="onClick" delay="0">
                  <p:tgtEl>
                    <p:spTgt spid="4"/>
                  </p:tgtEl>
                </p:cond>
              </p:nextCondLst>
            </p:seq>
            <p:video>
              <p:cMediaNode vol="80000">
                <p:cTn id="17" fill="hold" display="0">
                  <p:stCondLst>
                    <p:cond delay="indefinite"/>
                  </p:stCondLst>
                </p:cTn>
                <p:tgtEl>
                  <p:spTgt spid="5"/>
                </p:tgtEl>
              </p:cMediaNode>
            </p:video>
            <p:seq concurrent="1" nextAc="seek">
              <p:cTn id="18" restart="whenNotActive" fill="hold" evtFilter="cancelBubble" nodeType="interactiveSeq">
                <p:stCondLst>
                  <p:cond evt="onClick" delay="0">
                    <p:tgtEl>
                      <p:spTgt spid="5"/>
                    </p:tgtEl>
                  </p:cond>
                </p:stCondLst>
                <p:endSync evt="end" delay="0">
                  <p:rtn val="all"/>
                </p:endSync>
                <p:childTnLst>
                  <p:par>
                    <p:cTn id="19" fill="hold">
                      <p:stCondLst>
                        <p:cond delay="0"/>
                      </p:stCondLst>
                      <p:childTnLst>
                        <p:par>
                          <p:cTn id="20" fill="hold">
                            <p:stCondLst>
                              <p:cond delay="0"/>
                            </p:stCondLst>
                            <p:childTnLst>
                              <p:par>
                                <p:cTn id="21" presetID="2" presetClass="mediacall" presetSubtype="0" fill="hold" nodeType="clickEffect">
                                  <p:stCondLst>
                                    <p:cond delay="0"/>
                                  </p:stCondLst>
                                  <p:childTnLst>
                                    <p:cmd type="call" cmd="togglePause">
                                      <p:cBhvr>
                                        <p:cTn id="2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5866DC-4EC2-49CF-9603-3A29BDA0E16F}"/>
              </a:ext>
            </a:extLst>
          </p:cNvPr>
          <p:cNvSpPr>
            <a:spLocks noGrp="1"/>
          </p:cNvSpPr>
          <p:nvPr>
            <p:ph type="title"/>
          </p:nvPr>
        </p:nvSpPr>
        <p:spPr>
          <a:xfrm>
            <a:off x="384596" y="577747"/>
            <a:ext cx="10515600" cy="637442"/>
          </a:xfrm>
        </p:spPr>
        <p:txBody>
          <a:bodyPr>
            <a:noAutofit/>
          </a:bodyPr>
          <a:lstStyle/>
          <a:p>
            <a:r>
              <a:rPr lang="en-US" sz="2800" b="1" i="1">
                <a:solidFill>
                  <a:srgbClr val="FF0000"/>
                </a:solidFill>
                <a:effectLst/>
                <a:latin typeface="VNI-Times" pitchFamily="2" charset="0"/>
                <a:ea typeface="Times New Roman" panose="02020603050405020304" pitchFamily="18" charset="0"/>
              </a:rPr>
              <a:t>Caùc goùc cuûa dao treân maët caét chính</a:t>
            </a:r>
            <a:endParaRPr lang="en-US" sz="2800">
              <a:solidFill>
                <a:srgbClr val="FF0000"/>
              </a:solidFill>
            </a:endParaRPr>
          </a:p>
        </p:txBody>
      </p:sp>
      <p:sp>
        <p:nvSpPr>
          <p:cNvPr id="3" name="Content Placeholder 2">
            <a:extLst>
              <a:ext uri="{FF2B5EF4-FFF2-40B4-BE49-F238E27FC236}">
                <a16:creationId xmlns:a16="http://schemas.microsoft.com/office/drawing/2014/main" id="{E1E5F198-F06C-47A9-9CAD-21271A3E5CE4}"/>
              </a:ext>
            </a:extLst>
          </p:cNvPr>
          <p:cNvSpPr>
            <a:spLocks noGrp="1"/>
          </p:cNvSpPr>
          <p:nvPr>
            <p:ph idx="1"/>
          </p:nvPr>
        </p:nvSpPr>
        <p:spPr>
          <a:xfrm>
            <a:off x="585122" y="1522144"/>
            <a:ext cx="5871358" cy="4351338"/>
          </a:xfrm>
        </p:spPr>
        <p:txBody>
          <a:bodyPr>
            <a:noAutofit/>
          </a:bodyPr>
          <a:lstStyle/>
          <a:p>
            <a:pPr marL="0" indent="0" algn="just">
              <a:lnSpc>
                <a:spcPct val="100000"/>
              </a:lnSpc>
              <a:spcBef>
                <a:spcPts val="0"/>
              </a:spcBef>
              <a:buNone/>
              <a:tabLst>
                <a:tab pos="685800" algn="l"/>
                <a:tab pos="3086100" algn="ctr"/>
              </a:tabLst>
            </a:pPr>
            <a:r>
              <a:rPr lang="en-US" sz="2400">
                <a:solidFill>
                  <a:srgbClr val="0000CC"/>
                </a:solidFill>
                <a:effectLst/>
                <a:latin typeface="VNI-Times" pitchFamily="2" charset="0"/>
                <a:ea typeface="Times New Roman" panose="02020603050405020304" pitchFamily="18" charset="0"/>
              </a:rPr>
              <a:t>* </a:t>
            </a:r>
            <a:r>
              <a:rPr lang="en-US" sz="2400" i="1">
                <a:solidFill>
                  <a:srgbClr val="0000CC"/>
                </a:solidFill>
                <a:effectLst/>
                <a:latin typeface="VNI-Times" pitchFamily="2" charset="0"/>
                <a:ea typeface="Times New Roman" panose="02020603050405020304" pitchFamily="18" charset="0"/>
              </a:rPr>
              <a:t>Goùc nghieâng chính </a:t>
            </a:r>
            <a:r>
              <a:rPr lang="en-US" sz="2400" i="1">
                <a:solidFill>
                  <a:srgbClr val="0000CC"/>
                </a:solidFill>
                <a:effectLst/>
                <a:latin typeface="VNI-Times" pitchFamily="2" charset="0"/>
                <a:ea typeface="Times New Roman" panose="02020603050405020304" pitchFamily="18" charset="0"/>
                <a:sym typeface="Symbol" panose="05050102010706020507" pitchFamily="18" charset="2"/>
              </a:rPr>
              <a:t></a:t>
            </a:r>
            <a:r>
              <a:rPr lang="en-US" sz="2400">
                <a:solidFill>
                  <a:srgbClr val="0000CC"/>
                </a:solidFill>
                <a:effectLst/>
                <a:latin typeface="VNI-Times" pitchFamily="2" charset="0"/>
                <a:ea typeface="Times New Roman" panose="02020603050405020304" pitchFamily="18" charset="0"/>
              </a:rPr>
              <a:t> : </a:t>
            </a:r>
            <a:endParaRPr lang="en-US" sz="2400">
              <a:solidFill>
                <a:srgbClr val="0000CC"/>
              </a:solidFill>
              <a:effectLst/>
              <a:latin typeface="Times New Roman" panose="02020603050405020304" pitchFamily="18" charset="0"/>
              <a:ea typeface="Times New Roman" panose="02020603050405020304" pitchFamily="18" charset="0"/>
            </a:endParaRPr>
          </a:p>
          <a:p>
            <a:pPr marL="41910" indent="0" algn="just">
              <a:lnSpc>
                <a:spcPct val="100000"/>
              </a:lnSpc>
              <a:spcBef>
                <a:spcPts val="0"/>
              </a:spcBef>
              <a:buNone/>
              <a:tabLst>
                <a:tab pos="450215" algn="l"/>
                <a:tab pos="3086100" algn="ctr"/>
              </a:tabLst>
            </a:pPr>
            <a:r>
              <a:rPr lang="en-US" sz="2400">
                <a:solidFill>
                  <a:srgbClr val="0000CC"/>
                </a:solidFill>
                <a:effectLst/>
                <a:latin typeface="VNI-Times" pitchFamily="2" charset="0"/>
                <a:ea typeface="Times New Roman" panose="02020603050405020304" pitchFamily="18" charset="0"/>
              </a:rPr>
              <a:t>		</a:t>
            </a:r>
            <a:r>
              <a:rPr lang="en-US" sz="2400" b="1" i="1">
                <a:solidFill>
                  <a:srgbClr val="0000CC"/>
                </a:solidFill>
                <a:effectLst/>
                <a:latin typeface="VNI-Times" pitchFamily="2" charset="0"/>
                <a:ea typeface="Times New Roman" panose="02020603050405020304" pitchFamily="18" charset="0"/>
              </a:rPr>
              <a:t>Laø goùc giöõa hình chieáu cuûa löôõi caét chính treân maët phaúng ñaùy vaø phöông chaïy dao.</a:t>
            </a:r>
            <a:endParaRPr lang="en-US" sz="2400">
              <a:solidFill>
                <a:srgbClr val="0000CC"/>
              </a:solidFill>
              <a:effectLst/>
              <a:latin typeface="Times New Roman" panose="02020603050405020304" pitchFamily="18" charset="0"/>
              <a:ea typeface="Times New Roman" panose="02020603050405020304" pitchFamily="18" charset="0"/>
            </a:endParaRPr>
          </a:p>
          <a:p>
            <a:pPr marL="0" indent="0" algn="just">
              <a:lnSpc>
                <a:spcPct val="100000"/>
              </a:lnSpc>
              <a:spcBef>
                <a:spcPts val="0"/>
              </a:spcBef>
              <a:buNone/>
              <a:tabLst>
                <a:tab pos="685800" algn="l"/>
                <a:tab pos="3086100" algn="ctr"/>
              </a:tabLst>
            </a:pPr>
            <a:r>
              <a:rPr lang="en-US" sz="2400">
                <a:solidFill>
                  <a:srgbClr val="0000CC"/>
                </a:solidFill>
                <a:effectLst/>
                <a:latin typeface="VNI-Times" pitchFamily="2" charset="0"/>
                <a:ea typeface="Times New Roman" panose="02020603050405020304" pitchFamily="18" charset="0"/>
              </a:rPr>
              <a:t>* </a:t>
            </a:r>
            <a:r>
              <a:rPr lang="en-US" sz="2400" i="1">
                <a:solidFill>
                  <a:srgbClr val="0000CC"/>
                </a:solidFill>
                <a:effectLst/>
                <a:latin typeface="VNI-Times" pitchFamily="2" charset="0"/>
                <a:ea typeface="Times New Roman" panose="02020603050405020304" pitchFamily="18" charset="0"/>
              </a:rPr>
              <a:t>Goùc nghieâng phu ï</a:t>
            </a:r>
            <a:r>
              <a:rPr lang="en-US" sz="2400" i="1">
                <a:solidFill>
                  <a:srgbClr val="0000CC"/>
                </a:solidFill>
                <a:effectLst/>
                <a:latin typeface="VNI-Times" pitchFamily="2" charset="0"/>
                <a:ea typeface="Times New Roman" panose="02020603050405020304" pitchFamily="18" charset="0"/>
                <a:sym typeface="Symbol" panose="05050102010706020507" pitchFamily="18" charset="2"/>
              </a:rPr>
              <a:t></a:t>
            </a:r>
            <a:r>
              <a:rPr lang="en-US" sz="2400" i="1" baseline="-25000">
                <a:solidFill>
                  <a:srgbClr val="0000CC"/>
                </a:solidFill>
                <a:effectLst/>
                <a:latin typeface="VNI-Times" pitchFamily="2" charset="0"/>
                <a:ea typeface="Times New Roman" panose="02020603050405020304" pitchFamily="18" charset="0"/>
              </a:rPr>
              <a:t>1</a:t>
            </a:r>
            <a:r>
              <a:rPr lang="en-US" sz="2400" baseline="-25000">
                <a:solidFill>
                  <a:srgbClr val="0000CC"/>
                </a:solidFill>
                <a:effectLst/>
                <a:latin typeface="VNI-Times" pitchFamily="2" charset="0"/>
                <a:ea typeface="Times New Roman" panose="02020603050405020304" pitchFamily="18" charset="0"/>
              </a:rPr>
              <a:t>:</a:t>
            </a:r>
            <a:endParaRPr lang="en-US" sz="2400">
              <a:solidFill>
                <a:srgbClr val="0000CC"/>
              </a:solidFill>
              <a:effectLst/>
              <a:latin typeface="Times New Roman" panose="02020603050405020304" pitchFamily="18" charset="0"/>
              <a:ea typeface="Times New Roman" panose="02020603050405020304" pitchFamily="18" charset="0"/>
            </a:endParaRPr>
          </a:p>
          <a:p>
            <a:pPr marL="270510" indent="0" algn="just">
              <a:lnSpc>
                <a:spcPct val="100000"/>
              </a:lnSpc>
              <a:spcBef>
                <a:spcPts val="0"/>
              </a:spcBef>
              <a:buNone/>
              <a:tabLst>
                <a:tab pos="685800" algn="l"/>
              </a:tabLst>
            </a:pPr>
            <a:r>
              <a:rPr lang="en-US" sz="2400" b="1" i="1">
                <a:solidFill>
                  <a:srgbClr val="0000CC"/>
                </a:solidFill>
                <a:effectLst/>
                <a:latin typeface="VNI-Times" pitchFamily="2" charset="0"/>
                <a:ea typeface="Times New Roman" panose="02020603050405020304" pitchFamily="18" charset="0"/>
              </a:rPr>
              <a:t>Laø goùc giöõa hình chieáu cuûa löôõi caét phuï treân maët phaúng ñaùy vaø phöông chaïy dao. </a:t>
            </a:r>
          </a:p>
          <a:p>
            <a:pPr marL="0" indent="0" algn="just">
              <a:lnSpc>
                <a:spcPct val="100000"/>
              </a:lnSpc>
              <a:spcBef>
                <a:spcPts val="0"/>
              </a:spcBef>
              <a:buNone/>
              <a:tabLst>
                <a:tab pos="685800" algn="l"/>
              </a:tabLst>
            </a:pPr>
            <a:r>
              <a:rPr lang="en-US" sz="2400">
                <a:solidFill>
                  <a:srgbClr val="0000CC"/>
                </a:solidFill>
                <a:effectLst/>
                <a:latin typeface="VNI-Times" pitchFamily="2" charset="0"/>
                <a:ea typeface="Times New Roman" panose="02020603050405020304" pitchFamily="18" charset="0"/>
              </a:rPr>
              <a:t>* </a:t>
            </a:r>
            <a:r>
              <a:rPr lang="en-US" sz="2400" i="1">
                <a:solidFill>
                  <a:srgbClr val="0000CC"/>
                </a:solidFill>
                <a:effectLst/>
                <a:latin typeface="VNI-Times" pitchFamily="2" charset="0"/>
                <a:ea typeface="Times New Roman" panose="02020603050405020304" pitchFamily="18" charset="0"/>
              </a:rPr>
              <a:t>Goùc muõi dao </a:t>
            </a:r>
            <a:r>
              <a:rPr lang="en-US" sz="2400" i="1">
                <a:solidFill>
                  <a:srgbClr val="0000CC"/>
                </a:solidFill>
                <a:effectLst/>
                <a:latin typeface="VNI-Times" pitchFamily="2" charset="0"/>
                <a:ea typeface="Times New Roman" panose="02020603050405020304" pitchFamily="18" charset="0"/>
                <a:sym typeface="Symbol" panose="05050102010706020507" pitchFamily="18" charset="2"/>
              </a:rPr>
              <a:t></a:t>
            </a:r>
            <a:r>
              <a:rPr lang="en-US" sz="2400" i="1">
                <a:solidFill>
                  <a:srgbClr val="0000CC"/>
                </a:solidFill>
                <a:effectLst/>
                <a:latin typeface="VNI-Times" pitchFamily="2" charset="0"/>
                <a:ea typeface="Times New Roman" panose="02020603050405020304" pitchFamily="18" charset="0"/>
              </a:rPr>
              <a:t> (epsilon)</a:t>
            </a:r>
            <a:r>
              <a:rPr lang="en-US" sz="2400">
                <a:solidFill>
                  <a:srgbClr val="0000CC"/>
                </a:solidFill>
                <a:effectLst/>
                <a:latin typeface="VNI-Times" pitchFamily="2" charset="0"/>
                <a:ea typeface="Times New Roman" panose="02020603050405020304" pitchFamily="18" charset="0"/>
              </a:rPr>
              <a:t>:</a:t>
            </a:r>
            <a:endParaRPr lang="en-US" sz="2400">
              <a:solidFill>
                <a:srgbClr val="0000CC"/>
              </a:solidFill>
              <a:effectLst/>
              <a:latin typeface="Times New Roman" panose="02020603050405020304" pitchFamily="18" charset="0"/>
              <a:ea typeface="Times New Roman" panose="02020603050405020304" pitchFamily="18" charset="0"/>
            </a:endParaRPr>
          </a:p>
          <a:p>
            <a:pPr marL="0" indent="0">
              <a:lnSpc>
                <a:spcPct val="100000"/>
              </a:lnSpc>
              <a:spcBef>
                <a:spcPts val="0"/>
              </a:spcBef>
              <a:buNone/>
            </a:pPr>
            <a:r>
              <a:rPr lang="en-US" sz="2400">
                <a:solidFill>
                  <a:srgbClr val="0000CC"/>
                </a:solidFill>
                <a:effectLst/>
                <a:latin typeface="VNI-Times" pitchFamily="2" charset="0"/>
                <a:ea typeface="Times New Roman" panose="02020603050405020304" pitchFamily="18" charset="0"/>
                <a:cs typeface="Times New Roman" panose="02020603050405020304" pitchFamily="18" charset="0"/>
              </a:rPr>
              <a:t>	</a:t>
            </a:r>
            <a:r>
              <a:rPr lang="en-US" sz="2400" b="1" i="1">
                <a:solidFill>
                  <a:srgbClr val="0000CC"/>
                </a:solidFill>
                <a:effectLst/>
                <a:latin typeface="VNI-Times" pitchFamily="2" charset="0"/>
                <a:ea typeface="Times New Roman" panose="02020603050405020304" pitchFamily="18" charset="0"/>
                <a:cs typeface="Times New Roman" panose="02020603050405020304" pitchFamily="18" charset="0"/>
              </a:rPr>
              <a:t>Laø goùc giöõa hình chieáu cuûa  löôõi caét </a:t>
            </a:r>
          </a:p>
          <a:p>
            <a:pPr marL="0" indent="0" algn="just">
              <a:lnSpc>
                <a:spcPct val="100000"/>
              </a:lnSpc>
              <a:spcBef>
                <a:spcPts val="0"/>
              </a:spcBef>
              <a:buNone/>
              <a:tabLst>
                <a:tab pos="685800" algn="l"/>
                <a:tab pos="3086100" algn="ctr"/>
              </a:tabLst>
            </a:pPr>
            <a:r>
              <a:rPr lang="en-US" sz="2400">
                <a:solidFill>
                  <a:srgbClr val="0000CC"/>
                </a:solidFill>
                <a:effectLst/>
                <a:latin typeface="VNI-Times" pitchFamily="2" charset="0"/>
                <a:ea typeface="Times New Roman" panose="02020603050405020304" pitchFamily="18" charset="0"/>
              </a:rPr>
              <a:t>* </a:t>
            </a:r>
            <a:r>
              <a:rPr lang="en-US" sz="2400" i="1" u="sng">
                <a:solidFill>
                  <a:srgbClr val="0000CC"/>
                </a:solidFill>
                <a:effectLst/>
                <a:latin typeface="VNI-Times" pitchFamily="2" charset="0"/>
                <a:ea typeface="Times New Roman" panose="02020603050405020304" pitchFamily="18" charset="0"/>
              </a:rPr>
              <a:t>Goùc naâng (nghieâng) cuûa löôõi caét chính </a:t>
            </a:r>
            <a:r>
              <a:rPr lang="en-US" sz="2400" i="1" u="sng">
                <a:solidFill>
                  <a:srgbClr val="0000CC"/>
                </a:solidFill>
                <a:effectLst/>
                <a:latin typeface="VNI-Times" pitchFamily="2" charset="0"/>
                <a:ea typeface="Times New Roman" panose="02020603050405020304" pitchFamily="18" charset="0"/>
                <a:sym typeface="Symbol" panose="05050102010706020507" pitchFamily="18" charset="2"/>
              </a:rPr>
              <a:t></a:t>
            </a:r>
            <a:r>
              <a:rPr lang="en-US" sz="2400">
                <a:solidFill>
                  <a:srgbClr val="0000CC"/>
                </a:solidFill>
                <a:effectLst/>
                <a:latin typeface="VNI-Times" pitchFamily="2" charset="0"/>
                <a:ea typeface="Times New Roman" panose="02020603050405020304" pitchFamily="18" charset="0"/>
              </a:rPr>
              <a:t>:</a:t>
            </a:r>
            <a:endParaRPr lang="en-US" sz="2400">
              <a:solidFill>
                <a:srgbClr val="0000CC"/>
              </a:solidFill>
              <a:effectLst/>
              <a:latin typeface="Times New Roman" panose="02020603050405020304" pitchFamily="18" charset="0"/>
              <a:ea typeface="Times New Roman" panose="02020603050405020304" pitchFamily="18" charset="0"/>
            </a:endParaRPr>
          </a:p>
          <a:p>
            <a:pPr marL="270510" indent="0" algn="just">
              <a:lnSpc>
                <a:spcPct val="100000"/>
              </a:lnSpc>
              <a:spcBef>
                <a:spcPts val="0"/>
              </a:spcBef>
              <a:buNone/>
              <a:tabLst>
                <a:tab pos="685800" algn="l"/>
                <a:tab pos="3086100" algn="ctr"/>
              </a:tabLst>
            </a:pPr>
            <a:r>
              <a:rPr lang="en-US" sz="2400">
                <a:solidFill>
                  <a:srgbClr val="0000CC"/>
                </a:solidFill>
                <a:effectLst/>
                <a:latin typeface="VNI-Times" pitchFamily="2" charset="0"/>
                <a:ea typeface="Times New Roman" panose="02020603050405020304" pitchFamily="18" charset="0"/>
              </a:rPr>
              <a:t>	</a:t>
            </a:r>
            <a:r>
              <a:rPr lang="en-US" sz="2400" b="1" i="1">
                <a:solidFill>
                  <a:srgbClr val="0000CC"/>
                </a:solidFill>
                <a:effectLst/>
                <a:latin typeface="VNI-Times" pitchFamily="2" charset="0"/>
                <a:ea typeface="Times New Roman" panose="02020603050405020304" pitchFamily="18" charset="0"/>
              </a:rPr>
              <a:t>Laø goùc taïo bôûi löôõi caét chính vaø hình chieáu cuûa noù treân maët phaúng ñaùy.</a:t>
            </a:r>
            <a:endParaRPr lang="en-US" sz="2400">
              <a:solidFill>
                <a:srgbClr val="0000CC"/>
              </a:solidFill>
              <a:effectLst/>
              <a:latin typeface="Times New Roman" panose="02020603050405020304" pitchFamily="18" charset="0"/>
              <a:ea typeface="Times New Roman" panose="02020603050405020304" pitchFamily="18" charset="0"/>
            </a:endParaRPr>
          </a:p>
          <a:p>
            <a:pPr marL="0" indent="0">
              <a:lnSpc>
                <a:spcPct val="100000"/>
              </a:lnSpc>
              <a:spcBef>
                <a:spcPts val="0"/>
              </a:spcBef>
              <a:buNone/>
            </a:pPr>
            <a:endParaRPr lang="en-US" sz="2400">
              <a:solidFill>
                <a:srgbClr val="0000CC"/>
              </a:solidFill>
            </a:endParaRPr>
          </a:p>
        </p:txBody>
      </p:sp>
      <p:pic>
        <p:nvPicPr>
          <p:cNvPr id="5" name="Picture 4">
            <a:extLst>
              <a:ext uri="{FF2B5EF4-FFF2-40B4-BE49-F238E27FC236}">
                <a16:creationId xmlns:a16="http://schemas.microsoft.com/office/drawing/2014/main" id="{E5742E25-7EBA-4ABA-B06C-7339364442E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61621" y="250466"/>
            <a:ext cx="3949676" cy="3447347"/>
          </a:xfrm>
          <a:prstGeom prst="rect">
            <a:avLst/>
          </a:prstGeom>
        </p:spPr>
      </p:pic>
      <p:pic>
        <p:nvPicPr>
          <p:cNvPr id="7" name="Picture 6">
            <a:extLst>
              <a:ext uri="{FF2B5EF4-FFF2-40B4-BE49-F238E27FC236}">
                <a16:creationId xmlns:a16="http://schemas.microsoft.com/office/drawing/2014/main" id="{93685D20-A6ED-4C44-9C5D-EF6FA8CC9D9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52386" y="3697813"/>
            <a:ext cx="2771033" cy="1103097"/>
          </a:xfrm>
          <a:prstGeom prst="rect">
            <a:avLst/>
          </a:prstGeom>
        </p:spPr>
      </p:pic>
      <p:pic>
        <p:nvPicPr>
          <p:cNvPr id="9" name="Picture 8">
            <a:extLst>
              <a:ext uri="{FF2B5EF4-FFF2-40B4-BE49-F238E27FC236}">
                <a16:creationId xmlns:a16="http://schemas.microsoft.com/office/drawing/2014/main" id="{4B68EE11-0AC7-4BEB-AB65-AC150332447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791238" y="4835237"/>
            <a:ext cx="3289431" cy="2153618"/>
          </a:xfrm>
          <a:prstGeom prst="rect">
            <a:avLst/>
          </a:prstGeom>
        </p:spPr>
      </p:pic>
    </p:spTree>
    <p:extLst>
      <p:ext uri="{BB962C8B-B14F-4D97-AF65-F5344CB8AC3E}">
        <p14:creationId xmlns:p14="http://schemas.microsoft.com/office/powerpoint/2010/main" val="251836988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9F23F2B-BB99-4EFB-B2B0-4E45E838A5EA}"/>
              </a:ext>
            </a:extLst>
          </p:cNvPr>
          <p:cNvSpPr>
            <a:spLocks noGrp="1"/>
          </p:cNvSpPr>
          <p:nvPr>
            <p:ph idx="1"/>
          </p:nvPr>
        </p:nvSpPr>
        <p:spPr>
          <a:xfrm>
            <a:off x="576944" y="0"/>
            <a:ext cx="7035140" cy="5262563"/>
          </a:xfrm>
        </p:spPr>
        <p:txBody>
          <a:bodyPr>
            <a:noAutofit/>
          </a:bodyPr>
          <a:lstStyle/>
          <a:p>
            <a:pPr indent="0" algn="just">
              <a:buNone/>
              <a:tabLst>
                <a:tab pos="685800" algn="l"/>
                <a:tab pos="3086100" algn="ctr"/>
              </a:tabLst>
            </a:pPr>
            <a:r>
              <a:rPr lang="en-US" sz="2200">
                <a:solidFill>
                  <a:srgbClr val="0000CC"/>
                </a:solidFill>
                <a:effectLst/>
                <a:latin typeface="VNI-Times" pitchFamily="2" charset="0"/>
                <a:ea typeface="Times New Roman" panose="02020603050405020304" pitchFamily="18" charset="0"/>
              </a:rPr>
              <a:t>* </a:t>
            </a:r>
            <a:r>
              <a:rPr lang="en-US" sz="2200" i="1" u="sng">
                <a:solidFill>
                  <a:srgbClr val="0000CC"/>
                </a:solidFill>
                <a:effectLst/>
                <a:latin typeface="VNI-Times" pitchFamily="2" charset="0"/>
                <a:ea typeface="Times New Roman" panose="02020603050405020304" pitchFamily="18" charset="0"/>
              </a:rPr>
              <a:t>Goùc naâng (nghieâng) cuûa löôõi caét chính </a:t>
            </a:r>
            <a:r>
              <a:rPr lang="en-US" sz="2200" i="1" u="sng">
                <a:solidFill>
                  <a:srgbClr val="0000CC"/>
                </a:solidFill>
                <a:effectLst/>
                <a:latin typeface="VNI-Times" pitchFamily="2" charset="0"/>
                <a:ea typeface="Times New Roman" panose="02020603050405020304" pitchFamily="18" charset="0"/>
                <a:sym typeface="Symbol" panose="05050102010706020507" pitchFamily="18" charset="2"/>
              </a:rPr>
              <a:t></a:t>
            </a:r>
            <a:r>
              <a:rPr lang="en-US" sz="2200">
                <a:solidFill>
                  <a:srgbClr val="0000CC"/>
                </a:solidFill>
                <a:effectLst/>
                <a:latin typeface="VNI-Times" pitchFamily="2" charset="0"/>
                <a:ea typeface="Times New Roman" panose="02020603050405020304" pitchFamily="18" charset="0"/>
              </a:rPr>
              <a:t>:</a:t>
            </a:r>
            <a:endParaRPr lang="en-US" sz="2200">
              <a:solidFill>
                <a:srgbClr val="0000CC"/>
              </a:solidFill>
              <a:effectLst/>
              <a:latin typeface="Times New Roman" panose="02020603050405020304" pitchFamily="18" charset="0"/>
              <a:ea typeface="Times New Roman" panose="02020603050405020304" pitchFamily="18" charset="0"/>
            </a:endParaRPr>
          </a:p>
          <a:p>
            <a:pPr marL="270510" indent="0" algn="just">
              <a:buNone/>
              <a:tabLst>
                <a:tab pos="685800" algn="l"/>
                <a:tab pos="3086100" algn="ctr"/>
              </a:tabLst>
            </a:pPr>
            <a:r>
              <a:rPr lang="en-US" sz="2200">
                <a:solidFill>
                  <a:srgbClr val="0000CC"/>
                </a:solidFill>
                <a:effectLst/>
                <a:latin typeface="VNI-Times" pitchFamily="2" charset="0"/>
                <a:ea typeface="Times New Roman" panose="02020603050405020304" pitchFamily="18" charset="0"/>
              </a:rPr>
              <a:t>	</a:t>
            </a:r>
            <a:r>
              <a:rPr lang="en-US" sz="2200" b="1" i="1">
                <a:solidFill>
                  <a:srgbClr val="0000CC"/>
                </a:solidFill>
                <a:effectLst/>
                <a:latin typeface="VNI-Times" pitchFamily="2" charset="0"/>
                <a:ea typeface="Times New Roman" panose="02020603050405020304" pitchFamily="18" charset="0"/>
              </a:rPr>
              <a:t>Laø goùc taïo bôûi löôõi caét chính vaø hình chieáu cuûa noù treân maët phaúng ñaùy.</a:t>
            </a:r>
            <a:endParaRPr lang="en-US" sz="2200">
              <a:solidFill>
                <a:srgbClr val="0000CC"/>
              </a:solidFill>
              <a:effectLst/>
              <a:latin typeface="Times New Roman" panose="02020603050405020304" pitchFamily="18" charset="0"/>
              <a:ea typeface="Times New Roman" panose="02020603050405020304" pitchFamily="18" charset="0"/>
            </a:endParaRPr>
          </a:p>
          <a:p>
            <a:pPr marL="270510" indent="0" algn="just">
              <a:buNone/>
              <a:tabLst>
                <a:tab pos="-2070735" algn="l"/>
                <a:tab pos="457200" algn="l"/>
                <a:tab pos="3086100" algn="ctr"/>
              </a:tabLst>
            </a:pPr>
            <a:r>
              <a:rPr lang="en-US" sz="2200">
                <a:solidFill>
                  <a:srgbClr val="0000CC"/>
                </a:solidFill>
                <a:effectLst/>
                <a:latin typeface="VNI-Times" pitchFamily="2" charset="0"/>
                <a:ea typeface="Times New Roman" panose="02020603050405020304" pitchFamily="18" charset="0"/>
              </a:rPr>
              <a:t>	+ </a:t>
            </a:r>
            <a:r>
              <a:rPr lang="en-US" sz="2200">
                <a:solidFill>
                  <a:srgbClr val="0000CC"/>
                </a:solidFill>
                <a:effectLst/>
                <a:latin typeface="VNI-Times" pitchFamily="2" charset="0"/>
                <a:ea typeface="Times New Roman" panose="02020603050405020304" pitchFamily="18" charset="0"/>
                <a:sym typeface="Symbol" panose="05050102010706020507" pitchFamily="18" charset="2"/>
              </a:rPr>
              <a:t></a:t>
            </a:r>
            <a:r>
              <a:rPr lang="en-US" sz="2200">
                <a:solidFill>
                  <a:srgbClr val="0000CC"/>
                </a:solidFill>
                <a:effectLst/>
                <a:latin typeface="VNI-Times" pitchFamily="2" charset="0"/>
                <a:ea typeface="Times New Roman" panose="02020603050405020304" pitchFamily="18" charset="0"/>
              </a:rPr>
              <a:t> = 0 neáu löôõi caét chính song song vôùi maët phaúng ñaùy.</a:t>
            </a:r>
            <a:endParaRPr lang="en-US" sz="2200">
              <a:solidFill>
                <a:srgbClr val="0000CC"/>
              </a:solidFill>
              <a:effectLst/>
              <a:latin typeface="Times New Roman" panose="02020603050405020304" pitchFamily="18" charset="0"/>
              <a:ea typeface="Times New Roman" panose="02020603050405020304" pitchFamily="18" charset="0"/>
            </a:endParaRPr>
          </a:p>
          <a:p>
            <a:pPr marL="270510" indent="0" algn="just">
              <a:buNone/>
              <a:tabLst>
                <a:tab pos="-2070735" algn="l"/>
                <a:tab pos="457200" algn="l"/>
                <a:tab pos="3086100" algn="ctr"/>
              </a:tabLst>
            </a:pPr>
            <a:r>
              <a:rPr lang="en-US" sz="2200">
                <a:solidFill>
                  <a:srgbClr val="0000CC"/>
                </a:solidFill>
                <a:effectLst/>
                <a:latin typeface="VNI-Times" pitchFamily="2" charset="0"/>
                <a:ea typeface="Times New Roman" panose="02020603050405020304" pitchFamily="18" charset="0"/>
              </a:rPr>
              <a:t>	+ </a:t>
            </a:r>
            <a:r>
              <a:rPr lang="en-US" sz="2200">
                <a:solidFill>
                  <a:srgbClr val="0000CC"/>
                </a:solidFill>
                <a:effectLst/>
                <a:latin typeface="VNI-Times" pitchFamily="2" charset="0"/>
                <a:ea typeface="Times New Roman" panose="02020603050405020304" pitchFamily="18" charset="0"/>
                <a:sym typeface="Symbol" panose="05050102010706020507" pitchFamily="18" charset="2"/>
              </a:rPr>
              <a:t></a:t>
            </a:r>
            <a:r>
              <a:rPr lang="en-US" sz="2200">
                <a:solidFill>
                  <a:srgbClr val="0000CC"/>
                </a:solidFill>
                <a:effectLst/>
                <a:latin typeface="VNI-Times" pitchFamily="2" charset="0"/>
                <a:ea typeface="Times New Roman" panose="02020603050405020304" pitchFamily="18" charset="0"/>
              </a:rPr>
              <a:t> &gt; 0 neáu muõi dao laø ñieåm thaáp nhaát so vôùi taát caû nhöõng ñieåm khaùc naèm treân löôõi caét chính.</a:t>
            </a:r>
            <a:endParaRPr lang="en-US" sz="2200">
              <a:solidFill>
                <a:srgbClr val="0000CC"/>
              </a:solidFill>
              <a:effectLst/>
              <a:latin typeface="Times New Roman" panose="02020603050405020304" pitchFamily="18" charset="0"/>
              <a:ea typeface="Times New Roman" panose="02020603050405020304" pitchFamily="18" charset="0"/>
            </a:endParaRPr>
          </a:p>
          <a:p>
            <a:pPr marL="270510" indent="0" algn="just">
              <a:buNone/>
              <a:tabLst>
                <a:tab pos="-2070735" algn="l"/>
                <a:tab pos="457200" algn="l"/>
                <a:tab pos="3086100" algn="ctr"/>
              </a:tabLst>
            </a:pPr>
            <a:r>
              <a:rPr lang="en-US" sz="2200">
                <a:solidFill>
                  <a:srgbClr val="0000CC"/>
                </a:solidFill>
                <a:effectLst/>
                <a:latin typeface="VNI-Times" pitchFamily="2" charset="0"/>
                <a:ea typeface="Times New Roman" panose="02020603050405020304" pitchFamily="18" charset="0"/>
              </a:rPr>
              <a:t>	+ </a:t>
            </a:r>
            <a:r>
              <a:rPr lang="en-US" sz="2200">
                <a:solidFill>
                  <a:srgbClr val="0000CC"/>
                </a:solidFill>
                <a:effectLst/>
                <a:latin typeface="VNI-Times" pitchFamily="2" charset="0"/>
                <a:ea typeface="Times New Roman" panose="02020603050405020304" pitchFamily="18" charset="0"/>
                <a:sym typeface="Symbol" panose="05050102010706020507" pitchFamily="18" charset="2"/>
              </a:rPr>
              <a:t></a:t>
            </a:r>
            <a:r>
              <a:rPr lang="en-US" sz="2200">
                <a:solidFill>
                  <a:srgbClr val="0000CC"/>
                </a:solidFill>
                <a:effectLst/>
                <a:latin typeface="VNI-Times" pitchFamily="2" charset="0"/>
                <a:ea typeface="Times New Roman" panose="02020603050405020304" pitchFamily="18" charset="0"/>
              </a:rPr>
              <a:t> &lt; 0 neáu muõi dao laø ñieåm cao nhaát so vôùi taát caû nhöõng ñieåm khaùc naèm treân löôõi caét chính.</a:t>
            </a:r>
            <a:endParaRPr lang="en-US" sz="2200">
              <a:solidFill>
                <a:srgbClr val="0000CC"/>
              </a:solidFill>
              <a:effectLst/>
              <a:latin typeface="Times New Roman" panose="02020603050405020304" pitchFamily="18" charset="0"/>
              <a:ea typeface="Times New Roman" panose="02020603050405020304" pitchFamily="18" charset="0"/>
            </a:endParaRPr>
          </a:p>
          <a:p>
            <a:pPr marL="41910" indent="0" algn="just">
              <a:buNone/>
              <a:tabLst>
                <a:tab pos="457200" algn="l"/>
              </a:tabLst>
            </a:pPr>
            <a:r>
              <a:rPr lang="en-US" sz="2200">
                <a:solidFill>
                  <a:srgbClr val="0000CC"/>
                </a:solidFill>
                <a:effectLst/>
                <a:latin typeface="VNI-Times" pitchFamily="2" charset="0"/>
                <a:ea typeface="Times New Roman" panose="02020603050405020304" pitchFamily="18" charset="0"/>
              </a:rPr>
              <a:t>Höôùng thoaùt phoi phuï thuoäc vaøo höôùng cuûa löôõi caét chính vaø trò soá cuûa goùc </a:t>
            </a:r>
            <a:r>
              <a:rPr lang="en-US" sz="2200">
                <a:solidFill>
                  <a:srgbClr val="0000CC"/>
                </a:solidFill>
                <a:effectLst/>
                <a:latin typeface="VNI-Times" pitchFamily="2" charset="0"/>
                <a:ea typeface="Times New Roman" panose="02020603050405020304" pitchFamily="18" charset="0"/>
                <a:sym typeface="Symbol" panose="05050102010706020507" pitchFamily="18" charset="2"/>
              </a:rPr>
              <a:t></a:t>
            </a:r>
            <a:r>
              <a:rPr lang="en-US" sz="2200">
                <a:solidFill>
                  <a:srgbClr val="0000CC"/>
                </a:solidFill>
                <a:effectLst/>
                <a:latin typeface="VNI-Times" pitchFamily="2" charset="0"/>
                <a:ea typeface="Times New Roman" panose="02020603050405020304" pitchFamily="18" charset="0"/>
              </a:rPr>
              <a:t>. </a:t>
            </a:r>
            <a:endParaRPr lang="en-US" sz="2200">
              <a:solidFill>
                <a:srgbClr val="0000CC"/>
              </a:solidFill>
              <a:effectLst/>
              <a:latin typeface="Times New Roman" panose="02020603050405020304" pitchFamily="18" charset="0"/>
              <a:ea typeface="Times New Roman" panose="02020603050405020304" pitchFamily="18" charset="0"/>
            </a:endParaRPr>
          </a:p>
          <a:p>
            <a:pPr marL="0" lvl="0" indent="0" algn="just">
              <a:buNone/>
              <a:tabLst>
                <a:tab pos="107950" algn="l"/>
                <a:tab pos="457200" algn="l"/>
              </a:tabLst>
            </a:pPr>
            <a:r>
              <a:rPr lang="en-US" sz="2200">
                <a:solidFill>
                  <a:srgbClr val="0000CC"/>
                </a:solidFill>
                <a:effectLst/>
                <a:latin typeface="VNI-Times" pitchFamily="2" charset="0"/>
                <a:ea typeface="Times New Roman" panose="02020603050405020304" pitchFamily="18" charset="0"/>
              </a:rPr>
              <a:t>Neáu </a:t>
            </a:r>
            <a:r>
              <a:rPr lang="en-US" sz="2200">
                <a:solidFill>
                  <a:srgbClr val="0000CC"/>
                </a:solidFill>
                <a:effectLst/>
                <a:latin typeface="VNI-Times" pitchFamily="2" charset="0"/>
                <a:ea typeface="Times New Roman" panose="02020603050405020304" pitchFamily="18" charset="0"/>
                <a:sym typeface="Symbol" panose="05050102010706020507" pitchFamily="18" charset="2"/>
              </a:rPr>
              <a:t></a:t>
            </a:r>
            <a:r>
              <a:rPr lang="en-US" sz="2200">
                <a:solidFill>
                  <a:srgbClr val="0000CC"/>
                </a:solidFill>
                <a:effectLst/>
                <a:latin typeface="VNI-Times" pitchFamily="2" charset="0"/>
                <a:ea typeface="Times New Roman" panose="02020603050405020304" pitchFamily="18" charset="0"/>
              </a:rPr>
              <a:t> = 0 phoi thoaùt ra theo phöông vuoâng goùc vôùi löôõi caét.</a:t>
            </a:r>
            <a:endParaRPr lang="en-US" sz="2200">
              <a:solidFill>
                <a:srgbClr val="0000CC"/>
              </a:solidFill>
              <a:effectLst/>
              <a:latin typeface="Times New Roman" panose="02020603050405020304" pitchFamily="18" charset="0"/>
              <a:ea typeface="Times New Roman" panose="02020603050405020304" pitchFamily="18" charset="0"/>
            </a:endParaRPr>
          </a:p>
          <a:p>
            <a:pPr marL="0" lvl="0" indent="0" algn="just">
              <a:buNone/>
              <a:tabLst>
                <a:tab pos="107950" algn="l"/>
                <a:tab pos="457200" algn="l"/>
              </a:tabLst>
            </a:pPr>
            <a:r>
              <a:rPr lang="en-US" sz="2200">
                <a:solidFill>
                  <a:srgbClr val="0000CC"/>
                </a:solidFill>
                <a:effectLst/>
                <a:latin typeface="VNI-Times" pitchFamily="2" charset="0"/>
                <a:ea typeface="Times New Roman" panose="02020603050405020304" pitchFamily="18" charset="0"/>
              </a:rPr>
              <a:t>Neáu </a:t>
            </a:r>
            <a:r>
              <a:rPr lang="en-US" sz="2200">
                <a:solidFill>
                  <a:srgbClr val="0000CC"/>
                </a:solidFill>
                <a:effectLst/>
                <a:latin typeface="VNI-Times" pitchFamily="2" charset="0"/>
                <a:ea typeface="Times New Roman" panose="02020603050405020304" pitchFamily="18" charset="0"/>
                <a:sym typeface="Symbol" panose="05050102010706020507" pitchFamily="18" charset="2"/>
              </a:rPr>
              <a:t></a:t>
            </a:r>
            <a:r>
              <a:rPr lang="en-US" sz="2200">
                <a:solidFill>
                  <a:srgbClr val="0000CC"/>
                </a:solidFill>
                <a:effectLst/>
                <a:latin typeface="VNI-Times" pitchFamily="2" charset="0"/>
                <a:ea typeface="Times New Roman" panose="02020603050405020304" pitchFamily="18" charset="0"/>
              </a:rPr>
              <a:t> &gt; 0 phoi thoaùt veà phía beà maët chöa gia coâng, tröôøng hôïp naøy thích hôïp khi tieän tinh. Maët khaùc khi </a:t>
            </a:r>
            <a:r>
              <a:rPr lang="en-US" sz="2200">
                <a:solidFill>
                  <a:srgbClr val="0000CC"/>
                </a:solidFill>
                <a:effectLst/>
                <a:latin typeface="VNI-Times" pitchFamily="2" charset="0"/>
                <a:ea typeface="Times New Roman" panose="02020603050405020304" pitchFamily="18" charset="0"/>
                <a:sym typeface="Symbol" panose="05050102010706020507" pitchFamily="18" charset="2"/>
              </a:rPr>
              <a:t></a:t>
            </a:r>
            <a:r>
              <a:rPr lang="en-US" sz="2200">
                <a:solidFill>
                  <a:srgbClr val="0000CC"/>
                </a:solidFill>
                <a:effectLst/>
                <a:latin typeface="VNI-Times" pitchFamily="2" charset="0"/>
                <a:ea typeface="Times New Roman" panose="02020603050405020304" pitchFamily="18" charset="0"/>
              </a:rPr>
              <a:t> &gt; 0 muõi dao tieáp xuùc vôùi chi tieát gia coâng sau cuøng so vôùi taát caû caùc ñieåm khaùc treân löôõi caét, vì vaäy noù traùnh ñöôïc caùc va ñaäp. Ñoái vôùi taûi troïng va ñaäp lôùn ngöôøi ta duøng dao coù goùc + </a:t>
            </a:r>
            <a:r>
              <a:rPr lang="en-US" sz="2200">
                <a:solidFill>
                  <a:srgbClr val="0000CC"/>
                </a:solidFill>
                <a:effectLst/>
                <a:latin typeface="VNI-Times" pitchFamily="2" charset="0"/>
                <a:ea typeface="Times New Roman" panose="02020603050405020304" pitchFamily="18" charset="0"/>
                <a:sym typeface="Symbol" panose="05050102010706020507" pitchFamily="18" charset="2"/>
              </a:rPr>
              <a:t></a:t>
            </a:r>
            <a:r>
              <a:rPr lang="en-US" sz="2200">
                <a:solidFill>
                  <a:srgbClr val="0000CC"/>
                </a:solidFill>
                <a:effectLst/>
                <a:latin typeface="VNI-Times" pitchFamily="2" charset="0"/>
                <a:ea typeface="Times New Roman" panose="02020603050405020304" pitchFamily="18" charset="0"/>
              </a:rPr>
              <a:t> vaø - </a:t>
            </a:r>
            <a:r>
              <a:rPr lang="en-US" sz="2200">
                <a:solidFill>
                  <a:srgbClr val="0000CC"/>
                </a:solidFill>
                <a:effectLst/>
                <a:latin typeface="VNI-Times" pitchFamily="2" charset="0"/>
                <a:ea typeface="Times New Roman" panose="02020603050405020304" pitchFamily="18" charset="0"/>
                <a:sym typeface="Symbol" panose="05050102010706020507" pitchFamily="18" charset="2"/>
              </a:rPr>
              <a:t></a:t>
            </a:r>
            <a:r>
              <a:rPr lang="en-US" sz="2200">
                <a:solidFill>
                  <a:srgbClr val="0000CC"/>
                </a:solidFill>
                <a:effectLst/>
                <a:latin typeface="VNI-Times" pitchFamily="2" charset="0"/>
                <a:ea typeface="Times New Roman" panose="02020603050405020304" pitchFamily="18" charset="0"/>
              </a:rPr>
              <a:t>.</a:t>
            </a:r>
            <a:endParaRPr lang="en-US" sz="2200">
              <a:solidFill>
                <a:srgbClr val="0000CC"/>
              </a:solidFill>
              <a:effectLst/>
              <a:latin typeface="Times New Roman" panose="02020603050405020304" pitchFamily="18" charset="0"/>
              <a:ea typeface="Times New Roman" panose="02020603050405020304" pitchFamily="18" charset="0"/>
            </a:endParaRPr>
          </a:p>
          <a:p>
            <a:pPr marL="0" indent="0">
              <a:buNone/>
            </a:pPr>
            <a:endParaRPr lang="en-US" sz="2200">
              <a:solidFill>
                <a:srgbClr val="0000CC"/>
              </a:solidFill>
            </a:endParaRPr>
          </a:p>
        </p:txBody>
      </p:sp>
      <p:sp>
        <p:nvSpPr>
          <p:cNvPr id="4" name="Rectangle 2">
            <a:extLst>
              <a:ext uri="{FF2B5EF4-FFF2-40B4-BE49-F238E27FC236}">
                <a16:creationId xmlns:a16="http://schemas.microsoft.com/office/drawing/2014/main" id="{E379FD5F-4F85-4171-83E9-6598831E3B29}"/>
              </a:ext>
            </a:extLst>
          </p:cNvPr>
          <p:cNvSpPr>
            <a:spLocks noChangeArrowheads="1"/>
          </p:cNvSpPr>
          <p:nvPr/>
        </p:nvSpPr>
        <p:spPr bwMode="auto">
          <a:xfrm>
            <a:off x="8015843" y="926274"/>
            <a:ext cx="14662265"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graphicFrame>
        <p:nvGraphicFramePr>
          <p:cNvPr id="5" name="Object 4">
            <a:extLst>
              <a:ext uri="{FF2B5EF4-FFF2-40B4-BE49-F238E27FC236}">
                <a16:creationId xmlns:a16="http://schemas.microsoft.com/office/drawing/2014/main" id="{EB3E864F-044E-4165-85A5-38BE8048FB58}"/>
              </a:ext>
            </a:extLst>
          </p:cNvPr>
          <p:cNvGraphicFramePr>
            <a:graphicFrameLocks noChangeAspect="1"/>
          </p:cNvGraphicFramePr>
          <p:nvPr>
            <p:extLst>
              <p:ext uri="{D42A27DB-BD31-4B8C-83A1-F6EECF244321}">
                <p14:modId xmlns:p14="http://schemas.microsoft.com/office/powerpoint/2010/main" val="804303482"/>
              </p:ext>
            </p:extLst>
          </p:nvPr>
        </p:nvGraphicFramePr>
        <p:xfrm>
          <a:off x="7881731" y="971993"/>
          <a:ext cx="4114151" cy="2670365"/>
        </p:xfrm>
        <a:graphic>
          <a:graphicData uri="http://schemas.openxmlformats.org/presentationml/2006/ole">
            <mc:AlternateContent xmlns:mc="http://schemas.openxmlformats.org/markup-compatibility/2006">
              <mc:Choice xmlns:v="urn:schemas-microsoft-com:vml" Requires="v">
                <p:oleObj name="Picture" r:id="rId2" imgW="3229748" imgH="2086531" progId="Word.Picture.8">
                  <p:embed/>
                </p:oleObj>
              </mc:Choice>
              <mc:Fallback>
                <p:oleObj name="Picture" r:id="rId2" imgW="3229748" imgH="2086531" progId="Word.Picture.8">
                  <p:embed/>
                  <p:pic>
                    <p:nvPicPr>
                      <p:cNvPr id="0" name="Object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81731" y="971993"/>
                        <a:ext cx="4114151" cy="2670365"/>
                      </a:xfrm>
                      <a:prstGeom prst="rect">
                        <a:avLst/>
                      </a:prstGeom>
                      <a:noFill/>
                    </p:spPr>
                  </p:pic>
                </p:oleObj>
              </mc:Fallback>
            </mc:AlternateContent>
          </a:graphicData>
        </a:graphic>
      </p:graphicFrame>
    </p:spTree>
    <p:extLst>
      <p:ext uri="{BB962C8B-B14F-4D97-AF65-F5344CB8AC3E}">
        <p14:creationId xmlns:p14="http://schemas.microsoft.com/office/powerpoint/2010/main" val="8077651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998EE6-0C68-4318-A25B-EE8D50167722}"/>
              </a:ext>
            </a:extLst>
          </p:cNvPr>
          <p:cNvSpPr>
            <a:spLocks noGrp="1"/>
          </p:cNvSpPr>
          <p:nvPr>
            <p:ph type="title"/>
          </p:nvPr>
        </p:nvSpPr>
        <p:spPr>
          <a:xfrm>
            <a:off x="311181" y="390152"/>
            <a:ext cx="10515600" cy="525524"/>
          </a:xfrm>
        </p:spPr>
        <p:txBody>
          <a:bodyPr>
            <a:normAutofit/>
          </a:bodyPr>
          <a:lstStyle/>
          <a:p>
            <a:r>
              <a:rPr lang="en-US" sz="2800" b="1">
                <a:solidFill>
                  <a:srgbClr val="FF0000"/>
                </a:solidFill>
                <a:effectLst/>
                <a:latin typeface="Times New Roman" panose="02020603050405020304" pitchFamily="18" charset="0"/>
                <a:ea typeface="Calibri" panose="020F0502020204030204" pitchFamily="34" charset="0"/>
              </a:rPr>
              <a:t>2.3.2 Các góc của dao tiện ở trạng thái </a:t>
            </a:r>
            <a:r>
              <a:rPr lang="en-US" sz="2800" b="1">
                <a:solidFill>
                  <a:srgbClr val="FF0000"/>
                </a:solidFill>
                <a:latin typeface="Times New Roman" panose="02020603050405020304" pitchFamily="18" charset="0"/>
                <a:ea typeface="Calibri" panose="020F0502020204030204" pitchFamily="34" charset="0"/>
              </a:rPr>
              <a:t>Động</a:t>
            </a:r>
            <a:endParaRPr lang="en-US" sz="2800" b="1">
              <a:solidFill>
                <a:srgbClr val="FF0000"/>
              </a:solidFill>
            </a:endParaRPr>
          </a:p>
        </p:txBody>
      </p:sp>
      <p:pic>
        <p:nvPicPr>
          <p:cNvPr id="5" name="Content Placeholder 4">
            <a:extLst>
              <a:ext uri="{FF2B5EF4-FFF2-40B4-BE49-F238E27FC236}">
                <a16:creationId xmlns:a16="http://schemas.microsoft.com/office/drawing/2014/main" id="{6A36B98A-FF5A-42CF-AD97-27B7461164F2}"/>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11181" y="1000428"/>
            <a:ext cx="3347899" cy="5142857"/>
          </a:xfrm>
        </p:spPr>
      </p:pic>
      <p:pic>
        <p:nvPicPr>
          <p:cNvPr id="7" name="Picture 6">
            <a:extLst>
              <a:ext uri="{FF2B5EF4-FFF2-40B4-BE49-F238E27FC236}">
                <a16:creationId xmlns:a16="http://schemas.microsoft.com/office/drawing/2014/main" id="{4707A38C-641D-4580-9DB7-23D69F98EF9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59080" y="968156"/>
            <a:ext cx="3428571" cy="5142857"/>
          </a:xfrm>
          <a:prstGeom prst="rect">
            <a:avLst/>
          </a:prstGeom>
        </p:spPr>
      </p:pic>
      <p:sp>
        <p:nvSpPr>
          <p:cNvPr id="8" name="Rectangle 2">
            <a:extLst>
              <a:ext uri="{FF2B5EF4-FFF2-40B4-BE49-F238E27FC236}">
                <a16:creationId xmlns:a16="http://schemas.microsoft.com/office/drawing/2014/main" id="{B23431E0-B827-467F-9F1D-1C41EDE4EE4F}"/>
              </a:ext>
            </a:extLst>
          </p:cNvPr>
          <p:cNvSpPr>
            <a:spLocks noChangeArrowheads="1"/>
          </p:cNvSpPr>
          <p:nvPr/>
        </p:nvSpPr>
        <p:spPr bwMode="auto">
          <a:xfrm>
            <a:off x="7318701" y="211659"/>
            <a:ext cx="4562118" cy="25391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180975" eaLnBrk="0" fontAlgn="base" hangingPunct="0">
              <a:spcBef>
                <a:spcPct val="0"/>
              </a:spcBef>
              <a:spcAft>
                <a:spcPct val="0"/>
              </a:spcAft>
              <a:tabLst>
                <a:tab pos="457200" algn="l"/>
                <a:tab pos="685800" algn="l"/>
                <a:tab pos="914400" algn="l"/>
                <a:tab pos="3086100" algn="ctr"/>
              </a:tabLst>
              <a:defRPr>
                <a:solidFill>
                  <a:schemeClr val="tx1"/>
                </a:solidFill>
                <a:latin typeface="Arial" panose="020B0604020202020204" pitchFamily="34" charset="0"/>
              </a:defRPr>
            </a:lvl1pPr>
            <a:lvl2pPr eaLnBrk="0" fontAlgn="base" hangingPunct="0">
              <a:spcBef>
                <a:spcPct val="0"/>
              </a:spcBef>
              <a:spcAft>
                <a:spcPct val="0"/>
              </a:spcAft>
              <a:tabLst>
                <a:tab pos="457200" algn="l"/>
                <a:tab pos="685800" algn="l"/>
                <a:tab pos="914400" algn="l"/>
                <a:tab pos="3086100" algn="ctr"/>
              </a:tabLst>
              <a:defRPr>
                <a:solidFill>
                  <a:schemeClr val="tx1"/>
                </a:solidFill>
                <a:latin typeface="Arial" panose="020B0604020202020204" pitchFamily="34" charset="0"/>
              </a:defRPr>
            </a:lvl2pPr>
            <a:lvl3pPr eaLnBrk="0" fontAlgn="base" hangingPunct="0">
              <a:spcBef>
                <a:spcPct val="0"/>
              </a:spcBef>
              <a:spcAft>
                <a:spcPct val="0"/>
              </a:spcAft>
              <a:tabLst>
                <a:tab pos="457200" algn="l"/>
                <a:tab pos="685800" algn="l"/>
                <a:tab pos="914400" algn="l"/>
                <a:tab pos="3086100" algn="ctr"/>
              </a:tabLst>
              <a:defRPr>
                <a:solidFill>
                  <a:schemeClr val="tx1"/>
                </a:solidFill>
                <a:latin typeface="Arial" panose="020B0604020202020204" pitchFamily="34" charset="0"/>
              </a:defRPr>
            </a:lvl3pPr>
            <a:lvl4pPr eaLnBrk="0" fontAlgn="base" hangingPunct="0">
              <a:spcBef>
                <a:spcPct val="0"/>
              </a:spcBef>
              <a:spcAft>
                <a:spcPct val="0"/>
              </a:spcAft>
              <a:tabLst>
                <a:tab pos="457200" algn="l"/>
                <a:tab pos="685800" algn="l"/>
                <a:tab pos="914400" algn="l"/>
                <a:tab pos="3086100" algn="ctr"/>
              </a:tabLst>
              <a:defRPr>
                <a:solidFill>
                  <a:schemeClr val="tx1"/>
                </a:solidFill>
                <a:latin typeface="Arial" panose="020B0604020202020204" pitchFamily="34" charset="0"/>
              </a:defRPr>
            </a:lvl4pPr>
            <a:lvl5pPr eaLnBrk="0" fontAlgn="base" hangingPunct="0">
              <a:spcBef>
                <a:spcPct val="0"/>
              </a:spcBef>
              <a:spcAft>
                <a:spcPct val="0"/>
              </a:spcAft>
              <a:tabLst>
                <a:tab pos="457200" algn="l"/>
                <a:tab pos="685800" algn="l"/>
                <a:tab pos="914400" algn="l"/>
                <a:tab pos="3086100" algn="ctr"/>
              </a:tabLst>
              <a:defRPr>
                <a:solidFill>
                  <a:schemeClr val="tx1"/>
                </a:solidFill>
                <a:latin typeface="Arial" panose="020B0604020202020204" pitchFamily="34" charset="0"/>
              </a:defRPr>
            </a:lvl5pPr>
            <a:lvl6pPr eaLnBrk="0" fontAlgn="base" hangingPunct="0">
              <a:spcBef>
                <a:spcPct val="0"/>
              </a:spcBef>
              <a:spcAft>
                <a:spcPct val="0"/>
              </a:spcAft>
              <a:tabLst>
                <a:tab pos="457200" algn="l"/>
                <a:tab pos="685800" algn="l"/>
                <a:tab pos="914400" algn="l"/>
                <a:tab pos="3086100" algn="ctr"/>
              </a:tabLst>
              <a:defRPr>
                <a:solidFill>
                  <a:schemeClr val="tx1"/>
                </a:solidFill>
                <a:latin typeface="Arial" panose="020B0604020202020204" pitchFamily="34" charset="0"/>
              </a:defRPr>
            </a:lvl6pPr>
            <a:lvl7pPr eaLnBrk="0" fontAlgn="base" hangingPunct="0">
              <a:spcBef>
                <a:spcPct val="0"/>
              </a:spcBef>
              <a:spcAft>
                <a:spcPct val="0"/>
              </a:spcAft>
              <a:tabLst>
                <a:tab pos="457200" algn="l"/>
                <a:tab pos="685800" algn="l"/>
                <a:tab pos="914400" algn="l"/>
                <a:tab pos="3086100" algn="ctr"/>
              </a:tabLst>
              <a:defRPr>
                <a:solidFill>
                  <a:schemeClr val="tx1"/>
                </a:solidFill>
                <a:latin typeface="Arial" panose="020B0604020202020204" pitchFamily="34" charset="0"/>
              </a:defRPr>
            </a:lvl7pPr>
            <a:lvl8pPr eaLnBrk="0" fontAlgn="base" hangingPunct="0">
              <a:spcBef>
                <a:spcPct val="0"/>
              </a:spcBef>
              <a:spcAft>
                <a:spcPct val="0"/>
              </a:spcAft>
              <a:tabLst>
                <a:tab pos="457200" algn="l"/>
                <a:tab pos="685800" algn="l"/>
                <a:tab pos="914400" algn="l"/>
                <a:tab pos="3086100" algn="ctr"/>
              </a:tabLst>
              <a:defRPr>
                <a:solidFill>
                  <a:schemeClr val="tx1"/>
                </a:solidFill>
                <a:latin typeface="Arial" panose="020B0604020202020204" pitchFamily="34" charset="0"/>
              </a:defRPr>
            </a:lvl8pPr>
            <a:lvl9pPr eaLnBrk="0" fontAlgn="base" hangingPunct="0">
              <a:spcBef>
                <a:spcPct val="0"/>
              </a:spcBef>
              <a:spcAft>
                <a:spcPct val="0"/>
              </a:spcAft>
              <a:tabLst>
                <a:tab pos="457200" algn="l"/>
                <a:tab pos="685800" algn="l"/>
                <a:tab pos="914400" algn="l"/>
                <a:tab pos="3086100" algn="ctr"/>
              </a:tabLst>
              <a:defRPr>
                <a:solidFill>
                  <a:schemeClr val="tx1"/>
                </a:solidFill>
                <a:latin typeface="Arial" panose="020B0604020202020204" pitchFamily="34" charset="0"/>
              </a:defRPr>
            </a:lvl9pPr>
          </a:lstStyle>
          <a:p>
            <a:pPr marL="457200" marR="0" lvl="1" indent="-420688" algn="l" defTabSz="914400" rtl="0" eaLnBrk="0" fontAlgn="base" latinLnBrk="0" hangingPunct="0">
              <a:lnSpc>
                <a:spcPct val="100000"/>
              </a:lnSpc>
              <a:spcBef>
                <a:spcPct val="0"/>
              </a:spcBef>
              <a:spcAft>
                <a:spcPct val="0"/>
              </a:spcAft>
              <a:buClrTx/>
              <a:buSzPct val="100000"/>
              <a:buFontTx/>
              <a:buAutoNum type="romanUcPeriod"/>
              <a:tabLst>
                <a:tab pos="457200" algn="l"/>
                <a:tab pos="685800" algn="l"/>
                <a:tab pos="914400" algn="l"/>
                <a:tab pos="3086100" algn="ctr"/>
              </a:tabLst>
            </a:pPr>
            <a:r>
              <a:rPr kumimoji="0" lang="en-US" altLang="en-US" sz="2000" b="1" i="1" u="none" strike="noStrike" cap="none" normalizeH="0" baseline="0">
                <a:ln>
                  <a:noFill/>
                </a:ln>
                <a:solidFill>
                  <a:srgbClr val="FF0000"/>
                </a:solidFill>
                <a:effectLst/>
                <a:latin typeface="VNI-Times" pitchFamily="2" charset="0"/>
                <a:ea typeface="Times New Roman" panose="02020603050405020304" pitchFamily="18" charset="0"/>
              </a:rPr>
              <a:t>Khi gaù dao cao hôn taâm chi tieát</a:t>
            </a:r>
            <a:endParaRPr kumimoji="0" lang="en-US" altLang="en-US" sz="2000" b="0" i="0" u="none" strike="noStrike" cap="none" normalizeH="0" baseline="0">
              <a:ln>
                <a:noFill/>
              </a:ln>
              <a:solidFill>
                <a:srgbClr val="FF0000"/>
              </a:solidFill>
              <a:effectLst/>
            </a:endParaRPr>
          </a:p>
          <a:p>
            <a:pPr marL="0" marR="0" lvl="0" indent="180975" algn="just" defTabSz="914400" rtl="0" eaLnBrk="0" fontAlgn="base" latinLnBrk="0" hangingPunct="0">
              <a:lnSpc>
                <a:spcPct val="100000"/>
              </a:lnSpc>
              <a:spcBef>
                <a:spcPct val="0"/>
              </a:spcBef>
              <a:spcAft>
                <a:spcPct val="0"/>
              </a:spcAft>
              <a:buClrTx/>
              <a:buSzTx/>
              <a:buFontTx/>
              <a:buNone/>
              <a:tabLst>
                <a:tab pos="457200" algn="l"/>
                <a:tab pos="685800" algn="l"/>
                <a:tab pos="914400" algn="l"/>
                <a:tab pos="3086100" algn="ctr"/>
              </a:tabLst>
            </a:pPr>
            <a:r>
              <a:rPr kumimoji="0" lang="en-US" altLang="en-US" sz="2000" b="0" i="0" u="none" strike="noStrike" cap="none" normalizeH="0" baseline="0">
                <a:ln>
                  <a:noFill/>
                </a:ln>
                <a:solidFill>
                  <a:srgbClr val="0000CC"/>
                </a:solidFill>
                <a:effectLst/>
                <a:latin typeface="VNI-Times" pitchFamily="2" charset="0"/>
                <a:ea typeface="Times New Roman" panose="02020603050405020304" pitchFamily="18" charset="0"/>
              </a:rPr>
              <a:t> Neáu gaù dao cao hôn taâm chi tieát thì maët phaúng caét goït vaø maët phaúng ñaùy luùc naøy seõ quay ñi moät goùc </a:t>
            </a:r>
            <a:r>
              <a:rPr kumimoji="0" lang="en-US" altLang="en-US" sz="2000" b="0" i="0" u="none" strike="noStrike" cap="none" normalizeH="0" baseline="0">
                <a:ln>
                  <a:noFill/>
                </a:ln>
                <a:solidFill>
                  <a:srgbClr val="0000CC"/>
                </a:solidFill>
                <a:effectLst/>
                <a:latin typeface="VNI-Times" pitchFamily="2" charset="0"/>
                <a:ea typeface="Times New Roman" panose="02020603050405020304" pitchFamily="18" charset="0"/>
                <a:sym typeface="Symbol" panose="05050102010706020507" pitchFamily="18" charset="2"/>
              </a:rPr>
              <a:t></a:t>
            </a:r>
            <a:r>
              <a:rPr kumimoji="0" lang="en-US" altLang="en-US" sz="2000" b="0" i="0" u="none" strike="noStrike" cap="none" normalizeH="0" baseline="0">
                <a:ln>
                  <a:noFill/>
                </a:ln>
                <a:solidFill>
                  <a:srgbClr val="0000CC"/>
                </a:solidFill>
                <a:effectLst/>
                <a:latin typeface="VNI-Times" pitchFamily="2" charset="0"/>
                <a:ea typeface="Times New Roman" panose="02020603050405020304" pitchFamily="18" charset="0"/>
              </a:rPr>
              <a:t> (goïi laø goùc ñoäng hoïc) neân </a:t>
            </a:r>
            <a:r>
              <a:rPr kumimoji="0" lang="en-US" altLang="en-US" sz="2000" b="0" i="0" u="none" strike="noStrike" cap="none" normalizeH="0" baseline="0">
                <a:ln>
                  <a:noFill/>
                </a:ln>
                <a:solidFill>
                  <a:srgbClr val="0000CC"/>
                </a:solidFill>
                <a:effectLst/>
                <a:latin typeface="VNI-Times" pitchFamily="2" charset="0"/>
                <a:ea typeface="Times New Roman" panose="02020603050405020304" pitchFamily="18" charset="0"/>
                <a:sym typeface="Symbol" panose="05050102010706020507" pitchFamily="18" charset="2"/>
              </a:rPr>
              <a:t></a:t>
            </a:r>
            <a:r>
              <a:rPr kumimoji="0" lang="en-US" altLang="en-US" sz="2000" b="0" i="0" u="none" strike="noStrike" cap="none" normalizeH="0" baseline="0">
                <a:ln>
                  <a:noFill/>
                </a:ln>
                <a:solidFill>
                  <a:srgbClr val="0000CC"/>
                </a:solidFill>
                <a:effectLst/>
                <a:latin typeface="VNI-Times" pitchFamily="2" charset="0"/>
                <a:ea typeface="Times New Roman" panose="02020603050405020304" pitchFamily="18" charset="0"/>
              </a:rPr>
              <a:t> vaø </a:t>
            </a:r>
            <a:r>
              <a:rPr kumimoji="0" lang="en-US" altLang="en-US" sz="2000" b="0" i="0" u="none" strike="noStrike" cap="none" normalizeH="0" baseline="0">
                <a:ln>
                  <a:noFill/>
                </a:ln>
                <a:solidFill>
                  <a:srgbClr val="0000CC"/>
                </a:solidFill>
                <a:effectLst/>
                <a:latin typeface="VNI-Times" pitchFamily="2" charset="0"/>
                <a:ea typeface="Times New Roman" panose="02020603050405020304" pitchFamily="18" charset="0"/>
                <a:sym typeface="Symbol" panose="05050102010706020507" pitchFamily="18" charset="2"/>
              </a:rPr>
              <a:t></a:t>
            </a:r>
            <a:r>
              <a:rPr kumimoji="0" lang="en-US" altLang="en-US" sz="2000" b="0" i="0" u="none" strike="noStrike" cap="none" normalizeH="0" baseline="0">
                <a:ln>
                  <a:noFill/>
                </a:ln>
                <a:solidFill>
                  <a:srgbClr val="0000CC"/>
                </a:solidFill>
                <a:effectLst/>
                <a:latin typeface="VNI-Times" pitchFamily="2" charset="0"/>
                <a:ea typeface="Times New Roman" panose="02020603050405020304" pitchFamily="18" charset="0"/>
              </a:rPr>
              <a:t> cuõng thay ñoåi theo. </a:t>
            </a:r>
            <a:endParaRPr kumimoji="0" lang="en-US" altLang="en-US" sz="2000" b="0" i="0" u="none" strike="noStrike" cap="none" normalizeH="0" baseline="0">
              <a:ln>
                <a:noFill/>
              </a:ln>
              <a:solidFill>
                <a:srgbClr val="0000CC"/>
              </a:solidFill>
              <a:effectLst/>
              <a:latin typeface="VNI-Times" pitchFamily="2" charset="0"/>
              <a:ea typeface="Times New Roman" panose="02020603050405020304" pitchFamily="18" charset="0"/>
              <a:cs typeface="Times New Roman" panose="02020603050405020304" pitchFamily="18" charset="0"/>
              <a:sym typeface="Symbol" panose="05050102010706020507" pitchFamily="18" charset="2"/>
            </a:endParaRPr>
          </a:p>
          <a:p>
            <a:pPr marL="0" marR="0" lvl="0" indent="180975" algn="l" defTabSz="914400" rtl="0" eaLnBrk="0" fontAlgn="base" latinLnBrk="0" hangingPunct="0">
              <a:lnSpc>
                <a:spcPct val="100000"/>
              </a:lnSpc>
              <a:spcBef>
                <a:spcPct val="0"/>
              </a:spcBef>
              <a:spcAft>
                <a:spcPct val="0"/>
              </a:spcAft>
              <a:buClrTx/>
              <a:buSzTx/>
              <a:buFontTx/>
              <a:buNone/>
              <a:tabLst>
                <a:tab pos="457200" algn="l"/>
                <a:tab pos="685800" algn="l"/>
                <a:tab pos="914400" algn="l"/>
                <a:tab pos="3086100" algn="ctr"/>
              </a:tabLst>
            </a:pPr>
            <a:r>
              <a:rPr kumimoji="0" lang="en-US" altLang="en-US" sz="2000" b="0" i="0" u="none" strike="noStrike" cap="none" normalizeH="0" baseline="0">
                <a:ln>
                  <a:noFill/>
                </a:ln>
                <a:solidFill>
                  <a:srgbClr val="0000CC"/>
                </a:solidFill>
                <a:effectLst/>
                <a:latin typeface="VNI-Times" pitchFamily="2" charset="0"/>
                <a:ea typeface="Times New Roman" panose="02020603050405020304" pitchFamily="18" charset="0"/>
                <a:cs typeface="Times New Roman" panose="02020603050405020304" pitchFamily="18" charset="0"/>
                <a:sym typeface="Symbol" panose="05050102010706020507" pitchFamily="18" charset="2"/>
              </a:rPr>
              <a:t>Ta coù:</a:t>
            </a:r>
          </a:p>
          <a:p>
            <a:pPr marL="0" marR="0" lvl="0" indent="180975" algn="l" defTabSz="914400" rtl="0" eaLnBrk="0" fontAlgn="base" latinLnBrk="0" hangingPunct="0">
              <a:lnSpc>
                <a:spcPct val="100000"/>
              </a:lnSpc>
              <a:spcBef>
                <a:spcPct val="0"/>
              </a:spcBef>
              <a:spcAft>
                <a:spcPct val="0"/>
              </a:spcAft>
              <a:buClrTx/>
              <a:buSzTx/>
              <a:buFontTx/>
              <a:buNone/>
              <a:tabLst>
                <a:tab pos="457200" algn="l"/>
                <a:tab pos="685800" algn="l"/>
                <a:tab pos="914400" algn="l"/>
                <a:tab pos="3086100" algn="ctr"/>
              </a:tabLst>
            </a:pPr>
            <a:endParaRPr lang="en-US" altLang="en-US" sz="1300">
              <a:solidFill>
                <a:srgbClr val="0000CC"/>
              </a:solidFill>
              <a:latin typeface="VNI-Times" pitchFamily="2" charset="0"/>
              <a:ea typeface="Times New Roman" panose="02020603050405020304" pitchFamily="18" charset="0"/>
              <a:cs typeface="Times New Roman" panose="02020603050405020304" pitchFamily="18" charset="0"/>
              <a:sym typeface="Symbol" panose="05050102010706020507" pitchFamily="18" charset="2"/>
            </a:endParaRPr>
          </a:p>
          <a:p>
            <a:pPr marL="0" marR="0" lvl="0" indent="180975" algn="l" defTabSz="914400" rtl="0" eaLnBrk="0" fontAlgn="base" latinLnBrk="0" hangingPunct="0">
              <a:lnSpc>
                <a:spcPct val="100000"/>
              </a:lnSpc>
              <a:spcBef>
                <a:spcPct val="0"/>
              </a:spcBef>
              <a:spcAft>
                <a:spcPct val="0"/>
              </a:spcAft>
              <a:buClrTx/>
              <a:buSzTx/>
              <a:buFontTx/>
              <a:buNone/>
              <a:tabLst>
                <a:tab pos="457200" algn="l"/>
                <a:tab pos="685800" algn="l"/>
                <a:tab pos="914400" algn="l"/>
                <a:tab pos="3086100" algn="ctr"/>
              </a:tabLst>
            </a:pPr>
            <a:endParaRPr kumimoji="0" lang="en-US" altLang="en-US" sz="1300" b="0" i="0" u="none" strike="noStrike" cap="none" normalizeH="0" baseline="0">
              <a:ln>
                <a:noFill/>
              </a:ln>
              <a:solidFill>
                <a:srgbClr val="0000CC"/>
              </a:solidFill>
              <a:effectLst/>
              <a:latin typeface="VNI-Times" pitchFamily="2" charset="0"/>
              <a:ea typeface="Times New Roman" panose="02020603050405020304" pitchFamily="18" charset="0"/>
              <a:cs typeface="Times New Roman" panose="02020603050405020304" pitchFamily="18" charset="0"/>
              <a:sym typeface="Symbol" panose="05050102010706020507" pitchFamily="18" charset="2"/>
            </a:endParaRPr>
          </a:p>
          <a:p>
            <a:pPr marL="0" marR="0" lvl="0" indent="180975" algn="l" defTabSz="914400" rtl="0" eaLnBrk="0" fontAlgn="base" latinLnBrk="0" hangingPunct="0">
              <a:lnSpc>
                <a:spcPct val="100000"/>
              </a:lnSpc>
              <a:spcBef>
                <a:spcPct val="0"/>
              </a:spcBef>
              <a:spcAft>
                <a:spcPct val="0"/>
              </a:spcAft>
              <a:buClrTx/>
              <a:buSzTx/>
              <a:buFontTx/>
              <a:buNone/>
              <a:tabLst>
                <a:tab pos="457200" algn="l"/>
                <a:tab pos="685800" algn="l"/>
                <a:tab pos="914400" algn="l"/>
                <a:tab pos="3086100" algn="ctr"/>
              </a:tabLst>
            </a:pPr>
            <a:endParaRPr kumimoji="0" lang="en-US" altLang="en-US" sz="1300" b="0" i="0" u="none" strike="noStrike" cap="none" normalizeH="0" baseline="0">
              <a:ln>
                <a:noFill/>
              </a:ln>
              <a:solidFill>
                <a:srgbClr val="0000CC"/>
              </a:solidFill>
              <a:effectLst/>
              <a:latin typeface="VNI-Times" pitchFamily="2" charset="0"/>
              <a:ea typeface="Times New Roman" panose="02020603050405020304" pitchFamily="18" charset="0"/>
              <a:sym typeface="Symbol" panose="05050102010706020507" pitchFamily="18" charset="2"/>
            </a:endParaRPr>
          </a:p>
        </p:txBody>
      </p:sp>
      <p:graphicFrame>
        <p:nvGraphicFramePr>
          <p:cNvPr id="9" name="Object 8">
            <a:extLst>
              <a:ext uri="{FF2B5EF4-FFF2-40B4-BE49-F238E27FC236}">
                <a16:creationId xmlns:a16="http://schemas.microsoft.com/office/drawing/2014/main" id="{CDB3C3C8-C80F-4349-A538-4BD3E960CBCF}"/>
              </a:ext>
            </a:extLst>
          </p:cNvPr>
          <p:cNvGraphicFramePr>
            <a:graphicFrameLocks noChangeAspect="1"/>
          </p:cNvGraphicFramePr>
          <p:nvPr>
            <p:extLst>
              <p:ext uri="{D42A27DB-BD31-4B8C-83A1-F6EECF244321}">
                <p14:modId xmlns:p14="http://schemas.microsoft.com/office/powerpoint/2010/main" val="3192147968"/>
              </p:ext>
            </p:extLst>
          </p:nvPr>
        </p:nvGraphicFramePr>
        <p:xfrm>
          <a:off x="8268128" y="2007872"/>
          <a:ext cx="1154895" cy="610631"/>
        </p:xfrm>
        <a:graphic>
          <a:graphicData uri="http://schemas.openxmlformats.org/presentationml/2006/ole">
            <mc:AlternateContent xmlns:mc="http://schemas.openxmlformats.org/markup-compatibility/2006">
              <mc:Choice xmlns:v="urn:schemas-microsoft-com:vml" Requires="v">
                <p:oleObj r:id="rId4" imgW="634725" imgH="393529" progId="Equation.2">
                  <p:embed/>
                </p:oleObj>
              </mc:Choice>
              <mc:Fallback>
                <p:oleObj r:id="rId4" imgW="634725" imgH="393529" progId="Equation.2">
                  <p:embed/>
                  <p:pic>
                    <p:nvPicPr>
                      <p:cNvPr id="0" name="Object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268128" y="2007872"/>
                        <a:ext cx="1154895" cy="610631"/>
                      </a:xfrm>
                      <a:prstGeom prst="rect">
                        <a:avLst/>
                      </a:prstGeom>
                      <a:noFill/>
                    </p:spPr>
                  </p:pic>
                </p:oleObj>
              </mc:Fallback>
            </mc:AlternateContent>
          </a:graphicData>
        </a:graphic>
      </p:graphicFrame>
      <p:sp>
        <p:nvSpPr>
          <p:cNvPr id="10" name="Rectangle 3">
            <a:extLst>
              <a:ext uri="{FF2B5EF4-FFF2-40B4-BE49-F238E27FC236}">
                <a16:creationId xmlns:a16="http://schemas.microsoft.com/office/drawing/2014/main" id="{2C30CDD6-0B40-4CAC-977C-025F9D695D1E}"/>
              </a:ext>
            </a:extLst>
          </p:cNvPr>
          <p:cNvSpPr>
            <a:spLocks noChangeArrowheads="1"/>
          </p:cNvSpPr>
          <p:nvPr/>
        </p:nvSpPr>
        <p:spPr bwMode="auto">
          <a:xfrm>
            <a:off x="9534029" y="2166993"/>
            <a:ext cx="1803042" cy="292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300" b="0" i="0" u="none" strike="noStrike" cap="none" normalizeH="0" baseline="0">
                <a:ln>
                  <a:noFill/>
                </a:ln>
                <a:solidFill>
                  <a:schemeClr val="tx1"/>
                </a:solidFill>
                <a:effectLst/>
                <a:latin typeface="VNI-Times" pitchFamily="2" charset="0"/>
                <a:ea typeface="Times New Roman" panose="02020603050405020304" pitchFamily="18" charset="0"/>
                <a:cs typeface="Times New Roman" panose="02020603050405020304" pitchFamily="18" charset="0"/>
              </a:rPr>
              <a:t>(R laø baùn kính chi tiết)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30" name="TextBox 129">
            <a:extLst>
              <a:ext uri="{FF2B5EF4-FFF2-40B4-BE49-F238E27FC236}">
                <a16:creationId xmlns:a16="http://schemas.microsoft.com/office/drawing/2014/main" id="{E99F1FCB-8B8D-4534-BD73-F4B8AE264D44}"/>
              </a:ext>
            </a:extLst>
          </p:cNvPr>
          <p:cNvSpPr txBox="1"/>
          <p:nvPr/>
        </p:nvSpPr>
        <p:spPr>
          <a:xfrm>
            <a:off x="7149784" y="2750816"/>
            <a:ext cx="4899952" cy="4247317"/>
          </a:xfrm>
          <a:prstGeom prst="rect">
            <a:avLst/>
          </a:prstGeom>
          <a:noFill/>
        </p:spPr>
        <p:txBody>
          <a:bodyPr wrap="square">
            <a:spAutoFit/>
          </a:bodyPr>
          <a:lstStyle/>
          <a:p>
            <a:pPr indent="180340" algn="just">
              <a:tabLst>
                <a:tab pos="-2070735" algn="l"/>
                <a:tab pos="3086100" algn="ctr"/>
              </a:tabLst>
            </a:pPr>
            <a:r>
              <a:rPr lang="en-US" sz="1800">
                <a:effectLst/>
                <a:latin typeface="VNI-Times" pitchFamily="2" charset="0"/>
                <a:ea typeface="Times New Roman" panose="02020603050405020304" pitchFamily="18" charset="0"/>
              </a:rPr>
              <a:t>- Khi tieän ngoaøi, do maët phaúng caét goït quay ñi moät goùc </a:t>
            </a:r>
            <a:r>
              <a:rPr lang="en-US" sz="1800">
                <a:effectLst/>
                <a:latin typeface="VNI-Times" pitchFamily="2" charset="0"/>
                <a:ea typeface="Times New Roman" panose="02020603050405020304" pitchFamily="18" charset="0"/>
                <a:sym typeface="Symbol" panose="05050102010706020507" pitchFamily="18" charset="2"/>
              </a:rPr>
              <a:t></a:t>
            </a:r>
            <a:r>
              <a:rPr lang="en-US" sz="1800">
                <a:effectLst/>
                <a:latin typeface="VNI-Times" pitchFamily="2" charset="0"/>
                <a:ea typeface="Times New Roman" panose="02020603050405020304" pitchFamily="18" charset="0"/>
              </a:rPr>
              <a:t> neân goùc sau thöïc teá </a:t>
            </a:r>
            <a:r>
              <a:rPr lang="en-US" sz="1800" b="1">
                <a:effectLst/>
                <a:latin typeface="VNI-Times" pitchFamily="2" charset="0"/>
                <a:ea typeface="Times New Roman" panose="02020603050405020304" pitchFamily="18" charset="0"/>
                <a:sym typeface="Symbol" panose="05050102010706020507" pitchFamily="18" charset="2"/>
              </a:rPr>
              <a:t></a:t>
            </a:r>
            <a:r>
              <a:rPr lang="en-US" sz="1800" b="1" baseline="-25000">
                <a:effectLst/>
                <a:latin typeface="VNI-Times" pitchFamily="2" charset="0"/>
                <a:ea typeface="Times New Roman" panose="02020603050405020304" pitchFamily="18" charset="0"/>
              </a:rPr>
              <a:t>tt  </a:t>
            </a:r>
            <a:r>
              <a:rPr lang="en-US" sz="1800">
                <a:effectLst/>
                <a:latin typeface="VNI-Times" pitchFamily="2" charset="0"/>
                <a:ea typeface="Times New Roman" panose="02020603050405020304" pitchFamily="18" charset="0"/>
              </a:rPr>
              <a:t>seõ </a:t>
            </a:r>
            <a:r>
              <a:rPr lang="en-US" sz="1800" b="1">
                <a:solidFill>
                  <a:srgbClr val="FF0000"/>
                </a:solidFill>
                <a:effectLst/>
                <a:latin typeface="VNI-Times" pitchFamily="2" charset="0"/>
                <a:ea typeface="Times New Roman" panose="02020603050405020304" pitchFamily="18" charset="0"/>
              </a:rPr>
              <a:t>giaûm</a:t>
            </a:r>
            <a:r>
              <a:rPr lang="en-US" sz="1800">
                <a:solidFill>
                  <a:srgbClr val="FF00FF"/>
                </a:solidFill>
                <a:effectLst/>
                <a:latin typeface="VNI-Times" pitchFamily="2" charset="0"/>
                <a:ea typeface="Times New Roman" panose="02020603050405020304" pitchFamily="18" charset="0"/>
              </a:rPr>
              <a:t> </a:t>
            </a:r>
            <a:r>
              <a:rPr lang="en-US" sz="1800">
                <a:effectLst/>
                <a:latin typeface="VNI-Times" pitchFamily="2" charset="0"/>
                <a:ea typeface="Times New Roman" panose="02020603050405020304" pitchFamily="18" charset="0"/>
              </a:rPr>
              <a:t>so vôùi goùc </a:t>
            </a:r>
            <a:r>
              <a:rPr lang="en-US" sz="1800" b="1">
                <a:effectLst/>
                <a:latin typeface="VNI-Times" pitchFamily="2" charset="0"/>
                <a:ea typeface="Times New Roman" panose="02020603050405020304" pitchFamily="18" charset="0"/>
                <a:sym typeface="Symbol" panose="05050102010706020507" pitchFamily="18" charset="2"/>
              </a:rPr>
              <a:t></a:t>
            </a:r>
            <a:r>
              <a:rPr lang="en-US" sz="1800" b="1">
                <a:effectLst/>
                <a:latin typeface="VNI-Times" pitchFamily="2" charset="0"/>
                <a:ea typeface="Times New Roman" panose="02020603050405020304" pitchFamily="18" charset="0"/>
              </a:rPr>
              <a:t> </a:t>
            </a:r>
            <a:r>
              <a:rPr lang="en-US" sz="1800" b="1" baseline="-25000">
                <a:effectLst/>
                <a:latin typeface="VNI-Times" pitchFamily="2" charset="0"/>
                <a:ea typeface="Times New Roman" panose="02020603050405020304" pitchFamily="18" charset="0"/>
              </a:rPr>
              <a:t>m</a:t>
            </a:r>
            <a:r>
              <a:rPr lang="en-US" sz="1800" baseline="-25000">
                <a:effectLst/>
                <a:latin typeface="VNI-Times" pitchFamily="2" charset="0"/>
                <a:ea typeface="Times New Roman" panose="02020603050405020304" pitchFamily="18" charset="0"/>
              </a:rPr>
              <a:t> </a:t>
            </a:r>
            <a:r>
              <a:rPr lang="en-US" sz="1800">
                <a:effectLst/>
                <a:latin typeface="VNI-Times" pitchFamily="2" charset="0"/>
                <a:ea typeface="Times New Roman" panose="02020603050405020304" pitchFamily="18" charset="0"/>
              </a:rPr>
              <a:t> vaø Goùc </a:t>
            </a:r>
            <a:r>
              <a:rPr lang="en-US" sz="1800" b="1">
                <a:effectLst/>
                <a:latin typeface="VNI-Times" pitchFamily="2" charset="0"/>
                <a:ea typeface="Times New Roman" panose="02020603050405020304" pitchFamily="18" charset="0"/>
                <a:sym typeface="Symbol" panose="05050102010706020507" pitchFamily="18" charset="2"/>
              </a:rPr>
              <a:t></a:t>
            </a:r>
            <a:r>
              <a:rPr lang="en-US" sz="1800" b="1" baseline="-25000">
                <a:effectLst/>
                <a:latin typeface="VNI-Times" pitchFamily="2" charset="0"/>
                <a:ea typeface="Times New Roman" panose="02020603050405020304" pitchFamily="18" charset="0"/>
              </a:rPr>
              <a:t>tt</a:t>
            </a:r>
            <a:r>
              <a:rPr lang="en-US" sz="1800" baseline="-25000">
                <a:effectLst/>
                <a:latin typeface="VNI-Times" pitchFamily="2" charset="0"/>
                <a:ea typeface="Times New Roman" panose="02020603050405020304" pitchFamily="18" charset="0"/>
              </a:rPr>
              <a:t> </a:t>
            </a:r>
            <a:r>
              <a:rPr lang="en-US" sz="1800">
                <a:effectLst/>
                <a:latin typeface="VNI-Times" pitchFamily="2" charset="0"/>
                <a:ea typeface="Times New Roman" panose="02020603050405020304" pitchFamily="18" charset="0"/>
              </a:rPr>
              <a:t> seõ </a:t>
            </a:r>
            <a:r>
              <a:rPr lang="en-US" sz="1800" b="1">
                <a:solidFill>
                  <a:srgbClr val="FF0000"/>
                </a:solidFill>
                <a:effectLst/>
                <a:latin typeface="VNI-Times" pitchFamily="2" charset="0"/>
                <a:ea typeface="Times New Roman" panose="02020603050405020304" pitchFamily="18" charset="0"/>
              </a:rPr>
              <a:t>taêng</a:t>
            </a:r>
            <a:r>
              <a:rPr lang="en-US" sz="1800">
                <a:solidFill>
                  <a:srgbClr val="FF0000"/>
                </a:solidFill>
                <a:effectLst/>
                <a:latin typeface="VNI-Times" pitchFamily="2" charset="0"/>
                <a:ea typeface="Times New Roman" panose="02020603050405020304" pitchFamily="18" charset="0"/>
              </a:rPr>
              <a:t> </a:t>
            </a:r>
            <a:r>
              <a:rPr lang="en-US" sz="1800">
                <a:effectLst/>
                <a:latin typeface="VNI-Times" pitchFamily="2" charset="0"/>
                <a:ea typeface="Times New Roman" panose="02020603050405020304" pitchFamily="18" charset="0"/>
              </a:rPr>
              <a:t>so vôùi goùc  </a:t>
            </a:r>
            <a:r>
              <a:rPr lang="en-US" sz="1800" b="1">
                <a:effectLst/>
                <a:latin typeface="VNI-Times" pitchFamily="2" charset="0"/>
                <a:ea typeface="Times New Roman" panose="02020603050405020304" pitchFamily="18" charset="0"/>
                <a:sym typeface="Symbol" panose="05050102010706020507" pitchFamily="18" charset="2"/>
              </a:rPr>
              <a:t></a:t>
            </a:r>
            <a:r>
              <a:rPr lang="en-US" sz="1800" b="1" baseline="-25000">
                <a:effectLst/>
                <a:latin typeface="VNI-Times" pitchFamily="2" charset="0"/>
                <a:ea typeface="Times New Roman" panose="02020603050405020304" pitchFamily="18" charset="0"/>
              </a:rPr>
              <a:t>m</a:t>
            </a:r>
            <a:r>
              <a:rPr lang="en-US" sz="1800">
                <a:effectLst/>
                <a:latin typeface="VNI-Times" pitchFamily="2" charset="0"/>
                <a:ea typeface="Times New Roman" panose="02020603050405020304" pitchFamily="18" charset="0"/>
              </a:rPr>
              <a:t>.</a:t>
            </a:r>
            <a:endParaRPr lang="en-US" sz="1800">
              <a:effectLst/>
              <a:latin typeface="Times New Roman" panose="02020603050405020304" pitchFamily="18" charset="0"/>
              <a:ea typeface="Times New Roman" panose="02020603050405020304" pitchFamily="18" charset="0"/>
            </a:endParaRPr>
          </a:p>
          <a:p>
            <a:pPr marL="973138" indent="-119063" algn="just">
              <a:buFont typeface="Symbol" panose="05050102010706020507" pitchFamily="18" charset="2"/>
              <a:buChar char="a"/>
              <a:tabLst>
                <a:tab pos="-2070735" algn="l"/>
                <a:tab pos="3086100" algn="ctr"/>
              </a:tabLst>
            </a:pPr>
            <a:r>
              <a:rPr lang="en-US" sz="1800" b="1" baseline="-25000">
                <a:solidFill>
                  <a:srgbClr val="0000FF"/>
                </a:solidFill>
                <a:effectLst/>
                <a:latin typeface="VNI-Times" pitchFamily="2" charset="0"/>
                <a:ea typeface="Times New Roman" panose="02020603050405020304" pitchFamily="18" charset="0"/>
                <a:cs typeface="Times New Roman" panose="02020603050405020304" pitchFamily="18" charset="0"/>
              </a:rPr>
              <a:t>t t  </a:t>
            </a:r>
            <a:r>
              <a:rPr lang="en-US" sz="1800" b="1">
                <a:solidFill>
                  <a:srgbClr val="0000FF"/>
                </a:solidFill>
                <a:effectLst/>
                <a:latin typeface="VNI-Times" pitchFamily="2" charset="0"/>
                <a:ea typeface="Times New Roman" panose="02020603050405020304" pitchFamily="18" charset="0"/>
                <a:cs typeface="Times New Roman" panose="02020603050405020304" pitchFamily="18" charset="0"/>
              </a:rPr>
              <a:t>= </a:t>
            </a:r>
            <a:r>
              <a:rPr lang="en-US" sz="1800" b="1">
                <a:solidFill>
                  <a:srgbClr val="0000FF"/>
                </a:solidFill>
                <a:effectLst/>
                <a:latin typeface="VNI-Times" pitchFamily="2" charset="0"/>
                <a:ea typeface="Times New Roman" panose="02020603050405020304" pitchFamily="18" charset="0"/>
                <a:cs typeface="Times New Roman" panose="02020603050405020304" pitchFamily="18" charset="0"/>
                <a:sym typeface="Symbol" panose="05050102010706020507" pitchFamily="18" charset="2"/>
              </a:rPr>
              <a:t></a:t>
            </a:r>
            <a:r>
              <a:rPr lang="en-US" sz="1800" b="1">
                <a:solidFill>
                  <a:srgbClr val="0000FF"/>
                </a:solidFill>
                <a:effectLst/>
                <a:latin typeface="VNI-Times" pitchFamily="2" charset="0"/>
                <a:ea typeface="Times New Roman" panose="02020603050405020304" pitchFamily="18" charset="0"/>
                <a:cs typeface="Times New Roman" panose="02020603050405020304" pitchFamily="18" charset="0"/>
              </a:rPr>
              <a:t> </a:t>
            </a:r>
            <a:r>
              <a:rPr lang="en-US" sz="1800" b="1" baseline="-25000">
                <a:solidFill>
                  <a:srgbClr val="0000FF"/>
                </a:solidFill>
                <a:effectLst/>
                <a:latin typeface="VNI-Times" pitchFamily="2" charset="0"/>
                <a:ea typeface="Times New Roman" panose="02020603050405020304" pitchFamily="18" charset="0"/>
                <a:cs typeface="Times New Roman" panose="02020603050405020304" pitchFamily="18" charset="0"/>
              </a:rPr>
              <a:t>m </a:t>
            </a:r>
            <a:r>
              <a:rPr lang="en-US" sz="1800" b="1">
                <a:solidFill>
                  <a:srgbClr val="0000FF"/>
                </a:solidFill>
                <a:effectLst/>
                <a:latin typeface="VNI-Times" pitchFamily="2" charset="0"/>
                <a:ea typeface="Times New Roman" panose="02020603050405020304" pitchFamily="18" charset="0"/>
                <a:cs typeface="Times New Roman" panose="02020603050405020304" pitchFamily="18" charset="0"/>
              </a:rPr>
              <a:t>- </a:t>
            </a:r>
            <a:r>
              <a:rPr lang="en-US" sz="1800" b="1">
                <a:solidFill>
                  <a:srgbClr val="0000FF"/>
                </a:solidFill>
                <a:effectLst/>
                <a:latin typeface="VNI-Times" pitchFamily="2" charset="0"/>
                <a:ea typeface="Times New Roman" panose="02020603050405020304" pitchFamily="18" charset="0"/>
                <a:cs typeface="Times New Roman" panose="02020603050405020304" pitchFamily="18" charset="0"/>
                <a:sym typeface="Symbol" panose="05050102010706020507" pitchFamily="18" charset="2"/>
              </a:rPr>
              <a:t></a:t>
            </a:r>
            <a:r>
              <a:rPr lang="en-US" sz="1800" b="1">
                <a:solidFill>
                  <a:srgbClr val="0000FF"/>
                </a:solidFill>
                <a:effectLst/>
                <a:latin typeface="VNI-Times" pitchFamily="2" charset="0"/>
                <a:ea typeface="Times New Roman" panose="02020603050405020304" pitchFamily="18" charset="0"/>
                <a:cs typeface="Times New Roman" panose="02020603050405020304" pitchFamily="18" charset="0"/>
              </a:rPr>
              <a:t>.</a:t>
            </a:r>
          </a:p>
          <a:p>
            <a:pPr marL="855663" algn="just">
              <a:tabLst>
                <a:tab pos="-2070735" algn="l"/>
                <a:tab pos="3086100" algn="ctr"/>
              </a:tabLst>
            </a:pPr>
            <a:r>
              <a:rPr lang="en-US" sz="1800" b="1">
                <a:solidFill>
                  <a:srgbClr val="0000FF"/>
                </a:solidFill>
                <a:effectLst/>
                <a:latin typeface="VNI-Times" pitchFamily="2" charset="0"/>
                <a:ea typeface="Times New Roman" panose="02020603050405020304" pitchFamily="18" charset="0"/>
                <a:cs typeface="Times New Roman" panose="02020603050405020304" pitchFamily="18" charset="0"/>
                <a:sym typeface="Symbol" panose="05050102010706020507" pitchFamily="18" charset="2"/>
              </a:rPr>
              <a:t></a:t>
            </a:r>
            <a:r>
              <a:rPr lang="en-US" sz="1800" b="1">
                <a:solidFill>
                  <a:srgbClr val="0000FF"/>
                </a:solidFill>
                <a:effectLst/>
                <a:latin typeface="VNI-Times" pitchFamily="2" charset="0"/>
                <a:ea typeface="Times New Roman" panose="02020603050405020304" pitchFamily="18" charset="0"/>
                <a:cs typeface="Times New Roman" panose="02020603050405020304" pitchFamily="18" charset="0"/>
              </a:rPr>
              <a:t> </a:t>
            </a:r>
            <a:r>
              <a:rPr lang="en-US" sz="1800" b="1" baseline="-25000">
                <a:solidFill>
                  <a:srgbClr val="0000FF"/>
                </a:solidFill>
                <a:effectLst/>
                <a:latin typeface="VNI-Times" pitchFamily="2" charset="0"/>
                <a:ea typeface="Times New Roman" panose="02020603050405020304" pitchFamily="18" charset="0"/>
                <a:cs typeface="Times New Roman" panose="02020603050405020304" pitchFamily="18" charset="0"/>
              </a:rPr>
              <a:t>t t  </a:t>
            </a:r>
            <a:r>
              <a:rPr lang="en-US" sz="1800" b="1">
                <a:solidFill>
                  <a:srgbClr val="0000FF"/>
                </a:solidFill>
                <a:effectLst/>
                <a:latin typeface="VNI-Times" pitchFamily="2" charset="0"/>
                <a:ea typeface="Times New Roman" panose="02020603050405020304" pitchFamily="18" charset="0"/>
                <a:cs typeface="Times New Roman" panose="02020603050405020304" pitchFamily="18" charset="0"/>
              </a:rPr>
              <a:t>=  </a:t>
            </a:r>
            <a:r>
              <a:rPr lang="en-US" sz="1800" b="1">
                <a:solidFill>
                  <a:srgbClr val="0000FF"/>
                </a:solidFill>
                <a:effectLst/>
                <a:latin typeface="VNI-Times" pitchFamily="2" charset="0"/>
                <a:ea typeface="Times New Roman" panose="02020603050405020304" pitchFamily="18" charset="0"/>
                <a:cs typeface="Times New Roman" panose="02020603050405020304" pitchFamily="18" charset="0"/>
                <a:sym typeface="Symbol" panose="05050102010706020507" pitchFamily="18" charset="2"/>
              </a:rPr>
              <a:t></a:t>
            </a:r>
            <a:r>
              <a:rPr lang="en-US" sz="1800" b="1">
                <a:solidFill>
                  <a:srgbClr val="0000FF"/>
                </a:solidFill>
                <a:effectLst/>
                <a:latin typeface="VNI-Times" pitchFamily="2" charset="0"/>
                <a:ea typeface="Times New Roman" panose="02020603050405020304" pitchFamily="18" charset="0"/>
                <a:cs typeface="Times New Roman" panose="02020603050405020304" pitchFamily="18" charset="0"/>
              </a:rPr>
              <a:t> </a:t>
            </a:r>
            <a:r>
              <a:rPr lang="en-US" sz="1800" b="1" baseline="-25000">
                <a:solidFill>
                  <a:srgbClr val="0000FF"/>
                </a:solidFill>
                <a:effectLst/>
                <a:latin typeface="VNI-Times" pitchFamily="2" charset="0"/>
                <a:ea typeface="Times New Roman" panose="02020603050405020304" pitchFamily="18" charset="0"/>
                <a:cs typeface="Times New Roman" panose="02020603050405020304" pitchFamily="18" charset="0"/>
              </a:rPr>
              <a:t>m</a:t>
            </a:r>
            <a:r>
              <a:rPr lang="en-US" sz="1800" b="1">
                <a:solidFill>
                  <a:srgbClr val="0000FF"/>
                </a:solidFill>
                <a:effectLst/>
                <a:latin typeface="VNI-Times" pitchFamily="2" charset="0"/>
                <a:ea typeface="Times New Roman" panose="02020603050405020304" pitchFamily="18" charset="0"/>
                <a:cs typeface="Times New Roman" panose="02020603050405020304" pitchFamily="18" charset="0"/>
              </a:rPr>
              <a:t> + </a:t>
            </a:r>
            <a:r>
              <a:rPr lang="en-US" sz="1800" b="1">
                <a:solidFill>
                  <a:srgbClr val="0000FF"/>
                </a:solidFill>
                <a:effectLst/>
                <a:latin typeface="VNI-Times" pitchFamily="2" charset="0"/>
                <a:ea typeface="Times New Roman" panose="02020603050405020304" pitchFamily="18" charset="0"/>
                <a:cs typeface="Times New Roman" panose="02020603050405020304" pitchFamily="18" charset="0"/>
                <a:sym typeface="Symbol" panose="05050102010706020507" pitchFamily="18" charset="2"/>
              </a:rPr>
              <a:t></a:t>
            </a:r>
            <a:r>
              <a:rPr lang="en-US" sz="1800" b="1">
                <a:solidFill>
                  <a:srgbClr val="0000FF"/>
                </a:solidFill>
                <a:effectLst/>
                <a:latin typeface="VNI-Times" pitchFamily="2" charset="0"/>
                <a:ea typeface="Times New Roman" panose="02020603050405020304" pitchFamily="18" charset="0"/>
                <a:cs typeface="Times New Roman" panose="02020603050405020304" pitchFamily="18" charset="0"/>
              </a:rPr>
              <a:t>.</a:t>
            </a:r>
            <a:endParaRPr lang="en-US" sz="1800">
              <a:effectLst/>
              <a:latin typeface="VNI-Times" pitchFamily="2" charset="0"/>
              <a:ea typeface="Times New Roman" panose="02020603050405020304" pitchFamily="18" charset="0"/>
            </a:endParaRPr>
          </a:p>
          <a:p>
            <a:pPr indent="180340" algn="just">
              <a:tabLst>
                <a:tab pos="-2070735" algn="l"/>
                <a:tab pos="3086100" algn="ctr"/>
              </a:tabLst>
            </a:pPr>
            <a:r>
              <a:rPr lang="en-US" sz="1800">
                <a:effectLst/>
                <a:latin typeface="VNI-Times" pitchFamily="2" charset="0"/>
                <a:ea typeface="Times New Roman" panose="02020603050405020304" pitchFamily="18" charset="0"/>
              </a:rPr>
              <a:t>- Khi tieän loã, do maët phaúng caét goït quay ñi moät goùc </a:t>
            </a:r>
            <a:r>
              <a:rPr lang="en-US" sz="1800">
                <a:effectLst/>
                <a:latin typeface="VNI-Times" pitchFamily="2" charset="0"/>
                <a:ea typeface="Times New Roman" panose="02020603050405020304" pitchFamily="18" charset="0"/>
                <a:sym typeface="Symbol" panose="05050102010706020507" pitchFamily="18" charset="2"/>
              </a:rPr>
              <a:t></a:t>
            </a:r>
            <a:r>
              <a:rPr lang="en-US" sz="1800">
                <a:effectLst/>
                <a:latin typeface="VNI-Times" pitchFamily="2" charset="0"/>
                <a:ea typeface="Times New Roman" panose="02020603050405020304" pitchFamily="18" charset="0"/>
              </a:rPr>
              <a:t> neân goùc sau thöïc teá </a:t>
            </a:r>
            <a:r>
              <a:rPr lang="en-US" sz="1800" b="1">
                <a:effectLst/>
                <a:latin typeface="VNI-Times" pitchFamily="2" charset="0"/>
                <a:ea typeface="Times New Roman" panose="02020603050405020304" pitchFamily="18" charset="0"/>
                <a:sym typeface="Symbol" panose="05050102010706020507" pitchFamily="18" charset="2"/>
              </a:rPr>
              <a:t></a:t>
            </a:r>
            <a:r>
              <a:rPr lang="en-US" sz="1800" b="1" baseline="-25000">
                <a:effectLst/>
                <a:latin typeface="VNI-Times" pitchFamily="2" charset="0"/>
                <a:ea typeface="Times New Roman" panose="02020603050405020304" pitchFamily="18" charset="0"/>
              </a:rPr>
              <a:t> tt </a:t>
            </a:r>
            <a:r>
              <a:rPr lang="en-US" sz="1800">
                <a:effectLst/>
                <a:latin typeface="VNI-Times" pitchFamily="2" charset="0"/>
                <a:ea typeface="Times New Roman" panose="02020603050405020304" pitchFamily="18" charset="0"/>
              </a:rPr>
              <a:t>seõ </a:t>
            </a:r>
            <a:r>
              <a:rPr lang="en-US" sz="1800" b="1">
                <a:solidFill>
                  <a:srgbClr val="FF0000"/>
                </a:solidFill>
                <a:effectLst/>
                <a:latin typeface="VNI-Times" pitchFamily="2" charset="0"/>
                <a:ea typeface="Times New Roman" panose="02020603050405020304" pitchFamily="18" charset="0"/>
              </a:rPr>
              <a:t>taêng</a:t>
            </a:r>
            <a:r>
              <a:rPr lang="en-US" sz="1800">
                <a:solidFill>
                  <a:srgbClr val="FF00FF"/>
                </a:solidFill>
                <a:effectLst/>
                <a:latin typeface="VNI-Times" pitchFamily="2" charset="0"/>
                <a:ea typeface="Times New Roman" panose="02020603050405020304" pitchFamily="18" charset="0"/>
              </a:rPr>
              <a:t> </a:t>
            </a:r>
            <a:r>
              <a:rPr lang="en-US" sz="1800">
                <a:effectLst/>
                <a:latin typeface="VNI-Times" pitchFamily="2" charset="0"/>
                <a:ea typeface="Times New Roman" panose="02020603050405020304" pitchFamily="18" charset="0"/>
              </a:rPr>
              <a:t>so vôùi goùc </a:t>
            </a:r>
            <a:r>
              <a:rPr lang="en-US" sz="1800" b="1">
                <a:effectLst/>
                <a:latin typeface="VNI-Times" pitchFamily="2" charset="0"/>
                <a:ea typeface="Times New Roman" panose="02020603050405020304" pitchFamily="18" charset="0"/>
                <a:sym typeface="Symbol" panose="05050102010706020507" pitchFamily="18" charset="2"/>
              </a:rPr>
              <a:t></a:t>
            </a:r>
            <a:r>
              <a:rPr lang="en-US" sz="1800" b="1">
                <a:effectLst/>
                <a:latin typeface="VNI-Times" pitchFamily="2" charset="0"/>
                <a:ea typeface="Times New Roman" panose="02020603050405020304" pitchFamily="18" charset="0"/>
              </a:rPr>
              <a:t> </a:t>
            </a:r>
            <a:r>
              <a:rPr lang="en-US" sz="1800" b="1" baseline="-25000">
                <a:effectLst/>
                <a:latin typeface="VNI-Times" pitchFamily="2" charset="0"/>
                <a:ea typeface="Times New Roman" panose="02020603050405020304" pitchFamily="18" charset="0"/>
              </a:rPr>
              <a:t>m</a:t>
            </a:r>
            <a:r>
              <a:rPr lang="en-US" sz="1800" baseline="-25000">
                <a:effectLst/>
                <a:latin typeface="VNI-Times" pitchFamily="2" charset="0"/>
                <a:ea typeface="Times New Roman" panose="02020603050405020304" pitchFamily="18" charset="0"/>
              </a:rPr>
              <a:t> </a:t>
            </a:r>
            <a:r>
              <a:rPr lang="en-US" sz="1800">
                <a:effectLst/>
                <a:latin typeface="VNI-Times" pitchFamily="2" charset="0"/>
                <a:ea typeface="Times New Roman" panose="02020603050405020304" pitchFamily="18" charset="0"/>
              </a:rPr>
              <a:t> vaø Goùc </a:t>
            </a:r>
            <a:r>
              <a:rPr lang="en-US" sz="1800" b="1">
                <a:effectLst/>
                <a:latin typeface="VNI-Times" pitchFamily="2" charset="0"/>
                <a:ea typeface="Times New Roman" panose="02020603050405020304" pitchFamily="18" charset="0"/>
                <a:sym typeface="Symbol" panose="05050102010706020507" pitchFamily="18" charset="2"/>
              </a:rPr>
              <a:t></a:t>
            </a:r>
            <a:r>
              <a:rPr lang="en-US" sz="1800" b="1" baseline="-25000">
                <a:effectLst/>
                <a:latin typeface="VNI-Times" pitchFamily="2" charset="0"/>
                <a:ea typeface="Times New Roman" panose="02020603050405020304" pitchFamily="18" charset="0"/>
              </a:rPr>
              <a:t>tt</a:t>
            </a:r>
            <a:r>
              <a:rPr lang="en-US" sz="1800" baseline="-25000">
                <a:effectLst/>
                <a:latin typeface="VNI-Times" pitchFamily="2" charset="0"/>
                <a:ea typeface="Times New Roman" panose="02020603050405020304" pitchFamily="18" charset="0"/>
              </a:rPr>
              <a:t> </a:t>
            </a:r>
            <a:r>
              <a:rPr lang="en-US" sz="1800">
                <a:effectLst/>
                <a:latin typeface="VNI-Times" pitchFamily="2" charset="0"/>
                <a:ea typeface="Times New Roman" panose="02020603050405020304" pitchFamily="18" charset="0"/>
              </a:rPr>
              <a:t> seõ </a:t>
            </a:r>
            <a:r>
              <a:rPr lang="en-US" sz="1800" b="1">
                <a:solidFill>
                  <a:srgbClr val="FF0000"/>
                </a:solidFill>
                <a:effectLst/>
                <a:latin typeface="VNI-Times" pitchFamily="2" charset="0"/>
                <a:ea typeface="Times New Roman" panose="02020603050405020304" pitchFamily="18" charset="0"/>
              </a:rPr>
              <a:t>giaûm</a:t>
            </a:r>
            <a:r>
              <a:rPr lang="en-US" sz="1800">
                <a:solidFill>
                  <a:srgbClr val="FF0000"/>
                </a:solidFill>
                <a:effectLst/>
                <a:latin typeface="VNI-Times" pitchFamily="2" charset="0"/>
                <a:ea typeface="Times New Roman" panose="02020603050405020304" pitchFamily="18" charset="0"/>
              </a:rPr>
              <a:t> </a:t>
            </a:r>
            <a:r>
              <a:rPr lang="en-US" sz="1800">
                <a:effectLst/>
                <a:latin typeface="VNI-Times" pitchFamily="2" charset="0"/>
                <a:ea typeface="Times New Roman" panose="02020603050405020304" pitchFamily="18" charset="0"/>
              </a:rPr>
              <a:t>so vôùi goùc  </a:t>
            </a:r>
            <a:r>
              <a:rPr lang="en-US" sz="1800" b="1">
                <a:effectLst/>
                <a:latin typeface="VNI-Times" pitchFamily="2" charset="0"/>
                <a:ea typeface="Times New Roman" panose="02020603050405020304" pitchFamily="18" charset="0"/>
                <a:sym typeface="Symbol" panose="05050102010706020507" pitchFamily="18" charset="2"/>
              </a:rPr>
              <a:t></a:t>
            </a:r>
            <a:r>
              <a:rPr lang="en-US" sz="1800" b="1">
                <a:effectLst/>
                <a:latin typeface="VNI-Times" pitchFamily="2" charset="0"/>
                <a:ea typeface="Times New Roman" panose="02020603050405020304" pitchFamily="18" charset="0"/>
              </a:rPr>
              <a:t> </a:t>
            </a:r>
            <a:r>
              <a:rPr lang="en-US" sz="1800" b="1" baseline="-25000">
                <a:effectLst/>
                <a:latin typeface="VNI-Times" pitchFamily="2" charset="0"/>
                <a:ea typeface="Times New Roman" panose="02020603050405020304" pitchFamily="18" charset="0"/>
              </a:rPr>
              <a:t>m</a:t>
            </a:r>
            <a:r>
              <a:rPr lang="en-US" sz="1800">
                <a:effectLst/>
                <a:latin typeface="VNI-Times" pitchFamily="2" charset="0"/>
                <a:ea typeface="Times New Roman" panose="02020603050405020304" pitchFamily="18" charset="0"/>
              </a:rPr>
              <a:t>.</a:t>
            </a:r>
            <a:endParaRPr lang="en-US" sz="1100">
              <a:effectLst/>
              <a:latin typeface="Times New Roman" panose="02020603050405020304" pitchFamily="18" charset="0"/>
              <a:ea typeface="Times New Roman" panose="02020603050405020304" pitchFamily="18" charset="0"/>
            </a:endParaRPr>
          </a:p>
          <a:p>
            <a:pPr indent="270510" algn="just">
              <a:tabLst>
                <a:tab pos="-2070735" algn="ctr"/>
                <a:tab pos="457200" algn="l"/>
                <a:tab pos="685800" algn="l"/>
              </a:tabLst>
            </a:pPr>
            <a:r>
              <a:rPr lang="en-US" sz="1800" b="1">
                <a:solidFill>
                  <a:srgbClr val="0000FF"/>
                </a:solidFill>
                <a:effectLst/>
                <a:latin typeface="VNI-Times" pitchFamily="2" charset="0"/>
                <a:ea typeface="Times New Roman" panose="02020603050405020304" pitchFamily="18" charset="0"/>
              </a:rPr>
              <a:t>			</a:t>
            </a:r>
            <a:r>
              <a:rPr lang="en-US" sz="1800" b="1">
                <a:solidFill>
                  <a:srgbClr val="0000FF"/>
                </a:solidFill>
                <a:effectLst/>
                <a:latin typeface="VNI-Times" pitchFamily="2" charset="0"/>
                <a:ea typeface="Times New Roman" panose="02020603050405020304" pitchFamily="18" charset="0"/>
                <a:sym typeface="Symbol" panose="05050102010706020507" pitchFamily="18" charset="2"/>
              </a:rPr>
              <a:t></a:t>
            </a:r>
            <a:r>
              <a:rPr lang="en-US" sz="1800" b="1">
                <a:solidFill>
                  <a:srgbClr val="0000FF"/>
                </a:solidFill>
                <a:effectLst/>
                <a:latin typeface="VNI-Times" pitchFamily="2" charset="0"/>
                <a:ea typeface="Times New Roman" panose="02020603050405020304" pitchFamily="18" charset="0"/>
              </a:rPr>
              <a:t> </a:t>
            </a:r>
            <a:r>
              <a:rPr lang="en-US" sz="1800" b="1" baseline="-25000">
                <a:solidFill>
                  <a:srgbClr val="0000FF"/>
                </a:solidFill>
                <a:effectLst/>
                <a:latin typeface="VNI-Times" pitchFamily="2" charset="0"/>
                <a:ea typeface="Times New Roman" panose="02020603050405020304" pitchFamily="18" charset="0"/>
              </a:rPr>
              <a:t>t t  </a:t>
            </a:r>
            <a:r>
              <a:rPr lang="en-US" sz="1800" b="1">
                <a:solidFill>
                  <a:srgbClr val="0000FF"/>
                </a:solidFill>
                <a:effectLst/>
                <a:latin typeface="VNI-Times" pitchFamily="2" charset="0"/>
                <a:ea typeface="Times New Roman" panose="02020603050405020304" pitchFamily="18" charset="0"/>
              </a:rPr>
              <a:t>= </a:t>
            </a:r>
            <a:r>
              <a:rPr lang="en-US" sz="1800" b="1">
                <a:solidFill>
                  <a:srgbClr val="0000FF"/>
                </a:solidFill>
                <a:effectLst/>
                <a:latin typeface="VNI-Times" pitchFamily="2" charset="0"/>
                <a:ea typeface="Times New Roman" panose="02020603050405020304" pitchFamily="18" charset="0"/>
                <a:sym typeface="Symbol" panose="05050102010706020507" pitchFamily="18" charset="2"/>
              </a:rPr>
              <a:t></a:t>
            </a:r>
            <a:r>
              <a:rPr lang="en-US" sz="1800" b="1">
                <a:solidFill>
                  <a:srgbClr val="0000FF"/>
                </a:solidFill>
                <a:effectLst/>
                <a:latin typeface="VNI-Times" pitchFamily="2" charset="0"/>
                <a:ea typeface="Times New Roman" panose="02020603050405020304" pitchFamily="18" charset="0"/>
              </a:rPr>
              <a:t> </a:t>
            </a:r>
            <a:r>
              <a:rPr lang="en-US" sz="1800" b="1" baseline="-25000">
                <a:solidFill>
                  <a:srgbClr val="0000FF"/>
                </a:solidFill>
                <a:effectLst/>
                <a:latin typeface="VNI-Times" pitchFamily="2" charset="0"/>
                <a:ea typeface="Times New Roman" panose="02020603050405020304" pitchFamily="18" charset="0"/>
              </a:rPr>
              <a:t>m </a:t>
            </a:r>
            <a:r>
              <a:rPr lang="en-US" sz="1800" b="1">
                <a:solidFill>
                  <a:srgbClr val="0000FF"/>
                </a:solidFill>
                <a:effectLst/>
                <a:latin typeface="VNI-Times" pitchFamily="2" charset="0"/>
                <a:ea typeface="Times New Roman" panose="02020603050405020304" pitchFamily="18" charset="0"/>
              </a:rPr>
              <a:t>+ </a:t>
            </a:r>
            <a:r>
              <a:rPr lang="en-US" sz="1800" b="1">
                <a:solidFill>
                  <a:srgbClr val="0000FF"/>
                </a:solidFill>
                <a:effectLst/>
                <a:latin typeface="VNI-Times" pitchFamily="2" charset="0"/>
                <a:ea typeface="Times New Roman" panose="02020603050405020304" pitchFamily="18" charset="0"/>
                <a:sym typeface="Symbol" panose="05050102010706020507" pitchFamily="18" charset="2"/>
              </a:rPr>
              <a:t></a:t>
            </a:r>
            <a:r>
              <a:rPr lang="en-US" sz="1800" b="1">
                <a:solidFill>
                  <a:srgbClr val="0000FF"/>
                </a:solidFill>
                <a:effectLst/>
                <a:latin typeface="VNI-Times" pitchFamily="2" charset="0"/>
                <a:ea typeface="Times New Roman" panose="02020603050405020304" pitchFamily="18" charset="0"/>
              </a:rPr>
              <a:t>.</a:t>
            </a:r>
            <a:endParaRPr lang="en-US" sz="1100">
              <a:effectLst/>
              <a:latin typeface="Times New Roman" panose="02020603050405020304" pitchFamily="18" charset="0"/>
              <a:ea typeface="Times New Roman" panose="02020603050405020304" pitchFamily="18" charset="0"/>
            </a:endParaRPr>
          </a:p>
          <a:p>
            <a:pPr indent="270510" algn="just">
              <a:tabLst>
                <a:tab pos="-2070735" algn="ctr"/>
                <a:tab pos="457200" algn="l"/>
                <a:tab pos="685800" algn="l"/>
              </a:tabLst>
            </a:pPr>
            <a:r>
              <a:rPr lang="en-US" sz="1800" b="1">
                <a:solidFill>
                  <a:srgbClr val="0000FF"/>
                </a:solidFill>
                <a:effectLst/>
                <a:latin typeface="VNI-Times" pitchFamily="2" charset="0"/>
                <a:ea typeface="Times New Roman" panose="02020603050405020304" pitchFamily="18" charset="0"/>
              </a:rPr>
              <a:t>			</a:t>
            </a:r>
            <a:r>
              <a:rPr lang="en-US" sz="1800" b="1">
                <a:solidFill>
                  <a:srgbClr val="0000FF"/>
                </a:solidFill>
                <a:effectLst/>
                <a:latin typeface="VNI-Times" pitchFamily="2" charset="0"/>
                <a:ea typeface="Times New Roman" panose="02020603050405020304" pitchFamily="18" charset="0"/>
                <a:sym typeface="Symbol" panose="05050102010706020507" pitchFamily="18" charset="2"/>
              </a:rPr>
              <a:t></a:t>
            </a:r>
            <a:r>
              <a:rPr lang="en-US" sz="1800" b="1">
                <a:solidFill>
                  <a:srgbClr val="0000FF"/>
                </a:solidFill>
                <a:effectLst/>
                <a:latin typeface="VNI-Times" pitchFamily="2" charset="0"/>
                <a:ea typeface="Times New Roman" panose="02020603050405020304" pitchFamily="18" charset="0"/>
              </a:rPr>
              <a:t> </a:t>
            </a:r>
            <a:r>
              <a:rPr lang="en-US" sz="1800" b="1" baseline="-25000">
                <a:solidFill>
                  <a:srgbClr val="0000FF"/>
                </a:solidFill>
                <a:effectLst/>
                <a:latin typeface="VNI-Times" pitchFamily="2" charset="0"/>
                <a:ea typeface="Times New Roman" panose="02020603050405020304" pitchFamily="18" charset="0"/>
              </a:rPr>
              <a:t>t t  </a:t>
            </a:r>
            <a:r>
              <a:rPr lang="en-US" sz="1800" b="1">
                <a:solidFill>
                  <a:srgbClr val="0000FF"/>
                </a:solidFill>
                <a:effectLst/>
                <a:latin typeface="VNI-Times" pitchFamily="2" charset="0"/>
                <a:ea typeface="Times New Roman" panose="02020603050405020304" pitchFamily="18" charset="0"/>
              </a:rPr>
              <a:t>=  </a:t>
            </a:r>
            <a:r>
              <a:rPr lang="en-US" sz="1800" b="1">
                <a:solidFill>
                  <a:srgbClr val="0000FF"/>
                </a:solidFill>
                <a:effectLst/>
                <a:latin typeface="VNI-Times" pitchFamily="2" charset="0"/>
                <a:ea typeface="Times New Roman" panose="02020603050405020304" pitchFamily="18" charset="0"/>
                <a:sym typeface="Symbol" panose="05050102010706020507" pitchFamily="18" charset="2"/>
              </a:rPr>
              <a:t></a:t>
            </a:r>
            <a:r>
              <a:rPr lang="en-US" sz="1800" b="1">
                <a:solidFill>
                  <a:srgbClr val="0000FF"/>
                </a:solidFill>
                <a:effectLst/>
                <a:latin typeface="VNI-Times" pitchFamily="2" charset="0"/>
                <a:ea typeface="Times New Roman" panose="02020603050405020304" pitchFamily="18" charset="0"/>
              </a:rPr>
              <a:t> </a:t>
            </a:r>
            <a:r>
              <a:rPr lang="en-US" sz="1800" b="1" baseline="-25000">
                <a:solidFill>
                  <a:srgbClr val="0000FF"/>
                </a:solidFill>
                <a:effectLst/>
                <a:latin typeface="VNI-Times" pitchFamily="2" charset="0"/>
                <a:ea typeface="Times New Roman" panose="02020603050405020304" pitchFamily="18" charset="0"/>
              </a:rPr>
              <a:t>m</a:t>
            </a:r>
            <a:r>
              <a:rPr lang="en-US" sz="1800" b="1">
                <a:solidFill>
                  <a:srgbClr val="0000FF"/>
                </a:solidFill>
                <a:effectLst/>
                <a:latin typeface="VNI-Times" pitchFamily="2" charset="0"/>
                <a:ea typeface="Times New Roman" panose="02020603050405020304" pitchFamily="18" charset="0"/>
              </a:rPr>
              <a:t> - </a:t>
            </a:r>
            <a:r>
              <a:rPr lang="en-US" sz="1800" b="1">
                <a:solidFill>
                  <a:srgbClr val="0000FF"/>
                </a:solidFill>
                <a:effectLst/>
                <a:latin typeface="VNI-Times" pitchFamily="2" charset="0"/>
                <a:ea typeface="Times New Roman" panose="02020603050405020304" pitchFamily="18" charset="0"/>
                <a:sym typeface="Symbol" panose="05050102010706020507" pitchFamily="18" charset="2"/>
              </a:rPr>
              <a:t></a:t>
            </a:r>
            <a:r>
              <a:rPr lang="en-US" sz="1800" b="1">
                <a:solidFill>
                  <a:srgbClr val="0000FF"/>
                </a:solidFill>
                <a:effectLst/>
                <a:latin typeface="VNI-Times" pitchFamily="2" charset="0"/>
                <a:ea typeface="Times New Roman" panose="02020603050405020304" pitchFamily="18" charset="0"/>
              </a:rPr>
              <a:t>.</a:t>
            </a:r>
            <a:endParaRPr lang="en-US" sz="1100">
              <a:effectLst/>
              <a:latin typeface="Times New Roman" panose="02020603050405020304" pitchFamily="18" charset="0"/>
              <a:ea typeface="Times New Roman" panose="02020603050405020304" pitchFamily="18" charset="0"/>
            </a:endParaRPr>
          </a:p>
          <a:p>
            <a:pPr indent="270510"/>
            <a:r>
              <a:rPr lang="en-US" sz="1800">
                <a:effectLst/>
                <a:latin typeface="VNI-Times" pitchFamily="2" charset="0"/>
                <a:ea typeface="Times New Roman" panose="02020603050405020304" pitchFamily="18" charset="0"/>
              </a:rPr>
              <a:t>	Trong thöïc teá, khi tieän ngoaøi cho pheùp gaù dao cao hôn taâm cuûa chi tieát moät khoaûng h = 0,02 d; khi ñoù löïc caét goït seõ aán dao xuoáng moät chuùt vaø muõi dao vaãn giöõ  ôû vò trí ngang vôùi taâm maùy.</a:t>
            </a:r>
            <a:endParaRPr lang="en-US" sz="110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83578241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A77853-612C-4357-91B8-1FA2CE785F2A}"/>
              </a:ext>
            </a:extLst>
          </p:cNvPr>
          <p:cNvSpPr>
            <a:spLocks noGrp="1"/>
          </p:cNvSpPr>
          <p:nvPr>
            <p:ph type="title"/>
          </p:nvPr>
        </p:nvSpPr>
        <p:spPr>
          <a:xfrm>
            <a:off x="677334" y="359080"/>
            <a:ext cx="8596668" cy="730685"/>
          </a:xfrm>
        </p:spPr>
        <p:txBody>
          <a:bodyPr>
            <a:normAutofit fontScale="90000"/>
          </a:bodyPr>
          <a:lstStyle/>
          <a:p>
            <a:r>
              <a:rPr lang="en-US" b="1">
                <a:solidFill>
                  <a:srgbClr val="FF0000"/>
                </a:solidFill>
                <a:latin typeface="Times New Roman" panose="02020603050405020304" pitchFamily="18" charset="0"/>
                <a:ea typeface="Calibri" panose="020F0502020204030204" pitchFamily="34" charset="0"/>
              </a:rPr>
              <a:t>B. Lực cắt khi tiện</a:t>
            </a:r>
            <a:br>
              <a:rPr lang="en-US">
                <a:solidFill>
                  <a:srgbClr val="FF0000"/>
                </a:solidFill>
                <a:latin typeface="Times New Roman" panose="02020603050405020304" pitchFamily="18" charset="0"/>
                <a:ea typeface="Calibri" panose="020F0502020204030204" pitchFamily="34" charset="0"/>
              </a:rPr>
            </a:br>
            <a:endParaRPr lang="en-US">
              <a:solidFill>
                <a:srgbClr val="FF0000"/>
              </a:solidFill>
            </a:endParaRPr>
          </a:p>
        </p:txBody>
      </p:sp>
      <p:sp>
        <p:nvSpPr>
          <p:cNvPr id="3" name="Content Placeholder 2">
            <a:extLst>
              <a:ext uri="{FF2B5EF4-FFF2-40B4-BE49-F238E27FC236}">
                <a16:creationId xmlns:a16="http://schemas.microsoft.com/office/drawing/2014/main" id="{C6008586-CC71-4EC1-BAB5-D99F30B21525}"/>
              </a:ext>
            </a:extLst>
          </p:cNvPr>
          <p:cNvSpPr>
            <a:spLocks noGrp="1"/>
          </p:cNvSpPr>
          <p:nvPr>
            <p:ph idx="1"/>
          </p:nvPr>
        </p:nvSpPr>
        <p:spPr>
          <a:xfrm>
            <a:off x="677334" y="1252603"/>
            <a:ext cx="8596668" cy="5473874"/>
          </a:xfrm>
        </p:spPr>
        <p:txBody>
          <a:bodyPr>
            <a:normAutofit lnSpcReduction="10000"/>
          </a:bodyPr>
          <a:lstStyle/>
          <a:p>
            <a:pPr marL="0" indent="0" algn="just">
              <a:lnSpc>
                <a:spcPct val="120000"/>
              </a:lnSpc>
              <a:spcBef>
                <a:spcPts val="0"/>
              </a:spcBef>
              <a:buNone/>
            </a:pPr>
            <a:r>
              <a:rPr lang="en-US" sz="2800" b="1">
                <a:solidFill>
                  <a:srgbClr val="0000CC"/>
                </a:solidFill>
                <a:effectLst/>
                <a:latin typeface="Times New Roman" panose="02020603050405020304" pitchFamily="18" charset="0"/>
                <a:ea typeface="Calibri" panose="020F0502020204030204" pitchFamily="34" charset="0"/>
              </a:rPr>
              <a:t>2.4 Phân tích và tổng hợp lực</a:t>
            </a:r>
          </a:p>
          <a:p>
            <a:pPr marL="0" indent="0" algn="just">
              <a:lnSpc>
                <a:spcPct val="120000"/>
              </a:lnSpc>
              <a:spcBef>
                <a:spcPts val="0"/>
              </a:spcBef>
              <a:buNone/>
            </a:pPr>
            <a:r>
              <a:rPr lang="en-US" sz="2800" b="1">
                <a:solidFill>
                  <a:srgbClr val="0000CC"/>
                </a:solidFill>
                <a:effectLst/>
                <a:latin typeface="Times New Roman" panose="02020603050405020304" pitchFamily="18" charset="0"/>
                <a:ea typeface="Calibri" panose="020F0502020204030204" pitchFamily="34" charset="0"/>
              </a:rPr>
              <a:t>2.5 Tác dụng của lực lên dao, máy, vật gia công</a:t>
            </a:r>
          </a:p>
          <a:p>
            <a:pPr marL="114300" indent="0" algn="just">
              <a:lnSpc>
                <a:spcPct val="120000"/>
              </a:lnSpc>
              <a:spcBef>
                <a:spcPts val="0"/>
              </a:spcBef>
              <a:buNone/>
            </a:pPr>
            <a:r>
              <a:rPr lang="en-US" sz="2800">
                <a:solidFill>
                  <a:srgbClr val="0000CC"/>
                </a:solidFill>
                <a:effectLst/>
                <a:latin typeface="Times New Roman" panose="02020603050405020304" pitchFamily="18" charset="0"/>
                <a:ea typeface="Calibri" panose="020F0502020204030204" pitchFamily="34" charset="0"/>
              </a:rPr>
              <a:t>2.5.1 Lực cắt gọt P</a:t>
            </a:r>
            <a:r>
              <a:rPr lang="en-US" sz="2800" baseline="-25000">
                <a:solidFill>
                  <a:srgbClr val="0000CC"/>
                </a:solidFill>
                <a:effectLst/>
                <a:latin typeface="Times New Roman" panose="02020603050405020304" pitchFamily="18" charset="0"/>
                <a:ea typeface="Calibri" panose="020F0502020204030204" pitchFamily="34" charset="0"/>
              </a:rPr>
              <a:t>z</a:t>
            </a:r>
            <a:r>
              <a:rPr lang="en-US" sz="2800">
                <a:solidFill>
                  <a:srgbClr val="0000CC"/>
                </a:solidFill>
                <a:effectLst/>
                <a:latin typeface="Times New Roman" panose="02020603050405020304" pitchFamily="18" charset="0"/>
                <a:ea typeface="Calibri" panose="020F0502020204030204" pitchFamily="34" charset="0"/>
              </a:rPr>
              <a:t> (lực tiếp tuyến)</a:t>
            </a:r>
          </a:p>
          <a:p>
            <a:pPr marL="114300" indent="0" algn="just">
              <a:lnSpc>
                <a:spcPct val="120000"/>
              </a:lnSpc>
              <a:spcBef>
                <a:spcPts val="0"/>
              </a:spcBef>
              <a:buNone/>
            </a:pPr>
            <a:r>
              <a:rPr lang="en-US" sz="2800">
                <a:solidFill>
                  <a:srgbClr val="0000CC"/>
                </a:solidFill>
                <a:effectLst/>
                <a:latin typeface="Times New Roman" panose="02020603050405020304" pitchFamily="18" charset="0"/>
                <a:ea typeface="Calibri" panose="020F0502020204030204" pitchFamily="34" charset="0"/>
              </a:rPr>
              <a:t>2.5.2 Lực dọc trục P</a:t>
            </a:r>
            <a:r>
              <a:rPr lang="en-US" sz="2800" baseline="-25000">
                <a:solidFill>
                  <a:srgbClr val="0000CC"/>
                </a:solidFill>
                <a:effectLst/>
                <a:latin typeface="Times New Roman" panose="02020603050405020304" pitchFamily="18" charset="0"/>
                <a:ea typeface="Calibri" panose="020F0502020204030204" pitchFamily="34" charset="0"/>
              </a:rPr>
              <a:t>x</a:t>
            </a:r>
            <a:endParaRPr lang="en-US" sz="2800">
              <a:solidFill>
                <a:srgbClr val="0000CC"/>
              </a:solidFill>
              <a:effectLst/>
              <a:latin typeface="Times New Roman" panose="02020603050405020304" pitchFamily="18" charset="0"/>
              <a:ea typeface="Calibri" panose="020F0502020204030204" pitchFamily="34" charset="0"/>
            </a:endParaRPr>
          </a:p>
          <a:p>
            <a:pPr marL="114300" indent="0">
              <a:lnSpc>
                <a:spcPct val="120000"/>
              </a:lnSpc>
              <a:spcBef>
                <a:spcPts val="0"/>
              </a:spcBef>
              <a:buNone/>
            </a:pPr>
            <a:r>
              <a:rPr lang="en-US" sz="2800">
                <a:solidFill>
                  <a:srgbClr val="0000CC"/>
                </a:solidFill>
                <a:effectLst/>
                <a:latin typeface="Times New Roman" panose="02020603050405020304" pitchFamily="18" charset="0"/>
                <a:ea typeface="Calibri" panose="020F0502020204030204" pitchFamily="34" charset="0"/>
              </a:rPr>
              <a:t>2.5.3 Lực hướng kính P</a:t>
            </a:r>
            <a:r>
              <a:rPr lang="en-US" sz="2800" baseline="-25000">
                <a:solidFill>
                  <a:srgbClr val="0000CC"/>
                </a:solidFill>
                <a:effectLst/>
                <a:latin typeface="Times New Roman" panose="02020603050405020304" pitchFamily="18" charset="0"/>
                <a:ea typeface="Calibri" panose="020F0502020204030204" pitchFamily="34" charset="0"/>
              </a:rPr>
              <a:t>y</a:t>
            </a:r>
            <a:endParaRPr lang="en-US" sz="2800">
              <a:solidFill>
                <a:srgbClr val="0000CC"/>
              </a:solidFill>
              <a:effectLst/>
              <a:latin typeface="Times New Roman" panose="02020603050405020304" pitchFamily="18" charset="0"/>
              <a:ea typeface="Calibri" panose="020F0502020204030204" pitchFamily="34" charset="0"/>
            </a:endParaRPr>
          </a:p>
          <a:p>
            <a:pPr marL="0" indent="0">
              <a:lnSpc>
                <a:spcPct val="120000"/>
              </a:lnSpc>
              <a:spcBef>
                <a:spcPts val="0"/>
              </a:spcBef>
              <a:buNone/>
            </a:pPr>
            <a:r>
              <a:rPr lang="en-US" sz="2800" b="1">
                <a:solidFill>
                  <a:srgbClr val="0000CC"/>
                </a:solidFill>
                <a:effectLst/>
                <a:latin typeface="Times New Roman" panose="02020603050405020304" pitchFamily="18" charset="0"/>
                <a:ea typeface="Calibri" panose="020F0502020204030204" pitchFamily="34" charset="0"/>
              </a:rPr>
              <a:t>2.6 Công thức tính và trình tự tính chế độ cắt khi tiện</a:t>
            </a:r>
          </a:p>
          <a:p>
            <a:pPr marL="114300" indent="0" algn="just">
              <a:lnSpc>
                <a:spcPct val="120000"/>
              </a:lnSpc>
              <a:spcBef>
                <a:spcPts val="0"/>
              </a:spcBef>
              <a:buNone/>
            </a:pPr>
            <a:r>
              <a:rPr lang="en-US" sz="2800">
                <a:solidFill>
                  <a:srgbClr val="0000CC"/>
                </a:solidFill>
                <a:effectLst/>
                <a:latin typeface="Times New Roman" panose="02020603050405020304" pitchFamily="18" charset="0"/>
                <a:ea typeface="Calibri" panose="020F0502020204030204" pitchFamily="34" charset="0"/>
              </a:rPr>
              <a:t>2.6.1 Chiều sâu cắt (t)</a:t>
            </a:r>
          </a:p>
          <a:p>
            <a:pPr marL="114300" indent="0" algn="just">
              <a:lnSpc>
                <a:spcPct val="120000"/>
              </a:lnSpc>
              <a:spcBef>
                <a:spcPts val="0"/>
              </a:spcBef>
              <a:buNone/>
            </a:pPr>
            <a:r>
              <a:rPr lang="en-US" sz="2800">
                <a:solidFill>
                  <a:srgbClr val="0000CC"/>
                </a:solidFill>
                <a:effectLst/>
                <a:latin typeface="Times New Roman" panose="02020603050405020304" pitchFamily="18" charset="0"/>
                <a:ea typeface="Calibri" panose="020F0502020204030204" pitchFamily="34" charset="0"/>
              </a:rPr>
              <a:t>2.6.2 Bước tiến (s)</a:t>
            </a:r>
          </a:p>
          <a:p>
            <a:pPr marL="114300" indent="0" algn="just">
              <a:lnSpc>
                <a:spcPct val="120000"/>
              </a:lnSpc>
              <a:spcBef>
                <a:spcPts val="0"/>
              </a:spcBef>
              <a:buNone/>
            </a:pPr>
            <a:r>
              <a:rPr lang="en-US" sz="2800">
                <a:solidFill>
                  <a:srgbClr val="0000CC"/>
                </a:solidFill>
                <a:effectLst/>
                <a:latin typeface="Times New Roman" panose="02020603050405020304" pitchFamily="18" charset="0"/>
                <a:ea typeface="Calibri" panose="020F0502020204030204" pitchFamily="34" charset="0"/>
              </a:rPr>
              <a:t>2.6.3 Vận tốc cắt (v)</a:t>
            </a:r>
          </a:p>
          <a:p>
            <a:pPr marL="114300" indent="0">
              <a:lnSpc>
                <a:spcPct val="120000"/>
              </a:lnSpc>
              <a:spcBef>
                <a:spcPts val="0"/>
              </a:spcBef>
              <a:buNone/>
            </a:pPr>
            <a:r>
              <a:rPr lang="en-US" sz="2800">
                <a:solidFill>
                  <a:srgbClr val="0000CC"/>
                </a:solidFill>
                <a:effectLst/>
                <a:latin typeface="Times New Roman" panose="02020603050405020304" pitchFamily="18" charset="0"/>
                <a:ea typeface="Calibri" panose="020F0502020204030204" pitchFamily="34" charset="0"/>
              </a:rPr>
              <a:t>2.6.4 Lực cắt</a:t>
            </a:r>
          </a:p>
          <a:p>
            <a:pPr marL="114300" indent="0">
              <a:lnSpc>
                <a:spcPct val="120000"/>
              </a:lnSpc>
              <a:spcBef>
                <a:spcPts val="0"/>
              </a:spcBef>
              <a:buNone/>
            </a:pPr>
            <a:r>
              <a:rPr lang="en-US" sz="2800">
                <a:solidFill>
                  <a:srgbClr val="0000CC"/>
                </a:solidFill>
                <a:effectLst/>
                <a:latin typeface="Times New Roman" panose="02020603050405020304" pitchFamily="18" charset="0"/>
                <a:ea typeface="Calibri" panose="020F0502020204030204" pitchFamily="34" charset="0"/>
              </a:rPr>
              <a:t>2.6.5 Công suất cắt gọt</a:t>
            </a:r>
          </a:p>
          <a:p>
            <a:endParaRPr lang="en-US"/>
          </a:p>
        </p:txBody>
      </p:sp>
    </p:spTree>
    <p:extLst>
      <p:ext uri="{BB962C8B-B14F-4D97-AF65-F5344CB8AC3E}">
        <p14:creationId xmlns:p14="http://schemas.microsoft.com/office/powerpoint/2010/main" val="138561332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3" descr="D:\GIAI TRI\HINH\hinh\Blog\untitled.bmp">
            <a:extLst>
              <a:ext uri="{FF2B5EF4-FFF2-40B4-BE49-F238E27FC236}">
                <a16:creationId xmlns:a16="http://schemas.microsoft.com/office/drawing/2014/main" id="{6D6D8A30-4EC0-40CC-A415-9753FA716AD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2412" y="-26988"/>
            <a:ext cx="9145588" cy="6884988"/>
          </a:xfrm>
          <a:prstGeom prst="rect">
            <a:avLst/>
          </a:prstGeom>
          <a:blipFill dpi="0" rotWithShape="0">
            <a:blip r:embed="rId3"/>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pic>
      <p:pic>
        <p:nvPicPr>
          <p:cNvPr id="1036" name="Picture 12">
            <a:extLst>
              <a:ext uri="{FF2B5EF4-FFF2-40B4-BE49-F238E27FC236}">
                <a16:creationId xmlns:a16="http://schemas.microsoft.com/office/drawing/2014/main" id="{A72FFF42-5873-466C-8530-71FDA2C4297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38850" y="620713"/>
            <a:ext cx="4573588" cy="39036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a:extLst>
              <a:ext uri="{FF2B5EF4-FFF2-40B4-BE49-F238E27FC236}">
                <a16:creationId xmlns:a16="http://schemas.microsoft.com/office/drawing/2014/main" id="{9CC74DF1-2256-4B88-ADB8-9F212DBB87D3}"/>
              </a:ext>
            </a:extLst>
          </p:cNvPr>
          <p:cNvSpPr txBox="1">
            <a:spLocks noChangeArrowheads="1"/>
          </p:cNvSpPr>
          <p:nvPr/>
        </p:nvSpPr>
        <p:spPr bwMode="auto">
          <a:xfrm>
            <a:off x="1936750" y="260351"/>
            <a:ext cx="4775200"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600" b="1">
                <a:solidFill>
                  <a:srgbClr val="0000CC"/>
                </a:solidFill>
              </a:rPr>
              <a:t>I. PHÂN TÍCH VÀ TỔNG HỢP LỰC</a:t>
            </a:r>
            <a:endParaRPr lang="vi-VN" altLang="en-US" sz="2600" b="1">
              <a:solidFill>
                <a:srgbClr val="0000CC"/>
              </a:solidFill>
              <a:latin typeface="Arial" panose="020B0604020202020204" pitchFamily="34" charset="0"/>
            </a:endParaRPr>
          </a:p>
        </p:txBody>
      </p:sp>
      <p:sp>
        <p:nvSpPr>
          <p:cNvPr id="5" name="TextBox 4">
            <a:extLst>
              <a:ext uri="{FF2B5EF4-FFF2-40B4-BE49-F238E27FC236}">
                <a16:creationId xmlns:a16="http://schemas.microsoft.com/office/drawing/2014/main" id="{2335E287-1446-4578-89A7-E54D95CDDE10}"/>
              </a:ext>
            </a:extLst>
          </p:cNvPr>
          <p:cNvSpPr txBox="1">
            <a:spLocks noChangeArrowheads="1"/>
          </p:cNvSpPr>
          <p:nvPr/>
        </p:nvSpPr>
        <p:spPr bwMode="auto">
          <a:xfrm>
            <a:off x="2027239" y="1125538"/>
            <a:ext cx="3563937"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200">
                <a:solidFill>
                  <a:srgbClr val="0000CC"/>
                </a:solidFill>
              </a:rPr>
              <a:t>Trong quá trình cắt :</a:t>
            </a:r>
            <a:endParaRPr lang="vi-VN" altLang="en-US" sz="2200">
              <a:solidFill>
                <a:srgbClr val="0000CC"/>
              </a:solidFill>
              <a:latin typeface="Arial" panose="020B0604020202020204" pitchFamily="34" charset="0"/>
            </a:endParaRPr>
          </a:p>
        </p:txBody>
      </p:sp>
      <p:sp>
        <p:nvSpPr>
          <p:cNvPr id="6" name="TextBox 5">
            <a:extLst>
              <a:ext uri="{FF2B5EF4-FFF2-40B4-BE49-F238E27FC236}">
                <a16:creationId xmlns:a16="http://schemas.microsoft.com/office/drawing/2014/main" id="{2BDBB207-4B91-4A92-B418-547E411AF0BA}"/>
              </a:ext>
            </a:extLst>
          </p:cNvPr>
          <p:cNvSpPr txBox="1">
            <a:spLocks noChangeArrowheads="1"/>
          </p:cNvSpPr>
          <p:nvPr/>
        </p:nvSpPr>
        <p:spPr bwMode="auto">
          <a:xfrm>
            <a:off x="1703388" y="1844675"/>
            <a:ext cx="4843462"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200"/>
              <a:t>- </a:t>
            </a:r>
            <a:r>
              <a:rPr lang="en-US" altLang="en-US" sz="2200">
                <a:solidFill>
                  <a:srgbClr val="0000CC"/>
                </a:solidFill>
              </a:rPr>
              <a:t>Phoi tác dụng lên mặt trước của dao :</a:t>
            </a:r>
            <a:endParaRPr lang="vi-VN" altLang="en-US" sz="2200">
              <a:solidFill>
                <a:srgbClr val="0000CC"/>
              </a:solidFill>
              <a:latin typeface="Arial" panose="020B0604020202020204" pitchFamily="34" charset="0"/>
            </a:endParaRPr>
          </a:p>
        </p:txBody>
      </p:sp>
      <p:sp>
        <p:nvSpPr>
          <p:cNvPr id="7" name="TextBox 6">
            <a:extLst>
              <a:ext uri="{FF2B5EF4-FFF2-40B4-BE49-F238E27FC236}">
                <a16:creationId xmlns:a16="http://schemas.microsoft.com/office/drawing/2014/main" id="{4C6BA082-E80D-43D9-8AF8-974D72A77C05}"/>
              </a:ext>
            </a:extLst>
          </p:cNvPr>
          <p:cNvSpPr txBox="1">
            <a:spLocks noChangeArrowheads="1"/>
          </p:cNvSpPr>
          <p:nvPr/>
        </p:nvSpPr>
        <p:spPr bwMode="auto">
          <a:xfrm>
            <a:off x="2424114" y="2565400"/>
            <a:ext cx="3527425"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200">
                <a:solidFill>
                  <a:srgbClr val="0000CC"/>
                </a:solidFill>
              </a:rPr>
              <a:t>+ Lực pháp tuyến N</a:t>
            </a:r>
            <a:r>
              <a:rPr lang="en-US" altLang="en-US" sz="2200" baseline="-25000">
                <a:solidFill>
                  <a:srgbClr val="0000CC"/>
                </a:solidFill>
              </a:rPr>
              <a:t>1</a:t>
            </a:r>
            <a:r>
              <a:rPr lang="en-US" altLang="en-US" sz="2200">
                <a:solidFill>
                  <a:srgbClr val="0000CC"/>
                </a:solidFill>
              </a:rPr>
              <a:t> </a:t>
            </a:r>
            <a:endParaRPr lang="vi-VN" altLang="en-US" sz="2200">
              <a:solidFill>
                <a:srgbClr val="0000CC"/>
              </a:solidFill>
              <a:latin typeface="Arial" panose="020B0604020202020204" pitchFamily="34" charset="0"/>
            </a:endParaRPr>
          </a:p>
        </p:txBody>
      </p:sp>
      <p:sp>
        <p:nvSpPr>
          <p:cNvPr id="8" name="TextBox 7">
            <a:extLst>
              <a:ext uri="{FF2B5EF4-FFF2-40B4-BE49-F238E27FC236}">
                <a16:creationId xmlns:a16="http://schemas.microsoft.com/office/drawing/2014/main" id="{0828E169-5981-4B36-B923-02875E750AEC}"/>
              </a:ext>
            </a:extLst>
          </p:cNvPr>
          <p:cNvSpPr txBox="1">
            <a:spLocks noChangeArrowheads="1"/>
          </p:cNvSpPr>
          <p:nvPr/>
        </p:nvSpPr>
        <p:spPr bwMode="auto">
          <a:xfrm>
            <a:off x="2424114" y="3286126"/>
            <a:ext cx="3527425" cy="43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200">
                <a:solidFill>
                  <a:srgbClr val="0000CC"/>
                </a:solidFill>
              </a:rPr>
              <a:t>+ Lực ma sát F</a:t>
            </a:r>
            <a:r>
              <a:rPr lang="en-US" altLang="en-US" sz="2200" baseline="-25000">
                <a:solidFill>
                  <a:srgbClr val="0000CC"/>
                </a:solidFill>
              </a:rPr>
              <a:t>1</a:t>
            </a:r>
            <a:r>
              <a:rPr lang="en-US" altLang="en-US" sz="2200">
                <a:solidFill>
                  <a:srgbClr val="0000CC"/>
                </a:solidFill>
              </a:rPr>
              <a:t> </a:t>
            </a:r>
            <a:endParaRPr lang="vi-VN" altLang="en-US" sz="2200">
              <a:solidFill>
                <a:srgbClr val="0000CC"/>
              </a:solidFill>
              <a:latin typeface="Arial" panose="020B0604020202020204" pitchFamily="34" charset="0"/>
            </a:endParaRPr>
          </a:p>
        </p:txBody>
      </p:sp>
      <p:sp>
        <p:nvSpPr>
          <p:cNvPr id="15369" name="Rectangle 5">
            <a:extLst>
              <a:ext uri="{FF2B5EF4-FFF2-40B4-BE49-F238E27FC236}">
                <a16:creationId xmlns:a16="http://schemas.microsoft.com/office/drawing/2014/main" id="{B42D420F-3DF7-479C-9449-F6D5733D2FB8}"/>
              </a:ext>
            </a:extLst>
          </p:cNvPr>
          <p:cNvSpPr>
            <a:spLocks noChangeArrowheads="1"/>
          </p:cNvSpPr>
          <p:nvPr/>
        </p:nvSpPr>
        <p:spPr bwMode="auto">
          <a:xfrm>
            <a:off x="1524001"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endParaRPr lang="vi-VN" altLang="en-US">
              <a:latin typeface="Arial" panose="020B0604020202020204" pitchFamily="34" charset="0"/>
            </a:endParaRPr>
          </a:p>
        </p:txBody>
      </p:sp>
      <p:sp>
        <p:nvSpPr>
          <p:cNvPr id="15370" name="Rectangle 9">
            <a:extLst>
              <a:ext uri="{FF2B5EF4-FFF2-40B4-BE49-F238E27FC236}">
                <a16:creationId xmlns:a16="http://schemas.microsoft.com/office/drawing/2014/main" id="{7EF2A154-F8AD-4F94-B760-1BB8E252653B}"/>
              </a:ext>
            </a:extLst>
          </p:cNvPr>
          <p:cNvSpPr>
            <a:spLocks noChangeArrowheads="1"/>
          </p:cNvSpPr>
          <p:nvPr/>
        </p:nvSpPr>
        <p:spPr bwMode="auto">
          <a:xfrm>
            <a:off x="1524001"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endParaRPr lang="vi-VN" altLang="en-US">
              <a:latin typeface="Arial" panose="020B0604020202020204" pitchFamily="34" charset="0"/>
            </a:endParaRPr>
          </a:p>
        </p:txBody>
      </p:sp>
      <p:sp>
        <p:nvSpPr>
          <p:cNvPr id="14" name="TextBox 13">
            <a:extLst>
              <a:ext uri="{FF2B5EF4-FFF2-40B4-BE49-F238E27FC236}">
                <a16:creationId xmlns:a16="http://schemas.microsoft.com/office/drawing/2014/main" id="{7C1F9978-DF7E-4E36-B2B3-DA0152354533}"/>
              </a:ext>
            </a:extLst>
          </p:cNvPr>
          <p:cNvSpPr txBox="1">
            <a:spLocks noChangeArrowheads="1"/>
          </p:cNvSpPr>
          <p:nvPr/>
        </p:nvSpPr>
        <p:spPr bwMode="auto">
          <a:xfrm>
            <a:off x="8688389" y="1062038"/>
            <a:ext cx="7207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000" b="1"/>
              <a:t>Dao</a:t>
            </a:r>
            <a:endParaRPr lang="vi-VN" altLang="en-US" sz="2000" b="1">
              <a:latin typeface="Arial" panose="020B0604020202020204" pitchFamily="34" charset="0"/>
            </a:endParaRPr>
          </a:p>
        </p:txBody>
      </p:sp>
      <p:sp>
        <p:nvSpPr>
          <p:cNvPr id="16" name="TextBox 15">
            <a:extLst>
              <a:ext uri="{FF2B5EF4-FFF2-40B4-BE49-F238E27FC236}">
                <a16:creationId xmlns:a16="http://schemas.microsoft.com/office/drawing/2014/main" id="{FFE4E326-DEBB-4D03-B6C8-F876A2A3F39E}"/>
              </a:ext>
            </a:extLst>
          </p:cNvPr>
          <p:cNvSpPr txBox="1">
            <a:spLocks noChangeArrowheads="1"/>
          </p:cNvSpPr>
          <p:nvPr/>
        </p:nvSpPr>
        <p:spPr bwMode="auto">
          <a:xfrm>
            <a:off x="8034338" y="2700338"/>
            <a:ext cx="58261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b="1"/>
              <a:t>N</a:t>
            </a:r>
            <a:r>
              <a:rPr lang="en-US" altLang="en-US" b="1" baseline="-25000"/>
              <a:t>1</a:t>
            </a:r>
            <a:endParaRPr lang="vi-VN" altLang="en-US" b="1">
              <a:latin typeface="Arial" panose="020B0604020202020204" pitchFamily="34" charset="0"/>
            </a:endParaRPr>
          </a:p>
        </p:txBody>
      </p:sp>
      <p:sp>
        <p:nvSpPr>
          <p:cNvPr id="22" name="TextBox 21">
            <a:extLst>
              <a:ext uri="{FF2B5EF4-FFF2-40B4-BE49-F238E27FC236}">
                <a16:creationId xmlns:a16="http://schemas.microsoft.com/office/drawing/2014/main" id="{FF73353E-2D36-4FC0-AEBF-1FFA12E2DEF1}"/>
              </a:ext>
            </a:extLst>
          </p:cNvPr>
          <p:cNvSpPr txBox="1">
            <a:spLocks noChangeArrowheads="1"/>
          </p:cNvSpPr>
          <p:nvPr/>
        </p:nvSpPr>
        <p:spPr bwMode="auto">
          <a:xfrm>
            <a:off x="8269288" y="3176588"/>
            <a:ext cx="56356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b="1"/>
              <a:t>N</a:t>
            </a:r>
            <a:r>
              <a:rPr lang="en-US" altLang="en-US" b="1" baseline="-25000"/>
              <a:t>2</a:t>
            </a:r>
            <a:endParaRPr lang="vi-VN" altLang="en-US" b="1">
              <a:latin typeface="Arial" panose="020B0604020202020204" pitchFamily="34" charset="0"/>
            </a:endParaRPr>
          </a:p>
        </p:txBody>
      </p:sp>
      <p:sp>
        <p:nvSpPr>
          <p:cNvPr id="23" name="TextBox 22">
            <a:extLst>
              <a:ext uri="{FF2B5EF4-FFF2-40B4-BE49-F238E27FC236}">
                <a16:creationId xmlns:a16="http://schemas.microsoft.com/office/drawing/2014/main" id="{EE72DA20-7874-4050-AB4E-FB72C2024D9E}"/>
              </a:ext>
            </a:extLst>
          </p:cNvPr>
          <p:cNvSpPr txBox="1">
            <a:spLocks noChangeArrowheads="1"/>
          </p:cNvSpPr>
          <p:nvPr/>
        </p:nvSpPr>
        <p:spPr bwMode="auto">
          <a:xfrm>
            <a:off x="8616950" y="2482850"/>
            <a:ext cx="4318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b="1"/>
              <a:t>F</a:t>
            </a:r>
            <a:r>
              <a:rPr lang="en-US" altLang="en-US" b="1" baseline="-25000"/>
              <a:t>1</a:t>
            </a:r>
            <a:endParaRPr lang="vi-VN" altLang="en-US" b="1">
              <a:latin typeface="Arial" panose="020B0604020202020204" pitchFamily="34" charset="0"/>
            </a:endParaRPr>
          </a:p>
        </p:txBody>
      </p:sp>
      <p:sp>
        <p:nvSpPr>
          <p:cNvPr id="24" name="TextBox 23">
            <a:extLst>
              <a:ext uri="{FF2B5EF4-FFF2-40B4-BE49-F238E27FC236}">
                <a16:creationId xmlns:a16="http://schemas.microsoft.com/office/drawing/2014/main" id="{5FD39723-DAA2-4392-A945-E22AF91F55AD}"/>
              </a:ext>
            </a:extLst>
          </p:cNvPr>
          <p:cNvSpPr txBox="1">
            <a:spLocks noChangeArrowheads="1"/>
          </p:cNvSpPr>
          <p:nvPr/>
        </p:nvSpPr>
        <p:spPr bwMode="auto">
          <a:xfrm>
            <a:off x="8616950" y="3059114"/>
            <a:ext cx="6477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b="1"/>
              <a:t>F</a:t>
            </a:r>
            <a:r>
              <a:rPr lang="en-US" altLang="en-US" b="1" baseline="-25000"/>
              <a:t>2</a:t>
            </a:r>
            <a:endParaRPr lang="vi-VN" altLang="en-US" b="1">
              <a:latin typeface="Arial" panose="020B0604020202020204" pitchFamily="34" charset="0"/>
            </a:endParaRPr>
          </a:p>
        </p:txBody>
      </p:sp>
      <p:sp>
        <p:nvSpPr>
          <p:cNvPr id="18" name="TextBox 17">
            <a:extLst>
              <a:ext uri="{FF2B5EF4-FFF2-40B4-BE49-F238E27FC236}">
                <a16:creationId xmlns:a16="http://schemas.microsoft.com/office/drawing/2014/main" id="{E06DB81A-1D55-439E-9F35-353111B82399}"/>
              </a:ext>
            </a:extLst>
          </p:cNvPr>
          <p:cNvSpPr txBox="1">
            <a:spLocks noChangeArrowheads="1"/>
          </p:cNvSpPr>
          <p:nvPr/>
        </p:nvSpPr>
        <p:spPr bwMode="auto">
          <a:xfrm>
            <a:off x="6408738" y="4581525"/>
            <a:ext cx="393541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000" b="1" i="1"/>
              <a:t>Sơ đồ các lực tác dụng khi gia công</a:t>
            </a:r>
            <a:endParaRPr lang="vi-VN" altLang="en-US" sz="2000" b="1" i="1">
              <a:latin typeface="Arial" panose="020B0604020202020204" pitchFamily="34" charset="0"/>
            </a:endParaRPr>
          </a:p>
        </p:txBody>
      </p:sp>
      <p:sp>
        <p:nvSpPr>
          <p:cNvPr id="30" name="TextBox 29">
            <a:extLst>
              <a:ext uri="{FF2B5EF4-FFF2-40B4-BE49-F238E27FC236}">
                <a16:creationId xmlns:a16="http://schemas.microsoft.com/office/drawing/2014/main" id="{236E45DA-8EEA-40CE-8D28-50E1E0D509B3}"/>
              </a:ext>
            </a:extLst>
          </p:cNvPr>
          <p:cNvSpPr txBox="1">
            <a:spLocks noChangeArrowheads="1"/>
          </p:cNvSpPr>
          <p:nvPr/>
        </p:nvSpPr>
        <p:spPr bwMode="auto">
          <a:xfrm>
            <a:off x="1847850" y="4078288"/>
            <a:ext cx="5111750" cy="430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200">
                <a:solidFill>
                  <a:srgbClr val="0000CC"/>
                </a:solidFill>
              </a:rPr>
              <a:t>- Phôi tác dụng lên mặt sau của dao :</a:t>
            </a:r>
            <a:endParaRPr lang="vi-VN" altLang="en-US" sz="2200">
              <a:solidFill>
                <a:srgbClr val="0000CC"/>
              </a:solidFill>
              <a:latin typeface="Arial" panose="020B0604020202020204" pitchFamily="34" charset="0"/>
            </a:endParaRPr>
          </a:p>
        </p:txBody>
      </p:sp>
      <p:sp>
        <p:nvSpPr>
          <p:cNvPr id="31" name="TextBox 30">
            <a:extLst>
              <a:ext uri="{FF2B5EF4-FFF2-40B4-BE49-F238E27FC236}">
                <a16:creationId xmlns:a16="http://schemas.microsoft.com/office/drawing/2014/main" id="{75CEFB50-70D9-433C-8527-293A6381E64C}"/>
              </a:ext>
            </a:extLst>
          </p:cNvPr>
          <p:cNvSpPr txBox="1">
            <a:spLocks noChangeArrowheads="1"/>
          </p:cNvSpPr>
          <p:nvPr/>
        </p:nvSpPr>
        <p:spPr bwMode="auto">
          <a:xfrm>
            <a:off x="2427289" y="4799013"/>
            <a:ext cx="3527425" cy="430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200">
                <a:solidFill>
                  <a:srgbClr val="0000CC"/>
                </a:solidFill>
              </a:rPr>
              <a:t>+ Lực pháp tuyến (áp lực) N</a:t>
            </a:r>
            <a:r>
              <a:rPr lang="en-US" altLang="en-US" sz="2200" baseline="-25000">
                <a:solidFill>
                  <a:srgbClr val="0000CC"/>
                </a:solidFill>
              </a:rPr>
              <a:t>2</a:t>
            </a:r>
            <a:r>
              <a:rPr lang="en-US" altLang="en-US" sz="2200">
                <a:solidFill>
                  <a:srgbClr val="0000CC"/>
                </a:solidFill>
              </a:rPr>
              <a:t> </a:t>
            </a:r>
            <a:endParaRPr lang="vi-VN" altLang="en-US" sz="2200">
              <a:solidFill>
                <a:srgbClr val="0000CC"/>
              </a:solidFill>
              <a:latin typeface="Arial" panose="020B0604020202020204" pitchFamily="34" charset="0"/>
            </a:endParaRPr>
          </a:p>
        </p:txBody>
      </p:sp>
      <p:sp>
        <p:nvSpPr>
          <p:cNvPr id="32" name="TextBox 31">
            <a:extLst>
              <a:ext uri="{FF2B5EF4-FFF2-40B4-BE49-F238E27FC236}">
                <a16:creationId xmlns:a16="http://schemas.microsoft.com/office/drawing/2014/main" id="{A42B76CC-3F07-4855-949B-6D48EADA983D}"/>
              </a:ext>
            </a:extLst>
          </p:cNvPr>
          <p:cNvSpPr txBox="1">
            <a:spLocks noChangeArrowheads="1"/>
          </p:cNvSpPr>
          <p:nvPr/>
        </p:nvSpPr>
        <p:spPr bwMode="auto">
          <a:xfrm>
            <a:off x="2427289" y="5446713"/>
            <a:ext cx="3527425" cy="430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200">
                <a:solidFill>
                  <a:srgbClr val="0000CC"/>
                </a:solidFill>
              </a:rPr>
              <a:t>+ Lực ma sát F</a:t>
            </a:r>
            <a:r>
              <a:rPr lang="en-US" altLang="en-US" sz="2200" baseline="-25000">
                <a:solidFill>
                  <a:srgbClr val="0000CC"/>
                </a:solidFill>
              </a:rPr>
              <a:t>2</a:t>
            </a:r>
            <a:r>
              <a:rPr lang="en-US" altLang="en-US" sz="2200">
                <a:solidFill>
                  <a:srgbClr val="0000CC"/>
                </a:solidFill>
              </a:rPr>
              <a:t> </a:t>
            </a:r>
            <a:endParaRPr lang="vi-VN" altLang="en-US" sz="2200">
              <a:solidFill>
                <a:srgbClr val="0000CC"/>
              </a:solidFill>
              <a:latin typeface="Arial" panose="020B0604020202020204" pitchFamily="34" charset="0"/>
            </a:endParaRPr>
          </a:p>
        </p:txBody>
      </p:sp>
      <p:sp>
        <p:nvSpPr>
          <p:cNvPr id="28" name="TextBox 27">
            <a:extLst>
              <a:ext uri="{FF2B5EF4-FFF2-40B4-BE49-F238E27FC236}">
                <a16:creationId xmlns:a16="http://schemas.microsoft.com/office/drawing/2014/main" id="{DC3A8D51-C9C9-47FB-8A06-6C5585B48BBB}"/>
              </a:ext>
            </a:extLst>
          </p:cNvPr>
          <p:cNvSpPr txBox="1">
            <a:spLocks noChangeArrowheads="1"/>
          </p:cNvSpPr>
          <p:nvPr/>
        </p:nvSpPr>
        <p:spPr bwMode="auto">
          <a:xfrm>
            <a:off x="7175501" y="3502025"/>
            <a:ext cx="7207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000" b="1"/>
              <a:t>Phôi</a:t>
            </a:r>
            <a:endParaRPr lang="vi-VN" altLang="en-US" sz="2000" b="1">
              <a:latin typeface="Arial" panose="020B0604020202020204" pitchFamily="34" charset="0"/>
            </a:endParaRPr>
          </a:p>
        </p:txBody>
      </p:sp>
    </p:spTree>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800" decel="100000"/>
                                        <p:tgtEl>
                                          <p:spTgt spid="4"/>
                                        </p:tgtEl>
                                      </p:cBhvr>
                                    </p:animEffect>
                                    <p:anim calcmode="lin" valueType="num">
                                      <p:cBhvr>
                                        <p:cTn id="8" dur="800" decel="100000" fill="hold"/>
                                        <p:tgtEl>
                                          <p:spTgt spid="4"/>
                                        </p:tgtEl>
                                        <p:attrNameLst>
                                          <p:attrName>style.rotation</p:attrName>
                                        </p:attrNameLst>
                                      </p:cBhvr>
                                      <p:tavLst>
                                        <p:tav tm="0">
                                          <p:val>
                                            <p:fltVal val="-90"/>
                                          </p:val>
                                        </p:tav>
                                        <p:tav tm="100000">
                                          <p:val>
                                            <p:fltVal val="0"/>
                                          </p:val>
                                        </p:tav>
                                      </p:tavLst>
                                    </p:anim>
                                    <p:anim calcmode="lin" valueType="num">
                                      <p:cBhvr>
                                        <p:cTn id="9" dur="800" decel="100000" fill="hold"/>
                                        <p:tgtEl>
                                          <p:spTgt spid="4"/>
                                        </p:tgtEl>
                                        <p:attrNameLst>
                                          <p:attrName>ppt_x</p:attrName>
                                        </p:attrNameLst>
                                      </p:cBhvr>
                                      <p:tavLst>
                                        <p:tav tm="0">
                                          <p:val>
                                            <p:strVal val="#ppt_x+0.4"/>
                                          </p:val>
                                        </p:tav>
                                        <p:tav tm="100000">
                                          <p:val>
                                            <p:strVal val="#ppt_x-0.05"/>
                                          </p:val>
                                        </p:tav>
                                      </p:tavLst>
                                    </p:anim>
                                    <p:anim calcmode="lin" valueType="num">
                                      <p:cBhvr>
                                        <p:cTn id="10" dur="800" decel="100000" fill="hold"/>
                                        <p:tgtEl>
                                          <p:spTgt spid="4"/>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4"/>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4"/>
                                        </p:tgtEl>
                                        <p:attrNameLst>
                                          <p:attrName>ppt_y</p:attrName>
                                        </p:attrNameLst>
                                      </p:cBhvr>
                                      <p:tavLst>
                                        <p:tav tm="0">
                                          <p:val>
                                            <p:strVal val="#ppt_y+0.1"/>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randombar(horizontal)">
                                      <p:cBhvr>
                                        <p:cTn id="17" dur="500"/>
                                        <p:tgtEl>
                                          <p:spTgt spid="5"/>
                                        </p:tgtEl>
                                      </p:cBhvr>
                                    </p:animEffect>
                                  </p:childTnLst>
                                </p:cTn>
                              </p:par>
                              <p:par>
                                <p:cTn id="18" presetID="14" presetClass="entr" presetSubtype="10" fill="hold" nodeType="withEffect">
                                  <p:stCondLst>
                                    <p:cond delay="0"/>
                                  </p:stCondLst>
                                  <p:childTnLst>
                                    <p:set>
                                      <p:cBhvr>
                                        <p:cTn id="19" dur="1" fill="hold">
                                          <p:stCondLst>
                                            <p:cond delay="0"/>
                                          </p:stCondLst>
                                        </p:cTn>
                                        <p:tgtEl>
                                          <p:spTgt spid="1036"/>
                                        </p:tgtEl>
                                        <p:attrNameLst>
                                          <p:attrName>style.visibility</p:attrName>
                                        </p:attrNameLst>
                                      </p:cBhvr>
                                      <p:to>
                                        <p:strVal val="visible"/>
                                      </p:to>
                                    </p:set>
                                    <p:animEffect transition="in" filter="randombar(horizontal)">
                                      <p:cBhvr>
                                        <p:cTn id="20" dur="500"/>
                                        <p:tgtEl>
                                          <p:spTgt spid="1036"/>
                                        </p:tgtEl>
                                      </p:cBhvr>
                                    </p:animEffect>
                                  </p:childTnLst>
                                </p:cTn>
                              </p:par>
                              <p:par>
                                <p:cTn id="21" presetID="14" presetClass="entr" presetSubtype="10" fill="hold" grpId="0" nodeType="with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randombar(horizontal)">
                                      <p:cBhvr>
                                        <p:cTn id="23" dur="500"/>
                                        <p:tgtEl>
                                          <p:spTgt spid="14"/>
                                        </p:tgtEl>
                                      </p:cBhvr>
                                    </p:animEffect>
                                  </p:childTnLst>
                                </p:cTn>
                              </p:par>
                              <p:par>
                                <p:cTn id="24" presetID="14" presetClass="entr" presetSubtype="10" fill="hold" grpId="0" nodeType="withEffect">
                                  <p:stCondLst>
                                    <p:cond delay="0"/>
                                  </p:stCondLst>
                                  <p:childTnLst>
                                    <p:set>
                                      <p:cBhvr>
                                        <p:cTn id="25" dur="1" fill="hold">
                                          <p:stCondLst>
                                            <p:cond delay="0"/>
                                          </p:stCondLst>
                                        </p:cTn>
                                        <p:tgtEl>
                                          <p:spTgt spid="28"/>
                                        </p:tgtEl>
                                        <p:attrNameLst>
                                          <p:attrName>style.visibility</p:attrName>
                                        </p:attrNameLst>
                                      </p:cBhvr>
                                      <p:to>
                                        <p:strVal val="visible"/>
                                      </p:to>
                                    </p:set>
                                    <p:animEffect transition="in" filter="randombar(horizontal)">
                                      <p:cBhvr>
                                        <p:cTn id="26" dur="500"/>
                                        <p:tgtEl>
                                          <p:spTgt spid="28"/>
                                        </p:tgtEl>
                                      </p:cBhvr>
                                    </p:animEffect>
                                  </p:childTnLst>
                                </p:cTn>
                              </p:par>
                              <p:par>
                                <p:cTn id="27" presetID="14" presetClass="entr" presetSubtype="10" fill="hold" grpId="0" nodeType="withEffect">
                                  <p:stCondLst>
                                    <p:cond delay="0"/>
                                  </p:stCondLst>
                                  <p:childTnLst>
                                    <p:set>
                                      <p:cBhvr>
                                        <p:cTn id="28" dur="1" fill="hold">
                                          <p:stCondLst>
                                            <p:cond delay="0"/>
                                          </p:stCondLst>
                                        </p:cTn>
                                        <p:tgtEl>
                                          <p:spTgt spid="18"/>
                                        </p:tgtEl>
                                        <p:attrNameLst>
                                          <p:attrName>style.visibility</p:attrName>
                                        </p:attrNameLst>
                                      </p:cBhvr>
                                      <p:to>
                                        <p:strVal val="visible"/>
                                      </p:to>
                                    </p:set>
                                    <p:animEffect transition="in" filter="randombar(horizontal)">
                                      <p:cBhvr>
                                        <p:cTn id="29" dur="500"/>
                                        <p:tgtEl>
                                          <p:spTgt spid="18"/>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18" presetClass="entr" presetSubtype="12" fill="hold" grpId="0" nodeType="click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strips(downLeft)">
                                      <p:cBhvr>
                                        <p:cTn id="34" dur="500"/>
                                        <p:tgtEl>
                                          <p:spTgt spid="6"/>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26" presetClass="entr" presetSubtype="0" fill="hold" grpId="0" nodeType="click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wipe(down)">
                                      <p:cBhvr>
                                        <p:cTn id="39" dur="580">
                                          <p:stCondLst>
                                            <p:cond delay="0"/>
                                          </p:stCondLst>
                                        </p:cTn>
                                        <p:tgtEl>
                                          <p:spTgt spid="7"/>
                                        </p:tgtEl>
                                      </p:cBhvr>
                                    </p:animEffect>
                                    <p:anim calcmode="lin" valueType="num">
                                      <p:cBhvr>
                                        <p:cTn id="40"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45" dur="26">
                                          <p:stCondLst>
                                            <p:cond delay="650"/>
                                          </p:stCondLst>
                                        </p:cTn>
                                        <p:tgtEl>
                                          <p:spTgt spid="7"/>
                                        </p:tgtEl>
                                      </p:cBhvr>
                                      <p:to x="100000" y="60000"/>
                                    </p:animScale>
                                    <p:animScale>
                                      <p:cBhvr>
                                        <p:cTn id="46" dur="166" decel="50000">
                                          <p:stCondLst>
                                            <p:cond delay="676"/>
                                          </p:stCondLst>
                                        </p:cTn>
                                        <p:tgtEl>
                                          <p:spTgt spid="7"/>
                                        </p:tgtEl>
                                      </p:cBhvr>
                                      <p:to x="100000" y="100000"/>
                                    </p:animScale>
                                    <p:animScale>
                                      <p:cBhvr>
                                        <p:cTn id="47" dur="26">
                                          <p:stCondLst>
                                            <p:cond delay="1312"/>
                                          </p:stCondLst>
                                        </p:cTn>
                                        <p:tgtEl>
                                          <p:spTgt spid="7"/>
                                        </p:tgtEl>
                                      </p:cBhvr>
                                      <p:to x="100000" y="80000"/>
                                    </p:animScale>
                                    <p:animScale>
                                      <p:cBhvr>
                                        <p:cTn id="48" dur="166" decel="50000">
                                          <p:stCondLst>
                                            <p:cond delay="1338"/>
                                          </p:stCondLst>
                                        </p:cTn>
                                        <p:tgtEl>
                                          <p:spTgt spid="7"/>
                                        </p:tgtEl>
                                      </p:cBhvr>
                                      <p:to x="100000" y="100000"/>
                                    </p:animScale>
                                    <p:animScale>
                                      <p:cBhvr>
                                        <p:cTn id="49" dur="26">
                                          <p:stCondLst>
                                            <p:cond delay="1642"/>
                                          </p:stCondLst>
                                        </p:cTn>
                                        <p:tgtEl>
                                          <p:spTgt spid="7"/>
                                        </p:tgtEl>
                                      </p:cBhvr>
                                      <p:to x="100000" y="90000"/>
                                    </p:animScale>
                                    <p:animScale>
                                      <p:cBhvr>
                                        <p:cTn id="50" dur="166" decel="50000">
                                          <p:stCondLst>
                                            <p:cond delay="1668"/>
                                          </p:stCondLst>
                                        </p:cTn>
                                        <p:tgtEl>
                                          <p:spTgt spid="7"/>
                                        </p:tgtEl>
                                      </p:cBhvr>
                                      <p:to x="100000" y="100000"/>
                                    </p:animScale>
                                    <p:animScale>
                                      <p:cBhvr>
                                        <p:cTn id="51" dur="26">
                                          <p:stCondLst>
                                            <p:cond delay="1808"/>
                                          </p:stCondLst>
                                        </p:cTn>
                                        <p:tgtEl>
                                          <p:spTgt spid="7"/>
                                        </p:tgtEl>
                                      </p:cBhvr>
                                      <p:to x="100000" y="95000"/>
                                    </p:animScale>
                                    <p:animScale>
                                      <p:cBhvr>
                                        <p:cTn id="52" dur="166" decel="50000">
                                          <p:stCondLst>
                                            <p:cond delay="1834"/>
                                          </p:stCondLst>
                                        </p:cTn>
                                        <p:tgtEl>
                                          <p:spTgt spid="7"/>
                                        </p:tgtEl>
                                      </p:cBhvr>
                                      <p:to x="100000" y="100000"/>
                                    </p:animScale>
                                  </p:childTnLst>
                                </p:cTn>
                              </p:par>
                              <p:par>
                                <p:cTn id="53" presetID="26" presetClass="entr" presetSubtype="0" fill="hold" grpId="0" nodeType="withEffect">
                                  <p:stCondLst>
                                    <p:cond delay="0"/>
                                  </p:stCondLst>
                                  <p:childTnLst>
                                    <p:set>
                                      <p:cBhvr>
                                        <p:cTn id="54" dur="1" fill="hold">
                                          <p:stCondLst>
                                            <p:cond delay="0"/>
                                          </p:stCondLst>
                                        </p:cTn>
                                        <p:tgtEl>
                                          <p:spTgt spid="16"/>
                                        </p:tgtEl>
                                        <p:attrNameLst>
                                          <p:attrName>style.visibility</p:attrName>
                                        </p:attrNameLst>
                                      </p:cBhvr>
                                      <p:to>
                                        <p:strVal val="visible"/>
                                      </p:to>
                                    </p:set>
                                    <p:animEffect transition="in" filter="wipe(down)">
                                      <p:cBhvr>
                                        <p:cTn id="55" dur="580">
                                          <p:stCondLst>
                                            <p:cond delay="0"/>
                                          </p:stCondLst>
                                        </p:cTn>
                                        <p:tgtEl>
                                          <p:spTgt spid="16"/>
                                        </p:tgtEl>
                                      </p:cBhvr>
                                    </p:animEffect>
                                    <p:anim calcmode="lin" valueType="num">
                                      <p:cBhvr>
                                        <p:cTn id="56" dur="1822" tmFilter="0,0; 0.14,0.36; 0.43,0.73; 0.71,0.91; 1.0,1.0">
                                          <p:stCondLst>
                                            <p:cond delay="0"/>
                                          </p:stCondLst>
                                        </p:cTn>
                                        <p:tgtEl>
                                          <p:spTgt spid="16"/>
                                        </p:tgtEl>
                                        <p:attrNameLst>
                                          <p:attrName>ppt_x</p:attrName>
                                        </p:attrNameLst>
                                      </p:cBhvr>
                                      <p:tavLst>
                                        <p:tav tm="0">
                                          <p:val>
                                            <p:strVal val="#ppt_x-0.25"/>
                                          </p:val>
                                        </p:tav>
                                        <p:tav tm="100000">
                                          <p:val>
                                            <p:strVal val="#ppt_x"/>
                                          </p:val>
                                        </p:tav>
                                      </p:tavLst>
                                    </p:anim>
                                    <p:anim calcmode="lin" valueType="num">
                                      <p:cBhvr>
                                        <p:cTn id="57" dur="664" tmFilter="0.0,0.0; 0.25,0.07; 0.50,0.2; 0.75,0.467; 1.0,1.0">
                                          <p:stCondLst>
                                            <p:cond delay="0"/>
                                          </p:stCondLst>
                                        </p:cTn>
                                        <p:tgtEl>
                                          <p:spTgt spid="16"/>
                                        </p:tgtEl>
                                        <p:attrNameLst>
                                          <p:attrName>ppt_y</p:attrName>
                                        </p:attrNameLst>
                                      </p:cBhvr>
                                      <p:tavLst>
                                        <p:tav tm="0" fmla="#ppt_y-sin(pi*$)/3">
                                          <p:val>
                                            <p:fltVal val="0.5"/>
                                          </p:val>
                                        </p:tav>
                                        <p:tav tm="100000">
                                          <p:val>
                                            <p:fltVal val="1"/>
                                          </p:val>
                                        </p:tav>
                                      </p:tavLst>
                                    </p:anim>
                                    <p:anim calcmode="lin" valueType="num">
                                      <p:cBhvr>
                                        <p:cTn id="58" dur="664" tmFilter="0, 0; 0.125,0.2665; 0.25,0.4; 0.375,0.465; 0.5,0.5;  0.625,0.535; 0.75,0.6; 0.875,0.7335; 1,1">
                                          <p:stCondLst>
                                            <p:cond delay="664"/>
                                          </p:stCondLst>
                                        </p:cTn>
                                        <p:tgtEl>
                                          <p:spTgt spid="16"/>
                                        </p:tgtEl>
                                        <p:attrNameLst>
                                          <p:attrName>ppt_y</p:attrName>
                                        </p:attrNameLst>
                                      </p:cBhvr>
                                      <p:tavLst>
                                        <p:tav tm="0" fmla="#ppt_y-sin(pi*$)/9">
                                          <p:val>
                                            <p:fltVal val="0"/>
                                          </p:val>
                                        </p:tav>
                                        <p:tav tm="100000">
                                          <p:val>
                                            <p:fltVal val="1"/>
                                          </p:val>
                                        </p:tav>
                                      </p:tavLst>
                                    </p:anim>
                                    <p:anim calcmode="lin" valueType="num">
                                      <p:cBhvr>
                                        <p:cTn id="59" dur="332" tmFilter="0, 0; 0.125,0.2665; 0.25,0.4; 0.375,0.465; 0.5,0.5;  0.625,0.535; 0.75,0.6; 0.875,0.7335; 1,1">
                                          <p:stCondLst>
                                            <p:cond delay="1324"/>
                                          </p:stCondLst>
                                        </p:cTn>
                                        <p:tgtEl>
                                          <p:spTgt spid="16"/>
                                        </p:tgtEl>
                                        <p:attrNameLst>
                                          <p:attrName>ppt_y</p:attrName>
                                        </p:attrNameLst>
                                      </p:cBhvr>
                                      <p:tavLst>
                                        <p:tav tm="0" fmla="#ppt_y-sin(pi*$)/27">
                                          <p:val>
                                            <p:fltVal val="0"/>
                                          </p:val>
                                        </p:tav>
                                        <p:tav tm="100000">
                                          <p:val>
                                            <p:fltVal val="1"/>
                                          </p:val>
                                        </p:tav>
                                      </p:tavLst>
                                    </p:anim>
                                    <p:anim calcmode="lin" valueType="num">
                                      <p:cBhvr>
                                        <p:cTn id="60" dur="164" tmFilter="0, 0; 0.125,0.2665; 0.25,0.4; 0.375,0.465; 0.5,0.5;  0.625,0.535; 0.75,0.6; 0.875,0.7335; 1,1">
                                          <p:stCondLst>
                                            <p:cond delay="1656"/>
                                          </p:stCondLst>
                                        </p:cTn>
                                        <p:tgtEl>
                                          <p:spTgt spid="16"/>
                                        </p:tgtEl>
                                        <p:attrNameLst>
                                          <p:attrName>ppt_y</p:attrName>
                                        </p:attrNameLst>
                                      </p:cBhvr>
                                      <p:tavLst>
                                        <p:tav tm="0" fmla="#ppt_y-sin(pi*$)/81">
                                          <p:val>
                                            <p:fltVal val="0"/>
                                          </p:val>
                                        </p:tav>
                                        <p:tav tm="100000">
                                          <p:val>
                                            <p:fltVal val="1"/>
                                          </p:val>
                                        </p:tav>
                                      </p:tavLst>
                                    </p:anim>
                                    <p:animScale>
                                      <p:cBhvr>
                                        <p:cTn id="61" dur="26">
                                          <p:stCondLst>
                                            <p:cond delay="650"/>
                                          </p:stCondLst>
                                        </p:cTn>
                                        <p:tgtEl>
                                          <p:spTgt spid="16"/>
                                        </p:tgtEl>
                                      </p:cBhvr>
                                      <p:to x="100000" y="60000"/>
                                    </p:animScale>
                                    <p:animScale>
                                      <p:cBhvr>
                                        <p:cTn id="62" dur="166" decel="50000">
                                          <p:stCondLst>
                                            <p:cond delay="676"/>
                                          </p:stCondLst>
                                        </p:cTn>
                                        <p:tgtEl>
                                          <p:spTgt spid="16"/>
                                        </p:tgtEl>
                                      </p:cBhvr>
                                      <p:to x="100000" y="100000"/>
                                    </p:animScale>
                                    <p:animScale>
                                      <p:cBhvr>
                                        <p:cTn id="63" dur="26">
                                          <p:stCondLst>
                                            <p:cond delay="1312"/>
                                          </p:stCondLst>
                                        </p:cTn>
                                        <p:tgtEl>
                                          <p:spTgt spid="16"/>
                                        </p:tgtEl>
                                      </p:cBhvr>
                                      <p:to x="100000" y="80000"/>
                                    </p:animScale>
                                    <p:animScale>
                                      <p:cBhvr>
                                        <p:cTn id="64" dur="166" decel="50000">
                                          <p:stCondLst>
                                            <p:cond delay="1338"/>
                                          </p:stCondLst>
                                        </p:cTn>
                                        <p:tgtEl>
                                          <p:spTgt spid="16"/>
                                        </p:tgtEl>
                                      </p:cBhvr>
                                      <p:to x="100000" y="100000"/>
                                    </p:animScale>
                                    <p:animScale>
                                      <p:cBhvr>
                                        <p:cTn id="65" dur="26">
                                          <p:stCondLst>
                                            <p:cond delay="1642"/>
                                          </p:stCondLst>
                                        </p:cTn>
                                        <p:tgtEl>
                                          <p:spTgt spid="16"/>
                                        </p:tgtEl>
                                      </p:cBhvr>
                                      <p:to x="100000" y="90000"/>
                                    </p:animScale>
                                    <p:animScale>
                                      <p:cBhvr>
                                        <p:cTn id="66" dur="166" decel="50000">
                                          <p:stCondLst>
                                            <p:cond delay="1668"/>
                                          </p:stCondLst>
                                        </p:cTn>
                                        <p:tgtEl>
                                          <p:spTgt spid="16"/>
                                        </p:tgtEl>
                                      </p:cBhvr>
                                      <p:to x="100000" y="100000"/>
                                    </p:animScale>
                                    <p:animScale>
                                      <p:cBhvr>
                                        <p:cTn id="67" dur="26">
                                          <p:stCondLst>
                                            <p:cond delay="1808"/>
                                          </p:stCondLst>
                                        </p:cTn>
                                        <p:tgtEl>
                                          <p:spTgt spid="16"/>
                                        </p:tgtEl>
                                      </p:cBhvr>
                                      <p:to x="100000" y="95000"/>
                                    </p:animScale>
                                    <p:animScale>
                                      <p:cBhvr>
                                        <p:cTn id="68" dur="166" decel="50000">
                                          <p:stCondLst>
                                            <p:cond delay="1834"/>
                                          </p:stCondLst>
                                        </p:cTn>
                                        <p:tgtEl>
                                          <p:spTgt spid="16"/>
                                        </p:tgtEl>
                                      </p:cBhvr>
                                      <p:to x="100000" y="100000"/>
                                    </p:animScale>
                                  </p:childTnLst>
                                </p:cTn>
                              </p:par>
                            </p:childTnLst>
                          </p:cTn>
                        </p:par>
                      </p:childTnLst>
                    </p:cTn>
                  </p:par>
                  <p:par>
                    <p:cTn id="69" fill="hold" nodeType="clickPar">
                      <p:stCondLst>
                        <p:cond delay="indefinite"/>
                      </p:stCondLst>
                      <p:childTnLst>
                        <p:par>
                          <p:cTn id="70" fill="hold" nodeType="withGroup">
                            <p:stCondLst>
                              <p:cond delay="0"/>
                            </p:stCondLst>
                            <p:childTnLst>
                              <p:par>
                                <p:cTn id="71" presetID="52" presetClass="entr" presetSubtype="0" fill="hold" grpId="0" nodeType="clickEffect">
                                  <p:stCondLst>
                                    <p:cond delay="0"/>
                                  </p:stCondLst>
                                  <p:childTnLst>
                                    <p:set>
                                      <p:cBhvr>
                                        <p:cTn id="72" dur="1" fill="hold">
                                          <p:stCondLst>
                                            <p:cond delay="0"/>
                                          </p:stCondLst>
                                        </p:cTn>
                                        <p:tgtEl>
                                          <p:spTgt spid="8"/>
                                        </p:tgtEl>
                                        <p:attrNameLst>
                                          <p:attrName>style.visibility</p:attrName>
                                        </p:attrNameLst>
                                      </p:cBhvr>
                                      <p:to>
                                        <p:strVal val="visible"/>
                                      </p:to>
                                    </p:set>
                                    <p:animScale>
                                      <p:cBhvr>
                                        <p:cTn id="73" dur="1000" decel="50000" fill="hold">
                                          <p:stCondLst>
                                            <p:cond delay="0"/>
                                          </p:stCondLst>
                                        </p:cTn>
                                        <p:tgtEl>
                                          <p:spTgt spid="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4" dur="1000" decel="50000" fill="hold">
                                          <p:stCondLst>
                                            <p:cond delay="0"/>
                                          </p:stCondLst>
                                        </p:cTn>
                                        <p:tgtEl>
                                          <p:spTgt spid="8"/>
                                        </p:tgtEl>
                                        <p:attrNameLst>
                                          <p:attrName>ppt_x</p:attrName>
                                          <p:attrName>ppt_y</p:attrName>
                                        </p:attrNameLst>
                                      </p:cBhvr>
                                    </p:animMotion>
                                    <p:animEffect transition="in" filter="fade">
                                      <p:cBhvr>
                                        <p:cTn id="75" dur="1000"/>
                                        <p:tgtEl>
                                          <p:spTgt spid="8"/>
                                        </p:tgtEl>
                                      </p:cBhvr>
                                    </p:animEffect>
                                  </p:childTnLst>
                                </p:cTn>
                              </p:par>
                              <p:par>
                                <p:cTn id="76" presetID="52" presetClass="entr" presetSubtype="0" fill="hold" grpId="0" nodeType="withEffect">
                                  <p:stCondLst>
                                    <p:cond delay="0"/>
                                  </p:stCondLst>
                                  <p:childTnLst>
                                    <p:set>
                                      <p:cBhvr>
                                        <p:cTn id="77" dur="1" fill="hold">
                                          <p:stCondLst>
                                            <p:cond delay="0"/>
                                          </p:stCondLst>
                                        </p:cTn>
                                        <p:tgtEl>
                                          <p:spTgt spid="23"/>
                                        </p:tgtEl>
                                        <p:attrNameLst>
                                          <p:attrName>style.visibility</p:attrName>
                                        </p:attrNameLst>
                                      </p:cBhvr>
                                      <p:to>
                                        <p:strVal val="visible"/>
                                      </p:to>
                                    </p:set>
                                    <p:animScale>
                                      <p:cBhvr>
                                        <p:cTn id="78" dur="1000" decel="50000" fill="hold">
                                          <p:stCondLst>
                                            <p:cond delay="0"/>
                                          </p:stCondLst>
                                        </p:cTn>
                                        <p:tgtEl>
                                          <p:spTgt spid="2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9" dur="1000" decel="50000" fill="hold">
                                          <p:stCondLst>
                                            <p:cond delay="0"/>
                                          </p:stCondLst>
                                        </p:cTn>
                                        <p:tgtEl>
                                          <p:spTgt spid="23"/>
                                        </p:tgtEl>
                                        <p:attrNameLst>
                                          <p:attrName>ppt_x</p:attrName>
                                          <p:attrName>ppt_y</p:attrName>
                                        </p:attrNameLst>
                                      </p:cBhvr>
                                    </p:animMotion>
                                    <p:animEffect transition="in" filter="fade">
                                      <p:cBhvr>
                                        <p:cTn id="80" dur="1000"/>
                                        <p:tgtEl>
                                          <p:spTgt spid="23"/>
                                        </p:tgtEl>
                                      </p:cBhvr>
                                    </p:animEffect>
                                  </p:childTnLst>
                                </p:cTn>
                              </p:par>
                            </p:childTnLst>
                          </p:cTn>
                        </p:par>
                      </p:childTnLst>
                    </p:cTn>
                  </p:par>
                  <p:par>
                    <p:cTn id="81" fill="hold" nodeType="clickPar">
                      <p:stCondLst>
                        <p:cond delay="indefinite"/>
                      </p:stCondLst>
                      <p:childTnLst>
                        <p:par>
                          <p:cTn id="82" fill="hold" nodeType="withGroup">
                            <p:stCondLst>
                              <p:cond delay="0"/>
                            </p:stCondLst>
                            <p:childTnLst>
                              <p:par>
                                <p:cTn id="83" presetID="53" presetClass="entr" presetSubtype="16" fill="hold" grpId="0" nodeType="clickEffect">
                                  <p:stCondLst>
                                    <p:cond delay="0"/>
                                  </p:stCondLst>
                                  <p:childTnLst>
                                    <p:set>
                                      <p:cBhvr>
                                        <p:cTn id="84" dur="1" fill="hold">
                                          <p:stCondLst>
                                            <p:cond delay="0"/>
                                          </p:stCondLst>
                                        </p:cTn>
                                        <p:tgtEl>
                                          <p:spTgt spid="30"/>
                                        </p:tgtEl>
                                        <p:attrNameLst>
                                          <p:attrName>style.visibility</p:attrName>
                                        </p:attrNameLst>
                                      </p:cBhvr>
                                      <p:to>
                                        <p:strVal val="visible"/>
                                      </p:to>
                                    </p:set>
                                    <p:anim calcmode="lin" valueType="num">
                                      <p:cBhvr>
                                        <p:cTn id="85" dur="500" fill="hold"/>
                                        <p:tgtEl>
                                          <p:spTgt spid="30"/>
                                        </p:tgtEl>
                                        <p:attrNameLst>
                                          <p:attrName>ppt_w</p:attrName>
                                        </p:attrNameLst>
                                      </p:cBhvr>
                                      <p:tavLst>
                                        <p:tav tm="0">
                                          <p:val>
                                            <p:fltVal val="0"/>
                                          </p:val>
                                        </p:tav>
                                        <p:tav tm="100000">
                                          <p:val>
                                            <p:strVal val="#ppt_w"/>
                                          </p:val>
                                        </p:tav>
                                      </p:tavLst>
                                    </p:anim>
                                    <p:anim calcmode="lin" valueType="num">
                                      <p:cBhvr>
                                        <p:cTn id="86" dur="500" fill="hold"/>
                                        <p:tgtEl>
                                          <p:spTgt spid="30"/>
                                        </p:tgtEl>
                                        <p:attrNameLst>
                                          <p:attrName>ppt_h</p:attrName>
                                        </p:attrNameLst>
                                      </p:cBhvr>
                                      <p:tavLst>
                                        <p:tav tm="0">
                                          <p:val>
                                            <p:fltVal val="0"/>
                                          </p:val>
                                        </p:tav>
                                        <p:tav tm="100000">
                                          <p:val>
                                            <p:strVal val="#ppt_h"/>
                                          </p:val>
                                        </p:tav>
                                      </p:tavLst>
                                    </p:anim>
                                    <p:animEffect transition="in" filter="fade">
                                      <p:cBhvr>
                                        <p:cTn id="87" dur="500"/>
                                        <p:tgtEl>
                                          <p:spTgt spid="30"/>
                                        </p:tgtEl>
                                      </p:cBhvr>
                                    </p:animEffect>
                                  </p:childTnLst>
                                </p:cTn>
                              </p:par>
                            </p:childTnLst>
                          </p:cTn>
                        </p:par>
                      </p:childTnLst>
                    </p:cTn>
                  </p:par>
                  <p:par>
                    <p:cTn id="88" fill="hold" nodeType="clickPar">
                      <p:stCondLst>
                        <p:cond delay="indefinite"/>
                      </p:stCondLst>
                      <p:childTnLst>
                        <p:par>
                          <p:cTn id="89" fill="hold" nodeType="withGroup">
                            <p:stCondLst>
                              <p:cond delay="0"/>
                            </p:stCondLst>
                            <p:childTnLst>
                              <p:par>
                                <p:cTn id="90" presetID="56" presetClass="entr" presetSubtype="0" fill="hold" grpId="0" nodeType="clickEffect">
                                  <p:stCondLst>
                                    <p:cond delay="0"/>
                                  </p:stCondLst>
                                  <p:iterate type="lt">
                                    <p:tmPct val="10000"/>
                                  </p:iterate>
                                  <p:childTnLst>
                                    <p:set>
                                      <p:cBhvr>
                                        <p:cTn id="91" dur="1" fill="hold">
                                          <p:stCondLst>
                                            <p:cond delay="0"/>
                                          </p:stCondLst>
                                        </p:cTn>
                                        <p:tgtEl>
                                          <p:spTgt spid="31"/>
                                        </p:tgtEl>
                                        <p:attrNameLst>
                                          <p:attrName>style.visibility</p:attrName>
                                        </p:attrNameLst>
                                      </p:cBhvr>
                                      <p:to>
                                        <p:strVal val="visible"/>
                                      </p:to>
                                    </p:set>
                                    <p:anim by="(-#ppt_w*2)" calcmode="lin" valueType="num">
                                      <p:cBhvr rctx="PPT">
                                        <p:cTn id="92" dur="500" autoRev="1" fill="hold">
                                          <p:stCondLst>
                                            <p:cond delay="0"/>
                                          </p:stCondLst>
                                        </p:cTn>
                                        <p:tgtEl>
                                          <p:spTgt spid="31"/>
                                        </p:tgtEl>
                                        <p:attrNameLst>
                                          <p:attrName>ppt_w</p:attrName>
                                        </p:attrNameLst>
                                      </p:cBhvr>
                                    </p:anim>
                                    <p:anim by="(#ppt_w*0.50)" calcmode="lin" valueType="num">
                                      <p:cBhvr>
                                        <p:cTn id="93" dur="500" decel="50000" autoRev="1" fill="hold">
                                          <p:stCondLst>
                                            <p:cond delay="0"/>
                                          </p:stCondLst>
                                        </p:cTn>
                                        <p:tgtEl>
                                          <p:spTgt spid="31"/>
                                        </p:tgtEl>
                                        <p:attrNameLst>
                                          <p:attrName>ppt_x</p:attrName>
                                        </p:attrNameLst>
                                      </p:cBhvr>
                                    </p:anim>
                                    <p:anim from="(-#ppt_h/2)" to="(#ppt_y)" calcmode="lin" valueType="num">
                                      <p:cBhvr>
                                        <p:cTn id="94" dur="1000" fill="hold">
                                          <p:stCondLst>
                                            <p:cond delay="0"/>
                                          </p:stCondLst>
                                        </p:cTn>
                                        <p:tgtEl>
                                          <p:spTgt spid="31"/>
                                        </p:tgtEl>
                                        <p:attrNameLst>
                                          <p:attrName>ppt_y</p:attrName>
                                        </p:attrNameLst>
                                      </p:cBhvr>
                                    </p:anim>
                                    <p:animRot by="21600000">
                                      <p:cBhvr>
                                        <p:cTn id="95" dur="1000" fill="hold">
                                          <p:stCondLst>
                                            <p:cond delay="0"/>
                                          </p:stCondLst>
                                        </p:cTn>
                                        <p:tgtEl>
                                          <p:spTgt spid="31"/>
                                        </p:tgtEl>
                                        <p:attrNameLst>
                                          <p:attrName>r</p:attrName>
                                        </p:attrNameLst>
                                      </p:cBhvr>
                                    </p:animRot>
                                  </p:childTnLst>
                                </p:cTn>
                              </p:par>
                              <p:par>
                                <p:cTn id="96" presetID="56" presetClass="entr" presetSubtype="0" fill="hold" grpId="0" nodeType="withEffect">
                                  <p:stCondLst>
                                    <p:cond delay="0"/>
                                  </p:stCondLst>
                                  <p:iterate type="lt">
                                    <p:tmPct val="10000"/>
                                  </p:iterate>
                                  <p:childTnLst>
                                    <p:set>
                                      <p:cBhvr>
                                        <p:cTn id="97" dur="1" fill="hold">
                                          <p:stCondLst>
                                            <p:cond delay="0"/>
                                          </p:stCondLst>
                                        </p:cTn>
                                        <p:tgtEl>
                                          <p:spTgt spid="22"/>
                                        </p:tgtEl>
                                        <p:attrNameLst>
                                          <p:attrName>style.visibility</p:attrName>
                                        </p:attrNameLst>
                                      </p:cBhvr>
                                      <p:to>
                                        <p:strVal val="visible"/>
                                      </p:to>
                                    </p:set>
                                    <p:anim by="(-#ppt_w*2)" calcmode="lin" valueType="num">
                                      <p:cBhvr rctx="PPT">
                                        <p:cTn id="98" dur="500" autoRev="1" fill="hold">
                                          <p:stCondLst>
                                            <p:cond delay="0"/>
                                          </p:stCondLst>
                                        </p:cTn>
                                        <p:tgtEl>
                                          <p:spTgt spid="22"/>
                                        </p:tgtEl>
                                        <p:attrNameLst>
                                          <p:attrName>ppt_w</p:attrName>
                                        </p:attrNameLst>
                                      </p:cBhvr>
                                    </p:anim>
                                    <p:anim by="(#ppt_w*0.50)" calcmode="lin" valueType="num">
                                      <p:cBhvr>
                                        <p:cTn id="99" dur="500" decel="50000" autoRev="1" fill="hold">
                                          <p:stCondLst>
                                            <p:cond delay="0"/>
                                          </p:stCondLst>
                                        </p:cTn>
                                        <p:tgtEl>
                                          <p:spTgt spid="22"/>
                                        </p:tgtEl>
                                        <p:attrNameLst>
                                          <p:attrName>ppt_x</p:attrName>
                                        </p:attrNameLst>
                                      </p:cBhvr>
                                    </p:anim>
                                    <p:anim from="(-#ppt_h/2)" to="(#ppt_y)" calcmode="lin" valueType="num">
                                      <p:cBhvr>
                                        <p:cTn id="100" dur="1000" fill="hold">
                                          <p:stCondLst>
                                            <p:cond delay="0"/>
                                          </p:stCondLst>
                                        </p:cTn>
                                        <p:tgtEl>
                                          <p:spTgt spid="22"/>
                                        </p:tgtEl>
                                        <p:attrNameLst>
                                          <p:attrName>ppt_y</p:attrName>
                                        </p:attrNameLst>
                                      </p:cBhvr>
                                    </p:anim>
                                    <p:animRot by="21600000">
                                      <p:cBhvr>
                                        <p:cTn id="101" dur="1000" fill="hold">
                                          <p:stCondLst>
                                            <p:cond delay="0"/>
                                          </p:stCondLst>
                                        </p:cTn>
                                        <p:tgtEl>
                                          <p:spTgt spid="22"/>
                                        </p:tgtEl>
                                        <p:attrNameLst>
                                          <p:attrName>r</p:attrName>
                                        </p:attrNameLst>
                                      </p:cBhvr>
                                    </p:animRot>
                                  </p:childTnLst>
                                </p:cTn>
                              </p:par>
                            </p:childTnLst>
                          </p:cTn>
                        </p:par>
                      </p:childTnLst>
                    </p:cTn>
                  </p:par>
                  <p:par>
                    <p:cTn id="102" fill="hold" nodeType="clickPar">
                      <p:stCondLst>
                        <p:cond delay="indefinite"/>
                      </p:stCondLst>
                      <p:childTnLst>
                        <p:par>
                          <p:cTn id="103" fill="hold" nodeType="withGroup">
                            <p:stCondLst>
                              <p:cond delay="0"/>
                            </p:stCondLst>
                            <p:childTnLst>
                              <p:par>
                                <p:cTn id="104" presetID="30" presetClass="entr" presetSubtype="0" fill="hold" grpId="0" nodeType="clickEffect">
                                  <p:stCondLst>
                                    <p:cond delay="0"/>
                                  </p:stCondLst>
                                  <p:childTnLst>
                                    <p:set>
                                      <p:cBhvr>
                                        <p:cTn id="105" dur="1" fill="hold">
                                          <p:stCondLst>
                                            <p:cond delay="0"/>
                                          </p:stCondLst>
                                        </p:cTn>
                                        <p:tgtEl>
                                          <p:spTgt spid="32"/>
                                        </p:tgtEl>
                                        <p:attrNameLst>
                                          <p:attrName>style.visibility</p:attrName>
                                        </p:attrNameLst>
                                      </p:cBhvr>
                                      <p:to>
                                        <p:strVal val="visible"/>
                                      </p:to>
                                    </p:set>
                                    <p:animEffect transition="in" filter="fade">
                                      <p:cBhvr>
                                        <p:cTn id="106" dur="800" decel="100000"/>
                                        <p:tgtEl>
                                          <p:spTgt spid="32"/>
                                        </p:tgtEl>
                                      </p:cBhvr>
                                    </p:animEffect>
                                    <p:anim calcmode="lin" valueType="num">
                                      <p:cBhvr>
                                        <p:cTn id="107" dur="800" decel="100000" fill="hold"/>
                                        <p:tgtEl>
                                          <p:spTgt spid="32"/>
                                        </p:tgtEl>
                                        <p:attrNameLst>
                                          <p:attrName>style.rotation</p:attrName>
                                        </p:attrNameLst>
                                      </p:cBhvr>
                                      <p:tavLst>
                                        <p:tav tm="0">
                                          <p:val>
                                            <p:fltVal val="-90"/>
                                          </p:val>
                                        </p:tav>
                                        <p:tav tm="100000">
                                          <p:val>
                                            <p:fltVal val="0"/>
                                          </p:val>
                                        </p:tav>
                                      </p:tavLst>
                                    </p:anim>
                                    <p:anim calcmode="lin" valueType="num">
                                      <p:cBhvr>
                                        <p:cTn id="108" dur="800" decel="100000" fill="hold"/>
                                        <p:tgtEl>
                                          <p:spTgt spid="32"/>
                                        </p:tgtEl>
                                        <p:attrNameLst>
                                          <p:attrName>ppt_x</p:attrName>
                                        </p:attrNameLst>
                                      </p:cBhvr>
                                      <p:tavLst>
                                        <p:tav tm="0">
                                          <p:val>
                                            <p:strVal val="#ppt_x+0.4"/>
                                          </p:val>
                                        </p:tav>
                                        <p:tav tm="100000">
                                          <p:val>
                                            <p:strVal val="#ppt_x-0.05"/>
                                          </p:val>
                                        </p:tav>
                                      </p:tavLst>
                                    </p:anim>
                                    <p:anim calcmode="lin" valueType="num">
                                      <p:cBhvr>
                                        <p:cTn id="109" dur="800" decel="100000" fill="hold"/>
                                        <p:tgtEl>
                                          <p:spTgt spid="32"/>
                                        </p:tgtEl>
                                        <p:attrNameLst>
                                          <p:attrName>ppt_y</p:attrName>
                                        </p:attrNameLst>
                                      </p:cBhvr>
                                      <p:tavLst>
                                        <p:tav tm="0">
                                          <p:val>
                                            <p:strVal val="#ppt_y-0.4"/>
                                          </p:val>
                                        </p:tav>
                                        <p:tav tm="100000">
                                          <p:val>
                                            <p:strVal val="#ppt_y+0.1"/>
                                          </p:val>
                                        </p:tav>
                                      </p:tavLst>
                                    </p:anim>
                                    <p:anim calcmode="lin" valueType="num">
                                      <p:cBhvr>
                                        <p:cTn id="110" dur="200" accel="100000" fill="hold">
                                          <p:stCondLst>
                                            <p:cond delay="800"/>
                                          </p:stCondLst>
                                        </p:cTn>
                                        <p:tgtEl>
                                          <p:spTgt spid="32"/>
                                        </p:tgtEl>
                                        <p:attrNameLst>
                                          <p:attrName>ppt_x</p:attrName>
                                        </p:attrNameLst>
                                      </p:cBhvr>
                                      <p:tavLst>
                                        <p:tav tm="0">
                                          <p:val>
                                            <p:strVal val="#ppt_x-0.05"/>
                                          </p:val>
                                        </p:tav>
                                        <p:tav tm="100000">
                                          <p:val>
                                            <p:strVal val="#ppt_x"/>
                                          </p:val>
                                        </p:tav>
                                      </p:tavLst>
                                    </p:anim>
                                    <p:anim calcmode="lin" valueType="num">
                                      <p:cBhvr>
                                        <p:cTn id="111" dur="200" accel="100000" fill="hold">
                                          <p:stCondLst>
                                            <p:cond delay="800"/>
                                          </p:stCondLst>
                                        </p:cTn>
                                        <p:tgtEl>
                                          <p:spTgt spid="32"/>
                                        </p:tgtEl>
                                        <p:attrNameLst>
                                          <p:attrName>ppt_y</p:attrName>
                                        </p:attrNameLst>
                                      </p:cBhvr>
                                      <p:tavLst>
                                        <p:tav tm="0">
                                          <p:val>
                                            <p:strVal val="#ppt_y+0.1"/>
                                          </p:val>
                                        </p:tav>
                                        <p:tav tm="100000">
                                          <p:val>
                                            <p:strVal val="#ppt_y"/>
                                          </p:val>
                                        </p:tav>
                                      </p:tavLst>
                                    </p:anim>
                                  </p:childTnLst>
                                </p:cTn>
                              </p:par>
                              <p:par>
                                <p:cTn id="112" presetID="30" presetClass="entr" presetSubtype="0" fill="hold" grpId="0" nodeType="withEffect">
                                  <p:stCondLst>
                                    <p:cond delay="0"/>
                                  </p:stCondLst>
                                  <p:childTnLst>
                                    <p:set>
                                      <p:cBhvr>
                                        <p:cTn id="113" dur="1" fill="hold">
                                          <p:stCondLst>
                                            <p:cond delay="0"/>
                                          </p:stCondLst>
                                        </p:cTn>
                                        <p:tgtEl>
                                          <p:spTgt spid="24"/>
                                        </p:tgtEl>
                                        <p:attrNameLst>
                                          <p:attrName>style.visibility</p:attrName>
                                        </p:attrNameLst>
                                      </p:cBhvr>
                                      <p:to>
                                        <p:strVal val="visible"/>
                                      </p:to>
                                    </p:set>
                                    <p:animEffect transition="in" filter="fade">
                                      <p:cBhvr>
                                        <p:cTn id="114" dur="800" decel="100000"/>
                                        <p:tgtEl>
                                          <p:spTgt spid="24"/>
                                        </p:tgtEl>
                                      </p:cBhvr>
                                    </p:animEffect>
                                    <p:anim calcmode="lin" valueType="num">
                                      <p:cBhvr>
                                        <p:cTn id="115" dur="800" decel="100000" fill="hold"/>
                                        <p:tgtEl>
                                          <p:spTgt spid="24"/>
                                        </p:tgtEl>
                                        <p:attrNameLst>
                                          <p:attrName>style.rotation</p:attrName>
                                        </p:attrNameLst>
                                      </p:cBhvr>
                                      <p:tavLst>
                                        <p:tav tm="0">
                                          <p:val>
                                            <p:fltVal val="-90"/>
                                          </p:val>
                                        </p:tav>
                                        <p:tav tm="100000">
                                          <p:val>
                                            <p:fltVal val="0"/>
                                          </p:val>
                                        </p:tav>
                                      </p:tavLst>
                                    </p:anim>
                                    <p:anim calcmode="lin" valueType="num">
                                      <p:cBhvr>
                                        <p:cTn id="116" dur="800" decel="100000" fill="hold"/>
                                        <p:tgtEl>
                                          <p:spTgt spid="24"/>
                                        </p:tgtEl>
                                        <p:attrNameLst>
                                          <p:attrName>ppt_x</p:attrName>
                                        </p:attrNameLst>
                                      </p:cBhvr>
                                      <p:tavLst>
                                        <p:tav tm="0">
                                          <p:val>
                                            <p:strVal val="#ppt_x+0.4"/>
                                          </p:val>
                                        </p:tav>
                                        <p:tav tm="100000">
                                          <p:val>
                                            <p:strVal val="#ppt_x-0.05"/>
                                          </p:val>
                                        </p:tav>
                                      </p:tavLst>
                                    </p:anim>
                                    <p:anim calcmode="lin" valueType="num">
                                      <p:cBhvr>
                                        <p:cTn id="117" dur="800" decel="100000" fill="hold"/>
                                        <p:tgtEl>
                                          <p:spTgt spid="24"/>
                                        </p:tgtEl>
                                        <p:attrNameLst>
                                          <p:attrName>ppt_y</p:attrName>
                                        </p:attrNameLst>
                                      </p:cBhvr>
                                      <p:tavLst>
                                        <p:tav tm="0">
                                          <p:val>
                                            <p:strVal val="#ppt_y-0.4"/>
                                          </p:val>
                                        </p:tav>
                                        <p:tav tm="100000">
                                          <p:val>
                                            <p:strVal val="#ppt_y+0.1"/>
                                          </p:val>
                                        </p:tav>
                                      </p:tavLst>
                                    </p:anim>
                                    <p:anim calcmode="lin" valueType="num">
                                      <p:cBhvr>
                                        <p:cTn id="118" dur="200" accel="100000" fill="hold">
                                          <p:stCondLst>
                                            <p:cond delay="800"/>
                                          </p:stCondLst>
                                        </p:cTn>
                                        <p:tgtEl>
                                          <p:spTgt spid="24"/>
                                        </p:tgtEl>
                                        <p:attrNameLst>
                                          <p:attrName>ppt_x</p:attrName>
                                        </p:attrNameLst>
                                      </p:cBhvr>
                                      <p:tavLst>
                                        <p:tav tm="0">
                                          <p:val>
                                            <p:strVal val="#ppt_x-0.05"/>
                                          </p:val>
                                        </p:tav>
                                        <p:tav tm="100000">
                                          <p:val>
                                            <p:strVal val="#ppt_x"/>
                                          </p:val>
                                        </p:tav>
                                      </p:tavLst>
                                    </p:anim>
                                    <p:anim calcmode="lin" valueType="num">
                                      <p:cBhvr>
                                        <p:cTn id="119" dur="200" accel="100000" fill="hold">
                                          <p:stCondLst>
                                            <p:cond delay="800"/>
                                          </p:stCondLst>
                                        </p:cTn>
                                        <p:tgtEl>
                                          <p:spTgt spid="24"/>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8" grpId="0"/>
      <p:bldP spid="14" grpId="0"/>
      <p:bldP spid="16" grpId="0"/>
      <p:bldP spid="22" grpId="0"/>
      <p:bldP spid="23" grpId="0"/>
      <p:bldP spid="24" grpId="0"/>
      <p:bldP spid="18" grpId="0"/>
      <p:bldP spid="30" grpId="0"/>
      <p:bldP spid="31" grpId="0"/>
      <p:bldP spid="32" grpId="0"/>
      <p:bldP spid="28"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descr="D:\GIAI TRI\HINH\hinh\Blog\untitled.bmp">
            <a:extLst>
              <a:ext uri="{FF2B5EF4-FFF2-40B4-BE49-F238E27FC236}">
                <a16:creationId xmlns:a16="http://schemas.microsoft.com/office/drawing/2014/main" id="{BEDE9C23-C0B5-4E83-A02B-F3259C67F5D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2412" y="-26988"/>
            <a:ext cx="9145588" cy="6884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8" name="Picture 2">
            <a:extLst>
              <a:ext uri="{FF2B5EF4-FFF2-40B4-BE49-F238E27FC236}">
                <a16:creationId xmlns:a16="http://schemas.microsoft.com/office/drawing/2014/main" id="{23A77F5A-6314-4D6D-A5C5-9A9A07B0C11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92725" y="1196976"/>
            <a:ext cx="5340350" cy="3922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9" name="Right Arrow 98">
            <a:extLst>
              <a:ext uri="{FF2B5EF4-FFF2-40B4-BE49-F238E27FC236}">
                <a16:creationId xmlns:a16="http://schemas.microsoft.com/office/drawing/2014/main" id="{D85A2000-4217-454F-B521-48F97D75A494}"/>
              </a:ext>
            </a:extLst>
          </p:cNvPr>
          <p:cNvSpPr/>
          <p:nvPr/>
        </p:nvSpPr>
        <p:spPr>
          <a:xfrm rot="8672317" flipV="1">
            <a:off x="7061201" y="3532188"/>
            <a:ext cx="1249363" cy="144462"/>
          </a:xfrm>
          <a:prstGeom prst="rightArrow">
            <a:avLst>
              <a:gd name="adj1" fmla="val 50000"/>
              <a:gd name="adj2" fmla="val 129892"/>
            </a:avLst>
          </a:prstGeom>
          <a:ln/>
        </p:spPr>
        <p:style>
          <a:lnRef idx="2">
            <a:schemeClr val="dk1"/>
          </a:lnRef>
          <a:fillRef idx="1">
            <a:schemeClr val="lt1"/>
          </a:fillRef>
          <a:effectRef idx="0">
            <a:schemeClr val="dk1"/>
          </a:effectRef>
          <a:fontRef idx="minor">
            <a:schemeClr val="dk1"/>
          </a:fontRef>
        </p:style>
        <p:txBody>
          <a:bodyPr anchor="ctr"/>
          <a:lstStyle/>
          <a:p>
            <a:pPr algn="ctr">
              <a:defRPr/>
            </a:pPr>
            <a:endParaRPr lang="vi-VN"/>
          </a:p>
        </p:txBody>
      </p:sp>
      <p:sp>
        <p:nvSpPr>
          <p:cNvPr id="100" name="Right Arrow 99">
            <a:extLst>
              <a:ext uri="{FF2B5EF4-FFF2-40B4-BE49-F238E27FC236}">
                <a16:creationId xmlns:a16="http://schemas.microsoft.com/office/drawing/2014/main" id="{C310120B-46AF-43C1-BAA5-34F17BBACB5A}"/>
              </a:ext>
            </a:extLst>
          </p:cNvPr>
          <p:cNvSpPr/>
          <p:nvPr/>
        </p:nvSpPr>
        <p:spPr>
          <a:xfrm rot="5400000">
            <a:off x="7055645" y="4237832"/>
            <a:ext cx="2128837" cy="146050"/>
          </a:xfrm>
          <a:prstGeom prst="rightArrow">
            <a:avLst>
              <a:gd name="adj1" fmla="val 50000"/>
              <a:gd name="adj2" fmla="val 105503"/>
            </a:avLst>
          </a:prstGeom>
          <a:ln/>
        </p:spPr>
        <p:style>
          <a:lnRef idx="2">
            <a:schemeClr val="dk1"/>
          </a:lnRef>
          <a:fillRef idx="1">
            <a:schemeClr val="lt1"/>
          </a:fillRef>
          <a:effectRef idx="0">
            <a:schemeClr val="dk1"/>
          </a:effectRef>
          <a:fontRef idx="minor">
            <a:schemeClr val="dk1"/>
          </a:fontRef>
        </p:style>
        <p:txBody>
          <a:bodyPr anchor="ctr"/>
          <a:lstStyle/>
          <a:p>
            <a:pPr algn="ctr">
              <a:defRPr/>
            </a:pPr>
            <a:endParaRPr lang="vi-VN"/>
          </a:p>
        </p:txBody>
      </p:sp>
      <p:sp>
        <p:nvSpPr>
          <p:cNvPr id="101" name="Right Arrow 100">
            <a:extLst>
              <a:ext uri="{FF2B5EF4-FFF2-40B4-BE49-F238E27FC236}">
                <a16:creationId xmlns:a16="http://schemas.microsoft.com/office/drawing/2014/main" id="{D783A5CB-247E-4A99-83DB-726AE99223B2}"/>
              </a:ext>
            </a:extLst>
          </p:cNvPr>
          <p:cNvSpPr/>
          <p:nvPr/>
        </p:nvSpPr>
        <p:spPr>
          <a:xfrm rot="5750566" flipV="1">
            <a:off x="6507163" y="4627563"/>
            <a:ext cx="2951163" cy="160338"/>
          </a:xfrm>
          <a:prstGeom prst="rightArrow">
            <a:avLst>
              <a:gd name="adj1" fmla="val 50000"/>
              <a:gd name="adj2" fmla="val 119347"/>
            </a:avLst>
          </a:prstGeom>
          <a:ln/>
        </p:spPr>
        <p:style>
          <a:lnRef idx="2">
            <a:schemeClr val="dk1"/>
          </a:lnRef>
          <a:fillRef idx="1">
            <a:schemeClr val="lt1"/>
          </a:fillRef>
          <a:effectRef idx="0">
            <a:schemeClr val="dk1"/>
          </a:effectRef>
          <a:fontRef idx="minor">
            <a:schemeClr val="dk1"/>
          </a:fontRef>
        </p:style>
        <p:txBody>
          <a:bodyPr anchor="ctr"/>
          <a:lstStyle/>
          <a:p>
            <a:pPr algn="ctr">
              <a:defRPr/>
            </a:pPr>
            <a:endParaRPr lang="vi-VN"/>
          </a:p>
        </p:txBody>
      </p:sp>
      <p:sp>
        <p:nvSpPr>
          <p:cNvPr id="102" name="Right Arrow 101">
            <a:extLst>
              <a:ext uri="{FF2B5EF4-FFF2-40B4-BE49-F238E27FC236}">
                <a16:creationId xmlns:a16="http://schemas.microsoft.com/office/drawing/2014/main" id="{731D4ED1-A2E6-40EE-8D68-C479BB222D77}"/>
              </a:ext>
            </a:extLst>
          </p:cNvPr>
          <p:cNvSpPr/>
          <p:nvPr/>
        </p:nvSpPr>
        <p:spPr>
          <a:xfrm rot="1106712">
            <a:off x="8097838" y="3295650"/>
            <a:ext cx="647700" cy="134938"/>
          </a:xfrm>
          <a:prstGeom prst="rightArrow">
            <a:avLst>
              <a:gd name="adj1" fmla="val 50000"/>
              <a:gd name="adj2" fmla="val 108321"/>
            </a:avLst>
          </a:prstGeom>
          <a:ln/>
        </p:spPr>
        <p:style>
          <a:lnRef idx="2">
            <a:schemeClr val="dk1"/>
          </a:lnRef>
          <a:fillRef idx="1">
            <a:schemeClr val="lt1"/>
          </a:fillRef>
          <a:effectRef idx="0">
            <a:schemeClr val="dk1"/>
          </a:effectRef>
          <a:fontRef idx="minor">
            <a:schemeClr val="dk1"/>
          </a:fontRef>
        </p:style>
        <p:txBody>
          <a:bodyPr anchor="ctr"/>
          <a:lstStyle/>
          <a:p>
            <a:pPr algn="ctr">
              <a:defRPr/>
            </a:pPr>
            <a:endParaRPr lang="vi-VN"/>
          </a:p>
        </p:txBody>
      </p:sp>
      <p:cxnSp>
        <p:nvCxnSpPr>
          <p:cNvPr id="103" name="Straight Connector 102">
            <a:extLst>
              <a:ext uri="{FF2B5EF4-FFF2-40B4-BE49-F238E27FC236}">
                <a16:creationId xmlns:a16="http://schemas.microsoft.com/office/drawing/2014/main" id="{2B7DC32A-D2C0-4EFA-9129-08850A6A9E78}"/>
              </a:ext>
            </a:extLst>
          </p:cNvPr>
          <p:cNvCxnSpPr/>
          <p:nvPr/>
        </p:nvCxnSpPr>
        <p:spPr>
          <a:xfrm>
            <a:off x="8688388" y="3449639"/>
            <a:ext cx="0" cy="2103437"/>
          </a:xfrm>
          <a:prstGeom prst="line">
            <a:avLst/>
          </a:prstGeom>
          <a:ln w="22225">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104" name="Straight Connector 103">
            <a:extLst>
              <a:ext uri="{FF2B5EF4-FFF2-40B4-BE49-F238E27FC236}">
                <a16:creationId xmlns:a16="http://schemas.microsoft.com/office/drawing/2014/main" id="{B6E9750E-7137-4303-9EFE-C74B004FA3F1}"/>
              </a:ext>
            </a:extLst>
          </p:cNvPr>
          <p:cNvCxnSpPr/>
          <p:nvPr/>
        </p:nvCxnSpPr>
        <p:spPr>
          <a:xfrm>
            <a:off x="7185025" y="3933826"/>
            <a:ext cx="654050" cy="200025"/>
          </a:xfrm>
          <a:prstGeom prst="line">
            <a:avLst/>
          </a:prstGeom>
          <a:ln w="22225">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105" name="Straight Connector 104">
            <a:extLst>
              <a:ext uri="{FF2B5EF4-FFF2-40B4-BE49-F238E27FC236}">
                <a16:creationId xmlns:a16="http://schemas.microsoft.com/office/drawing/2014/main" id="{BF1E11F3-FA86-47C5-B17B-67B9D67FE429}"/>
              </a:ext>
            </a:extLst>
          </p:cNvPr>
          <p:cNvCxnSpPr>
            <a:stCxn id="102" idx="3"/>
          </p:cNvCxnSpPr>
          <p:nvPr/>
        </p:nvCxnSpPr>
        <p:spPr>
          <a:xfrm flipH="1">
            <a:off x="7821613" y="3462338"/>
            <a:ext cx="908050" cy="671512"/>
          </a:xfrm>
          <a:prstGeom prst="line">
            <a:avLst/>
          </a:prstGeom>
          <a:ln w="22225">
            <a:solidFill>
              <a:schemeClr val="tx1"/>
            </a:solidFill>
            <a:prstDash val="dash"/>
          </a:ln>
        </p:spPr>
        <p:style>
          <a:lnRef idx="1">
            <a:schemeClr val="dk1"/>
          </a:lnRef>
          <a:fillRef idx="0">
            <a:schemeClr val="dk1"/>
          </a:fillRef>
          <a:effectRef idx="0">
            <a:schemeClr val="dk1"/>
          </a:effectRef>
          <a:fontRef idx="minor">
            <a:schemeClr val="tx1"/>
          </a:fontRef>
        </p:style>
      </p:cxnSp>
      <p:cxnSp>
        <p:nvCxnSpPr>
          <p:cNvPr id="106" name="Straight Connector 105">
            <a:extLst>
              <a:ext uri="{FF2B5EF4-FFF2-40B4-BE49-F238E27FC236}">
                <a16:creationId xmlns:a16="http://schemas.microsoft.com/office/drawing/2014/main" id="{705B38DD-0DD1-42E9-B6CB-18CC6EC33C1E}"/>
              </a:ext>
            </a:extLst>
          </p:cNvPr>
          <p:cNvCxnSpPr/>
          <p:nvPr/>
        </p:nvCxnSpPr>
        <p:spPr>
          <a:xfrm flipH="1">
            <a:off x="7821613" y="4133850"/>
            <a:ext cx="0" cy="2044700"/>
          </a:xfrm>
          <a:prstGeom prst="line">
            <a:avLst/>
          </a:prstGeom>
          <a:ln w="22225">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107" name="Straight Connector 106">
            <a:extLst>
              <a:ext uri="{FF2B5EF4-FFF2-40B4-BE49-F238E27FC236}">
                <a16:creationId xmlns:a16="http://schemas.microsoft.com/office/drawing/2014/main" id="{C74D84CA-0CA9-4445-814E-B6300FEDC0FF}"/>
              </a:ext>
            </a:extLst>
          </p:cNvPr>
          <p:cNvCxnSpPr>
            <a:stCxn id="99" idx="3"/>
          </p:cNvCxnSpPr>
          <p:nvPr/>
        </p:nvCxnSpPr>
        <p:spPr>
          <a:xfrm flipH="1">
            <a:off x="7167564" y="3952876"/>
            <a:ext cx="9525" cy="2024063"/>
          </a:xfrm>
          <a:prstGeom prst="line">
            <a:avLst/>
          </a:prstGeom>
          <a:ln w="22225">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108" name="Straight Connector 107">
            <a:extLst>
              <a:ext uri="{FF2B5EF4-FFF2-40B4-BE49-F238E27FC236}">
                <a16:creationId xmlns:a16="http://schemas.microsoft.com/office/drawing/2014/main" id="{545BEF02-76D2-45E5-9923-390CB85913AA}"/>
              </a:ext>
            </a:extLst>
          </p:cNvPr>
          <p:cNvCxnSpPr/>
          <p:nvPr/>
        </p:nvCxnSpPr>
        <p:spPr>
          <a:xfrm flipH="1">
            <a:off x="7821614" y="5572126"/>
            <a:ext cx="866775" cy="587375"/>
          </a:xfrm>
          <a:prstGeom prst="line">
            <a:avLst/>
          </a:prstGeom>
          <a:ln w="22225">
            <a:solidFill>
              <a:schemeClr val="tx1"/>
            </a:solidFill>
            <a:prstDash val="dash"/>
          </a:ln>
        </p:spPr>
        <p:style>
          <a:lnRef idx="1">
            <a:schemeClr val="dk1"/>
          </a:lnRef>
          <a:fillRef idx="0">
            <a:schemeClr val="dk1"/>
          </a:fillRef>
          <a:effectRef idx="0">
            <a:schemeClr val="dk1"/>
          </a:effectRef>
          <a:fontRef idx="minor">
            <a:schemeClr val="tx1"/>
          </a:fontRef>
        </p:style>
      </p:cxnSp>
      <p:cxnSp>
        <p:nvCxnSpPr>
          <p:cNvPr id="109" name="Straight Connector 108">
            <a:extLst>
              <a:ext uri="{FF2B5EF4-FFF2-40B4-BE49-F238E27FC236}">
                <a16:creationId xmlns:a16="http://schemas.microsoft.com/office/drawing/2014/main" id="{F06CC897-9637-45FA-B8B7-C4A533B8DB17}"/>
              </a:ext>
            </a:extLst>
          </p:cNvPr>
          <p:cNvCxnSpPr/>
          <p:nvPr/>
        </p:nvCxnSpPr>
        <p:spPr>
          <a:xfrm flipH="1">
            <a:off x="7167564" y="5370514"/>
            <a:ext cx="923925" cy="606425"/>
          </a:xfrm>
          <a:prstGeom prst="line">
            <a:avLst/>
          </a:prstGeom>
          <a:ln w="22225">
            <a:solidFill>
              <a:schemeClr val="tx1"/>
            </a:solidFill>
            <a:prstDash val="dash"/>
          </a:ln>
        </p:spPr>
        <p:style>
          <a:lnRef idx="1">
            <a:schemeClr val="dk1"/>
          </a:lnRef>
          <a:fillRef idx="0">
            <a:schemeClr val="dk1"/>
          </a:fillRef>
          <a:effectRef idx="0">
            <a:schemeClr val="dk1"/>
          </a:effectRef>
          <a:fontRef idx="minor">
            <a:schemeClr val="tx1"/>
          </a:fontRef>
        </p:style>
      </p:cxnSp>
      <p:cxnSp>
        <p:nvCxnSpPr>
          <p:cNvPr id="110" name="Straight Connector 109">
            <a:extLst>
              <a:ext uri="{FF2B5EF4-FFF2-40B4-BE49-F238E27FC236}">
                <a16:creationId xmlns:a16="http://schemas.microsoft.com/office/drawing/2014/main" id="{0527D74D-1577-4E11-B865-056372FD9B4A}"/>
              </a:ext>
            </a:extLst>
          </p:cNvPr>
          <p:cNvCxnSpPr/>
          <p:nvPr/>
        </p:nvCxnSpPr>
        <p:spPr>
          <a:xfrm>
            <a:off x="7167563" y="5976938"/>
            <a:ext cx="654050" cy="201612"/>
          </a:xfrm>
          <a:prstGeom prst="line">
            <a:avLst/>
          </a:prstGeom>
          <a:ln w="22225">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111" name="Straight Connector 110">
            <a:extLst>
              <a:ext uri="{FF2B5EF4-FFF2-40B4-BE49-F238E27FC236}">
                <a16:creationId xmlns:a16="http://schemas.microsoft.com/office/drawing/2014/main" id="{FB13450B-6CD9-441D-B1BF-57BC45F803AA}"/>
              </a:ext>
            </a:extLst>
          </p:cNvPr>
          <p:cNvCxnSpPr/>
          <p:nvPr/>
        </p:nvCxnSpPr>
        <p:spPr>
          <a:xfrm>
            <a:off x="8091488" y="5370513"/>
            <a:ext cx="596900" cy="201612"/>
          </a:xfrm>
          <a:prstGeom prst="line">
            <a:avLst/>
          </a:prstGeom>
          <a:ln w="22225">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12" name="TextBox 111">
            <a:extLst>
              <a:ext uri="{FF2B5EF4-FFF2-40B4-BE49-F238E27FC236}">
                <a16:creationId xmlns:a16="http://schemas.microsoft.com/office/drawing/2014/main" id="{C16357D2-20EE-407B-B87A-232F587B8A41}"/>
              </a:ext>
            </a:extLst>
          </p:cNvPr>
          <p:cNvSpPr txBox="1">
            <a:spLocks noChangeArrowheads="1"/>
          </p:cNvSpPr>
          <p:nvPr/>
        </p:nvSpPr>
        <p:spPr bwMode="auto">
          <a:xfrm>
            <a:off x="8183563" y="4876801"/>
            <a:ext cx="882650" cy="415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100" b="1"/>
              <a:t>P</a:t>
            </a:r>
            <a:r>
              <a:rPr lang="en-US" altLang="en-US" sz="2100" b="1" baseline="-25000"/>
              <a:t>Z</a:t>
            </a:r>
            <a:endParaRPr lang="vi-VN" altLang="en-US" sz="2100" b="1">
              <a:latin typeface="Arial" panose="020B0604020202020204" pitchFamily="34" charset="0"/>
            </a:endParaRPr>
          </a:p>
        </p:txBody>
      </p:sp>
      <p:sp>
        <p:nvSpPr>
          <p:cNvPr id="113" name="Rectangle 112">
            <a:extLst>
              <a:ext uri="{FF2B5EF4-FFF2-40B4-BE49-F238E27FC236}">
                <a16:creationId xmlns:a16="http://schemas.microsoft.com/office/drawing/2014/main" id="{24EDF948-C0A8-46DA-B42B-1506FAAA78C8}"/>
              </a:ext>
            </a:extLst>
          </p:cNvPr>
          <p:cNvSpPr>
            <a:spLocks noChangeArrowheads="1"/>
          </p:cNvSpPr>
          <p:nvPr/>
        </p:nvSpPr>
        <p:spPr bwMode="auto">
          <a:xfrm>
            <a:off x="8688389" y="3332164"/>
            <a:ext cx="681037" cy="415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100" b="1"/>
              <a:t>P</a:t>
            </a:r>
            <a:r>
              <a:rPr lang="en-US" altLang="en-US" sz="2100" b="1" baseline="-25000"/>
              <a:t>x</a:t>
            </a:r>
            <a:endParaRPr lang="vi-VN" altLang="en-US" sz="2100" b="1">
              <a:latin typeface="Arial" panose="020B0604020202020204" pitchFamily="34" charset="0"/>
            </a:endParaRPr>
          </a:p>
        </p:txBody>
      </p:sp>
      <p:sp>
        <p:nvSpPr>
          <p:cNvPr id="114" name="Rectangle 113">
            <a:extLst>
              <a:ext uri="{FF2B5EF4-FFF2-40B4-BE49-F238E27FC236}">
                <a16:creationId xmlns:a16="http://schemas.microsoft.com/office/drawing/2014/main" id="{72EF7B30-900E-45B0-B461-431BEC171C9B}"/>
              </a:ext>
            </a:extLst>
          </p:cNvPr>
          <p:cNvSpPr>
            <a:spLocks noChangeArrowheads="1"/>
          </p:cNvSpPr>
          <p:nvPr/>
        </p:nvSpPr>
        <p:spPr bwMode="auto">
          <a:xfrm>
            <a:off x="6775451" y="3711576"/>
            <a:ext cx="688975" cy="415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100" b="1"/>
              <a:t>P</a:t>
            </a:r>
            <a:r>
              <a:rPr lang="en-US" altLang="en-US" sz="2100" b="1" baseline="-25000"/>
              <a:t>y</a:t>
            </a:r>
            <a:endParaRPr lang="vi-VN" altLang="en-US" sz="2100" b="1">
              <a:latin typeface="Arial" panose="020B0604020202020204" pitchFamily="34" charset="0"/>
            </a:endParaRPr>
          </a:p>
        </p:txBody>
      </p:sp>
      <p:sp>
        <p:nvSpPr>
          <p:cNvPr id="115" name="Rectangle 114">
            <a:extLst>
              <a:ext uri="{FF2B5EF4-FFF2-40B4-BE49-F238E27FC236}">
                <a16:creationId xmlns:a16="http://schemas.microsoft.com/office/drawing/2014/main" id="{EA6287C8-0FAB-4751-91E3-373F673D4813}"/>
              </a:ext>
            </a:extLst>
          </p:cNvPr>
          <p:cNvSpPr>
            <a:spLocks noChangeArrowheads="1"/>
          </p:cNvSpPr>
          <p:nvPr/>
        </p:nvSpPr>
        <p:spPr bwMode="auto">
          <a:xfrm>
            <a:off x="7464425" y="6092826"/>
            <a:ext cx="534988" cy="415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100" b="1"/>
              <a:t>R</a:t>
            </a:r>
            <a:endParaRPr lang="vi-VN" altLang="en-US" sz="2100" b="1">
              <a:latin typeface="Arial" panose="020B0604020202020204" pitchFamily="34" charset="0"/>
            </a:endParaRPr>
          </a:p>
        </p:txBody>
      </p:sp>
      <p:sp>
        <p:nvSpPr>
          <p:cNvPr id="116" name="Rectangle 115">
            <a:extLst>
              <a:ext uri="{FF2B5EF4-FFF2-40B4-BE49-F238E27FC236}">
                <a16:creationId xmlns:a16="http://schemas.microsoft.com/office/drawing/2014/main" id="{A460B8F2-9E36-4320-B3AF-8F58AB9D67AC}"/>
              </a:ext>
            </a:extLst>
          </p:cNvPr>
          <p:cNvSpPr>
            <a:spLocks noChangeArrowheads="1"/>
          </p:cNvSpPr>
          <p:nvPr/>
        </p:nvSpPr>
        <p:spPr bwMode="auto">
          <a:xfrm>
            <a:off x="6046788" y="4427538"/>
            <a:ext cx="8064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000" b="1"/>
              <a:t>Dao</a:t>
            </a:r>
            <a:endParaRPr lang="vi-VN" altLang="en-US" sz="2000" b="1">
              <a:latin typeface="Arial" panose="020B0604020202020204" pitchFamily="34" charset="0"/>
            </a:endParaRPr>
          </a:p>
        </p:txBody>
      </p:sp>
      <p:sp>
        <p:nvSpPr>
          <p:cNvPr id="117" name="Rectangle 116">
            <a:extLst>
              <a:ext uri="{FF2B5EF4-FFF2-40B4-BE49-F238E27FC236}">
                <a16:creationId xmlns:a16="http://schemas.microsoft.com/office/drawing/2014/main" id="{212B2A63-F840-4C31-BBA0-F38F136AEBF1}"/>
              </a:ext>
            </a:extLst>
          </p:cNvPr>
          <p:cNvSpPr>
            <a:spLocks noChangeArrowheads="1"/>
          </p:cNvSpPr>
          <p:nvPr/>
        </p:nvSpPr>
        <p:spPr bwMode="auto">
          <a:xfrm>
            <a:off x="9082089" y="2784475"/>
            <a:ext cx="10382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000" b="1"/>
              <a:t>Phôi</a:t>
            </a:r>
            <a:endParaRPr lang="vi-VN" altLang="en-US" sz="2000" b="1">
              <a:latin typeface="Arial" panose="020B0604020202020204" pitchFamily="34" charset="0"/>
            </a:endParaRPr>
          </a:p>
        </p:txBody>
      </p:sp>
      <p:sp>
        <p:nvSpPr>
          <p:cNvPr id="4" name="TextBox 3">
            <a:extLst>
              <a:ext uri="{FF2B5EF4-FFF2-40B4-BE49-F238E27FC236}">
                <a16:creationId xmlns:a16="http://schemas.microsoft.com/office/drawing/2014/main" id="{EB167D8B-1A2C-411D-8FCE-BB872A2839E1}"/>
              </a:ext>
            </a:extLst>
          </p:cNvPr>
          <p:cNvSpPr txBox="1">
            <a:spLocks noChangeArrowheads="1"/>
          </p:cNvSpPr>
          <p:nvPr/>
        </p:nvSpPr>
        <p:spPr bwMode="auto">
          <a:xfrm>
            <a:off x="1703389" y="333375"/>
            <a:ext cx="8732837"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just" eaLnBrk="1" hangingPunct="1"/>
            <a:r>
              <a:rPr lang="en-US" altLang="en-US" sz="2200">
                <a:solidFill>
                  <a:srgbClr val="0000CC"/>
                </a:solidFill>
              </a:rPr>
              <a:t>Để nghiên cứu và đo lực cản cắt gọt được dễ dàng, người ta phân tích lực R thành các lực thành phần</a:t>
            </a:r>
            <a:endParaRPr lang="vi-VN" altLang="en-US" sz="2200">
              <a:solidFill>
                <a:srgbClr val="0000CC"/>
              </a:solidFill>
              <a:latin typeface="Arial" panose="020B0604020202020204" pitchFamily="34" charset="0"/>
            </a:endParaRPr>
          </a:p>
        </p:txBody>
      </p:sp>
      <p:sp>
        <p:nvSpPr>
          <p:cNvPr id="5" name="TextBox 4">
            <a:extLst>
              <a:ext uri="{FF2B5EF4-FFF2-40B4-BE49-F238E27FC236}">
                <a16:creationId xmlns:a16="http://schemas.microsoft.com/office/drawing/2014/main" id="{9E0098C3-5EB7-4274-9FCA-3A49FD8C21C8}"/>
              </a:ext>
            </a:extLst>
          </p:cNvPr>
          <p:cNvSpPr txBox="1">
            <a:spLocks noRot="1" noChangeAspect="1" noMove="1" noResize="1" noEditPoints="1" noAdjustHandles="1" noChangeArrowheads="1" noChangeShapeType="1" noTextEdit="1"/>
          </p:cNvSpPr>
          <p:nvPr/>
        </p:nvSpPr>
        <p:spPr>
          <a:xfrm>
            <a:off x="2495600" y="1495568"/>
            <a:ext cx="3065458" cy="781304"/>
          </a:xfrm>
          <a:prstGeom prst="rect">
            <a:avLst/>
          </a:prstGeom>
          <a:blipFill>
            <a:blip r:embed="rId4"/>
            <a:stretch>
              <a:fillRect l="-2584"/>
            </a:stretch>
          </a:blipFill>
        </p:spPr>
        <p:txBody>
          <a:bodyPr/>
          <a:lstStyle/>
          <a:p>
            <a:r>
              <a:rPr lang="en-US">
                <a:noFill/>
              </a:rPr>
              <a:t> </a:t>
            </a:r>
          </a:p>
        </p:txBody>
      </p:sp>
      <p:sp>
        <p:nvSpPr>
          <p:cNvPr id="6" name="TextBox 5">
            <a:extLst>
              <a:ext uri="{FF2B5EF4-FFF2-40B4-BE49-F238E27FC236}">
                <a16:creationId xmlns:a16="http://schemas.microsoft.com/office/drawing/2014/main" id="{0C67FE55-9B37-4DB1-8CE0-63F5AF54679C}"/>
              </a:ext>
            </a:extLst>
          </p:cNvPr>
          <p:cNvSpPr txBox="1">
            <a:spLocks noRot="1" noChangeAspect="1" noMove="1" noResize="1" noEditPoints="1" noAdjustHandles="1" noChangeArrowheads="1" noChangeShapeType="1" noTextEdit="1"/>
          </p:cNvSpPr>
          <p:nvPr/>
        </p:nvSpPr>
        <p:spPr>
          <a:xfrm>
            <a:off x="1582380" y="2564904"/>
            <a:ext cx="3793540" cy="1134670"/>
          </a:xfrm>
          <a:prstGeom prst="rect">
            <a:avLst/>
          </a:prstGeom>
          <a:blipFill>
            <a:blip r:embed="rId5"/>
            <a:stretch>
              <a:fillRect l="-2090" t="-3226" r="-3859" b="-10215"/>
            </a:stretch>
          </a:blipFill>
        </p:spPr>
        <p:txBody>
          <a:bodyPr/>
          <a:lstStyle/>
          <a:p>
            <a:r>
              <a:rPr lang="en-US">
                <a:noFill/>
              </a:rPr>
              <a:t> </a:t>
            </a:r>
          </a:p>
        </p:txBody>
      </p:sp>
      <p:sp>
        <p:nvSpPr>
          <p:cNvPr id="7" name="TextBox 6">
            <a:extLst>
              <a:ext uri="{FF2B5EF4-FFF2-40B4-BE49-F238E27FC236}">
                <a16:creationId xmlns:a16="http://schemas.microsoft.com/office/drawing/2014/main" id="{79A68A73-6AAC-43F3-A158-AF7C18810B1B}"/>
              </a:ext>
            </a:extLst>
          </p:cNvPr>
          <p:cNvSpPr txBox="1">
            <a:spLocks noRot="1" noChangeAspect="1" noMove="1" noResize="1" noEditPoints="1" noAdjustHandles="1" noChangeArrowheads="1" noChangeShapeType="1" noTextEdit="1"/>
          </p:cNvSpPr>
          <p:nvPr/>
        </p:nvSpPr>
        <p:spPr>
          <a:xfrm>
            <a:off x="2135561" y="4149081"/>
            <a:ext cx="2811719" cy="457561"/>
          </a:xfrm>
          <a:prstGeom prst="rect">
            <a:avLst/>
          </a:prstGeom>
          <a:blipFill>
            <a:blip r:embed="rId6"/>
            <a:stretch>
              <a:fillRect l="-2814" t="-8000" b="-21333"/>
            </a:stretch>
          </a:blipFill>
        </p:spPr>
        <p:txBody>
          <a:bodyPr/>
          <a:lstStyle/>
          <a:p>
            <a:r>
              <a:rPr lang="en-US">
                <a:noFill/>
              </a:rPr>
              <a:t> </a:t>
            </a:r>
          </a:p>
        </p:txBody>
      </p:sp>
      <p:sp>
        <p:nvSpPr>
          <p:cNvPr id="8" name="TextBox 7">
            <a:extLst>
              <a:ext uri="{FF2B5EF4-FFF2-40B4-BE49-F238E27FC236}">
                <a16:creationId xmlns:a16="http://schemas.microsoft.com/office/drawing/2014/main" id="{36EBD382-AF92-4619-BD2B-FE6CC6DD69FF}"/>
              </a:ext>
            </a:extLst>
          </p:cNvPr>
          <p:cNvSpPr txBox="1">
            <a:spLocks noRot="1" noChangeAspect="1" noMove="1" noResize="1" noEditPoints="1" noAdjustHandles="1" noChangeArrowheads="1" noChangeShapeType="1" noTextEdit="1"/>
          </p:cNvSpPr>
          <p:nvPr/>
        </p:nvSpPr>
        <p:spPr>
          <a:xfrm>
            <a:off x="3287688" y="4941169"/>
            <a:ext cx="1872208" cy="430887"/>
          </a:xfrm>
          <a:prstGeom prst="rect">
            <a:avLst/>
          </a:prstGeom>
          <a:blipFill>
            <a:blip r:embed="rId7"/>
            <a:stretch>
              <a:fillRect l="-326" t="-10000" b="-28571"/>
            </a:stretch>
          </a:blipFill>
        </p:spPr>
        <p:txBody>
          <a:bodyPr/>
          <a:lstStyle/>
          <a:p>
            <a:r>
              <a:rPr lang="en-US">
                <a:noFill/>
              </a:rPr>
              <a:t> </a:t>
            </a:r>
          </a:p>
        </p:txBody>
      </p:sp>
      <p:sp>
        <p:nvSpPr>
          <p:cNvPr id="9" name="TextBox 8">
            <a:extLst>
              <a:ext uri="{FF2B5EF4-FFF2-40B4-BE49-F238E27FC236}">
                <a16:creationId xmlns:a16="http://schemas.microsoft.com/office/drawing/2014/main" id="{33D8B2D1-4574-4CAC-9399-2F3529DD99F9}"/>
              </a:ext>
            </a:extLst>
          </p:cNvPr>
          <p:cNvSpPr txBox="1">
            <a:spLocks noRot="1" noChangeAspect="1" noMove="1" noResize="1" noEditPoints="1" noAdjustHandles="1" noChangeArrowheads="1" noChangeShapeType="1" noTextEdit="1"/>
          </p:cNvSpPr>
          <p:nvPr/>
        </p:nvSpPr>
        <p:spPr>
          <a:xfrm>
            <a:off x="3359696" y="5733256"/>
            <a:ext cx="2232249" cy="461858"/>
          </a:xfrm>
          <a:prstGeom prst="rect">
            <a:avLst/>
          </a:prstGeom>
          <a:blipFill>
            <a:blip r:embed="rId8"/>
            <a:stretch>
              <a:fillRect b="-5263"/>
            </a:stretch>
          </a:blipFill>
        </p:spPr>
        <p:txBody>
          <a:bodyPr/>
          <a:lstStyle/>
          <a:p>
            <a:r>
              <a:rPr lang="en-US">
                <a:noFill/>
              </a:rPr>
              <a:t> </a:t>
            </a:r>
          </a:p>
        </p:txBody>
      </p:sp>
      <p:sp>
        <p:nvSpPr>
          <p:cNvPr id="96" name="TextBox 95">
            <a:extLst>
              <a:ext uri="{FF2B5EF4-FFF2-40B4-BE49-F238E27FC236}">
                <a16:creationId xmlns:a16="http://schemas.microsoft.com/office/drawing/2014/main" id="{A1EA7ADA-83DE-42EB-A815-969F8600B27B}"/>
              </a:ext>
            </a:extLst>
          </p:cNvPr>
          <p:cNvSpPr txBox="1">
            <a:spLocks noChangeArrowheads="1"/>
          </p:cNvSpPr>
          <p:nvPr/>
        </p:nvSpPr>
        <p:spPr bwMode="auto">
          <a:xfrm>
            <a:off x="6600826" y="6443664"/>
            <a:ext cx="275431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b="1" i="1"/>
              <a:t>Sơ đồ lực cắt khi tiện</a:t>
            </a:r>
            <a:endParaRPr lang="vi-VN" altLang="en-US" b="1" i="1">
              <a:latin typeface="Arial" panose="020B0604020202020204" pitchFamily="34" charset="0"/>
            </a:endParaRPr>
          </a:p>
        </p:txBody>
      </p:sp>
      <p:sp>
        <p:nvSpPr>
          <p:cNvPr id="2" name="Rectangle 1">
            <a:extLst>
              <a:ext uri="{FF2B5EF4-FFF2-40B4-BE49-F238E27FC236}">
                <a16:creationId xmlns:a16="http://schemas.microsoft.com/office/drawing/2014/main" id="{FDE0EA9D-CD3B-4005-96A7-70FB26A00980}"/>
              </a:ext>
            </a:extLst>
          </p:cNvPr>
          <p:cNvSpPr>
            <a:spLocks noChangeArrowheads="1"/>
          </p:cNvSpPr>
          <p:nvPr/>
        </p:nvSpPr>
        <p:spPr bwMode="auto">
          <a:xfrm>
            <a:off x="1651001" y="1701801"/>
            <a:ext cx="992579"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200"/>
              <a:t>Ta có : </a:t>
            </a:r>
          </a:p>
        </p:txBody>
      </p:sp>
      <p:sp>
        <p:nvSpPr>
          <p:cNvPr id="3" name="Rectangle 2">
            <a:extLst>
              <a:ext uri="{FF2B5EF4-FFF2-40B4-BE49-F238E27FC236}">
                <a16:creationId xmlns:a16="http://schemas.microsoft.com/office/drawing/2014/main" id="{48FCC2EC-8B07-42FD-8162-E4A79FC5A1D7}"/>
              </a:ext>
            </a:extLst>
          </p:cNvPr>
          <p:cNvSpPr>
            <a:spLocks noChangeArrowheads="1"/>
          </p:cNvSpPr>
          <p:nvPr/>
        </p:nvSpPr>
        <p:spPr bwMode="auto">
          <a:xfrm>
            <a:off x="4716464" y="693738"/>
            <a:ext cx="587375"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200"/>
              <a:t>Px, </a:t>
            </a:r>
          </a:p>
        </p:txBody>
      </p:sp>
      <p:sp>
        <p:nvSpPr>
          <p:cNvPr id="10" name="Rectangle 9">
            <a:extLst>
              <a:ext uri="{FF2B5EF4-FFF2-40B4-BE49-F238E27FC236}">
                <a16:creationId xmlns:a16="http://schemas.microsoft.com/office/drawing/2014/main" id="{10C15093-2A24-4773-9BE7-C241273FE091}"/>
              </a:ext>
            </a:extLst>
          </p:cNvPr>
          <p:cNvSpPr>
            <a:spLocks noChangeArrowheads="1"/>
          </p:cNvSpPr>
          <p:nvPr/>
        </p:nvSpPr>
        <p:spPr bwMode="auto">
          <a:xfrm>
            <a:off x="5203826" y="693738"/>
            <a:ext cx="460375"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200"/>
              <a:t>Py</a:t>
            </a:r>
          </a:p>
        </p:txBody>
      </p:sp>
      <p:sp>
        <p:nvSpPr>
          <p:cNvPr id="11" name="Rectangle 10">
            <a:extLst>
              <a:ext uri="{FF2B5EF4-FFF2-40B4-BE49-F238E27FC236}">
                <a16:creationId xmlns:a16="http://schemas.microsoft.com/office/drawing/2014/main" id="{42A128D1-7837-46B6-A122-E23D2534CEEC}"/>
              </a:ext>
            </a:extLst>
          </p:cNvPr>
          <p:cNvSpPr>
            <a:spLocks noChangeArrowheads="1"/>
          </p:cNvSpPr>
          <p:nvPr/>
        </p:nvSpPr>
        <p:spPr bwMode="auto">
          <a:xfrm>
            <a:off x="5619750" y="692150"/>
            <a:ext cx="763588"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200"/>
              <a:t>và Pz</a:t>
            </a:r>
          </a:p>
        </p:txBody>
      </p:sp>
      <p:sp>
        <p:nvSpPr>
          <p:cNvPr id="12" name="Rectangle 11">
            <a:extLst>
              <a:ext uri="{FF2B5EF4-FFF2-40B4-BE49-F238E27FC236}">
                <a16:creationId xmlns:a16="http://schemas.microsoft.com/office/drawing/2014/main" id="{A0088996-5CBA-47EF-9927-0EE49453DC62}"/>
              </a:ext>
            </a:extLst>
          </p:cNvPr>
          <p:cNvSpPr>
            <a:spLocks noChangeArrowheads="1"/>
          </p:cNvSpPr>
          <p:nvPr/>
        </p:nvSpPr>
        <p:spPr bwMode="auto">
          <a:xfrm>
            <a:off x="6348414" y="692150"/>
            <a:ext cx="3635375"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200">
                <a:solidFill>
                  <a:srgbClr val="0000CC"/>
                </a:solidFill>
              </a:rPr>
              <a:t>theo hệ trục tọa độ Ox, Oy, Oz</a:t>
            </a:r>
          </a:p>
        </p:txBody>
      </p:sp>
      <p:sp>
        <p:nvSpPr>
          <p:cNvPr id="39" name="Right Arrow 38">
            <a:extLst>
              <a:ext uri="{FF2B5EF4-FFF2-40B4-BE49-F238E27FC236}">
                <a16:creationId xmlns:a16="http://schemas.microsoft.com/office/drawing/2014/main" id="{537B93B6-F7D6-43D0-8943-31C3194A0C7E}"/>
              </a:ext>
            </a:extLst>
          </p:cNvPr>
          <p:cNvSpPr/>
          <p:nvPr/>
        </p:nvSpPr>
        <p:spPr>
          <a:xfrm rot="6632131" flipV="1">
            <a:off x="7514432" y="3610769"/>
            <a:ext cx="939800" cy="144463"/>
          </a:xfrm>
          <a:prstGeom prst="rightArrow">
            <a:avLst>
              <a:gd name="adj1" fmla="val 50000"/>
              <a:gd name="adj2" fmla="val 133735"/>
            </a:avLst>
          </a:prstGeom>
          <a:ln/>
        </p:spPr>
        <p:style>
          <a:lnRef idx="1">
            <a:schemeClr val="dk1"/>
          </a:lnRef>
          <a:fillRef idx="2">
            <a:schemeClr val="dk1"/>
          </a:fillRef>
          <a:effectRef idx="1">
            <a:schemeClr val="dk1"/>
          </a:effectRef>
          <a:fontRef idx="minor">
            <a:schemeClr val="dk1"/>
          </a:fontRef>
        </p:style>
        <p:txBody>
          <a:bodyPr anchor="ctr"/>
          <a:lstStyle/>
          <a:p>
            <a:pPr algn="ctr">
              <a:defRPr/>
            </a:pPr>
            <a:endParaRPr lang="vi-VN"/>
          </a:p>
        </p:txBody>
      </p:sp>
      <p:sp>
        <p:nvSpPr>
          <p:cNvPr id="41" name="Rectangle 40">
            <a:extLst>
              <a:ext uri="{FF2B5EF4-FFF2-40B4-BE49-F238E27FC236}">
                <a16:creationId xmlns:a16="http://schemas.microsoft.com/office/drawing/2014/main" id="{622A184B-EB6D-4B0D-AEBB-3594ABB4C121}"/>
              </a:ext>
            </a:extLst>
          </p:cNvPr>
          <p:cNvSpPr>
            <a:spLocks noChangeArrowheads="1"/>
          </p:cNvSpPr>
          <p:nvPr/>
        </p:nvSpPr>
        <p:spPr bwMode="auto">
          <a:xfrm>
            <a:off x="7388225" y="4006851"/>
            <a:ext cx="482600" cy="415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100" b="1"/>
              <a:t>P</a:t>
            </a:r>
            <a:r>
              <a:rPr lang="en-US" altLang="en-US" sz="2100" b="1" baseline="-25000"/>
              <a:t>N</a:t>
            </a:r>
            <a:endParaRPr lang="vi-VN" altLang="en-US" sz="2100" b="1">
              <a:latin typeface="Arial" panose="020B0604020202020204" pitchFamily="34" charset="0"/>
            </a:endParaRPr>
          </a:p>
        </p:txBody>
      </p:sp>
      <p:cxnSp>
        <p:nvCxnSpPr>
          <p:cNvPr id="27" name="Curved Connector 26">
            <a:extLst>
              <a:ext uri="{FF2B5EF4-FFF2-40B4-BE49-F238E27FC236}">
                <a16:creationId xmlns:a16="http://schemas.microsoft.com/office/drawing/2014/main" id="{095D38A3-E6CF-461B-98CD-ED3CB4916134}"/>
              </a:ext>
            </a:extLst>
          </p:cNvPr>
          <p:cNvCxnSpPr/>
          <p:nvPr/>
        </p:nvCxnSpPr>
        <p:spPr>
          <a:xfrm rot="10800000">
            <a:off x="7572375" y="3644901"/>
            <a:ext cx="395288" cy="123825"/>
          </a:xfrm>
          <a:prstGeom prst="curvedConnector3">
            <a:avLst>
              <a:gd name="adj1" fmla="val 98095"/>
            </a:avLst>
          </a:prstGeom>
          <a:ln>
            <a:headEnd type="arrow"/>
            <a:tailEnd type="arrow"/>
          </a:ln>
        </p:spPr>
        <p:style>
          <a:lnRef idx="2">
            <a:schemeClr val="dk1"/>
          </a:lnRef>
          <a:fillRef idx="0">
            <a:schemeClr val="dk1"/>
          </a:fillRef>
          <a:effectRef idx="1">
            <a:schemeClr val="dk1"/>
          </a:effectRef>
          <a:fontRef idx="minor">
            <a:schemeClr val="tx1"/>
          </a:fontRef>
        </p:style>
      </p:cxnSp>
      <p:sp>
        <p:nvSpPr>
          <p:cNvPr id="38" name="TextBox 37">
            <a:extLst>
              <a:ext uri="{FF2B5EF4-FFF2-40B4-BE49-F238E27FC236}">
                <a16:creationId xmlns:a16="http://schemas.microsoft.com/office/drawing/2014/main" id="{6A5FF615-3807-4C65-901A-1164E1B05D7A}"/>
              </a:ext>
            </a:extLst>
          </p:cNvPr>
          <p:cNvSpPr txBox="1">
            <a:spLocks noRot="1" noChangeAspect="1" noMove="1" noResize="1" noEditPoints="1" noAdjustHandles="1" noChangeArrowheads="1" noChangeShapeType="1" noTextEdit="1"/>
          </p:cNvSpPr>
          <p:nvPr/>
        </p:nvSpPr>
        <p:spPr>
          <a:xfrm>
            <a:off x="7536160" y="3645024"/>
            <a:ext cx="344752" cy="369332"/>
          </a:xfrm>
          <a:prstGeom prst="rect">
            <a:avLst/>
          </a:prstGeom>
          <a:blipFill>
            <a:blip r:embed="rId9"/>
            <a:stretch>
              <a:fillRect r="-1754" b="-4918"/>
            </a:stretch>
          </a:blipFill>
        </p:spPr>
        <p:txBody>
          <a:bodyPr/>
          <a:lstStyle/>
          <a:p>
            <a:r>
              <a:rPr lang="en-US">
                <a:noFill/>
              </a:rPr>
              <a:t> </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par>
                                <p:cTn id="8" presetID="21" presetClass="entr" presetSubtype="1" fill="hold" nodeType="withEffect">
                                  <p:stCondLst>
                                    <p:cond delay="0"/>
                                  </p:stCondLst>
                                  <p:childTnLst>
                                    <p:set>
                                      <p:cBhvr>
                                        <p:cTn id="9" dur="1" fill="hold">
                                          <p:stCondLst>
                                            <p:cond delay="0"/>
                                          </p:stCondLst>
                                        </p:cTn>
                                        <p:tgtEl>
                                          <p:spTgt spid="98"/>
                                        </p:tgtEl>
                                        <p:attrNameLst>
                                          <p:attrName>style.visibility</p:attrName>
                                        </p:attrNameLst>
                                      </p:cBhvr>
                                      <p:to>
                                        <p:strVal val="visible"/>
                                      </p:to>
                                    </p:set>
                                    <p:animEffect transition="in" filter="wheel(1)">
                                      <p:cBhvr>
                                        <p:cTn id="10" dur="2000"/>
                                        <p:tgtEl>
                                          <p:spTgt spid="98"/>
                                        </p:tgtEl>
                                      </p:cBhvr>
                                    </p:animEffect>
                                  </p:childTnLst>
                                </p:cTn>
                              </p:par>
                              <p:par>
                                <p:cTn id="11" presetID="21" presetClass="entr" presetSubtype="1" fill="hold" grpId="0" nodeType="withEffect">
                                  <p:stCondLst>
                                    <p:cond delay="0"/>
                                  </p:stCondLst>
                                  <p:childTnLst>
                                    <p:set>
                                      <p:cBhvr>
                                        <p:cTn id="12" dur="1" fill="hold">
                                          <p:stCondLst>
                                            <p:cond delay="0"/>
                                          </p:stCondLst>
                                        </p:cTn>
                                        <p:tgtEl>
                                          <p:spTgt spid="117"/>
                                        </p:tgtEl>
                                        <p:attrNameLst>
                                          <p:attrName>style.visibility</p:attrName>
                                        </p:attrNameLst>
                                      </p:cBhvr>
                                      <p:to>
                                        <p:strVal val="visible"/>
                                      </p:to>
                                    </p:set>
                                    <p:animEffect transition="in" filter="wheel(1)">
                                      <p:cBhvr>
                                        <p:cTn id="13" dur="2000"/>
                                        <p:tgtEl>
                                          <p:spTgt spid="117"/>
                                        </p:tgtEl>
                                      </p:cBhvr>
                                    </p:animEffect>
                                  </p:childTnLst>
                                </p:cTn>
                              </p:par>
                              <p:par>
                                <p:cTn id="14" presetID="21" presetClass="entr" presetSubtype="1" fill="hold" grpId="0" nodeType="withEffect">
                                  <p:stCondLst>
                                    <p:cond delay="0"/>
                                  </p:stCondLst>
                                  <p:childTnLst>
                                    <p:set>
                                      <p:cBhvr>
                                        <p:cTn id="15" dur="1" fill="hold">
                                          <p:stCondLst>
                                            <p:cond delay="0"/>
                                          </p:stCondLst>
                                        </p:cTn>
                                        <p:tgtEl>
                                          <p:spTgt spid="116"/>
                                        </p:tgtEl>
                                        <p:attrNameLst>
                                          <p:attrName>style.visibility</p:attrName>
                                        </p:attrNameLst>
                                      </p:cBhvr>
                                      <p:to>
                                        <p:strVal val="visible"/>
                                      </p:to>
                                    </p:set>
                                    <p:animEffect transition="in" filter="wheel(1)">
                                      <p:cBhvr>
                                        <p:cTn id="16" dur="2000"/>
                                        <p:tgtEl>
                                          <p:spTgt spid="116"/>
                                        </p:tgtEl>
                                      </p:cBhvr>
                                    </p:animEffect>
                                  </p:childTnLst>
                                </p:cTn>
                              </p:par>
                              <p:par>
                                <p:cTn id="17" presetID="21" presetClass="entr" presetSubtype="1" fill="hold" grpId="0" nodeType="withEffect">
                                  <p:stCondLst>
                                    <p:cond delay="0"/>
                                  </p:stCondLst>
                                  <p:childTnLst>
                                    <p:set>
                                      <p:cBhvr>
                                        <p:cTn id="18" dur="1" fill="hold">
                                          <p:stCondLst>
                                            <p:cond delay="0"/>
                                          </p:stCondLst>
                                        </p:cTn>
                                        <p:tgtEl>
                                          <p:spTgt spid="96"/>
                                        </p:tgtEl>
                                        <p:attrNameLst>
                                          <p:attrName>style.visibility</p:attrName>
                                        </p:attrNameLst>
                                      </p:cBhvr>
                                      <p:to>
                                        <p:strVal val="visible"/>
                                      </p:to>
                                    </p:set>
                                    <p:animEffect transition="in" filter="wheel(1)">
                                      <p:cBhvr>
                                        <p:cTn id="19" dur="2000"/>
                                        <p:tgtEl>
                                          <p:spTgt spid="96"/>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26" presetClass="entr" presetSubtype="0" fill="hold" grpId="0" nodeType="click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wipe(down)">
                                      <p:cBhvr>
                                        <p:cTn id="24" dur="580">
                                          <p:stCondLst>
                                            <p:cond delay="0"/>
                                          </p:stCondLst>
                                        </p:cTn>
                                        <p:tgtEl>
                                          <p:spTgt spid="3"/>
                                        </p:tgtEl>
                                      </p:cBhvr>
                                    </p:animEffect>
                                    <p:anim calcmode="lin" valueType="num">
                                      <p:cBhvr>
                                        <p:cTn id="25" dur="1822"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26" dur="664"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27" dur="664" tmFilter="0, 0; 0.125,0.2665; 0.25,0.4; 0.375,0.465; 0.5,0.5;  0.625,0.535; 0.75,0.6; 0.875,0.7335; 1,1">
                                          <p:stCondLst>
                                            <p:cond delay="664"/>
                                          </p:stCondLst>
                                        </p:cTn>
                                        <p:tgtEl>
                                          <p:spTgt spid="3"/>
                                        </p:tgtEl>
                                        <p:attrNameLst>
                                          <p:attrName>ppt_y</p:attrName>
                                        </p:attrNameLst>
                                      </p:cBhvr>
                                      <p:tavLst>
                                        <p:tav tm="0" fmla="#ppt_y-sin(pi*$)/9">
                                          <p:val>
                                            <p:fltVal val="0"/>
                                          </p:val>
                                        </p:tav>
                                        <p:tav tm="100000">
                                          <p:val>
                                            <p:fltVal val="1"/>
                                          </p:val>
                                        </p:tav>
                                      </p:tavLst>
                                    </p:anim>
                                    <p:anim calcmode="lin" valueType="num">
                                      <p:cBhvr>
                                        <p:cTn id="28" dur="332" tmFilter="0, 0; 0.125,0.2665; 0.25,0.4; 0.375,0.465; 0.5,0.5;  0.625,0.535; 0.75,0.6; 0.875,0.7335; 1,1">
                                          <p:stCondLst>
                                            <p:cond delay="1324"/>
                                          </p:stCondLst>
                                        </p:cTn>
                                        <p:tgtEl>
                                          <p:spTgt spid="3"/>
                                        </p:tgtEl>
                                        <p:attrNameLst>
                                          <p:attrName>ppt_y</p:attrName>
                                        </p:attrNameLst>
                                      </p:cBhvr>
                                      <p:tavLst>
                                        <p:tav tm="0" fmla="#ppt_y-sin(pi*$)/27">
                                          <p:val>
                                            <p:fltVal val="0"/>
                                          </p:val>
                                        </p:tav>
                                        <p:tav tm="100000">
                                          <p:val>
                                            <p:fltVal val="1"/>
                                          </p:val>
                                        </p:tav>
                                      </p:tavLst>
                                    </p:anim>
                                    <p:anim calcmode="lin" valueType="num">
                                      <p:cBhvr>
                                        <p:cTn id="29" dur="164" tmFilter="0, 0; 0.125,0.2665; 0.25,0.4; 0.375,0.465; 0.5,0.5;  0.625,0.535; 0.75,0.6; 0.875,0.7335; 1,1">
                                          <p:stCondLst>
                                            <p:cond delay="1656"/>
                                          </p:stCondLst>
                                        </p:cTn>
                                        <p:tgtEl>
                                          <p:spTgt spid="3"/>
                                        </p:tgtEl>
                                        <p:attrNameLst>
                                          <p:attrName>ppt_y</p:attrName>
                                        </p:attrNameLst>
                                      </p:cBhvr>
                                      <p:tavLst>
                                        <p:tav tm="0" fmla="#ppt_y-sin(pi*$)/81">
                                          <p:val>
                                            <p:fltVal val="0"/>
                                          </p:val>
                                        </p:tav>
                                        <p:tav tm="100000">
                                          <p:val>
                                            <p:fltVal val="1"/>
                                          </p:val>
                                        </p:tav>
                                      </p:tavLst>
                                    </p:anim>
                                    <p:animScale>
                                      <p:cBhvr>
                                        <p:cTn id="30" dur="26">
                                          <p:stCondLst>
                                            <p:cond delay="650"/>
                                          </p:stCondLst>
                                        </p:cTn>
                                        <p:tgtEl>
                                          <p:spTgt spid="3"/>
                                        </p:tgtEl>
                                      </p:cBhvr>
                                      <p:to x="100000" y="60000"/>
                                    </p:animScale>
                                    <p:animScale>
                                      <p:cBhvr>
                                        <p:cTn id="31" dur="166" decel="50000">
                                          <p:stCondLst>
                                            <p:cond delay="676"/>
                                          </p:stCondLst>
                                        </p:cTn>
                                        <p:tgtEl>
                                          <p:spTgt spid="3"/>
                                        </p:tgtEl>
                                      </p:cBhvr>
                                      <p:to x="100000" y="100000"/>
                                    </p:animScale>
                                    <p:animScale>
                                      <p:cBhvr>
                                        <p:cTn id="32" dur="26">
                                          <p:stCondLst>
                                            <p:cond delay="1312"/>
                                          </p:stCondLst>
                                        </p:cTn>
                                        <p:tgtEl>
                                          <p:spTgt spid="3"/>
                                        </p:tgtEl>
                                      </p:cBhvr>
                                      <p:to x="100000" y="80000"/>
                                    </p:animScale>
                                    <p:animScale>
                                      <p:cBhvr>
                                        <p:cTn id="33" dur="166" decel="50000">
                                          <p:stCondLst>
                                            <p:cond delay="1338"/>
                                          </p:stCondLst>
                                        </p:cTn>
                                        <p:tgtEl>
                                          <p:spTgt spid="3"/>
                                        </p:tgtEl>
                                      </p:cBhvr>
                                      <p:to x="100000" y="100000"/>
                                    </p:animScale>
                                    <p:animScale>
                                      <p:cBhvr>
                                        <p:cTn id="34" dur="26">
                                          <p:stCondLst>
                                            <p:cond delay="1642"/>
                                          </p:stCondLst>
                                        </p:cTn>
                                        <p:tgtEl>
                                          <p:spTgt spid="3"/>
                                        </p:tgtEl>
                                      </p:cBhvr>
                                      <p:to x="100000" y="90000"/>
                                    </p:animScale>
                                    <p:animScale>
                                      <p:cBhvr>
                                        <p:cTn id="35" dur="166" decel="50000">
                                          <p:stCondLst>
                                            <p:cond delay="1668"/>
                                          </p:stCondLst>
                                        </p:cTn>
                                        <p:tgtEl>
                                          <p:spTgt spid="3"/>
                                        </p:tgtEl>
                                      </p:cBhvr>
                                      <p:to x="100000" y="100000"/>
                                    </p:animScale>
                                    <p:animScale>
                                      <p:cBhvr>
                                        <p:cTn id="36" dur="26">
                                          <p:stCondLst>
                                            <p:cond delay="1808"/>
                                          </p:stCondLst>
                                        </p:cTn>
                                        <p:tgtEl>
                                          <p:spTgt spid="3"/>
                                        </p:tgtEl>
                                      </p:cBhvr>
                                      <p:to x="100000" y="95000"/>
                                    </p:animScale>
                                    <p:animScale>
                                      <p:cBhvr>
                                        <p:cTn id="37" dur="166" decel="50000">
                                          <p:stCondLst>
                                            <p:cond delay="1834"/>
                                          </p:stCondLst>
                                        </p:cTn>
                                        <p:tgtEl>
                                          <p:spTgt spid="3"/>
                                        </p:tgtEl>
                                      </p:cBhvr>
                                      <p:to x="100000" y="100000"/>
                                    </p:animScale>
                                  </p:childTnLst>
                                </p:cTn>
                              </p:par>
                              <p:par>
                                <p:cTn id="38" presetID="26" presetClass="entr" presetSubtype="0" fill="hold" grpId="0" nodeType="withEffect">
                                  <p:stCondLst>
                                    <p:cond delay="0"/>
                                  </p:stCondLst>
                                  <p:childTnLst>
                                    <p:set>
                                      <p:cBhvr>
                                        <p:cTn id="39" dur="1" fill="hold">
                                          <p:stCondLst>
                                            <p:cond delay="0"/>
                                          </p:stCondLst>
                                        </p:cTn>
                                        <p:tgtEl>
                                          <p:spTgt spid="102"/>
                                        </p:tgtEl>
                                        <p:attrNameLst>
                                          <p:attrName>style.visibility</p:attrName>
                                        </p:attrNameLst>
                                      </p:cBhvr>
                                      <p:to>
                                        <p:strVal val="visible"/>
                                      </p:to>
                                    </p:set>
                                    <p:animEffect transition="in" filter="wipe(down)">
                                      <p:cBhvr>
                                        <p:cTn id="40" dur="580">
                                          <p:stCondLst>
                                            <p:cond delay="0"/>
                                          </p:stCondLst>
                                        </p:cTn>
                                        <p:tgtEl>
                                          <p:spTgt spid="102"/>
                                        </p:tgtEl>
                                      </p:cBhvr>
                                    </p:animEffect>
                                    <p:anim calcmode="lin" valueType="num">
                                      <p:cBhvr>
                                        <p:cTn id="41" dur="1822" tmFilter="0,0; 0.14,0.36; 0.43,0.73; 0.71,0.91; 1.0,1.0">
                                          <p:stCondLst>
                                            <p:cond delay="0"/>
                                          </p:stCondLst>
                                        </p:cTn>
                                        <p:tgtEl>
                                          <p:spTgt spid="102"/>
                                        </p:tgtEl>
                                        <p:attrNameLst>
                                          <p:attrName>ppt_x</p:attrName>
                                        </p:attrNameLst>
                                      </p:cBhvr>
                                      <p:tavLst>
                                        <p:tav tm="0">
                                          <p:val>
                                            <p:strVal val="#ppt_x-0.25"/>
                                          </p:val>
                                        </p:tav>
                                        <p:tav tm="100000">
                                          <p:val>
                                            <p:strVal val="#ppt_x"/>
                                          </p:val>
                                        </p:tav>
                                      </p:tavLst>
                                    </p:anim>
                                    <p:anim calcmode="lin" valueType="num">
                                      <p:cBhvr>
                                        <p:cTn id="42" dur="664" tmFilter="0.0,0.0; 0.25,0.07; 0.50,0.2; 0.75,0.467; 1.0,1.0">
                                          <p:stCondLst>
                                            <p:cond delay="0"/>
                                          </p:stCondLst>
                                        </p:cTn>
                                        <p:tgtEl>
                                          <p:spTgt spid="102"/>
                                        </p:tgtEl>
                                        <p:attrNameLst>
                                          <p:attrName>ppt_y</p:attrName>
                                        </p:attrNameLst>
                                      </p:cBhvr>
                                      <p:tavLst>
                                        <p:tav tm="0" fmla="#ppt_y-sin(pi*$)/3">
                                          <p:val>
                                            <p:fltVal val="0.5"/>
                                          </p:val>
                                        </p:tav>
                                        <p:tav tm="100000">
                                          <p:val>
                                            <p:fltVal val="1"/>
                                          </p:val>
                                        </p:tav>
                                      </p:tavLst>
                                    </p:anim>
                                    <p:anim calcmode="lin" valueType="num">
                                      <p:cBhvr>
                                        <p:cTn id="43" dur="664" tmFilter="0, 0; 0.125,0.2665; 0.25,0.4; 0.375,0.465; 0.5,0.5;  0.625,0.535; 0.75,0.6; 0.875,0.7335; 1,1">
                                          <p:stCondLst>
                                            <p:cond delay="664"/>
                                          </p:stCondLst>
                                        </p:cTn>
                                        <p:tgtEl>
                                          <p:spTgt spid="102"/>
                                        </p:tgtEl>
                                        <p:attrNameLst>
                                          <p:attrName>ppt_y</p:attrName>
                                        </p:attrNameLst>
                                      </p:cBhvr>
                                      <p:tavLst>
                                        <p:tav tm="0" fmla="#ppt_y-sin(pi*$)/9">
                                          <p:val>
                                            <p:fltVal val="0"/>
                                          </p:val>
                                        </p:tav>
                                        <p:tav tm="100000">
                                          <p:val>
                                            <p:fltVal val="1"/>
                                          </p:val>
                                        </p:tav>
                                      </p:tavLst>
                                    </p:anim>
                                    <p:anim calcmode="lin" valueType="num">
                                      <p:cBhvr>
                                        <p:cTn id="44" dur="332" tmFilter="0, 0; 0.125,0.2665; 0.25,0.4; 0.375,0.465; 0.5,0.5;  0.625,0.535; 0.75,0.6; 0.875,0.7335; 1,1">
                                          <p:stCondLst>
                                            <p:cond delay="1324"/>
                                          </p:stCondLst>
                                        </p:cTn>
                                        <p:tgtEl>
                                          <p:spTgt spid="102"/>
                                        </p:tgtEl>
                                        <p:attrNameLst>
                                          <p:attrName>ppt_y</p:attrName>
                                        </p:attrNameLst>
                                      </p:cBhvr>
                                      <p:tavLst>
                                        <p:tav tm="0" fmla="#ppt_y-sin(pi*$)/27">
                                          <p:val>
                                            <p:fltVal val="0"/>
                                          </p:val>
                                        </p:tav>
                                        <p:tav tm="100000">
                                          <p:val>
                                            <p:fltVal val="1"/>
                                          </p:val>
                                        </p:tav>
                                      </p:tavLst>
                                    </p:anim>
                                    <p:anim calcmode="lin" valueType="num">
                                      <p:cBhvr>
                                        <p:cTn id="45" dur="164" tmFilter="0, 0; 0.125,0.2665; 0.25,0.4; 0.375,0.465; 0.5,0.5;  0.625,0.535; 0.75,0.6; 0.875,0.7335; 1,1">
                                          <p:stCondLst>
                                            <p:cond delay="1656"/>
                                          </p:stCondLst>
                                        </p:cTn>
                                        <p:tgtEl>
                                          <p:spTgt spid="102"/>
                                        </p:tgtEl>
                                        <p:attrNameLst>
                                          <p:attrName>ppt_y</p:attrName>
                                        </p:attrNameLst>
                                      </p:cBhvr>
                                      <p:tavLst>
                                        <p:tav tm="0" fmla="#ppt_y-sin(pi*$)/81">
                                          <p:val>
                                            <p:fltVal val="0"/>
                                          </p:val>
                                        </p:tav>
                                        <p:tav tm="100000">
                                          <p:val>
                                            <p:fltVal val="1"/>
                                          </p:val>
                                        </p:tav>
                                      </p:tavLst>
                                    </p:anim>
                                    <p:animScale>
                                      <p:cBhvr>
                                        <p:cTn id="46" dur="26">
                                          <p:stCondLst>
                                            <p:cond delay="650"/>
                                          </p:stCondLst>
                                        </p:cTn>
                                        <p:tgtEl>
                                          <p:spTgt spid="102"/>
                                        </p:tgtEl>
                                      </p:cBhvr>
                                      <p:to x="100000" y="60000"/>
                                    </p:animScale>
                                    <p:animScale>
                                      <p:cBhvr>
                                        <p:cTn id="47" dur="166" decel="50000">
                                          <p:stCondLst>
                                            <p:cond delay="676"/>
                                          </p:stCondLst>
                                        </p:cTn>
                                        <p:tgtEl>
                                          <p:spTgt spid="102"/>
                                        </p:tgtEl>
                                      </p:cBhvr>
                                      <p:to x="100000" y="100000"/>
                                    </p:animScale>
                                    <p:animScale>
                                      <p:cBhvr>
                                        <p:cTn id="48" dur="26">
                                          <p:stCondLst>
                                            <p:cond delay="1312"/>
                                          </p:stCondLst>
                                        </p:cTn>
                                        <p:tgtEl>
                                          <p:spTgt spid="102"/>
                                        </p:tgtEl>
                                      </p:cBhvr>
                                      <p:to x="100000" y="80000"/>
                                    </p:animScale>
                                    <p:animScale>
                                      <p:cBhvr>
                                        <p:cTn id="49" dur="166" decel="50000">
                                          <p:stCondLst>
                                            <p:cond delay="1338"/>
                                          </p:stCondLst>
                                        </p:cTn>
                                        <p:tgtEl>
                                          <p:spTgt spid="102"/>
                                        </p:tgtEl>
                                      </p:cBhvr>
                                      <p:to x="100000" y="100000"/>
                                    </p:animScale>
                                    <p:animScale>
                                      <p:cBhvr>
                                        <p:cTn id="50" dur="26">
                                          <p:stCondLst>
                                            <p:cond delay="1642"/>
                                          </p:stCondLst>
                                        </p:cTn>
                                        <p:tgtEl>
                                          <p:spTgt spid="102"/>
                                        </p:tgtEl>
                                      </p:cBhvr>
                                      <p:to x="100000" y="90000"/>
                                    </p:animScale>
                                    <p:animScale>
                                      <p:cBhvr>
                                        <p:cTn id="51" dur="166" decel="50000">
                                          <p:stCondLst>
                                            <p:cond delay="1668"/>
                                          </p:stCondLst>
                                        </p:cTn>
                                        <p:tgtEl>
                                          <p:spTgt spid="102"/>
                                        </p:tgtEl>
                                      </p:cBhvr>
                                      <p:to x="100000" y="100000"/>
                                    </p:animScale>
                                    <p:animScale>
                                      <p:cBhvr>
                                        <p:cTn id="52" dur="26">
                                          <p:stCondLst>
                                            <p:cond delay="1808"/>
                                          </p:stCondLst>
                                        </p:cTn>
                                        <p:tgtEl>
                                          <p:spTgt spid="102"/>
                                        </p:tgtEl>
                                      </p:cBhvr>
                                      <p:to x="100000" y="95000"/>
                                    </p:animScale>
                                    <p:animScale>
                                      <p:cBhvr>
                                        <p:cTn id="53" dur="166" decel="50000">
                                          <p:stCondLst>
                                            <p:cond delay="1834"/>
                                          </p:stCondLst>
                                        </p:cTn>
                                        <p:tgtEl>
                                          <p:spTgt spid="102"/>
                                        </p:tgtEl>
                                      </p:cBhvr>
                                      <p:to x="100000" y="100000"/>
                                    </p:animScale>
                                  </p:childTnLst>
                                </p:cTn>
                              </p:par>
                              <p:par>
                                <p:cTn id="54" presetID="26" presetClass="entr" presetSubtype="0" fill="hold" grpId="0" nodeType="withEffect">
                                  <p:stCondLst>
                                    <p:cond delay="0"/>
                                  </p:stCondLst>
                                  <p:childTnLst>
                                    <p:set>
                                      <p:cBhvr>
                                        <p:cTn id="55" dur="1" fill="hold">
                                          <p:stCondLst>
                                            <p:cond delay="0"/>
                                          </p:stCondLst>
                                        </p:cTn>
                                        <p:tgtEl>
                                          <p:spTgt spid="113"/>
                                        </p:tgtEl>
                                        <p:attrNameLst>
                                          <p:attrName>style.visibility</p:attrName>
                                        </p:attrNameLst>
                                      </p:cBhvr>
                                      <p:to>
                                        <p:strVal val="visible"/>
                                      </p:to>
                                    </p:set>
                                    <p:animEffect transition="in" filter="wipe(down)">
                                      <p:cBhvr>
                                        <p:cTn id="56" dur="580">
                                          <p:stCondLst>
                                            <p:cond delay="0"/>
                                          </p:stCondLst>
                                        </p:cTn>
                                        <p:tgtEl>
                                          <p:spTgt spid="113"/>
                                        </p:tgtEl>
                                      </p:cBhvr>
                                    </p:animEffect>
                                    <p:anim calcmode="lin" valueType="num">
                                      <p:cBhvr>
                                        <p:cTn id="57" dur="1822" tmFilter="0,0; 0.14,0.36; 0.43,0.73; 0.71,0.91; 1.0,1.0">
                                          <p:stCondLst>
                                            <p:cond delay="0"/>
                                          </p:stCondLst>
                                        </p:cTn>
                                        <p:tgtEl>
                                          <p:spTgt spid="113"/>
                                        </p:tgtEl>
                                        <p:attrNameLst>
                                          <p:attrName>ppt_x</p:attrName>
                                        </p:attrNameLst>
                                      </p:cBhvr>
                                      <p:tavLst>
                                        <p:tav tm="0">
                                          <p:val>
                                            <p:strVal val="#ppt_x-0.25"/>
                                          </p:val>
                                        </p:tav>
                                        <p:tav tm="100000">
                                          <p:val>
                                            <p:strVal val="#ppt_x"/>
                                          </p:val>
                                        </p:tav>
                                      </p:tavLst>
                                    </p:anim>
                                    <p:anim calcmode="lin" valueType="num">
                                      <p:cBhvr>
                                        <p:cTn id="58" dur="664" tmFilter="0.0,0.0; 0.25,0.07; 0.50,0.2; 0.75,0.467; 1.0,1.0">
                                          <p:stCondLst>
                                            <p:cond delay="0"/>
                                          </p:stCondLst>
                                        </p:cTn>
                                        <p:tgtEl>
                                          <p:spTgt spid="113"/>
                                        </p:tgtEl>
                                        <p:attrNameLst>
                                          <p:attrName>ppt_y</p:attrName>
                                        </p:attrNameLst>
                                      </p:cBhvr>
                                      <p:tavLst>
                                        <p:tav tm="0" fmla="#ppt_y-sin(pi*$)/3">
                                          <p:val>
                                            <p:fltVal val="0.5"/>
                                          </p:val>
                                        </p:tav>
                                        <p:tav tm="100000">
                                          <p:val>
                                            <p:fltVal val="1"/>
                                          </p:val>
                                        </p:tav>
                                      </p:tavLst>
                                    </p:anim>
                                    <p:anim calcmode="lin" valueType="num">
                                      <p:cBhvr>
                                        <p:cTn id="59" dur="664" tmFilter="0, 0; 0.125,0.2665; 0.25,0.4; 0.375,0.465; 0.5,0.5;  0.625,0.535; 0.75,0.6; 0.875,0.7335; 1,1">
                                          <p:stCondLst>
                                            <p:cond delay="664"/>
                                          </p:stCondLst>
                                        </p:cTn>
                                        <p:tgtEl>
                                          <p:spTgt spid="113"/>
                                        </p:tgtEl>
                                        <p:attrNameLst>
                                          <p:attrName>ppt_y</p:attrName>
                                        </p:attrNameLst>
                                      </p:cBhvr>
                                      <p:tavLst>
                                        <p:tav tm="0" fmla="#ppt_y-sin(pi*$)/9">
                                          <p:val>
                                            <p:fltVal val="0"/>
                                          </p:val>
                                        </p:tav>
                                        <p:tav tm="100000">
                                          <p:val>
                                            <p:fltVal val="1"/>
                                          </p:val>
                                        </p:tav>
                                      </p:tavLst>
                                    </p:anim>
                                    <p:anim calcmode="lin" valueType="num">
                                      <p:cBhvr>
                                        <p:cTn id="60" dur="332" tmFilter="0, 0; 0.125,0.2665; 0.25,0.4; 0.375,0.465; 0.5,0.5;  0.625,0.535; 0.75,0.6; 0.875,0.7335; 1,1">
                                          <p:stCondLst>
                                            <p:cond delay="1324"/>
                                          </p:stCondLst>
                                        </p:cTn>
                                        <p:tgtEl>
                                          <p:spTgt spid="113"/>
                                        </p:tgtEl>
                                        <p:attrNameLst>
                                          <p:attrName>ppt_y</p:attrName>
                                        </p:attrNameLst>
                                      </p:cBhvr>
                                      <p:tavLst>
                                        <p:tav tm="0" fmla="#ppt_y-sin(pi*$)/27">
                                          <p:val>
                                            <p:fltVal val="0"/>
                                          </p:val>
                                        </p:tav>
                                        <p:tav tm="100000">
                                          <p:val>
                                            <p:fltVal val="1"/>
                                          </p:val>
                                        </p:tav>
                                      </p:tavLst>
                                    </p:anim>
                                    <p:anim calcmode="lin" valueType="num">
                                      <p:cBhvr>
                                        <p:cTn id="61" dur="164" tmFilter="0, 0; 0.125,0.2665; 0.25,0.4; 0.375,0.465; 0.5,0.5;  0.625,0.535; 0.75,0.6; 0.875,0.7335; 1,1">
                                          <p:stCondLst>
                                            <p:cond delay="1656"/>
                                          </p:stCondLst>
                                        </p:cTn>
                                        <p:tgtEl>
                                          <p:spTgt spid="113"/>
                                        </p:tgtEl>
                                        <p:attrNameLst>
                                          <p:attrName>ppt_y</p:attrName>
                                        </p:attrNameLst>
                                      </p:cBhvr>
                                      <p:tavLst>
                                        <p:tav tm="0" fmla="#ppt_y-sin(pi*$)/81">
                                          <p:val>
                                            <p:fltVal val="0"/>
                                          </p:val>
                                        </p:tav>
                                        <p:tav tm="100000">
                                          <p:val>
                                            <p:fltVal val="1"/>
                                          </p:val>
                                        </p:tav>
                                      </p:tavLst>
                                    </p:anim>
                                    <p:animScale>
                                      <p:cBhvr>
                                        <p:cTn id="62" dur="26">
                                          <p:stCondLst>
                                            <p:cond delay="650"/>
                                          </p:stCondLst>
                                        </p:cTn>
                                        <p:tgtEl>
                                          <p:spTgt spid="113"/>
                                        </p:tgtEl>
                                      </p:cBhvr>
                                      <p:to x="100000" y="60000"/>
                                    </p:animScale>
                                    <p:animScale>
                                      <p:cBhvr>
                                        <p:cTn id="63" dur="166" decel="50000">
                                          <p:stCondLst>
                                            <p:cond delay="676"/>
                                          </p:stCondLst>
                                        </p:cTn>
                                        <p:tgtEl>
                                          <p:spTgt spid="113"/>
                                        </p:tgtEl>
                                      </p:cBhvr>
                                      <p:to x="100000" y="100000"/>
                                    </p:animScale>
                                    <p:animScale>
                                      <p:cBhvr>
                                        <p:cTn id="64" dur="26">
                                          <p:stCondLst>
                                            <p:cond delay="1312"/>
                                          </p:stCondLst>
                                        </p:cTn>
                                        <p:tgtEl>
                                          <p:spTgt spid="113"/>
                                        </p:tgtEl>
                                      </p:cBhvr>
                                      <p:to x="100000" y="80000"/>
                                    </p:animScale>
                                    <p:animScale>
                                      <p:cBhvr>
                                        <p:cTn id="65" dur="166" decel="50000">
                                          <p:stCondLst>
                                            <p:cond delay="1338"/>
                                          </p:stCondLst>
                                        </p:cTn>
                                        <p:tgtEl>
                                          <p:spTgt spid="113"/>
                                        </p:tgtEl>
                                      </p:cBhvr>
                                      <p:to x="100000" y="100000"/>
                                    </p:animScale>
                                    <p:animScale>
                                      <p:cBhvr>
                                        <p:cTn id="66" dur="26">
                                          <p:stCondLst>
                                            <p:cond delay="1642"/>
                                          </p:stCondLst>
                                        </p:cTn>
                                        <p:tgtEl>
                                          <p:spTgt spid="113"/>
                                        </p:tgtEl>
                                      </p:cBhvr>
                                      <p:to x="100000" y="90000"/>
                                    </p:animScale>
                                    <p:animScale>
                                      <p:cBhvr>
                                        <p:cTn id="67" dur="166" decel="50000">
                                          <p:stCondLst>
                                            <p:cond delay="1668"/>
                                          </p:stCondLst>
                                        </p:cTn>
                                        <p:tgtEl>
                                          <p:spTgt spid="113"/>
                                        </p:tgtEl>
                                      </p:cBhvr>
                                      <p:to x="100000" y="100000"/>
                                    </p:animScale>
                                    <p:animScale>
                                      <p:cBhvr>
                                        <p:cTn id="68" dur="26">
                                          <p:stCondLst>
                                            <p:cond delay="1808"/>
                                          </p:stCondLst>
                                        </p:cTn>
                                        <p:tgtEl>
                                          <p:spTgt spid="113"/>
                                        </p:tgtEl>
                                      </p:cBhvr>
                                      <p:to x="100000" y="95000"/>
                                    </p:animScale>
                                    <p:animScale>
                                      <p:cBhvr>
                                        <p:cTn id="69" dur="166" decel="50000">
                                          <p:stCondLst>
                                            <p:cond delay="1834"/>
                                          </p:stCondLst>
                                        </p:cTn>
                                        <p:tgtEl>
                                          <p:spTgt spid="113"/>
                                        </p:tgtEl>
                                      </p:cBhvr>
                                      <p:to x="100000" y="100000"/>
                                    </p:animScale>
                                  </p:childTnLst>
                                </p:cTn>
                              </p:par>
                            </p:childTnLst>
                          </p:cTn>
                        </p:par>
                      </p:childTnLst>
                    </p:cTn>
                  </p:par>
                  <p:par>
                    <p:cTn id="70" fill="hold" nodeType="clickPar">
                      <p:stCondLst>
                        <p:cond delay="indefinite"/>
                      </p:stCondLst>
                      <p:childTnLst>
                        <p:par>
                          <p:cTn id="71" fill="hold" nodeType="withGroup">
                            <p:stCondLst>
                              <p:cond delay="0"/>
                            </p:stCondLst>
                            <p:childTnLst>
                              <p:par>
                                <p:cTn id="72" presetID="52" presetClass="entr" presetSubtype="0" fill="hold" grpId="0" nodeType="clickEffect">
                                  <p:stCondLst>
                                    <p:cond delay="0"/>
                                  </p:stCondLst>
                                  <p:childTnLst>
                                    <p:set>
                                      <p:cBhvr>
                                        <p:cTn id="73" dur="1" fill="hold">
                                          <p:stCondLst>
                                            <p:cond delay="0"/>
                                          </p:stCondLst>
                                        </p:cTn>
                                        <p:tgtEl>
                                          <p:spTgt spid="10"/>
                                        </p:tgtEl>
                                        <p:attrNameLst>
                                          <p:attrName>style.visibility</p:attrName>
                                        </p:attrNameLst>
                                      </p:cBhvr>
                                      <p:to>
                                        <p:strVal val="visible"/>
                                      </p:to>
                                    </p:set>
                                    <p:animScale>
                                      <p:cBhvr>
                                        <p:cTn id="74" dur="1000" decel="50000" fill="hold">
                                          <p:stCondLst>
                                            <p:cond delay="0"/>
                                          </p:stCondLst>
                                        </p:cTn>
                                        <p:tgtEl>
                                          <p:spTgt spid="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5" dur="1000" decel="50000" fill="hold">
                                          <p:stCondLst>
                                            <p:cond delay="0"/>
                                          </p:stCondLst>
                                        </p:cTn>
                                        <p:tgtEl>
                                          <p:spTgt spid="10"/>
                                        </p:tgtEl>
                                        <p:attrNameLst>
                                          <p:attrName>ppt_x</p:attrName>
                                          <p:attrName>ppt_y</p:attrName>
                                        </p:attrNameLst>
                                      </p:cBhvr>
                                    </p:animMotion>
                                    <p:animEffect transition="in" filter="fade">
                                      <p:cBhvr>
                                        <p:cTn id="76" dur="1000"/>
                                        <p:tgtEl>
                                          <p:spTgt spid="10"/>
                                        </p:tgtEl>
                                      </p:cBhvr>
                                    </p:animEffect>
                                  </p:childTnLst>
                                </p:cTn>
                              </p:par>
                              <p:par>
                                <p:cTn id="77" presetID="52" presetClass="entr" presetSubtype="0" fill="hold" grpId="0" nodeType="withEffect">
                                  <p:stCondLst>
                                    <p:cond delay="0"/>
                                  </p:stCondLst>
                                  <p:childTnLst>
                                    <p:set>
                                      <p:cBhvr>
                                        <p:cTn id="78" dur="1" fill="hold">
                                          <p:stCondLst>
                                            <p:cond delay="0"/>
                                          </p:stCondLst>
                                        </p:cTn>
                                        <p:tgtEl>
                                          <p:spTgt spid="99"/>
                                        </p:tgtEl>
                                        <p:attrNameLst>
                                          <p:attrName>style.visibility</p:attrName>
                                        </p:attrNameLst>
                                      </p:cBhvr>
                                      <p:to>
                                        <p:strVal val="visible"/>
                                      </p:to>
                                    </p:set>
                                    <p:animScale>
                                      <p:cBhvr>
                                        <p:cTn id="79" dur="1000" decel="50000" fill="hold">
                                          <p:stCondLst>
                                            <p:cond delay="0"/>
                                          </p:stCondLst>
                                        </p:cTn>
                                        <p:tgtEl>
                                          <p:spTgt spid="9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0" dur="1000" decel="50000" fill="hold">
                                          <p:stCondLst>
                                            <p:cond delay="0"/>
                                          </p:stCondLst>
                                        </p:cTn>
                                        <p:tgtEl>
                                          <p:spTgt spid="99"/>
                                        </p:tgtEl>
                                        <p:attrNameLst>
                                          <p:attrName>ppt_x</p:attrName>
                                          <p:attrName>ppt_y</p:attrName>
                                        </p:attrNameLst>
                                      </p:cBhvr>
                                    </p:animMotion>
                                    <p:animEffect transition="in" filter="fade">
                                      <p:cBhvr>
                                        <p:cTn id="81" dur="1000"/>
                                        <p:tgtEl>
                                          <p:spTgt spid="99"/>
                                        </p:tgtEl>
                                      </p:cBhvr>
                                    </p:animEffect>
                                  </p:childTnLst>
                                </p:cTn>
                              </p:par>
                              <p:par>
                                <p:cTn id="82" presetID="52" presetClass="entr" presetSubtype="0" fill="hold" grpId="0" nodeType="withEffect">
                                  <p:stCondLst>
                                    <p:cond delay="0"/>
                                  </p:stCondLst>
                                  <p:childTnLst>
                                    <p:set>
                                      <p:cBhvr>
                                        <p:cTn id="83" dur="1" fill="hold">
                                          <p:stCondLst>
                                            <p:cond delay="0"/>
                                          </p:stCondLst>
                                        </p:cTn>
                                        <p:tgtEl>
                                          <p:spTgt spid="114"/>
                                        </p:tgtEl>
                                        <p:attrNameLst>
                                          <p:attrName>style.visibility</p:attrName>
                                        </p:attrNameLst>
                                      </p:cBhvr>
                                      <p:to>
                                        <p:strVal val="visible"/>
                                      </p:to>
                                    </p:set>
                                    <p:animScale>
                                      <p:cBhvr>
                                        <p:cTn id="84" dur="1000" decel="50000" fill="hold">
                                          <p:stCondLst>
                                            <p:cond delay="0"/>
                                          </p:stCondLst>
                                        </p:cTn>
                                        <p:tgtEl>
                                          <p:spTgt spid="11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5" dur="1000" decel="50000" fill="hold">
                                          <p:stCondLst>
                                            <p:cond delay="0"/>
                                          </p:stCondLst>
                                        </p:cTn>
                                        <p:tgtEl>
                                          <p:spTgt spid="114"/>
                                        </p:tgtEl>
                                        <p:attrNameLst>
                                          <p:attrName>ppt_x</p:attrName>
                                          <p:attrName>ppt_y</p:attrName>
                                        </p:attrNameLst>
                                      </p:cBhvr>
                                    </p:animMotion>
                                    <p:animEffect transition="in" filter="fade">
                                      <p:cBhvr>
                                        <p:cTn id="86" dur="1000"/>
                                        <p:tgtEl>
                                          <p:spTgt spid="114"/>
                                        </p:tgtEl>
                                      </p:cBhvr>
                                    </p:animEffect>
                                  </p:childTnLst>
                                </p:cTn>
                              </p:par>
                            </p:childTnLst>
                          </p:cTn>
                        </p:par>
                      </p:childTnLst>
                    </p:cTn>
                  </p:par>
                  <p:par>
                    <p:cTn id="87" fill="hold" nodeType="clickPar">
                      <p:stCondLst>
                        <p:cond delay="indefinite"/>
                      </p:stCondLst>
                      <p:childTnLst>
                        <p:par>
                          <p:cTn id="88" fill="hold" nodeType="withGroup">
                            <p:stCondLst>
                              <p:cond delay="0"/>
                            </p:stCondLst>
                            <p:childTnLst>
                              <p:par>
                                <p:cTn id="89" presetID="30" presetClass="entr" presetSubtype="0" fill="hold" grpId="0" nodeType="clickEffect">
                                  <p:stCondLst>
                                    <p:cond delay="0"/>
                                  </p:stCondLst>
                                  <p:childTnLst>
                                    <p:set>
                                      <p:cBhvr>
                                        <p:cTn id="90" dur="1" fill="hold">
                                          <p:stCondLst>
                                            <p:cond delay="0"/>
                                          </p:stCondLst>
                                        </p:cTn>
                                        <p:tgtEl>
                                          <p:spTgt spid="11"/>
                                        </p:tgtEl>
                                        <p:attrNameLst>
                                          <p:attrName>style.visibility</p:attrName>
                                        </p:attrNameLst>
                                      </p:cBhvr>
                                      <p:to>
                                        <p:strVal val="visible"/>
                                      </p:to>
                                    </p:set>
                                    <p:animEffect transition="in" filter="fade">
                                      <p:cBhvr>
                                        <p:cTn id="91" dur="800" decel="100000"/>
                                        <p:tgtEl>
                                          <p:spTgt spid="11"/>
                                        </p:tgtEl>
                                      </p:cBhvr>
                                    </p:animEffect>
                                    <p:anim calcmode="lin" valueType="num">
                                      <p:cBhvr>
                                        <p:cTn id="92" dur="800" decel="100000" fill="hold"/>
                                        <p:tgtEl>
                                          <p:spTgt spid="11"/>
                                        </p:tgtEl>
                                        <p:attrNameLst>
                                          <p:attrName>style.rotation</p:attrName>
                                        </p:attrNameLst>
                                      </p:cBhvr>
                                      <p:tavLst>
                                        <p:tav tm="0">
                                          <p:val>
                                            <p:fltVal val="-90"/>
                                          </p:val>
                                        </p:tav>
                                        <p:tav tm="100000">
                                          <p:val>
                                            <p:fltVal val="0"/>
                                          </p:val>
                                        </p:tav>
                                      </p:tavLst>
                                    </p:anim>
                                    <p:anim calcmode="lin" valueType="num">
                                      <p:cBhvr>
                                        <p:cTn id="93" dur="800" decel="100000" fill="hold"/>
                                        <p:tgtEl>
                                          <p:spTgt spid="11"/>
                                        </p:tgtEl>
                                        <p:attrNameLst>
                                          <p:attrName>ppt_x</p:attrName>
                                        </p:attrNameLst>
                                      </p:cBhvr>
                                      <p:tavLst>
                                        <p:tav tm="0">
                                          <p:val>
                                            <p:strVal val="#ppt_x+0.4"/>
                                          </p:val>
                                        </p:tav>
                                        <p:tav tm="100000">
                                          <p:val>
                                            <p:strVal val="#ppt_x-0.05"/>
                                          </p:val>
                                        </p:tav>
                                      </p:tavLst>
                                    </p:anim>
                                    <p:anim calcmode="lin" valueType="num">
                                      <p:cBhvr>
                                        <p:cTn id="94" dur="800" decel="100000" fill="hold"/>
                                        <p:tgtEl>
                                          <p:spTgt spid="11"/>
                                        </p:tgtEl>
                                        <p:attrNameLst>
                                          <p:attrName>ppt_y</p:attrName>
                                        </p:attrNameLst>
                                      </p:cBhvr>
                                      <p:tavLst>
                                        <p:tav tm="0">
                                          <p:val>
                                            <p:strVal val="#ppt_y-0.4"/>
                                          </p:val>
                                        </p:tav>
                                        <p:tav tm="100000">
                                          <p:val>
                                            <p:strVal val="#ppt_y+0.1"/>
                                          </p:val>
                                        </p:tav>
                                      </p:tavLst>
                                    </p:anim>
                                    <p:anim calcmode="lin" valueType="num">
                                      <p:cBhvr>
                                        <p:cTn id="95" dur="200" accel="100000" fill="hold">
                                          <p:stCondLst>
                                            <p:cond delay="800"/>
                                          </p:stCondLst>
                                        </p:cTn>
                                        <p:tgtEl>
                                          <p:spTgt spid="11"/>
                                        </p:tgtEl>
                                        <p:attrNameLst>
                                          <p:attrName>ppt_x</p:attrName>
                                        </p:attrNameLst>
                                      </p:cBhvr>
                                      <p:tavLst>
                                        <p:tav tm="0">
                                          <p:val>
                                            <p:strVal val="#ppt_x-0.05"/>
                                          </p:val>
                                        </p:tav>
                                        <p:tav tm="100000">
                                          <p:val>
                                            <p:strVal val="#ppt_x"/>
                                          </p:val>
                                        </p:tav>
                                      </p:tavLst>
                                    </p:anim>
                                    <p:anim calcmode="lin" valueType="num">
                                      <p:cBhvr>
                                        <p:cTn id="96" dur="200" accel="100000" fill="hold">
                                          <p:stCondLst>
                                            <p:cond delay="800"/>
                                          </p:stCondLst>
                                        </p:cTn>
                                        <p:tgtEl>
                                          <p:spTgt spid="11"/>
                                        </p:tgtEl>
                                        <p:attrNameLst>
                                          <p:attrName>ppt_y</p:attrName>
                                        </p:attrNameLst>
                                      </p:cBhvr>
                                      <p:tavLst>
                                        <p:tav tm="0">
                                          <p:val>
                                            <p:strVal val="#ppt_y+0.1"/>
                                          </p:val>
                                        </p:tav>
                                        <p:tav tm="100000">
                                          <p:val>
                                            <p:strVal val="#ppt_y"/>
                                          </p:val>
                                        </p:tav>
                                      </p:tavLst>
                                    </p:anim>
                                  </p:childTnLst>
                                </p:cTn>
                              </p:par>
                              <p:par>
                                <p:cTn id="97" presetID="30" presetClass="entr" presetSubtype="0" fill="hold" grpId="0" nodeType="withEffect">
                                  <p:stCondLst>
                                    <p:cond delay="0"/>
                                  </p:stCondLst>
                                  <p:childTnLst>
                                    <p:set>
                                      <p:cBhvr>
                                        <p:cTn id="98" dur="1" fill="hold">
                                          <p:stCondLst>
                                            <p:cond delay="0"/>
                                          </p:stCondLst>
                                        </p:cTn>
                                        <p:tgtEl>
                                          <p:spTgt spid="112"/>
                                        </p:tgtEl>
                                        <p:attrNameLst>
                                          <p:attrName>style.visibility</p:attrName>
                                        </p:attrNameLst>
                                      </p:cBhvr>
                                      <p:to>
                                        <p:strVal val="visible"/>
                                      </p:to>
                                    </p:set>
                                    <p:animEffect transition="in" filter="fade">
                                      <p:cBhvr>
                                        <p:cTn id="99" dur="800" decel="100000"/>
                                        <p:tgtEl>
                                          <p:spTgt spid="112"/>
                                        </p:tgtEl>
                                      </p:cBhvr>
                                    </p:animEffect>
                                    <p:anim calcmode="lin" valueType="num">
                                      <p:cBhvr>
                                        <p:cTn id="100" dur="800" decel="100000" fill="hold"/>
                                        <p:tgtEl>
                                          <p:spTgt spid="112"/>
                                        </p:tgtEl>
                                        <p:attrNameLst>
                                          <p:attrName>style.rotation</p:attrName>
                                        </p:attrNameLst>
                                      </p:cBhvr>
                                      <p:tavLst>
                                        <p:tav tm="0">
                                          <p:val>
                                            <p:fltVal val="-90"/>
                                          </p:val>
                                        </p:tav>
                                        <p:tav tm="100000">
                                          <p:val>
                                            <p:fltVal val="0"/>
                                          </p:val>
                                        </p:tav>
                                      </p:tavLst>
                                    </p:anim>
                                    <p:anim calcmode="lin" valueType="num">
                                      <p:cBhvr>
                                        <p:cTn id="101" dur="800" decel="100000" fill="hold"/>
                                        <p:tgtEl>
                                          <p:spTgt spid="112"/>
                                        </p:tgtEl>
                                        <p:attrNameLst>
                                          <p:attrName>ppt_x</p:attrName>
                                        </p:attrNameLst>
                                      </p:cBhvr>
                                      <p:tavLst>
                                        <p:tav tm="0">
                                          <p:val>
                                            <p:strVal val="#ppt_x+0.4"/>
                                          </p:val>
                                        </p:tav>
                                        <p:tav tm="100000">
                                          <p:val>
                                            <p:strVal val="#ppt_x-0.05"/>
                                          </p:val>
                                        </p:tav>
                                      </p:tavLst>
                                    </p:anim>
                                    <p:anim calcmode="lin" valueType="num">
                                      <p:cBhvr>
                                        <p:cTn id="102" dur="800" decel="100000" fill="hold"/>
                                        <p:tgtEl>
                                          <p:spTgt spid="112"/>
                                        </p:tgtEl>
                                        <p:attrNameLst>
                                          <p:attrName>ppt_y</p:attrName>
                                        </p:attrNameLst>
                                      </p:cBhvr>
                                      <p:tavLst>
                                        <p:tav tm="0">
                                          <p:val>
                                            <p:strVal val="#ppt_y-0.4"/>
                                          </p:val>
                                        </p:tav>
                                        <p:tav tm="100000">
                                          <p:val>
                                            <p:strVal val="#ppt_y+0.1"/>
                                          </p:val>
                                        </p:tav>
                                      </p:tavLst>
                                    </p:anim>
                                    <p:anim calcmode="lin" valueType="num">
                                      <p:cBhvr>
                                        <p:cTn id="103" dur="200" accel="100000" fill="hold">
                                          <p:stCondLst>
                                            <p:cond delay="800"/>
                                          </p:stCondLst>
                                        </p:cTn>
                                        <p:tgtEl>
                                          <p:spTgt spid="112"/>
                                        </p:tgtEl>
                                        <p:attrNameLst>
                                          <p:attrName>ppt_x</p:attrName>
                                        </p:attrNameLst>
                                      </p:cBhvr>
                                      <p:tavLst>
                                        <p:tav tm="0">
                                          <p:val>
                                            <p:strVal val="#ppt_x-0.05"/>
                                          </p:val>
                                        </p:tav>
                                        <p:tav tm="100000">
                                          <p:val>
                                            <p:strVal val="#ppt_x"/>
                                          </p:val>
                                        </p:tav>
                                      </p:tavLst>
                                    </p:anim>
                                    <p:anim calcmode="lin" valueType="num">
                                      <p:cBhvr>
                                        <p:cTn id="104" dur="200" accel="100000" fill="hold">
                                          <p:stCondLst>
                                            <p:cond delay="800"/>
                                          </p:stCondLst>
                                        </p:cTn>
                                        <p:tgtEl>
                                          <p:spTgt spid="112"/>
                                        </p:tgtEl>
                                        <p:attrNameLst>
                                          <p:attrName>ppt_y</p:attrName>
                                        </p:attrNameLst>
                                      </p:cBhvr>
                                      <p:tavLst>
                                        <p:tav tm="0">
                                          <p:val>
                                            <p:strVal val="#ppt_y+0.1"/>
                                          </p:val>
                                        </p:tav>
                                        <p:tav tm="100000">
                                          <p:val>
                                            <p:strVal val="#ppt_y"/>
                                          </p:val>
                                        </p:tav>
                                      </p:tavLst>
                                    </p:anim>
                                  </p:childTnLst>
                                </p:cTn>
                              </p:par>
                              <p:par>
                                <p:cTn id="105" presetID="30" presetClass="entr" presetSubtype="0" fill="hold" grpId="0" nodeType="withEffect">
                                  <p:stCondLst>
                                    <p:cond delay="0"/>
                                  </p:stCondLst>
                                  <p:childTnLst>
                                    <p:set>
                                      <p:cBhvr>
                                        <p:cTn id="106" dur="1" fill="hold">
                                          <p:stCondLst>
                                            <p:cond delay="0"/>
                                          </p:stCondLst>
                                        </p:cTn>
                                        <p:tgtEl>
                                          <p:spTgt spid="100"/>
                                        </p:tgtEl>
                                        <p:attrNameLst>
                                          <p:attrName>style.visibility</p:attrName>
                                        </p:attrNameLst>
                                      </p:cBhvr>
                                      <p:to>
                                        <p:strVal val="visible"/>
                                      </p:to>
                                    </p:set>
                                    <p:animEffect transition="in" filter="fade">
                                      <p:cBhvr>
                                        <p:cTn id="107" dur="800" decel="100000"/>
                                        <p:tgtEl>
                                          <p:spTgt spid="100"/>
                                        </p:tgtEl>
                                      </p:cBhvr>
                                    </p:animEffect>
                                    <p:anim calcmode="lin" valueType="num">
                                      <p:cBhvr>
                                        <p:cTn id="108" dur="800" decel="100000" fill="hold"/>
                                        <p:tgtEl>
                                          <p:spTgt spid="100"/>
                                        </p:tgtEl>
                                        <p:attrNameLst>
                                          <p:attrName>style.rotation</p:attrName>
                                        </p:attrNameLst>
                                      </p:cBhvr>
                                      <p:tavLst>
                                        <p:tav tm="0">
                                          <p:val>
                                            <p:fltVal val="-90"/>
                                          </p:val>
                                        </p:tav>
                                        <p:tav tm="100000">
                                          <p:val>
                                            <p:fltVal val="0"/>
                                          </p:val>
                                        </p:tav>
                                      </p:tavLst>
                                    </p:anim>
                                    <p:anim calcmode="lin" valueType="num">
                                      <p:cBhvr>
                                        <p:cTn id="109" dur="800" decel="100000" fill="hold"/>
                                        <p:tgtEl>
                                          <p:spTgt spid="100"/>
                                        </p:tgtEl>
                                        <p:attrNameLst>
                                          <p:attrName>ppt_x</p:attrName>
                                        </p:attrNameLst>
                                      </p:cBhvr>
                                      <p:tavLst>
                                        <p:tav tm="0">
                                          <p:val>
                                            <p:strVal val="#ppt_x+0.4"/>
                                          </p:val>
                                        </p:tav>
                                        <p:tav tm="100000">
                                          <p:val>
                                            <p:strVal val="#ppt_x-0.05"/>
                                          </p:val>
                                        </p:tav>
                                      </p:tavLst>
                                    </p:anim>
                                    <p:anim calcmode="lin" valueType="num">
                                      <p:cBhvr>
                                        <p:cTn id="110" dur="800" decel="100000" fill="hold"/>
                                        <p:tgtEl>
                                          <p:spTgt spid="100"/>
                                        </p:tgtEl>
                                        <p:attrNameLst>
                                          <p:attrName>ppt_y</p:attrName>
                                        </p:attrNameLst>
                                      </p:cBhvr>
                                      <p:tavLst>
                                        <p:tav tm="0">
                                          <p:val>
                                            <p:strVal val="#ppt_y-0.4"/>
                                          </p:val>
                                        </p:tav>
                                        <p:tav tm="100000">
                                          <p:val>
                                            <p:strVal val="#ppt_y+0.1"/>
                                          </p:val>
                                        </p:tav>
                                      </p:tavLst>
                                    </p:anim>
                                    <p:anim calcmode="lin" valueType="num">
                                      <p:cBhvr>
                                        <p:cTn id="111" dur="200" accel="100000" fill="hold">
                                          <p:stCondLst>
                                            <p:cond delay="800"/>
                                          </p:stCondLst>
                                        </p:cTn>
                                        <p:tgtEl>
                                          <p:spTgt spid="100"/>
                                        </p:tgtEl>
                                        <p:attrNameLst>
                                          <p:attrName>ppt_x</p:attrName>
                                        </p:attrNameLst>
                                      </p:cBhvr>
                                      <p:tavLst>
                                        <p:tav tm="0">
                                          <p:val>
                                            <p:strVal val="#ppt_x-0.05"/>
                                          </p:val>
                                        </p:tav>
                                        <p:tav tm="100000">
                                          <p:val>
                                            <p:strVal val="#ppt_x"/>
                                          </p:val>
                                        </p:tav>
                                      </p:tavLst>
                                    </p:anim>
                                    <p:anim calcmode="lin" valueType="num">
                                      <p:cBhvr>
                                        <p:cTn id="112" dur="200" accel="100000" fill="hold">
                                          <p:stCondLst>
                                            <p:cond delay="800"/>
                                          </p:stCondLst>
                                        </p:cTn>
                                        <p:tgtEl>
                                          <p:spTgt spid="100"/>
                                        </p:tgtEl>
                                        <p:attrNameLst>
                                          <p:attrName>ppt_y</p:attrName>
                                        </p:attrNameLst>
                                      </p:cBhvr>
                                      <p:tavLst>
                                        <p:tav tm="0">
                                          <p:val>
                                            <p:strVal val="#ppt_y+0.1"/>
                                          </p:val>
                                        </p:tav>
                                        <p:tav tm="100000">
                                          <p:val>
                                            <p:strVal val="#ppt_y"/>
                                          </p:val>
                                        </p:tav>
                                      </p:tavLst>
                                    </p:anim>
                                  </p:childTnLst>
                                </p:cTn>
                              </p:par>
                            </p:childTnLst>
                          </p:cTn>
                        </p:par>
                      </p:childTnLst>
                    </p:cTn>
                  </p:par>
                  <p:par>
                    <p:cTn id="113" fill="hold" nodeType="clickPar">
                      <p:stCondLst>
                        <p:cond delay="indefinite"/>
                      </p:stCondLst>
                      <p:childTnLst>
                        <p:par>
                          <p:cTn id="114" fill="hold" nodeType="withGroup">
                            <p:stCondLst>
                              <p:cond delay="0"/>
                            </p:stCondLst>
                            <p:childTnLst>
                              <p:par>
                                <p:cTn id="115" presetID="23" presetClass="entr" presetSubtype="16" fill="hold" grpId="0" nodeType="clickEffect">
                                  <p:stCondLst>
                                    <p:cond delay="0"/>
                                  </p:stCondLst>
                                  <p:childTnLst>
                                    <p:set>
                                      <p:cBhvr>
                                        <p:cTn id="116" dur="1" fill="hold">
                                          <p:stCondLst>
                                            <p:cond delay="0"/>
                                          </p:stCondLst>
                                        </p:cTn>
                                        <p:tgtEl>
                                          <p:spTgt spid="12"/>
                                        </p:tgtEl>
                                        <p:attrNameLst>
                                          <p:attrName>style.visibility</p:attrName>
                                        </p:attrNameLst>
                                      </p:cBhvr>
                                      <p:to>
                                        <p:strVal val="visible"/>
                                      </p:to>
                                    </p:set>
                                    <p:anim calcmode="lin" valueType="num">
                                      <p:cBhvr>
                                        <p:cTn id="117" dur="500" fill="hold"/>
                                        <p:tgtEl>
                                          <p:spTgt spid="12"/>
                                        </p:tgtEl>
                                        <p:attrNameLst>
                                          <p:attrName>ppt_w</p:attrName>
                                        </p:attrNameLst>
                                      </p:cBhvr>
                                      <p:tavLst>
                                        <p:tav tm="0">
                                          <p:val>
                                            <p:fltVal val="0"/>
                                          </p:val>
                                        </p:tav>
                                        <p:tav tm="100000">
                                          <p:val>
                                            <p:strVal val="#ppt_w"/>
                                          </p:val>
                                        </p:tav>
                                      </p:tavLst>
                                    </p:anim>
                                    <p:anim calcmode="lin" valueType="num">
                                      <p:cBhvr>
                                        <p:cTn id="118" dur="500" fill="hold"/>
                                        <p:tgtEl>
                                          <p:spTgt spid="12"/>
                                        </p:tgtEl>
                                        <p:attrNameLst>
                                          <p:attrName>ppt_h</p:attrName>
                                        </p:attrNameLst>
                                      </p:cBhvr>
                                      <p:tavLst>
                                        <p:tav tm="0">
                                          <p:val>
                                            <p:fltVal val="0"/>
                                          </p:val>
                                        </p:tav>
                                        <p:tav tm="100000">
                                          <p:val>
                                            <p:strVal val="#ppt_h"/>
                                          </p:val>
                                        </p:tav>
                                      </p:tavLst>
                                    </p:anim>
                                  </p:childTnLst>
                                </p:cTn>
                              </p:par>
                            </p:childTnLst>
                          </p:cTn>
                        </p:par>
                      </p:childTnLst>
                    </p:cTn>
                  </p:par>
                  <p:par>
                    <p:cTn id="119" fill="hold" nodeType="clickPar">
                      <p:stCondLst>
                        <p:cond delay="indefinite"/>
                      </p:stCondLst>
                      <p:childTnLst>
                        <p:par>
                          <p:cTn id="120" fill="hold" nodeType="withGroup">
                            <p:stCondLst>
                              <p:cond delay="0"/>
                            </p:stCondLst>
                            <p:childTnLst>
                              <p:par>
                                <p:cTn id="121" presetID="42" presetClass="entr" presetSubtype="0" fill="hold" nodeType="clickEffect">
                                  <p:stCondLst>
                                    <p:cond delay="0"/>
                                  </p:stCondLst>
                                  <p:childTnLst>
                                    <p:set>
                                      <p:cBhvr>
                                        <p:cTn id="122" dur="1" fill="hold">
                                          <p:stCondLst>
                                            <p:cond delay="0"/>
                                          </p:stCondLst>
                                        </p:cTn>
                                        <p:tgtEl>
                                          <p:spTgt spid="103"/>
                                        </p:tgtEl>
                                        <p:attrNameLst>
                                          <p:attrName>style.visibility</p:attrName>
                                        </p:attrNameLst>
                                      </p:cBhvr>
                                      <p:to>
                                        <p:strVal val="visible"/>
                                      </p:to>
                                    </p:set>
                                    <p:animEffect transition="in" filter="fade">
                                      <p:cBhvr>
                                        <p:cTn id="123" dur="1000"/>
                                        <p:tgtEl>
                                          <p:spTgt spid="103"/>
                                        </p:tgtEl>
                                      </p:cBhvr>
                                    </p:animEffect>
                                    <p:anim calcmode="lin" valueType="num">
                                      <p:cBhvr>
                                        <p:cTn id="124" dur="1000" fill="hold"/>
                                        <p:tgtEl>
                                          <p:spTgt spid="103"/>
                                        </p:tgtEl>
                                        <p:attrNameLst>
                                          <p:attrName>ppt_x</p:attrName>
                                        </p:attrNameLst>
                                      </p:cBhvr>
                                      <p:tavLst>
                                        <p:tav tm="0">
                                          <p:val>
                                            <p:strVal val="#ppt_x"/>
                                          </p:val>
                                        </p:tav>
                                        <p:tav tm="100000">
                                          <p:val>
                                            <p:strVal val="#ppt_x"/>
                                          </p:val>
                                        </p:tav>
                                      </p:tavLst>
                                    </p:anim>
                                    <p:anim calcmode="lin" valueType="num">
                                      <p:cBhvr>
                                        <p:cTn id="125" dur="1000" fill="hold"/>
                                        <p:tgtEl>
                                          <p:spTgt spid="103"/>
                                        </p:tgtEl>
                                        <p:attrNameLst>
                                          <p:attrName>ppt_y</p:attrName>
                                        </p:attrNameLst>
                                      </p:cBhvr>
                                      <p:tavLst>
                                        <p:tav tm="0">
                                          <p:val>
                                            <p:strVal val="#ppt_y+.1"/>
                                          </p:val>
                                        </p:tav>
                                        <p:tav tm="100000">
                                          <p:val>
                                            <p:strVal val="#ppt_y"/>
                                          </p:val>
                                        </p:tav>
                                      </p:tavLst>
                                    </p:anim>
                                  </p:childTnLst>
                                </p:cTn>
                              </p:par>
                              <p:par>
                                <p:cTn id="126" presetID="42" presetClass="entr" presetSubtype="0" fill="hold" nodeType="withEffect">
                                  <p:stCondLst>
                                    <p:cond delay="0"/>
                                  </p:stCondLst>
                                  <p:childTnLst>
                                    <p:set>
                                      <p:cBhvr>
                                        <p:cTn id="127" dur="1" fill="hold">
                                          <p:stCondLst>
                                            <p:cond delay="0"/>
                                          </p:stCondLst>
                                        </p:cTn>
                                        <p:tgtEl>
                                          <p:spTgt spid="111"/>
                                        </p:tgtEl>
                                        <p:attrNameLst>
                                          <p:attrName>style.visibility</p:attrName>
                                        </p:attrNameLst>
                                      </p:cBhvr>
                                      <p:to>
                                        <p:strVal val="visible"/>
                                      </p:to>
                                    </p:set>
                                    <p:animEffect transition="in" filter="fade">
                                      <p:cBhvr>
                                        <p:cTn id="128" dur="1000"/>
                                        <p:tgtEl>
                                          <p:spTgt spid="111"/>
                                        </p:tgtEl>
                                      </p:cBhvr>
                                    </p:animEffect>
                                    <p:anim calcmode="lin" valueType="num">
                                      <p:cBhvr>
                                        <p:cTn id="129" dur="1000" fill="hold"/>
                                        <p:tgtEl>
                                          <p:spTgt spid="111"/>
                                        </p:tgtEl>
                                        <p:attrNameLst>
                                          <p:attrName>ppt_x</p:attrName>
                                        </p:attrNameLst>
                                      </p:cBhvr>
                                      <p:tavLst>
                                        <p:tav tm="0">
                                          <p:val>
                                            <p:strVal val="#ppt_x"/>
                                          </p:val>
                                        </p:tav>
                                        <p:tav tm="100000">
                                          <p:val>
                                            <p:strVal val="#ppt_x"/>
                                          </p:val>
                                        </p:tav>
                                      </p:tavLst>
                                    </p:anim>
                                    <p:anim calcmode="lin" valueType="num">
                                      <p:cBhvr>
                                        <p:cTn id="130" dur="1000" fill="hold"/>
                                        <p:tgtEl>
                                          <p:spTgt spid="111"/>
                                        </p:tgtEl>
                                        <p:attrNameLst>
                                          <p:attrName>ppt_y</p:attrName>
                                        </p:attrNameLst>
                                      </p:cBhvr>
                                      <p:tavLst>
                                        <p:tav tm="0">
                                          <p:val>
                                            <p:strVal val="#ppt_y+.1"/>
                                          </p:val>
                                        </p:tav>
                                        <p:tav tm="100000">
                                          <p:val>
                                            <p:strVal val="#ppt_y"/>
                                          </p:val>
                                        </p:tav>
                                      </p:tavLst>
                                    </p:anim>
                                  </p:childTnLst>
                                </p:cTn>
                              </p:par>
                            </p:childTnLst>
                          </p:cTn>
                        </p:par>
                      </p:childTnLst>
                    </p:cTn>
                  </p:par>
                  <p:par>
                    <p:cTn id="131" fill="hold" nodeType="clickPar">
                      <p:stCondLst>
                        <p:cond delay="indefinite"/>
                      </p:stCondLst>
                      <p:childTnLst>
                        <p:par>
                          <p:cTn id="132" fill="hold" nodeType="withGroup">
                            <p:stCondLst>
                              <p:cond delay="0"/>
                            </p:stCondLst>
                            <p:childTnLst>
                              <p:par>
                                <p:cTn id="133" presetID="21" presetClass="entr" presetSubtype="1" fill="hold" nodeType="clickEffect">
                                  <p:stCondLst>
                                    <p:cond delay="0"/>
                                  </p:stCondLst>
                                  <p:childTnLst>
                                    <p:set>
                                      <p:cBhvr>
                                        <p:cTn id="134" dur="1" fill="hold">
                                          <p:stCondLst>
                                            <p:cond delay="0"/>
                                          </p:stCondLst>
                                        </p:cTn>
                                        <p:tgtEl>
                                          <p:spTgt spid="104"/>
                                        </p:tgtEl>
                                        <p:attrNameLst>
                                          <p:attrName>style.visibility</p:attrName>
                                        </p:attrNameLst>
                                      </p:cBhvr>
                                      <p:to>
                                        <p:strVal val="visible"/>
                                      </p:to>
                                    </p:set>
                                    <p:animEffect transition="in" filter="wheel(1)">
                                      <p:cBhvr>
                                        <p:cTn id="135" dur="2000"/>
                                        <p:tgtEl>
                                          <p:spTgt spid="104"/>
                                        </p:tgtEl>
                                      </p:cBhvr>
                                    </p:animEffect>
                                  </p:childTnLst>
                                </p:cTn>
                              </p:par>
                              <p:par>
                                <p:cTn id="136" presetID="21" presetClass="entr" presetSubtype="1" fill="hold" nodeType="withEffect">
                                  <p:stCondLst>
                                    <p:cond delay="0"/>
                                  </p:stCondLst>
                                  <p:childTnLst>
                                    <p:set>
                                      <p:cBhvr>
                                        <p:cTn id="137" dur="1" fill="hold">
                                          <p:stCondLst>
                                            <p:cond delay="0"/>
                                          </p:stCondLst>
                                        </p:cTn>
                                        <p:tgtEl>
                                          <p:spTgt spid="107"/>
                                        </p:tgtEl>
                                        <p:attrNameLst>
                                          <p:attrName>style.visibility</p:attrName>
                                        </p:attrNameLst>
                                      </p:cBhvr>
                                      <p:to>
                                        <p:strVal val="visible"/>
                                      </p:to>
                                    </p:set>
                                    <p:animEffect transition="in" filter="wheel(1)">
                                      <p:cBhvr>
                                        <p:cTn id="138" dur="2000"/>
                                        <p:tgtEl>
                                          <p:spTgt spid="107"/>
                                        </p:tgtEl>
                                      </p:cBhvr>
                                    </p:animEffect>
                                  </p:childTnLst>
                                </p:cTn>
                              </p:par>
                              <p:par>
                                <p:cTn id="139" presetID="21" presetClass="entr" presetSubtype="1" fill="hold" nodeType="withEffect">
                                  <p:stCondLst>
                                    <p:cond delay="0"/>
                                  </p:stCondLst>
                                  <p:childTnLst>
                                    <p:set>
                                      <p:cBhvr>
                                        <p:cTn id="140" dur="1" fill="hold">
                                          <p:stCondLst>
                                            <p:cond delay="0"/>
                                          </p:stCondLst>
                                        </p:cTn>
                                        <p:tgtEl>
                                          <p:spTgt spid="110"/>
                                        </p:tgtEl>
                                        <p:attrNameLst>
                                          <p:attrName>style.visibility</p:attrName>
                                        </p:attrNameLst>
                                      </p:cBhvr>
                                      <p:to>
                                        <p:strVal val="visible"/>
                                      </p:to>
                                    </p:set>
                                    <p:animEffect transition="in" filter="wheel(1)">
                                      <p:cBhvr>
                                        <p:cTn id="141" dur="2000"/>
                                        <p:tgtEl>
                                          <p:spTgt spid="110"/>
                                        </p:tgtEl>
                                      </p:cBhvr>
                                    </p:animEffect>
                                  </p:childTnLst>
                                </p:cTn>
                              </p:par>
                              <p:par>
                                <p:cTn id="142" presetID="21" presetClass="entr" presetSubtype="1" fill="hold" nodeType="withEffect">
                                  <p:stCondLst>
                                    <p:cond delay="0"/>
                                  </p:stCondLst>
                                  <p:childTnLst>
                                    <p:set>
                                      <p:cBhvr>
                                        <p:cTn id="143" dur="1" fill="hold">
                                          <p:stCondLst>
                                            <p:cond delay="0"/>
                                          </p:stCondLst>
                                        </p:cTn>
                                        <p:tgtEl>
                                          <p:spTgt spid="109"/>
                                        </p:tgtEl>
                                        <p:attrNameLst>
                                          <p:attrName>style.visibility</p:attrName>
                                        </p:attrNameLst>
                                      </p:cBhvr>
                                      <p:to>
                                        <p:strVal val="visible"/>
                                      </p:to>
                                    </p:set>
                                    <p:animEffect transition="in" filter="wheel(1)">
                                      <p:cBhvr>
                                        <p:cTn id="144" dur="2000"/>
                                        <p:tgtEl>
                                          <p:spTgt spid="109"/>
                                        </p:tgtEl>
                                      </p:cBhvr>
                                    </p:animEffect>
                                  </p:childTnLst>
                                </p:cTn>
                              </p:par>
                            </p:childTnLst>
                          </p:cTn>
                        </p:par>
                      </p:childTnLst>
                    </p:cTn>
                  </p:par>
                  <p:par>
                    <p:cTn id="145" fill="hold" nodeType="clickPar">
                      <p:stCondLst>
                        <p:cond delay="indefinite"/>
                      </p:stCondLst>
                      <p:childTnLst>
                        <p:par>
                          <p:cTn id="146" fill="hold" nodeType="withGroup">
                            <p:stCondLst>
                              <p:cond delay="0"/>
                            </p:stCondLst>
                            <p:childTnLst>
                              <p:par>
                                <p:cTn id="147" presetID="22" presetClass="entr" presetSubtype="4" fill="hold" nodeType="clickEffect">
                                  <p:stCondLst>
                                    <p:cond delay="0"/>
                                  </p:stCondLst>
                                  <p:childTnLst>
                                    <p:set>
                                      <p:cBhvr>
                                        <p:cTn id="148" dur="1" fill="hold">
                                          <p:stCondLst>
                                            <p:cond delay="0"/>
                                          </p:stCondLst>
                                        </p:cTn>
                                        <p:tgtEl>
                                          <p:spTgt spid="105"/>
                                        </p:tgtEl>
                                        <p:attrNameLst>
                                          <p:attrName>style.visibility</p:attrName>
                                        </p:attrNameLst>
                                      </p:cBhvr>
                                      <p:to>
                                        <p:strVal val="visible"/>
                                      </p:to>
                                    </p:set>
                                    <p:animEffect transition="in" filter="wipe(down)">
                                      <p:cBhvr>
                                        <p:cTn id="149" dur="500"/>
                                        <p:tgtEl>
                                          <p:spTgt spid="105"/>
                                        </p:tgtEl>
                                      </p:cBhvr>
                                    </p:animEffect>
                                  </p:childTnLst>
                                </p:cTn>
                              </p:par>
                              <p:par>
                                <p:cTn id="150" presetID="22" presetClass="entr" presetSubtype="4" fill="hold" nodeType="withEffect">
                                  <p:stCondLst>
                                    <p:cond delay="0"/>
                                  </p:stCondLst>
                                  <p:childTnLst>
                                    <p:set>
                                      <p:cBhvr>
                                        <p:cTn id="151" dur="1" fill="hold">
                                          <p:stCondLst>
                                            <p:cond delay="0"/>
                                          </p:stCondLst>
                                        </p:cTn>
                                        <p:tgtEl>
                                          <p:spTgt spid="108"/>
                                        </p:tgtEl>
                                        <p:attrNameLst>
                                          <p:attrName>style.visibility</p:attrName>
                                        </p:attrNameLst>
                                      </p:cBhvr>
                                      <p:to>
                                        <p:strVal val="visible"/>
                                      </p:to>
                                    </p:set>
                                    <p:animEffect transition="in" filter="wipe(down)">
                                      <p:cBhvr>
                                        <p:cTn id="152" dur="500"/>
                                        <p:tgtEl>
                                          <p:spTgt spid="108"/>
                                        </p:tgtEl>
                                      </p:cBhvr>
                                    </p:animEffect>
                                  </p:childTnLst>
                                </p:cTn>
                              </p:par>
                              <p:par>
                                <p:cTn id="153" presetID="22" presetClass="entr" presetSubtype="4" fill="hold" nodeType="withEffect">
                                  <p:stCondLst>
                                    <p:cond delay="0"/>
                                  </p:stCondLst>
                                  <p:childTnLst>
                                    <p:set>
                                      <p:cBhvr>
                                        <p:cTn id="154" dur="1" fill="hold">
                                          <p:stCondLst>
                                            <p:cond delay="0"/>
                                          </p:stCondLst>
                                        </p:cTn>
                                        <p:tgtEl>
                                          <p:spTgt spid="106"/>
                                        </p:tgtEl>
                                        <p:attrNameLst>
                                          <p:attrName>style.visibility</p:attrName>
                                        </p:attrNameLst>
                                      </p:cBhvr>
                                      <p:to>
                                        <p:strVal val="visible"/>
                                      </p:to>
                                    </p:set>
                                    <p:animEffect transition="in" filter="wipe(down)">
                                      <p:cBhvr>
                                        <p:cTn id="155" dur="500"/>
                                        <p:tgtEl>
                                          <p:spTgt spid="106"/>
                                        </p:tgtEl>
                                      </p:cBhvr>
                                    </p:animEffect>
                                  </p:childTnLst>
                                </p:cTn>
                              </p:par>
                            </p:childTnLst>
                          </p:cTn>
                        </p:par>
                      </p:childTnLst>
                    </p:cTn>
                  </p:par>
                  <p:par>
                    <p:cTn id="156" fill="hold" nodeType="clickPar">
                      <p:stCondLst>
                        <p:cond delay="indefinite"/>
                      </p:stCondLst>
                      <p:childTnLst>
                        <p:par>
                          <p:cTn id="157" fill="hold" nodeType="withGroup">
                            <p:stCondLst>
                              <p:cond delay="0"/>
                            </p:stCondLst>
                            <p:childTnLst>
                              <p:par>
                                <p:cTn id="158" presetID="18" presetClass="entr" presetSubtype="12" fill="hold" grpId="0" nodeType="clickEffect">
                                  <p:stCondLst>
                                    <p:cond delay="0"/>
                                  </p:stCondLst>
                                  <p:childTnLst>
                                    <p:set>
                                      <p:cBhvr>
                                        <p:cTn id="159" dur="1" fill="hold">
                                          <p:stCondLst>
                                            <p:cond delay="0"/>
                                          </p:stCondLst>
                                        </p:cTn>
                                        <p:tgtEl>
                                          <p:spTgt spid="2"/>
                                        </p:tgtEl>
                                        <p:attrNameLst>
                                          <p:attrName>style.visibility</p:attrName>
                                        </p:attrNameLst>
                                      </p:cBhvr>
                                      <p:to>
                                        <p:strVal val="visible"/>
                                      </p:to>
                                    </p:set>
                                    <p:animEffect transition="in" filter="strips(downLeft)">
                                      <p:cBhvr>
                                        <p:cTn id="160" dur="500"/>
                                        <p:tgtEl>
                                          <p:spTgt spid="2"/>
                                        </p:tgtEl>
                                      </p:cBhvr>
                                    </p:animEffect>
                                  </p:childTnLst>
                                </p:cTn>
                              </p:par>
                            </p:childTnLst>
                          </p:cTn>
                        </p:par>
                      </p:childTnLst>
                    </p:cTn>
                  </p:par>
                  <p:par>
                    <p:cTn id="161" fill="hold" nodeType="clickPar">
                      <p:stCondLst>
                        <p:cond delay="indefinite"/>
                      </p:stCondLst>
                      <p:childTnLst>
                        <p:par>
                          <p:cTn id="162" fill="hold" nodeType="withGroup">
                            <p:stCondLst>
                              <p:cond delay="0"/>
                            </p:stCondLst>
                            <p:childTnLst>
                              <p:par>
                                <p:cTn id="163" presetID="30" presetClass="entr" presetSubtype="0" fill="hold" nodeType="clickEffect">
                                  <p:stCondLst>
                                    <p:cond delay="0"/>
                                  </p:stCondLst>
                                  <p:childTnLst>
                                    <p:set>
                                      <p:cBhvr>
                                        <p:cTn id="164" dur="1" fill="hold">
                                          <p:stCondLst>
                                            <p:cond delay="0"/>
                                          </p:stCondLst>
                                        </p:cTn>
                                        <p:tgtEl>
                                          <p:spTgt spid="5"/>
                                        </p:tgtEl>
                                        <p:attrNameLst>
                                          <p:attrName>style.visibility</p:attrName>
                                        </p:attrNameLst>
                                      </p:cBhvr>
                                      <p:to>
                                        <p:strVal val="visible"/>
                                      </p:to>
                                    </p:set>
                                    <p:animEffect transition="in" filter="fade">
                                      <p:cBhvr>
                                        <p:cTn id="165" dur="800" decel="100000"/>
                                        <p:tgtEl>
                                          <p:spTgt spid="5"/>
                                        </p:tgtEl>
                                      </p:cBhvr>
                                    </p:animEffect>
                                    <p:anim calcmode="lin" valueType="num">
                                      <p:cBhvr>
                                        <p:cTn id="166" dur="800" decel="100000" fill="hold"/>
                                        <p:tgtEl>
                                          <p:spTgt spid="5"/>
                                        </p:tgtEl>
                                        <p:attrNameLst>
                                          <p:attrName>style.rotation</p:attrName>
                                        </p:attrNameLst>
                                      </p:cBhvr>
                                      <p:tavLst>
                                        <p:tav tm="0">
                                          <p:val>
                                            <p:fltVal val="-90"/>
                                          </p:val>
                                        </p:tav>
                                        <p:tav tm="100000">
                                          <p:val>
                                            <p:fltVal val="0"/>
                                          </p:val>
                                        </p:tav>
                                      </p:tavLst>
                                    </p:anim>
                                    <p:anim calcmode="lin" valueType="num">
                                      <p:cBhvr>
                                        <p:cTn id="167" dur="800" decel="100000" fill="hold"/>
                                        <p:tgtEl>
                                          <p:spTgt spid="5"/>
                                        </p:tgtEl>
                                        <p:attrNameLst>
                                          <p:attrName>ppt_x</p:attrName>
                                        </p:attrNameLst>
                                      </p:cBhvr>
                                      <p:tavLst>
                                        <p:tav tm="0">
                                          <p:val>
                                            <p:strVal val="#ppt_x+0.4"/>
                                          </p:val>
                                        </p:tav>
                                        <p:tav tm="100000">
                                          <p:val>
                                            <p:strVal val="#ppt_x-0.05"/>
                                          </p:val>
                                        </p:tav>
                                      </p:tavLst>
                                    </p:anim>
                                    <p:anim calcmode="lin" valueType="num">
                                      <p:cBhvr>
                                        <p:cTn id="168" dur="800" decel="100000" fill="hold"/>
                                        <p:tgtEl>
                                          <p:spTgt spid="5"/>
                                        </p:tgtEl>
                                        <p:attrNameLst>
                                          <p:attrName>ppt_y</p:attrName>
                                        </p:attrNameLst>
                                      </p:cBhvr>
                                      <p:tavLst>
                                        <p:tav tm="0">
                                          <p:val>
                                            <p:strVal val="#ppt_y-0.4"/>
                                          </p:val>
                                        </p:tav>
                                        <p:tav tm="100000">
                                          <p:val>
                                            <p:strVal val="#ppt_y+0.1"/>
                                          </p:val>
                                        </p:tav>
                                      </p:tavLst>
                                    </p:anim>
                                    <p:anim calcmode="lin" valueType="num">
                                      <p:cBhvr>
                                        <p:cTn id="169" dur="200" accel="100000" fill="hold">
                                          <p:stCondLst>
                                            <p:cond delay="800"/>
                                          </p:stCondLst>
                                        </p:cTn>
                                        <p:tgtEl>
                                          <p:spTgt spid="5"/>
                                        </p:tgtEl>
                                        <p:attrNameLst>
                                          <p:attrName>ppt_x</p:attrName>
                                        </p:attrNameLst>
                                      </p:cBhvr>
                                      <p:tavLst>
                                        <p:tav tm="0">
                                          <p:val>
                                            <p:strVal val="#ppt_x-0.05"/>
                                          </p:val>
                                        </p:tav>
                                        <p:tav tm="100000">
                                          <p:val>
                                            <p:strVal val="#ppt_x"/>
                                          </p:val>
                                        </p:tav>
                                      </p:tavLst>
                                    </p:anim>
                                    <p:anim calcmode="lin" valueType="num">
                                      <p:cBhvr>
                                        <p:cTn id="170" dur="200" accel="100000" fill="hold">
                                          <p:stCondLst>
                                            <p:cond delay="800"/>
                                          </p:stCondLst>
                                        </p:cTn>
                                        <p:tgtEl>
                                          <p:spTgt spid="5"/>
                                        </p:tgtEl>
                                        <p:attrNameLst>
                                          <p:attrName>ppt_y</p:attrName>
                                        </p:attrNameLst>
                                      </p:cBhvr>
                                      <p:tavLst>
                                        <p:tav tm="0">
                                          <p:val>
                                            <p:strVal val="#ppt_y+0.1"/>
                                          </p:val>
                                        </p:tav>
                                        <p:tav tm="100000">
                                          <p:val>
                                            <p:strVal val="#ppt_y"/>
                                          </p:val>
                                        </p:tav>
                                      </p:tavLst>
                                    </p:anim>
                                  </p:childTnLst>
                                </p:cTn>
                              </p:par>
                              <p:par>
                                <p:cTn id="171" presetID="30" presetClass="entr" presetSubtype="0" fill="hold" grpId="0" nodeType="withEffect">
                                  <p:stCondLst>
                                    <p:cond delay="0"/>
                                  </p:stCondLst>
                                  <p:childTnLst>
                                    <p:set>
                                      <p:cBhvr>
                                        <p:cTn id="172" dur="1" fill="hold">
                                          <p:stCondLst>
                                            <p:cond delay="0"/>
                                          </p:stCondLst>
                                        </p:cTn>
                                        <p:tgtEl>
                                          <p:spTgt spid="101"/>
                                        </p:tgtEl>
                                        <p:attrNameLst>
                                          <p:attrName>style.visibility</p:attrName>
                                        </p:attrNameLst>
                                      </p:cBhvr>
                                      <p:to>
                                        <p:strVal val="visible"/>
                                      </p:to>
                                    </p:set>
                                    <p:animEffect transition="in" filter="fade">
                                      <p:cBhvr>
                                        <p:cTn id="173" dur="800" decel="100000"/>
                                        <p:tgtEl>
                                          <p:spTgt spid="101"/>
                                        </p:tgtEl>
                                      </p:cBhvr>
                                    </p:animEffect>
                                    <p:anim calcmode="lin" valueType="num">
                                      <p:cBhvr>
                                        <p:cTn id="174" dur="800" decel="100000" fill="hold"/>
                                        <p:tgtEl>
                                          <p:spTgt spid="101"/>
                                        </p:tgtEl>
                                        <p:attrNameLst>
                                          <p:attrName>style.rotation</p:attrName>
                                        </p:attrNameLst>
                                      </p:cBhvr>
                                      <p:tavLst>
                                        <p:tav tm="0">
                                          <p:val>
                                            <p:fltVal val="-90"/>
                                          </p:val>
                                        </p:tav>
                                        <p:tav tm="100000">
                                          <p:val>
                                            <p:fltVal val="0"/>
                                          </p:val>
                                        </p:tav>
                                      </p:tavLst>
                                    </p:anim>
                                    <p:anim calcmode="lin" valueType="num">
                                      <p:cBhvr>
                                        <p:cTn id="175" dur="800" decel="100000" fill="hold"/>
                                        <p:tgtEl>
                                          <p:spTgt spid="101"/>
                                        </p:tgtEl>
                                        <p:attrNameLst>
                                          <p:attrName>ppt_x</p:attrName>
                                        </p:attrNameLst>
                                      </p:cBhvr>
                                      <p:tavLst>
                                        <p:tav tm="0">
                                          <p:val>
                                            <p:strVal val="#ppt_x+0.4"/>
                                          </p:val>
                                        </p:tav>
                                        <p:tav tm="100000">
                                          <p:val>
                                            <p:strVal val="#ppt_x-0.05"/>
                                          </p:val>
                                        </p:tav>
                                      </p:tavLst>
                                    </p:anim>
                                    <p:anim calcmode="lin" valueType="num">
                                      <p:cBhvr>
                                        <p:cTn id="176" dur="800" decel="100000" fill="hold"/>
                                        <p:tgtEl>
                                          <p:spTgt spid="101"/>
                                        </p:tgtEl>
                                        <p:attrNameLst>
                                          <p:attrName>ppt_y</p:attrName>
                                        </p:attrNameLst>
                                      </p:cBhvr>
                                      <p:tavLst>
                                        <p:tav tm="0">
                                          <p:val>
                                            <p:strVal val="#ppt_y-0.4"/>
                                          </p:val>
                                        </p:tav>
                                        <p:tav tm="100000">
                                          <p:val>
                                            <p:strVal val="#ppt_y+0.1"/>
                                          </p:val>
                                        </p:tav>
                                      </p:tavLst>
                                    </p:anim>
                                    <p:anim calcmode="lin" valueType="num">
                                      <p:cBhvr>
                                        <p:cTn id="177" dur="200" accel="100000" fill="hold">
                                          <p:stCondLst>
                                            <p:cond delay="800"/>
                                          </p:stCondLst>
                                        </p:cTn>
                                        <p:tgtEl>
                                          <p:spTgt spid="101"/>
                                        </p:tgtEl>
                                        <p:attrNameLst>
                                          <p:attrName>ppt_x</p:attrName>
                                        </p:attrNameLst>
                                      </p:cBhvr>
                                      <p:tavLst>
                                        <p:tav tm="0">
                                          <p:val>
                                            <p:strVal val="#ppt_x-0.05"/>
                                          </p:val>
                                        </p:tav>
                                        <p:tav tm="100000">
                                          <p:val>
                                            <p:strVal val="#ppt_x"/>
                                          </p:val>
                                        </p:tav>
                                      </p:tavLst>
                                    </p:anim>
                                    <p:anim calcmode="lin" valueType="num">
                                      <p:cBhvr>
                                        <p:cTn id="178" dur="200" accel="100000" fill="hold">
                                          <p:stCondLst>
                                            <p:cond delay="800"/>
                                          </p:stCondLst>
                                        </p:cTn>
                                        <p:tgtEl>
                                          <p:spTgt spid="101"/>
                                        </p:tgtEl>
                                        <p:attrNameLst>
                                          <p:attrName>ppt_y</p:attrName>
                                        </p:attrNameLst>
                                      </p:cBhvr>
                                      <p:tavLst>
                                        <p:tav tm="0">
                                          <p:val>
                                            <p:strVal val="#ppt_y+0.1"/>
                                          </p:val>
                                        </p:tav>
                                        <p:tav tm="100000">
                                          <p:val>
                                            <p:strVal val="#ppt_y"/>
                                          </p:val>
                                        </p:tav>
                                      </p:tavLst>
                                    </p:anim>
                                  </p:childTnLst>
                                </p:cTn>
                              </p:par>
                              <p:par>
                                <p:cTn id="179" presetID="30" presetClass="entr" presetSubtype="0" fill="hold" grpId="0" nodeType="withEffect">
                                  <p:stCondLst>
                                    <p:cond delay="0"/>
                                  </p:stCondLst>
                                  <p:childTnLst>
                                    <p:set>
                                      <p:cBhvr>
                                        <p:cTn id="180" dur="1" fill="hold">
                                          <p:stCondLst>
                                            <p:cond delay="0"/>
                                          </p:stCondLst>
                                        </p:cTn>
                                        <p:tgtEl>
                                          <p:spTgt spid="115"/>
                                        </p:tgtEl>
                                        <p:attrNameLst>
                                          <p:attrName>style.visibility</p:attrName>
                                        </p:attrNameLst>
                                      </p:cBhvr>
                                      <p:to>
                                        <p:strVal val="visible"/>
                                      </p:to>
                                    </p:set>
                                    <p:animEffect transition="in" filter="fade">
                                      <p:cBhvr>
                                        <p:cTn id="181" dur="800" decel="100000"/>
                                        <p:tgtEl>
                                          <p:spTgt spid="115"/>
                                        </p:tgtEl>
                                      </p:cBhvr>
                                    </p:animEffect>
                                    <p:anim calcmode="lin" valueType="num">
                                      <p:cBhvr>
                                        <p:cTn id="182" dur="800" decel="100000" fill="hold"/>
                                        <p:tgtEl>
                                          <p:spTgt spid="115"/>
                                        </p:tgtEl>
                                        <p:attrNameLst>
                                          <p:attrName>style.rotation</p:attrName>
                                        </p:attrNameLst>
                                      </p:cBhvr>
                                      <p:tavLst>
                                        <p:tav tm="0">
                                          <p:val>
                                            <p:fltVal val="-90"/>
                                          </p:val>
                                        </p:tav>
                                        <p:tav tm="100000">
                                          <p:val>
                                            <p:fltVal val="0"/>
                                          </p:val>
                                        </p:tav>
                                      </p:tavLst>
                                    </p:anim>
                                    <p:anim calcmode="lin" valueType="num">
                                      <p:cBhvr>
                                        <p:cTn id="183" dur="800" decel="100000" fill="hold"/>
                                        <p:tgtEl>
                                          <p:spTgt spid="115"/>
                                        </p:tgtEl>
                                        <p:attrNameLst>
                                          <p:attrName>ppt_x</p:attrName>
                                        </p:attrNameLst>
                                      </p:cBhvr>
                                      <p:tavLst>
                                        <p:tav tm="0">
                                          <p:val>
                                            <p:strVal val="#ppt_x+0.4"/>
                                          </p:val>
                                        </p:tav>
                                        <p:tav tm="100000">
                                          <p:val>
                                            <p:strVal val="#ppt_x-0.05"/>
                                          </p:val>
                                        </p:tav>
                                      </p:tavLst>
                                    </p:anim>
                                    <p:anim calcmode="lin" valueType="num">
                                      <p:cBhvr>
                                        <p:cTn id="184" dur="800" decel="100000" fill="hold"/>
                                        <p:tgtEl>
                                          <p:spTgt spid="115"/>
                                        </p:tgtEl>
                                        <p:attrNameLst>
                                          <p:attrName>ppt_y</p:attrName>
                                        </p:attrNameLst>
                                      </p:cBhvr>
                                      <p:tavLst>
                                        <p:tav tm="0">
                                          <p:val>
                                            <p:strVal val="#ppt_y-0.4"/>
                                          </p:val>
                                        </p:tav>
                                        <p:tav tm="100000">
                                          <p:val>
                                            <p:strVal val="#ppt_y+0.1"/>
                                          </p:val>
                                        </p:tav>
                                      </p:tavLst>
                                    </p:anim>
                                    <p:anim calcmode="lin" valueType="num">
                                      <p:cBhvr>
                                        <p:cTn id="185" dur="200" accel="100000" fill="hold">
                                          <p:stCondLst>
                                            <p:cond delay="800"/>
                                          </p:stCondLst>
                                        </p:cTn>
                                        <p:tgtEl>
                                          <p:spTgt spid="115"/>
                                        </p:tgtEl>
                                        <p:attrNameLst>
                                          <p:attrName>ppt_x</p:attrName>
                                        </p:attrNameLst>
                                      </p:cBhvr>
                                      <p:tavLst>
                                        <p:tav tm="0">
                                          <p:val>
                                            <p:strVal val="#ppt_x-0.05"/>
                                          </p:val>
                                        </p:tav>
                                        <p:tav tm="100000">
                                          <p:val>
                                            <p:strVal val="#ppt_x"/>
                                          </p:val>
                                        </p:tav>
                                      </p:tavLst>
                                    </p:anim>
                                    <p:anim calcmode="lin" valueType="num">
                                      <p:cBhvr>
                                        <p:cTn id="186" dur="200" accel="100000" fill="hold">
                                          <p:stCondLst>
                                            <p:cond delay="800"/>
                                          </p:stCondLst>
                                        </p:cTn>
                                        <p:tgtEl>
                                          <p:spTgt spid="115"/>
                                        </p:tgtEl>
                                        <p:attrNameLst>
                                          <p:attrName>ppt_y</p:attrName>
                                        </p:attrNameLst>
                                      </p:cBhvr>
                                      <p:tavLst>
                                        <p:tav tm="0">
                                          <p:val>
                                            <p:strVal val="#ppt_y+0.1"/>
                                          </p:val>
                                        </p:tav>
                                        <p:tav tm="100000">
                                          <p:val>
                                            <p:strVal val="#ppt_y"/>
                                          </p:val>
                                        </p:tav>
                                      </p:tavLst>
                                    </p:anim>
                                  </p:childTnLst>
                                </p:cTn>
                              </p:par>
                            </p:childTnLst>
                          </p:cTn>
                        </p:par>
                      </p:childTnLst>
                    </p:cTn>
                  </p:par>
                  <p:par>
                    <p:cTn id="187" fill="hold" nodeType="clickPar">
                      <p:stCondLst>
                        <p:cond delay="indefinite"/>
                      </p:stCondLst>
                      <p:childTnLst>
                        <p:par>
                          <p:cTn id="188" fill="hold" nodeType="withGroup">
                            <p:stCondLst>
                              <p:cond delay="0"/>
                            </p:stCondLst>
                            <p:childTnLst>
                              <p:par>
                                <p:cTn id="189" presetID="52" presetClass="entr" presetSubtype="0" fill="hold" grpId="0" nodeType="clickEffect">
                                  <p:stCondLst>
                                    <p:cond delay="0"/>
                                  </p:stCondLst>
                                  <p:childTnLst>
                                    <p:set>
                                      <p:cBhvr>
                                        <p:cTn id="190" dur="1" fill="hold">
                                          <p:stCondLst>
                                            <p:cond delay="0"/>
                                          </p:stCondLst>
                                        </p:cTn>
                                        <p:tgtEl>
                                          <p:spTgt spid="39"/>
                                        </p:tgtEl>
                                        <p:attrNameLst>
                                          <p:attrName>style.visibility</p:attrName>
                                        </p:attrNameLst>
                                      </p:cBhvr>
                                      <p:to>
                                        <p:strVal val="visible"/>
                                      </p:to>
                                    </p:set>
                                    <p:animScale>
                                      <p:cBhvr>
                                        <p:cTn id="191" dur="1000" decel="50000" fill="hold">
                                          <p:stCondLst>
                                            <p:cond delay="0"/>
                                          </p:stCondLst>
                                        </p:cTn>
                                        <p:tgtEl>
                                          <p:spTgt spid="3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92" dur="1000" decel="50000" fill="hold">
                                          <p:stCondLst>
                                            <p:cond delay="0"/>
                                          </p:stCondLst>
                                        </p:cTn>
                                        <p:tgtEl>
                                          <p:spTgt spid="39"/>
                                        </p:tgtEl>
                                        <p:attrNameLst>
                                          <p:attrName>ppt_x</p:attrName>
                                          <p:attrName>ppt_y</p:attrName>
                                        </p:attrNameLst>
                                      </p:cBhvr>
                                    </p:animMotion>
                                    <p:animEffect transition="in" filter="fade">
                                      <p:cBhvr>
                                        <p:cTn id="193" dur="1000"/>
                                        <p:tgtEl>
                                          <p:spTgt spid="39"/>
                                        </p:tgtEl>
                                      </p:cBhvr>
                                    </p:animEffect>
                                  </p:childTnLst>
                                </p:cTn>
                              </p:par>
                              <p:par>
                                <p:cTn id="194" presetID="52" presetClass="entr" presetSubtype="0" fill="hold" nodeType="withEffect">
                                  <p:stCondLst>
                                    <p:cond delay="0"/>
                                  </p:stCondLst>
                                  <p:childTnLst>
                                    <p:set>
                                      <p:cBhvr>
                                        <p:cTn id="195" dur="1" fill="hold">
                                          <p:stCondLst>
                                            <p:cond delay="0"/>
                                          </p:stCondLst>
                                        </p:cTn>
                                        <p:tgtEl>
                                          <p:spTgt spid="27"/>
                                        </p:tgtEl>
                                        <p:attrNameLst>
                                          <p:attrName>style.visibility</p:attrName>
                                        </p:attrNameLst>
                                      </p:cBhvr>
                                      <p:to>
                                        <p:strVal val="visible"/>
                                      </p:to>
                                    </p:set>
                                    <p:animScale>
                                      <p:cBhvr>
                                        <p:cTn id="196" dur="1000" decel="50000" fill="hold">
                                          <p:stCondLst>
                                            <p:cond delay="0"/>
                                          </p:stCondLst>
                                        </p:cTn>
                                        <p:tgtEl>
                                          <p:spTgt spid="2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97" dur="1000" decel="50000" fill="hold">
                                          <p:stCondLst>
                                            <p:cond delay="0"/>
                                          </p:stCondLst>
                                        </p:cTn>
                                        <p:tgtEl>
                                          <p:spTgt spid="27"/>
                                        </p:tgtEl>
                                        <p:attrNameLst>
                                          <p:attrName>ppt_x</p:attrName>
                                          <p:attrName>ppt_y</p:attrName>
                                        </p:attrNameLst>
                                      </p:cBhvr>
                                    </p:animMotion>
                                    <p:animEffect transition="in" filter="fade">
                                      <p:cBhvr>
                                        <p:cTn id="198" dur="1000"/>
                                        <p:tgtEl>
                                          <p:spTgt spid="27"/>
                                        </p:tgtEl>
                                      </p:cBhvr>
                                    </p:animEffect>
                                  </p:childTnLst>
                                </p:cTn>
                              </p:par>
                              <p:par>
                                <p:cTn id="199" presetID="52" presetClass="entr" presetSubtype="0" fill="hold" nodeType="withEffect">
                                  <p:stCondLst>
                                    <p:cond delay="0"/>
                                  </p:stCondLst>
                                  <p:childTnLst>
                                    <p:set>
                                      <p:cBhvr>
                                        <p:cTn id="200" dur="1" fill="hold">
                                          <p:stCondLst>
                                            <p:cond delay="0"/>
                                          </p:stCondLst>
                                        </p:cTn>
                                        <p:tgtEl>
                                          <p:spTgt spid="38"/>
                                        </p:tgtEl>
                                        <p:attrNameLst>
                                          <p:attrName>style.visibility</p:attrName>
                                        </p:attrNameLst>
                                      </p:cBhvr>
                                      <p:to>
                                        <p:strVal val="visible"/>
                                      </p:to>
                                    </p:set>
                                    <p:animScale>
                                      <p:cBhvr>
                                        <p:cTn id="201" dur="1000" decel="50000" fill="hold">
                                          <p:stCondLst>
                                            <p:cond delay="0"/>
                                          </p:stCondLst>
                                        </p:cTn>
                                        <p:tgtEl>
                                          <p:spTgt spid="3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02" dur="1000" decel="50000" fill="hold">
                                          <p:stCondLst>
                                            <p:cond delay="0"/>
                                          </p:stCondLst>
                                        </p:cTn>
                                        <p:tgtEl>
                                          <p:spTgt spid="38"/>
                                        </p:tgtEl>
                                        <p:attrNameLst>
                                          <p:attrName>ppt_x</p:attrName>
                                          <p:attrName>ppt_y</p:attrName>
                                        </p:attrNameLst>
                                      </p:cBhvr>
                                    </p:animMotion>
                                    <p:animEffect transition="in" filter="fade">
                                      <p:cBhvr>
                                        <p:cTn id="203" dur="1000"/>
                                        <p:tgtEl>
                                          <p:spTgt spid="38"/>
                                        </p:tgtEl>
                                      </p:cBhvr>
                                    </p:animEffect>
                                  </p:childTnLst>
                                </p:cTn>
                              </p:par>
                              <p:par>
                                <p:cTn id="204" presetID="52" presetClass="entr" presetSubtype="0" fill="hold" grpId="0" nodeType="withEffect">
                                  <p:stCondLst>
                                    <p:cond delay="0"/>
                                  </p:stCondLst>
                                  <p:childTnLst>
                                    <p:set>
                                      <p:cBhvr>
                                        <p:cTn id="205" dur="1" fill="hold">
                                          <p:stCondLst>
                                            <p:cond delay="0"/>
                                          </p:stCondLst>
                                        </p:cTn>
                                        <p:tgtEl>
                                          <p:spTgt spid="41"/>
                                        </p:tgtEl>
                                        <p:attrNameLst>
                                          <p:attrName>style.visibility</p:attrName>
                                        </p:attrNameLst>
                                      </p:cBhvr>
                                      <p:to>
                                        <p:strVal val="visible"/>
                                      </p:to>
                                    </p:set>
                                    <p:animScale>
                                      <p:cBhvr>
                                        <p:cTn id="206" dur="1000" decel="50000" fill="hold">
                                          <p:stCondLst>
                                            <p:cond delay="0"/>
                                          </p:stCondLst>
                                        </p:cTn>
                                        <p:tgtEl>
                                          <p:spTgt spid="4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07" dur="1000" decel="50000" fill="hold">
                                          <p:stCondLst>
                                            <p:cond delay="0"/>
                                          </p:stCondLst>
                                        </p:cTn>
                                        <p:tgtEl>
                                          <p:spTgt spid="41"/>
                                        </p:tgtEl>
                                        <p:attrNameLst>
                                          <p:attrName>ppt_x</p:attrName>
                                          <p:attrName>ppt_y</p:attrName>
                                        </p:attrNameLst>
                                      </p:cBhvr>
                                    </p:animMotion>
                                    <p:animEffect transition="in" filter="fade">
                                      <p:cBhvr>
                                        <p:cTn id="208" dur="1000"/>
                                        <p:tgtEl>
                                          <p:spTgt spid="41"/>
                                        </p:tgtEl>
                                      </p:cBhvr>
                                    </p:animEffect>
                                  </p:childTnLst>
                                </p:cTn>
                              </p:par>
                              <p:par>
                                <p:cTn id="209" presetID="52" presetClass="entr" presetSubtype="0" fill="hold" nodeType="withEffect">
                                  <p:stCondLst>
                                    <p:cond delay="0"/>
                                  </p:stCondLst>
                                  <p:childTnLst>
                                    <p:set>
                                      <p:cBhvr>
                                        <p:cTn id="210" dur="1" fill="hold">
                                          <p:stCondLst>
                                            <p:cond delay="0"/>
                                          </p:stCondLst>
                                        </p:cTn>
                                        <p:tgtEl>
                                          <p:spTgt spid="6"/>
                                        </p:tgtEl>
                                        <p:attrNameLst>
                                          <p:attrName>style.visibility</p:attrName>
                                        </p:attrNameLst>
                                      </p:cBhvr>
                                      <p:to>
                                        <p:strVal val="visible"/>
                                      </p:to>
                                    </p:set>
                                    <p:animScale>
                                      <p:cBhvr>
                                        <p:cTn id="211" dur="1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12" dur="1000" decel="50000" fill="hold">
                                          <p:stCondLst>
                                            <p:cond delay="0"/>
                                          </p:stCondLst>
                                        </p:cTn>
                                        <p:tgtEl>
                                          <p:spTgt spid="6"/>
                                        </p:tgtEl>
                                        <p:attrNameLst>
                                          <p:attrName>ppt_x</p:attrName>
                                          <p:attrName>ppt_y</p:attrName>
                                        </p:attrNameLst>
                                      </p:cBhvr>
                                    </p:animMotion>
                                    <p:animEffect transition="in" filter="fade">
                                      <p:cBhvr>
                                        <p:cTn id="213" dur="1000"/>
                                        <p:tgtEl>
                                          <p:spTgt spid="6"/>
                                        </p:tgtEl>
                                      </p:cBhvr>
                                    </p:animEffect>
                                  </p:childTnLst>
                                </p:cTn>
                              </p:par>
                            </p:childTnLst>
                          </p:cTn>
                        </p:par>
                      </p:childTnLst>
                    </p:cTn>
                  </p:par>
                  <p:par>
                    <p:cTn id="214" fill="hold" nodeType="clickPar">
                      <p:stCondLst>
                        <p:cond delay="indefinite"/>
                      </p:stCondLst>
                      <p:childTnLst>
                        <p:par>
                          <p:cTn id="215" fill="hold" nodeType="withGroup">
                            <p:stCondLst>
                              <p:cond delay="0"/>
                            </p:stCondLst>
                            <p:childTnLst>
                              <p:par>
                                <p:cTn id="216" presetID="6" presetClass="entr" presetSubtype="16" fill="hold" nodeType="clickEffect">
                                  <p:stCondLst>
                                    <p:cond delay="0"/>
                                  </p:stCondLst>
                                  <p:childTnLst>
                                    <p:set>
                                      <p:cBhvr>
                                        <p:cTn id="217" dur="1" fill="hold">
                                          <p:stCondLst>
                                            <p:cond delay="0"/>
                                          </p:stCondLst>
                                        </p:cTn>
                                        <p:tgtEl>
                                          <p:spTgt spid="7"/>
                                        </p:tgtEl>
                                        <p:attrNameLst>
                                          <p:attrName>style.visibility</p:attrName>
                                        </p:attrNameLst>
                                      </p:cBhvr>
                                      <p:to>
                                        <p:strVal val="visible"/>
                                      </p:to>
                                    </p:set>
                                    <p:animEffect transition="in" filter="circle(in)">
                                      <p:cBhvr>
                                        <p:cTn id="218" dur="2000"/>
                                        <p:tgtEl>
                                          <p:spTgt spid="7"/>
                                        </p:tgtEl>
                                      </p:cBhvr>
                                    </p:animEffect>
                                  </p:childTnLst>
                                </p:cTn>
                              </p:par>
                            </p:childTnLst>
                          </p:cTn>
                        </p:par>
                      </p:childTnLst>
                    </p:cTn>
                  </p:par>
                  <p:par>
                    <p:cTn id="219" fill="hold" nodeType="clickPar">
                      <p:stCondLst>
                        <p:cond delay="indefinite"/>
                      </p:stCondLst>
                      <p:childTnLst>
                        <p:par>
                          <p:cTn id="220" fill="hold" nodeType="withGroup">
                            <p:stCondLst>
                              <p:cond delay="0"/>
                            </p:stCondLst>
                            <p:childTnLst>
                              <p:par>
                                <p:cTn id="221" presetID="41" presetClass="entr" presetSubtype="0" fill="hold" nodeType="clickEffect">
                                  <p:stCondLst>
                                    <p:cond delay="0"/>
                                  </p:stCondLst>
                                  <p:iterate type="lt">
                                    <p:tmPct val="10000"/>
                                  </p:iterate>
                                  <p:childTnLst>
                                    <p:set>
                                      <p:cBhvr>
                                        <p:cTn id="222" dur="1" fill="hold">
                                          <p:stCondLst>
                                            <p:cond delay="0"/>
                                          </p:stCondLst>
                                        </p:cTn>
                                        <p:tgtEl>
                                          <p:spTgt spid="8"/>
                                        </p:tgtEl>
                                        <p:attrNameLst>
                                          <p:attrName>style.visibility</p:attrName>
                                        </p:attrNameLst>
                                      </p:cBhvr>
                                      <p:to>
                                        <p:strVal val="visible"/>
                                      </p:to>
                                    </p:set>
                                    <p:anim calcmode="lin" valueType="num">
                                      <p:cBhvr>
                                        <p:cTn id="223"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224" dur="500" fill="hold"/>
                                        <p:tgtEl>
                                          <p:spTgt spid="8"/>
                                        </p:tgtEl>
                                        <p:attrNameLst>
                                          <p:attrName>ppt_y</p:attrName>
                                        </p:attrNameLst>
                                      </p:cBhvr>
                                      <p:tavLst>
                                        <p:tav tm="0">
                                          <p:val>
                                            <p:strVal val="#ppt_y"/>
                                          </p:val>
                                        </p:tav>
                                        <p:tav tm="100000">
                                          <p:val>
                                            <p:strVal val="#ppt_y"/>
                                          </p:val>
                                        </p:tav>
                                      </p:tavLst>
                                    </p:anim>
                                    <p:anim calcmode="lin" valueType="num">
                                      <p:cBhvr>
                                        <p:cTn id="225"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226"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227" dur="500" tmFilter="0,0; .5, 1; 1, 1"/>
                                        <p:tgtEl>
                                          <p:spTgt spid="8"/>
                                        </p:tgtEl>
                                      </p:cBhvr>
                                    </p:animEffect>
                                  </p:childTnLst>
                                </p:cTn>
                              </p:par>
                            </p:childTnLst>
                          </p:cTn>
                        </p:par>
                      </p:childTnLst>
                    </p:cTn>
                  </p:par>
                  <p:par>
                    <p:cTn id="228" fill="hold" nodeType="clickPar">
                      <p:stCondLst>
                        <p:cond delay="indefinite"/>
                      </p:stCondLst>
                      <p:childTnLst>
                        <p:par>
                          <p:cTn id="229" fill="hold" nodeType="withGroup">
                            <p:stCondLst>
                              <p:cond delay="0"/>
                            </p:stCondLst>
                            <p:childTnLst>
                              <p:par>
                                <p:cTn id="230" presetID="47" presetClass="entr" presetSubtype="0" fill="hold" nodeType="clickEffect">
                                  <p:stCondLst>
                                    <p:cond delay="0"/>
                                  </p:stCondLst>
                                  <p:childTnLst>
                                    <p:set>
                                      <p:cBhvr>
                                        <p:cTn id="231" dur="1" fill="hold">
                                          <p:stCondLst>
                                            <p:cond delay="0"/>
                                          </p:stCondLst>
                                        </p:cTn>
                                        <p:tgtEl>
                                          <p:spTgt spid="9"/>
                                        </p:tgtEl>
                                        <p:attrNameLst>
                                          <p:attrName>style.visibility</p:attrName>
                                        </p:attrNameLst>
                                      </p:cBhvr>
                                      <p:to>
                                        <p:strVal val="visible"/>
                                      </p:to>
                                    </p:set>
                                    <p:animEffect transition="in" filter="fade">
                                      <p:cBhvr>
                                        <p:cTn id="232" dur="1000"/>
                                        <p:tgtEl>
                                          <p:spTgt spid="9"/>
                                        </p:tgtEl>
                                      </p:cBhvr>
                                    </p:animEffect>
                                    <p:anim calcmode="lin" valueType="num">
                                      <p:cBhvr>
                                        <p:cTn id="233" dur="1000" fill="hold"/>
                                        <p:tgtEl>
                                          <p:spTgt spid="9"/>
                                        </p:tgtEl>
                                        <p:attrNameLst>
                                          <p:attrName>ppt_x</p:attrName>
                                        </p:attrNameLst>
                                      </p:cBhvr>
                                      <p:tavLst>
                                        <p:tav tm="0">
                                          <p:val>
                                            <p:strVal val="#ppt_x"/>
                                          </p:val>
                                        </p:tav>
                                        <p:tav tm="100000">
                                          <p:val>
                                            <p:strVal val="#ppt_x"/>
                                          </p:val>
                                        </p:tav>
                                      </p:tavLst>
                                    </p:anim>
                                    <p:anim calcmode="lin" valueType="num">
                                      <p:cBhvr>
                                        <p:cTn id="234"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9" grpId="0" animBg="1"/>
      <p:bldP spid="100" grpId="0" animBg="1"/>
      <p:bldP spid="101" grpId="0" animBg="1"/>
      <p:bldP spid="102" grpId="0" animBg="1"/>
      <p:bldP spid="112" grpId="0"/>
      <p:bldP spid="113" grpId="0"/>
      <p:bldP spid="114" grpId="0"/>
      <p:bldP spid="115" grpId="0"/>
      <p:bldP spid="116" grpId="0"/>
      <p:bldP spid="117" grpId="0"/>
      <p:bldP spid="4" grpId="0"/>
      <p:bldP spid="96" grpId="0"/>
      <p:bldP spid="2" grpId="0"/>
      <p:bldP spid="3" grpId="0"/>
      <p:bldP spid="10" grpId="0"/>
      <p:bldP spid="11" grpId="0"/>
      <p:bldP spid="12" grpId="0"/>
      <p:bldP spid="39" grpId="0" animBg="1"/>
      <p:bldP spid="41"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H:\Beach and Sea (105).jpg">
            <a:extLst>
              <a:ext uri="{FF2B5EF4-FFF2-40B4-BE49-F238E27FC236}">
                <a16:creationId xmlns:a16="http://schemas.microsoft.com/office/drawing/2014/main" id="{2A7D9D5E-FE5D-4C0C-BCC5-DC71CCBAB75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a:extLst>
              <a:ext uri="{FF2B5EF4-FFF2-40B4-BE49-F238E27FC236}">
                <a16:creationId xmlns:a16="http://schemas.microsoft.com/office/drawing/2014/main" id="{E38D89D4-675D-4D92-8EB4-CD75F711A22C}"/>
              </a:ext>
            </a:extLst>
          </p:cNvPr>
          <p:cNvSpPr txBox="1">
            <a:spLocks noRot="1" noChangeAspect="1" noMove="1" noResize="1" noEditPoints="1" noAdjustHandles="1" noChangeArrowheads="1" noChangeShapeType="1" noTextEdit="1"/>
          </p:cNvSpPr>
          <p:nvPr/>
        </p:nvSpPr>
        <p:spPr>
          <a:xfrm>
            <a:off x="1886743" y="22515"/>
            <a:ext cx="8781257" cy="769441"/>
          </a:xfrm>
          <a:prstGeom prst="rect">
            <a:avLst/>
          </a:prstGeom>
          <a:blipFill>
            <a:blip r:embed="rId3"/>
            <a:stretch>
              <a:fillRect l="-903" t="-5556" r="-2361" b="-15079"/>
            </a:stretch>
          </a:blipFill>
        </p:spPr>
        <p:txBody>
          <a:bodyPr/>
          <a:lstStyle/>
          <a:p>
            <a:r>
              <a:rPr lang="en-US">
                <a:noFill/>
              </a:rPr>
              <a:t> </a:t>
            </a:r>
          </a:p>
        </p:txBody>
      </p:sp>
      <p:sp>
        <p:nvSpPr>
          <p:cNvPr id="6" name="TextBox 5">
            <a:extLst>
              <a:ext uri="{FF2B5EF4-FFF2-40B4-BE49-F238E27FC236}">
                <a16:creationId xmlns:a16="http://schemas.microsoft.com/office/drawing/2014/main" id="{13A49801-2606-4BF7-89E9-ECBCBFB1E6E4}"/>
              </a:ext>
            </a:extLst>
          </p:cNvPr>
          <p:cNvSpPr txBox="1">
            <a:spLocks noRot="1" noChangeAspect="1" noMove="1" noResize="1" noEditPoints="1" noAdjustHandles="1" noChangeArrowheads="1" noChangeShapeType="1" noTextEdit="1"/>
          </p:cNvSpPr>
          <p:nvPr/>
        </p:nvSpPr>
        <p:spPr>
          <a:xfrm>
            <a:off x="2855640" y="1017839"/>
            <a:ext cx="2289088" cy="790986"/>
          </a:xfrm>
          <a:prstGeom prst="rect">
            <a:avLst/>
          </a:prstGeom>
          <a:blipFill>
            <a:blip r:embed="rId4"/>
            <a:stretch>
              <a:fillRect/>
            </a:stretch>
          </a:blipFill>
        </p:spPr>
        <p:txBody>
          <a:bodyPr/>
          <a:lstStyle/>
          <a:p>
            <a:r>
              <a:rPr lang="en-US">
                <a:noFill/>
              </a:rPr>
              <a:t> </a:t>
            </a:r>
          </a:p>
        </p:txBody>
      </p:sp>
      <p:sp>
        <p:nvSpPr>
          <p:cNvPr id="7" name="TextBox 6">
            <a:extLst>
              <a:ext uri="{FF2B5EF4-FFF2-40B4-BE49-F238E27FC236}">
                <a16:creationId xmlns:a16="http://schemas.microsoft.com/office/drawing/2014/main" id="{054A9A41-9572-4D88-A8C2-63CDE7608446}"/>
              </a:ext>
            </a:extLst>
          </p:cNvPr>
          <p:cNvSpPr txBox="1">
            <a:spLocks noRot="1" noChangeAspect="1" noMove="1" noResize="1" noEditPoints="1" noAdjustHandles="1" noChangeArrowheads="1" noChangeShapeType="1" noTextEdit="1"/>
          </p:cNvSpPr>
          <p:nvPr/>
        </p:nvSpPr>
        <p:spPr>
          <a:xfrm>
            <a:off x="2927648" y="2005104"/>
            <a:ext cx="2289088" cy="781689"/>
          </a:xfrm>
          <a:prstGeom prst="rect">
            <a:avLst/>
          </a:prstGeom>
          <a:blipFill>
            <a:blip r:embed="rId5"/>
            <a:stretch>
              <a:fillRect/>
            </a:stretch>
          </a:blipFill>
        </p:spPr>
        <p:txBody>
          <a:bodyPr/>
          <a:lstStyle/>
          <a:p>
            <a:r>
              <a:rPr lang="en-US">
                <a:noFill/>
              </a:rPr>
              <a:t> </a:t>
            </a:r>
          </a:p>
        </p:txBody>
      </p:sp>
      <p:sp>
        <p:nvSpPr>
          <p:cNvPr id="8" name="TextBox 7">
            <a:extLst>
              <a:ext uri="{FF2B5EF4-FFF2-40B4-BE49-F238E27FC236}">
                <a16:creationId xmlns:a16="http://schemas.microsoft.com/office/drawing/2014/main" id="{B163DD79-B9D9-4259-895F-84C6DA509D4A}"/>
              </a:ext>
            </a:extLst>
          </p:cNvPr>
          <p:cNvSpPr txBox="1">
            <a:spLocks noChangeArrowheads="1"/>
          </p:cNvSpPr>
          <p:nvPr/>
        </p:nvSpPr>
        <p:spPr bwMode="auto">
          <a:xfrm>
            <a:off x="1774826" y="2998788"/>
            <a:ext cx="5616575" cy="430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vi-VN" altLang="en-US" sz="2200">
                <a:latin typeface="Arial" panose="020B0604020202020204" pitchFamily="34" charset="0"/>
              </a:rPr>
              <a:t>Thay các trị số P</a:t>
            </a:r>
            <a:r>
              <a:rPr lang="vi-VN" altLang="en-US" sz="2200" baseline="-25000">
                <a:latin typeface="Arial" panose="020B0604020202020204" pitchFamily="34" charset="0"/>
              </a:rPr>
              <a:t>x</a:t>
            </a:r>
            <a:r>
              <a:rPr lang="vi-VN" altLang="en-US" sz="2200">
                <a:latin typeface="Arial" panose="020B0604020202020204" pitchFamily="34" charset="0"/>
              </a:rPr>
              <a:t> , P</a:t>
            </a:r>
            <a:r>
              <a:rPr lang="vi-VN" altLang="en-US" sz="2200" baseline="-25000">
                <a:latin typeface="Arial" panose="020B0604020202020204" pitchFamily="34" charset="0"/>
              </a:rPr>
              <a:t>y</a:t>
            </a:r>
            <a:r>
              <a:rPr lang="vi-VN" altLang="en-US" sz="2200">
                <a:latin typeface="Arial" panose="020B0604020202020204" pitchFamily="34" charset="0"/>
              </a:rPr>
              <a:t> bằng P</a:t>
            </a:r>
            <a:r>
              <a:rPr lang="vi-VN" altLang="en-US" sz="2200" baseline="-25000">
                <a:latin typeface="Arial" panose="020B0604020202020204" pitchFamily="34" charset="0"/>
              </a:rPr>
              <a:t>z</a:t>
            </a:r>
            <a:r>
              <a:rPr lang="vi-VN" altLang="en-US" sz="2200">
                <a:latin typeface="Arial" panose="020B0604020202020204" pitchFamily="34" charset="0"/>
              </a:rPr>
              <a:t> ta có :</a:t>
            </a:r>
          </a:p>
        </p:txBody>
      </p:sp>
      <p:sp>
        <p:nvSpPr>
          <p:cNvPr id="9" name="TextBox 8">
            <a:extLst>
              <a:ext uri="{FF2B5EF4-FFF2-40B4-BE49-F238E27FC236}">
                <a16:creationId xmlns:a16="http://schemas.microsoft.com/office/drawing/2014/main" id="{A29C2D6A-B42A-458A-96E5-663D1C7F7AA6}"/>
              </a:ext>
            </a:extLst>
          </p:cNvPr>
          <p:cNvSpPr txBox="1">
            <a:spLocks noRot="1" noChangeAspect="1" noMove="1" noResize="1" noEditPoints="1" noAdjustHandles="1" noChangeArrowheads="1" noChangeShapeType="1" noTextEdit="1"/>
          </p:cNvSpPr>
          <p:nvPr/>
        </p:nvSpPr>
        <p:spPr>
          <a:xfrm>
            <a:off x="1575326" y="3645024"/>
            <a:ext cx="6320874" cy="781304"/>
          </a:xfrm>
          <a:prstGeom prst="rect">
            <a:avLst/>
          </a:prstGeom>
          <a:blipFill>
            <a:blip r:embed="rId6"/>
            <a:stretch>
              <a:fillRect l="-1254"/>
            </a:stretch>
          </a:blipFill>
        </p:spPr>
        <p:txBody>
          <a:bodyPr/>
          <a:lstStyle/>
          <a:p>
            <a:r>
              <a:rPr lang="en-US">
                <a:noFill/>
              </a:rPr>
              <a:t> </a:t>
            </a:r>
          </a:p>
        </p:txBody>
      </p:sp>
      <p:sp>
        <p:nvSpPr>
          <p:cNvPr id="10" name="TextBox 9">
            <a:extLst>
              <a:ext uri="{FF2B5EF4-FFF2-40B4-BE49-F238E27FC236}">
                <a16:creationId xmlns:a16="http://schemas.microsoft.com/office/drawing/2014/main" id="{353719BE-BAE0-4D30-9B26-FA017EEEAF29}"/>
              </a:ext>
            </a:extLst>
          </p:cNvPr>
          <p:cNvSpPr txBox="1">
            <a:spLocks noRot="1" noChangeAspect="1" noMove="1" noResize="1" noEditPoints="1" noAdjustHandles="1" noChangeArrowheads="1" noChangeShapeType="1" noTextEdit="1"/>
          </p:cNvSpPr>
          <p:nvPr/>
        </p:nvSpPr>
        <p:spPr>
          <a:xfrm>
            <a:off x="3143672" y="4510282"/>
            <a:ext cx="2808312" cy="430887"/>
          </a:xfrm>
          <a:prstGeom prst="rect">
            <a:avLst/>
          </a:prstGeom>
          <a:blipFill>
            <a:blip r:embed="rId7"/>
            <a:stretch>
              <a:fillRect l="-2826" t="-8451" b="-28169"/>
            </a:stretch>
          </a:blipFill>
        </p:spPr>
        <p:txBody>
          <a:bodyPr/>
          <a:lstStyle/>
          <a:p>
            <a:r>
              <a:rPr lang="en-US">
                <a:noFill/>
              </a:rPr>
              <a:t> </a:t>
            </a:r>
          </a:p>
        </p:txBody>
      </p:sp>
      <p:sp>
        <p:nvSpPr>
          <p:cNvPr id="11" name="TextBox 10">
            <a:extLst>
              <a:ext uri="{FF2B5EF4-FFF2-40B4-BE49-F238E27FC236}">
                <a16:creationId xmlns:a16="http://schemas.microsoft.com/office/drawing/2014/main" id="{5A59964E-40FB-4FB8-A7B3-39D423C055FC}"/>
              </a:ext>
            </a:extLst>
          </p:cNvPr>
          <p:cNvSpPr txBox="1">
            <a:spLocks noChangeArrowheads="1"/>
          </p:cNvSpPr>
          <p:nvPr/>
        </p:nvSpPr>
        <p:spPr bwMode="auto">
          <a:xfrm>
            <a:off x="1703388" y="5013325"/>
            <a:ext cx="8496300"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just" eaLnBrk="1" hangingPunct="1"/>
            <a:r>
              <a:rPr lang="en-US" altLang="en-US" sz="2200">
                <a:solidFill>
                  <a:srgbClr val="0000CC"/>
                </a:solidFill>
              </a:rPr>
              <a:t>Như vậy P</a:t>
            </a:r>
            <a:r>
              <a:rPr lang="en-US" altLang="en-US" sz="2200" baseline="-25000">
                <a:solidFill>
                  <a:srgbClr val="0000CC"/>
                </a:solidFill>
              </a:rPr>
              <a:t>z</a:t>
            </a:r>
            <a:r>
              <a:rPr lang="en-US" altLang="en-US" sz="2200">
                <a:solidFill>
                  <a:srgbClr val="0000CC"/>
                </a:solidFill>
              </a:rPr>
              <a:t> là thành phần lực có trị số lớn nhất. Vì vậy người ta gọi </a:t>
            </a:r>
            <a:r>
              <a:rPr lang="en-US" altLang="en-US" sz="2200" b="1">
                <a:solidFill>
                  <a:srgbClr val="0000CC"/>
                </a:solidFill>
              </a:rPr>
              <a:t>P</a:t>
            </a:r>
            <a:r>
              <a:rPr lang="en-US" altLang="en-US" sz="2200" b="1" baseline="-25000">
                <a:solidFill>
                  <a:srgbClr val="0000CC"/>
                </a:solidFill>
              </a:rPr>
              <a:t>z</a:t>
            </a:r>
            <a:r>
              <a:rPr lang="en-US" altLang="en-US" sz="2200" b="1">
                <a:solidFill>
                  <a:srgbClr val="0000CC"/>
                </a:solidFill>
              </a:rPr>
              <a:t> là lực cắt chính</a:t>
            </a:r>
            <a:r>
              <a:rPr lang="en-US" altLang="en-US" sz="2200">
                <a:solidFill>
                  <a:srgbClr val="0000CC"/>
                </a:solidFill>
              </a:rPr>
              <a:t>. </a:t>
            </a:r>
            <a:r>
              <a:rPr lang="en-US" altLang="en-US" sz="2200" b="1">
                <a:solidFill>
                  <a:srgbClr val="0000CC"/>
                </a:solidFill>
              </a:rPr>
              <a:t>Khi nghiên cứu lực cắt là chủ yếu nghiên cứu lực P</a:t>
            </a:r>
            <a:r>
              <a:rPr lang="en-US" altLang="en-US" sz="2200" b="1" baseline="-25000">
                <a:solidFill>
                  <a:srgbClr val="0000CC"/>
                </a:solidFill>
              </a:rPr>
              <a:t>z</a:t>
            </a:r>
            <a:r>
              <a:rPr lang="en-US" altLang="en-US" sz="2200" b="1">
                <a:solidFill>
                  <a:srgbClr val="0000CC"/>
                </a:solidFill>
              </a:rPr>
              <a:t> </a:t>
            </a:r>
            <a:endParaRPr lang="vi-VN" altLang="en-US" sz="2200" b="1">
              <a:solidFill>
                <a:srgbClr val="0000CC"/>
              </a:solidFill>
              <a:latin typeface="Arial" panose="020B0604020202020204" pitchFamily="34" charset="0"/>
            </a:endParaRPr>
          </a:p>
        </p:txBody>
      </p:sp>
      <p:sp>
        <p:nvSpPr>
          <p:cNvPr id="12" name="TextBox 11">
            <a:extLst>
              <a:ext uri="{FF2B5EF4-FFF2-40B4-BE49-F238E27FC236}">
                <a16:creationId xmlns:a16="http://schemas.microsoft.com/office/drawing/2014/main" id="{966D3C47-4A02-4DA6-B902-95751AA1D04D}"/>
              </a:ext>
            </a:extLst>
          </p:cNvPr>
          <p:cNvSpPr txBox="1">
            <a:spLocks noRot="1" noChangeAspect="1" noMove="1" noResize="1" noEditPoints="1" noAdjustHandles="1" noChangeArrowheads="1" noChangeShapeType="1" noTextEdit="1"/>
          </p:cNvSpPr>
          <p:nvPr/>
        </p:nvSpPr>
        <p:spPr>
          <a:xfrm>
            <a:off x="1703512" y="5949281"/>
            <a:ext cx="8496944" cy="769441"/>
          </a:xfrm>
          <a:prstGeom prst="rect">
            <a:avLst/>
          </a:prstGeom>
          <a:blipFill>
            <a:blip r:embed="rId8"/>
            <a:stretch>
              <a:fillRect l="-933" t="-5556" r="-1722" b="-15079"/>
            </a:stretch>
          </a:blipFill>
        </p:spPr>
        <p:txBody>
          <a:bodyPr/>
          <a:lstStyle/>
          <a:p>
            <a:r>
              <a:rPr lang="en-US">
                <a:noFill/>
              </a:rPr>
              <a:t> </a:t>
            </a:r>
          </a:p>
        </p:txBody>
      </p:sp>
      <p:grpSp>
        <p:nvGrpSpPr>
          <p:cNvPr id="17419" name="Group 25">
            <a:extLst>
              <a:ext uri="{FF2B5EF4-FFF2-40B4-BE49-F238E27FC236}">
                <a16:creationId xmlns:a16="http://schemas.microsoft.com/office/drawing/2014/main" id="{ACF059A8-0AE4-4345-9E34-7607C7C62C13}"/>
              </a:ext>
            </a:extLst>
          </p:cNvPr>
          <p:cNvGrpSpPr>
            <a:grpSpLocks/>
          </p:cNvGrpSpPr>
          <p:nvPr/>
        </p:nvGrpSpPr>
        <p:grpSpPr bwMode="auto">
          <a:xfrm>
            <a:off x="6467475" y="620713"/>
            <a:ext cx="4237038" cy="4412920"/>
            <a:chOff x="4860032" y="728097"/>
            <a:chExt cx="4237454" cy="4413450"/>
          </a:xfrm>
        </p:grpSpPr>
        <p:grpSp>
          <p:nvGrpSpPr>
            <p:cNvPr id="17420" name="Group 73">
              <a:extLst>
                <a:ext uri="{FF2B5EF4-FFF2-40B4-BE49-F238E27FC236}">
                  <a16:creationId xmlns:a16="http://schemas.microsoft.com/office/drawing/2014/main" id="{A7303F30-690E-492D-863D-35C74D415789}"/>
                </a:ext>
              </a:extLst>
            </p:cNvPr>
            <p:cNvGrpSpPr>
              <a:grpSpLocks/>
            </p:cNvGrpSpPr>
            <p:nvPr/>
          </p:nvGrpSpPr>
          <p:grpSpPr bwMode="auto">
            <a:xfrm>
              <a:off x="4860032" y="728097"/>
              <a:ext cx="4237454" cy="4413450"/>
              <a:chOff x="4958554" y="554558"/>
              <a:chExt cx="4237454" cy="4413450"/>
            </a:xfrm>
          </p:grpSpPr>
          <p:pic>
            <p:nvPicPr>
              <p:cNvPr id="17425" name="Picture 2">
                <a:extLst>
                  <a:ext uri="{FF2B5EF4-FFF2-40B4-BE49-F238E27FC236}">
                    <a16:creationId xmlns:a16="http://schemas.microsoft.com/office/drawing/2014/main" id="{75E34EF1-1870-441B-A20D-85FD25DAA643}"/>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958554" y="554558"/>
                <a:ext cx="4237454" cy="32309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9" name="Right Arrow 48">
                <a:extLst>
                  <a:ext uri="{FF2B5EF4-FFF2-40B4-BE49-F238E27FC236}">
                    <a16:creationId xmlns:a16="http://schemas.microsoft.com/office/drawing/2014/main" id="{2F4E2098-C433-44B3-BE13-C0340C6F4500}"/>
                  </a:ext>
                </a:extLst>
              </p:cNvPr>
              <p:cNvSpPr/>
              <p:nvPr/>
            </p:nvSpPr>
            <p:spPr>
              <a:xfrm rot="8672317" flipV="1">
                <a:off x="6362042" y="2477251"/>
                <a:ext cx="990697" cy="120665"/>
              </a:xfrm>
              <a:prstGeom prst="rightArrow">
                <a:avLst>
                  <a:gd name="adj1" fmla="val 50000"/>
                  <a:gd name="adj2" fmla="val 129892"/>
                </a:avLst>
              </a:prstGeom>
              <a:ln/>
            </p:spPr>
            <p:style>
              <a:lnRef idx="2">
                <a:schemeClr val="dk1"/>
              </a:lnRef>
              <a:fillRef idx="1">
                <a:schemeClr val="lt1"/>
              </a:fillRef>
              <a:effectRef idx="0">
                <a:schemeClr val="dk1"/>
              </a:effectRef>
              <a:fontRef idx="minor">
                <a:schemeClr val="dk1"/>
              </a:fontRef>
            </p:style>
            <p:txBody>
              <a:bodyPr anchor="ctr"/>
              <a:lstStyle/>
              <a:p>
                <a:pPr algn="ctr">
                  <a:defRPr/>
                </a:pPr>
                <a:endParaRPr lang="vi-VN"/>
              </a:p>
            </p:txBody>
          </p:sp>
          <p:sp>
            <p:nvSpPr>
              <p:cNvPr id="50" name="Right Arrow 49">
                <a:extLst>
                  <a:ext uri="{FF2B5EF4-FFF2-40B4-BE49-F238E27FC236}">
                    <a16:creationId xmlns:a16="http://schemas.microsoft.com/office/drawing/2014/main" id="{FA2EDDB4-882F-46ED-A124-6DFB77666774}"/>
                  </a:ext>
                </a:extLst>
              </p:cNvPr>
              <p:cNvSpPr/>
              <p:nvPr/>
            </p:nvSpPr>
            <p:spPr>
              <a:xfrm rot="5400000">
                <a:off x="6326301" y="3060728"/>
                <a:ext cx="1752811" cy="115898"/>
              </a:xfrm>
              <a:prstGeom prst="rightArrow">
                <a:avLst>
                  <a:gd name="adj1" fmla="val 50000"/>
                  <a:gd name="adj2" fmla="val 105503"/>
                </a:avLst>
              </a:prstGeom>
              <a:ln/>
            </p:spPr>
            <p:style>
              <a:lnRef idx="2">
                <a:schemeClr val="dk1"/>
              </a:lnRef>
              <a:fillRef idx="1">
                <a:schemeClr val="lt1"/>
              </a:fillRef>
              <a:effectRef idx="0">
                <a:schemeClr val="dk1"/>
              </a:effectRef>
              <a:fontRef idx="minor">
                <a:schemeClr val="dk1"/>
              </a:fontRef>
            </p:style>
            <p:txBody>
              <a:bodyPr anchor="ctr"/>
              <a:lstStyle/>
              <a:p>
                <a:pPr algn="ctr">
                  <a:defRPr/>
                </a:pPr>
                <a:endParaRPr lang="vi-VN"/>
              </a:p>
            </p:txBody>
          </p:sp>
          <p:sp>
            <p:nvSpPr>
              <p:cNvPr id="51" name="Right Arrow 50">
                <a:extLst>
                  <a:ext uri="{FF2B5EF4-FFF2-40B4-BE49-F238E27FC236}">
                    <a16:creationId xmlns:a16="http://schemas.microsoft.com/office/drawing/2014/main" id="{FCCF9122-2F14-4687-A06B-5DCB80C4D2C2}"/>
                  </a:ext>
                </a:extLst>
              </p:cNvPr>
              <p:cNvSpPr/>
              <p:nvPr/>
            </p:nvSpPr>
            <p:spPr>
              <a:xfrm rot="5750566" flipV="1">
                <a:off x="5878574" y="3383031"/>
                <a:ext cx="2429167" cy="125424"/>
              </a:xfrm>
              <a:prstGeom prst="rightArrow">
                <a:avLst>
                  <a:gd name="adj1" fmla="val 50000"/>
                  <a:gd name="adj2" fmla="val 119347"/>
                </a:avLst>
              </a:prstGeom>
              <a:ln/>
            </p:spPr>
            <p:style>
              <a:lnRef idx="2">
                <a:schemeClr val="dk1"/>
              </a:lnRef>
              <a:fillRef idx="1">
                <a:schemeClr val="lt1"/>
              </a:fillRef>
              <a:effectRef idx="0">
                <a:schemeClr val="dk1"/>
              </a:effectRef>
              <a:fontRef idx="minor">
                <a:schemeClr val="dk1"/>
              </a:fontRef>
            </p:style>
            <p:txBody>
              <a:bodyPr anchor="ctr"/>
              <a:lstStyle/>
              <a:p>
                <a:pPr algn="ctr">
                  <a:defRPr/>
                </a:pPr>
                <a:endParaRPr lang="vi-VN"/>
              </a:p>
            </p:txBody>
          </p:sp>
          <p:sp>
            <p:nvSpPr>
              <p:cNvPr id="52" name="Right Arrow 51">
                <a:extLst>
                  <a:ext uri="{FF2B5EF4-FFF2-40B4-BE49-F238E27FC236}">
                    <a16:creationId xmlns:a16="http://schemas.microsoft.com/office/drawing/2014/main" id="{AF27B508-1EBE-4AF3-9712-AAF37A418488}"/>
                  </a:ext>
                </a:extLst>
              </p:cNvPr>
              <p:cNvSpPr/>
              <p:nvPr/>
            </p:nvSpPr>
            <p:spPr>
              <a:xfrm rot="1106712">
                <a:off x="7184448" y="2283553"/>
                <a:ext cx="514400" cy="111138"/>
              </a:xfrm>
              <a:prstGeom prst="rightArrow">
                <a:avLst>
                  <a:gd name="adj1" fmla="val 50000"/>
                  <a:gd name="adj2" fmla="val 108321"/>
                </a:avLst>
              </a:prstGeom>
              <a:ln/>
            </p:spPr>
            <p:style>
              <a:lnRef idx="2">
                <a:schemeClr val="dk1"/>
              </a:lnRef>
              <a:fillRef idx="1">
                <a:schemeClr val="lt1"/>
              </a:fillRef>
              <a:effectRef idx="0">
                <a:schemeClr val="dk1"/>
              </a:effectRef>
              <a:fontRef idx="minor">
                <a:schemeClr val="dk1"/>
              </a:fontRef>
            </p:style>
            <p:txBody>
              <a:bodyPr anchor="ctr"/>
              <a:lstStyle/>
              <a:p>
                <a:pPr algn="ctr">
                  <a:defRPr/>
                </a:pPr>
                <a:endParaRPr lang="vi-VN"/>
              </a:p>
            </p:txBody>
          </p:sp>
          <p:cxnSp>
            <p:nvCxnSpPr>
              <p:cNvPr id="53" name="Straight Connector 52">
                <a:extLst>
                  <a:ext uri="{FF2B5EF4-FFF2-40B4-BE49-F238E27FC236}">
                    <a16:creationId xmlns:a16="http://schemas.microsoft.com/office/drawing/2014/main" id="{94E0E998-06DD-44E6-A918-F7A5CA563557}"/>
                  </a:ext>
                </a:extLst>
              </p:cNvPr>
              <p:cNvCxnSpPr/>
              <p:nvPr/>
            </p:nvCxnSpPr>
            <p:spPr>
              <a:xfrm>
                <a:off x="7654394" y="2410568"/>
                <a:ext cx="0" cy="1732171"/>
              </a:xfrm>
              <a:prstGeom prst="line">
                <a:avLst/>
              </a:prstGeom>
              <a:ln w="22225">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54" name="Straight Connector 53">
                <a:extLst>
                  <a:ext uri="{FF2B5EF4-FFF2-40B4-BE49-F238E27FC236}">
                    <a16:creationId xmlns:a16="http://schemas.microsoft.com/office/drawing/2014/main" id="{6F780A41-AA0E-4616-91C6-73B130301EA7}"/>
                  </a:ext>
                </a:extLst>
              </p:cNvPr>
              <p:cNvCxnSpPr/>
              <p:nvPr/>
            </p:nvCxnSpPr>
            <p:spPr>
              <a:xfrm>
                <a:off x="6460476" y="2809079"/>
                <a:ext cx="519164" cy="165120"/>
              </a:xfrm>
              <a:prstGeom prst="line">
                <a:avLst/>
              </a:prstGeom>
              <a:ln w="22225">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55" name="Straight Connector 54">
                <a:extLst>
                  <a:ext uri="{FF2B5EF4-FFF2-40B4-BE49-F238E27FC236}">
                    <a16:creationId xmlns:a16="http://schemas.microsoft.com/office/drawing/2014/main" id="{058C828F-D0F4-48AD-90E9-7D91D30DCA9D}"/>
                  </a:ext>
                </a:extLst>
              </p:cNvPr>
              <p:cNvCxnSpPr>
                <a:stCxn id="52" idx="3"/>
              </p:cNvCxnSpPr>
              <p:nvPr/>
            </p:nvCxnSpPr>
            <p:spPr>
              <a:xfrm flipH="1">
                <a:off x="6965351" y="2420094"/>
                <a:ext cx="720796" cy="554105"/>
              </a:xfrm>
              <a:prstGeom prst="line">
                <a:avLst/>
              </a:prstGeom>
              <a:ln w="22225">
                <a:solidFill>
                  <a:schemeClr val="tx1"/>
                </a:solidFill>
                <a:prstDash val="dash"/>
              </a:ln>
            </p:spPr>
            <p:style>
              <a:lnRef idx="1">
                <a:schemeClr val="dk1"/>
              </a:lnRef>
              <a:fillRef idx="0">
                <a:schemeClr val="dk1"/>
              </a:fillRef>
              <a:effectRef idx="0">
                <a:schemeClr val="dk1"/>
              </a:effectRef>
              <a:fontRef idx="minor">
                <a:schemeClr val="tx1"/>
              </a:fontRef>
            </p:style>
          </p:cxnSp>
          <p:cxnSp>
            <p:nvCxnSpPr>
              <p:cNvPr id="56" name="Straight Connector 55">
                <a:extLst>
                  <a:ext uri="{FF2B5EF4-FFF2-40B4-BE49-F238E27FC236}">
                    <a16:creationId xmlns:a16="http://schemas.microsoft.com/office/drawing/2014/main" id="{5B635425-B0B2-4A2F-8C6D-3235873B41C7}"/>
                  </a:ext>
                </a:extLst>
              </p:cNvPr>
              <p:cNvCxnSpPr/>
              <p:nvPr/>
            </p:nvCxnSpPr>
            <p:spPr>
              <a:xfrm flipH="1">
                <a:off x="6965351" y="2974199"/>
                <a:ext cx="0" cy="1682952"/>
              </a:xfrm>
              <a:prstGeom prst="line">
                <a:avLst/>
              </a:prstGeom>
              <a:ln w="22225">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57" name="Straight Connector 56">
                <a:extLst>
                  <a:ext uri="{FF2B5EF4-FFF2-40B4-BE49-F238E27FC236}">
                    <a16:creationId xmlns:a16="http://schemas.microsoft.com/office/drawing/2014/main" id="{520EFCB5-6F15-40EF-9C01-C9F5A277F8B0}"/>
                  </a:ext>
                </a:extLst>
              </p:cNvPr>
              <p:cNvCxnSpPr>
                <a:stCxn id="49" idx="3"/>
              </p:cNvCxnSpPr>
              <p:nvPr/>
            </p:nvCxnSpPr>
            <p:spPr>
              <a:xfrm flipH="1">
                <a:off x="6446188" y="2824956"/>
                <a:ext cx="7938" cy="1667075"/>
              </a:xfrm>
              <a:prstGeom prst="line">
                <a:avLst/>
              </a:prstGeom>
              <a:ln w="22225">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6BB02201-A9D6-4925-9DEA-C4FE6D7F4667}"/>
                  </a:ext>
                </a:extLst>
              </p:cNvPr>
              <p:cNvCxnSpPr/>
              <p:nvPr/>
            </p:nvCxnSpPr>
            <p:spPr>
              <a:xfrm flipH="1">
                <a:off x="6965351" y="4157028"/>
                <a:ext cx="689043" cy="484246"/>
              </a:xfrm>
              <a:prstGeom prst="line">
                <a:avLst/>
              </a:prstGeom>
              <a:ln w="22225">
                <a:solidFill>
                  <a:schemeClr val="tx1"/>
                </a:solidFill>
                <a:prstDash val="dash"/>
              </a:ln>
            </p:spPr>
            <p:style>
              <a:lnRef idx="1">
                <a:schemeClr val="dk1"/>
              </a:lnRef>
              <a:fillRef idx="0">
                <a:schemeClr val="dk1"/>
              </a:fillRef>
              <a:effectRef idx="0">
                <a:schemeClr val="dk1"/>
              </a:effectRef>
              <a:fontRef idx="minor">
                <a:schemeClr val="tx1"/>
              </a:fontRef>
            </p:style>
          </p:cxnSp>
          <p:cxnSp>
            <p:nvCxnSpPr>
              <p:cNvPr id="59" name="Straight Connector 58">
                <a:extLst>
                  <a:ext uri="{FF2B5EF4-FFF2-40B4-BE49-F238E27FC236}">
                    <a16:creationId xmlns:a16="http://schemas.microsoft.com/office/drawing/2014/main" id="{300DAC9D-4536-4298-85FD-86FA1F5B83B0}"/>
                  </a:ext>
                </a:extLst>
              </p:cNvPr>
              <p:cNvCxnSpPr/>
              <p:nvPr/>
            </p:nvCxnSpPr>
            <p:spPr>
              <a:xfrm flipH="1">
                <a:off x="6447775" y="3991908"/>
                <a:ext cx="731910" cy="500123"/>
              </a:xfrm>
              <a:prstGeom prst="line">
                <a:avLst/>
              </a:prstGeom>
              <a:ln w="22225">
                <a:solidFill>
                  <a:schemeClr val="tx1"/>
                </a:solidFill>
                <a:prstDash val="dash"/>
              </a:ln>
            </p:spPr>
            <p:style>
              <a:lnRef idx="1">
                <a:schemeClr val="dk1"/>
              </a:lnRef>
              <a:fillRef idx="0">
                <a:schemeClr val="dk1"/>
              </a:fillRef>
              <a:effectRef idx="0">
                <a:schemeClr val="dk1"/>
              </a:effectRef>
              <a:fontRef idx="minor">
                <a:schemeClr val="tx1"/>
              </a:fontRef>
            </p:style>
          </p:cxnSp>
          <p:cxnSp>
            <p:nvCxnSpPr>
              <p:cNvPr id="60" name="Straight Connector 59">
                <a:extLst>
                  <a:ext uri="{FF2B5EF4-FFF2-40B4-BE49-F238E27FC236}">
                    <a16:creationId xmlns:a16="http://schemas.microsoft.com/office/drawing/2014/main" id="{B66CAA0C-F0B2-4866-B7FD-3181766451D1}"/>
                  </a:ext>
                </a:extLst>
              </p:cNvPr>
              <p:cNvCxnSpPr/>
              <p:nvPr/>
            </p:nvCxnSpPr>
            <p:spPr>
              <a:xfrm>
                <a:off x="6446188" y="4492031"/>
                <a:ext cx="519163" cy="165120"/>
              </a:xfrm>
              <a:prstGeom prst="line">
                <a:avLst/>
              </a:prstGeom>
              <a:ln w="22225">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id="{7621C9EE-965C-4209-B147-668AA6DC8E00}"/>
                  </a:ext>
                </a:extLst>
              </p:cNvPr>
              <p:cNvCxnSpPr/>
              <p:nvPr/>
            </p:nvCxnSpPr>
            <p:spPr>
              <a:xfrm>
                <a:off x="7179685" y="3991908"/>
                <a:ext cx="474709" cy="165120"/>
              </a:xfrm>
              <a:prstGeom prst="line">
                <a:avLst/>
              </a:prstGeom>
              <a:ln w="22225">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7439" name="TextBox 61">
                <a:extLst>
                  <a:ext uri="{FF2B5EF4-FFF2-40B4-BE49-F238E27FC236}">
                    <a16:creationId xmlns:a16="http://schemas.microsoft.com/office/drawing/2014/main" id="{6D737D0E-3D2B-4609-930A-9B06E136DBA9}"/>
                  </a:ext>
                </a:extLst>
              </p:cNvPr>
              <p:cNvSpPr txBox="1">
                <a:spLocks noChangeArrowheads="1"/>
              </p:cNvSpPr>
              <p:nvPr/>
            </p:nvSpPr>
            <p:spPr bwMode="auto">
              <a:xfrm>
                <a:off x="7252936" y="3585445"/>
                <a:ext cx="700465" cy="4001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000" b="1"/>
                  <a:t>P</a:t>
                </a:r>
                <a:r>
                  <a:rPr lang="en-US" altLang="en-US" sz="2000" b="1" baseline="-25000"/>
                  <a:t>Z</a:t>
                </a:r>
                <a:endParaRPr lang="vi-VN" altLang="en-US" sz="2000" b="1">
                  <a:latin typeface="Arial" panose="020B0604020202020204" pitchFamily="34" charset="0"/>
                </a:endParaRPr>
              </a:p>
            </p:txBody>
          </p:sp>
          <p:sp>
            <p:nvSpPr>
              <p:cNvPr id="17440" name="Rectangle 62">
                <a:extLst>
                  <a:ext uri="{FF2B5EF4-FFF2-40B4-BE49-F238E27FC236}">
                    <a16:creationId xmlns:a16="http://schemas.microsoft.com/office/drawing/2014/main" id="{C816EDB2-AB70-4D9C-A04A-10EEF316D962}"/>
                  </a:ext>
                </a:extLst>
              </p:cNvPr>
              <p:cNvSpPr>
                <a:spLocks noChangeArrowheads="1"/>
              </p:cNvSpPr>
              <p:nvPr/>
            </p:nvSpPr>
            <p:spPr bwMode="auto">
              <a:xfrm>
                <a:off x="7653913" y="2222397"/>
                <a:ext cx="539345" cy="4001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000" b="1"/>
                  <a:t>P</a:t>
                </a:r>
                <a:r>
                  <a:rPr lang="en-US" altLang="en-US" sz="2000" b="1" baseline="-25000"/>
                  <a:t>x</a:t>
                </a:r>
                <a:endParaRPr lang="vi-VN" altLang="en-US" sz="2000" b="1">
                  <a:latin typeface="Arial" panose="020B0604020202020204" pitchFamily="34" charset="0"/>
                </a:endParaRPr>
              </a:p>
            </p:txBody>
          </p:sp>
          <p:sp>
            <p:nvSpPr>
              <p:cNvPr id="17441" name="Rectangle 63">
                <a:extLst>
                  <a:ext uri="{FF2B5EF4-FFF2-40B4-BE49-F238E27FC236}">
                    <a16:creationId xmlns:a16="http://schemas.microsoft.com/office/drawing/2014/main" id="{91E15BFE-FADD-4322-A34B-DBAFB51E608E}"/>
                  </a:ext>
                </a:extLst>
              </p:cNvPr>
              <p:cNvSpPr>
                <a:spLocks noChangeArrowheads="1"/>
              </p:cNvSpPr>
              <p:nvPr/>
            </p:nvSpPr>
            <p:spPr bwMode="auto">
              <a:xfrm>
                <a:off x="6020350" y="2625579"/>
                <a:ext cx="546187" cy="4001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000" b="1"/>
                  <a:t>P</a:t>
                </a:r>
                <a:r>
                  <a:rPr lang="en-US" altLang="en-US" sz="2000" b="1" baseline="-25000"/>
                  <a:t>y</a:t>
                </a:r>
                <a:endParaRPr lang="vi-VN" altLang="en-US" sz="2000" b="1">
                  <a:latin typeface="Arial" panose="020B0604020202020204" pitchFamily="34" charset="0"/>
                </a:endParaRPr>
              </a:p>
            </p:txBody>
          </p:sp>
          <p:sp>
            <p:nvSpPr>
              <p:cNvPr id="17442" name="Rectangle 64">
                <a:extLst>
                  <a:ext uri="{FF2B5EF4-FFF2-40B4-BE49-F238E27FC236}">
                    <a16:creationId xmlns:a16="http://schemas.microsoft.com/office/drawing/2014/main" id="{4696448D-B47C-4F2D-AF1E-0824524627B0}"/>
                  </a:ext>
                </a:extLst>
              </p:cNvPr>
              <p:cNvSpPr>
                <a:spLocks noChangeArrowheads="1"/>
              </p:cNvSpPr>
              <p:nvPr/>
            </p:nvSpPr>
            <p:spPr bwMode="auto">
              <a:xfrm>
                <a:off x="6720056" y="4598632"/>
                <a:ext cx="424639" cy="3693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b="1"/>
                  <a:t>R</a:t>
                </a:r>
                <a:endParaRPr lang="vi-VN" altLang="en-US" b="1">
                  <a:latin typeface="Arial" panose="020B0604020202020204" pitchFamily="34" charset="0"/>
                </a:endParaRPr>
              </a:p>
            </p:txBody>
          </p:sp>
          <p:sp>
            <p:nvSpPr>
              <p:cNvPr id="17443" name="Rectangle 65">
                <a:extLst>
                  <a:ext uri="{FF2B5EF4-FFF2-40B4-BE49-F238E27FC236}">
                    <a16:creationId xmlns:a16="http://schemas.microsoft.com/office/drawing/2014/main" id="{4BDA0505-3961-47A3-B110-2FD53C0EC60C}"/>
                  </a:ext>
                </a:extLst>
              </p:cNvPr>
              <p:cNvSpPr>
                <a:spLocks noChangeArrowheads="1"/>
              </p:cNvSpPr>
              <p:nvPr/>
            </p:nvSpPr>
            <p:spPr bwMode="auto">
              <a:xfrm>
                <a:off x="5557134" y="3215497"/>
                <a:ext cx="63999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000" b="1"/>
                  <a:t>Dao</a:t>
                </a:r>
                <a:endParaRPr lang="vi-VN" altLang="en-US" sz="2000" b="1">
                  <a:latin typeface="Arial" panose="020B0604020202020204" pitchFamily="34" charset="0"/>
                </a:endParaRPr>
              </a:p>
            </p:txBody>
          </p:sp>
          <p:sp>
            <p:nvSpPr>
              <p:cNvPr id="17444" name="Rectangle 66">
                <a:extLst>
                  <a:ext uri="{FF2B5EF4-FFF2-40B4-BE49-F238E27FC236}">
                    <a16:creationId xmlns:a16="http://schemas.microsoft.com/office/drawing/2014/main" id="{6CC39AD2-6E5C-423C-AE7C-7249598F5D44}"/>
                  </a:ext>
                </a:extLst>
              </p:cNvPr>
              <p:cNvSpPr>
                <a:spLocks noChangeArrowheads="1"/>
              </p:cNvSpPr>
              <p:nvPr/>
            </p:nvSpPr>
            <p:spPr bwMode="auto">
              <a:xfrm>
                <a:off x="7965499" y="1861756"/>
                <a:ext cx="82380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000" b="1"/>
                  <a:t>Phôi</a:t>
                </a:r>
                <a:endParaRPr lang="vi-VN" altLang="en-US" sz="2000" b="1">
                  <a:latin typeface="Arial" panose="020B0604020202020204" pitchFamily="34" charset="0"/>
                </a:endParaRPr>
              </a:p>
            </p:txBody>
          </p:sp>
        </p:grpSp>
        <p:sp>
          <p:nvSpPr>
            <p:cNvPr id="32" name="Right Arrow 31">
              <a:extLst>
                <a:ext uri="{FF2B5EF4-FFF2-40B4-BE49-F238E27FC236}">
                  <a16:creationId xmlns:a16="http://schemas.microsoft.com/office/drawing/2014/main" id="{AAC2C517-E4CE-4B53-8A3E-E8C77688516A}"/>
                </a:ext>
              </a:extLst>
            </p:cNvPr>
            <p:cNvSpPr/>
            <p:nvPr/>
          </p:nvSpPr>
          <p:spPr>
            <a:xfrm rot="6632131" flipV="1">
              <a:off x="6612796" y="2698422"/>
              <a:ext cx="774793" cy="127012"/>
            </a:xfrm>
            <a:prstGeom prst="rightArrow">
              <a:avLst>
                <a:gd name="adj1" fmla="val 50000"/>
                <a:gd name="adj2" fmla="val 133735"/>
              </a:avLst>
            </a:prstGeom>
            <a:ln/>
          </p:spPr>
          <p:style>
            <a:lnRef idx="1">
              <a:schemeClr val="dk1"/>
            </a:lnRef>
            <a:fillRef idx="2">
              <a:schemeClr val="dk1"/>
            </a:fillRef>
            <a:effectRef idx="1">
              <a:schemeClr val="dk1"/>
            </a:effectRef>
            <a:fontRef idx="minor">
              <a:schemeClr val="dk1"/>
            </a:fontRef>
          </p:style>
          <p:txBody>
            <a:bodyPr anchor="ctr"/>
            <a:lstStyle/>
            <a:p>
              <a:pPr algn="ctr">
                <a:defRPr/>
              </a:pPr>
              <a:endParaRPr lang="vi-VN"/>
            </a:p>
          </p:txBody>
        </p:sp>
        <p:sp>
          <p:nvSpPr>
            <p:cNvPr id="17422" name="Rectangle 32">
              <a:extLst>
                <a:ext uri="{FF2B5EF4-FFF2-40B4-BE49-F238E27FC236}">
                  <a16:creationId xmlns:a16="http://schemas.microsoft.com/office/drawing/2014/main" id="{5D6F55A3-0E51-444B-AFD9-020EF5E20C0D}"/>
                </a:ext>
              </a:extLst>
            </p:cNvPr>
            <p:cNvSpPr>
              <a:spLocks noChangeArrowheads="1"/>
            </p:cNvSpPr>
            <p:nvPr/>
          </p:nvSpPr>
          <p:spPr bwMode="auto">
            <a:xfrm>
              <a:off x="6516216" y="2941494"/>
              <a:ext cx="482991"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100" b="1"/>
                <a:t>P</a:t>
              </a:r>
              <a:r>
                <a:rPr lang="en-US" altLang="en-US" sz="2100" b="1" baseline="-25000"/>
                <a:t>N</a:t>
              </a:r>
              <a:endParaRPr lang="vi-VN" altLang="en-US" sz="2100" b="1">
                <a:latin typeface="Arial" panose="020B0604020202020204" pitchFamily="34" charset="0"/>
              </a:endParaRPr>
            </a:p>
          </p:txBody>
        </p:sp>
        <p:cxnSp>
          <p:nvCxnSpPr>
            <p:cNvPr id="34" name="Curved Connector 33">
              <a:extLst>
                <a:ext uri="{FF2B5EF4-FFF2-40B4-BE49-F238E27FC236}">
                  <a16:creationId xmlns:a16="http://schemas.microsoft.com/office/drawing/2014/main" id="{568EEF6C-1F11-4D33-8F95-5495DD060847}"/>
                </a:ext>
              </a:extLst>
            </p:cNvPr>
            <p:cNvCxnSpPr/>
            <p:nvPr/>
          </p:nvCxnSpPr>
          <p:spPr>
            <a:xfrm rot="16200000" flipH="1">
              <a:off x="6740608" y="2702392"/>
              <a:ext cx="228627" cy="185756"/>
            </a:xfrm>
            <a:prstGeom prst="curvedConnector4">
              <a:avLst>
                <a:gd name="adj1" fmla="val 9564"/>
                <a:gd name="adj2" fmla="val -35938"/>
              </a:avLst>
            </a:prstGeom>
            <a:ln>
              <a:headEnd type="arrow"/>
              <a:tailEnd type="arrow"/>
            </a:ln>
          </p:spPr>
          <p:style>
            <a:lnRef idx="2">
              <a:schemeClr val="dk1"/>
            </a:lnRef>
            <a:fillRef idx="0">
              <a:schemeClr val="dk1"/>
            </a:fillRef>
            <a:effectRef idx="1">
              <a:schemeClr val="dk1"/>
            </a:effectRef>
            <a:fontRef idx="minor">
              <a:schemeClr val="tx1"/>
            </a:fontRef>
          </p:style>
        </p:cxnSp>
        <p:sp>
          <p:nvSpPr>
            <p:cNvPr id="35" name="TextBox 34">
              <a:extLst>
                <a:ext uri="{FF2B5EF4-FFF2-40B4-BE49-F238E27FC236}">
                  <a16:creationId xmlns:a16="http://schemas.microsoft.com/office/drawing/2014/main" id="{7BD8DCCE-E575-4DC3-AEE5-8E0034109275}"/>
                </a:ext>
              </a:extLst>
            </p:cNvPr>
            <p:cNvSpPr txBox="1">
              <a:spLocks noRot="1" noChangeAspect="1" noMove="1" noResize="1" noEditPoints="1" noAdjustHandles="1" noChangeArrowheads="1" noChangeShapeType="1" noTextEdit="1"/>
            </p:cNvSpPr>
            <p:nvPr/>
          </p:nvSpPr>
          <p:spPr>
            <a:xfrm>
              <a:off x="6516216" y="2699628"/>
              <a:ext cx="344752" cy="369332"/>
            </a:xfrm>
            <a:prstGeom prst="rect">
              <a:avLst/>
            </a:prstGeom>
            <a:blipFill>
              <a:blip r:embed="rId10"/>
              <a:stretch>
                <a:fillRect r="-3571" b="-6557"/>
              </a:stretch>
            </a:blipFill>
          </p:spPr>
          <p:txBody>
            <a:bodyPr/>
            <a:lstStyle/>
            <a:p>
              <a:r>
                <a:rPr lang="en-US">
                  <a:noFill/>
                </a:rPr>
                <a:t> </a:t>
              </a:r>
            </a:p>
          </p:txBody>
        </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7"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43" presetClass="entr" presetSubtype="0"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
                                        <p:tgtEl>
                                          <p:spTgt spid="7"/>
                                        </p:tgtEl>
                                      </p:cBhvr>
                                    </p:animEffect>
                                    <p:anim calcmode="lin" valueType="num">
                                      <p:cBhvr>
                                        <p:cTn id="20" dur="400" fill="hold"/>
                                        <p:tgtEl>
                                          <p:spTgt spid="7"/>
                                        </p:tgtEl>
                                        <p:attrNameLst>
                                          <p:attrName>ppt_x</p:attrName>
                                        </p:attrNameLst>
                                      </p:cBhvr>
                                      <p:tavLst>
                                        <p:tav tm="0">
                                          <p:val>
                                            <p:strVal val="#ppt_x"/>
                                          </p:val>
                                        </p:tav>
                                        <p:tav tm="100000">
                                          <p:val>
                                            <p:strVal val="#ppt_x"/>
                                          </p:val>
                                        </p:tav>
                                      </p:tavLst>
                                    </p:anim>
                                    <p:anim calcmode="lin" valueType="num">
                                      <p:cBhvr>
                                        <p:cTn id="21" dur="400" fill="hold"/>
                                        <p:tgtEl>
                                          <p:spTgt spid="7"/>
                                        </p:tgtEl>
                                        <p:attrNameLst>
                                          <p:attrName>ppt_y</p:attrName>
                                        </p:attrNameLst>
                                      </p:cBhvr>
                                      <p:tavLst>
                                        <p:tav tm="0">
                                          <p:val>
                                            <p:strVal val="#ppt_y+0.31"/>
                                          </p:val>
                                        </p:tav>
                                        <p:tav tm="100000">
                                          <p:val>
                                            <p:strVal val="#ppt_y+0.31"/>
                                          </p:val>
                                        </p:tav>
                                      </p:tavLst>
                                    </p:anim>
                                    <p:anim calcmode="lin" valueType="num">
                                      <p:cBhvr>
                                        <p:cTn id="22" dur="600" decel="50000" fill="hold">
                                          <p:stCondLst>
                                            <p:cond delay="400"/>
                                          </p:stCondLst>
                                        </p:cTn>
                                        <p:tgtEl>
                                          <p:spTgt spid="7"/>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3" dur="600" decel="50000" fill="hold">
                                          <p:stCondLst>
                                            <p:cond delay="400"/>
                                          </p:stCondLst>
                                        </p:cTn>
                                        <p:tgtEl>
                                          <p:spTgt spid="7"/>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37" presetClass="entr" presetSubtype="0"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
                                          </p:val>
                                        </p:tav>
                                        <p:tav tm="100000">
                                          <p:val>
                                            <p:strVal val="#ppt_x"/>
                                          </p:val>
                                        </p:tav>
                                      </p:tavLst>
                                    </p:anim>
                                    <p:anim calcmode="lin" valueType="num">
                                      <p:cBhvr>
                                        <p:cTn id="30" dur="900" decel="100000" fill="hold"/>
                                        <p:tgtEl>
                                          <p:spTgt spid="8"/>
                                        </p:tgtEl>
                                        <p:attrNameLst>
                                          <p:attrName>ppt_y</p:attrName>
                                        </p:attrNameLst>
                                      </p:cBhvr>
                                      <p:tavLst>
                                        <p:tav tm="0">
                                          <p:val>
                                            <p:strVal val="#ppt_y+1"/>
                                          </p:val>
                                        </p:tav>
                                        <p:tav tm="100000">
                                          <p:val>
                                            <p:strVal val="#ppt_y-.03"/>
                                          </p:val>
                                        </p:tav>
                                      </p:tavLst>
                                    </p:anim>
                                    <p:anim calcmode="lin" valueType="num">
                                      <p:cBhvr>
                                        <p:cTn id="31" dur="100" accel="100000" fill="hold">
                                          <p:stCondLst>
                                            <p:cond delay="900"/>
                                          </p:stCondLst>
                                        </p:cTn>
                                        <p:tgtEl>
                                          <p:spTgt spid="8"/>
                                        </p:tgtEl>
                                        <p:attrNameLst>
                                          <p:attrName>ppt_y</p:attrName>
                                        </p:attrNameLst>
                                      </p:cBhvr>
                                      <p:tavLst>
                                        <p:tav tm="0">
                                          <p:val>
                                            <p:strVal val="#ppt_y-.03"/>
                                          </p:val>
                                        </p:tav>
                                        <p:tav tm="100000">
                                          <p:val>
                                            <p:strVal val="#ppt_y"/>
                                          </p:val>
                                        </p:tav>
                                      </p:tavLst>
                                    </p:anim>
                                  </p:childTnLst>
                                </p:cTn>
                              </p:par>
                              <p:par>
                                <p:cTn id="32" presetID="37" presetClass="entr" presetSubtype="0"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fade">
                                      <p:cBhvr>
                                        <p:cTn id="34" dur="1000"/>
                                        <p:tgtEl>
                                          <p:spTgt spid="9"/>
                                        </p:tgtEl>
                                      </p:cBhvr>
                                    </p:animEffect>
                                    <p:anim calcmode="lin" valueType="num">
                                      <p:cBhvr>
                                        <p:cTn id="35" dur="1000" fill="hold"/>
                                        <p:tgtEl>
                                          <p:spTgt spid="9"/>
                                        </p:tgtEl>
                                        <p:attrNameLst>
                                          <p:attrName>ppt_x</p:attrName>
                                        </p:attrNameLst>
                                      </p:cBhvr>
                                      <p:tavLst>
                                        <p:tav tm="0">
                                          <p:val>
                                            <p:strVal val="#ppt_x"/>
                                          </p:val>
                                        </p:tav>
                                        <p:tav tm="100000">
                                          <p:val>
                                            <p:strVal val="#ppt_x"/>
                                          </p:val>
                                        </p:tav>
                                      </p:tavLst>
                                    </p:anim>
                                    <p:anim calcmode="lin" valueType="num">
                                      <p:cBhvr>
                                        <p:cTn id="36" dur="900" decel="100000" fill="hold"/>
                                        <p:tgtEl>
                                          <p:spTgt spid="9"/>
                                        </p:tgtEl>
                                        <p:attrNameLst>
                                          <p:attrName>ppt_y</p:attrName>
                                        </p:attrNameLst>
                                      </p:cBhvr>
                                      <p:tavLst>
                                        <p:tav tm="0">
                                          <p:val>
                                            <p:strVal val="#ppt_y+1"/>
                                          </p:val>
                                        </p:tav>
                                        <p:tav tm="100000">
                                          <p:val>
                                            <p:strVal val="#ppt_y-.03"/>
                                          </p:val>
                                        </p:tav>
                                      </p:tavLst>
                                    </p:anim>
                                    <p:anim calcmode="lin" valueType="num">
                                      <p:cBhvr>
                                        <p:cTn id="37" dur="100" accel="100000" fill="hold">
                                          <p:stCondLst>
                                            <p:cond delay="900"/>
                                          </p:stCondLst>
                                        </p:cTn>
                                        <p:tgtEl>
                                          <p:spTgt spid="9"/>
                                        </p:tgtEl>
                                        <p:attrNameLst>
                                          <p:attrName>ppt_y</p:attrName>
                                        </p:attrNameLst>
                                      </p:cBhvr>
                                      <p:tavLst>
                                        <p:tav tm="0">
                                          <p:val>
                                            <p:strVal val="#ppt_y-.03"/>
                                          </p:val>
                                        </p:tav>
                                        <p:tav tm="100000">
                                          <p:val>
                                            <p:strVal val="#ppt_y"/>
                                          </p:val>
                                        </p:tav>
                                      </p:tavLst>
                                    </p:anim>
                                  </p:childTnLst>
                                </p:cTn>
                              </p:par>
                            </p:childTnLst>
                          </p:cTn>
                        </p:par>
                      </p:childTnLst>
                    </p:cTn>
                  </p:par>
                  <p:par>
                    <p:cTn id="38" fill="hold" nodeType="clickPar">
                      <p:stCondLst>
                        <p:cond delay="indefinite"/>
                      </p:stCondLst>
                      <p:childTnLst>
                        <p:par>
                          <p:cTn id="39" fill="hold" nodeType="withGroup">
                            <p:stCondLst>
                              <p:cond delay="0"/>
                            </p:stCondLst>
                            <p:childTnLst>
                              <p:par>
                                <p:cTn id="40" presetID="25" presetClass="entr" presetSubtype="0" fill="hold" nodeType="click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p:cTn id="42" dur="500" decel="50000" fill="hold">
                                          <p:stCondLst>
                                            <p:cond delay="0"/>
                                          </p:stCondLst>
                                        </p:cTn>
                                        <p:tgtEl>
                                          <p:spTgt spid="10"/>
                                        </p:tgtEl>
                                        <p:attrNameLst>
                                          <p:attrName>style.rotation</p:attrName>
                                        </p:attrNameLst>
                                      </p:cBhvr>
                                      <p:tavLst>
                                        <p:tav tm="0">
                                          <p:val>
                                            <p:fltVal val="-90"/>
                                          </p:val>
                                        </p:tav>
                                        <p:tav tm="100000">
                                          <p:val>
                                            <p:fltVal val="0"/>
                                          </p:val>
                                        </p:tav>
                                      </p:tavLst>
                                    </p:anim>
                                    <p:anim calcmode="lin" valueType="num">
                                      <p:cBhvr>
                                        <p:cTn id="43" dur="500" decel="50000" fill="hold">
                                          <p:stCondLst>
                                            <p:cond delay="0"/>
                                          </p:stCondLst>
                                        </p:cTn>
                                        <p:tgtEl>
                                          <p:spTgt spid="10"/>
                                        </p:tgtEl>
                                        <p:attrNameLst>
                                          <p:attrName>ppt_w</p:attrName>
                                        </p:attrNameLst>
                                      </p:cBhvr>
                                      <p:tavLst>
                                        <p:tav tm="0">
                                          <p:val>
                                            <p:strVal val="#ppt_w"/>
                                          </p:val>
                                        </p:tav>
                                        <p:tav tm="100000">
                                          <p:val>
                                            <p:strVal val="#ppt_w*.05"/>
                                          </p:val>
                                        </p:tav>
                                      </p:tavLst>
                                    </p:anim>
                                    <p:anim calcmode="lin" valueType="num">
                                      <p:cBhvr>
                                        <p:cTn id="44" dur="500" accel="50000" fill="hold">
                                          <p:stCondLst>
                                            <p:cond delay="500"/>
                                          </p:stCondLst>
                                        </p:cTn>
                                        <p:tgtEl>
                                          <p:spTgt spid="10"/>
                                        </p:tgtEl>
                                        <p:attrNameLst>
                                          <p:attrName>ppt_w</p:attrName>
                                        </p:attrNameLst>
                                      </p:cBhvr>
                                      <p:tavLst>
                                        <p:tav tm="0">
                                          <p:val>
                                            <p:strVal val="#ppt_w*.05"/>
                                          </p:val>
                                        </p:tav>
                                        <p:tav tm="100000">
                                          <p:val>
                                            <p:strVal val="#ppt_w"/>
                                          </p:val>
                                        </p:tav>
                                      </p:tavLst>
                                    </p:anim>
                                    <p:anim calcmode="lin" valueType="num">
                                      <p:cBhvr>
                                        <p:cTn id="45" dur="1000" fill="hold"/>
                                        <p:tgtEl>
                                          <p:spTgt spid="10"/>
                                        </p:tgtEl>
                                        <p:attrNameLst>
                                          <p:attrName>ppt_h</p:attrName>
                                        </p:attrNameLst>
                                      </p:cBhvr>
                                      <p:tavLst>
                                        <p:tav tm="0">
                                          <p:val>
                                            <p:strVal val="#ppt_h"/>
                                          </p:val>
                                        </p:tav>
                                        <p:tav tm="100000">
                                          <p:val>
                                            <p:strVal val="#ppt_h"/>
                                          </p:val>
                                        </p:tav>
                                      </p:tavLst>
                                    </p:anim>
                                    <p:anim calcmode="lin" valueType="num">
                                      <p:cBhvr>
                                        <p:cTn id="46" dur="500" decel="50000" fill="hold">
                                          <p:stCondLst>
                                            <p:cond delay="0"/>
                                          </p:stCondLst>
                                        </p:cTn>
                                        <p:tgtEl>
                                          <p:spTgt spid="10"/>
                                        </p:tgtEl>
                                        <p:attrNameLst>
                                          <p:attrName>ppt_x</p:attrName>
                                        </p:attrNameLst>
                                      </p:cBhvr>
                                      <p:tavLst>
                                        <p:tav tm="0">
                                          <p:val>
                                            <p:strVal val="#ppt_x+.4"/>
                                          </p:val>
                                        </p:tav>
                                        <p:tav tm="100000">
                                          <p:val>
                                            <p:strVal val="#ppt_x"/>
                                          </p:val>
                                        </p:tav>
                                      </p:tavLst>
                                    </p:anim>
                                    <p:anim calcmode="lin" valueType="num">
                                      <p:cBhvr>
                                        <p:cTn id="47" dur="500" decel="50000" fill="hold">
                                          <p:stCondLst>
                                            <p:cond delay="0"/>
                                          </p:stCondLst>
                                        </p:cTn>
                                        <p:tgtEl>
                                          <p:spTgt spid="10"/>
                                        </p:tgtEl>
                                        <p:attrNameLst>
                                          <p:attrName>ppt_y</p:attrName>
                                        </p:attrNameLst>
                                      </p:cBhvr>
                                      <p:tavLst>
                                        <p:tav tm="0">
                                          <p:val>
                                            <p:strVal val="#ppt_y-.2"/>
                                          </p:val>
                                        </p:tav>
                                        <p:tav tm="100000">
                                          <p:val>
                                            <p:strVal val="#ppt_y+.1"/>
                                          </p:val>
                                        </p:tav>
                                      </p:tavLst>
                                    </p:anim>
                                    <p:anim calcmode="lin" valueType="num">
                                      <p:cBhvr>
                                        <p:cTn id="48" dur="500" accel="50000" fill="hold">
                                          <p:stCondLst>
                                            <p:cond delay="500"/>
                                          </p:stCondLst>
                                        </p:cTn>
                                        <p:tgtEl>
                                          <p:spTgt spid="10"/>
                                        </p:tgtEl>
                                        <p:attrNameLst>
                                          <p:attrName>ppt_y</p:attrName>
                                        </p:attrNameLst>
                                      </p:cBhvr>
                                      <p:tavLst>
                                        <p:tav tm="0">
                                          <p:val>
                                            <p:strVal val="#ppt_y+.1"/>
                                          </p:val>
                                        </p:tav>
                                        <p:tav tm="100000">
                                          <p:val>
                                            <p:strVal val="#ppt_y"/>
                                          </p:val>
                                        </p:tav>
                                      </p:tavLst>
                                    </p:anim>
                                    <p:animEffect transition="in" filter="fade">
                                      <p:cBhvr>
                                        <p:cTn id="49" dur="1000" decel="50000">
                                          <p:stCondLst>
                                            <p:cond delay="0"/>
                                          </p:stCondLst>
                                        </p:cTn>
                                        <p:tgtEl>
                                          <p:spTgt spid="10"/>
                                        </p:tgtEl>
                                      </p:cBhvr>
                                    </p:animEffect>
                                  </p:childTnLst>
                                </p:cTn>
                              </p:par>
                            </p:childTnLst>
                          </p:cTn>
                        </p:par>
                      </p:childTnLst>
                    </p:cTn>
                  </p:par>
                  <p:par>
                    <p:cTn id="50" fill="hold" nodeType="clickPar">
                      <p:stCondLst>
                        <p:cond delay="indefinite"/>
                      </p:stCondLst>
                      <p:childTnLst>
                        <p:par>
                          <p:cTn id="51" fill="hold" nodeType="withGroup">
                            <p:stCondLst>
                              <p:cond delay="0"/>
                            </p:stCondLst>
                            <p:childTnLst>
                              <p:par>
                                <p:cTn id="52" presetID="30" presetClass="entr" presetSubtype="0" fill="hold" grpId="0" nodeType="clickEffect">
                                  <p:stCondLst>
                                    <p:cond delay="0"/>
                                  </p:stCondLst>
                                  <p:childTnLst>
                                    <p:set>
                                      <p:cBhvr>
                                        <p:cTn id="53" dur="1" fill="hold">
                                          <p:stCondLst>
                                            <p:cond delay="0"/>
                                          </p:stCondLst>
                                        </p:cTn>
                                        <p:tgtEl>
                                          <p:spTgt spid="11"/>
                                        </p:tgtEl>
                                        <p:attrNameLst>
                                          <p:attrName>style.visibility</p:attrName>
                                        </p:attrNameLst>
                                      </p:cBhvr>
                                      <p:to>
                                        <p:strVal val="visible"/>
                                      </p:to>
                                    </p:set>
                                    <p:animEffect transition="in" filter="fade">
                                      <p:cBhvr>
                                        <p:cTn id="54" dur="800" decel="100000"/>
                                        <p:tgtEl>
                                          <p:spTgt spid="11"/>
                                        </p:tgtEl>
                                      </p:cBhvr>
                                    </p:animEffect>
                                    <p:anim calcmode="lin" valueType="num">
                                      <p:cBhvr>
                                        <p:cTn id="55" dur="800" decel="100000" fill="hold"/>
                                        <p:tgtEl>
                                          <p:spTgt spid="11"/>
                                        </p:tgtEl>
                                        <p:attrNameLst>
                                          <p:attrName>style.rotation</p:attrName>
                                        </p:attrNameLst>
                                      </p:cBhvr>
                                      <p:tavLst>
                                        <p:tav tm="0">
                                          <p:val>
                                            <p:fltVal val="-90"/>
                                          </p:val>
                                        </p:tav>
                                        <p:tav tm="100000">
                                          <p:val>
                                            <p:fltVal val="0"/>
                                          </p:val>
                                        </p:tav>
                                      </p:tavLst>
                                    </p:anim>
                                    <p:anim calcmode="lin" valueType="num">
                                      <p:cBhvr>
                                        <p:cTn id="56" dur="800" decel="100000" fill="hold"/>
                                        <p:tgtEl>
                                          <p:spTgt spid="11"/>
                                        </p:tgtEl>
                                        <p:attrNameLst>
                                          <p:attrName>ppt_x</p:attrName>
                                        </p:attrNameLst>
                                      </p:cBhvr>
                                      <p:tavLst>
                                        <p:tav tm="0">
                                          <p:val>
                                            <p:strVal val="#ppt_x+0.4"/>
                                          </p:val>
                                        </p:tav>
                                        <p:tav tm="100000">
                                          <p:val>
                                            <p:strVal val="#ppt_x-0.05"/>
                                          </p:val>
                                        </p:tav>
                                      </p:tavLst>
                                    </p:anim>
                                    <p:anim calcmode="lin" valueType="num">
                                      <p:cBhvr>
                                        <p:cTn id="57" dur="800" decel="100000" fill="hold"/>
                                        <p:tgtEl>
                                          <p:spTgt spid="11"/>
                                        </p:tgtEl>
                                        <p:attrNameLst>
                                          <p:attrName>ppt_y</p:attrName>
                                        </p:attrNameLst>
                                      </p:cBhvr>
                                      <p:tavLst>
                                        <p:tav tm="0">
                                          <p:val>
                                            <p:strVal val="#ppt_y-0.4"/>
                                          </p:val>
                                        </p:tav>
                                        <p:tav tm="100000">
                                          <p:val>
                                            <p:strVal val="#ppt_y+0.1"/>
                                          </p:val>
                                        </p:tav>
                                      </p:tavLst>
                                    </p:anim>
                                    <p:anim calcmode="lin" valueType="num">
                                      <p:cBhvr>
                                        <p:cTn id="58" dur="200" accel="100000" fill="hold">
                                          <p:stCondLst>
                                            <p:cond delay="800"/>
                                          </p:stCondLst>
                                        </p:cTn>
                                        <p:tgtEl>
                                          <p:spTgt spid="11"/>
                                        </p:tgtEl>
                                        <p:attrNameLst>
                                          <p:attrName>ppt_x</p:attrName>
                                        </p:attrNameLst>
                                      </p:cBhvr>
                                      <p:tavLst>
                                        <p:tav tm="0">
                                          <p:val>
                                            <p:strVal val="#ppt_x-0.05"/>
                                          </p:val>
                                        </p:tav>
                                        <p:tav tm="100000">
                                          <p:val>
                                            <p:strVal val="#ppt_x"/>
                                          </p:val>
                                        </p:tav>
                                      </p:tavLst>
                                    </p:anim>
                                    <p:anim calcmode="lin" valueType="num">
                                      <p:cBhvr>
                                        <p:cTn id="59" dur="200" accel="100000" fill="hold">
                                          <p:stCondLst>
                                            <p:cond delay="800"/>
                                          </p:stCondLst>
                                        </p:cTn>
                                        <p:tgtEl>
                                          <p:spTgt spid="11"/>
                                        </p:tgtEl>
                                        <p:attrNameLst>
                                          <p:attrName>ppt_y</p:attrName>
                                        </p:attrNameLst>
                                      </p:cBhvr>
                                      <p:tavLst>
                                        <p:tav tm="0">
                                          <p:val>
                                            <p:strVal val="#ppt_y+0.1"/>
                                          </p:val>
                                        </p:tav>
                                        <p:tav tm="100000">
                                          <p:val>
                                            <p:strVal val="#ppt_y"/>
                                          </p:val>
                                        </p:tav>
                                      </p:tavLst>
                                    </p:anim>
                                  </p:childTnLst>
                                </p:cTn>
                              </p:par>
                            </p:childTnLst>
                          </p:cTn>
                        </p:par>
                      </p:childTnLst>
                    </p:cTn>
                  </p:par>
                  <p:par>
                    <p:cTn id="60" fill="hold" nodeType="clickPar">
                      <p:stCondLst>
                        <p:cond delay="indefinite"/>
                      </p:stCondLst>
                      <p:childTnLst>
                        <p:par>
                          <p:cTn id="61" fill="hold" nodeType="withGroup">
                            <p:stCondLst>
                              <p:cond delay="0"/>
                            </p:stCondLst>
                            <p:childTnLst>
                              <p:par>
                                <p:cTn id="62" presetID="52" presetClass="entr" presetSubtype="0" fill="hold" nodeType="clickEffect">
                                  <p:stCondLst>
                                    <p:cond delay="0"/>
                                  </p:stCondLst>
                                  <p:childTnLst>
                                    <p:set>
                                      <p:cBhvr>
                                        <p:cTn id="63" dur="1" fill="hold">
                                          <p:stCondLst>
                                            <p:cond delay="0"/>
                                          </p:stCondLst>
                                        </p:cTn>
                                        <p:tgtEl>
                                          <p:spTgt spid="12"/>
                                        </p:tgtEl>
                                        <p:attrNameLst>
                                          <p:attrName>style.visibility</p:attrName>
                                        </p:attrNameLst>
                                      </p:cBhvr>
                                      <p:to>
                                        <p:strVal val="visible"/>
                                      </p:to>
                                    </p:set>
                                    <p:animScale>
                                      <p:cBhvr>
                                        <p:cTn id="64" dur="1000" decel="50000" fill="hold">
                                          <p:stCondLst>
                                            <p:cond delay="0"/>
                                          </p:stCondLst>
                                        </p:cTn>
                                        <p:tgtEl>
                                          <p:spTgt spid="1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5" dur="1000" decel="50000" fill="hold">
                                          <p:stCondLst>
                                            <p:cond delay="0"/>
                                          </p:stCondLst>
                                        </p:cTn>
                                        <p:tgtEl>
                                          <p:spTgt spid="12"/>
                                        </p:tgtEl>
                                        <p:attrNameLst>
                                          <p:attrName>ppt_x</p:attrName>
                                          <p:attrName>ppt_y</p:attrName>
                                        </p:attrNameLst>
                                      </p:cBhvr>
                                    </p:animMotion>
                                    <p:animEffect transition="in" filter="fade">
                                      <p:cBhvr>
                                        <p:cTn id="66"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1"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ECC8D1-EF74-43FC-9EDA-485AB3D5D70B}"/>
              </a:ext>
            </a:extLst>
          </p:cNvPr>
          <p:cNvSpPr>
            <a:spLocks noGrp="1"/>
          </p:cNvSpPr>
          <p:nvPr>
            <p:ph type="title"/>
          </p:nvPr>
        </p:nvSpPr>
        <p:spPr>
          <a:xfrm>
            <a:off x="677334" y="488515"/>
            <a:ext cx="8596668" cy="638827"/>
          </a:xfrm>
        </p:spPr>
        <p:txBody>
          <a:bodyPr/>
          <a:lstStyle/>
          <a:p>
            <a:r>
              <a:rPr lang="en-US" sz="1800" b="1">
                <a:effectLst/>
                <a:latin typeface="Times New Roman" panose="02020603050405020304" pitchFamily="18" charset="0"/>
                <a:ea typeface="Times New Roman" panose="02020603050405020304" pitchFamily="18" charset="0"/>
              </a:rPr>
              <a:t>ẢNH HƯỞNG CỦA LỰC CẮT</a:t>
            </a:r>
            <a:endParaRPr lang="en-US"/>
          </a:p>
        </p:txBody>
      </p:sp>
      <p:sp>
        <p:nvSpPr>
          <p:cNvPr id="3" name="Content Placeholder 2">
            <a:extLst>
              <a:ext uri="{FF2B5EF4-FFF2-40B4-BE49-F238E27FC236}">
                <a16:creationId xmlns:a16="http://schemas.microsoft.com/office/drawing/2014/main" id="{748DCC04-2669-4947-B138-415230C49CE2}"/>
              </a:ext>
            </a:extLst>
          </p:cNvPr>
          <p:cNvSpPr>
            <a:spLocks noGrp="1"/>
          </p:cNvSpPr>
          <p:nvPr>
            <p:ph idx="1"/>
          </p:nvPr>
        </p:nvSpPr>
        <p:spPr>
          <a:xfrm>
            <a:off x="677334" y="1283767"/>
            <a:ext cx="8596668" cy="3880773"/>
          </a:xfrm>
        </p:spPr>
        <p:txBody>
          <a:bodyPr/>
          <a:lstStyle/>
          <a:p>
            <a:r>
              <a:rPr lang="en-US" sz="1800" b="1">
                <a:solidFill>
                  <a:srgbClr val="0000CC"/>
                </a:solidFill>
                <a:effectLst/>
                <a:latin typeface="Times New Roman" panose="02020603050405020304" pitchFamily="18" charset="0"/>
                <a:ea typeface="Times New Roman" panose="02020603050405020304" pitchFamily="18" charset="0"/>
              </a:rPr>
              <a:t>LỰC CẮT GỌT P</a:t>
            </a:r>
            <a:r>
              <a:rPr lang="en-US" sz="1800" b="1" baseline="-25000">
                <a:solidFill>
                  <a:srgbClr val="0000CC"/>
                </a:solidFill>
                <a:effectLst/>
                <a:latin typeface="Times New Roman" panose="02020603050405020304" pitchFamily="18" charset="0"/>
                <a:ea typeface="Times New Roman" panose="02020603050405020304" pitchFamily="18" charset="0"/>
              </a:rPr>
              <a:t>Z </a:t>
            </a:r>
            <a:r>
              <a:rPr lang="en-US" sz="1800" b="1">
                <a:solidFill>
                  <a:srgbClr val="0000CC"/>
                </a:solidFill>
                <a:effectLst/>
                <a:latin typeface="Times New Roman" panose="02020603050405020304" pitchFamily="18" charset="0"/>
                <a:ea typeface="Times New Roman" panose="02020603050405020304" pitchFamily="18" charset="0"/>
              </a:rPr>
              <a:t>(LỰC TIẾP TUYẾN)</a:t>
            </a:r>
            <a:endParaRPr lang="en-US" sz="1800">
              <a:solidFill>
                <a:srgbClr val="0000CC"/>
              </a:solidFill>
              <a:effectLst/>
              <a:latin typeface="Times New Roman" panose="02020603050405020304" pitchFamily="18" charset="0"/>
              <a:ea typeface="Times New Roman" panose="02020603050405020304" pitchFamily="18" charset="0"/>
            </a:endParaRPr>
          </a:p>
          <a:p>
            <a:r>
              <a:rPr lang="en-US" sz="1800" b="1">
                <a:solidFill>
                  <a:srgbClr val="0000CC"/>
                </a:solidFill>
                <a:effectLst/>
                <a:latin typeface="Times New Roman" panose="02020603050405020304" pitchFamily="18" charset="0"/>
                <a:ea typeface="Times New Roman" panose="02020603050405020304" pitchFamily="18" charset="0"/>
              </a:rPr>
              <a:t>LỰC DỌC TRỤC P</a:t>
            </a:r>
            <a:r>
              <a:rPr lang="en-US" sz="1800" b="1" baseline="-25000">
                <a:solidFill>
                  <a:srgbClr val="0000CC"/>
                </a:solidFill>
                <a:effectLst/>
                <a:latin typeface="Times New Roman" panose="02020603050405020304" pitchFamily="18" charset="0"/>
                <a:ea typeface="Times New Roman" panose="02020603050405020304" pitchFamily="18" charset="0"/>
              </a:rPr>
              <a:t>X</a:t>
            </a:r>
            <a:endParaRPr lang="en-US" sz="1800">
              <a:solidFill>
                <a:srgbClr val="0000CC"/>
              </a:solidFill>
              <a:effectLst/>
              <a:latin typeface="Times New Roman" panose="02020603050405020304" pitchFamily="18" charset="0"/>
              <a:ea typeface="Times New Roman" panose="02020603050405020304" pitchFamily="18" charset="0"/>
            </a:endParaRPr>
          </a:p>
          <a:p>
            <a:r>
              <a:rPr lang="en-US" sz="1800" b="1">
                <a:solidFill>
                  <a:srgbClr val="0000CC"/>
                </a:solidFill>
                <a:effectLst/>
                <a:latin typeface="Times New Roman" panose="02020603050405020304" pitchFamily="18" charset="0"/>
                <a:ea typeface="Times New Roman" panose="02020603050405020304" pitchFamily="18" charset="0"/>
              </a:rPr>
              <a:t>LỰC HƯỚNG KÍNH P</a:t>
            </a:r>
            <a:r>
              <a:rPr lang="en-US" sz="1800" b="1" baseline="-25000">
                <a:solidFill>
                  <a:srgbClr val="0000CC"/>
                </a:solidFill>
                <a:effectLst/>
                <a:latin typeface="Times New Roman" panose="02020603050405020304" pitchFamily="18" charset="0"/>
                <a:ea typeface="Times New Roman" panose="02020603050405020304" pitchFamily="18" charset="0"/>
              </a:rPr>
              <a:t>Y</a:t>
            </a:r>
            <a:endParaRPr lang="en-US">
              <a:solidFill>
                <a:srgbClr val="0000CC"/>
              </a:solidFill>
            </a:endParaRPr>
          </a:p>
        </p:txBody>
      </p:sp>
    </p:spTree>
    <p:extLst>
      <p:ext uri="{BB962C8B-B14F-4D97-AF65-F5344CB8AC3E}">
        <p14:creationId xmlns:p14="http://schemas.microsoft.com/office/powerpoint/2010/main" val="123821751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9082E5-3218-4CA1-8B2F-ED826742DAAB}"/>
              </a:ext>
            </a:extLst>
          </p:cNvPr>
          <p:cNvSpPr>
            <a:spLocks noGrp="1"/>
          </p:cNvSpPr>
          <p:nvPr>
            <p:ph type="title"/>
          </p:nvPr>
        </p:nvSpPr>
        <p:spPr>
          <a:xfrm>
            <a:off x="677333" y="363003"/>
            <a:ext cx="8596668" cy="668055"/>
          </a:xfrm>
        </p:spPr>
        <p:txBody>
          <a:bodyPr>
            <a:normAutofit fontScale="90000"/>
          </a:bodyPr>
          <a:lstStyle/>
          <a:p>
            <a:r>
              <a:rPr lang="en-US" sz="3600" b="1">
                <a:solidFill>
                  <a:srgbClr val="0000CC"/>
                </a:solidFill>
                <a:effectLst/>
                <a:latin typeface="Times New Roman" panose="02020603050405020304" pitchFamily="18" charset="0"/>
                <a:ea typeface="Times New Roman" panose="02020603050405020304" pitchFamily="18" charset="0"/>
              </a:rPr>
              <a:t>LỰC CẮT GỌT P</a:t>
            </a:r>
            <a:r>
              <a:rPr lang="en-US" sz="3600" b="1" baseline="-25000">
                <a:solidFill>
                  <a:srgbClr val="0000CC"/>
                </a:solidFill>
                <a:effectLst/>
                <a:latin typeface="Times New Roman" panose="02020603050405020304" pitchFamily="18" charset="0"/>
                <a:ea typeface="Times New Roman" panose="02020603050405020304" pitchFamily="18" charset="0"/>
              </a:rPr>
              <a:t>Z </a:t>
            </a:r>
            <a:r>
              <a:rPr lang="en-US" sz="3600" b="1">
                <a:solidFill>
                  <a:srgbClr val="0000CC"/>
                </a:solidFill>
                <a:effectLst/>
                <a:latin typeface="Times New Roman" panose="02020603050405020304" pitchFamily="18" charset="0"/>
                <a:ea typeface="Times New Roman" panose="02020603050405020304" pitchFamily="18" charset="0"/>
              </a:rPr>
              <a:t>(LỰC TIẾP TUYẾN)</a:t>
            </a:r>
            <a:br>
              <a:rPr lang="en-US" sz="3600">
                <a:solidFill>
                  <a:srgbClr val="0000CC"/>
                </a:solidFill>
                <a:effectLst/>
                <a:latin typeface="Times New Roman" panose="02020603050405020304" pitchFamily="18" charset="0"/>
                <a:ea typeface="Times New Roman" panose="02020603050405020304" pitchFamily="18" charset="0"/>
              </a:rPr>
            </a:br>
            <a:endParaRPr lang="en-US"/>
          </a:p>
        </p:txBody>
      </p:sp>
      <p:sp>
        <p:nvSpPr>
          <p:cNvPr id="3" name="Content Placeholder 2">
            <a:extLst>
              <a:ext uri="{FF2B5EF4-FFF2-40B4-BE49-F238E27FC236}">
                <a16:creationId xmlns:a16="http://schemas.microsoft.com/office/drawing/2014/main" id="{CFFEF41C-DBA7-4D1B-8766-330F1A26ECE3}"/>
              </a:ext>
            </a:extLst>
          </p:cNvPr>
          <p:cNvSpPr>
            <a:spLocks noGrp="1"/>
          </p:cNvSpPr>
          <p:nvPr>
            <p:ph idx="1"/>
          </p:nvPr>
        </p:nvSpPr>
        <p:spPr>
          <a:xfrm>
            <a:off x="404728" y="945715"/>
            <a:ext cx="8153515" cy="3880773"/>
          </a:xfrm>
        </p:spPr>
        <p:txBody>
          <a:bodyPr>
            <a:noAutofit/>
          </a:bodyPr>
          <a:lstStyle/>
          <a:p>
            <a:pPr algn="just">
              <a:spcBef>
                <a:spcPts val="0"/>
              </a:spcBef>
            </a:pPr>
            <a:r>
              <a:rPr kumimoji="0" lang="en-US" altLang="en-US" sz="2400" b="1" i="1" u="none" strike="noStrike" cap="none" normalizeH="0" baseline="0">
                <a:ln>
                  <a:noFill/>
                </a:ln>
                <a:solidFill>
                  <a:srgbClr val="0000CC"/>
                </a:solidFill>
                <a:effectLst/>
                <a:latin typeface="Arial" panose="020B0604020202020204" pitchFamily="34" charset="0"/>
                <a:ea typeface="Times New Roman" panose="02020603050405020304" pitchFamily="18" charset="0"/>
              </a:rPr>
              <a:t>Khái niệm</a:t>
            </a:r>
            <a:endParaRPr kumimoji="0" lang="en-US" altLang="en-US" sz="2400" b="0" i="0" u="none" strike="noStrike" cap="none" normalizeH="0" baseline="0">
              <a:ln>
                <a:noFill/>
              </a:ln>
              <a:solidFill>
                <a:srgbClr val="0000CC"/>
              </a:solidFill>
              <a:effectLst/>
              <a:latin typeface="Arial" panose="020B0604020202020204" pitchFamily="34" charset="0"/>
            </a:endParaRPr>
          </a:p>
          <a:p>
            <a:pPr algn="just">
              <a:spcBef>
                <a:spcPts val="0"/>
              </a:spcBef>
            </a:pPr>
            <a:r>
              <a:rPr lang="en-US" sz="2400">
                <a:solidFill>
                  <a:srgbClr val="0000CC"/>
                </a:solidFill>
                <a:effectLst/>
                <a:latin typeface="Times New Roman" panose="02020603050405020304" pitchFamily="18" charset="0"/>
                <a:ea typeface="Times New Roman" panose="02020603050405020304" pitchFamily="18" charset="0"/>
              </a:rPr>
              <a:t>Lực cắt gọt p</a:t>
            </a:r>
            <a:r>
              <a:rPr lang="en-US" sz="2400" baseline="-25000">
                <a:solidFill>
                  <a:srgbClr val="0000CC"/>
                </a:solidFill>
                <a:effectLst/>
                <a:latin typeface="Times New Roman" panose="02020603050405020304" pitchFamily="18" charset="0"/>
                <a:ea typeface="Times New Roman" panose="02020603050405020304" pitchFamily="18" charset="0"/>
              </a:rPr>
              <a:t>z</a:t>
            </a:r>
            <a:r>
              <a:rPr lang="en-US" sz="2400">
                <a:solidFill>
                  <a:srgbClr val="0000CC"/>
                </a:solidFill>
                <a:effectLst/>
                <a:latin typeface="Times New Roman" panose="02020603050405020304" pitchFamily="18" charset="0"/>
                <a:ea typeface="Times New Roman" panose="02020603050405020304" pitchFamily="18" charset="0"/>
              </a:rPr>
              <a:t> có phương thẳng đứng theo chiều đi xuống, nằm trong mặt phẳng cắt gọt (véctơ của nó trùng với véctơ tốc độ cắt).</a:t>
            </a:r>
          </a:p>
          <a:p>
            <a:pPr algn="just">
              <a:spcBef>
                <a:spcPts val="0"/>
              </a:spcBef>
            </a:pPr>
            <a:r>
              <a:rPr lang="en-US" sz="2400" b="1" i="1">
                <a:solidFill>
                  <a:srgbClr val="0000CC"/>
                </a:solidFill>
                <a:effectLst/>
                <a:latin typeface="Times New Roman" panose="02020603050405020304" pitchFamily="18" charset="0"/>
                <a:ea typeface="Times New Roman" panose="02020603050405020304" pitchFamily="18" charset="0"/>
              </a:rPr>
              <a:t>Ảnh hưởng của lực </a:t>
            </a:r>
            <a:r>
              <a:rPr lang="en-US" sz="2400">
                <a:solidFill>
                  <a:srgbClr val="0000CC"/>
                </a:solidFill>
                <a:effectLst/>
                <a:latin typeface="Times New Roman" panose="02020603050405020304" pitchFamily="18" charset="0"/>
                <a:ea typeface="Times New Roman" panose="02020603050405020304" pitchFamily="18" charset="0"/>
              </a:rPr>
              <a:t>Pz</a:t>
            </a:r>
          </a:p>
          <a:p>
            <a:pPr algn="just">
              <a:spcBef>
                <a:spcPts val="0"/>
              </a:spcBef>
            </a:pPr>
            <a:r>
              <a:rPr lang="en-US" sz="2400">
                <a:solidFill>
                  <a:srgbClr val="0000CC"/>
                </a:solidFill>
                <a:effectLst/>
                <a:latin typeface="Times New Roman" panose="02020603050405020304" pitchFamily="18" charset="0"/>
                <a:ea typeface="Times New Roman" panose="02020603050405020304" pitchFamily="18" charset="0"/>
              </a:rPr>
              <a:t>Lực cắt gọt Pz tác dụng lên dao theo phương thẳng đứng có xu hướng uốn và bẻ gãy dao, tiết diện uốn là phần làm việc của dao. Vì vậy khi tính toán độ bền của dao phải căn cứ vào lực Pz.</a:t>
            </a:r>
          </a:p>
          <a:p>
            <a:pPr algn="just">
              <a:spcBef>
                <a:spcPts val="0"/>
              </a:spcBef>
            </a:pPr>
            <a:endParaRPr lang="en-US" sz="2400">
              <a:solidFill>
                <a:srgbClr val="0000CC"/>
              </a:solidFill>
            </a:endParaRPr>
          </a:p>
          <a:p>
            <a:pPr algn="just">
              <a:spcBef>
                <a:spcPts val="0"/>
              </a:spcBef>
            </a:pPr>
            <a:endParaRPr lang="en-US" sz="2400">
              <a:solidFill>
                <a:srgbClr val="0000CC"/>
              </a:solidFill>
            </a:endParaRPr>
          </a:p>
          <a:p>
            <a:pPr algn="just">
              <a:spcBef>
                <a:spcPts val="0"/>
              </a:spcBef>
            </a:pPr>
            <a:r>
              <a:rPr lang="en-US" sz="2400">
                <a:solidFill>
                  <a:srgbClr val="0000CC"/>
                </a:solidFill>
                <a:effectLst/>
                <a:latin typeface="Times New Roman" panose="02020603050405020304" pitchFamily="18" charset="0"/>
                <a:ea typeface="Times New Roman" panose="02020603050405020304" pitchFamily="18" charset="0"/>
              </a:rPr>
              <a:t>Trong đó: </a:t>
            </a:r>
            <a:r>
              <a:rPr lang="en-US" sz="2400">
                <a:solidFill>
                  <a:srgbClr val="0000CC"/>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en-US" sz="2400" baseline="-25000">
                <a:solidFill>
                  <a:srgbClr val="0000CC"/>
                </a:solidFill>
                <a:effectLst/>
                <a:latin typeface="Times New Roman" panose="02020603050405020304" pitchFamily="18" charset="0"/>
                <a:ea typeface="Times New Roman" panose="02020603050405020304" pitchFamily="18" charset="0"/>
              </a:rPr>
              <a:t>u</a:t>
            </a:r>
            <a:r>
              <a:rPr lang="en-US" sz="2400">
                <a:solidFill>
                  <a:srgbClr val="0000CC"/>
                </a:solidFill>
                <a:effectLst/>
                <a:latin typeface="Times New Roman" panose="02020603050405020304" pitchFamily="18" charset="0"/>
                <a:ea typeface="Times New Roman" panose="02020603050405020304" pitchFamily="18" charset="0"/>
              </a:rPr>
              <a:t>: ứng suất phát sinh do lực P</a:t>
            </a:r>
            <a:r>
              <a:rPr lang="en-US" sz="2400" baseline="-25000">
                <a:solidFill>
                  <a:srgbClr val="0000CC"/>
                </a:solidFill>
                <a:effectLst/>
                <a:latin typeface="Times New Roman" panose="02020603050405020304" pitchFamily="18" charset="0"/>
                <a:ea typeface="Times New Roman" panose="02020603050405020304" pitchFamily="18" charset="0"/>
              </a:rPr>
              <a:t>Z</a:t>
            </a:r>
            <a:r>
              <a:rPr lang="en-US" sz="2400">
                <a:solidFill>
                  <a:srgbClr val="0000CC"/>
                </a:solidFill>
                <a:effectLst/>
                <a:latin typeface="Times New Roman" panose="02020603050405020304" pitchFamily="18" charset="0"/>
                <a:ea typeface="Times New Roman" panose="02020603050405020304" pitchFamily="18" charset="0"/>
              </a:rPr>
              <a:t> gây ra</a:t>
            </a:r>
          </a:p>
          <a:p>
            <a:pPr marL="270510" indent="179705" algn="just">
              <a:spcBef>
                <a:spcPts val="0"/>
              </a:spcBef>
            </a:pPr>
            <a:r>
              <a:rPr lang="en-US" sz="2400">
                <a:solidFill>
                  <a:srgbClr val="0000CC"/>
                </a:solidFill>
                <a:effectLst/>
                <a:latin typeface="Times New Roman" panose="02020603050405020304" pitchFamily="18" charset="0"/>
                <a:ea typeface="Times New Roman" panose="02020603050405020304" pitchFamily="18" charset="0"/>
              </a:rPr>
              <a:t>P</a:t>
            </a:r>
            <a:r>
              <a:rPr lang="en-US" sz="2400" baseline="-25000">
                <a:solidFill>
                  <a:srgbClr val="0000CC"/>
                </a:solidFill>
                <a:effectLst/>
                <a:latin typeface="Times New Roman" panose="02020603050405020304" pitchFamily="18" charset="0"/>
                <a:ea typeface="Times New Roman" panose="02020603050405020304" pitchFamily="18" charset="0"/>
              </a:rPr>
              <a:t>Z</a:t>
            </a:r>
            <a:r>
              <a:rPr lang="en-US" sz="2400">
                <a:solidFill>
                  <a:srgbClr val="0000CC"/>
                </a:solidFill>
                <a:effectLst/>
                <a:latin typeface="Times New Roman" panose="02020603050405020304" pitchFamily="18" charset="0"/>
                <a:ea typeface="Times New Roman" panose="02020603050405020304" pitchFamily="18" charset="0"/>
              </a:rPr>
              <a:t>: lực tác dụng.</a:t>
            </a:r>
          </a:p>
          <a:p>
            <a:pPr marL="270510" indent="179705" algn="just">
              <a:spcBef>
                <a:spcPts val="0"/>
              </a:spcBef>
            </a:pPr>
            <a:r>
              <a:rPr lang="en-US" sz="2400">
                <a:solidFill>
                  <a:srgbClr val="0000CC"/>
                </a:solidFill>
                <a:effectLst/>
                <a:latin typeface="Times New Roman" panose="02020603050405020304" pitchFamily="18" charset="0"/>
                <a:ea typeface="Times New Roman" panose="02020603050405020304" pitchFamily="18" charset="0"/>
              </a:rPr>
              <a:t>   l: chiều dài dao bị uốn.</a:t>
            </a:r>
          </a:p>
          <a:p>
            <a:pPr algn="just">
              <a:spcBef>
                <a:spcPts val="0"/>
              </a:spcBef>
            </a:pPr>
            <a:r>
              <a:rPr lang="en-US" sz="2400">
                <a:solidFill>
                  <a:srgbClr val="0000CC"/>
                </a:solidFill>
                <a:effectLst/>
                <a:latin typeface="Times New Roman" panose="02020603050405020304" pitchFamily="18" charset="0"/>
                <a:ea typeface="Times New Roman" panose="02020603050405020304" pitchFamily="18" charset="0"/>
              </a:rPr>
              <a:t>W</a:t>
            </a:r>
            <a:r>
              <a:rPr lang="en-US" sz="2400" baseline="-25000">
                <a:solidFill>
                  <a:srgbClr val="0000CC"/>
                </a:solidFill>
                <a:effectLst/>
                <a:latin typeface="Times New Roman" panose="02020603050405020304" pitchFamily="18" charset="0"/>
                <a:ea typeface="Times New Roman" panose="02020603050405020304" pitchFamily="18" charset="0"/>
              </a:rPr>
              <a:t>X</a:t>
            </a:r>
            <a:r>
              <a:rPr lang="en-US" sz="2400">
                <a:solidFill>
                  <a:srgbClr val="0000CC"/>
                </a:solidFill>
                <a:effectLst/>
                <a:latin typeface="Times New Roman" panose="02020603050405020304" pitchFamily="18" charset="0"/>
                <a:ea typeface="Times New Roman" panose="02020603050405020304" pitchFamily="18" charset="0"/>
              </a:rPr>
              <a:t>: moment chống uốn của tiết diện uốn.</a:t>
            </a:r>
            <a:endParaRPr lang="en-US" sz="2400">
              <a:solidFill>
                <a:srgbClr val="0000CC"/>
              </a:solidFill>
            </a:endParaRPr>
          </a:p>
        </p:txBody>
      </p:sp>
      <p:pic>
        <p:nvPicPr>
          <p:cNvPr id="5" name="Picture 4">
            <a:extLst>
              <a:ext uri="{FF2B5EF4-FFF2-40B4-BE49-F238E27FC236}">
                <a16:creationId xmlns:a16="http://schemas.microsoft.com/office/drawing/2014/main" id="{1891DD28-1573-4DFF-BDCB-0EA6E06A5CBB}"/>
              </a:ext>
            </a:extLst>
          </p:cNvPr>
          <p:cNvPicPr>
            <a:picLocks noChangeAspect="1"/>
          </p:cNvPicPr>
          <p:nvPr/>
        </p:nvPicPr>
        <p:blipFill rotWithShape="1">
          <a:blip r:embed="rId2">
            <a:extLst>
              <a:ext uri="{28A0092B-C50C-407E-A947-70E740481C1C}">
                <a14:useLocalDpi xmlns:a14="http://schemas.microsoft.com/office/drawing/2010/main" val="0"/>
              </a:ext>
            </a:extLst>
          </a:blip>
          <a:srcRect l="17839" r="12172" b="5896"/>
          <a:stretch/>
        </p:blipFill>
        <p:spPr>
          <a:xfrm>
            <a:off x="8868427" y="295666"/>
            <a:ext cx="2646240" cy="2948575"/>
          </a:xfrm>
          <a:prstGeom prst="rect">
            <a:avLst/>
          </a:prstGeom>
        </p:spPr>
      </p:pic>
      <p:pic>
        <p:nvPicPr>
          <p:cNvPr id="33796" name="Picture 4">
            <a:extLst>
              <a:ext uri="{FF2B5EF4-FFF2-40B4-BE49-F238E27FC236}">
                <a16:creationId xmlns:a16="http://schemas.microsoft.com/office/drawing/2014/main" id="{C06D25DB-38C5-49D7-B371-CAC68EB1916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56389" y="4200838"/>
            <a:ext cx="2250192" cy="8805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a:extLst>
              <a:ext uri="{FF2B5EF4-FFF2-40B4-BE49-F238E27FC236}">
                <a16:creationId xmlns:a16="http://schemas.microsoft.com/office/drawing/2014/main" id="{5B65D725-9CCA-48E6-ABB8-2E968468896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56526" y="3428999"/>
            <a:ext cx="2265486" cy="3304699"/>
          </a:xfrm>
          <a:prstGeom prst="rect">
            <a:avLst/>
          </a:prstGeom>
        </p:spPr>
      </p:pic>
    </p:spTree>
    <p:extLst>
      <p:ext uri="{BB962C8B-B14F-4D97-AF65-F5344CB8AC3E}">
        <p14:creationId xmlns:p14="http://schemas.microsoft.com/office/powerpoint/2010/main" val="265480141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285ADF-63DC-4536-AD62-64CC00089C84}"/>
              </a:ext>
            </a:extLst>
          </p:cNvPr>
          <p:cNvSpPr>
            <a:spLocks noGrp="1"/>
          </p:cNvSpPr>
          <p:nvPr>
            <p:ph type="title"/>
          </p:nvPr>
        </p:nvSpPr>
        <p:spPr>
          <a:xfrm>
            <a:off x="677334" y="609600"/>
            <a:ext cx="8596668" cy="617951"/>
          </a:xfrm>
        </p:spPr>
        <p:txBody>
          <a:bodyPr>
            <a:normAutofit/>
          </a:bodyPr>
          <a:lstStyle/>
          <a:p>
            <a:pPr marL="457200" lvl="1" algn="just">
              <a:buSzPts val="1300"/>
              <a:tabLst>
                <a:tab pos="71755" algn="l"/>
              </a:tabLst>
            </a:pPr>
            <a:r>
              <a:rPr lang="en-US" sz="2800" b="1" i="1">
                <a:solidFill>
                  <a:srgbClr val="0000CC"/>
                </a:solidFill>
                <a:effectLst/>
                <a:latin typeface="Times New Roman" panose="02020603050405020304" pitchFamily="18" charset="0"/>
                <a:ea typeface="Times New Roman" panose="02020603050405020304" pitchFamily="18" charset="0"/>
              </a:rPr>
              <a:t>Các yếu tố ảnh hưởng đến lực cắt gọt </a:t>
            </a:r>
            <a:r>
              <a:rPr lang="en-US" sz="2800">
                <a:solidFill>
                  <a:srgbClr val="0000CC"/>
                </a:solidFill>
                <a:effectLst/>
                <a:latin typeface="Times New Roman" panose="02020603050405020304" pitchFamily="18" charset="0"/>
                <a:ea typeface="Times New Roman" panose="02020603050405020304" pitchFamily="18" charset="0"/>
              </a:rPr>
              <a:t>Pz</a:t>
            </a:r>
          </a:p>
        </p:txBody>
      </p:sp>
      <p:sp>
        <p:nvSpPr>
          <p:cNvPr id="3" name="Content Placeholder 2">
            <a:extLst>
              <a:ext uri="{FF2B5EF4-FFF2-40B4-BE49-F238E27FC236}">
                <a16:creationId xmlns:a16="http://schemas.microsoft.com/office/drawing/2014/main" id="{39846453-982B-4742-9DE8-BFB453BA4DA6}"/>
              </a:ext>
            </a:extLst>
          </p:cNvPr>
          <p:cNvSpPr>
            <a:spLocks noGrp="1"/>
          </p:cNvSpPr>
          <p:nvPr>
            <p:ph idx="1"/>
          </p:nvPr>
        </p:nvSpPr>
        <p:spPr>
          <a:xfrm>
            <a:off x="677334" y="1227551"/>
            <a:ext cx="7928047" cy="3880773"/>
          </a:xfrm>
        </p:spPr>
        <p:txBody>
          <a:bodyPr>
            <a:normAutofit/>
          </a:bodyPr>
          <a:lstStyle/>
          <a:p>
            <a:pPr marL="270510" indent="179705" algn="just">
              <a:tabLst>
                <a:tab pos="457200" algn="l"/>
                <a:tab pos="685800" algn="l"/>
                <a:tab pos="914400" algn="l"/>
                <a:tab pos="3086100" algn="ctr"/>
              </a:tabLst>
            </a:pPr>
            <a:r>
              <a:rPr lang="en-US" sz="2400">
                <a:solidFill>
                  <a:srgbClr val="0000CC"/>
                </a:solidFill>
                <a:effectLst/>
                <a:latin typeface="Times New Roman" panose="02020603050405020304" pitchFamily="18" charset="0"/>
                <a:ea typeface="Times New Roman" panose="02020603050405020304" pitchFamily="18" charset="0"/>
              </a:rPr>
              <a:t>Lực cắt gọt Pz phụ thuộc trước hết vào vật liệu gia công. Độ bền cơ học của vật liệu càng cao thì lực cản cắt gọt càng lớn và lực cắt gọt Pz càng lớn.</a:t>
            </a:r>
          </a:p>
          <a:p>
            <a:pPr marL="270510" indent="179705" algn="just">
              <a:tabLst>
                <a:tab pos="457200" algn="l"/>
                <a:tab pos="685800" algn="l"/>
                <a:tab pos="914400" algn="l"/>
                <a:tab pos="3086100" algn="ctr"/>
              </a:tabLst>
            </a:pPr>
            <a:r>
              <a:rPr lang="en-US" sz="2400">
                <a:solidFill>
                  <a:srgbClr val="0000CC"/>
                </a:solidFill>
                <a:effectLst/>
                <a:latin typeface="Times New Roman" panose="02020603050405020304" pitchFamily="18" charset="0"/>
                <a:ea typeface="Times New Roman" panose="02020603050405020304" pitchFamily="18" charset="0"/>
              </a:rPr>
              <a:t>	Yếu tố thứ hai ảnh hưởng đến lực cắt gọt là diện tích lớp cắt F = t. S [mm</a:t>
            </a:r>
            <a:r>
              <a:rPr lang="en-US" sz="2400" baseline="30000">
                <a:solidFill>
                  <a:srgbClr val="0000CC"/>
                </a:solidFill>
                <a:effectLst/>
                <a:latin typeface="Times New Roman" panose="02020603050405020304" pitchFamily="18" charset="0"/>
                <a:ea typeface="Times New Roman" panose="02020603050405020304" pitchFamily="18" charset="0"/>
              </a:rPr>
              <a:t>2</a:t>
            </a:r>
            <a:r>
              <a:rPr lang="en-US" sz="2400">
                <a:solidFill>
                  <a:srgbClr val="0000CC"/>
                </a:solidFill>
                <a:effectLst/>
                <a:latin typeface="Times New Roman" panose="02020603050405020304" pitchFamily="18" charset="0"/>
                <a:ea typeface="Times New Roman" panose="02020603050405020304" pitchFamily="18" charset="0"/>
              </a:rPr>
              <a:t>] hay nói cách khác là chiều sâu cắt t và bước tiến s.</a:t>
            </a:r>
          </a:p>
          <a:p>
            <a:endParaRPr lang="en-US" sz="2400">
              <a:solidFill>
                <a:srgbClr val="0000CC"/>
              </a:solidFill>
            </a:endParaRPr>
          </a:p>
        </p:txBody>
      </p:sp>
    </p:spTree>
    <p:extLst>
      <p:ext uri="{BB962C8B-B14F-4D97-AF65-F5344CB8AC3E}">
        <p14:creationId xmlns:p14="http://schemas.microsoft.com/office/powerpoint/2010/main" val="410591226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590F5E-3A24-40ED-9BD7-5D05F07E0C55}"/>
              </a:ext>
            </a:extLst>
          </p:cNvPr>
          <p:cNvSpPr>
            <a:spLocks noGrp="1"/>
          </p:cNvSpPr>
          <p:nvPr>
            <p:ph type="title"/>
          </p:nvPr>
        </p:nvSpPr>
        <p:spPr>
          <a:xfrm>
            <a:off x="625285" y="369518"/>
            <a:ext cx="8596668" cy="480164"/>
          </a:xfrm>
        </p:spPr>
        <p:txBody>
          <a:bodyPr>
            <a:noAutofit/>
          </a:bodyPr>
          <a:lstStyle/>
          <a:p>
            <a:pPr marL="342900" lvl="0" indent="-342900"/>
            <a:r>
              <a:rPr lang="en-US" sz="2800" b="1">
                <a:solidFill>
                  <a:srgbClr val="FF0000"/>
                </a:solidFill>
                <a:effectLst/>
                <a:latin typeface="Times New Roman" panose="02020603050405020304" pitchFamily="18" charset="0"/>
                <a:ea typeface="Times New Roman" panose="02020603050405020304" pitchFamily="18" charset="0"/>
              </a:rPr>
              <a:t>LỰC DỌC TRỤC P</a:t>
            </a:r>
            <a:r>
              <a:rPr lang="en-US" sz="2800" b="1" baseline="-25000">
                <a:solidFill>
                  <a:srgbClr val="FF0000"/>
                </a:solidFill>
                <a:effectLst/>
                <a:latin typeface="Times New Roman" panose="02020603050405020304" pitchFamily="18" charset="0"/>
                <a:ea typeface="Times New Roman" panose="02020603050405020304" pitchFamily="18" charset="0"/>
              </a:rPr>
              <a:t>X</a:t>
            </a:r>
            <a:endParaRPr lang="en-US" sz="2800">
              <a:solidFill>
                <a:srgbClr val="FF0000"/>
              </a:solidFill>
            </a:endParaRPr>
          </a:p>
        </p:txBody>
      </p:sp>
      <p:sp>
        <p:nvSpPr>
          <p:cNvPr id="3" name="Content Placeholder 2">
            <a:extLst>
              <a:ext uri="{FF2B5EF4-FFF2-40B4-BE49-F238E27FC236}">
                <a16:creationId xmlns:a16="http://schemas.microsoft.com/office/drawing/2014/main" id="{26A8DAC0-BD87-46A1-88B9-0A72F1404446}"/>
              </a:ext>
            </a:extLst>
          </p:cNvPr>
          <p:cNvSpPr>
            <a:spLocks noGrp="1"/>
          </p:cNvSpPr>
          <p:nvPr>
            <p:ph idx="1"/>
          </p:nvPr>
        </p:nvSpPr>
        <p:spPr>
          <a:xfrm>
            <a:off x="275896" y="1049106"/>
            <a:ext cx="7966230" cy="5439376"/>
          </a:xfrm>
        </p:spPr>
        <p:txBody>
          <a:bodyPr>
            <a:noAutofit/>
          </a:bodyPr>
          <a:lstStyle/>
          <a:p>
            <a:pPr>
              <a:spcBef>
                <a:spcPts val="0"/>
              </a:spcBef>
            </a:pPr>
            <a:r>
              <a:rPr lang="en-US" sz="2400" b="1" i="1">
                <a:solidFill>
                  <a:srgbClr val="0000CC"/>
                </a:solidFill>
                <a:latin typeface="Times New Roman" panose="02020603050405020304" pitchFamily="18" charset="0"/>
                <a:ea typeface="Times New Roman" panose="02020603050405020304" pitchFamily="18" charset="0"/>
              </a:rPr>
              <a:t>Khái niệm</a:t>
            </a:r>
          </a:p>
          <a:p>
            <a:pPr marL="180340" indent="179705" algn="just">
              <a:spcBef>
                <a:spcPts val="0"/>
              </a:spcBef>
              <a:tabLst>
                <a:tab pos="457200" algn="l"/>
                <a:tab pos="685800" algn="l"/>
                <a:tab pos="914400" algn="l"/>
                <a:tab pos="3086100" algn="ctr"/>
              </a:tabLst>
            </a:pPr>
            <a:r>
              <a:rPr lang="en-US" sz="2400">
                <a:solidFill>
                  <a:srgbClr val="0000CC"/>
                </a:solidFill>
                <a:effectLst/>
                <a:latin typeface="Times New Roman" panose="02020603050405020304" pitchFamily="18" charset="0"/>
                <a:ea typeface="Times New Roman" panose="02020603050405020304" pitchFamily="18" charset="0"/>
              </a:rPr>
              <a:t>Lực dọc trục p</a:t>
            </a:r>
            <a:r>
              <a:rPr lang="en-US" sz="2400" baseline="-25000">
                <a:solidFill>
                  <a:srgbClr val="0000CC"/>
                </a:solidFill>
                <a:effectLst/>
                <a:latin typeface="Times New Roman" panose="02020603050405020304" pitchFamily="18" charset="0"/>
                <a:ea typeface="Times New Roman" panose="02020603050405020304" pitchFamily="18" charset="0"/>
              </a:rPr>
              <a:t>x</a:t>
            </a:r>
            <a:r>
              <a:rPr lang="en-US" sz="2400">
                <a:solidFill>
                  <a:srgbClr val="0000CC"/>
                </a:solidFill>
                <a:effectLst/>
                <a:latin typeface="Times New Roman" panose="02020603050405020304" pitchFamily="18" charset="0"/>
                <a:ea typeface="Times New Roman" panose="02020603050405020304" pitchFamily="18" charset="0"/>
              </a:rPr>
              <a:t> có phương song song với phương chạy dao (nằm trong mặt phẳng ngang) chiều ngược vơí hướng tiến của dao. </a:t>
            </a:r>
          </a:p>
          <a:p>
            <a:pPr marL="180340" indent="179705" algn="just">
              <a:spcBef>
                <a:spcPts val="0"/>
              </a:spcBef>
              <a:tabLst>
                <a:tab pos="457200" algn="l"/>
                <a:tab pos="685800" algn="l"/>
                <a:tab pos="914400" algn="l"/>
                <a:tab pos="3086100" algn="ctr"/>
              </a:tabLst>
            </a:pPr>
            <a:r>
              <a:rPr lang="en-US" sz="2400" b="1" i="1">
                <a:solidFill>
                  <a:srgbClr val="0000CC"/>
                </a:solidFill>
                <a:effectLst/>
                <a:latin typeface="Times New Roman" panose="02020603050405020304" pitchFamily="18" charset="0"/>
                <a:ea typeface="Times New Roman" panose="02020603050405020304" pitchFamily="18" charset="0"/>
              </a:rPr>
              <a:t>Ảnh hưởng của lực P</a:t>
            </a:r>
            <a:r>
              <a:rPr lang="en-US" sz="2400" b="1" i="1" baseline="-25000">
                <a:solidFill>
                  <a:srgbClr val="0000CC"/>
                </a:solidFill>
                <a:effectLst/>
                <a:latin typeface="Times New Roman" panose="02020603050405020304" pitchFamily="18" charset="0"/>
                <a:ea typeface="Times New Roman" panose="02020603050405020304" pitchFamily="18" charset="0"/>
              </a:rPr>
              <a:t>x</a:t>
            </a:r>
            <a:endParaRPr lang="en-US" sz="2400">
              <a:solidFill>
                <a:srgbClr val="0000CC"/>
              </a:solidFill>
              <a:effectLst/>
              <a:latin typeface="Times New Roman" panose="02020603050405020304" pitchFamily="18" charset="0"/>
              <a:ea typeface="Times New Roman" panose="02020603050405020304" pitchFamily="18" charset="0"/>
            </a:endParaRPr>
          </a:p>
          <a:p>
            <a:pPr marL="180340" indent="179705" algn="just">
              <a:spcBef>
                <a:spcPts val="0"/>
              </a:spcBef>
            </a:pPr>
            <a:r>
              <a:rPr lang="en-US" sz="2400">
                <a:solidFill>
                  <a:srgbClr val="0000CC"/>
                </a:solidFill>
                <a:effectLst/>
                <a:latin typeface="Times New Roman" panose="02020603050405020304" pitchFamily="18" charset="0"/>
                <a:ea typeface="Times New Roman" panose="02020603050405020304" pitchFamily="18" charset="0"/>
              </a:rPr>
              <a:t>Lực P</a:t>
            </a:r>
            <a:r>
              <a:rPr lang="en-US" sz="2400" baseline="-25000">
                <a:solidFill>
                  <a:srgbClr val="0000CC"/>
                </a:solidFill>
                <a:effectLst/>
                <a:latin typeface="Times New Roman" panose="02020603050405020304" pitchFamily="18" charset="0"/>
                <a:ea typeface="Times New Roman" panose="02020603050405020304" pitchFamily="18" charset="0"/>
              </a:rPr>
              <a:t>x</a:t>
            </a:r>
            <a:r>
              <a:rPr lang="en-US" sz="2400">
                <a:solidFill>
                  <a:srgbClr val="0000CC"/>
                </a:solidFill>
                <a:effectLst/>
                <a:latin typeface="Times New Roman" panose="02020603050405020304" pitchFamily="18" charset="0"/>
                <a:ea typeface="Times New Roman" panose="02020603050405020304" pitchFamily="18" charset="0"/>
              </a:rPr>
              <a:t> làm cản chuyển động tiến của dao. Căn cứ vào lực này để tính toán cơ cấu bước tiến của máy.</a:t>
            </a:r>
          </a:p>
          <a:p>
            <a:pPr marL="742950" lvl="1" indent="-285750" algn="just">
              <a:spcBef>
                <a:spcPts val="0"/>
              </a:spcBef>
              <a:buSzPts val="1300"/>
              <a:buFont typeface="+mj-lt"/>
              <a:buAutoNum type="arabicPeriod"/>
              <a:tabLst>
                <a:tab pos="71755" algn="l"/>
              </a:tabLst>
            </a:pPr>
            <a:r>
              <a:rPr lang="en-US" sz="2400" b="1" i="1">
                <a:solidFill>
                  <a:srgbClr val="0000CC"/>
                </a:solidFill>
                <a:effectLst/>
                <a:latin typeface="Times New Roman" panose="02020603050405020304" pitchFamily="18" charset="0"/>
                <a:ea typeface="Times New Roman" panose="02020603050405020304" pitchFamily="18" charset="0"/>
              </a:rPr>
              <a:t>Tính lực P</a:t>
            </a:r>
            <a:r>
              <a:rPr lang="en-US" sz="2400" b="1" i="1" baseline="-25000">
                <a:solidFill>
                  <a:srgbClr val="0000CC"/>
                </a:solidFill>
                <a:effectLst/>
                <a:latin typeface="Times New Roman" panose="02020603050405020304" pitchFamily="18" charset="0"/>
                <a:ea typeface="Times New Roman" panose="02020603050405020304" pitchFamily="18" charset="0"/>
              </a:rPr>
              <a:t>x</a:t>
            </a:r>
            <a:endParaRPr lang="en-US" sz="2400">
              <a:solidFill>
                <a:srgbClr val="0000CC"/>
              </a:solidFill>
              <a:effectLst/>
              <a:latin typeface="Times New Roman" panose="02020603050405020304" pitchFamily="18" charset="0"/>
              <a:ea typeface="Times New Roman" panose="02020603050405020304" pitchFamily="18" charset="0"/>
            </a:endParaRPr>
          </a:p>
          <a:p>
            <a:pPr algn="just">
              <a:spcBef>
                <a:spcPts val="0"/>
              </a:spcBef>
              <a:tabLst>
                <a:tab pos="457200" algn="l"/>
                <a:tab pos="685800" algn="l"/>
                <a:tab pos="914400" algn="l"/>
                <a:tab pos="3086100" algn="ctr"/>
              </a:tabLst>
            </a:pPr>
            <a:r>
              <a:rPr lang="en-US" sz="2400">
                <a:solidFill>
                  <a:srgbClr val="0000CC"/>
                </a:solidFill>
                <a:effectLst/>
                <a:latin typeface="Times New Roman" panose="02020603050405020304" pitchFamily="18" charset="0"/>
                <a:ea typeface="Times New Roman" panose="02020603050405020304" pitchFamily="18" charset="0"/>
              </a:rPr>
              <a:t>P</a:t>
            </a:r>
            <a:r>
              <a:rPr lang="en-US" sz="2400" baseline="-25000">
                <a:solidFill>
                  <a:srgbClr val="0000CC"/>
                </a:solidFill>
                <a:effectLst/>
                <a:latin typeface="Times New Roman" panose="02020603050405020304" pitchFamily="18" charset="0"/>
                <a:ea typeface="Times New Roman" panose="02020603050405020304" pitchFamily="18" charset="0"/>
              </a:rPr>
              <a:t>x</a:t>
            </a:r>
            <a:r>
              <a:rPr lang="en-US" sz="2400">
                <a:solidFill>
                  <a:srgbClr val="0000CC"/>
                </a:solidFill>
                <a:effectLst/>
                <a:latin typeface="Times New Roman" panose="02020603050405020304" pitchFamily="18" charset="0"/>
                <a:ea typeface="Times New Roman" panose="02020603050405020304" pitchFamily="18" charset="0"/>
              </a:rPr>
              <a:t> = C</a:t>
            </a:r>
            <a:r>
              <a:rPr lang="en-US" sz="2400" baseline="-25000">
                <a:solidFill>
                  <a:srgbClr val="0000CC"/>
                </a:solidFill>
                <a:effectLst/>
                <a:latin typeface="Times New Roman" panose="02020603050405020304" pitchFamily="18" charset="0"/>
                <a:ea typeface="Times New Roman" panose="02020603050405020304" pitchFamily="18" charset="0"/>
              </a:rPr>
              <a:t>Px </a:t>
            </a:r>
            <a:r>
              <a:rPr lang="en-US" sz="2400">
                <a:solidFill>
                  <a:srgbClr val="0000CC"/>
                </a:solidFill>
                <a:effectLst/>
                <a:latin typeface="Times New Roman" panose="02020603050405020304" pitchFamily="18" charset="0"/>
                <a:ea typeface="Times New Roman" panose="02020603050405020304" pitchFamily="18" charset="0"/>
              </a:rPr>
              <a:t>. t</a:t>
            </a:r>
            <a:r>
              <a:rPr lang="en-US" sz="2400" baseline="30000">
                <a:solidFill>
                  <a:srgbClr val="0000CC"/>
                </a:solidFill>
                <a:effectLst/>
                <a:latin typeface="Times New Roman" panose="02020603050405020304" pitchFamily="18" charset="0"/>
                <a:ea typeface="Times New Roman" panose="02020603050405020304" pitchFamily="18" charset="0"/>
              </a:rPr>
              <a:t>Xpx </a:t>
            </a:r>
            <a:r>
              <a:rPr lang="en-US" sz="2400">
                <a:solidFill>
                  <a:srgbClr val="0000CC"/>
                </a:solidFill>
                <a:effectLst/>
                <a:latin typeface="Times New Roman" panose="02020603050405020304" pitchFamily="18" charset="0"/>
                <a:ea typeface="Times New Roman" panose="02020603050405020304" pitchFamily="18" charset="0"/>
              </a:rPr>
              <a:t>. S</a:t>
            </a:r>
            <a:r>
              <a:rPr lang="en-US" sz="2400" baseline="30000">
                <a:solidFill>
                  <a:srgbClr val="0000CC"/>
                </a:solidFill>
                <a:effectLst/>
                <a:latin typeface="Times New Roman" panose="02020603050405020304" pitchFamily="18" charset="0"/>
                <a:ea typeface="Times New Roman" panose="02020603050405020304" pitchFamily="18" charset="0"/>
              </a:rPr>
              <a:t>ypx</a:t>
            </a:r>
            <a:r>
              <a:rPr lang="en-US" sz="2400">
                <a:solidFill>
                  <a:srgbClr val="0000CC"/>
                </a:solidFill>
                <a:effectLst/>
                <a:latin typeface="Times New Roman" panose="02020603050405020304" pitchFamily="18" charset="0"/>
                <a:ea typeface="Times New Roman" panose="02020603050405020304" pitchFamily="18" charset="0"/>
              </a:rPr>
              <a:t>.V</a:t>
            </a:r>
            <a:r>
              <a:rPr lang="en-US" sz="2400" baseline="30000">
                <a:solidFill>
                  <a:srgbClr val="0000CC"/>
                </a:solidFill>
                <a:effectLst/>
                <a:latin typeface="Times New Roman" panose="02020603050405020304" pitchFamily="18" charset="0"/>
                <a:ea typeface="Times New Roman" panose="02020603050405020304" pitchFamily="18" charset="0"/>
              </a:rPr>
              <a:t>npx</a:t>
            </a:r>
            <a:r>
              <a:rPr lang="en-US" sz="2400">
                <a:solidFill>
                  <a:srgbClr val="0000CC"/>
                </a:solidFill>
                <a:effectLst/>
                <a:latin typeface="Times New Roman" panose="02020603050405020304" pitchFamily="18" charset="0"/>
                <a:ea typeface="Times New Roman" panose="02020603050405020304" pitchFamily="18" charset="0"/>
              </a:rPr>
              <a:t>.K</a:t>
            </a:r>
            <a:r>
              <a:rPr lang="en-US" sz="2400" baseline="-25000">
                <a:solidFill>
                  <a:srgbClr val="0000CC"/>
                </a:solidFill>
                <a:effectLst/>
                <a:latin typeface="Times New Roman" panose="02020603050405020304" pitchFamily="18" charset="0"/>
                <a:ea typeface="Times New Roman" panose="02020603050405020304" pitchFamily="18" charset="0"/>
              </a:rPr>
              <a:t>Px</a:t>
            </a:r>
            <a:endParaRPr lang="en-US" sz="2400">
              <a:solidFill>
                <a:srgbClr val="0000CC"/>
              </a:solidFill>
              <a:effectLst/>
              <a:latin typeface="Times New Roman" panose="02020603050405020304" pitchFamily="18" charset="0"/>
              <a:ea typeface="Times New Roman" panose="02020603050405020304" pitchFamily="18" charset="0"/>
            </a:endParaRPr>
          </a:p>
          <a:p>
            <a:pPr algn="just">
              <a:spcBef>
                <a:spcPts val="0"/>
              </a:spcBef>
            </a:pPr>
            <a:r>
              <a:rPr lang="en-US" sz="2400">
                <a:solidFill>
                  <a:srgbClr val="0000CC"/>
                </a:solidFill>
                <a:effectLst/>
                <a:latin typeface="Times New Roman" panose="02020603050405020304" pitchFamily="18" charset="0"/>
                <a:ea typeface="Times New Roman" panose="02020603050405020304" pitchFamily="18" charset="0"/>
              </a:rPr>
              <a:t>C</a:t>
            </a:r>
            <a:r>
              <a:rPr lang="en-US" sz="2400" baseline="-25000">
                <a:solidFill>
                  <a:srgbClr val="0000CC"/>
                </a:solidFill>
                <a:effectLst/>
                <a:latin typeface="Times New Roman" panose="02020603050405020304" pitchFamily="18" charset="0"/>
                <a:ea typeface="Times New Roman" panose="02020603050405020304" pitchFamily="18" charset="0"/>
              </a:rPr>
              <a:t>Px</a:t>
            </a:r>
            <a:r>
              <a:rPr lang="en-US" sz="2400">
                <a:solidFill>
                  <a:srgbClr val="0000CC"/>
                </a:solidFill>
                <a:effectLst/>
                <a:latin typeface="Times New Roman" panose="02020603050405020304" pitchFamily="18" charset="0"/>
                <a:ea typeface="Times New Roman" panose="02020603050405020304" pitchFamily="18" charset="0"/>
              </a:rPr>
              <a:t> : Hằng số phụ thuộc vào vật liệu gia công.</a:t>
            </a:r>
          </a:p>
          <a:p>
            <a:pPr algn="just">
              <a:spcBef>
                <a:spcPts val="0"/>
              </a:spcBef>
            </a:pPr>
            <a:r>
              <a:rPr lang="en-US" sz="2400">
                <a:solidFill>
                  <a:srgbClr val="0000CC"/>
                </a:solidFill>
                <a:effectLst/>
                <a:latin typeface="Times New Roman" panose="02020603050405020304" pitchFamily="18" charset="0"/>
                <a:ea typeface="Times New Roman" panose="02020603050405020304" pitchFamily="18" charset="0"/>
              </a:rPr>
              <a:t>n</a:t>
            </a:r>
            <a:r>
              <a:rPr lang="en-US" sz="2400" baseline="-25000">
                <a:solidFill>
                  <a:srgbClr val="0000CC"/>
                </a:solidFill>
                <a:effectLst/>
                <a:latin typeface="Times New Roman" panose="02020603050405020304" pitchFamily="18" charset="0"/>
                <a:ea typeface="Times New Roman" panose="02020603050405020304" pitchFamily="18" charset="0"/>
              </a:rPr>
              <a:t>Px</a:t>
            </a:r>
            <a:r>
              <a:rPr lang="en-US" sz="2400">
                <a:solidFill>
                  <a:srgbClr val="0000CC"/>
                </a:solidFill>
                <a:effectLst/>
                <a:latin typeface="Times New Roman" panose="02020603050405020304" pitchFamily="18" charset="0"/>
                <a:ea typeface="Times New Roman" panose="02020603050405020304" pitchFamily="18" charset="0"/>
              </a:rPr>
              <a:t> : Số mũ chỉ mức độ ảnh hưởng của t, s, v đối với P</a:t>
            </a:r>
            <a:r>
              <a:rPr lang="en-US" sz="2400" baseline="-25000">
                <a:solidFill>
                  <a:srgbClr val="0000CC"/>
                </a:solidFill>
                <a:effectLst/>
                <a:latin typeface="Times New Roman" panose="02020603050405020304" pitchFamily="18" charset="0"/>
                <a:ea typeface="Times New Roman" panose="02020603050405020304" pitchFamily="18" charset="0"/>
              </a:rPr>
              <a:t>z</a:t>
            </a:r>
            <a:r>
              <a:rPr lang="en-US" sz="2400">
                <a:solidFill>
                  <a:srgbClr val="0000CC"/>
                </a:solidFill>
                <a:effectLst/>
                <a:latin typeface="Times New Roman" panose="02020603050405020304" pitchFamily="18" charset="0"/>
                <a:ea typeface="Times New Roman" panose="02020603050405020304" pitchFamily="18" charset="0"/>
              </a:rPr>
              <a:t>, các số mũ khác chỉ mức độ ảnh hưởng của t, s, v đến P</a:t>
            </a:r>
            <a:r>
              <a:rPr lang="en-US" sz="2400" baseline="-25000">
                <a:solidFill>
                  <a:srgbClr val="0000CC"/>
                </a:solidFill>
                <a:effectLst/>
                <a:latin typeface="Times New Roman" panose="02020603050405020304" pitchFamily="18" charset="0"/>
                <a:ea typeface="Times New Roman" panose="02020603050405020304" pitchFamily="18" charset="0"/>
              </a:rPr>
              <a:t>y</a:t>
            </a:r>
            <a:r>
              <a:rPr lang="en-US" sz="2400">
                <a:solidFill>
                  <a:srgbClr val="0000CC"/>
                </a:solidFill>
                <a:effectLst/>
                <a:latin typeface="Times New Roman" panose="02020603050405020304" pitchFamily="18" charset="0"/>
                <a:ea typeface="Times New Roman" panose="02020603050405020304" pitchFamily="18" charset="0"/>
              </a:rPr>
              <a:t> và P</a:t>
            </a:r>
            <a:r>
              <a:rPr lang="en-US" sz="2400" baseline="-25000">
                <a:solidFill>
                  <a:srgbClr val="0000CC"/>
                </a:solidFill>
                <a:effectLst/>
                <a:latin typeface="Times New Roman" panose="02020603050405020304" pitchFamily="18" charset="0"/>
                <a:ea typeface="Times New Roman" panose="02020603050405020304" pitchFamily="18" charset="0"/>
              </a:rPr>
              <a:t>x</a:t>
            </a:r>
            <a:r>
              <a:rPr lang="en-US" sz="2400">
                <a:solidFill>
                  <a:srgbClr val="0000CC"/>
                </a:solidFill>
                <a:effectLst/>
                <a:latin typeface="Times New Roman" panose="02020603050405020304" pitchFamily="18" charset="0"/>
                <a:ea typeface="Times New Roman" panose="02020603050405020304" pitchFamily="18" charset="0"/>
              </a:rPr>
              <a:t>.</a:t>
            </a:r>
          </a:p>
          <a:p>
            <a:pPr algn="just">
              <a:spcBef>
                <a:spcPts val="0"/>
              </a:spcBef>
            </a:pPr>
            <a:r>
              <a:rPr lang="en-US" sz="2400">
                <a:solidFill>
                  <a:srgbClr val="0000CC"/>
                </a:solidFill>
                <a:effectLst/>
                <a:latin typeface="Times New Roman" panose="02020603050405020304" pitchFamily="18" charset="0"/>
                <a:ea typeface="Times New Roman" panose="02020603050405020304" pitchFamily="18" charset="0"/>
              </a:rPr>
              <a:t>K</a:t>
            </a:r>
            <a:r>
              <a:rPr lang="en-US" sz="2400" baseline="-25000">
                <a:solidFill>
                  <a:srgbClr val="0000CC"/>
                </a:solidFill>
                <a:effectLst/>
                <a:latin typeface="Times New Roman" panose="02020603050405020304" pitchFamily="18" charset="0"/>
                <a:ea typeface="Times New Roman" panose="02020603050405020304" pitchFamily="18" charset="0"/>
              </a:rPr>
              <a:t>Px</a:t>
            </a:r>
            <a:r>
              <a:rPr lang="en-US" sz="2400">
                <a:solidFill>
                  <a:srgbClr val="0000CC"/>
                </a:solidFill>
                <a:effectLst/>
                <a:latin typeface="Times New Roman" panose="02020603050405020304" pitchFamily="18" charset="0"/>
                <a:ea typeface="Times New Roman" panose="02020603050405020304" pitchFamily="18" charset="0"/>
              </a:rPr>
              <a:t>: Các hệ số điều chỉnh tính đến ảnh hưởng của các thông số khác đến lực cắt.</a:t>
            </a:r>
            <a:endParaRPr lang="en-US" sz="2400"/>
          </a:p>
        </p:txBody>
      </p:sp>
      <p:pic>
        <p:nvPicPr>
          <p:cNvPr id="5" name="Picture 4">
            <a:extLst>
              <a:ext uri="{FF2B5EF4-FFF2-40B4-BE49-F238E27FC236}">
                <a16:creationId xmlns:a16="http://schemas.microsoft.com/office/drawing/2014/main" id="{C3A5255A-5674-4BD5-A5F8-C485BCED26D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561046" y="1279298"/>
            <a:ext cx="3517897" cy="3017129"/>
          </a:xfrm>
          <a:prstGeom prst="rect">
            <a:avLst/>
          </a:prstGeom>
        </p:spPr>
      </p:pic>
    </p:spTree>
    <p:extLst>
      <p:ext uri="{BB962C8B-B14F-4D97-AF65-F5344CB8AC3E}">
        <p14:creationId xmlns:p14="http://schemas.microsoft.com/office/powerpoint/2010/main" val="115291194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90825F-26C4-4739-8D6D-B8512EF4C0A5}"/>
              </a:ext>
            </a:extLst>
          </p:cNvPr>
          <p:cNvSpPr>
            <a:spLocks noGrp="1"/>
          </p:cNvSpPr>
          <p:nvPr>
            <p:ph type="title"/>
          </p:nvPr>
        </p:nvSpPr>
        <p:spPr>
          <a:xfrm>
            <a:off x="376708" y="257430"/>
            <a:ext cx="8596668" cy="567847"/>
          </a:xfrm>
        </p:spPr>
        <p:txBody>
          <a:bodyPr>
            <a:normAutofit/>
          </a:bodyPr>
          <a:lstStyle/>
          <a:p>
            <a:r>
              <a:rPr lang="en-US" sz="2800" b="1">
                <a:solidFill>
                  <a:srgbClr val="FF0000"/>
                </a:solidFill>
                <a:effectLst/>
                <a:latin typeface="Times New Roman" panose="02020603050405020304" pitchFamily="18" charset="0"/>
                <a:ea typeface="Times New Roman" panose="02020603050405020304" pitchFamily="18" charset="0"/>
              </a:rPr>
              <a:t>LỰC HƯỚNG KÍNH P</a:t>
            </a:r>
            <a:r>
              <a:rPr lang="en-US" sz="2800" b="1" baseline="-25000">
                <a:solidFill>
                  <a:srgbClr val="FF0000"/>
                </a:solidFill>
                <a:effectLst/>
                <a:latin typeface="Times New Roman" panose="02020603050405020304" pitchFamily="18" charset="0"/>
                <a:ea typeface="Times New Roman" panose="02020603050405020304" pitchFamily="18" charset="0"/>
              </a:rPr>
              <a:t>Y</a:t>
            </a:r>
            <a:endParaRPr lang="en-US" sz="2800">
              <a:solidFill>
                <a:srgbClr val="FF0000"/>
              </a:solidFill>
            </a:endParaRPr>
          </a:p>
        </p:txBody>
      </p:sp>
      <p:sp>
        <p:nvSpPr>
          <p:cNvPr id="3" name="Content Placeholder 2">
            <a:extLst>
              <a:ext uri="{FF2B5EF4-FFF2-40B4-BE49-F238E27FC236}">
                <a16:creationId xmlns:a16="http://schemas.microsoft.com/office/drawing/2014/main" id="{171A142D-2740-47F9-A012-322F3312AD18}"/>
              </a:ext>
            </a:extLst>
          </p:cNvPr>
          <p:cNvSpPr>
            <a:spLocks noGrp="1"/>
          </p:cNvSpPr>
          <p:nvPr>
            <p:ph idx="1"/>
          </p:nvPr>
        </p:nvSpPr>
        <p:spPr>
          <a:xfrm>
            <a:off x="101136" y="864220"/>
            <a:ext cx="8283717" cy="5837205"/>
          </a:xfrm>
        </p:spPr>
        <p:txBody>
          <a:bodyPr>
            <a:normAutofit fontScale="77500" lnSpcReduction="20000"/>
          </a:bodyPr>
          <a:lstStyle/>
          <a:p>
            <a:pPr lvl="1" algn="just">
              <a:lnSpc>
                <a:spcPct val="110000"/>
              </a:lnSpc>
              <a:spcBef>
                <a:spcPts val="0"/>
              </a:spcBef>
              <a:buSzPts val="1300"/>
              <a:buFont typeface="Wingdings" panose="05000000000000000000" pitchFamily="2" charset="2"/>
              <a:buChar char="v"/>
              <a:tabLst>
                <a:tab pos="71755" algn="l"/>
              </a:tabLst>
            </a:pPr>
            <a:r>
              <a:rPr lang="en-US" sz="2800" b="1" i="1">
                <a:solidFill>
                  <a:srgbClr val="0000CC"/>
                </a:solidFill>
                <a:effectLst/>
                <a:latin typeface="Times New Roman" panose="02020603050405020304" pitchFamily="18" charset="0"/>
                <a:ea typeface="Times New Roman" panose="02020603050405020304" pitchFamily="18" charset="0"/>
              </a:rPr>
              <a:t>Khái niệm</a:t>
            </a:r>
            <a:endParaRPr lang="en-US" sz="2800">
              <a:solidFill>
                <a:srgbClr val="0000CC"/>
              </a:solidFill>
              <a:effectLst/>
              <a:latin typeface="Times New Roman" panose="02020603050405020304" pitchFamily="18" charset="0"/>
              <a:ea typeface="Times New Roman" panose="02020603050405020304" pitchFamily="18" charset="0"/>
            </a:endParaRPr>
          </a:p>
          <a:p>
            <a:pPr marL="270510" indent="179705" algn="just">
              <a:lnSpc>
                <a:spcPct val="110000"/>
              </a:lnSpc>
              <a:spcBef>
                <a:spcPts val="0"/>
              </a:spcBef>
              <a:tabLst>
                <a:tab pos="457200" algn="l"/>
                <a:tab pos="685800" algn="l"/>
                <a:tab pos="914400" algn="l"/>
                <a:tab pos="3086100" algn="ctr"/>
              </a:tabLst>
            </a:pPr>
            <a:r>
              <a:rPr lang="en-US" sz="2800">
                <a:solidFill>
                  <a:srgbClr val="0000CC"/>
                </a:solidFill>
                <a:effectLst/>
                <a:latin typeface="Times New Roman" panose="02020603050405020304" pitchFamily="18" charset="0"/>
                <a:ea typeface="Times New Roman" panose="02020603050405020304" pitchFamily="18" charset="0"/>
              </a:rPr>
              <a:t>Lực hướng kính p</a:t>
            </a:r>
            <a:r>
              <a:rPr lang="en-US" sz="2800" baseline="-25000">
                <a:solidFill>
                  <a:srgbClr val="0000CC"/>
                </a:solidFill>
                <a:effectLst/>
                <a:latin typeface="Times New Roman" panose="02020603050405020304" pitchFamily="18" charset="0"/>
                <a:ea typeface="Times New Roman" panose="02020603050405020304" pitchFamily="18" charset="0"/>
              </a:rPr>
              <a:t>y</a:t>
            </a:r>
            <a:r>
              <a:rPr lang="en-US" sz="2800">
                <a:solidFill>
                  <a:srgbClr val="0000CC"/>
                </a:solidFill>
                <a:effectLst/>
                <a:latin typeface="Times New Roman" panose="02020603050405020304" pitchFamily="18" charset="0"/>
                <a:ea typeface="Times New Roman" panose="02020603050405020304" pitchFamily="18" charset="0"/>
              </a:rPr>
              <a:t> có phương dọc theo trục của dao, đẩy dao khỏi phôi và tác dụng vào bulong trên ổ dao, phản lực P</a:t>
            </a:r>
            <a:r>
              <a:rPr lang="en-US" sz="2800" baseline="-25000">
                <a:solidFill>
                  <a:srgbClr val="0000CC"/>
                </a:solidFill>
                <a:effectLst/>
                <a:latin typeface="Times New Roman" panose="02020603050405020304" pitchFamily="18" charset="0"/>
                <a:ea typeface="Times New Roman" panose="02020603050405020304" pitchFamily="18" charset="0"/>
              </a:rPr>
              <a:t>y</a:t>
            </a:r>
            <a:r>
              <a:rPr lang="en-US" sz="2800">
                <a:solidFill>
                  <a:srgbClr val="0000CC"/>
                </a:solidFill>
                <a:effectLst/>
                <a:latin typeface="Times New Roman" panose="02020603050405020304" pitchFamily="18" charset="0"/>
                <a:ea typeface="Times New Roman" panose="02020603050405020304" pitchFamily="18" charset="0"/>
              </a:rPr>
              <a:t>’ đẩy phôi làm cong chi tiết. </a:t>
            </a:r>
          </a:p>
          <a:p>
            <a:pPr marL="270510" indent="0" algn="just">
              <a:lnSpc>
                <a:spcPct val="110000"/>
              </a:lnSpc>
              <a:spcBef>
                <a:spcPts val="0"/>
              </a:spcBef>
              <a:buNone/>
              <a:tabLst>
                <a:tab pos="457200" algn="l"/>
                <a:tab pos="685800" algn="l"/>
                <a:tab pos="914400" algn="l"/>
                <a:tab pos="3086100" algn="ctr"/>
              </a:tabLst>
            </a:pPr>
            <a:endParaRPr lang="en-US" sz="2800">
              <a:solidFill>
                <a:srgbClr val="0000CC"/>
              </a:solidFill>
              <a:effectLst/>
              <a:latin typeface="Times New Roman" panose="02020603050405020304" pitchFamily="18" charset="0"/>
              <a:ea typeface="Times New Roman" panose="02020603050405020304" pitchFamily="18" charset="0"/>
            </a:endParaRPr>
          </a:p>
          <a:p>
            <a:pPr lvl="1" algn="just">
              <a:lnSpc>
                <a:spcPct val="110000"/>
              </a:lnSpc>
              <a:spcBef>
                <a:spcPts val="0"/>
              </a:spcBef>
              <a:buSzPts val="1300"/>
              <a:tabLst>
                <a:tab pos="71755" algn="l"/>
              </a:tabLst>
            </a:pPr>
            <a:r>
              <a:rPr lang="en-US" sz="2800" b="1" i="1">
                <a:solidFill>
                  <a:srgbClr val="0000CC"/>
                </a:solidFill>
                <a:effectLst/>
                <a:latin typeface="Times New Roman" panose="02020603050405020304" pitchFamily="18" charset="0"/>
                <a:ea typeface="Times New Roman" panose="02020603050405020304" pitchFamily="18" charset="0"/>
              </a:rPr>
              <a:t>Ảnh hưởng của lực P</a:t>
            </a:r>
            <a:r>
              <a:rPr lang="en-US" sz="2800" b="1" i="1" baseline="-25000">
                <a:solidFill>
                  <a:srgbClr val="0000CC"/>
                </a:solidFill>
                <a:effectLst/>
                <a:latin typeface="Times New Roman" panose="02020603050405020304" pitchFamily="18" charset="0"/>
                <a:ea typeface="Times New Roman" panose="02020603050405020304" pitchFamily="18" charset="0"/>
              </a:rPr>
              <a:t>Y</a:t>
            </a:r>
            <a:endParaRPr lang="en-US" sz="2800">
              <a:solidFill>
                <a:srgbClr val="0000CC"/>
              </a:solidFill>
              <a:effectLst/>
              <a:latin typeface="Times New Roman" panose="02020603050405020304" pitchFamily="18" charset="0"/>
              <a:ea typeface="Times New Roman" panose="02020603050405020304" pitchFamily="18" charset="0"/>
            </a:endParaRPr>
          </a:p>
          <a:p>
            <a:pPr marL="270510" indent="179705" algn="just">
              <a:lnSpc>
                <a:spcPct val="110000"/>
              </a:lnSpc>
              <a:spcBef>
                <a:spcPts val="0"/>
              </a:spcBef>
              <a:tabLst>
                <a:tab pos="457200" algn="l"/>
                <a:tab pos="685800" algn="l"/>
                <a:tab pos="914400" algn="l"/>
                <a:tab pos="3086100" algn="ctr"/>
              </a:tabLst>
            </a:pPr>
            <a:r>
              <a:rPr lang="en-US" sz="2800">
                <a:solidFill>
                  <a:srgbClr val="0000CC"/>
                </a:solidFill>
                <a:effectLst/>
                <a:latin typeface="Times New Roman" panose="02020603050405020304" pitchFamily="18" charset="0"/>
                <a:ea typeface="Times New Roman" panose="02020603050405020304" pitchFamily="18" charset="0"/>
              </a:rPr>
              <a:t>Lực p</a:t>
            </a:r>
            <a:r>
              <a:rPr lang="en-US" sz="2800" baseline="-25000">
                <a:solidFill>
                  <a:srgbClr val="0000CC"/>
                </a:solidFill>
                <a:effectLst/>
                <a:latin typeface="Times New Roman" panose="02020603050405020304" pitchFamily="18" charset="0"/>
                <a:ea typeface="Times New Roman" panose="02020603050405020304" pitchFamily="18" charset="0"/>
              </a:rPr>
              <a:t>y</a:t>
            </a:r>
            <a:r>
              <a:rPr lang="en-US" sz="2800">
                <a:solidFill>
                  <a:srgbClr val="0000CC"/>
                </a:solidFill>
                <a:effectLst/>
                <a:latin typeface="Times New Roman" panose="02020603050405020304" pitchFamily="18" charset="0"/>
                <a:ea typeface="Times New Roman" panose="02020603050405020304" pitchFamily="18" charset="0"/>
              </a:rPr>
              <a:t> gây rung động trên mặt phẳng ngang, ảnh hưởng nhiều đến độ chính xác và độ bóng bề mặt gia công.</a:t>
            </a:r>
          </a:p>
          <a:p>
            <a:pPr marL="270510" indent="179705" algn="just">
              <a:lnSpc>
                <a:spcPct val="110000"/>
              </a:lnSpc>
              <a:spcBef>
                <a:spcPts val="0"/>
              </a:spcBef>
            </a:pPr>
            <a:r>
              <a:rPr lang="en-US" sz="2800">
                <a:solidFill>
                  <a:srgbClr val="0000CC"/>
                </a:solidFill>
                <a:effectLst/>
                <a:latin typeface="Times New Roman" panose="02020603050405020304" pitchFamily="18" charset="0"/>
                <a:ea typeface="Times New Roman" panose="02020603050405020304" pitchFamily="18" charset="0"/>
              </a:rPr>
              <a:t>	Căn cứ vào lực P’</a:t>
            </a:r>
            <a:r>
              <a:rPr lang="en-US" sz="2800" baseline="-25000">
                <a:solidFill>
                  <a:srgbClr val="0000CC"/>
                </a:solidFill>
                <a:effectLst/>
                <a:latin typeface="Times New Roman" panose="02020603050405020304" pitchFamily="18" charset="0"/>
                <a:ea typeface="Times New Roman" panose="02020603050405020304" pitchFamily="18" charset="0"/>
              </a:rPr>
              <a:t>y</a:t>
            </a:r>
            <a:r>
              <a:rPr lang="en-US" sz="2800">
                <a:solidFill>
                  <a:srgbClr val="0000CC"/>
                </a:solidFill>
                <a:effectLst/>
                <a:latin typeface="Times New Roman" panose="02020603050405020304" pitchFamily="18" charset="0"/>
                <a:ea typeface="Times New Roman" panose="02020603050405020304" pitchFamily="18" charset="0"/>
              </a:rPr>
              <a:t> để tính toán độ cứng vững của phôi và dung sai kích thước của chi tiết gia công khi bị uốn.</a:t>
            </a:r>
          </a:p>
          <a:p>
            <a:pPr marL="270510" indent="0" algn="just">
              <a:lnSpc>
                <a:spcPct val="110000"/>
              </a:lnSpc>
              <a:spcBef>
                <a:spcPts val="0"/>
              </a:spcBef>
              <a:buNone/>
            </a:pPr>
            <a:endParaRPr lang="en-US" sz="2800">
              <a:solidFill>
                <a:srgbClr val="0000CC"/>
              </a:solidFill>
              <a:effectLst/>
              <a:latin typeface="Times New Roman" panose="02020603050405020304" pitchFamily="18" charset="0"/>
              <a:ea typeface="Times New Roman" panose="02020603050405020304" pitchFamily="18" charset="0"/>
            </a:endParaRPr>
          </a:p>
          <a:p>
            <a:pPr marL="742950" lvl="1" indent="-285750" algn="just">
              <a:lnSpc>
                <a:spcPct val="110000"/>
              </a:lnSpc>
              <a:spcBef>
                <a:spcPts val="0"/>
              </a:spcBef>
              <a:buSzPts val="1300"/>
              <a:buFont typeface="+mj-lt"/>
              <a:buAutoNum type="arabicPeriod"/>
              <a:tabLst>
                <a:tab pos="71755" algn="l"/>
              </a:tabLst>
            </a:pPr>
            <a:r>
              <a:rPr lang="en-US" sz="2800" b="1" i="1">
                <a:solidFill>
                  <a:srgbClr val="0000CC"/>
                </a:solidFill>
                <a:effectLst/>
                <a:latin typeface="Times New Roman" panose="02020603050405020304" pitchFamily="18" charset="0"/>
                <a:ea typeface="Times New Roman" panose="02020603050405020304" pitchFamily="18" charset="0"/>
              </a:rPr>
              <a:t>Tính lực P</a:t>
            </a:r>
            <a:r>
              <a:rPr lang="en-US" sz="2800" b="1" i="1" baseline="-25000">
                <a:solidFill>
                  <a:srgbClr val="0000CC"/>
                </a:solidFill>
                <a:effectLst/>
                <a:latin typeface="Times New Roman" panose="02020603050405020304" pitchFamily="18" charset="0"/>
                <a:ea typeface="Times New Roman" panose="02020603050405020304" pitchFamily="18" charset="0"/>
              </a:rPr>
              <a:t>Y</a:t>
            </a:r>
            <a:endParaRPr lang="en-US" sz="2800">
              <a:solidFill>
                <a:srgbClr val="0000CC"/>
              </a:solidFill>
              <a:effectLst/>
              <a:latin typeface="Times New Roman" panose="02020603050405020304" pitchFamily="18" charset="0"/>
              <a:ea typeface="Times New Roman" panose="02020603050405020304" pitchFamily="18" charset="0"/>
            </a:endParaRPr>
          </a:p>
          <a:p>
            <a:pPr algn="just">
              <a:lnSpc>
                <a:spcPct val="110000"/>
              </a:lnSpc>
              <a:spcBef>
                <a:spcPts val="0"/>
              </a:spcBef>
              <a:tabLst>
                <a:tab pos="457200" algn="l"/>
                <a:tab pos="685800" algn="l"/>
                <a:tab pos="914400" algn="l"/>
                <a:tab pos="3086100" algn="ctr"/>
              </a:tabLst>
            </a:pPr>
            <a:r>
              <a:rPr lang="en-US" sz="2800">
                <a:solidFill>
                  <a:srgbClr val="0000CC"/>
                </a:solidFill>
                <a:effectLst/>
                <a:latin typeface="Times New Roman" panose="02020603050405020304" pitchFamily="18" charset="0"/>
                <a:ea typeface="Times New Roman" panose="02020603050405020304" pitchFamily="18" charset="0"/>
              </a:rPr>
              <a:t>P</a:t>
            </a:r>
            <a:r>
              <a:rPr lang="en-US" sz="2800" baseline="-25000">
                <a:solidFill>
                  <a:srgbClr val="0000CC"/>
                </a:solidFill>
                <a:effectLst/>
                <a:latin typeface="Times New Roman" panose="02020603050405020304" pitchFamily="18" charset="0"/>
                <a:ea typeface="Times New Roman" panose="02020603050405020304" pitchFamily="18" charset="0"/>
              </a:rPr>
              <a:t>y</a:t>
            </a:r>
            <a:r>
              <a:rPr lang="en-US" sz="2800">
                <a:solidFill>
                  <a:srgbClr val="0000CC"/>
                </a:solidFill>
                <a:effectLst/>
                <a:latin typeface="Times New Roman" panose="02020603050405020304" pitchFamily="18" charset="0"/>
                <a:ea typeface="Times New Roman" panose="02020603050405020304" pitchFamily="18" charset="0"/>
              </a:rPr>
              <a:t> = C</a:t>
            </a:r>
            <a:r>
              <a:rPr lang="en-US" sz="2800" baseline="-25000">
                <a:solidFill>
                  <a:srgbClr val="0000CC"/>
                </a:solidFill>
                <a:effectLst/>
                <a:latin typeface="Times New Roman" panose="02020603050405020304" pitchFamily="18" charset="0"/>
                <a:ea typeface="Times New Roman" panose="02020603050405020304" pitchFamily="18" charset="0"/>
              </a:rPr>
              <a:t>Py </a:t>
            </a:r>
            <a:r>
              <a:rPr lang="en-US" sz="2800">
                <a:solidFill>
                  <a:srgbClr val="0000CC"/>
                </a:solidFill>
                <a:effectLst/>
                <a:latin typeface="Times New Roman" panose="02020603050405020304" pitchFamily="18" charset="0"/>
                <a:ea typeface="Times New Roman" panose="02020603050405020304" pitchFamily="18" charset="0"/>
              </a:rPr>
              <a:t>. t</a:t>
            </a:r>
            <a:r>
              <a:rPr lang="en-US" sz="2800" baseline="30000">
                <a:solidFill>
                  <a:srgbClr val="0000CC"/>
                </a:solidFill>
                <a:effectLst/>
                <a:latin typeface="Times New Roman" panose="02020603050405020304" pitchFamily="18" charset="0"/>
                <a:ea typeface="Times New Roman" panose="02020603050405020304" pitchFamily="18" charset="0"/>
              </a:rPr>
              <a:t>Xpy </a:t>
            </a:r>
            <a:r>
              <a:rPr lang="en-US" sz="2800">
                <a:solidFill>
                  <a:srgbClr val="0000CC"/>
                </a:solidFill>
                <a:effectLst/>
                <a:latin typeface="Times New Roman" panose="02020603050405020304" pitchFamily="18" charset="0"/>
                <a:ea typeface="Times New Roman" panose="02020603050405020304" pitchFamily="18" charset="0"/>
              </a:rPr>
              <a:t>. S</a:t>
            </a:r>
            <a:r>
              <a:rPr lang="en-US" sz="2800" baseline="30000">
                <a:solidFill>
                  <a:srgbClr val="0000CC"/>
                </a:solidFill>
                <a:effectLst/>
                <a:latin typeface="Times New Roman" panose="02020603050405020304" pitchFamily="18" charset="0"/>
                <a:ea typeface="Times New Roman" panose="02020603050405020304" pitchFamily="18" charset="0"/>
              </a:rPr>
              <a:t>yPy</a:t>
            </a:r>
            <a:r>
              <a:rPr lang="en-US" sz="2800">
                <a:solidFill>
                  <a:srgbClr val="0000CC"/>
                </a:solidFill>
                <a:effectLst/>
                <a:latin typeface="Times New Roman" panose="02020603050405020304" pitchFamily="18" charset="0"/>
                <a:ea typeface="Times New Roman" panose="02020603050405020304" pitchFamily="18" charset="0"/>
              </a:rPr>
              <a:t> .V</a:t>
            </a:r>
            <a:r>
              <a:rPr lang="en-US" sz="2800" baseline="30000">
                <a:solidFill>
                  <a:srgbClr val="0000CC"/>
                </a:solidFill>
                <a:effectLst/>
                <a:latin typeface="Times New Roman" panose="02020603050405020304" pitchFamily="18" charset="0"/>
                <a:ea typeface="Times New Roman" panose="02020603050405020304" pitchFamily="18" charset="0"/>
              </a:rPr>
              <a:t>nPy</a:t>
            </a:r>
            <a:r>
              <a:rPr lang="en-US" sz="2800">
                <a:solidFill>
                  <a:srgbClr val="0000CC"/>
                </a:solidFill>
                <a:effectLst/>
                <a:latin typeface="Times New Roman" panose="02020603050405020304" pitchFamily="18" charset="0"/>
                <a:ea typeface="Times New Roman" panose="02020603050405020304" pitchFamily="18" charset="0"/>
              </a:rPr>
              <a:t>.K</a:t>
            </a:r>
            <a:r>
              <a:rPr lang="en-US" sz="2800" baseline="-25000">
                <a:solidFill>
                  <a:srgbClr val="0000CC"/>
                </a:solidFill>
                <a:effectLst/>
                <a:latin typeface="Times New Roman" panose="02020603050405020304" pitchFamily="18" charset="0"/>
                <a:ea typeface="Times New Roman" panose="02020603050405020304" pitchFamily="18" charset="0"/>
              </a:rPr>
              <a:t>Py</a:t>
            </a:r>
            <a:endParaRPr lang="en-US" sz="2800">
              <a:solidFill>
                <a:srgbClr val="0000CC"/>
              </a:solidFill>
              <a:effectLst/>
              <a:latin typeface="Times New Roman" panose="02020603050405020304" pitchFamily="18" charset="0"/>
              <a:ea typeface="Times New Roman" panose="02020603050405020304" pitchFamily="18" charset="0"/>
            </a:endParaRPr>
          </a:p>
          <a:p>
            <a:pPr algn="just">
              <a:lnSpc>
                <a:spcPct val="110000"/>
              </a:lnSpc>
              <a:spcBef>
                <a:spcPts val="0"/>
              </a:spcBef>
              <a:tabLst>
                <a:tab pos="457200" algn="l"/>
                <a:tab pos="685800" algn="l"/>
                <a:tab pos="914400" algn="l"/>
                <a:tab pos="3086100" algn="ctr"/>
              </a:tabLst>
            </a:pPr>
            <a:r>
              <a:rPr lang="en-US" sz="2800" baseline="-25000">
                <a:solidFill>
                  <a:srgbClr val="0000CC"/>
                </a:solidFill>
                <a:effectLst/>
                <a:latin typeface="Times New Roman" panose="02020603050405020304" pitchFamily="18" charset="0"/>
                <a:ea typeface="Times New Roman" panose="02020603050405020304" pitchFamily="18" charset="0"/>
              </a:rPr>
              <a:t> </a:t>
            </a:r>
            <a:endParaRPr lang="en-US" sz="2800">
              <a:solidFill>
                <a:srgbClr val="0000CC"/>
              </a:solidFill>
              <a:effectLst/>
              <a:latin typeface="Times New Roman" panose="02020603050405020304" pitchFamily="18" charset="0"/>
              <a:ea typeface="Times New Roman" panose="02020603050405020304" pitchFamily="18" charset="0"/>
            </a:endParaRPr>
          </a:p>
          <a:p>
            <a:pPr indent="540385">
              <a:lnSpc>
                <a:spcPct val="110000"/>
              </a:lnSpc>
              <a:spcBef>
                <a:spcPts val="0"/>
              </a:spcBef>
            </a:pPr>
            <a:r>
              <a:rPr lang="en-US" sz="2800">
                <a:solidFill>
                  <a:srgbClr val="0000CC"/>
                </a:solidFill>
                <a:effectLst/>
                <a:latin typeface="Times New Roman" panose="02020603050405020304" pitchFamily="18" charset="0"/>
                <a:ea typeface="Times New Roman" panose="02020603050405020304" pitchFamily="18" charset="0"/>
              </a:rPr>
              <a:t>C</a:t>
            </a:r>
            <a:r>
              <a:rPr lang="en-US" sz="2800" baseline="-25000">
                <a:solidFill>
                  <a:srgbClr val="0000CC"/>
                </a:solidFill>
                <a:effectLst/>
                <a:latin typeface="Times New Roman" panose="02020603050405020304" pitchFamily="18" charset="0"/>
                <a:ea typeface="Times New Roman" panose="02020603050405020304" pitchFamily="18" charset="0"/>
              </a:rPr>
              <a:t>Py</a:t>
            </a:r>
            <a:r>
              <a:rPr lang="en-US" sz="2800">
                <a:solidFill>
                  <a:srgbClr val="0000CC"/>
                </a:solidFill>
                <a:effectLst/>
                <a:latin typeface="Times New Roman" panose="02020603050405020304" pitchFamily="18" charset="0"/>
                <a:ea typeface="Times New Roman" panose="02020603050405020304" pitchFamily="18" charset="0"/>
              </a:rPr>
              <a:t>: Hằng số phụ thuộc vào vật liệu gia công.</a:t>
            </a:r>
          </a:p>
          <a:p>
            <a:pPr marL="810260" indent="-269875">
              <a:lnSpc>
                <a:spcPct val="110000"/>
              </a:lnSpc>
              <a:spcBef>
                <a:spcPts val="0"/>
              </a:spcBef>
            </a:pPr>
            <a:r>
              <a:rPr lang="en-US" sz="2800">
                <a:solidFill>
                  <a:srgbClr val="0000CC"/>
                </a:solidFill>
                <a:effectLst/>
                <a:latin typeface="Times New Roman" panose="02020603050405020304" pitchFamily="18" charset="0"/>
                <a:ea typeface="Times New Roman" panose="02020603050405020304" pitchFamily="18" charset="0"/>
              </a:rPr>
              <a:t>y</a:t>
            </a:r>
            <a:r>
              <a:rPr lang="en-US" sz="2800" baseline="-25000">
                <a:solidFill>
                  <a:srgbClr val="0000CC"/>
                </a:solidFill>
                <a:effectLst/>
                <a:latin typeface="Times New Roman" panose="02020603050405020304" pitchFamily="18" charset="0"/>
                <a:ea typeface="Times New Roman" panose="02020603050405020304" pitchFamily="18" charset="0"/>
              </a:rPr>
              <a:t>Py</a:t>
            </a:r>
            <a:r>
              <a:rPr lang="en-US" sz="2800">
                <a:solidFill>
                  <a:srgbClr val="0000CC"/>
                </a:solidFill>
                <a:effectLst/>
                <a:latin typeface="Times New Roman" panose="02020603050405020304" pitchFamily="18" charset="0"/>
                <a:ea typeface="Times New Roman" panose="02020603050405020304" pitchFamily="18" charset="0"/>
              </a:rPr>
              <a:t>: Số mũ chỉ mức độ ảnh hưởng của t, s, v đối với P</a:t>
            </a:r>
            <a:r>
              <a:rPr lang="en-US" sz="2800" baseline="-25000">
                <a:solidFill>
                  <a:srgbClr val="0000CC"/>
                </a:solidFill>
                <a:effectLst/>
                <a:latin typeface="Times New Roman" panose="02020603050405020304" pitchFamily="18" charset="0"/>
                <a:ea typeface="Times New Roman" panose="02020603050405020304" pitchFamily="18" charset="0"/>
              </a:rPr>
              <a:t>z</a:t>
            </a:r>
            <a:r>
              <a:rPr lang="en-US" sz="2800">
                <a:solidFill>
                  <a:srgbClr val="0000CC"/>
                </a:solidFill>
                <a:effectLst/>
                <a:latin typeface="Times New Roman" panose="02020603050405020304" pitchFamily="18" charset="0"/>
                <a:ea typeface="Times New Roman" panose="02020603050405020304" pitchFamily="18" charset="0"/>
              </a:rPr>
              <a:t>, các số mũ khác chỉ mức độ ảnh hưởng của t, s, v đến P</a:t>
            </a:r>
            <a:r>
              <a:rPr lang="en-US" sz="2800" baseline="-25000">
                <a:solidFill>
                  <a:srgbClr val="0000CC"/>
                </a:solidFill>
                <a:effectLst/>
                <a:latin typeface="Times New Roman" panose="02020603050405020304" pitchFamily="18" charset="0"/>
                <a:ea typeface="Times New Roman" panose="02020603050405020304" pitchFamily="18" charset="0"/>
              </a:rPr>
              <a:t>y</a:t>
            </a:r>
            <a:r>
              <a:rPr lang="en-US" sz="2800">
                <a:solidFill>
                  <a:srgbClr val="0000CC"/>
                </a:solidFill>
                <a:effectLst/>
                <a:latin typeface="Times New Roman" panose="02020603050405020304" pitchFamily="18" charset="0"/>
                <a:ea typeface="Times New Roman" panose="02020603050405020304" pitchFamily="18" charset="0"/>
              </a:rPr>
              <a:t> và P</a:t>
            </a:r>
            <a:r>
              <a:rPr lang="en-US" sz="2800" baseline="-25000">
                <a:solidFill>
                  <a:srgbClr val="0000CC"/>
                </a:solidFill>
                <a:effectLst/>
                <a:latin typeface="Times New Roman" panose="02020603050405020304" pitchFamily="18" charset="0"/>
                <a:ea typeface="Times New Roman" panose="02020603050405020304" pitchFamily="18" charset="0"/>
              </a:rPr>
              <a:t>x</a:t>
            </a:r>
            <a:r>
              <a:rPr lang="en-US" sz="2800">
                <a:solidFill>
                  <a:srgbClr val="0000CC"/>
                </a:solidFill>
                <a:effectLst/>
                <a:latin typeface="Times New Roman" panose="02020603050405020304" pitchFamily="18" charset="0"/>
                <a:ea typeface="Times New Roman" panose="02020603050405020304" pitchFamily="18" charset="0"/>
              </a:rPr>
              <a:t>.</a:t>
            </a:r>
          </a:p>
          <a:p>
            <a:pPr indent="540385">
              <a:lnSpc>
                <a:spcPct val="110000"/>
              </a:lnSpc>
              <a:spcBef>
                <a:spcPts val="0"/>
              </a:spcBef>
            </a:pPr>
            <a:r>
              <a:rPr lang="en-US" sz="2800">
                <a:solidFill>
                  <a:srgbClr val="0000CC"/>
                </a:solidFill>
                <a:effectLst/>
                <a:latin typeface="Times New Roman" panose="02020603050405020304" pitchFamily="18" charset="0"/>
                <a:ea typeface="Times New Roman" panose="02020603050405020304" pitchFamily="18" charset="0"/>
              </a:rPr>
              <a:t>K</a:t>
            </a:r>
            <a:r>
              <a:rPr lang="en-US" sz="2800" baseline="-25000">
                <a:solidFill>
                  <a:srgbClr val="0000CC"/>
                </a:solidFill>
                <a:effectLst/>
                <a:latin typeface="Times New Roman" panose="02020603050405020304" pitchFamily="18" charset="0"/>
                <a:ea typeface="Times New Roman" panose="02020603050405020304" pitchFamily="18" charset="0"/>
              </a:rPr>
              <a:t>Py</a:t>
            </a:r>
            <a:r>
              <a:rPr lang="en-US" sz="2800">
                <a:solidFill>
                  <a:srgbClr val="0000CC"/>
                </a:solidFill>
                <a:effectLst/>
                <a:latin typeface="Times New Roman" panose="02020603050405020304" pitchFamily="18" charset="0"/>
                <a:ea typeface="Times New Roman" panose="02020603050405020304" pitchFamily="18" charset="0"/>
              </a:rPr>
              <a:t>: Các hệ số điều chỉnh tính đến ảnh hưởng của các thông số khác đến lực cắt.</a:t>
            </a:r>
          </a:p>
          <a:p>
            <a:endParaRPr lang="en-US"/>
          </a:p>
        </p:txBody>
      </p:sp>
      <p:grpSp>
        <p:nvGrpSpPr>
          <p:cNvPr id="4" name="Group 2">
            <a:extLst>
              <a:ext uri="{FF2B5EF4-FFF2-40B4-BE49-F238E27FC236}">
                <a16:creationId xmlns:a16="http://schemas.microsoft.com/office/drawing/2014/main" id="{C2FB201E-60C2-4BCA-920B-B11A2BA67A85}"/>
              </a:ext>
            </a:extLst>
          </p:cNvPr>
          <p:cNvGrpSpPr>
            <a:grpSpLocks/>
          </p:cNvGrpSpPr>
          <p:nvPr/>
        </p:nvGrpSpPr>
        <p:grpSpPr bwMode="auto">
          <a:xfrm>
            <a:off x="8587613" y="1521999"/>
            <a:ext cx="3316288" cy="2654300"/>
            <a:chOff x="7018" y="7189"/>
            <a:chExt cx="5222" cy="4181"/>
          </a:xfrm>
        </p:grpSpPr>
        <p:pic>
          <p:nvPicPr>
            <p:cNvPr id="35843" name="Picture 3">
              <a:extLst>
                <a:ext uri="{FF2B5EF4-FFF2-40B4-BE49-F238E27FC236}">
                  <a16:creationId xmlns:a16="http://schemas.microsoft.com/office/drawing/2014/main" id="{162ACB3B-9D7B-49FD-9A9B-0A63F88CAC9E}"/>
                </a:ext>
              </a:extLst>
            </p:cNvPr>
            <p:cNvPicPr>
              <a:picLocks noChangeAspect="1" noChangeArrowheads="1"/>
            </p:cNvPicPr>
            <p:nvPr/>
          </p:nvPicPr>
          <p:blipFill>
            <a:blip r:embed="rId2">
              <a:lum bright="-36000" contrast="58000"/>
              <a:extLst>
                <a:ext uri="{28A0092B-C50C-407E-A947-70E740481C1C}">
                  <a14:useLocalDpi xmlns:a14="http://schemas.microsoft.com/office/drawing/2010/main" val="0"/>
                </a:ext>
              </a:extLst>
            </a:blip>
            <a:srcRect/>
            <a:stretch>
              <a:fillRect/>
            </a:stretch>
          </p:blipFill>
          <p:spPr bwMode="auto">
            <a:xfrm>
              <a:off x="7018" y="7189"/>
              <a:ext cx="5222" cy="39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 Box 4">
              <a:extLst>
                <a:ext uri="{FF2B5EF4-FFF2-40B4-BE49-F238E27FC236}">
                  <a16:creationId xmlns:a16="http://schemas.microsoft.com/office/drawing/2014/main" id="{8A9D332B-B217-43F9-8FF5-688121474AFE}"/>
                </a:ext>
              </a:extLst>
            </p:cNvPr>
            <p:cNvSpPr txBox="1">
              <a:spLocks noChangeArrowheads="1"/>
            </p:cNvSpPr>
            <p:nvPr/>
          </p:nvSpPr>
          <p:spPr bwMode="auto">
            <a:xfrm>
              <a:off x="7287" y="10844"/>
              <a:ext cx="4345" cy="5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kumimoji="0" lang="en-US" altLang="en-US" sz="1200" b="1" i="1" u="none" strike="noStrike" cap="none" normalizeH="0" baseline="0">
                  <a:ln>
                    <a:noFill/>
                  </a:ln>
                  <a:solidFill>
                    <a:schemeClr val="tx1"/>
                  </a:solidFill>
                  <a:effectLst/>
                  <a:latin typeface="Calibri" panose="020F0502020204030204" pitchFamily="34" charset="0"/>
                </a:rPr>
                <a:t>Hình 1-29: Lực hướng kính.</a:t>
              </a:r>
              <a:endParaRPr kumimoji="0" lang="en-US" altLang="en-US" sz="1800" b="0" i="0" u="none" strike="noStrike" cap="none" normalizeH="0" baseline="0">
                <a:ln>
                  <a:noFill/>
                </a:ln>
                <a:solidFill>
                  <a:schemeClr val="tx1"/>
                </a:solidFill>
                <a:effectLst/>
                <a:latin typeface="Arial" panose="020B0604020202020204" pitchFamily="34" charset="0"/>
              </a:endParaRPr>
            </a:p>
          </p:txBody>
        </p:sp>
      </p:grpSp>
    </p:spTree>
    <p:extLst>
      <p:ext uri="{BB962C8B-B14F-4D97-AF65-F5344CB8AC3E}">
        <p14:creationId xmlns:p14="http://schemas.microsoft.com/office/powerpoint/2010/main" val="146288369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1BD0F8-A08D-4388-9436-8DDCFE7DA0DF}"/>
              </a:ext>
            </a:extLst>
          </p:cNvPr>
          <p:cNvSpPr>
            <a:spLocks noGrp="1"/>
          </p:cNvSpPr>
          <p:nvPr>
            <p:ph type="title"/>
          </p:nvPr>
        </p:nvSpPr>
        <p:spPr>
          <a:xfrm>
            <a:off x="2133601" y="228600"/>
            <a:ext cx="6348413" cy="533400"/>
          </a:xfrm>
        </p:spPr>
        <p:txBody>
          <a:bodyPr rtlCol="0">
            <a:normAutofit fontScale="90000"/>
          </a:bodyPr>
          <a:lstStyle/>
          <a:p>
            <a:pPr>
              <a:defRPr/>
            </a:pPr>
            <a:r>
              <a:rPr lang="en-US">
                <a:solidFill>
                  <a:srgbClr val="3333FF"/>
                </a:solidFill>
                <a:latin typeface="Times New Roman" panose="02020603050405020304" pitchFamily="18" charset="0"/>
                <a:cs typeface="Times New Roman" panose="02020603050405020304" pitchFamily="18" charset="0"/>
              </a:rPr>
              <a:t>GIA CÔNG TIỆN</a:t>
            </a:r>
          </a:p>
        </p:txBody>
      </p:sp>
      <p:pic>
        <p:nvPicPr>
          <p:cNvPr id="8" name="gia công tiện.mp4">
            <a:hlinkClick r:id="" action="ppaction://media"/>
            <a:extLst>
              <a:ext uri="{FF2B5EF4-FFF2-40B4-BE49-F238E27FC236}">
                <a16:creationId xmlns:a16="http://schemas.microsoft.com/office/drawing/2014/main" id="{B27EE510-008C-41B8-876C-E469DC43184D}"/>
              </a:ext>
            </a:extLst>
          </p:cNvPr>
          <p:cNvPicPr>
            <a:picLocks noGrp="1" noRot="1" noChangeAspect="1" noChangeArrowheads="1"/>
          </p:cNvPicPr>
          <p:nvPr>
            <p:ph idx="1"/>
            <a:videoFile r:link="rId1"/>
          </p:nvPr>
        </p:nvPicPr>
        <p:blipFill>
          <a:blip r:embed="rId3">
            <a:extLst>
              <a:ext uri="{28A0092B-C50C-407E-A947-70E740481C1C}">
                <a14:useLocalDpi xmlns:a14="http://schemas.microsoft.com/office/drawing/2010/main" val="0"/>
              </a:ext>
            </a:extLst>
          </a:blip>
          <a:srcRect/>
          <a:stretch>
            <a:fillRect/>
          </a:stretch>
        </p:blipFill>
        <p:spPr bwMode="auto">
          <a:xfrm>
            <a:off x="2387600" y="1219200"/>
            <a:ext cx="7213600" cy="5410200"/>
          </a:xfr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mediacall" presetSubtype="0" fill="hold" nodeType="clickEffect">
                                  <p:stCondLst>
                                    <p:cond delay="0"/>
                                  </p:stCondLst>
                                  <p:childTnLst>
                                    <p:cmd type="call" cmd="playFrom(0.0)">
                                      <p:cBhvr>
                                        <p:cTn id="6" dur="76045"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nodeType="clickPar">
                      <p:stCondLst>
                        <p:cond delay="0"/>
                      </p:stCondLst>
                      <p:childTnLst>
                        <p:par>
                          <p:cTn id="10" fill="hold" nodeType="withGroup">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3">
            <a:extLst>
              <a:ext uri="{FF2B5EF4-FFF2-40B4-BE49-F238E27FC236}">
                <a16:creationId xmlns:a16="http://schemas.microsoft.com/office/drawing/2014/main" id="{18CEC94F-505B-466D-B3DA-F7144D22B826}"/>
              </a:ext>
            </a:extLst>
          </p:cNvPr>
          <p:cNvSpPr>
            <a:spLocks noGrp="1" noRot="1" noChangeArrowheads="1"/>
          </p:cNvSpPr>
          <p:nvPr>
            <p:ph idx="1"/>
          </p:nvPr>
        </p:nvSpPr>
        <p:spPr>
          <a:xfrm>
            <a:off x="989556" y="363255"/>
            <a:ext cx="9031266" cy="6388274"/>
          </a:xfrm>
        </p:spPr>
        <p:txBody>
          <a:bodyPr>
            <a:noAutofit/>
          </a:bodyPr>
          <a:lstStyle/>
          <a:p>
            <a:pPr algn="ctr">
              <a:buNone/>
              <a:defRPr/>
            </a:pPr>
            <a:r>
              <a:rPr lang="en-US" altLang="en-US" sz="3200">
                <a:solidFill>
                  <a:srgbClr val="FF0000"/>
                </a:solidFill>
                <a:latin typeface="Times New Roman" panose="02020603050405020304" pitchFamily="18" charset="0"/>
                <a:cs typeface="Times New Roman" panose="02020603050405020304" pitchFamily="18" charset="0"/>
              </a:rPr>
              <a:t>Chương 2. </a:t>
            </a:r>
            <a:r>
              <a:rPr lang="en-US" altLang="en-US" sz="3200" b="1">
                <a:solidFill>
                  <a:srgbClr val="FF0000"/>
                </a:solidFill>
                <a:latin typeface="Times New Roman" panose="02020603050405020304" pitchFamily="18" charset="0"/>
                <a:cs typeface="Times New Roman" panose="02020603050405020304" pitchFamily="18" charset="0"/>
              </a:rPr>
              <a:t>GIA CÔNG TIỆN (tt)</a:t>
            </a:r>
          </a:p>
          <a:p>
            <a:pPr algn="ctr">
              <a:buNone/>
              <a:defRPr/>
            </a:pPr>
            <a:endParaRPr lang="en-US" altLang="en-US" sz="3200" b="1">
              <a:solidFill>
                <a:srgbClr val="FF0000"/>
              </a:solidFill>
              <a:latin typeface="Times New Roman" panose="02020603050405020304" pitchFamily="18" charset="0"/>
              <a:cs typeface="Times New Roman" panose="02020603050405020304" pitchFamily="18" charset="0"/>
            </a:endParaRPr>
          </a:p>
          <a:p>
            <a:pPr marL="0" indent="0">
              <a:buNone/>
              <a:defRPr/>
            </a:pPr>
            <a:r>
              <a:rPr lang="en-US" sz="2800" b="1">
                <a:solidFill>
                  <a:srgbClr val="FF0000"/>
                </a:solidFill>
                <a:latin typeface="Times New Roman" panose="02020603050405020304" pitchFamily="18" charset="0"/>
                <a:cs typeface="Times New Roman" panose="02020603050405020304" pitchFamily="18" charset="0"/>
              </a:rPr>
              <a:t>3.6 CÁC NHÂN TỐ ẢNH HƯỞNG ĐẾN LỰC CẮT</a:t>
            </a:r>
            <a:endParaRPr lang="en-US" sz="2800">
              <a:solidFill>
                <a:srgbClr val="FF0000"/>
              </a:solidFill>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defRPr/>
            </a:pPr>
            <a:r>
              <a:rPr lang="en-US" altLang="en-US" sz="3200" b="1">
                <a:solidFill>
                  <a:srgbClr val="3333FF"/>
                </a:solidFill>
                <a:latin typeface="Times New Roman" panose="02020603050405020304" pitchFamily="18" charset="0"/>
                <a:cs typeface="Times New Roman" panose="02020603050405020304" pitchFamily="18" charset="0"/>
              </a:rPr>
              <a:t>Vật liệu gia công.</a:t>
            </a:r>
          </a:p>
          <a:p>
            <a:pPr algn="just">
              <a:buFont typeface="Wingdings" panose="05000000000000000000" pitchFamily="2" charset="2"/>
              <a:buChar char="Ø"/>
              <a:defRPr/>
            </a:pPr>
            <a:r>
              <a:rPr lang="en-US" altLang="en-US" sz="3200" b="1">
                <a:solidFill>
                  <a:srgbClr val="3333FF"/>
                </a:solidFill>
                <a:latin typeface="Times New Roman" panose="02020603050405020304" pitchFamily="18" charset="0"/>
                <a:cs typeface="Times New Roman" panose="02020603050405020304" pitchFamily="18" charset="0"/>
              </a:rPr>
              <a:t>Chiều sâu cắt t, lượng chạy dao s.</a:t>
            </a:r>
          </a:p>
          <a:p>
            <a:pPr algn="just">
              <a:buFont typeface="Wingdings" panose="05000000000000000000" pitchFamily="2" charset="2"/>
              <a:buChar char="Ø"/>
              <a:defRPr/>
            </a:pPr>
            <a:r>
              <a:rPr lang="en-US" altLang="en-US" sz="3200" b="1">
                <a:solidFill>
                  <a:srgbClr val="3333FF"/>
                </a:solidFill>
                <a:latin typeface="Times New Roman" panose="02020603050405020304" pitchFamily="18" charset="0"/>
                <a:cs typeface="Times New Roman" panose="02020603050405020304" pitchFamily="18" charset="0"/>
              </a:rPr>
              <a:t>Thông số hình học phần cắt (các góc trên dao tiện) đến lực cắt.</a:t>
            </a:r>
          </a:p>
          <a:p>
            <a:pPr marL="0" indent="0" algn="just">
              <a:buNone/>
              <a:defRPr/>
            </a:pPr>
            <a:endParaRPr lang="en-US" altLang="en-US" sz="2800" b="1" i="1">
              <a:solidFill>
                <a:srgbClr val="0000CC"/>
              </a:solidFill>
              <a:latin typeface="Times New Roman" panose="02020603050405020304" pitchFamily="18" charset="0"/>
              <a:cs typeface="Times New Roman" panose="02020603050405020304" pitchFamily="18" charset="0"/>
            </a:endParaRPr>
          </a:p>
          <a:p>
            <a:pPr marL="0" indent="0" algn="just">
              <a:buNone/>
              <a:defRPr/>
            </a:pPr>
            <a:endParaRPr lang="en-US" altLang="en-US" sz="2800" b="1" i="1">
              <a:solidFill>
                <a:srgbClr val="0000CC"/>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1" presetClass="entr" presetSubtype="0" fill="hold" nodeType="clickEffect">
                                  <p:stCondLst>
                                    <p:cond delay="0"/>
                                  </p:stCondLst>
                                  <p:childTnLst>
                                    <p:set>
                                      <p:cBhvr>
                                        <p:cTn id="6" dur="1000">
                                          <p:stCondLst>
                                            <p:cond delay="0"/>
                                          </p:stCondLst>
                                        </p:cTn>
                                        <p:tgtEl>
                                          <p:spTgt spid="1536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3">
            <a:extLst>
              <a:ext uri="{FF2B5EF4-FFF2-40B4-BE49-F238E27FC236}">
                <a16:creationId xmlns:a16="http://schemas.microsoft.com/office/drawing/2014/main" id="{13866748-E344-4ABF-9F24-9A69B41BC2B1}"/>
              </a:ext>
            </a:extLst>
          </p:cNvPr>
          <p:cNvSpPr>
            <a:spLocks noGrp="1" noRot="1" noChangeArrowheads="1"/>
          </p:cNvSpPr>
          <p:nvPr>
            <p:ph idx="1"/>
          </p:nvPr>
        </p:nvSpPr>
        <p:spPr>
          <a:xfrm>
            <a:off x="751562" y="533401"/>
            <a:ext cx="9617988" cy="6168024"/>
          </a:xfrm>
        </p:spPr>
        <p:txBody>
          <a:bodyPr>
            <a:noAutofit/>
          </a:bodyPr>
          <a:lstStyle/>
          <a:p>
            <a:pPr algn="ctr">
              <a:buNone/>
              <a:defRPr/>
            </a:pPr>
            <a:r>
              <a:rPr lang="en-US" altLang="en-US" sz="3200">
                <a:solidFill>
                  <a:srgbClr val="FF0000"/>
                </a:solidFill>
                <a:latin typeface="Times New Roman" panose="02020603050405020304" pitchFamily="18" charset="0"/>
                <a:cs typeface="Times New Roman" panose="02020603050405020304" pitchFamily="18" charset="0"/>
              </a:rPr>
              <a:t>Chương 2. </a:t>
            </a:r>
            <a:r>
              <a:rPr lang="en-US" altLang="en-US" sz="3200" b="1">
                <a:solidFill>
                  <a:srgbClr val="FF0000"/>
                </a:solidFill>
                <a:latin typeface="Times New Roman" panose="02020603050405020304" pitchFamily="18" charset="0"/>
                <a:cs typeface="Times New Roman" panose="02020603050405020304" pitchFamily="18" charset="0"/>
              </a:rPr>
              <a:t>GIA CÔNG TIỆN</a:t>
            </a:r>
          </a:p>
          <a:p>
            <a:pPr marL="0" indent="0">
              <a:buNone/>
              <a:defRPr/>
            </a:pPr>
            <a:r>
              <a:rPr lang="en-US" sz="2800" b="1">
                <a:solidFill>
                  <a:srgbClr val="FF0000"/>
                </a:solidFill>
                <a:latin typeface="Times New Roman" panose="02020603050405020304" pitchFamily="18" charset="0"/>
                <a:cs typeface="Times New Roman" panose="02020603050405020304" pitchFamily="18" charset="0"/>
              </a:rPr>
              <a:t>3.6 CÁC NHÂN TỐ ẢNH HƯỞNG ĐẾN LỰC CẮT</a:t>
            </a:r>
            <a:endParaRPr lang="en-US" sz="2800">
              <a:solidFill>
                <a:srgbClr val="FF0000"/>
              </a:solidFill>
              <a:latin typeface="Times New Roman" panose="02020603050405020304" pitchFamily="18" charset="0"/>
              <a:cs typeface="Times New Roman" panose="02020603050405020304" pitchFamily="18" charset="0"/>
            </a:endParaRPr>
          </a:p>
          <a:p>
            <a:pPr marL="0" indent="0" algn="just">
              <a:buNone/>
              <a:defRPr/>
            </a:pPr>
            <a:r>
              <a:rPr lang="en-US" altLang="en-US" sz="2800" b="1" i="1">
                <a:solidFill>
                  <a:srgbClr val="0000CC"/>
                </a:solidFill>
                <a:latin typeface="Times New Roman" panose="02020603050405020304" pitchFamily="18" charset="0"/>
                <a:cs typeface="Times New Roman" panose="02020603050405020304" pitchFamily="18" charset="0"/>
              </a:rPr>
              <a:t>3.6.1 Ảnh hưởng của vật liệu gia công.</a:t>
            </a:r>
          </a:p>
          <a:p>
            <a:pPr marL="0" indent="0" algn="just">
              <a:buNone/>
              <a:defRPr/>
            </a:pPr>
            <a:r>
              <a:rPr lang="en-US" altLang="en-US" sz="2800">
                <a:solidFill>
                  <a:srgbClr val="3333FF"/>
                </a:solidFill>
                <a:latin typeface="Times New Roman" panose="02020603050405020304" pitchFamily="18" charset="0"/>
                <a:cs typeface="Times New Roman" panose="02020603050405020304" pitchFamily="18" charset="0"/>
              </a:rPr>
              <a:t>Tính chất cơ lý của vật liệu gia công ảnh hưởng đến lực cắt. Khi gia công vật liệu giòn, lực cắt nhỏ hơn so với vật liệu dẻo.</a:t>
            </a:r>
          </a:p>
          <a:p>
            <a:pPr marL="0" indent="0" algn="just">
              <a:buNone/>
              <a:defRPr/>
            </a:pPr>
            <a:r>
              <a:rPr lang="en-US" altLang="en-US" sz="2800" b="1" i="1">
                <a:solidFill>
                  <a:srgbClr val="3333FF"/>
                </a:solidFill>
                <a:latin typeface="Times New Roman" panose="02020603050405020304" pitchFamily="18" charset="0"/>
                <a:cs typeface="Times New Roman" panose="02020603050405020304" pitchFamily="18" charset="0"/>
              </a:rPr>
              <a:t>VD: Khi tiện gang lực cắt nhỏ hơn khi tiện thép 1.5 lần. </a:t>
            </a:r>
            <a:r>
              <a:rPr lang="en-US" altLang="en-US" sz="2800">
                <a:solidFill>
                  <a:srgbClr val="3333FF"/>
                </a:solidFill>
                <a:latin typeface="Times New Roman" panose="02020603050405020304" pitchFamily="18" charset="0"/>
                <a:cs typeface="Times New Roman" panose="02020603050405020304" pitchFamily="18" charset="0"/>
              </a:rPr>
              <a:t>Vì khi tiện gang vật biến dạng nhỏ còn ở thép phần lớn công tiêu phí dùng để biến dạng dẻo của lớp cắt. Mặt khác giới hạn bền của thép cao hơn gang. Kim loại độ hạt càng nhỏ, độ cứng càng cao, lực cắt càng lớn.</a:t>
            </a:r>
            <a:endParaRPr lang="en-US" altLang="en-US" sz="2800">
              <a:solidFill>
                <a:srgbClr val="3333FF"/>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1" presetClass="entr" presetSubtype="0" fill="hold" nodeType="clickEffect">
                                  <p:stCondLst>
                                    <p:cond delay="0"/>
                                  </p:stCondLst>
                                  <p:childTnLst>
                                    <p:set>
                                      <p:cBhvr>
                                        <p:cTn id="6" dur="1000">
                                          <p:stCondLst>
                                            <p:cond delay="0"/>
                                          </p:stCondLst>
                                        </p:cTn>
                                        <p:tgtEl>
                                          <p:spTgt spid="1536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3">
            <a:extLst>
              <a:ext uri="{FF2B5EF4-FFF2-40B4-BE49-F238E27FC236}">
                <a16:creationId xmlns:a16="http://schemas.microsoft.com/office/drawing/2014/main" id="{43DE5264-B4DE-4315-8F1A-53991A7742C8}"/>
              </a:ext>
            </a:extLst>
          </p:cNvPr>
          <p:cNvSpPr>
            <a:spLocks noGrp="1" noRot="1" noChangeArrowheads="1"/>
          </p:cNvSpPr>
          <p:nvPr>
            <p:ph idx="1"/>
          </p:nvPr>
        </p:nvSpPr>
        <p:spPr>
          <a:xfrm>
            <a:off x="764088" y="914401"/>
            <a:ext cx="8840288" cy="5724394"/>
          </a:xfrm>
        </p:spPr>
        <p:txBody>
          <a:bodyPr/>
          <a:lstStyle/>
          <a:p>
            <a:pPr marL="0" indent="0" algn="just">
              <a:buNone/>
              <a:defRPr/>
            </a:pPr>
            <a:r>
              <a:rPr lang="en-US" altLang="en-US" sz="3200" b="1">
                <a:solidFill>
                  <a:srgbClr val="3333FF"/>
                </a:solidFill>
                <a:latin typeface="Times New Roman" panose="02020603050405020304" pitchFamily="18" charset="0"/>
                <a:cs typeface="Times New Roman" panose="02020603050405020304" pitchFamily="18" charset="0"/>
              </a:rPr>
              <a:t>3.6.2 Ảnh hưởng của chiều sâu cắt t, lượng chạy dao s</a:t>
            </a:r>
          </a:p>
          <a:p>
            <a:pPr marL="0" indent="0" algn="just">
              <a:buNone/>
              <a:defRPr/>
            </a:pPr>
            <a:endParaRPr lang="en-US" altLang="en-US" sz="3200" b="1">
              <a:solidFill>
                <a:srgbClr val="3333FF"/>
              </a:solidFill>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defRPr/>
            </a:pPr>
            <a:r>
              <a:rPr lang="en-US" altLang="en-US" sz="3200" b="1" i="1">
                <a:solidFill>
                  <a:srgbClr val="3333FF"/>
                </a:solidFill>
                <a:latin typeface="Times New Roman" panose="02020603050405020304" pitchFamily="18" charset="0"/>
                <a:cs typeface="Times New Roman" panose="02020603050405020304" pitchFamily="18" charset="0"/>
              </a:rPr>
              <a:t>Chiều sâu cắt t:</a:t>
            </a:r>
            <a:r>
              <a:rPr lang="en-US" altLang="en-US" sz="3200">
                <a:solidFill>
                  <a:srgbClr val="3333FF"/>
                </a:solidFill>
                <a:latin typeface="Times New Roman" panose="02020603050405020304" pitchFamily="18" charset="0"/>
                <a:cs typeface="Times New Roman" panose="02020603050405020304" pitchFamily="18" charset="0"/>
              </a:rPr>
              <a:t> khi tăng t lực cắt tăng vì khi đó lực biến dạng của lớp kim loại bị lực cắt và lực ma sát giữa dao và phôi tăng. </a:t>
            </a:r>
          </a:p>
          <a:p>
            <a:pPr algn="just">
              <a:buFont typeface="Wingdings" panose="05000000000000000000" pitchFamily="2" charset="2"/>
              <a:buChar char="Ø"/>
              <a:defRPr/>
            </a:pPr>
            <a:r>
              <a:rPr lang="en-US" altLang="en-US" sz="3200">
                <a:solidFill>
                  <a:srgbClr val="3333FF"/>
                </a:solidFill>
                <a:latin typeface="Times New Roman" panose="02020603050405020304" pitchFamily="18" charset="0"/>
                <a:cs typeface="Times New Roman" panose="02020603050405020304" pitchFamily="18" charset="0"/>
              </a:rPr>
              <a:t>Thực nghiệm cho thấy Pz,Px,Py coi như tỉ lệ với t.</a:t>
            </a:r>
          </a:p>
          <a:p>
            <a:pPr marL="0" indent="0" algn="just">
              <a:buNone/>
              <a:defRPr/>
            </a:pPr>
            <a:endParaRPr lang="en-US" altLang="en-US" sz="2800">
              <a:solidFill>
                <a:srgbClr val="3333FF"/>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3">
            <a:extLst>
              <a:ext uri="{FF2B5EF4-FFF2-40B4-BE49-F238E27FC236}">
                <a16:creationId xmlns:a16="http://schemas.microsoft.com/office/drawing/2014/main" id="{00DF6C39-BF0A-4F1F-8F5C-652E8EF40FDE}"/>
              </a:ext>
            </a:extLst>
          </p:cNvPr>
          <p:cNvSpPr>
            <a:spLocks noGrp="1" noRot="1" noChangeArrowheads="1"/>
          </p:cNvSpPr>
          <p:nvPr>
            <p:ph idx="1"/>
          </p:nvPr>
        </p:nvSpPr>
        <p:spPr>
          <a:xfrm>
            <a:off x="338203" y="914401"/>
            <a:ext cx="9264586" cy="5943599"/>
          </a:xfrm>
        </p:spPr>
        <p:txBody>
          <a:bodyPr>
            <a:normAutofit/>
          </a:bodyPr>
          <a:lstStyle/>
          <a:p>
            <a:pPr marL="0" indent="0" algn="just">
              <a:buNone/>
              <a:defRPr/>
            </a:pPr>
            <a:r>
              <a:rPr lang="en-US" altLang="en-US" sz="3200" b="1">
                <a:solidFill>
                  <a:srgbClr val="3333FF"/>
                </a:solidFill>
                <a:latin typeface="Times New Roman" panose="02020603050405020304" pitchFamily="18" charset="0"/>
                <a:cs typeface="Times New Roman" panose="02020603050405020304" pitchFamily="18" charset="0"/>
              </a:rPr>
              <a:t>3.6.2 Ảnh hưởng của chiều sâu cắt t, lượng chạy dao s</a:t>
            </a:r>
          </a:p>
          <a:p>
            <a:pPr marL="0" indent="0" algn="just">
              <a:buNone/>
              <a:defRPr/>
            </a:pPr>
            <a:endParaRPr lang="en-US" altLang="en-US" sz="3200" b="1">
              <a:solidFill>
                <a:srgbClr val="3333FF"/>
              </a:solidFill>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defRPr/>
            </a:pPr>
            <a:r>
              <a:rPr lang="en-US" altLang="en-US" sz="3200" b="1" i="1">
                <a:solidFill>
                  <a:srgbClr val="3333FF"/>
                </a:solidFill>
                <a:latin typeface="Times New Roman" panose="02020603050405020304" pitchFamily="18" charset="0"/>
                <a:cs typeface="Times New Roman" panose="02020603050405020304" pitchFamily="18" charset="0"/>
              </a:rPr>
              <a:t>Ảnh hưởng của lượng chạy dao S</a:t>
            </a:r>
            <a:r>
              <a:rPr lang="en-US" altLang="en-US" sz="3200">
                <a:solidFill>
                  <a:srgbClr val="3333FF"/>
                </a:solidFill>
                <a:latin typeface="Times New Roman" panose="02020603050405020304" pitchFamily="18" charset="0"/>
                <a:cs typeface="Times New Roman" panose="02020603050405020304" pitchFamily="18" charset="0"/>
              </a:rPr>
              <a:t>, khi tăng S thì lực biến dạng và lực biến dạng ma sát đều tăng nên lực cắt tăng. Song tăng S thì chiều dày cắt a tăng tỉ lệ thuận với S(a=S.sin) như vậy hệ số co phoi và hệ số ma sát giảm, do đó lượng chạy dao ảnh hưởng đến lực cắt ít hơn.</a:t>
            </a:r>
          </a:p>
          <a:p>
            <a:pPr marL="0" indent="0" algn="just">
              <a:buNone/>
              <a:defRPr/>
            </a:pPr>
            <a:endParaRPr lang="en-US" altLang="en-US" sz="2800">
              <a:solidFill>
                <a:srgbClr val="3333FF"/>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4">
            <a:extLst>
              <a:ext uri="{FF2B5EF4-FFF2-40B4-BE49-F238E27FC236}">
                <a16:creationId xmlns:a16="http://schemas.microsoft.com/office/drawing/2014/main" id="{3D8F8983-FF37-4B47-822F-A88F8A68B586}"/>
              </a:ext>
            </a:extLst>
          </p:cNvPr>
          <p:cNvSpPr>
            <a:spLocks noGrp="1" noRot="1" noChangeArrowheads="1"/>
          </p:cNvSpPr>
          <p:nvPr>
            <p:ph idx="1"/>
          </p:nvPr>
        </p:nvSpPr>
        <p:spPr>
          <a:xfrm>
            <a:off x="2590801" y="762001"/>
            <a:ext cx="6632575" cy="5489575"/>
          </a:xfrm>
        </p:spPr>
        <p:txBody>
          <a:bodyPr/>
          <a:lstStyle/>
          <a:p>
            <a:pPr marL="0" indent="0" algn="just">
              <a:buNone/>
              <a:defRPr/>
            </a:pPr>
            <a:r>
              <a:rPr lang="en-US" altLang="en-US" sz="2800" b="1">
                <a:solidFill>
                  <a:srgbClr val="3333FF"/>
                </a:solidFill>
                <a:latin typeface="Times New Roman" panose="02020603050405020304" pitchFamily="18" charset="0"/>
                <a:cs typeface="Times New Roman" panose="02020603050405020304" pitchFamily="18" charset="0"/>
              </a:rPr>
              <a:t>3.6.3 Ảnh hưởng các thông số hình học phần cắt đến lực cắt</a:t>
            </a:r>
          </a:p>
          <a:p>
            <a:pPr algn="just">
              <a:buFont typeface="Wingdings" panose="05000000000000000000" pitchFamily="2" charset="2"/>
              <a:buChar char="v"/>
              <a:defRPr/>
            </a:pPr>
            <a:r>
              <a:rPr lang="en-US" altLang="en-US" sz="2800" b="1" i="1">
                <a:solidFill>
                  <a:srgbClr val="3333FF"/>
                </a:solidFill>
                <a:latin typeface="Times New Roman" panose="02020603050405020304" pitchFamily="18" charset="0"/>
                <a:cs typeface="Times New Roman" panose="02020603050405020304" pitchFamily="18" charset="0"/>
              </a:rPr>
              <a:t>Ảnh hưởng của góc trước </a:t>
            </a:r>
            <a:r>
              <a:rPr lang="el-GR" altLang="en-US" sz="2800" b="1" i="1">
                <a:solidFill>
                  <a:srgbClr val="3333FF"/>
                </a:solidFill>
                <a:latin typeface="Times New Roman" panose="02020603050405020304" pitchFamily="18" charset="0"/>
                <a:cs typeface="Times New Roman" panose="02020603050405020304" pitchFamily="18" charset="0"/>
              </a:rPr>
              <a:t>γ</a:t>
            </a:r>
            <a:r>
              <a:rPr lang="en-US" altLang="en-US" sz="2800">
                <a:solidFill>
                  <a:srgbClr val="3333FF"/>
                </a:solidFill>
                <a:latin typeface="Times New Roman" panose="02020603050405020304" pitchFamily="18" charset="0"/>
                <a:cs typeface="Times New Roman" panose="02020603050405020304" pitchFamily="18" charset="0"/>
              </a:rPr>
              <a:t>: Góc trước càng nhỏ dao cắt và chi tiết càng khó, biến dạng dẻo tăng lên, lực cắt tăng.</a:t>
            </a:r>
          </a:p>
          <a:p>
            <a:pPr algn="just">
              <a:buFont typeface="Wingdings" panose="05000000000000000000" pitchFamily="2" charset="2"/>
              <a:buChar char="v"/>
              <a:defRPr/>
            </a:pPr>
            <a:endParaRPr lang="en-US" altLang="en-US" sz="2800">
              <a:solidFill>
                <a:srgbClr val="3333FF"/>
              </a:solidFill>
              <a:latin typeface="Times New Roman" panose="02020603050405020304" pitchFamily="18" charset="0"/>
              <a:cs typeface="Times New Roman" panose="02020603050405020304" pitchFamily="18" charset="0"/>
            </a:endParaRPr>
          </a:p>
        </p:txBody>
      </p:sp>
      <p:pic>
        <p:nvPicPr>
          <p:cNvPr id="23555" name="Picture 2">
            <a:extLst>
              <a:ext uri="{FF2B5EF4-FFF2-40B4-BE49-F238E27FC236}">
                <a16:creationId xmlns:a16="http://schemas.microsoft.com/office/drawing/2014/main" id="{ADCC928D-C1E9-4DBB-A290-6749D1D2AF0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87738" y="3048000"/>
            <a:ext cx="4837112" cy="3519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4">
            <a:extLst>
              <a:ext uri="{FF2B5EF4-FFF2-40B4-BE49-F238E27FC236}">
                <a16:creationId xmlns:a16="http://schemas.microsoft.com/office/drawing/2014/main" id="{AB698237-96C8-4B28-A2F8-051C9C221440}"/>
              </a:ext>
            </a:extLst>
          </p:cNvPr>
          <p:cNvSpPr>
            <a:spLocks noGrp="1" noRot="1" noChangeArrowheads="1"/>
          </p:cNvSpPr>
          <p:nvPr>
            <p:ph idx="1"/>
          </p:nvPr>
        </p:nvSpPr>
        <p:spPr>
          <a:xfrm>
            <a:off x="2741614" y="684214"/>
            <a:ext cx="6708775" cy="5489575"/>
          </a:xfrm>
        </p:spPr>
        <p:txBody>
          <a:bodyPr/>
          <a:lstStyle/>
          <a:p>
            <a:pPr marL="0" indent="0" algn="just">
              <a:buNone/>
              <a:defRPr/>
            </a:pPr>
            <a:r>
              <a:rPr lang="en-US" altLang="en-US" sz="2800" b="1">
                <a:solidFill>
                  <a:srgbClr val="3333FF"/>
                </a:solidFill>
                <a:latin typeface="Times New Roman" panose="02020603050405020304" pitchFamily="18" charset="0"/>
                <a:cs typeface="Times New Roman" panose="02020603050405020304" pitchFamily="18" charset="0"/>
              </a:rPr>
              <a:t>3.6.3 Ảnh hưởng các thông số hình học phần cắt đến lực cắt</a:t>
            </a:r>
          </a:p>
          <a:p>
            <a:pPr algn="just">
              <a:buFont typeface="Wingdings" panose="05000000000000000000" pitchFamily="2" charset="2"/>
              <a:buChar char="v"/>
              <a:defRPr/>
            </a:pPr>
            <a:r>
              <a:rPr lang="en-US" altLang="en-US" sz="2800" b="1" i="1">
                <a:solidFill>
                  <a:srgbClr val="3333FF"/>
                </a:solidFill>
                <a:latin typeface="Times New Roman" panose="02020603050405020304" pitchFamily="18" charset="0"/>
                <a:cs typeface="Times New Roman" panose="02020603050405020304" pitchFamily="18" charset="0"/>
              </a:rPr>
              <a:t>Ảnh hưởng của góc sau </a:t>
            </a:r>
            <a:r>
              <a:rPr lang="el-GR" altLang="en-US" sz="2800" b="1" i="1">
                <a:solidFill>
                  <a:srgbClr val="3333FF"/>
                </a:solidFill>
                <a:latin typeface="Times New Roman" panose="02020603050405020304" pitchFamily="18" charset="0"/>
                <a:cs typeface="Times New Roman" panose="02020603050405020304" pitchFamily="18" charset="0"/>
              </a:rPr>
              <a:t>α</a:t>
            </a:r>
            <a:r>
              <a:rPr lang="en-US" altLang="en-US" sz="2800" b="1" i="1">
                <a:solidFill>
                  <a:srgbClr val="3333FF"/>
                </a:solidFill>
                <a:latin typeface="Times New Roman" panose="02020603050405020304" pitchFamily="18" charset="0"/>
                <a:cs typeface="Times New Roman" panose="02020603050405020304" pitchFamily="18" charset="0"/>
              </a:rPr>
              <a:t>: </a:t>
            </a:r>
            <a:r>
              <a:rPr lang="en-US" altLang="en-US" sz="2800">
                <a:solidFill>
                  <a:srgbClr val="3333FF"/>
                </a:solidFill>
                <a:latin typeface="Times New Roman" panose="02020603050405020304" pitchFamily="18" charset="0"/>
                <a:cs typeface="Times New Roman" panose="02020603050405020304" pitchFamily="18" charset="0"/>
              </a:rPr>
              <a:t>Khi cắt mặt cắt sau của dao tiếp xúc với chi tiết gia công. </a:t>
            </a:r>
          </a:p>
          <a:p>
            <a:pPr algn="just">
              <a:buFont typeface="Wingdings" panose="05000000000000000000" pitchFamily="2" charset="2"/>
              <a:buChar char="v"/>
              <a:defRPr/>
            </a:pPr>
            <a:r>
              <a:rPr lang="en-US" altLang="en-US" sz="2800">
                <a:solidFill>
                  <a:srgbClr val="3333FF"/>
                </a:solidFill>
                <a:latin typeface="Times New Roman" panose="02020603050405020304" pitchFamily="18" charset="0"/>
                <a:cs typeface="Times New Roman" panose="02020603050405020304" pitchFamily="18" charset="0"/>
              </a:rPr>
              <a:t>Góc sau càng lớn đoạn tiếp xúc càng nhỏ  làm cho ma sát càng giảm, lực cắt giảm. </a:t>
            </a:r>
          </a:p>
          <a:p>
            <a:pPr algn="just">
              <a:buFont typeface="Wingdings" panose="05000000000000000000" pitchFamily="2" charset="2"/>
              <a:buChar char="v"/>
              <a:defRPr/>
            </a:pPr>
            <a:r>
              <a:rPr lang="en-US" altLang="en-US" sz="2800">
                <a:solidFill>
                  <a:srgbClr val="3333FF"/>
                </a:solidFill>
                <a:latin typeface="Times New Roman" panose="02020603050405020304" pitchFamily="18" charset="0"/>
                <a:cs typeface="Times New Roman" panose="02020603050405020304" pitchFamily="18" charset="0"/>
              </a:rPr>
              <a:t>Nếu tiếp tục tăng góc sau thì lực cắt giảm không đáng kể.</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3">
            <a:extLst>
              <a:ext uri="{FF2B5EF4-FFF2-40B4-BE49-F238E27FC236}">
                <a16:creationId xmlns:a16="http://schemas.microsoft.com/office/drawing/2014/main" id="{60B32965-4FFB-418B-B6B5-B5028826BB1A}"/>
              </a:ext>
            </a:extLst>
          </p:cNvPr>
          <p:cNvSpPr>
            <a:spLocks noGrp="1" noRot="1" noChangeArrowheads="1"/>
          </p:cNvSpPr>
          <p:nvPr>
            <p:ph idx="1"/>
          </p:nvPr>
        </p:nvSpPr>
        <p:spPr bwMode="auto">
          <a:xfrm>
            <a:off x="450937" y="609601"/>
            <a:ext cx="9915438" cy="5791199"/>
          </a:xfrm>
        </p:spPr>
        <p:txBody>
          <a:bodyPr wrap="square" numCol="1" anchor="t" anchorCtr="0" compatLnSpc="1">
            <a:prstTxWarp prst="textNoShape">
              <a:avLst/>
            </a:prstTxWarp>
            <a:normAutofit/>
          </a:bodyPr>
          <a:lstStyle/>
          <a:p>
            <a:pPr algn="just"/>
            <a:r>
              <a:rPr lang="en-US" altLang="en-US" sz="2800" b="1" i="1">
                <a:solidFill>
                  <a:srgbClr val="3333FF"/>
                </a:solidFill>
                <a:latin typeface="Times New Roman" panose="02020603050405020304" pitchFamily="18" charset="0"/>
                <a:cs typeface="Times New Roman" panose="02020603050405020304" pitchFamily="18" charset="0"/>
              </a:rPr>
              <a:t>Ảnh hưởng của góc nghiêng chính </a:t>
            </a:r>
            <a:r>
              <a:rPr lang="el-GR" altLang="en-US" sz="2800" b="1" i="1">
                <a:solidFill>
                  <a:srgbClr val="3333FF"/>
                </a:solidFill>
                <a:latin typeface="Times New Roman" panose="02020603050405020304" pitchFamily="18" charset="0"/>
                <a:cs typeface="Times New Roman" panose="02020603050405020304" pitchFamily="18" charset="0"/>
              </a:rPr>
              <a:t>φ</a:t>
            </a:r>
            <a:r>
              <a:rPr lang="en-US" altLang="en-US" sz="2800" b="1" i="1">
                <a:solidFill>
                  <a:srgbClr val="3333FF"/>
                </a:solidFill>
                <a:latin typeface="Times New Roman" panose="02020603050405020304" pitchFamily="18" charset="0"/>
                <a:cs typeface="Times New Roman" panose="02020603050405020304" pitchFamily="18" charset="0"/>
              </a:rPr>
              <a:t> và góc nghiêng phụ</a:t>
            </a:r>
            <a:r>
              <a:rPr lang="en-US" altLang="en-US" sz="2800">
                <a:solidFill>
                  <a:srgbClr val="3333FF"/>
                </a:solidFill>
                <a:latin typeface="Times New Roman" panose="02020603050405020304" pitchFamily="18" charset="0"/>
                <a:cs typeface="Times New Roman" panose="02020603050405020304" pitchFamily="18" charset="0"/>
              </a:rPr>
              <a:t> </a:t>
            </a:r>
            <a:r>
              <a:rPr lang="el-GR" altLang="en-US" sz="2800" b="1" i="1">
                <a:solidFill>
                  <a:srgbClr val="3333FF"/>
                </a:solidFill>
                <a:latin typeface="Times New Roman" panose="02020603050405020304" pitchFamily="18" charset="0"/>
                <a:cs typeface="Times New Roman" panose="02020603050405020304" pitchFamily="18" charset="0"/>
              </a:rPr>
              <a:t>φ</a:t>
            </a:r>
            <a:r>
              <a:rPr lang="en-US" altLang="en-US" sz="2800" b="1" i="1" baseline="-25000">
                <a:solidFill>
                  <a:srgbClr val="3333FF"/>
                </a:solidFill>
                <a:latin typeface="Times New Roman" panose="02020603050405020304" pitchFamily="18" charset="0"/>
                <a:cs typeface="Times New Roman" panose="02020603050405020304" pitchFamily="18" charset="0"/>
              </a:rPr>
              <a:t>1  </a:t>
            </a:r>
            <a:r>
              <a:rPr lang="en-US" altLang="en-US" sz="2800">
                <a:solidFill>
                  <a:srgbClr val="3333FF"/>
                </a:solidFill>
                <a:latin typeface="Times New Roman" panose="02020603050405020304" pitchFamily="18" charset="0"/>
                <a:cs typeface="Times New Roman" panose="02020603050405020304" pitchFamily="18" charset="0"/>
              </a:rPr>
              <a:t>khi tăng nếu giữ nguyên t và S thì chiều dày cắt a tăng (a=sin) nên Pz giảm. </a:t>
            </a:r>
          </a:p>
          <a:p>
            <a:pPr algn="just"/>
            <a:r>
              <a:rPr lang="en-US" altLang="en-US" sz="2800">
                <a:solidFill>
                  <a:srgbClr val="3333FF"/>
                </a:solidFill>
                <a:latin typeface="Times New Roman" panose="02020603050405020304" pitchFamily="18" charset="0"/>
                <a:cs typeface="Times New Roman" panose="02020603050405020304" pitchFamily="18" charset="0"/>
              </a:rPr>
              <a:t>Điều này chỉ đúng khi gia công gang hoặc thép với dao có </a:t>
            </a:r>
            <a:r>
              <a:rPr lang="en-US" altLang="en-US" sz="2800" b="1">
                <a:solidFill>
                  <a:srgbClr val="3333FF"/>
                </a:solidFill>
                <a:latin typeface="Times New Roman" panose="02020603050405020304" pitchFamily="18" charset="0"/>
                <a:cs typeface="Times New Roman" panose="02020603050405020304" pitchFamily="18" charset="0"/>
              </a:rPr>
              <a:t>bán kính r = 0</a:t>
            </a:r>
            <a:r>
              <a:rPr lang="en-US" altLang="en-US" sz="2800">
                <a:solidFill>
                  <a:srgbClr val="3333FF"/>
                </a:solidFill>
                <a:latin typeface="Times New Roman" panose="02020603050405020304" pitchFamily="18" charset="0"/>
                <a:cs typeface="Times New Roman" panose="02020603050405020304" pitchFamily="18" charset="0"/>
              </a:rPr>
              <a:t>. </a:t>
            </a:r>
          </a:p>
          <a:p>
            <a:pPr algn="just"/>
            <a:r>
              <a:rPr lang="en-US" altLang="en-US" sz="2800">
                <a:solidFill>
                  <a:srgbClr val="3333FF"/>
                </a:solidFill>
                <a:latin typeface="Times New Roman" panose="02020603050405020304" pitchFamily="18" charset="0"/>
                <a:cs typeface="Times New Roman" panose="02020603050405020304" pitchFamily="18" charset="0"/>
              </a:rPr>
              <a:t>Còn khi dao có </a:t>
            </a:r>
            <a:r>
              <a:rPr lang="en-US" altLang="en-US" sz="2800" b="1">
                <a:solidFill>
                  <a:srgbClr val="3333FF"/>
                </a:solidFill>
                <a:latin typeface="Times New Roman" panose="02020603050405020304" pitchFamily="18" charset="0"/>
                <a:cs typeface="Times New Roman" panose="02020603050405020304" pitchFamily="18" charset="0"/>
              </a:rPr>
              <a:t>bán kính r khác 0</a:t>
            </a:r>
            <a:r>
              <a:rPr lang="en-US" altLang="en-US" sz="2800">
                <a:solidFill>
                  <a:srgbClr val="3333FF"/>
                </a:solidFill>
                <a:latin typeface="Times New Roman" panose="02020603050405020304" pitchFamily="18" charset="0"/>
                <a:cs typeface="Times New Roman" panose="02020603050405020304" pitchFamily="18" charset="0"/>
              </a:rPr>
              <a:t>, </a:t>
            </a:r>
            <a:r>
              <a:rPr lang="en-US" altLang="en-US" sz="2800" b="1" i="1">
                <a:solidFill>
                  <a:srgbClr val="3333FF"/>
                </a:solidFill>
                <a:latin typeface="Times New Roman" panose="02020603050405020304" pitchFamily="18" charset="0"/>
                <a:cs typeface="Times New Roman" panose="02020603050405020304" pitchFamily="18" charset="0"/>
              </a:rPr>
              <a:t>lúc đầu Pz giảm</a:t>
            </a:r>
            <a:r>
              <a:rPr lang="en-US" altLang="en-US" sz="2800">
                <a:solidFill>
                  <a:srgbClr val="3333FF"/>
                </a:solidFill>
                <a:latin typeface="Times New Roman" panose="02020603050405020304" pitchFamily="18" charset="0"/>
                <a:cs typeface="Times New Roman" panose="02020603050405020304" pitchFamily="18" charset="0"/>
              </a:rPr>
              <a:t>, nhưng khi tăng quá 60 độ do chiều dày lưỡi cắt tham gia tăng lên Pz lại tăng. Đối với Px, Py có mối quan hệ:</a:t>
            </a:r>
          </a:p>
          <a:p>
            <a:pPr algn="just">
              <a:buFont typeface="Wingdings" panose="05000000000000000000" pitchFamily="2" charset="2"/>
              <a:buNone/>
            </a:pPr>
            <a:r>
              <a:rPr lang="en-US" altLang="en-US" sz="2800">
                <a:solidFill>
                  <a:srgbClr val="3333FF"/>
                </a:solidFill>
                <a:latin typeface="Times New Roman" panose="02020603050405020304" pitchFamily="18" charset="0"/>
                <a:cs typeface="Times New Roman" panose="02020603050405020304" pitchFamily="18" charset="0"/>
              </a:rPr>
              <a:t>                 Px  =P</a:t>
            </a:r>
            <a:r>
              <a:rPr lang="en-US" altLang="en-US" sz="2800" baseline="-25000">
                <a:solidFill>
                  <a:srgbClr val="3333FF"/>
                </a:solidFill>
                <a:latin typeface="Times New Roman" panose="02020603050405020304" pitchFamily="18" charset="0"/>
                <a:cs typeface="Times New Roman" panose="02020603050405020304" pitchFamily="18" charset="0"/>
              </a:rPr>
              <a:t>N</a:t>
            </a:r>
            <a:r>
              <a:rPr lang="en-US" altLang="en-US" sz="2800">
                <a:solidFill>
                  <a:srgbClr val="3333FF"/>
                </a:solidFill>
                <a:latin typeface="Times New Roman" panose="02020603050405020304" pitchFamily="18" charset="0"/>
                <a:cs typeface="Times New Roman" panose="02020603050405020304" pitchFamily="18" charset="0"/>
              </a:rPr>
              <a:t> .Sin              Py  = P</a:t>
            </a:r>
            <a:r>
              <a:rPr lang="en-US" altLang="en-US" sz="2800" baseline="-25000">
                <a:solidFill>
                  <a:srgbClr val="3333FF"/>
                </a:solidFill>
                <a:latin typeface="Times New Roman" panose="02020603050405020304" pitchFamily="18" charset="0"/>
                <a:cs typeface="Times New Roman" panose="02020603050405020304" pitchFamily="18" charset="0"/>
              </a:rPr>
              <a:t>N</a:t>
            </a:r>
            <a:r>
              <a:rPr lang="en-US" altLang="en-US" sz="2800">
                <a:solidFill>
                  <a:srgbClr val="3333FF"/>
                </a:solidFill>
                <a:latin typeface="Times New Roman" panose="02020603050405020304" pitchFamily="18" charset="0"/>
                <a:cs typeface="Times New Roman" panose="02020603050405020304" pitchFamily="18" charset="0"/>
              </a:rPr>
              <a:t> .Cos.</a:t>
            </a:r>
          </a:p>
          <a:p>
            <a:pPr algn="just"/>
            <a:r>
              <a:rPr lang="en-US" altLang="en-US" sz="2800" b="1" i="1">
                <a:solidFill>
                  <a:srgbClr val="3333FF"/>
                </a:solidFill>
                <a:latin typeface="Times New Roman" panose="02020603050405020304" pitchFamily="18" charset="0"/>
                <a:cs typeface="Times New Roman" panose="02020603050405020304" pitchFamily="18" charset="0"/>
              </a:rPr>
              <a:t>Khi tăng thì Px tăng Py giảm ảnh hưởng đến rung động</a:t>
            </a:r>
            <a:r>
              <a:rPr lang="en-US" altLang="en-US" sz="2800">
                <a:solidFill>
                  <a:srgbClr val="3333FF"/>
                </a:solidFill>
                <a:latin typeface="Times New Roman" panose="02020603050405020304" pitchFamily="18" charset="0"/>
                <a:cs typeface="Times New Roman" panose="02020603050405020304" pitchFamily="18" charset="0"/>
              </a:rPr>
              <a:t> nên khi hệ thống công nghệ không đủ độ cứng vững nên tận dụng dùng dao có góc lớn.</a:t>
            </a:r>
          </a:p>
          <a:p>
            <a:pPr algn="just">
              <a:buFont typeface="Wingdings" panose="05000000000000000000" pitchFamily="2" charset="2"/>
              <a:buNone/>
            </a:pPr>
            <a:endParaRPr lang="en-US" altLang="en-US" sz="2800">
              <a:solidFill>
                <a:srgbClr val="3333FF"/>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6626" name="Group 3">
            <a:extLst>
              <a:ext uri="{FF2B5EF4-FFF2-40B4-BE49-F238E27FC236}">
                <a16:creationId xmlns:a16="http://schemas.microsoft.com/office/drawing/2014/main" id="{B536F586-2D08-4C57-94DD-9366D67746BF}"/>
              </a:ext>
            </a:extLst>
          </p:cNvPr>
          <p:cNvGrpSpPr>
            <a:grpSpLocks/>
          </p:cNvGrpSpPr>
          <p:nvPr/>
        </p:nvGrpSpPr>
        <p:grpSpPr bwMode="auto">
          <a:xfrm>
            <a:off x="3657600" y="4495800"/>
            <a:ext cx="5715000" cy="2057400"/>
            <a:chOff x="3879" y="5926"/>
            <a:chExt cx="7261" cy="2938"/>
          </a:xfrm>
        </p:grpSpPr>
        <p:pic>
          <p:nvPicPr>
            <p:cNvPr id="26628" name="Picture 4">
              <a:extLst>
                <a:ext uri="{FF2B5EF4-FFF2-40B4-BE49-F238E27FC236}">
                  <a16:creationId xmlns:a16="http://schemas.microsoft.com/office/drawing/2014/main" id="{761AA9A1-5032-4D07-B18C-BC7DE0B86E44}"/>
                </a:ext>
              </a:extLst>
            </p:cNvPr>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79" y="5926"/>
              <a:ext cx="7261" cy="2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29" name="Text Box 7">
              <a:extLst>
                <a:ext uri="{FF2B5EF4-FFF2-40B4-BE49-F238E27FC236}">
                  <a16:creationId xmlns:a16="http://schemas.microsoft.com/office/drawing/2014/main" id="{AF8CE7DB-C978-4763-964F-C0F739D7E0B0}"/>
                </a:ext>
              </a:extLst>
            </p:cNvPr>
            <p:cNvSpPr txBox="1">
              <a:spLocks noChangeAspect="1" noChangeArrowheads="1"/>
            </p:cNvSpPr>
            <p:nvPr/>
          </p:nvSpPr>
          <p:spPr bwMode="auto">
            <a:xfrm>
              <a:off x="4287" y="8552"/>
              <a:ext cx="6075" cy="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1200" b="1" i="1">
                  <a:latin typeface="Times New Roman" panose="02020603050405020304" pitchFamily="18" charset="0"/>
                  <a:cs typeface="Times New Roman" panose="02020603050405020304" pitchFamily="18" charset="0"/>
                </a:rPr>
                <a:t>Hình 3-22. Sự thay đổi chiều dầy cắt a, chiều rộng cắt b theo góc </a:t>
              </a:r>
              <a:r>
                <a:rPr lang="en-US" altLang="en-US" sz="1300" b="1" i="1">
                  <a:solidFill>
                    <a:srgbClr val="000000"/>
                  </a:solidFill>
                  <a:latin typeface="Times New Roman" panose="02020603050405020304" pitchFamily="18" charset="0"/>
                  <a:cs typeface="Times New Roman" panose="02020603050405020304" pitchFamily="18" charset="0"/>
                  <a:sym typeface="Symbol" panose="05050102010706020507" pitchFamily="18" charset="2"/>
                </a:rPr>
                <a:t></a:t>
              </a:r>
              <a:endParaRPr lang="en-US" altLang="en-US" sz="1200">
                <a:latin typeface="Times New Roman" panose="02020603050405020304" pitchFamily="18" charset="0"/>
                <a:cs typeface="Times New Roman" panose="02020603050405020304" pitchFamily="18" charset="0"/>
              </a:endParaRPr>
            </a:p>
          </p:txBody>
        </p:sp>
      </p:grpSp>
      <p:pic>
        <p:nvPicPr>
          <p:cNvPr id="26627" name="Picture 2">
            <a:extLst>
              <a:ext uri="{FF2B5EF4-FFF2-40B4-BE49-F238E27FC236}">
                <a16:creationId xmlns:a16="http://schemas.microsoft.com/office/drawing/2014/main" id="{F54DEDBB-095C-4C43-AEB7-3DD443EC41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05150" y="534489"/>
            <a:ext cx="5981700" cy="401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3">
            <a:extLst>
              <a:ext uri="{FF2B5EF4-FFF2-40B4-BE49-F238E27FC236}">
                <a16:creationId xmlns:a16="http://schemas.microsoft.com/office/drawing/2014/main" id="{5BC9558E-96DB-4E6D-BA60-2ABDC36AF2CD}"/>
              </a:ext>
            </a:extLst>
          </p:cNvPr>
          <p:cNvSpPr>
            <a:spLocks noGrp="1" noRot="1" noChangeArrowheads="1"/>
          </p:cNvSpPr>
          <p:nvPr>
            <p:ph idx="1"/>
          </p:nvPr>
        </p:nvSpPr>
        <p:spPr bwMode="auto">
          <a:xfrm>
            <a:off x="1077238" y="1066801"/>
            <a:ext cx="9289137" cy="5222874"/>
          </a:xfrm>
        </p:spPr>
        <p:txBody>
          <a:bodyPr wrap="square" numCol="1" anchor="t" anchorCtr="0" compatLnSpc="1">
            <a:prstTxWarp prst="textNoShape">
              <a:avLst/>
            </a:prstTxWarp>
          </a:bodyPr>
          <a:lstStyle/>
          <a:p>
            <a:pPr algn="just"/>
            <a:r>
              <a:rPr lang="en-US" altLang="en-US" sz="2800" b="1" i="1">
                <a:solidFill>
                  <a:srgbClr val="3333FF"/>
                </a:solidFill>
                <a:latin typeface="Times New Roman" panose="02020603050405020304" pitchFamily="18" charset="0"/>
                <a:cs typeface="Times New Roman" panose="02020603050405020304" pitchFamily="18" charset="0"/>
              </a:rPr>
              <a:t>Góc nghiêng phụ </a:t>
            </a:r>
            <a:r>
              <a:rPr lang="el-GR" altLang="en-US" sz="2800" b="1" i="1">
                <a:solidFill>
                  <a:srgbClr val="3333FF"/>
                </a:solidFill>
                <a:latin typeface="Times New Roman" panose="02020603050405020304" pitchFamily="18" charset="0"/>
                <a:cs typeface="Times New Roman" panose="02020603050405020304" pitchFamily="18" charset="0"/>
              </a:rPr>
              <a:t>φ</a:t>
            </a:r>
            <a:r>
              <a:rPr lang="en-US" altLang="en-US" sz="2800" b="1" i="1" baseline="-25000">
                <a:solidFill>
                  <a:srgbClr val="3333FF"/>
                </a:solidFill>
                <a:latin typeface="Times New Roman" panose="02020603050405020304" pitchFamily="18" charset="0"/>
                <a:cs typeface="Times New Roman" panose="02020603050405020304" pitchFamily="18" charset="0"/>
              </a:rPr>
              <a:t>1</a:t>
            </a:r>
            <a:r>
              <a:rPr lang="en-US" altLang="en-US" sz="2800">
                <a:solidFill>
                  <a:srgbClr val="3333FF"/>
                </a:solidFill>
                <a:latin typeface="Times New Roman" panose="02020603050405020304" pitchFamily="18" charset="0"/>
                <a:cs typeface="Times New Roman" panose="02020603050405020304" pitchFamily="18" charset="0"/>
              </a:rPr>
              <a:t>: ảnh hưởng lực cắt rất ít nên có thể bỏ qua.</a:t>
            </a:r>
          </a:p>
          <a:p>
            <a:pPr algn="just"/>
            <a:r>
              <a:rPr lang="en-US" altLang="en-US" sz="2800" b="1" i="1">
                <a:solidFill>
                  <a:srgbClr val="3333FF"/>
                </a:solidFill>
                <a:latin typeface="Times New Roman" panose="02020603050405020304" pitchFamily="18" charset="0"/>
                <a:cs typeface="Times New Roman" panose="02020603050405020304" pitchFamily="18" charset="0"/>
              </a:rPr>
              <a:t>Ảnh hưởng của bán kính mũi dao r</a:t>
            </a:r>
            <a:r>
              <a:rPr lang="en-US" altLang="en-US" sz="2800">
                <a:solidFill>
                  <a:srgbClr val="3333FF"/>
                </a:solidFill>
                <a:latin typeface="Times New Roman" panose="02020603050405020304" pitchFamily="18" charset="0"/>
                <a:cs typeface="Times New Roman" panose="02020603050405020304" pitchFamily="18" charset="0"/>
              </a:rPr>
              <a:t>: Khi tăng r do đoạn cong của lưỡi cắt tham gia cắt tăng nên khi biến dạng phoi tăng lực Pz tăng.Mặt khác khi tăng r thì góc  trên phần cong của lưỡi cắt giảm làm cho Py tăng rất nhanh còn Px giảm.</a:t>
            </a:r>
          </a:p>
          <a:p>
            <a:pPr algn="just">
              <a:buFont typeface="Wingdings" panose="05000000000000000000" pitchFamily="2" charset="2"/>
              <a:buNone/>
            </a:pPr>
            <a:endParaRPr lang="en-US" altLang="en-US" sz="2800">
              <a:solidFill>
                <a:srgbClr val="3333FF"/>
              </a:solidFill>
              <a:latin typeface="Times New Roman" panose="02020603050405020304" pitchFamily="18" charset="0"/>
              <a:cs typeface="Times New Roman" panose="02020603050405020304" pitchFamily="18" charset="0"/>
            </a:endParaRPr>
          </a:p>
        </p:txBody>
      </p:sp>
      <p:grpSp>
        <p:nvGrpSpPr>
          <p:cNvPr id="27651" name="Group 2">
            <a:extLst>
              <a:ext uri="{FF2B5EF4-FFF2-40B4-BE49-F238E27FC236}">
                <a16:creationId xmlns:a16="http://schemas.microsoft.com/office/drawing/2014/main" id="{9ABE8A8D-45B6-43BA-9FC6-2F5B06E7F73F}"/>
              </a:ext>
            </a:extLst>
          </p:cNvPr>
          <p:cNvGrpSpPr>
            <a:grpSpLocks/>
          </p:cNvGrpSpPr>
          <p:nvPr/>
        </p:nvGrpSpPr>
        <p:grpSpPr bwMode="auto">
          <a:xfrm>
            <a:off x="6400801" y="4270375"/>
            <a:ext cx="3311525" cy="2584450"/>
            <a:chOff x="6480" y="2670"/>
            <a:chExt cx="5216" cy="4070"/>
          </a:xfrm>
        </p:grpSpPr>
        <p:pic>
          <p:nvPicPr>
            <p:cNvPr id="27653" name="Picture 3">
              <a:extLst>
                <a:ext uri="{FF2B5EF4-FFF2-40B4-BE49-F238E27FC236}">
                  <a16:creationId xmlns:a16="http://schemas.microsoft.com/office/drawing/2014/main" id="{7B80D3CD-096D-44BD-A121-8AFBD568174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80" y="2670"/>
              <a:ext cx="5216" cy="31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4" name="Text Box 4">
              <a:extLst>
                <a:ext uri="{FF2B5EF4-FFF2-40B4-BE49-F238E27FC236}">
                  <a16:creationId xmlns:a16="http://schemas.microsoft.com/office/drawing/2014/main" id="{B03CEABB-EC5D-4C69-B210-23E9B77F2C4F}"/>
                </a:ext>
              </a:extLst>
            </p:cNvPr>
            <p:cNvSpPr txBox="1">
              <a:spLocks noChangeArrowheads="1"/>
            </p:cNvSpPr>
            <p:nvPr/>
          </p:nvSpPr>
          <p:spPr bwMode="auto">
            <a:xfrm>
              <a:off x="6780" y="5930"/>
              <a:ext cx="4125" cy="8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1200" b="1" i="1">
                  <a:latin typeface="Times New Roman" panose="02020603050405020304" pitchFamily="18" charset="0"/>
                  <a:cs typeface="Times New Roman" panose="02020603050405020304" pitchFamily="18" charset="0"/>
                </a:rPr>
                <a:t>Hình 3-21. Sự biến đổi chiều dầy cắt</a:t>
              </a:r>
              <a:endParaRPr lang="en-US" altLang="en-US" sz="1200">
                <a:latin typeface="Times New Roman" panose="02020603050405020304" pitchFamily="18" charset="0"/>
                <a:cs typeface="Times New Roman" panose="02020603050405020304" pitchFamily="18" charset="0"/>
              </a:endParaRPr>
            </a:p>
            <a:p>
              <a:pPr algn="ctr" eaLnBrk="1" hangingPunct="1"/>
              <a:r>
                <a:rPr lang="en-US" altLang="en-US" sz="1200" b="1" i="1">
                  <a:latin typeface="Times New Roman" panose="02020603050405020304" pitchFamily="18" charset="0"/>
                  <a:cs typeface="Times New Roman" panose="02020603050405020304" pitchFamily="18" charset="0"/>
                </a:rPr>
                <a:t>khi lưỡi cắt thẳng và cong</a:t>
              </a:r>
              <a:endParaRPr lang="en-US" altLang="en-US" sz="1200">
                <a:latin typeface="Times New Roman" panose="02020603050405020304" pitchFamily="18" charset="0"/>
                <a:cs typeface="Times New Roman" panose="02020603050405020304" pitchFamily="18" charset="0"/>
              </a:endParaRPr>
            </a:p>
          </p:txBody>
        </p:sp>
      </p:grpSp>
      <p:pic>
        <p:nvPicPr>
          <p:cNvPr id="27652" name="Picture 2">
            <a:extLst>
              <a:ext uri="{FF2B5EF4-FFF2-40B4-BE49-F238E27FC236}">
                <a16:creationId xmlns:a16="http://schemas.microsoft.com/office/drawing/2014/main" id="{F357B557-79FA-455A-881C-D040B8EB0EF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01876" y="4303714"/>
            <a:ext cx="3444875" cy="2581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Rectangle 3">
            <a:extLst>
              <a:ext uri="{FF2B5EF4-FFF2-40B4-BE49-F238E27FC236}">
                <a16:creationId xmlns:a16="http://schemas.microsoft.com/office/drawing/2014/main" id="{FE458A3C-A7A7-4CA0-A02F-5789BEC5154B}"/>
              </a:ext>
            </a:extLst>
          </p:cNvPr>
          <p:cNvSpPr>
            <a:spLocks noGrp="1" noRot="1" noChangeArrowheads="1"/>
          </p:cNvSpPr>
          <p:nvPr>
            <p:ph idx="1"/>
          </p:nvPr>
        </p:nvSpPr>
        <p:spPr>
          <a:xfrm>
            <a:off x="1828800" y="685800"/>
            <a:ext cx="8540750" cy="5791200"/>
          </a:xfrm>
        </p:spPr>
        <p:txBody>
          <a:bodyPr/>
          <a:lstStyle/>
          <a:p>
            <a:pPr algn="just">
              <a:defRPr/>
            </a:pPr>
            <a:r>
              <a:rPr lang="en-US" altLang="en-US" sz="2800" b="1" i="1">
                <a:solidFill>
                  <a:srgbClr val="3333FF"/>
                </a:solidFill>
                <a:latin typeface="Times New Roman" panose="02020603050405020304" pitchFamily="18" charset="0"/>
                <a:cs typeface="Times New Roman" panose="02020603050405020304" pitchFamily="18" charset="0"/>
              </a:rPr>
              <a:t>Ảnh hưởng của góc </a:t>
            </a:r>
            <a:r>
              <a:rPr lang="el-GR" altLang="en-US" sz="2800" b="1" i="1">
                <a:solidFill>
                  <a:srgbClr val="3333FF"/>
                </a:solidFill>
                <a:latin typeface="Times New Roman" panose="02020603050405020304" pitchFamily="18" charset="0"/>
                <a:cs typeface="Times New Roman" panose="02020603050405020304" pitchFamily="18" charset="0"/>
              </a:rPr>
              <a:t>λ</a:t>
            </a:r>
            <a:r>
              <a:rPr lang="en-US" altLang="en-US" sz="2800">
                <a:solidFill>
                  <a:srgbClr val="3333FF"/>
                </a:solidFill>
                <a:latin typeface="Times New Roman" panose="02020603050405020304" pitchFamily="18" charset="0"/>
                <a:cs typeface="Times New Roman" panose="02020603050405020304" pitchFamily="18" charset="0"/>
              </a:rPr>
              <a:t> thay đổi trong khoảng -5 đến 5 độ lực cắt biến đổi ít tăng lên nữa thì Pz Py tăng Px giảm.</a:t>
            </a:r>
          </a:p>
          <a:p>
            <a:pPr marL="0" indent="0" algn="just">
              <a:buNone/>
              <a:defRPr/>
            </a:pPr>
            <a:endParaRPr lang="en-US" altLang="en-US" sz="2800">
              <a:solidFill>
                <a:srgbClr val="3333FF"/>
              </a:solidFill>
              <a:latin typeface="Times New Roman" panose="02020603050405020304" pitchFamily="18" charset="0"/>
              <a:cs typeface="Times New Roman" panose="02020603050405020304" pitchFamily="18" charset="0"/>
            </a:endParaRPr>
          </a:p>
        </p:txBody>
      </p:sp>
      <p:pic>
        <p:nvPicPr>
          <p:cNvPr id="28675" name="Picture 1">
            <a:extLst>
              <a:ext uri="{FF2B5EF4-FFF2-40B4-BE49-F238E27FC236}">
                <a16:creationId xmlns:a16="http://schemas.microsoft.com/office/drawing/2014/main" id="{7152AC2F-BB27-426B-B766-EB3CBD15CC9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00400" y="2286000"/>
            <a:ext cx="5156200" cy="335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18435">
                                            <p:txEl>
                                              <p:pRg st="0" end="0"/>
                                            </p:txEl>
                                          </p:spTgt>
                                        </p:tgtEl>
                                        <p:attrNameLst>
                                          <p:attrName>style.visibility</p:attrName>
                                        </p:attrNameLst>
                                      </p:cBhvr>
                                      <p:to>
                                        <p:strVal val="visible"/>
                                      </p:to>
                                    </p:set>
                                    <p:animEffect transition="in" filter="box(in)">
                                      <p:cBhvr>
                                        <p:cTn id="7" dur="500"/>
                                        <p:tgtEl>
                                          <p:spTgt spid="1843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97C40E-2DF6-477B-B249-71A24472F3CD}"/>
              </a:ext>
            </a:extLst>
          </p:cNvPr>
          <p:cNvSpPr>
            <a:spLocks noGrp="1"/>
          </p:cNvSpPr>
          <p:nvPr>
            <p:ph type="title"/>
          </p:nvPr>
        </p:nvSpPr>
        <p:spPr>
          <a:xfrm>
            <a:off x="2133601" y="609600"/>
            <a:ext cx="6348413" cy="685800"/>
          </a:xfrm>
        </p:spPr>
        <p:txBody>
          <a:bodyPr rtlCol="0">
            <a:normAutofit fontScale="90000"/>
          </a:bodyPr>
          <a:lstStyle/>
          <a:p>
            <a:pPr marL="571500" indent="-571500">
              <a:buFont typeface="Wingdings" panose="05000000000000000000" pitchFamily="2" charset="2"/>
              <a:buChar char="Ø"/>
              <a:defRPr/>
            </a:pPr>
            <a:r>
              <a:rPr lang="en-US" b="1" i="1">
                <a:solidFill>
                  <a:srgbClr val="3333FF"/>
                </a:solidFill>
                <a:latin typeface="VNI-Times" pitchFamily="2" charset="0"/>
                <a:ea typeface="Times New Roman" panose="02020603050405020304" pitchFamily="18" charset="0"/>
              </a:rPr>
              <a:t>Vaät lieäu laøm dao</a:t>
            </a:r>
            <a:br>
              <a:rPr lang="en-US" sz="2000">
                <a:solidFill>
                  <a:srgbClr val="3333FF"/>
                </a:solidFill>
                <a:latin typeface="Times New Roman" panose="02020603050405020304" pitchFamily="18" charset="0"/>
                <a:ea typeface="Times New Roman" panose="02020603050405020304" pitchFamily="18" charset="0"/>
              </a:rPr>
            </a:br>
            <a:endParaRPr lang="en-US">
              <a:solidFill>
                <a:srgbClr val="3333FF"/>
              </a:solidFill>
            </a:endParaRPr>
          </a:p>
        </p:txBody>
      </p:sp>
      <p:sp>
        <p:nvSpPr>
          <p:cNvPr id="29699" name="Content Placeholder 2">
            <a:extLst>
              <a:ext uri="{FF2B5EF4-FFF2-40B4-BE49-F238E27FC236}">
                <a16:creationId xmlns:a16="http://schemas.microsoft.com/office/drawing/2014/main" id="{DFBDD3F2-04B2-4034-A4B3-DB9A4E44D348}"/>
              </a:ext>
            </a:extLst>
          </p:cNvPr>
          <p:cNvSpPr>
            <a:spLocks noGrp="1" noChangeArrowheads="1"/>
          </p:cNvSpPr>
          <p:nvPr>
            <p:ph idx="1"/>
          </p:nvPr>
        </p:nvSpPr>
        <p:spPr bwMode="auto">
          <a:xfrm>
            <a:off x="2133601" y="1457326"/>
            <a:ext cx="6348413" cy="4638675"/>
          </a:xfrm>
        </p:spPr>
        <p:txBody>
          <a:bodyPr wrap="square" numCol="1" anchor="t" anchorCtr="0" compatLnSpc="1">
            <a:prstTxWarp prst="textNoShape">
              <a:avLst/>
            </a:prstTxWarp>
          </a:bodyPr>
          <a:lstStyle/>
          <a:p>
            <a:pPr algn="just">
              <a:buSzPts val="2500"/>
              <a:buFont typeface="Wingdings" panose="05000000000000000000" pitchFamily="2" charset="2"/>
              <a:buChar char="Ø"/>
            </a:pPr>
            <a:r>
              <a:rPr lang="en-US" altLang="en-US" sz="3200">
                <a:solidFill>
                  <a:srgbClr val="3333FF"/>
                </a:solidFill>
                <a:latin typeface="Times New Roman" panose="02020603050405020304" pitchFamily="18" charset="0"/>
              </a:rPr>
              <a:t>Vật liệu làm dao khác nhau hệ số ma sát cũng khác nhau nên lực cắt cũng thay đổi.</a:t>
            </a:r>
          </a:p>
          <a:p>
            <a:endParaRPr lang="en-US" altLang="en-US"/>
          </a:p>
        </p:txBody>
      </p:sp>
      <p:pic>
        <p:nvPicPr>
          <p:cNvPr id="29700" name="Picture 3">
            <a:extLst>
              <a:ext uri="{FF2B5EF4-FFF2-40B4-BE49-F238E27FC236}">
                <a16:creationId xmlns:a16="http://schemas.microsoft.com/office/drawing/2014/main" id="{7F7F49D3-9C3E-45F3-98B1-47A4F3F4160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76401" y="3200400"/>
            <a:ext cx="3286125"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1" name="Picture 2" descr="Hướng dẫn cách mài dao tiện. Dao tiện là một dụng cụ thường được sử… | by  Gia công cơ khí | Medium">
            <a:extLst>
              <a:ext uri="{FF2B5EF4-FFF2-40B4-BE49-F238E27FC236}">
                <a16:creationId xmlns:a16="http://schemas.microsoft.com/office/drawing/2014/main" id="{AC68AE4B-DA58-4B85-9B11-4057FE02BF6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11750" y="3200400"/>
            <a:ext cx="3068638" cy="3295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2" name="Picture 4" descr="Mũi dao tiện hợp kim H13 Sandvik Thụy Điển – Phụ Tùng Ngọc Đạt">
            <a:extLst>
              <a:ext uri="{FF2B5EF4-FFF2-40B4-BE49-F238E27FC236}">
                <a16:creationId xmlns:a16="http://schemas.microsoft.com/office/drawing/2014/main" id="{E9191F26-9787-42BA-8AF0-BEC99606DF3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80388" y="3232151"/>
            <a:ext cx="2514600" cy="181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a:extLst>
              <a:ext uri="{FF2B5EF4-FFF2-40B4-BE49-F238E27FC236}">
                <a16:creationId xmlns:a16="http://schemas.microsoft.com/office/drawing/2014/main" id="{2F17B56E-E664-439F-8DA3-3909D4A79A28}"/>
              </a:ext>
            </a:extLst>
          </p:cNvPr>
          <p:cNvSpPr>
            <a:spLocks noGrp="1" noChangeArrowheads="1"/>
          </p:cNvSpPr>
          <p:nvPr>
            <p:ph type="title"/>
          </p:nvPr>
        </p:nvSpPr>
        <p:spPr>
          <a:xfrm>
            <a:off x="726510" y="381000"/>
            <a:ext cx="8974703" cy="1660742"/>
          </a:xfrm>
        </p:spPr>
        <p:txBody>
          <a:bodyPr rtlCol="0">
            <a:normAutofit fontScale="90000"/>
          </a:bodyPr>
          <a:lstStyle/>
          <a:p>
            <a:pPr marL="571500" indent="-571500">
              <a:buFont typeface="Wingdings" panose="05000000000000000000" pitchFamily="2" charset="2"/>
              <a:buChar char="Ø"/>
              <a:defRPr/>
            </a:pPr>
            <a:r>
              <a:rPr lang="en-US" altLang="en-US" b="1" i="1">
                <a:solidFill>
                  <a:srgbClr val="3333FF"/>
                </a:solidFill>
                <a:latin typeface="Times New Roman" panose="02020603050405020304" pitchFamily="18" charset="0"/>
                <a:cs typeface="Times New Roman" panose="02020603050405020304" pitchFamily="18" charset="0"/>
              </a:rPr>
              <a:t>Ảnh hưởng của sự mài mòn dao</a:t>
            </a:r>
            <a:r>
              <a:rPr lang="en-US" altLang="en-US">
                <a:solidFill>
                  <a:srgbClr val="3333FF"/>
                </a:solidFill>
                <a:latin typeface="Times New Roman" panose="02020603050405020304" pitchFamily="18" charset="0"/>
                <a:cs typeface="Times New Roman" panose="02020603050405020304" pitchFamily="18" charset="0"/>
              </a:rPr>
              <a:t>: Mặt dao càng mòn thì diện tích tiếp xúc giữa dao với mặt gia công càng lớn nên lực cắt càng tăng.</a:t>
            </a:r>
            <a:br>
              <a:rPr lang="en-US" altLang="en-US">
                <a:solidFill>
                  <a:srgbClr val="3333FF"/>
                </a:solidFill>
                <a:latin typeface="Times New Roman" panose="02020603050405020304" pitchFamily="18" charset="0"/>
                <a:cs typeface="Times New Roman" panose="02020603050405020304" pitchFamily="18" charset="0"/>
              </a:rPr>
            </a:br>
            <a:endParaRPr lang="en-US" altLang="en-US"/>
          </a:p>
        </p:txBody>
      </p:sp>
      <p:pic>
        <p:nvPicPr>
          <p:cNvPr id="30723" name="Picture 2" descr="MÒN VÀ TUỔI BỀN CỦA DỤNG CỤ CẮT GỌT KIM LOẠI - 3">
            <a:extLst>
              <a:ext uri="{FF2B5EF4-FFF2-40B4-BE49-F238E27FC236}">
                <a16:creationId xmlns:a16="http://schemas.microsoft.com/office/drawing/2014/main" id="{2572FCFB-5B66-4AA7-9217-604ABFF5091C}"/>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714750" y="2414589"/>
            <a:ext cx="4762500" cy="3171825"/>
          </a:xfr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a:extLst>
              <a:ext uri="{FF2B5EF4-FFF2-40B4-BE49-F238E27FC236}">
                <a16:creationId xmlns:a16="http://schemas.microsoft.com/office/drawing/2014/main" id="{69C7845A-4647-4E78-A21A-DC92E0C3E086}"/>
              </a:ext>
            </a:extLst>
          </p:cNvPr>
          <p:cNvSpPr>
            <a:spLocks noGrp="1" noChangeArrowheads="1"/>
          </p:cNvSpPr>
          <p:nvPr>
            <p:ph type="title"/>
          </p:nvPr>
        </p:nvSpPr>
        <p:spPr>
          <a:xfrm>
            <a:off x="2133601" y="206375"/>
            <a:ext cx="6348413" cy="609600"/>
          </a:xfrm>
        </p:spPr>
        <p:txBody>
          <a:bodyPr>
            <a:normAutofit fontScale="90000"/>
          </a:bodyPr>
          <a:lstStyle/>
          <a:p>
            <a:r>
              <a:rPr lang="en-US" altLang="en-US">
                <a:solidFill>
                  <a:srgbClr val="3333FF"/>
                </a:solidFill>
                <a:latin typeface="Times New Roman" panose="02020603050405020304" pitchFamily="18" charset="0"/>
                <a:cs typeface="Times New Roman" panose="02020603050405020304" pitchFamily="18" charset="0"/>
              </a:rPr>
              <a:t>CÁC DẠNG MÒN</a:t>
            </a:r>
          </a:p>
        </p:txBody>
      </p:sp>
      <p:pic>
        <p:nvPicPr>
          <p:cNvPr id="31747" name="Content Placeholder 4">
            <a:extLst>
              <a:ext uri="{FF2B5EF4-FFF2-40B4-BE49-F238E27FC236}">
                <a16:creationId xmlns:a16="http://schemas.microsoft.com/office/drawing/2014/main" id="{AA6A44ED-FFE6-45B6-9482-822ECDFCE323}"/>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038600" y="1063625"/>
            <a:ext cx="3581400" cy="5473700"/>
          </a:xfrm>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a:extLst>
              <a:ext uri="{FF2B5EF4-FFF2-40B4-BE49-F238E27FC236}">
                <a16:creationId xmlns:a16="http://schemas.microsoft.com/office/drawing/2014/main" id="{4BAE3BED-9598-4A8E-BB63-76083F0FB424}"/>
              </a:ext>
            </a:extLst>
          </p:cNvPr>
          <p:cNvSpPr>
            <a:spLocks noGrp="1" noChangeArrowheads="1"/>
          </p:cNvSpPr>
          <p:nvPr>
            <p:ph type="title"/>
          </p:nvPr>
        </p:nvSpPr>
        <p:spPr>
          <a:xfrm>
            <a:off x="701458" y="1066800"/>
            <a:ext cx="8868427" cy="1501036"/>
          </a:xfrm>
        </p:spPr>
        <p:txBody>
          <a:bodyPr rtlCol="0">
            <a:normAutofit fontScale="90000"/>
          </a:bodyPr>
          <a:lstStyle/>
          <a:p>
            <a:pPr marL="571500" indent="-571500" algn="just">
              <a:buFont typeface="Wingdings" panose="05000000000000000000" pitchFamily="2" charset="2"/>
              <a:buChar char="Ø"/>
              <a:defRPr/>
            </a:pPr>
            <a:r>
              <a:rPr lang="en-US" altLang="en-US" b="1" i="1">
                <a:solidFill>
                  <a:srgbClr val="3333FF"/>
                </a:solidFill>
                <a:latin typeface="Times New Roman" panose="02020603050405020304" pitchFamily="18" charset="0"/>
                <a:cs typeface="Times New Roman" panose="02020603050405020304" pitchFamily="18" charset="0"/>
              </a:rPr>
              <a:t>Ảnh hưởng của dung dịch trơn nguội</a:t>
            </a:r>
            <a:r>
              <a:rPr lang="en-US" altLang="en-US">
                <a:solidFill>
                  <a:srgbClr val="3333FF"/>
                </a:solidFill>
                <a:latin typeface="Times New Roman" panose="02020603050405020304" pitchFamily="18" charset="0"/>
                <a:cs typeface="Times New Roman" panose="02020603050405020304" pitchFamily="18" charset="0"/>
              </a:rPr>
              <a:t>: Dung dịch trơn nguội trong quá trình cắt vừa </a:t>
            </a:r>
            <a:r>
              <a:rPr lang="en-US" altLang="en-US" b="1">
                <a:solidFill>
                  <a:srgbClr val="3333FF"/>
                </a:solidFill>
                <a:latin typeface="Times New Roman" panose="02020603050405020304" pitchFamily="18" charset="0"/>
                <a:cs typeface="Times New Roman" panose="02020603050405020304" pitchFamily="18" charset="0"/>
              </a:rPr>
              <a:t>làm giảm nhiệt cắt</a:t>
            </a:r>
            <a:r>
              <a:rPr lang="en-US" altLang="en-US">
                <a:solidFill>
                  <a:srgbClr val="3333FF"/>
                </a:solidFill>
                <a:latin typeface="Times New Roman" panose="02020603050405020304" pitchFamily="18" charset="0"/>
                <a:cs typeface="Times New Roman" panose="02020603050405020304" pitchFamily="18" charset="0"/>
              </a:rPr>
              <a:t>, đồng thời làm </a:t>
            </a:r>
            <a:r>
              <a:rPr lang="en-US" altLang="en-US" b="1">
                <a:solidFill>
                  <a:srgbClr val="3333FF"/>
                </a:solidFill>
                <a:latin typeface="Times New Roman" panose="02020603050405020304" pitchFamily="18" charset="0"/>
                <a:cs typeface="Times New Roman" panose="02020603050405020304" pitchFamily="18" charset="0"/>
              </a:rPr>
              <a:t>giảm ma sát</a:t>
            </a:r>
            <a:r>
              <a:rPr lang="en-US" altLang="en-US">
                <a:solidFill>
                  <a:srgbClr val="3333FF"/>
                </a:solidFill>
                <a:latin typeface="Times New Roman" panose="02020603050405020304" pitchFamily="18" charset="0"/>
                <a:cs typeface="Times New Roman" panose="02020603050405020304" pitchFamily="18" charset="0"/>
              </a:rPr>
              <a:t> giữa phoi và mặt trước và mặt gia công </a:t>
            </a:r>
            <a:r>
              <a:rPr lang="en-US" altLang="en-US" b="1">
                <a:solidFill>
                  <a:srgbClr val="3333FF"/>
                </a:solidFill>
                <a:latin typeface="Times New Roman" panose="02020603050405020304" pitchFamily="18" charset="0"/>
                <a:cs typeface="Times New Roman" panose="02020603050405020304" pitchFamily="18" charset="0"/>
              </a:rPr>
              <a:t>nên lực cắt giảm</a:t>
            </a:r>
            <a:r>
              <a:rPr lang="en-US" altLang="en-US">
                <a:solidFill>
                  <a:srgbClr val="3333FF"/>
                </a:solidFill>
                <a:latin typeface="Times New Roman" panose="02020603050405020304" pitchFamily="18" charset="0"/>
                <a:cs typeface="Times New Roman" panose="02020603050405020304" pitchFamily="18" charset="0"/>
              </a:rPr>
              <a:t>.</a:t>
            </a:r>
            <a:br>
              <a:rPr lang="en-US" altLang="en-US">
                <a:solidFill>
                  <a:srgbClr val="3333FF"/>
                </a:solidFill>
                <a:latin typeface="Times New Roman" panose="02020603050405020304" pitchFamily="18" charset="0"/>
                <a:cs typeface="Times New Roman" panose="02020603050405020304" pitchFamily="18" charset="0"/>
              </a:rPr>
            </a:br>
            <a:endParaRPr lang="en-US" altLang="en-US"/>
          </a:p>
        </p:txBody>
      </p:sp>
      <p:pic>
        <p:nvPicPr>
          <p:cNvPr id="32771" name="Picture 2" descr="MÒN VÀ TUỔI BỀN CỦA DỤNG CỤ CẮT GỌT KIM LOẠI - 4">
            <a:extLst>
              <a:ext uri="{FF2B5EF4-FFF2-40B4-BE49-F238E27FC236}">
                <a16:creationId xmlns:a16="http://schemas.microsoft.com/office/drawing/2014/main" id="{F5E9D991-4D16-4BC0-BEB4-9B9A04B78853}"/>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658938" y="3733801"/>
            <a:ext cx="4227512" cy="2951163"/>
          </a:xfrm>
          <a:noFill/>
          <a:extLst>
            <a:ext uri="{909E8E84-426E-40DD-AFC4-6F175D3DCCD1}">
              <a14:hiddenFill xmlns:a14="http://schemas.microsoft.com/office/drawing/2010/main">
                <a:solidFill>
                  <a:srgbClr val="FFFFFF"/>
                </a:solidFill>
              </a14:hiddenFill>
            </a:ext>
          </a:extLst>
        </p:spPr>
      </p:pic>
      <p:pic>
        <p:nvPicPr>
          <p:cNvPr id="32772" name="Picture 4" descr="MÒN VÀ TUỔI BỀN CỦA DỤNG CỤ CẮT GỌT KIM LOẠI - 5">
            <a:extLst>
              <a:ext uri="{FF2B5EF4-FFF2-40B4-BE49-F238E27FC236}">
                <a16:creationId xmlns:a16="http://schemas.microsoft.com/office/drawing/2014/main" id="{B939C7B4-8CD7-4E18-BF4E-2C6FA7CC894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72188" y="3733801"/>
            <a:ext cx="4475162" cy="2982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301</TotalTime>
  <Words>3908</Words>
  <Application>Microsoft Office PowerPoint</Application>
  <PresentationFormat>Widescreen</PresentationFormat>
  <Paragraphs>256</Paragraphs>
  <Slides>50</Slides>
  <Notes>1</Notes>
  <HiddenSlides>0</HiddenSlides>
  <MMClips>6</MMClips>
  <ScaleCrop>false</ScaleCrop>
  <HeadingPairs>
    <vt:vector size="8" baseType="variant">
      <vt:variant>
        <vt:lpstr>Fonts Used</vt:lpstr>
      </vt:variant>
      <vt:variant>
        <vt:i4>9</vt:i4>
      </vt:variant>
      <vt:variant>
        <vt:lpstr>Theme</vt:lpstr>
      </vt:variant>
      <vt:variant>
        <vt:i4>1</vt:i4>
      </vt:variant>
      <vt:variant>
        <vt:lpstr>Embedded OLE Servers</vt:lpstr>
      </vt:variant>
      <vt:variant>
        <vt:i4>3</vt:i4>
      </vt:variant>
      <vt:variant>
        <vt:lpstr>Slide Titles</vt:lpstr>
      </vt:variant>
      <vt:variant>
        <vt:i4>50</vt:i4>
      </vt:variant>
    </vt:vector>
  </HeadingPairs>
  <TitlesOfParts>
    <vt:vector size="63" baseType="lpstr">
      <vt:lpstr>Arial</vt:lpstr>
      <vt:lpstr>Calibri</vt:lpstr>
      <vt:lpstr>Symbol</vt:lpstr>
      <vt:lpstr>Tahoma</vt:lpstr>
      <vt:lpstr>Times New Roman</vt:lpstr>
      <vt:lpstr>Trebuchet MS</vt:lpstr>
      <vt:lpstr>VNI-Times</vt:lpstr>
      <vt:lpstr>Wingdings</vt:lpstr>
      <vt:lpstr>Wingdings 3</vt:lpstr>
      <vt:lpstr>Facet</vt:lpstr>
      <vt:lpstr>Equation.3</vt:lpstr>
      <vt:lpstr>Picture</vt:lpstr>
      <vt:lpstr>Equation.2</vt:lpstr>
      <vt:lpstr>PowerPoint Presentation</vt:lpstr>
      <vt:lpstr>Chương 2: PHƯƠNG PHÁP GIA CÔNG TIỆN</vt:lpstr>
      <vt:lpstr>Chương 2: PHƯƠNG PHÁP GIA CÔNG TIỆN</vt:lpstr>
      <vt:lpstr>CÁC BỀ MẶT KHI GIA CÔNG TIỆN</vt:lpstr>
      <vt:lpstr>2.1.1 Công dụng và các chuyển động khi tiện</vt:lpstr>
      <vt:lpstr>2.1.1 Công dụng và các chuyển động khi tiện</vt:lpstr>
      <vt:lpstr>2.1.2 Các yếu tố cắt khi tiện</vt:lpstr>
      <vt:lpstr>Chieàu saâu caét t</vt:lpstr>
      <vt:lpstr>Chieàu saâu caét t</vt:lpstr>
      <vt:lpstr>PowerPoint Presentation</vt:lpstr>
      <vt:lpstr>Tốc độ cắt v </vt:lpstr>
      <vt:lpstr>PowerPoint Presentation</vt:lpstr>
      <vt:lpstr>2.2 Thông số hình học của tiết diện lớp cắt</vt:lpstr>
      <vt:lpstr>PowerPoint Presentation</vt:lpstr>
      <vt:lpstr>2.3 Hình dáng và kết cấu dao tiện</vt:lpstr>
      <vt:lpstr>PowerPoint Presentation</vt:lpstr>
      <vt:lpstr>PowerPoint Presentation</vt:lpstr>
      <vt:lpstr>PowerPoint Presentation</vt:lpstr>
      <vt:lpstr>2.3.1 Các góc của dao tiện ở trạng thái tĩnh Caùc maët phaúng ñeå xaùc ñònh caùc yeáu toá hình hoïc cuûa dao</vt:lpstr>
      <vt:lpstr>CÁC MẶT PHẲNG TRÊN DAO</vt:lpstr>
      <vt:lpstr>2.3.1 Các góc của dao tiện ở trạng thái tĩnh Caùc maët phaúng ñeå xaùc ñònh caùc yeáu toá hình hoïc cuûa dao</vt:lpstr>
      <vt:lpstr>Caùc goùc cuûa dao treân maët caét chính</vt:lpstr>
      <vt:lpstr>PowerPoint Presentation</vt:lpstr>
      <vt:lpstr>Caùc goùc cuûa dao treân maët caét chính</vt:lpstr>
      <vt:lpstr>PowerPoint Presentation</vt:lpstr>
      <vt:lpstr>2.3.2 Các góc của dao tiện ở trạng thái Động</vt:lpstr>
      <vt:lpstr>B. Lực cắt khi tiện </vt:lpstr>
      <vt:lpstr>PowerPoint Presentation</vt:lpstr>
      <vt:lpstr>PowerPoint Presentation</vt:lpstr>
      <vt:lpstr>PowerPoint Presentation</vt:lpstr>
      <vt:lpstr>ẢNH HƯỞNG CỦA LỰC CẮT</vt:lpstr>
      <vt:lpstr>LỰC CẮT GỌT PZ (LỰC TIẾP TUYẾN) </vt:lpstr>
      <vt:lpstr>Các yếu tố ảnh hưởng đến lực cắt gọt Pz</vt:lpstr>
      <vt:lpstr>LỰC DỌC TRỤC PX</vt:lpstr>
      <vt:lpstr>LỰC HƯỚNG KÍNH PY</vt:lpstr>
      <vt:lpstr>GIA CÔNG TIỆN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Vaät lieäu laøm dao </vt:lpstr>
      <vt:lpstr>Ảnh hưởng của sự mài mòn dao: Mặt dao càng mòn thì diện tích tiếp xúc giữa dao với mặt gia công càng lớn nên lực cắt càng tăng. </vt:lpstr>
      <vt:lpstr>CÁC DẠNG MÒN</vt:lpstr>
      <vt:lpstr>Ảnh hưởng của dung dịch trơn nguội: Dung dịch trơn nguội trong quá trình cắt vừa làm giảm nhiệt cắt, đồng thời làm giảm ma sát giữa phoi và mặt trước và mặt gia công nên lực cắt giảm.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ADMIN</dc:creator>
  <cp:lastModifiedBy>ADMIN</cp:lastModifiedBy>
  <cp:revision>30</cp:revision>
  <dcterms:created xsi:type="dcterms:W3CDTF">2020-08-14T02:40:48Z</dcterms:created>
  <dcterms:modified xsi:type="dcterms:W3CDTF">2021-05-15T05:09:49Z</dcterms:modified>
</cp:coreProperties>
</file>