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3" r:id="rId5"/>
    <p:sldId id="265" r:id="rId6"/>
    <p:sldId id="264" r:id="rId7"/>
    <p:sldId id="284" r:id="rId8"/>
    <p:sldId id="285" r:id="rId9"/>
    <p:sldId id="286" r:id="rId10"/>
    <p:sldId id="281" r:id="rId11"/>
    <p:sldId id="282" r:id="rId12"/>
    <p:sldId id="283" r:id="rId13"/>
    <p:sldId id="278" r:id="rId14"/>
    <p:sldId id="279" r:id="rId15"/>
    <p:sldId id="280" r:id="rId16"/>
    <p:sldId id="275" r:id="rId17"/>
    <p:sldId id="276" r:id="rId18"/>
    <p:sldId id="277" r:id="rId19"/>
    <p:sldId id="272" r:id="rId20"/>
    <p:sldId id="273" r:id="rId21"/>
    <p:sldId id="274" r:id="rId22"/>
    <p:sldId id="269" r:id="rId23"/>
    <p:sldId id="270" r:id="rId24"/>
    <p:sldId id="271" r:id="rId25"/>
    <p:sldId id="266" r:id="rId26"/>
    <p:sldId id="267" r:id="rId27"/>
    <p:sldId id="268" r:id="rId28"/>
    <p:sldId id="287" r:id="rId29"/>
    <p:sldId id="262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47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912E95A-BB47-4E24-BDA5-EE132CA2A7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28600"/>
            <a:ext cx="7848600" cy="1143000"/>
          </a:xfrm>
        </p:spPr>
        <p:txBody>
          <a:bodyPr/>
          <a:lstStyle/>
          <a:p>
            <a:r>
              <a:rPr lang="en-US" sz="4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 CÂU HỎI TRẮC NGHIỆM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2600" y="1600200"/>
            <a:ext cx="7162800" cy="3657600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en-US" sz="3200" b="1" dirty="0"/>
              <a:t>KT 1 </a:t>
            </a:r>
            <a:r>
              <a:rPr lang="en-US" sz="3200" b="1" dirty="0" err="1"/>
              <a:t>tiết</a:t>
            </a:r>
            <a:endParaRPr 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869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600" y="228600"/>
            <a:ext cx="6172200" cy="1894362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solidFill>
                  <a:schemeClr val="tx1"/>
                </a:solidFill>
              </a:rPr>
              <a:t>1/ </a:t>
            </a:r>
            <a:r>
              <a:rPr lang="en-US" sz="4000" dirty="0" err="1">
                <a:solidFill>
                  <a:schemeClr val="tx1"/>
                </a:solidFill>
              </a:rPr>
              <a:t>Các</a:t>
            </a:r>
            <a:r>
              <a:rPr lang="en-US" sz="4000" dirty="0">
                <a:solidFill>
                  <a:schemeClr val="tx1"/>
                </a:solidFill>
              </a:rPr>
              <a:t> vitamin tan </a:t>
            </a:r>
            <a:r>
              <a:rPr lang="en-US" sz="4000" dirty="0" err="1">
                <a:solidFill>
                  <a:schemeClr val="tx1"/>
                </a:solidFill>
              </a:rPr>
              <a:t>trong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err="1">
                <a:solidFill>
                  <a:schemeClr val="tx1"/>
                </a:solidFill>
              </a:rPr>
              <a:t>chất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err="1">
                <a:solidFill>
                  <a:schemeClr val="tx1"/>
                </a:solidFill>
              </a:rPr>
              <a:t>béo</a:t>
            </a:r>
            <a:br>
              <a:rPr lang="en-US" sz="4000" dirty="0">
                <a:solidFill>
                  <a:schemeClr val="tx1"/>
                </a:solidFill>
              </a:rPr>
            </a:b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1828800"/>
            <a:ext cx="6019800" cy="4267200"/>
          </a:xfrm>
        </p:spPr>
        <p:txBody>
          <a:bodyPr>
            <a:normAutofit/>
          </a:bodyPr>
          <a:lstStyle/>
          <a:p>
            <a:r>
              <a:rPr lang="de-DE" sz="3200" dirty="0">
                <a:solidFill>
                  <a:schemeClr val="tx1"/>
                </a:solidFill>
              </a:rPr>
              <a:t>a/ </a:t>
            </a:r>
            <a:r>
              <a:rPr lang="en-US" sz="3200" dirty="0">
                <a:solidFill>
                  <a:schemeClr val="tx1"/>
                </a:solidFill>
              </a:rPr>
              <a:t>Vitamin A, D, E, K.</a:t>
            </a:r>
          </a:p>
          <a:p>
            <a:r>
              <a:rPr lang="de-DE" sz="3200" dirty="0">
                <a:solidFill>
                  <a:schemeClr val="tx1"/>
                </a:solidFill>
              </a:rPr>
              <a:t>b/ </a:t>
            </a:r>
            <a:r>
              <a:rPr lang="en-US" sz="3200" dirty="0">
                <a:solidFill>
                  <a:schemeClr val="tx1"/>
                </a:solidFill>
              </a:rPr>
              <a:t>Vitamin B, PP, C.</a:t>
            </a:r>
          </a:p>
          <a:p>
            <a:r>
              <a:rPr lang="de-DE" sz="3200" dirty="0">
                <a:solidFill>
                  <a:schemeClr val="tx1"/>
                </a:solidFill>
              </a:rPr>
              <a:t>c/ </a:t>
            </a:r>
            <a:r>
              <a:rPr lang="en-US" sz="3200" dirty="0">
                <a:solidFill>
                  <a:schemeClr val="tx1"/>
                </a:solidFill>
              </a:rPr>
              <a:t>Vitamin A, B, C, D.</a:t>
            </a:r>
          </a:p>
          <a:p>
            <a:r>
              <a:rPr lang="de-DE" sz="3200" dirty="0">
                <a:solidFill>
                  <a:schemeClr val="tx1"/>
                </a:solidFill>
              </a:rPr>
              <a:t>d/ </a:t>
            </a:r>
            <a:r>
              <a:rPr lang="en-US" sz="3200" dirty="0">
                <a:solidFill>
                  <a:schemeClr val="tx1"/>
                </a:solidFill>
              </a:rPr>
              <a:t>Vitamin B, PP, C, D.</a:t>
            </a:r>
          </a:p>
          <a:p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304800"/>
            <a:ext cx="6934200" cy="1927225"/>
          </a:xfrm>
        </p:spPr>
        <p:txBody>
          <a:bodyPr/>
          <a:lstStyle/>
          <a:p>
            <a:r>
              <a:rPr lang="de-DE" sz="4000" dirty="0">
                <a:solidFill>
                  <a:schemeClr val="tx1"/>
                </a:solidFill>
              </a:rPr>
              <a:t>2/ </a:t>
            </a:r>
            <a:r>
              <a:rPr lang="en-US" sz="4000" dirty="0" err="1">
                <a:solidFill>
                  <a:schemeClr val="tx1"/>
                </a:solidFill>
              </a:rPr>
              <a:t>Các</a:t>
            </a:r>
            <a:r>
              <a:rPr lang="en-US" sz="4000" dirty="0">
                <a:solidFill>
                  <a:schemeClr val="tx1"/>
                </a:solidFill>
              </a:rPr>
              <a:t> vitamin </a:t>
            </a:r>
            <a:r>
              <a:rPr lang="en-US" sz="4000" dirty="0" err="1">
                <a:solidFill>
                  <a:schemeClr val="tx1"/>
                </a:solidFill>
              </a:rPr>
              <a:t>không</a:t>
            </a:r>
            <a:r>
              <a:rPr lang="en-US" sz="4000" dirty="0">
                <a:solidFill>
                  <a:schemeClr val="tx1"/>
                </a:solidFill>
              </a:rPr>
              <a:t> tan </a:t>
            </a:r>
            <a:r>
              <a:rPr lang="en-US" sz="4000" dirty="0" err="1">
                <a:solidFill>
                  <a:schemeClr val="tx1"/>
                </a:solidFill>
              </a:rPr>
              <a:t>trong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err="1">
                <a:solidFill>
                  <a:schemeClr val="tx1"/>
                </a:solidFill>
              </a:rPr>
              <a:t>nước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2514600"/>
            <a:ext cx="5486400" cy="3276600"/>
          </a:xfrm>
        </p:spPr>
        <p:txBody>
          <a:bodyPr>
            <a:normAutofit/>
          </a:bodyPr>
          <a:lstStyle/>
          <a:p>
            <a:r>
              <a:rPr lang="de-DE" sz="3200" dirty="0">
                <a:solidFill>
                  <a:schemeClr val="tx1"/>
                </a:solidFill>
              </a:rPr>
              <a:t>a/ </a:t>
            </a:r>
            <a:r>
              <a:rPr lang="en-US" sz="3200" dirty="0">
                <a:solidFill>
                  <a:schemeClr val="tx1"/>
                </a:solidFill>
              </a:rPr>
              <a:t>Vitamin A, D, E, K.</a:t>
            </a:r>
          </a:p>
          <a:p>
            <a:r>
              <a:rPr lang="de-DE" sz="3200" dirty="0">
                <a:solidFill>
                  <a:schemeClr val="tx1"/>
                </a:solidFill>
              </a:rPr>
              <a:t>b/ </a:t>
            </a:r>
            <a:r>
              <a:rPr lang="en-US" sz="3200" dirty="0">
                <a:solidFill>
                  <a:schemeClr val="tx1"/>
                </a:solidFill>
              </a:rPr>
              <a:t>Vitamin B, PP, C.</a:t>
            </a:r>
          </a:p>
          <a:p>
            <a:r>
              <a:rPr lang="de-DE" sz="3200" dirty="0">
                <a:solidFill>
                  <a:schemeClr val="tx1"/>
                </a:solidFill>
              </a:rPr>
              <a:t>c/ </a:t>
            </a:r>
            <a:r>
              <a:rPr lang="en-US" sz="3200" dirty="0">
                <a:solidFill>
                  <a:schemeClr val="tx1"/>
                </a:solidFill>
              </a:rPr>
              <a:t>Vitamin A, B, C, D.</a:t>
            </a:r>
          </a:p>
          <a:p>
            <a:r>
              <a:rPr lang="de-DE" sz="3200" dirty="0">
                <a:solidFill>
                  <a:schemeClr val="tx1"/>
                </a:solidFill>
              </a:rPr>
              <a:t>d/ </a:t>
            </a:r>
            <a:r>
              <a:rPr lang="en-US" sz="3200" dirty="0">
                <a:solidFill>
                  <a:schemeClr val="tx1"/>
                </a:solidFill>
              </a:rPr>
              <a:t>Vitamin B, PP, C, D.</a:t>
            </a:r>
          </a:p>
          <a:p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533401"/>
            <a:ext cx="6934200" cy="1219199"/>
          </a:xfrm>
        </p:spPr>
        <p:txBody>
          <a:bodyPr>
            <a:normAutofit fontScale="90000"/>
          </a:bodyPr>
          <a:lstStyle/>
          <a:p>
            <a:r>
              <a:rPr lang="de-DE" sz="4000" dirty="0"/>
              <a:t>3/ </a:t>
            </a:r>
            <a:r>
              <a:rPr lang="en-US" sz="4000" dirty="0" err="1"/>
              <a:t>Những</a:t>
            </a:r>
            <a:r>
              <a:rPr lang="en-US" sz="4000" dirty="0"/>
              <a:t> vitamin tan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chất</a:t>
            </a:r>
            <a:r>
              <a:rPr lang="en-US" sz="4000" dirty="0"/>
              <a:t> </a:t>
            </a:r>
            <a:r>
              <a:rPr lang="en-US" sz="4000" dirty="0" err="1"/>
              <a:t>béo</a:t>
            </a:r>
            <a:r>
              <a:rPr lang="en-US" sz="4000" dirty="0"/>
              <a:t> </a:t>
            </a:r>
            <a:r>
              <a:rPr lang="en-US" sz="4000" dirty="0" err="1"/>
              <a:t>nếu</a:t>
            </a:r>
            <a:r>
              <a:rPr lang="en-US" sz="4000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1676400"/>
            <a:ext cx="7162800" cy="2667000"/>
          </a:xfrm>
        </p:spPr>
        <p:txBody>
          <a:bodyPr>
            <a:noAutofit/>
          </a:bodyPr>
          <a:lstStyle/>
          <a:p>
            <a:r>
              <a:rPr lang="de-DE" sz="2800" dirty="0"/>
              <a:t>a/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tiểu</a:t>
            </a:r>
            <a:r>
              <a:rPr lang="en-US" sz="2800" dirty="0"/>
              <a:t>,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nhiễm</a:t>
            </a:r>
            <a:r>
              <a:rPr lang="en-US" sz="2800" dirty="0"/>
              <a:t> </a:t>
            </a:r>
            <a:r>
              <a:rPr lang="en-US" sz="2800" dirty="0" err="1"/>
              <a:t>độc</a:t>
            </a:r>
            <a:r>
              <a:rPr lang="en-US" sz="2800" dirty="0"/>
              <a:t> vitamin.</a:t>
            </a:r>
          </a:p>
          <a:p>
            <a:r>
              <a:rPr lang="de-DE" sz="2800" dirty="0"/>
              <a:t>b/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tiểu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khỏe</a:t>
            </a:r>
            <a:r>
              <a:rPr lang="en-US" sz="2800" dirty="0"/>
              <a:t>.</a:t>
            </a:r>
          </a:p>
          <a:p>
            <a:r>
              <a:rPr lang="de-DE" sz="2800" dirty="0"/>
              <a:t>c/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dư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cao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gây</a:t>
            </a:r>
            <a:r>
              <a:rPr lang="en-US" sz="2800" dirty="0"/>
              <a:t> </a:t>
            </a:r>
            <a:r>
              <a:rPr lang="en-US" sz="2800" dirty="0" err="1"/>
              <a:t>ngộ</a:t>
            </a:r>
            <a:r>
              <a:rPr lang="en-US" sz="2800" dirty="0"/>
              <a:t> </a:t>
            </a:r>
            <a:r>
              <a:rPr lang="en-US" sz="2800" dirty="0" err="1"/>
              <a:t>độc</a:t>
            </a:r>
            <a:r>
              <a:rPr lang="en-US" sz="2800" dirty="0"/>
              <a:t>.</a:t>
            </a:r>
          </a:p>
          <a:p>
            <a:r>
              <a:rPr lang="de-DE" sz="2800" dirty="0"/>
              <a:t>d/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dư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cao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khỏe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92139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1"/>
            <a:ext cx="7543800" cy="1295400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4/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B1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676400"/>
            <a:ext cx="7848600" cy="5181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Có nhiều trong các thực phẩm động vật.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Có nhiều trong rau củ quả có màu đỏ.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cám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men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mầm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lúa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đậu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hạt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14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28601"/>
            <a:ext cx="7696200" cy="1295400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5/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C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752600"/>
            <a:ext cx="8153400" cy="40386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Có nhiều trong các thực phẩm động vật.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Có nhiều trong rau củ quả có màu đỏ.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men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mầm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lúa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đậu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487148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0"/>
            <a:ext cx="7391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6/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A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600200"/>
            <a:ext cx="7848600" cy="4800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Có nhiều trong các thực phẩm động vật.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Có nhiều trong rau củ quả có màu đỏ.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men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mầm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lúa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đậu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2401"/>
            <a:ext cx="7239000" cy="1600199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7/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C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295400"/>
            <a:ext cx="7924800" cy="5410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8/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A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752600"/>
            <a:ext cx="8229600" cy="51054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28600"/>
            <a:ext cx="72390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9/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600200"/>
            <a:ext cx="80772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3048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10/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E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76400"/>
            <a:ext cx="8305800" cy="5029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11/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B2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7924800" cy="51054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228600"/>
            <a:ext cx="6934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12/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PP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600200"/>
            <a:ext cx="8153400" cy="51054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6263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13/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B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6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447800"/>
            <a:ext cx="8077200" cy="52578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228600"/>
            <a:ext cx="7696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14/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B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8305800" cy="51816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15/ Vai trò của vitamin C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524000"/>
            <a:ext cx="83058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2400"/>
            <a:ext cx="76200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B2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600200"/>
            <a:ext cx="8001000" cy="51054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nứt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môi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miệng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Viêm đường tiêu hoá, đau bụng tiêu chảy, sưng dạ dầy, loạn trí...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Sự tăng trưởng bị đình trệ, thiếu máu; rối loạn biến dưỡng lipid...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Sự tăng trưởng bị đình trệ; thiếu máu, gầy ốm, mệt mỏi, yếu cơ...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152400"/>
            <a:ext cx="7391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17/ Vai trò của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B6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524000"/>
            <a:ext cx="7924800" cy="51054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18/ Vai trò của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PP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447800"/>
            <a:ext cx="8382000" cy="5181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1"/>
            <a:ext cx="7543800" cy="1905000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19/ Vai trò của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B12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600200"/>
            <a:ext cx="81534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1524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20/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C</a:t>
            </a:r>
            <a:b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676400"/>
            <a:ext cx="8305800" cy="5181600"/>
          </a:xfrm>
        </p:spPr>
        <p:txBody>
          <a:bodyPr>
            <a:normAutofit/>
          </a:bodyPr>
          <a:lstStyle/>
          <a:p>
            <a:pPr marL="0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cam. 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21/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Đề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C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600200"/>
            <a:ext cx="81534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5240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22/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	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219200"/>
            <a:ext cx="8001000" cy="5638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cam. </a:t>
            </a: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228600"/>
            <a:ext cx="7086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23/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 tan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7772400" cy="4876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Trong nước.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Trong chất béo.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Trong nước đường.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Trong nước muối.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600" y="152400"/>
            <a:ext cx="7010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24/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C tan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6934200" cy="4876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Trong nước.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Trong chất béo.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Trong dầu ăn.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Trong bơ, mỡ.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7400" y="31315"/>
            <a:ext cx="6705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25/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524000"/>
            <a:ext cx="85344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Bổ sung càng nhiều càng tốt.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Bổ sung càng ít càng tốt.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Bổ sung vừa đủ là tốt nhất.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Bổ sung thật nhiều cho phụ nữ mang thai.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2400"/>
            <a:ext cx="72390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26/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524000"/>
            <a:ext cx="78486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Các loại mắm.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Trái cây có màu xanh.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Rau, củ, quả.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Gan cá.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24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27/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D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752600"/>
            <a:ext cx="8763000" cy="51054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non.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tim.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ở da.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28/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tắm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nắng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đúng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cách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371600"/>
            <a:ext cx="8458200" cy="5410200"/>
          </a:xfrm>
        </p:spPr>
        <p:txBody>
          <a:bodyPr>
            <a:normAutofit/>
          </a:bodyPr>
          <a:lstStyle/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Mỗi ngày tắm nắng khoảng 10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15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Mỗi ngày tắm nắng khoảng 30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45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Mỗi ngày tắm nắng khoảng 1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Mỗi ngày tắm nắng khoảng 50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60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1399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2401"/>
            <a:ext cx="7620000" cy="15240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29/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số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như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hồi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tuyết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lòng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...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cũng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600200"/>
            <a:ext cx="83820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50%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25%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75%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0"/>
            <a:ext cx="7391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30/ Thiếu vitamin D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295400"/>
            <a:ext cx="7239000" cy="53340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Sẽ sinh ra bệnh cao huyết áp.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Sẽ sinh ra bệnh mỡ máu cao.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Sẽ sinh ra bệnh tiểu đường.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d/ Sẽ sinh ra bệnh còi xương.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18789"/>
            <a:ext cx="7162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31/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E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219200"/>
            <a:ext cx="6400800" cy="5638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Trong nước.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Trong chất béo.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Trong nước đường.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Trong nước muối.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76200"/>
            <a:ext cx="7391400" cy="1927225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32/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Hiệp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hội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Tim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mạch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Kỳ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đã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đưa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ra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khuyến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mạnh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bổ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sung vitamin E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bằng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cách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057400"/>
            <a:ext cx="7696200" cy="4800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228601"/>
            <a:ext cx="7543800" cy="1981200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33/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Bổ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sung vitamin E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bằng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chức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năng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76400"/>
            <a:ext cx="7848600" cy="5181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ích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nguy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nguy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ích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tốt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nguy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ích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0"/>
            <a:ext cx="7696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34/ Nếu thiếu v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itamin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K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676400"/>
            <a:ext cx="8458200" cy="5181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Dễ bị quán gà.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Dễ bị gầy ốm, chậm phát triển.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Dễ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bầm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lão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Dễ bị huyết áp.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0"/>
            <a:ext cx="76200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35/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(Ca)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447800"/>
            <a:ext cx="8458200" cy="5410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76200"/>
            <a:ext cx="7772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36/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(Mg)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447800"/>
            <a:ext cx="8382000" cy="5410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37/ Vai trò của chất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sắt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(Fe)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đối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với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524000"/>
            <a:ext cx="81534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tạo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dựng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bồi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đắp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tuyến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giáp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52400"/>
            <a:ext cx="7772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38/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Iod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(I)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7696200" cy="4953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rừng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núi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39/ Vai trò của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Iod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(I)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đối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với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600200"/>
            <a:ext cx="82296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tạo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dựng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bồi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đắp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tuyến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giáp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28601"/>
            <a:ext cx="7696200" cy="16764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40/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bình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thường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524000"/>
            <a:ext cx="80772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Bốn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Ba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1,5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1,5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Hai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Năm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9833"/>
            <a:ext cx="7391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185/ Trong cơ thể người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524000"/>
            <a:ext cx="81534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35-45%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45-65%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75-95%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55-75%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65</TotalTime>
  <Words>2729</Words>
  <Application>Microsoft Office PowerPoint</Application>
  <PresentationFormat>On-screen Show (4:3)</PresentationFormat>
  <Paragraphs>208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Arial</vt:lpstr>
      <vt:lpstr>Gill Sans MT</vt:lpstr>
      <vt:lpstr>Times New Roman</vt:lpstr>
      <vt:lpstr>Verdana</vt:lpstr>
      <vt:lpstr>Wingdings 2</vt:lpstr>
      <vt:lpstr>Solstice</vt:lpstr>
      <vt:lpstr>BỘ CÂU HỎI TRẮC NGHIỆM</vt:lpstr>
      <vt:lpstr>1/ Các vitamin tan trong chất béo </vt:lpstr>
      <vt:lpstr>2/ Các vitamin không tan trong nước</vt:lpstr>
      <vt:lpstr>3/ Những vitamin tan trong chất béo nếu </vt:lpstr>
      <vt:lpstr>4/ Nguồn cung cấp Vitamin B1 </vt:lpstr>
      <vt:lpstr>5/ Nguồn cung cấp Vitamin C </vt:lpstr>
      <vt:lpstr>6/ Nguồn cung cấp Vitamin A  </vt:lpstr>
      <vt:lpstr>7/ Vai trò chính của vitamin C  </vt:lpstr>
      <vt:lpstr>8/ Vai trò chính của vitamin A  </vt:lpstr>
      <vt:lpstr>9/ Vai trò chính của vitamin D  </vt:lpstr>
      <vt:lpstr>10/ Vai trò chính của vitamin E  </vt:lpstr>
      <vt:lpstr>11/ Nếu thiếu B2  </vt:lpstr>
      <vt:lpstr>12/ Nếu thiếu PP  </vt:lpstr>
      <vt:lpstr>13/ Nếu thiếu B6 </vt:lpstr>
      <vt:lpstr>14/ Nếu thiếu B12  </vt:lpstr>
      <vt:lpstr>15/ Vai trò của vitamin C  </vt:lpstr>
      <vt:lpstr>16/ Nếu thiếu vitamin B2 </vt:lpstr>
      <vt:lpstr>17/ Vai trò của vitamin B6 </vt:lpstr>
      <vt:lpstr>18/ Vai trò của vitamin PP </vt:lpstr>
      <vt:lpstr>19/ Vai trò của vitamin B12 </vt:lpstr>
      <vt:lpstr>20/ Nguồn cung cấp vitamin C </vt:lpstr>
      <vt:lpstr>21/ Đề phòng thiếu vitamin C </vt:lpstr>
      <vt:lpstr>22/ Nguồn cung cấp vitamin A  </vt:lpstr>
      <vt:lpstr>23/ Vitamin A tan </vt:lpstr>
      <vt:lpstr>24/ Vitamin C tan </vt:lpstr>
      <vt:lpstr>25/ Vitamin A </vt:lpstr>
      <vt:lpstr>26/ Vitamin A có nhiều trong </vt:lpstr>
      <vt:lpstr>27/ Vitamin D </vt:lpstr>
      <vt:lpstr>28/ Để phòng thiếu vitamin D là tắm nắng đúng cách  </vt:lpstr>
      <vt:lpstr>29/ Một số thực phẩm như cá hồi, cá tuyết, cá thu, sữa, lòng đỏ trứng... cũng cung cấp vitamin D </vt:lpstr>
      <vt:lpstr>30/ Thiếu vitamin D  </vt:lpstr>
      <vt:lpstr>31/ Vitamin E </vt:lpstr>
      <vt:lpstr>32/ Hiệp hội Tim mạch Hoa Kỳ đã đưa ra một khuyến cáo người khỏe mạnh nên bổ sung vitamin E bằng cách </vt:lpstr>
      <vt:lpstr>33/ Bổ sung vitamin E bằng thực phẩm chức năng  </vt:lpstr>
      <vt:lpstr>34/ Nếu thiếu vitamin K </vt:lpstr>
      <vt:lpstr>35/ Nguồn cung cấp Calci (Ca) cho cơ thể người </vt:lpstr>
      <vt:lpstr>36/ Nguồn cung cấp Magie (Mg) cho cơ thể người  </vt:lpstr>
      <vt:lpstr>37/ Vai trò của chất sắt (Fe) đối với cơ thể người </vt:lpstr>
      <vt:lpstr>38/ Nguồn cung cấp Iod (I) cho cơ thể người  </vt:lpstr>
      <vt:lpstr>39/ Vai trò của Iod (I) đối với cơ thể người </vt:lpstr>
      <vt:lpstr>40/ Một ngày một người bình thường cần khoảng  </vt:lpstr>
      <vt:lpstr>185/ Trong cơ thể người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BỘ CÂU HỎI TRẮC NGHIỆM</dc:title>
  <dc:creator>Windows User</dc:creator>
  <cp:lastModifiedBy>Zoom7</cp:lastModifiedBy>
  <cp:revision>10</cp:revision>
  <dcterms:created xsi:type="dcterms:W3CDTF">2021-03-25T14:18:22Z</dcterms:created>
  <dcterms:modified xsi:type="dcterms:W3CDTF">2021-05-07T09:13:11Z</dcterms:modified>
</cp:coreProperties>
</file>