
<file path=[Content_Types].xml><?xml version="1.0" encoding="utf-8"?>
<Types xmlns="http://schemas.openxmlformats.org/package/2006/content-types">
  <Default Extension="bin" ContentType="application/vnd.openxmlformats-officedocument.oleObject"/>
  <Default Extension="jpeg" ContentType="image/jpeg"/>
  <Default Extension="mp4" ContentType="vide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7" r:id="rId5"/>
    <p:sldId id="273" r:id="rId6"/>
    <p:sldId id="270" r:id="rId7"/>
    <p:sldId id="280" r:id="rId8"/>
    <p:sldId id="272" r:id="rId9"/>
    <p:sldId id="271" r:id="rId10"/>
    <p:sldId id="269" r:id="rId11"/>
    <p:sldId id="258" r:id="rId12"/>
    <p:sldId id="267" r:id="rId13"/>
    <p:sldId id="259" r:id="rId14"/>
    <p:sldId id="279" r:id="rId15"/>
    <p:sldId id="274" r:id="rId16"/>
    <p:sldId id="276" r:id="rId17"/>
    <p:sldId id="277" r:id="rId18"/>
    <p:sldId id="278" r:id="rId19"/>
    <p:sldId id="262" r:id="rId20"/>
    <p:sldId id="263" r:id="rId21"/>
    <p:sldId id="264" r:id="rId22"/>
    <p:sldId id="265" r:id="rId23"/>
    <p:sldId id="26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1" d="100"/>
          <a:sy n="81" d="100"/>
        </p:scale>
        <p:origin x="21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49918-2FC7-4568-BB6A-ED60314C83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D10EC32-51DC-4777-848C-EDD3D26765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9FCDD58-24D8-46F2-9A60-E739CA25F408}"/>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5" name="Footer Placeholder 4">
            <a:extLst>
              <a:ext uri="{FF2B5EF4-FFF2-40B4-BE49-F238E27FC236}">
                <a16:creationId xmlns:a16="http://schemas.microsoft.com/office/drawing/2014/main" id="{F02E1314-9568-42CA-8DC3-FBA26261B9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9416A1-B9B1-492A-A0F3-7367253DB1AF}"/>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200915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72DB6-9327-40C4-80D5-4ACB231B03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1D6F0FF-4D94-44AA-BA07-7BCCBF3FC02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D392E0-E81A-4D3D-8E13-7598F88D009F}"/>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5" name="Footer Placeholder 4">
            <a:extLst>
              <a:ext uri="{FF2B5EF4-FFF2-40B4-BE49-F238E27FC236}">
                <a16:creationId xmlns:a16="http://schemas.microsoft.com/office/drawing/2014/main" id="{6EF8FC23-C3B1-4EB0-BE8A-1816D3D4C4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9DA2DF-A501-44C0-9377-E47B5F24A5BE}"/>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1466004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F2B5D-5B0E-4DA8-948F-EC36E4ED690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FBAF4CD-DF2D-4B57-8F14-312A26A965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DEC515-8540-4628-B84E-7ECE45051725}"/>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5" name="Footer Placeholder 4">
            <a:extLst>
              <a:ext uri="{FF2B5EF4-FFF2-40B4-BE49-F238E27FC236}">
                <a16:creationId xmlns:a16="http://schemas.microsoft.com/office/drawing/2014/main" id="{EF4AB7AB-E3EC-4101-8938-CE03C78961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484120-9389-4C50-902A-7D505E3B8E65}"/>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51924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2D98B-FA89-4D5A-8AC9-26AD8CE4EE6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4EFAABC-27F7-4310-9D3D-A71A414A2A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ECACA92-C054-4CDC-9A6B-DA864BF23D9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DA95F84-9D1D-42D7-817B-50903ED438E2}"/>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6" name="Footer Placeholder 5">
            <a:extLst>
              <a:ext uri="{FF2B5EF4-FFF2-40B4-BE49-F238E27FC236}">
                <a16:creationId xmlns:a16="http://schemas.microsoft.com/office/drawing/2014/main" id="{E09ED0DF-BDBD-4F78-A037-D8B6CE889B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FCF97F-5A01-4057-B719-BE797DB61EDD}"/>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3727282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60B477-0A58-4DC5-8FC7-3C585240C14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066EAE8-667F-41EF-9447-152F0EC588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12BF09-5869-4FC9-BFE5-FB62B9A801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AE61C16-8646-4590-96E0-AAA58647A2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7EA045D-64A2-4C05-9606-17BF250C0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C970A58-1C12-4FDE-B99B-1CFEC7F8CAB3}"/>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8" name="Footer Placeholder 7">
            <a:extLst>
              <a:ext uri="{FF2B5EF4-FFF2-40B4-BE49-F238E27FC236}">
                <a16:creationId xmlns:a16="http://schemas.microsoft.com/office/drawing/2014/main" id="{72F34D0E-CBAE-4A3F-9623-4ADAC4DBB53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1BA5D2-604A-4EDE-89C4-3BB05AA512EC}"/>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402742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A9381-D9A3-49A8-B30B-5BD1ADD84F5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11888AD-89D4-458B-8835-5FC1FF967730}"/>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4" name="Footer Placeholder 3">
            <a:extLst>
              <a:ext uri="{FF2B5EF4-FFF2-40B4-BE49-F238E27FC236}">
                <a16:creationId xmlns:a16="http://schemas.microsoft.com/office/drawing/2014/main" id="{771DF418-0381-46B7-B36C-A2ACD2825CC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AD89C7B-DB71-4C57-B2EE-93CBC73147AE}"/>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2474649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65DF3-2119-442A-A9ED-7866B176D981}"/>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3" name="Footer Placeholder 2">
            <a:extLst>
              <a:ext uri="{FF2B5EF4-FFF2-40B4-BE49-F238E27FC236}">
                <a16:creationId xmlns:a16="http://schemas.microsoft.com/office/drawing/2014/main" id="{E5B57FF1-8D27-4633-BB09-F783A43D9A7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8954ECC-03E1-44A5-9B65-BF804FECD2C0}"/>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3237401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E24E3-1220-466F-B33D-99B104AD4F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DE1B29-8C0D-4B60-B9B9-7391B0A686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B6944F1-E485-4ECB-A9DB-AA777506F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1D1548-8716-4C5B-8313-3BB963E3F1C6}"/>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6" name="Footer Placeholder 5">
            <a:extLst>
              <a:ext uri="{FF2B5EF4-FFF2-40B4-BE49-F238E27FC236}">
                <a16:creationId xmlns:a16="http://schemas.microsoft.com/office/drawing/2014/main" id="{42281560-E2DD-48B8-A61D-A7947849D4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53CA70-91B2-4E8B-9C63-7813F9EF73DF}"/>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217155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5D394-AACE-4925-8FD9-D055F140FB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A49EA4E-1CA7-4401-8403-FFBB2DD3FF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53AC65D-76EC-4F38-AB9E-8A8D646BC2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C3465-6854-4E60-B567-D9042F7C6EF8}"/>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6" name="Footer Placeholder 5">
            <a:extLst>
              <a:ext uri="{FF2B5EF4-FFF2-40B4-BE49-F238E27FC236}">
                <a16:creationId xmlns:a16="http://schemas.microsoft.com/office/drawing/2014/main" id="{BED877B8-5A99-4980-B51E-F1B7C2C721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971EF-5421-4A6C-AD4F-32504DE6A5C1}"/>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1808714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D5E0B-05C1-4714-8A04-816536CCAEC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0EF4303-D9A3-4371-8FFF-0EE2F563C75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13B6C5-59A9-44AA-AF96-6D00B6F49693}"/>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5" name="Footer Placeholder 4">
            <a:extLst>
              <a:ext uri="{FF2B5EF4-FFF2-40B4-BE49-F238E27FC236}">
                <a16:creationId xmlns:a16="http://schemas.microsoft.com/office/drawing/2014/main" id="{857E69CE-1331-468C-8098-961ADF4731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19C2DB-15AE-40FA-940A-B1060B1F7D2F}"/>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3692710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E4838E-FC0A-4A41-9039-C041EB5742C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1E99D6B-050D-4ABF-B398-DDE0ED3B8A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5E7F98-AC43-4555-97F4-D5692BD22AA8}"/>
              </a:ext>
            </a:extLst>
          </p:cNvPr>
          <p:cNvSpPr>
            <a:spLocks noGrp="1"/>
          </p:cNvSpPr>
          <p:nvPr>
            <p:ph type="dt" sz="half" idx="10"/>
          </p:nvPr>
        </p:nvSpPr>
        <p:spPr/>
        <p:txBody>
          <a:bodyPr/>
          <a:lstStyle/>
          <a:p>
            <a:fld id="{D8D5F752-E0E7-4CA9-A36E-17DE0A74EBFC}" type="datetimeFigureOut">
              <a:rPr lang="en-US" smtClean="0"/>
              <a:t>6/12/2021</a:t>
            </a:fld>
            <a:endParaRPr lang="en-US"/>
          </a:p>
        </p:txBody>
      </p:sp>
      <p:sp>
        <p:nvSpPr>
          <p:cNvPr id="5" name="Footer Placeholder 4">
            <a:extLst>
              <a:ext uri="{FF2B5EF4-FFF2-40B4-BE49-F238E27FC236}">
                <a16:creationId xmlns:a16="http://schemas.microsoft.com/office/drawing/2014/main" id="{C757467B-EF65-4D7E-8606-67E85D48FD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780E82-8954-4B59-BAE3-B66231036115}"/>
              </a:ext>
            </a:extLst>
          </p:cNvPr>
          <p:cNvSpPr>
            <a:spLocks noGrp="1"/>
          </p:cNvSpPr>
          <p:nvPr>
            <p:ph type="sldNum" sz="quarter" idx="12"/>
          </p:nvPr>
        </p:nvSpPr>
        <p:spPr/>
        <p:txBody>
          <a:bodyPr/>
          <a:lstStyle/>
          <a:p>
            <a:fld id="{C2A3BDE2-70E7-460B-A2E3-AB2F0E07EC72}" type="slidenum">
              <a:rPr lang="en-US" smtClean="0"/>
              <a:t>‹#›</a:t>
            </a:fld>
            <a:endParaRPr lang="en-US"/>
          </a:p>
        </p:txBody>
      </p:sp>
    </p:spTree>
    <p:extLst>
      <p:ext uri="{BB962C8B-B14F-4D97-AF65-F5344CB8AC3E}">
        <p14:creationId xmlns:p14="http://schemas.microsoft.com/office/powerpoint/2010/main" val="303166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FA83E5-4EC2-433B-8740-C241C61302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A99F18C-5CB9-45BF-9145-2F743CA88AC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107638B-65C3-4E29-BA8B-B7F14B0993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D5F752-E0E7-4CA9-A36E-17DE0A74EBFC}" type="datetimeFigureOut">
              <a:rPr lang="en-US" smtClean="0"/>
              <a:t>6/12/2021</a:t>
            </a:fld>
            <a:endParaRPr lang="en-US"/>
          </a:p>
        </p:txBody>
      </p:sp>
      <p:sp>
        <p:nvSpPr>
          <p:cNvPr id="5" name="Footer Placeholder 4">
            <a:extLst>
              <a:ext uri="{FF2B5EF4-FFF2-40B4-BE49-F238E27FC236}">
                <a16:creationId xmlns:a16="http://schemas.microsoft.com/office/drawing/2014/main" id="{52AA4A24-BE0A-49CC-A815-648EFD2A49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56E4854-27FD-4AC6-8222-FF90CAB7D8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A3BDE2-70E7-460B-A2E3-AB2F0E07EC72}" type="slidenum">
              <a:rPr lang="en-US" smtClean="0"/>
              <a:t>‹#›</a:t>
            </a:fld>
            <a:endParaRPr lang="en-US"/>
          </a:p>
        </p:txBody>
      </p:sp>
    </p:spTree>
    <p:extLst>
      <p:ext uri="{BB962C8B-B14F-4D97-AF65-F5344CB8AC3E}">
        <p14:creationId xmlns:p14="http://schemas.microsoft.com/office/powerpoint/2010/main" val="18847898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oleObject" Target="../embeddings/oleObject2.bin"/><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4169373-E625-4BAD-B93B-3BA93BE5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B78306-9B03-4E81-909C-5FA14C127709}"/>
              </a:ext>
            </a:extLst>
          </p:cNvPr>
          <p:cNvSpPr>
            <a:spLocks noGrp="1"/>
          </p:cNvSpPr>
          <p:nvPr>
            <p:ph type="ctrTitle"/>
          </p:nvPr>
        </p:nvSpPr>
        <p:spPr>
          <a:xfrm>
            <a:off x="7306055" y="1152144"/>
            <a:ext cx="4416553" cy="2943432"/>
          </a:xfrm>
        </p:spPr>
        <p:txBody>
          <a:bodyPr>
            <a:noAutofit/>
          </a:bodyPr>
          <a:lstStyle/>
          <a:p>
            <a:pPr>
              <a:lnSpc>
                <a:spcPct val="100000"/>
              </a:lnSpc>
            </a:pPr>
            <a:r>
              <a:rPr lang="en-US" sz="4800">
                <a:solidFill>
                  <a:srgbClr val="FF0000"/>
                </a:solidFill>
                <a:effectLst/>
                <a:latin typeface="Times New Roman" panose="02020603050405020304" pitchFamily="18" charset="0"/>
                <a:ea typeface="Times New Roman" panose="02020603050405020304" pitchFamily="18" charset="0"/>
              </a:rPr>
              <a:t>Chương 4</a:t>
            </a:r>
            <a:br>
              <a:rPr lang="en-US" sz="4800">
                <a:solidFill>
                  <a:srgbClr val="FF0000"/>
                </a:solidFill>
                <a:effectLst/>
                <a:latin typeface="Times New Roman" panose="02020603050405020304" pitchFamily="18" charset="0"/>
                <a:ea typeface="Times New Roman" panose="02020603050405020304" pitchFamily="18" charset="0"/>
              </a:rPr>
            </a:br>
            <a:r>
              <a:rPr lang="en-US" sz="4800" b="1">
                <a:solidFill>
                  <a:srgbClr val="FF0000"/>
                </a:solidFill>
                <a:effectLst/>
                <a:latin typeface="Times New Roman" panose="02020603050405020304" pitchFamily="18" charset="0"/>
                <a:ea typeface="Times New Roman" panose="02020603050405020304" pitchFamily="18" charset="0"/>
              </a:rPr>
              <a:t>GIA CÔNG BÀO VÀ XỌC</a:t>
            </a:r>
            <a:endParaRPr lang="en-US" sz="4800" b="1">
              <a:solidFill>
                <a:srgbClr val="FF0000"/>
              </a:solidFill>
            </a:endParaRPr>
          </a:p>
        </p:txBody>
      </p:sp>
      <p:sp>
        <p:nvSpPr>
          <p:cNvPr id="11" name="Rectangle 10">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F82C7A2-329D-4E96-942E-0409A63253EE}"/>
              </a:ext>
            </a:extLst>
          </p:cNvPr>
          <p:cNvPicPr>
            <a:picLocks noChangeAspect="1"/>
          </p:cNvPicPr>
          <p:nvPr/>
        </p:nvPicPr>
        <p:blipFill rotWithShape="1">
          <a:blip r:embed="rId2"/>
          <a:srcRect t="1884" b="16090"/>
          <a:stretch/>
        </p:blipFill>
        <p:spPr>
          <a:xfrm>
            <a:off x="604064" y="10"/>
            <a:ext cx="6701991" cy="6857990"/>
          </a:xfrm>
          <a:prstGeom prst="rect">
            <a:avLst/>
          </a:prstGeom>
        </p:spPr>
      </p:pic>
      <p:grpSp>
        <p:nvGrpSpPr>
          <p:cNvPr id="15" name="Group 14">
            <a:extLst>
              <a:ext uri="{FF2B5EF4-FFF2-40B4-BE49-F238E27FC236}">
                <a16:creationId xmlns:a16="http://schemas.microsoft.com/office/drawing/2014/main" id="{2DF00571-E53F-4406-874C-D5333B3E844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63256" y="73152"/>
            <a:ext cx="1178966" cy="232963"/>
            <a:chOff x="7763256" y="73152"/>
            <a:chExt cx="1178966" cy="232963"/>
          </a:xfrm>
        </p:grpSpPr>
        <p:sp>
          <p:nvSpPr>
            <p:cNvPr id="16" name="Rectangle 64">
              <a:extLst>
                <a:ext uri="{FF2B5EF4-FFF2-40B4-BE49-F238E27FC236}">
                  <a16:creationId xmlns:a16="http://schemas.microsoft.com/office/drawing/2014/main" id="{805A8E07-08A3-48C5-A937-BA5C099EB6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6">
              <a:extLst>
                <a:ext uri="{FF2B5EF4-FFF2-40B4-BE49-F238E27FC236}">
                  <a16:creationId xmlns:a16="http://schemas.microsoft.com/office/drawing/2014/main" id="{BD95D223-D0F4-4A5A-A97F-904E11575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4">
              <a:extLst>
                <a:ext uri="{FF2B5EF4-FFF2-40B4-BE49-F238E27FC236}">
                  <a16:creationId xmlns:a16="http://schemas.microsoft.com/office/drawing/2014/main" id="{C234CFCF-E56D-4C71-AEA5-41C17CD2F6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4EE72264-410F-4071-B6A9-A94E1050E0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4">
              <a:extLst>
                <a:ext uri="{FF2B5EF4-FFF2-40B4-BE49-F238E27FC236}">
                  <a16:creationId xmlns:a16="http://schemas.microsoft.com/office/drawing/2014/main" id="{38730288-0A00-4A97-8CE6-E7DFE81E3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6">
              <a:extLst>
                <a:ext uri="{FF2B5EF4-FFF2-40B4-BE49-F238E27FC236}">
                  <a16:creationId xmlns:a16="http://schemas.microsoft.com/office/drawing/2014/main" id="{4EDA3E11-9FAA-4CBF-9FC7-A75068E7B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4">
              <a:extLst>
                <a:ext uri="{FF2B5EF4-FFF2-40B4-BE49-F238E27FC236}">
                  <a16:creationId xmlns:a16="http://schemas.microsoft.com/office/drawing/2014/main" id="{7327A321-A57A-4019-AC19-30C3FEDE08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6">
              <a:extLst>
                <a:ext uri="{FF2B5EF4-FFF2-40B4-BE49-F238E27FC236}">
                  <a16:creationId xmlns:a16="http://schemas.microsoft.com/office/drawing/2014/main" id="{45B013C8-DE8B-4D46-A566-8925FF2AB7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4">
              <a:extLst>
                <a:ext uri="{FF2B5EF4-FFF2-40B4-BE49-F238E27FC236}">
                  <a16:creationId xmlns:a16="http://schemas.microsoft.com/office/drawing/2014/main" id="{D70623DD-9665-463E-9FF2-E11E767649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6">
              <a:extLst>
                <a:ext uri="{FF2B5EF4-FFF2-40B4-BE49-F238E27FC236}">
                  <a16:creationId xmlns:a16="http://schemas.microsoft.com/office/drawing/2014/main" id="{EF230DD2-4D19-4039-A31E-475B24712C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4">
              <a:extLst>
                <a:ext uri="{FF2B5EF4-FFF2-40B4-BE49-F238E27FC236}">
                  <a16:creationId xmlns:a16="http://schemas.microsoft.com/office/drawing/2014/main" id="{A0DE572C-1F7E-41DF-B316-6D79DD0035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6">
              <a:extLst>
                <a:ext uri="{FF2B5EF4-FFF2-40B4-BE49-F238E27FC236}">
                  <a16:creationId xmlns:a16="http://schemas.microsoft.com/office/drawing/2014/main" id="{75E93974-7575-4E1C-BB69-30CDE7C145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4">
              <a:extLst>
                <a:ext uri="{FF2B5EF4-FFF2-40B4-BE49-F238E27FC236}">
                  <a16:creationId xmlns:a16="http://schemas.microsoft.com/office/drawing/2014/main" id="{AB02B977-55BB-4684-B6DC-50B49F2691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6">
              <a:extLst>
                <a:ext uri="{FF2B5EF4-FFF2-40B4-BE49-F238E27FC236}">
                  <a16:creationId xmlns:a16="http://schemas.microsoft.com/office/drawing/2014/main" id="{B8A7D2FD-4604-411A-8446-AAD738B9D1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4">
              <a:extLst>
                <a:ext uri="{FF2B5EF4-FFF2-40B4-BE49-F238E27FC236}">
                  <a16:creationId xmlns:a16="http://schemas.microsoft.com/office/drawing/2014/main" id="{2FC67E06-3570-4522-8495-454D7C87E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E6A1839D-1BE9-41CB-B29B-AF529145D7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4">
              <a:extLst>
                <a:ext uri="{FF2B5EF4-FFF2-40B4-BE49-F238E27FC236}">
                  <a16:creationId xmlns:a16="http://schemas.microsoft.com/office/drawing/2014/main" id="{20C714F7-E8CA-484B-8A29-E3194EC7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6">
              <a:extLst>
                <a:ext uri="{FF2B5EF4-FFF2-40B4-BE49-F238E27FC236}">
                  <a16:creationId xmlns:a16="http://schemas.microsoft.com/office/drawing/2014/main" id="{B4E21E71-D285-4AED-AA11-100533981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4">
              <a:extLst>
                <a:ext uri="{FF2B5EF4-FFF2-40B4-BE49-F238E27FC236}">
                  <a16:creationId xmlns:a16="http://schemas.microsoft.com/office/drawing/2014/main" id="{13568E8F-C4DD-4452-A8BE-CDC9A4FE48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6">
              <a:extLst>
                <a:ext uri="{FF2B5EF4-FFF2-40B4-BE49-F238E27FC236}">
                  <a16:creationId xmlns:a16="http://schemas.microsoft.com/office/drawing/2014/main" id="{56ABD5AB-B13C-4AA9-9066-E872473A4C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14736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7EA83-307C-4052-8AAD-C0513F97AC07}"/>
              </a:ext>
            </a:extLst>
          </p:cNvPr>
          <p:cNvSpPr>
            <a:spLocks noGrp="1"/>
          </p:cNvSpPr>
          <p:nvPr>
            <p:ph type="title"/>
          </p:nvPr>
        </p:nvSpPr>
        <p:spPr>
          <a:xfrm>
            <a:off x="838200" y="365125"/>
            <a:ext cx="10515600" cy="371145"/>
          </a:xfrm>
        </p:spPr>
        <p:txBody>
          <a:bodyPr>
            <a:noAutofit/>
          </a:bodyPr>
          <a:lstStyle/>
          <a:p>
            <a:pPr algn="ctr"/>
            <a:r>
              <a:rPr lang="en-US" sz="2800" b="1">
                <a:solidFill>
                  <a:srgbClr val="FF0000"/>
                </a:solidFill>
                <a:latin typeface="Times New Roman" panose="02020603050405020304" pitchFamily="18" charset="0"/>
                <a:cs typeface="Times New Roman" panose="02020603050405020304" pitchFamily="18" charset="0"/>
              </a:rPr>
              <a:t>MÁY BÀO NGANG</a:t>
            </a:r>
          </a:p>
        </p:txBody>
      </p:sp>
      <p:pic>
        <p:nvPicPr>
          <p:cNvPr id="4" name="Máy bào.">
            <a:hlinkClick r:id="" action="ppaction://media"/>
            <a:extLst>
              <a:ext uri="{FF2B5EF4-FFF2-40B4-BE49-F238E27FC236}">
                <a16:creationId xmlns:a16="http://schemas.microsoft.com/office/drawing/2014/main" id="{19436BC7-DD28-47C5-97F0-46D08264EA6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422565" y="926276"/>
            <a:ext cx="7774625" cy="5830438"/>
          </a:xfrm>
        </p:spPr>
      </p:pic>
    </p:spTree>
    <p:extLst>
      <p:ext uri="{BB962C8B-B14F-4D97-AF65-F5344CB8AC3E}">
        <p14:creationId xmlns:p14="http://schemas.microsoft.com/office/powerpoint/2010/main" val="305728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32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5E503-1662-491D-80E9-FBBD03EDDEAA}"/>
              </a:ext>
            </a:extLst>
          </p:cNvPr>
          <p:cNvSpPr>
            <a:spLocks noGrp="1"/>
          </p:cNvSpPr>
          <p:nvPr>
            <p:ph type="title"/>
          </p:nvPr>
        </p:nvSpPr>
        <p:spPr>
          <a:xfrm>
            <a:off x="838200" y="365126"/>
            <a:ext cx="10515600" cy="454272"/>
          </a:xfrm>
        </p:spPr>
        <p:txBody>
          <a:bodyPr>
            <a:noAutofit/>
          </a:bodyPr>
          <a:lstStyle/>
          <a:p>
            <a:pPr algn="ctr"/>
            <a:r>
              <a:rPr lang="en-US" sz="2800" b="1">
                <a:solidFill>
                  <a:srgbClr val="FF0000"/>
                </a:solidFill>
                <a:latin typeface="Times New Roman" panose="02020603050405020304" pitchFamily="18" charset="0"/>
                <a:cs typeface="Times New Roman" panose="02020603050405020304" pitchFamily="18" charset="0"/>
              </a:rPr>
              <a:t>MÁY XỌC</a:t>
            </a:r>
          </a:p>
        </p:txBody>
      </p:sp>
      <p:pic>
        <p:nvPicPr>
          <p:cNvPr id="4" name="Долбление шпоночного паза на долбежном станке">
            <a:hlinkClick r:id="" action="ppaction://media"/>
            <a:extLst>
              <a:ext uri="{FF2B5EF4-FFF2-40B4-BE49-F238E27FC236}">
                <a16:creationId xmlns:a16="http://schemas.microsoft.com/office/drawing/2014/main" id="{AD0E0120-A88E-4624-959D-D2C78BD1087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17053" y="1229178"/>
            <a:ext cx="9357893" cy="5263696"/>
          </a:xfrm>
        </p:spPr>
      </p:pic>
    </p:spTree>
    <p:extLst>
      <p:ext uri="{BB962C8B-B14F-4D97-AF65-F5344CB8AC3E}">
        <p14:creationId xmlns:p14="http://schemas.microsoft.com/office/powerpoint/2010/main" val="1025979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00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92C3E-8016-4931-87C2-60ED4ACD54F5}"/>
              </a:ext>
            </a:extLst>
          </p:cNvPr>
          <p:cNvSpPr>
            <a:spLocks noGrp="1"/>
          </p:cNvSpPr>
          <p:nvPr>
            <p:ph type="title"/>
          </p:nvPr>
        </p:nvSpPr>
        <p:spPr>
          <a:xfrm>
            <a:off x="838200" y="365126"/>
            <a:ext cx="10515600" cy="810532"/>
          </a:xfrm>
        </p:spPr>
        <p:txBody>
          <a:bodyPr/>
          <a:lstStyle/>
          <a:p>
            <a:r>
              <a:rPr lang="en-US" b="1" kern="0">
                <a:solidFill>
                  <a:srgbClr val="FF0000"/>
                </a:solidFill>
                <a:latin typeface="Times New Roman" panose="02020603050405020304" pitchFamily="18" charset="0"/>
              </a:rPr>
              <a:t>CÔNG DỤNG VÀ ĐẶC ĐIỂM</a:t>
            </a:r>
            <a:endParaRPr lang="en-US">
              <a:solidFill>
                <a:srgbClr val="FF0000"/>
              </a:solidFill>
            </a:endParaRPr>
          </a:p>
        </p:txBody>
      </p:sp>
      <p:sp>
        <p:nvSpPr>
          <p:cNvPr id="3" name="Content Placeholder 2">
            <a:extLst>
              <a:ext uri="{FF2B5EF4-FFF2-40B4-BE49-F238E27FC236}">
                <a16:creationId xmlns:a16="http://schemas.microsoft.com/office/drawing/2014/main" id="{875238CD-021C-40D5-A776-96B6BD0F34B5}"/>
              </a:ext>
            </a:extLst>
          </p:cNvPr>
          <p:cNvSpPr>
            <a:spLocks noGrp="1"/>
          </p:cNvSpPr>
          <p:nvPr>
            <p:ph idx="1"/>
          </p:nvPr>
        </p:nvSpPr>
        <p:spPr>
          <a:xfrm>
            <a:off x="838200" y="1374362"/>
            <a:ext cx="10515600" cy="5221509"/>
          </a:xfrm>
        </p:spPr>
        <p:txBody>
          <a:bodyPr>
            <a:normAutofit/>
          </a:bodyPr>
          <a:lstStyle/>
          <a:p>
            <a:pPr algn="just">
              <a:buFontTx/>
              <a:buChar char="-"/>
            </a:pPr>
            <a:r>
              <a:rPr lang="en-US">
                <a:solidFill>
                  <a:srgbClr val="0000FF"/>
                </a:solidFill>
                <a:effectLst/>
                <a:latin typeface="Times New Roman" panose="02020603050405020304" pitchFamily="18" charset="0"/>
                <a:ea typeface="Times New Roman" panose="02020603050405020304" pitchFamily="18" charset="0"/>
              </a:rPr>
              <a:t>Bào và Xọc được dùng để gia công mặt phẳng và các mặt định hình có </a:t>
            </a:r>
            <a:r>
              <a:rPr lang="en-US" b="1">
                <a:solidFill>
                  <a:srgbClr val="0000FF"/>
                </a:solidFill>
                <a:effectLst/>
                <a:latin typeface="Times New Roman" panose="02020603050405020304" pitchFamily="18" charset="0"/>
                <a:ea typeface="Times New Roman" panose="02020603050405020304" pitchFamily="18" charset="0"/>
              </a:rPr>
              <a:t>đường sinh thẳng </a:t>
            </a:r>
            <a:r>
              <a:rPr lang="en-US">
                <a:solidFill>
                  <a:srgbClr val="0000FF"/>
                </a:solidFill>
                <a:effectLst/>
                <a:latin typeface="Times New Roman" panose="02020603050405020304" pitchFamily="18" charset="0"/>
                <a:ea typeface="Times New Roman" panose="02020603050405020304" pitchFamily="18" charset="0"/>
              </a:rPr>
              <a:t>trong </a:t>
            </a:r>
            <a:r>
              <a:rPr lang="en-US" b="1">
                <a:solidFill>
                  <a:srgbClr val="0000FF"/>
                </a:solidFill>
                <a:effectLst/>
                <a:latin typeface="Times New Roman" panose="02020603050405020304" pitchFamily="18" charset="0"/>
                <a:ea typeface="Times New Roman" panose="02020603050405020304" pitchFamily="18" charset="0"/>
              </a:rPr>
              <a:t>sản xuất đơn chiếc và hàng loạt nhỏ</a:t>
            </a:r>
            <a:r>
              <a:rPr lang="en-US">
                <a:solidFill>
                  <a:srgbClr val="0000FF"/>
                </a:solidFill>
                <a:effectLst/>
                <a:latin typeface="Times New Roman" panose="02020603050405020304" pitchFamily="18" charset="0"/>
                <a:ea typeface="Times New Roman" panose="02020603050405020304" pitchFamily="18" charset="0"/>
              </a:rPr>
              <a:t>.</a:t>
            </a:r>
          </a:p>
          <a:p>
            <a:pPr algn="just">
              <a:buFontTx/>
              <a:buChar char="-"/>
            </a:pPr>
            <a:r>
              <a:rPr lang="vi-VN" b="0" i="0">
                <a:solidFill>
                  <a:srgbClr val="0000FF"/>
                </a:solidFill>
                <a:effectLst/>
                <a:latin typeface="times new roman" panose="02020603050405020304" pitchFamily="18" charset="0"/>
              </a:rPr>
              <a:t>Bào và Xọc là 2 phương pháp gia công kim loại có các chuyển động gần nhau trong quá trình cắt gọt kim loại.</a:t>
            </a:r>
            <a:endParaRPr lang="en-US">
              <a:solidFill>
                <a:srgbClr val="0000FF"/>
              </a:solidFill>
              <a:effectLst/>
              <a:latin typeface="Times New Roman" panose="02020603050405020304" pitchFamily="18" charset="0"/>
              <a:ea typeface="Times New Roman" panose="02020603050405020304" pitchFamily="18" charset="0"/>
            </a:endParaRPr>
          </a:p>
          <a:p>
            <a:pPr algn="just">
              <a:buFontTx/>
              <a:buChar char="-"/>
            </a:pPr>
            <a:r>
              <a:rPr lang="en-US">
                <a:solidFill>
                  <a:srgbClr val="0000FF"/>
                </a:solidFill>
                <a:effectLst/>
                <a:latin typeface="Times New Roman" panose="02020603050405020304" pitchFamily="18" charset="0"/>
                <a:ea typeface="Times New Roman" panose="02020603050405020304" pitchFamily="18" charset="0"/>
              </a:rPr>
              <a:t>Bào được thực hiện trên máy bào ngang hoặc máy bào giường. </a:t>
            </a:r>
          </a:p>
          <a:p>
            <a:pPr algn="just">
              <a:buFontTx/>
              <a:buChar char="-"/>
            </a:pPr>
            <a:r>
              <a:rPr lang="vi-VN" b="0" i="0">
                <a:solidFill>
                  <a:srgbClr val="0000FF"/>
                </a:solidFill>
                <a:effectLst/>
                <a:latin typeface="times new roman" panose="02020603050405020304" pitchFamily="18" charset="0"/>
              </a:rPr>
              <a:t>Đối với Bào </a:t>
            </a:r>
            <a:r>
              <a:rPr lang="vi-VN" b="1" i="0">
                <a:solidFill>
                  <a:srgbClr val="0000FF"/>
                </a:solidFill>
                <a:effectLst/>
                <a:latin typeface="times new roman" panose="02020603050405020304" pitchFamily="18" charset="0"/>
              </a:rPr>
              <a:t>chuyển động chính là chuyển động thẳng, tịnh tiến khứ hồi </a:t>
            </a:r>
            <a:r>
              <a:rPr lang="vi-VN" b="0" i="0">
                <a:solidFill>
                  <a:srgbClr val="0000FF"/>
                </a:solidFill>
                <a:effectLst/>
                <a:latin typeface="times new roman" panose="02020603050405020304" pitchFamily="18" charset="0"/>
              </a:rPr>
              <a:t>gồm </a:t>
            </a:r>
            <a:r>
              <a:rPr lang="vi-VN" b="1" i="0">
                <a:solidFill>
                  <a:srgbClr val="0000FF"/>
                </a:solidFill>
                <a:effectLst/>
                <a:latin typeface="times new roman" panose="02020603050405020304" pitchFamily="18" charset="0"/>
              </a:rPr>
              <a:t>một</a:t>
            </a:r>
            <a:r>
              <a:rPr lang="vi-VN" b="0" i="0">
                <a:solidFill>
                  <a:srgbClr val="0000FF"/>
                </a:solidFill>
                <a:effectLst/>
                <a:latin typeface="times new roman" panose="02020603050405020304" pitchFamily="18" charset="0"/>
              </a:rPr>
              <a:t> </a:t>
            </a:r>
            <a:r>
              <a:rPr lang="vi-VN" b="1" i="0">
                <a:solidFill>
                  <a:srgbClr val="0000FF"/>
                </a:solidFill>
                <a:effectLst/>
                <a:latin typeface="times new roman" panose="02020603050405020304" pitchFamily="18" charset="0"/>
              </a:rPr>
              <a:t>hành trình có tải </a:t>
            </a:r>
            <a:r>
              <a:rPr lang="vi-VN" b="0" i="0">
                <a:solidFill>
                  <a:srgbClr val="0000FF"/>
                </a:solidFill>
                <a:effectLst/>
                <a:latin typeface="times new roman" panose="02020603050405020304" pitchFamily="18" charset="0"/>
              </a:rPr>
              <a:t>và </a:t>
            </a:r>
            <a:r>
              <a:rPr lang="vi-VN" b="1" i="0">
                <a:solidFill>
                  <a:srgbClr val="0000FF"/>
                </a:solidFill>
                <a:effectLst/>
                <a:latin typeface="times new roman" panose="02020603050405020304" pitchFamily="18" charset="0"/>
              </a:rPr>
              <a:t>một hành trình không tải</a:t>
            </a:r>
            <a:r>
              <a:rPr lang="vi-VN" b="0" i="0">
                <a:solidFill>
                  <a:srgbClr val="0000FF"/>
                </a:solidFill>
                <a:effectLst/>
                <a:latin typeface="times new roman" panose="02020603050405020304" pitchFamily="18" charset="0"/>
              </a:rPr>
              <a:t>. Chuyển động này có thể </a:t>
            </a:r>
            <a:r>
              <a:rPr lang="vi-VN" b="1" i="0">
                <a:solidFill>
                  <a:srgbClr val="0000FF"/>
                </a:solidFill>
                <a:effectLst/>
                <a:latin typeface="times new roman" panose="02020603050405020304" pitchFamily="18" charset="0"/>
              </a:rPr>
              <a:t>do dao hoặc bàn máy ngang chi tiết </a:t>
            </a:r>
            <a:r>
              <a:rPr lang="vi-VN" b="0" i="0">
                <a:solidFill>
                  <a:srgbClr val="0000FF"/>
                </a:solidFill>
                <a:effectLst/>
                <a:latin typeface="times new roman" panose="02020603050405020304" pitchFamily="18" charset="0"/>
              </a:rPr>
              <a:t>thực hiện. Chuyển động này thường có phương nằm ngang.</a:t>
            </a:r>
            <a:endParaRPr lang="en-US" b="0" i="0">
              <a:solidFill>
                <a:srgbClr val="0000FF"/>
              </a:solidFill>
              <a:effectLst/>
              <a:latin typeface="times new roman" panose="02020603050405020304" pitchFamily="18" charset="0"/>
            </a:endParaRPr>
          </a:p>
          <a:p>
            <a:pPr marL="0" indent="0" algn="just">
              <a:buNone/>
            </a:pPr>
            <a:endParaRPr lang="en-US" b="1">
              <a:solidFill>
                <a:srgbClr val="0000FF"/>
              </a:solidFill>
            </a:endParaRPr>
          </a:p>
        </p:txBody>
      </p:sp>
      <p:sp>
        <p:nvSpPr>
          <p:cNvPr id="4" name="Rectangle 2">
            <a:extLst>
              <a:ext uri="{FF2B5EF4-FFF2-40B4-BE49-F238E27FC236}">
                <a16:creationId xmlns:a16="http://schemas.microsoft.com/office/drawing/2014/main" id="{F2EBFE79-5744-445F-9ABB-9E827E0776CA}"/>
              </a:ext>
            </a:extLst>
          </p:cNvPr>
          <p:cNvSpPr>
            <a:spLocks noChangeArrowheads="1"/>
          </p:cNvSpPr>
          <p:nvPr/>
        </p:nvSpPr>
        <p:spPr bwMode="auto">
          <a:xfrm>
            <a:off x="2232560" y="3740726"/>
            <a:ext cx="2226647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9511099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92C3E-8016-4931-87C2-60ED4ACD54F5}"/>
              </a:ext>
            </a:extLst>
          </p:cNvPr>
          <p:cNvSpPr>
            <a:spLocks noGrp="1"/>
          </p:cNvSpPr>
          <p:nvPr>
            <p:ph type="title"/>
          </p:nvPr>
        </p:nvSpPr>
        <p:spPr>
          <a:xfrm>
            <a:off x="838200" y="365126"/>
            <a:ext cx="10515600" cy="810532"/>
          </a:xfrm>
        </p:spPr>
        <p:txBody>
          <a:bodyPr/>
          <a:lstStyle/>
          <a:p>
            <a:r>
              <a:rPr lang="en-US" b="1" kern="0">
                <a:solidFill>
                  <a:srgbClr val="FF0000"/>
                </a:solidFill>
                <a:latin typeface="Times New Roman" panose="02020603050405020304" pitchFamily="18" charset="0"/>
              </a:rPr>
              <a:t>CÔNG DỤNG VÀ ĐẶC ĐIỂM</a:t>
            </a:r>
            <a:endParaRPr lang="en-US">
              <a:solidFill>
                <a:srgbClr val="FF0000"/>
              </a:solidFill>
            </a:endParaRPr>
          </a:p>
        </p:txBody>
      </p:sp>
      <p:sp>
        <p:nvSpPr>
          <p:cNvPr id="3" name="Content Placeholder 2">
            <a:extLst>
              <a:ext uri="{FF2B5EF4-FFF2-40B4-BE49-F238E27FC236}">
                <a16:creationId xmlns:a16="http://schemas.microsoft.com/office/drawing/2014/main" id="{875238CD-021C-40D5-A776-96B6BD0F34B5}"/>
              </a:ext>
            </a:extLst>
          </p:cNvPr>
          <p:cNvSpPr>
            <a:spLocks noGrp="1"/>
          </p:cNvSpPr>
          <p:nvPr>
            <p:ph idx="1"/>
          </p:nvPr>
        </p:nvSpPr>
        <p:spPr>
          <a:xfrm>
            <a:off x="838200" y="1374362"/>
            <a:ext cx="10515600" cy="5221509"/>
          </a:xfrm>
        </p:spPr>
        <p:txBody>
          <a:bodyPr>
            <a:normAutofit/>
          </a:bodyPr>
          <a:lstStyle/>
          <a:p>
            <a:pPr algn="just">
              <a:buFontTx/>
              <a:buChar char="-"/>
            </a:pPr>
            <a:r>
              <a:rPr lang="vi-VN" b="0" i="0">
                <a:solidFill>
                  <a:srgbClr val="0000FF"/>
                </a:solidFill>
                <a:effectLst/>
                <a:latin typeface="times new roman" panose="02020603050405020304" pitchFamily="18" charset="0"/>
              </a:rPr>
              <a:t>Xọc là trường hợp đặc biệt của Bào có chuyển động chính do dao thực hiện theo phương thẳng đứng, còn chuyển động chạy dao do chi tiết thực hiện.</a:t>
            </a:r>
            <a:endParaRPr lang="en-US" b="0" i="0">
              <a:solidFill>
                <a:srgbClr val="0000FF"/>
              </a:solidFill>
              <a:effectLst/>
              <a:latin typeface="times new roman" panose="02020603050405020304" pitchFamily="18" charset="0"/>
            </a:endParaRPr>
          </a:p>
          <a:p>
            <a:pPr algn="just">
              <a:buFontTx/>
              <a:buChar char="-"/>
            </a:pPr>
            <a:r>
              <a:rPr lang="en-US" b="0" i="0">
                <a:solidFill>
                  <a:srgbClr val="0000FF"/>
                </a:solidFill>
                <a:effectLst/>
                <a:latin typeface="times new roman" panose="02020603050405020304" pitchFamily="18" charset="0"/>
              </a:rPr>
              <a:t>Bào có các dạng bào thô, bào tinh, bào tinh mỏng và bào tinh rộng bản. Bào tinh rộng bản có khả năng đạt độ chính xác và độ nhẵn bề mặt cao.</a:t>
            </a:r>
            <a:endParaRPr lang="en-US">
              <a:solidFill>
                <a:srgbClr val="0000FF"/>
              </a:solidFill>
            </a:endParaRPr>
          </a:p>
          <a:p>
            <a:pPr algn="just">
              <a:buFontTx/>
              <a:buChar char="-"/>
            </a:pPr>
            <a:r>
              <a:rPr lang="en-US">
                <a:solidFill>
                  <a:srgbClr val="0000FF"/>
                </a:solidFill>
                <a:latin typeface="Times New Roman" panose="02020603050405020304" pitchFamily="18" charset="0"/>
                <a:cs typeface="Times New Roman" panose="02020603050405020304" pitchFamily="18" charset="0"/>
              </a:rPr>
              <a:t>Các dạng bề mặt chi tiết gia công bằng phương pháp Bào</a:t>
            </a:r>
          </a:p>
        </p:txBody>
      </p:sp>
      <p:sp>
        <p:nvSpPr>
          <p:cNvPr id="4" name="Rectangle 2">
            <a:extLst>
              <a:ext uri="{FF2B5EF4-FFF2-40B4-BE49-F238E27FC236}">
                <a16:creationId xmlns:a16="http://schemas.microsoft.com/office/drawing/2014/main" id="{F2EBFE79-5744-445F-9ABB-9E827E0776CA}"/>
              </a:ext>
            </a:extLst>
          </p:cNvPr>
          <p:cNvSpPr>
            <a:spLocks noChangeArrowheads="1"/>
          </p:cNvSpPr>
          <p:nvPr/>
        </p:nvSpPr>
        <p:spPr bwMode="auto">
          <a:xfrm>
            <a:off x="2232560" y="3740726"/>
            <a:ext cx="2226647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graphicFrame>
        <p:nvGraphicFramePr>
          <p:cNvPr id="5" name="Content Placeholder 4">
            <a:extLst>
              <a:ext uri="{FF2B5EF4-FFF2-40B4-BE49-F238E27FC236}">
                <a16:creationId xmlns:a16="http://schemas.microsoft.com/office/drawing/2014/main" id="{CB92A031-1C76-457F-8D0B-7B62100FABEA}"/>
              </a:ext>
            </a:extLst>
          </p:cNvPr>
          <p:cNvGraphicFramePr>
            <a:graphicFrameLocks noChangeAspect="1"/>
          </p:cNvGraphicFramePr>
          <p:nvPr>
            <p:extLst>
              <p:ext uri="{D42A27DB-BD31-4B8C-83A1-F6EECF244321}">
                <p14:modId xmlns:p14="http://schemas.microsoft.com/office/powerpoint/2010/main" val="351822280"/>
              </p:ext>
            </p:extLst>
          </p:nvPr>
        </p:nvGraphicFramePr>
        <p:xfrm>
          <a:off x="960882" y="4409907"/>
          <a:ext cx="6585966" cy="2173369"/>
        </p:xfrm>
        <a:graphic>
          <a:graphicData uri="http://schemas.openxmlformats.org/presentationml/2006/ole">
            <mc:AlternateContent xmlns:mc="http://schemas.openxmlformats.org/markup-compatibility/2006">
              <mc:Choice xmlns:v="urn:schemas-microsoft-com:vml" Requires="v">
                <p:oleObj name="Picture" r:id="rId2" imgW="2857987" imgH="943564" progId="Word.Picture.8">
                  <p:embed/>
                </p:oleObj>
              </mc:Choice>
              <mc:Fallback>
                <p:oleObj name="Picture" r:id="rId2" imgW="2857987" imgH="943564" progId="Word.Picture.8">
                  <p:embed/>
                  <p:pic>
                    <p:nvPicPr>
                      <p:cNvPr id="8" name="Content Placeholder 4">
                        <a:extLst>
                          <a:ext uri="{FF2B5EF4-FFF2-40B4-BE49-F238E27FC236}">
                            <a16:creationId xmlns:a16="http://schemas.microsoft.com/office/drawing/2014/main" id="{898D20F9-85FC-4286-BF84-F295A10EE397}"/>
                          </a:ext>
                        </a:extLst>
                      </p:cNvPr>
                      <p:cNvPicPr preferRelativeResize="0">
                        <a:picLocks noChangeAspect="1" noChangeArrowheads="1"/>
                      </p:cNvPicPr>
                      <p:nvPr/>
                    </p:nvPicPr>
                    <p:blipFill>
                      <a:blip r:embed="rId3">
                        <a:lum bright="-18000" contrast="36000"/>
                        <a:extLst>
                          <a:ext uri="{28A0092B-C50C-407E-A947-70E740481C1C}">
                            <a14:useLocalDpi xmlns:a14="http://schemas.microsoft.com/office/drawing/2010/main" val="0"/>
                          </a:ext>
                        </a:extLst>
                      </a:blip>
                      <a:srcRect/>
                      <a:stretch>
                        <a:fillRect/>
                      </a:stretch>
                    </p:blipFill>
                    <p:spPr bwMode="auto">
                      <a:xfrm>
                        <a:off x="960882" y="4409907"/>
                        <a:ext cx="6585966" cy="2173369"/>
                      </a:xfrm>
                      <a:prstGeom prst="rect">
                        <a:avLst/>
                      </a:prstGeom>
                      <a:noFill/>
                    </p:spPr>
                  </p:pic>
                </p:oleObj>
              </mc:Fallback>
            </mc:AlternateContent>
          </a:graphicData>
        </a:graphic>
      </p:graphicFrame>
      <p:pic>
        <p:nvPicPr>
          <p:cNvPr id="6" name="Picture 5">
            <a:extLst>
              <a:ext uri="{FF2B5EF4-FFF2-40B4-BE49-F238E27FC236}">
                <a16:creationId xmlns:a16="http://schemas.microsoft.com/office/drawing/2014/main" id="{791EF627-AF38-4EAF-9B78-54E48D1B9377}"/>
              </a:ext>
            </a:extLst>
          </p:cNvPr>
          <p:cNvPicPr>
            <a:picLocks noChangeAspect="1"/>
          </p:cNvPicPr>
          <p:nvPr/>
        </p:nvPicPr>
        <p:blipFill>
          <a:blip r:embed="rId4"/>
          <a:stretch>
            <a:fillRect/>
          </a:stretch>
        </p:blipFill>
        <p:spPr>
          <a:xfrm>
            <a:off x="8017954" y="4409907"/>
            <a:ext cx="3335846" cy="2231984"/>
          </a:xfrm>
          <a:prstGeom prst="rect">
            <a:avLst/>
          </a:prstGeom>
        </p:spPr>
      </p:pic>
    </p:spTree>
    <p:extLst>
      <p:ext uri="{BB962C8B-B14F-4D97-AF65-F5344CB8AC3E}">
        <p14:creationId xmlns:p14="http://schemas.microsoft.com/office/powerpoint/2010/main" val="4048003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16B7D-30CF-4C69-972E-1B64DCBD57C6}"/>
              </a:ext>
            </a:extLst>
          </p:cNvPr>
          <p:cNvSpPr>
            <a:spLocks noGrp="1"/>
          </p:cNvSpPr>
          <p:nvPr>
            <p:ph type="title"/>
          </p:nvPr>
        </p:nvSpPr>
        <p:spPr>
          <a:xfrm>
            <a:off x="624445" y="222623"/>
            <a:ext cx="10515600" cy="525524"/>
          </a:xfrm>
        </p:spPr>
        <p:txBody>
          <a:bodyPr>
            <a:noAutofit/>
          </a:bodyPr>
          <a:lstStyle/>
          <a:p>
            <a:r>
              <a:rPr lang="en-US" sz="3200" b="1">
                <a:solidFill>
                  <a:srgbClr val="FF0000"/>
                </a:solidFill>
                <a:latin typeface="Times New Roman" panose="02020603050405020304" pitchFamily="18" charset="0"/>
                <a:cs typeface="Times New Roman" panose="02020603050405020304" pitchFamily="18" charset="0"/>
              </a:rPr>
              <a:t>MÁY BÀO</a:t>
            </a:r>
          </a:p>
        </p:txBody>
      </p:sp>
      <p:pic>
        <p:nvPicPr>
          <p:cNvPr id="5122" name="Picture 2" descr="máy bào">
            <a:extLst>
              <a:ext uri="{FF2B5EF4-FFF2-40B4-BE49-F238E27FC236}">
                <a16:creationId xmlns:a16="http://schemas.microsoft.com/office/drawing/2014/main" id="{F142DD1C-F92B-4BA0-A3A2-F57CE04751C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962899" y="222623"/>
            <a:ext cx="3178629" cy="238397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Máy Bào Kim Loại Thủy Lực SH-36B, Máy Bào Ngang">
            <a:extLst>
              <a:ext uri="{FF2B5EF4-FFF2-40B4-BE49-F238E27FC236}">
                <a16:creationId xmlns:a16="http://schemas.microsoft.com/office/drawing/2014/main" id="{D6F5391D-4EF0-4C62-9758-8325A66041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074" y="748147"/>
            <a:ext cx="3385458" cy="338545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Ơ KHÍ, XÂY DỰNG H&amp;amp;B">
            <a:extLst>
              <a:ext uri="{FF2B5EF4-FFF2-40B4-BE49-F238E27FC236}">
                <a16:creationId xmlns:a16="http://schemas.microsoft.com/office/drawing/2014/main" id="{AF0E3FF1-31E2-4DC4-B42C-B25FCF5E50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62899" y="2927764"/>
            <a:ext cx="4876800" cy="359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487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Máy bào vạn năng BC6063 | VINACOMM">
            <a:extLst>
              <a:ext uri="{FF2B5EF4-FFF2-40B4-BE49-F238E27FC236}">
                <a16:creationId xmlns:a16="http://schemas.microsoft.com/office/drawing/2014/main" id="{55F9DFD6-572A-4870-B94F-7C168D37D44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657600" y="330968"/>
            <a:ext cx="7101444" cy="5589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476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1FEA0-C5B2-45E7-90CF-D7C63214185A}"/>
              </a:ext>
            </a:extLst>
          </p:cNvPr>
          <p:cNvSpPr>
            <a:spLocks noGrp="1"/>
          </p:cNvSpPr>
          <p:nvPr>
            <p:ph type="title"/>
          </p:nvPr>
        </p:nvSpPr>
        <p:spPr>
          <a:xfrm>
            <a:off x="838200" y="365126"/>
            <a:ext cx="10515600" cy="501774"/>
          </a:xfrm>
        </p:spPr>
        <p:txBody>
          <a:bodyPr>
            <a:noAutofit/>
          </a:bodyPr>
          <a:lstStyle/>
          <a:p>
            <a:pPr algn="ctr"/>
            <a:r>
              <a:rPr lang="en-US" sz="3200" b="1">
                <a:solidFill>
                  <a:srgbClr val="FF0000"/>
                </a:solidFill>
                <a:latin typeface="Times New Roman" panose="02020603050405020304" pitchFamily="18" charset="0"/>
                <a:cs typeface="Times New Roman" panose="02020603050405020304" pitchFamily="18" charset="0"/>
              </a:rPr>
              <a:t>MÔ PHỎNG CHUYỂN ĐỘNG MÁY BÀO NGANG</a:t>
            </a:r>
          </a:p>
        </p:txBody>
      </p:sp>
      <p:pic>
        <p:nvPicPr>
          <p:cNvPr id="4" name="MÔ PHỎNG CHUYỂN ĐỘNG MÁY BÀO NGANG">
            <a:hlinkClick r:id="" action="ppaction://media"/>
            <a:extLst>
              <a:ext uri="{FF2B5EF4-FFF2-40B4-BE49-F238E27FC236}">
                <a16:creationId xmlns:a16="http://schemas.microsoft.com/office/drawing/2014/main" id="{4AC55E94-0CAA-43D2-99AE-75438608745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401288" y="871866"/>
            <a:ext cx="8265226" cy="5509482"/>
          </a:xfrm>
        </p:spPr>
      </p:pic>
    </p:spTree>
    <p:extLst>
      <p:ext uri="{BB962C8B-B14F-4D97-AF65-F5344CB8AC3E}">
        <p14:creationId xmlns:p14="http://schemas.microsoft.com/office/powerpoint/2010/main" val="2159526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27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4AFF8-C52A-438C-B088-80FC5901F08F}"/>
              </a:ext>
            </a:extLst>
          </p:cNvPr>
          <p:cNvSpPr>
            <a:spLocks noGrp="1"/>
          </p:cNvSpPr>
          <p:nvPr>
            <p:ph type="title"/>
          </p:nvPr>
        </p:nvSpPr>
        <p:spPr>
          <a:xfrm>
            <a:off x="838200" y="365125"/>
            <a:ext cx="10515600" cy="442397"/>
          </a:xfrm>
        </p:spPr>
        <p:txBody>
          <a:bodyPr>
            <a:noAutofit/>
          </a:bodyPr>
          <a:lstStyle/>
          <a:p>
            <a:pPr algn="ctr"/>
            <a:r>
              <a:rPr lang="en-US" sz="3200" b="1">
                <a:solidFill>
                  <a:srgbClr val="FF0000"/>
                </a:solidFill>
                <a:latin typeface="Times New Roman" panose="02020603050405020304" pitchFamily="18" charset="0"/>
                <a:cs typeface="Times New Roman" panose="02020603050405020304" pitchFamily="18" charset="0"/>
              </a:rPr>
              <a:t>MÁY XỌC</a:t>
            </a:r>
          </a:p>
        </p:txBody>
      </p:sp>
      <p:pic>
        <p:nvPicPr>
          <p:cNvPr id="4" name="Content Placeholder 3">
            <a:extLst>
              <a:ext uri="{FF2B5EF4-FFF2-40B4-BE49-F238E27FC236}">
                <a16:creationId xmlns:a16="http://schemas.microsoft.com/office/drawing/2014/main" id="{6300C034-8E62-4C3B-951D-01A6CA7BFAD2}"/>
              </a:ext>
            </a:extLst>
          </p:cNvPr>
          <p:cNvPicPr>
            <a:picLocks noGrp="1" noChangeAspect="1"/>
          </p:cNvPicPr>
          <p:nvPr>
            <p:ph idx="1"/>
          </p:nvPr>
        </p:nvPicPr>
        <p:blipFill>
          <a:blip r:embed="rId2"/>
          <a:stretch>
            <a:fillRect/>
          </a:stretch>
        </p:blipFill>
        <p:spPr>
          <a:xfrm>
            <a:off x="4781551" y="4813485"/>
            <a:ext cx="2628900" cy="1743075"/>
          </a:xfrm>
          <a:prstGeom prst="rect">
            <a:avLst/>
          </a:prstGeom>
        </p:spPr>
      </p:pic>
      <p:pic>
        <p:nvPicPr>
          <p:cNvPr id="6" name="Picture 5">
            <a:extLst>
              <a:ext uri="{FF2B5EF4-FFF2-40B4-BE49-F238E27FC236}">
                <a16:creationId xmlns:a16="http://schemas.microsoft.com/office/drawing/2014/main" id="{E2D01CF1-7B32-4B15-BE1D-8699B5E5A98A}"/>
              </a:ext>
            </a:extLst>
          </p:cNvPr>
          <p:cNvPicPr>
            <a:picLocks noChangeAspect="1"/>
          </p:cNvPicPr>
          <p:nvPr/>
        </p:nvPicPr>
        <p:blipFill>
          <a:blip r:embed="rId3"/>
          <a:stretch>
            <a:fillRect/>
          </a:stretch>
        </p:blipFill>
        <p:spPr>
          <a:xfrm>
            <a:off x="989611" y="1299359"/>
            <a:ext cx="3657600" cy="4876800"/>
          </a:xfrm>
          <a:prstGeom prst="rect">
            <a:avLst/>
          </a:prstGeom>
        </p:spPr>
      </p:pic>
      <p:pic>
        <p:nvPicPr>
          <p:cNvPr id="7" name="Picture 6">
            <a:extLst>
              <a:ext uri="{FF2B5EF4-FFF2-40B4-BE49-F238E27FC236}">
                <a16:creationId xmlns:a16="http://schemas.microsoft.com/office/drawing/2014/main" id="{3E55CAE0-CE5E-4BFA-A012-D1CBB3176FB9}"/>
              </a:ext>
            </a:extLst>
          </p:cNvPr>
          <p:cNvPicPr>
            <a:picLocks noChangeAspect="1"/>
          </p:cNvPicPr>
          <p:nvPr/>
        </p:nvPicPr>
        <p:blipFill>
          <a:blip r:embed="rId4"/>
          <a:stretch>
            <a:fillRect/>
          </a:stretch>
        </p:blipFill>
        <p:spPr>
          <a:xfrm>
            <a:off x="7544791" y="894114"/>
            <a:ext cx="4191000" cy="4191000"/>
          </a:xfrm>
          <a:prstGeom prst="rect">
            <a:avLst/>
          </a:prstGeom>
        </p:spPr>
      </p:pic>
    </p:spTree>
    <p:extLst>
      <p:ext uri="{BB962C8B-B14F-4D97-AF65-F5344CB8AC3E}">
        <p14:creationId xmlns:p14="http://schemas.microsoft.com/office/powerpoint/2010/main" val="1659614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DED0B-7BFA-4ACF-A1B2-1EB2DEE8CB2C}"/>
              </a:ext>
            </a:extLst>
          </p:cNvPr>
          <p:cNvSpPr>
            <a:spLocks noGrp="1"/>
          </p:cNvSpPr>
          <p:nvPr>
            <p:ph type="title"/>
          </p:nvPr>
        </p:nvSpPr>
        <p:spPr>
          <a:xfrm>
            <a:off x="838200" y="365125"/>
            <a:ext cx="10515600" cy="406771"/>
          </a:xfrm>
        </p:spPr>
        <p:txBody>
          <a:bodyPr>
            <a:noAutofit/>
          </a:bodyPr>
          <a:lstStyle/>
          <a:p>
            <a:r>
              <a:rPr lang="en-US" sz="2800" b="1" kern="0">
                <a:solidFill>
                  <a:srgbClr val="FF0000"/>
                </a:solidFill>
                <a:latin typeface="Times New Roman" panose="02020603050405020304" pitchFamily="18" charset="0"/>
              </a:rPr>
              <a:t>CÔNG DỤNG VÀ ĐẶC ĐIỂM</a:t>
            </a:r>
            <a:endParaRPr lang="en-US" sz="2800"/>
          </a:p>
        </p:txBody>
      </p:sp>
      <p:sp>
        <p:nvSpPr>
          <p:cNvPr id="3" name="Content Placeholder 2">
            <a:extLst>
              <a:ext uri="{FF2B5EF4-FFF2-40B4-BE49-F238E27FC236}">
                <a16:creationId xmlns:a16="http://schemas.microsoft.com/office/drawing/2014/main" id="{D1AC5188-A10E-4BBF-885B-D0E6C9B9E7C4}"/>
              </a:ext>
            </a:extLst>
          </p:cNvPr>
          <p:cNvSpPr>
            <a:spLocks noGrp="1"/>
          </p:cNvSpPr>
          <p:nvPr>
            <p:ph idx="1"/>
          </p:nvPr>
        </p:nvSpPr>
        <p:spPr>
          <a:xfrm>
            <a:off x="838200" y="961900"/>
            <a:ext cx="10515600" cy="5759533"/>
          </a:xfrm>
        </p:spPr>
        <p:txBody>
          <a:bodyPr>
            <a:normAutofit lnSpcReduction="10000"/>
          </a:bodyPr>
          <a:lstStyle/>
          <a:p>
            <a:pPr marL="0" indent="0">
              <a:buNone/>
            </a:pPr>
            <a:r>
              <a:rPr lang="en-US" b="0" i="0">
                <a:solidFill>
                  <a:srgbClr val="0000FF"/>
                </a:solidFill>
                <a:effectLst/>
                <a:latin typeface="times new roman" panose="02020603050405020304" pitchFamily="18" charset="0"/>
              </a:rPr>
              <a:t>- Bào có các dạng bào thô, bào tinh, bào tinh mỏng và bào tinh rộng bản. Bào tinh rộng bản có khả năng đạt độ chính xác và độ nhẵn bề mặt cao.</a:t>
            </a:r>
          </a:p>
          <a:p>
            <a:pPr marL="0" indent="0">
              <a:buNone/>
            </a:pPr>
            <a:r>
              <a:rPr lang="en-US" b="0" i="0">
                <a:solidFill>
                  <a:srgbClr val="0000FF"/>
                </a:solidFill>
                <a:effectLst/>
                <a:latin typeface="times new roman" panose="02020603050405020304" pitchFamily="18" charset="0"/>
              </a:rPr>
              <a:t>- Xọc chủ yếu dùng để gia công các rãnh then trong lỗ. Trong sửa chữa đôi khi dùng Xọc để gia công rãnh then hoa trong lỗ hoặc Xọc răng theo nguyên lý định hình.</a:t>
            </a:r>
            <a:endParaRPr lang="en-US">
              <a:solidFill>
                <a:srgbClr val="0000FF"/>
              </a:solidFill>
              <a:latin typeface="times new roman" panose="02020603050405020304" pitchFamily="18" charset="0"/>
            </a:endParaRPr>
          </a:p>
          <a:p>
            <a:pPr marL="0" indent="0">
              <a:buNone/>
            </a:pPr>
            <a:r>
              <a:rPr lang="en-US" b="0" i="0">
                <a:solidFill>
                  <a:srgbClr val="0000FF"/>
                </a:solidFill>
                <a:effectLst/>
                <a:latin typeface="times new roman" panose="02020603050405020304" pitchFamily="18" charset="0"/>
              </a:rPr>
              <a:t>- </a:t>
            </a:r>
            <a:r>
              <a:rPr lang="en-US" b="1" i="1">
                <a:solidFill>
                  <a:srgbClr val="0000FF"/>
                </a:solidFill>
                <a:effectLst/>
                <a:latin typeface="times new roman" panose="02020603050405020304" pitchFamily="18" charset="0"/>
              </a:rPr>
              <a:t>Năng suất của Bào và Xọc thấp do:</a:t>
            </a:r>
          </a:p>
          <a:p>
            <a:pPr marL="0" indent="0">
              <a:buNone/>
            </a:pPr>
            <a:r>
              <a:rPr lang="en-US">
                <a:solidFill>
                  <a:srgbClr val="0000FF"/>
                </a:solidFill>
                <a:latin typeface="times new roman" panose="02020603050405020304" pitchFamily="18" charset="0"/>
              </a:rPr>
              <a:t>+ </a:t>
            </a:r>
            <a:r>
              <a:rPr lang="en-US" b="0" i="0">
                <a:solidFill>
                  <a:srgbClr val="0000FF"/>
                </a:solidFill>
                <a:effectLst/>
                <a:latin typeface="times new roman" panose="02020603050405020304" pitchFamily="18" charset="0"/>
              </a:rPr>
              <a:t>Có hành trình chạy không.</a:t>
            </a:r>
          </a:p>
          <a:p>
            <a:pPr marL="0" indent="0">
              <a:buNone/>
            </a:pPr>
            <a:r>
              <a:rPr lang="en-US">
                <a:solidFill>
                  <a:srgbClr val="0000FF"/>
                </a:solidFill>
                <a:latin typeface="times new roman" panose="02020603050405020304" pitchFamily="18" charset="0"/>
              </a:rPr>
              <a:t>+ </a:t>
            </a:r>
            <a:r>
              <a:rPr lang="vi-VN" b="0" i="0">
                <a:solidFill>
                  <a:srgbClr val="0000FF"/>
                </a:solidFill>
                <a:effectLst/>
                <a:latin typeface="times new roman" panose="02020603050405020304" pitchFamily="18" charset="0"/>
              </a:rPr>
              <a:t>Đầu dao có chuyển động tịnh tiến khứ hồi do đó không thể làm việc với vận tốc cắt lớn. Để tránh lực quán tính lớn sinh ra khi đảo chiều chuyển động thông thường vận tốc cắt khi bào </a:t>
            </a:r>
            <a:r>
              <a:rPr lang="vi-VN" b="1" i="1">
                <a:solidFill>
                  <a:srgbClr val="0000FF"/>
                </a:solidFill>
                <a:effectLst/>
                <a:latin typeface="times new roman" panose="02020603050405020304" pitchFamily="18" charset="0"/>
              </a:rPr>
              <a:t>v = 12 ÷ 22m/ph, vận tốc cắt khi xọc v = 12m/ph.</a:t>
            </a:r>
            <a:endParaRPr lang="vi-VN" b="1" i="1">
              <a:solidFill>
                <a:srgbClr val="0000FF"/>
              </a:solidFill>
              <a:effectLst/>
              <a:latin typeface="inherit"/>
            </a:endParaRPr>
          </a:p>
          <a:p>
            <a:pPr marL="0" indent="0">
              <a:buNone/>
            </a:pPr>
            <a:r>
              <a:rPr lang="en-US" b="0" i="0">
                <a:solidFill>
                  <a:srgbClr val="0000FF"/>
                </a:solidFill>
                <a:effectLst/>
                <a:latin typeface="inherit"/>
              </a:rPr>
              <a:t>+ </a:t>
            </a:r>
            <a:r>
              <a:rPr lang="vi-VN" b="0" i="0">
                <a:solidFill>
                  <a:srgbClr val="0000FF"/>
                </a:solidFill>
                <a:effectLst/>
                <a:latin typeface="times new roman" panose="02020603050405020304" pitchFamily="18" charset="0"/>
              </a:rPr>
              <a:t>Khi bào hoặc xọc khôn</a:t>
            </a:r>
            <a:r>
              <a:rPr lang="en-US" b="0" i="0">
                <a:solidFill>
                  <a:srgbClr val="0000FF"/>
                </a:solidFill>
                <a:effectLst/>
                <a:latin typeface="times new roman" panose="02020603050405020304" pitchFamily="18" charset="0"/>
              </a:rPr>
              <a:t>g</a:t>
            </a:r>
            <a:r>
              <a:rPr lang="vi-VN" b="0" i="0">
                <a:solidFill>
                  <a:srgbClr val="0000FF"/>
                </a:solidFill>
                <a:effectLst/>
                <a:latin typeface="times new roman" panose="02020603050405020304" pitchFamily="18" charset="0"/>
              </a:rPr>
              <a:t> có khả năng gia công bằng nhiều dao cùng một lúc (trừ máy bào giường).</a:t>
            </a:r>
            <a:endParaRPr lang="vi-VN" b="0" i="0">
              <a:solidFill>
                <a:srgbClr val="0000FF"/>
              </a:solidFill>
              <a:effectLst/>
              <a:latin typeface="inherit"/>
            </a:endParaRPr>
          </a:p>
          <a:p>
            <a:endParaRPr lang="en-US" b="0" i="0">
              <a:solidFill>
                <a:srgbClr val="333333"/>
              </a:solidFill>
              <a:effectLst/>
              <a:latin typeface="inherit"/>
            </a:endParaRPr>
          </a:p>
          <a:p>
            <a:endParaRPr lang="en-US"/>
          </a:p>
        </p:txBody>
      </p:sp>
    </p:spTree>
    <p:extLst>
      <p:ext uri="{BB962C8B-B14F-4D97-AF65-F5344CB8AC3E}">
        <p14:creationId xmlns:p14="http://schemas.microsoft.com/office/powerpoint/2010/main" val="14546808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15428-5454-4FBA-80C2-343B111FCBC0}"/>
              </a:ext>
            </a:extLst>
          </p:cNvPr>
          <p:cNvSpPr>
            <a:spLocks noGrp="1"/>
          </p:cNvSpPr>
          <p:nvPr>
            <p:ph type="title"/>
          </p:nvPr>
        </p:nvSpPr>
        <p:spPr>
          <a:xfrm>
            <a:off x="838200" y="365126"/>
            <a:ext cx="10515600" cy="715530"/>
          </a:xfrm>
        </p:spPr>
        <p:txBody>
          <a:bodyPr>
            <a:normAutofit/>
          </a:bodyPr>
          <a:lstStyle/>
          <a:p>
            <a:r>
              <a:rPr lang="en-US" sz="3600" b="1">
                <a:solidFill>
                  <a:srgbClr val="FF0000"/>
                </a:solidFill>
                <a:latin typeface="Times New Roman" panose="02020603050405020304" pitchFamily="18" charset="0"/>
                <a:ea typeface="Times New Roman" panose="02020603050405020304" pitchFamily="18" charset="0"/>
              </a:rPr>
              <a:t>CẤU TẠO CỦA DAO BÀO VÀ DAO XỌC</a:t>
            </a:r>
            <a:endParaRPr lang="en-US" sz="3600" b="1">
              <a:solidFill>
                <a:srgbClr val="FF0000"/>
              </a:solidFill>
            </a:endParaRPr>
          </a:p>
        </p:txBody>
      </p:sp>
      <p:sp>
        <p:nvSpPr>
          <p:cNvPr id="3" name="Content Placeholder 2">
            <a:extLst>
              <a:ext uri="{FF2B5EF4-FFF2-40B4-BE49-F238E27FC236}">
                <a16:creationId xmlns:a16="http://schemas.microsoft.com/office/drawing/2014/main" id="{7D9E2A94-8788-4E9D-B5A8-92343711465E}"/>
              </a:ext>
            </a:extLst>
          </p:cNvPr>
          <p:cNvSpPr>
            <a:spLocks noGrp="1"/>
          </p:cNvSpPr>
          <p:nvPr>
            <p:ph idx="1"/>
          </p:nvPr>
        </p:nvSpPr>
        <p:spPr>
          <a:xfrm>
            <a:off x="838200" y="1080655"/>
            <a:ext cx="10515600" cy="5189515"/>
          </a:xfrm>
        </p:spPr>
        <p:txBody>
          <a:bodyPr>
            <a:normAutofit lnSpcReduction="10000"/>
          </a:bodyPr>
          <a:lstStyle/>
          <a:p>
            <a:r>
              <a:rPr lang="en-US">
                <a:solidFill>
                  <a:srgbClr val="0000FF"/>
                </a:solidFill>
                <a:effectLst/>
                <a:latin typeface="Times New Roman" panose="02020603050405020304" pitchFamily="18" charset="0"/>
                <a:ea typeface="Times New Roman" panose="02020603050405020304" pitchFamily="18" charset="0"/>
              </a:rPr>
              <a:t>Vật liệu làm dao bào và dao xọc</a:t>
            </a:r>
          </a:p>
          <a:p>
            <a:pPr>
              <a:buFontTx/>
              <a:buChar char="-"/>
            </a:pPr>
            <a:r>
              <a:rPr lang="en-US">
                <a:solidFill>
                  <a:srgbClr val="0000FF"/>
                </a:solidFill>
                <a:effectLst/>
                <a:latin typeface="Times New Roman" panose="02020603050405020304" pitchFamily="18" charset="0"/>
                <a:ea typeface="Times New Roman" panose="02020603050405020304" pitchFamily="18" charset="0"/>
              </a:rPr>
              <a:t>Do đặc điểm như ở trên mà v</a:t>
            </a:r>
            <a:r>
              <a:rPr lang="en-US" b="1">
                <a:solidFill>
                  <a:srgbClr val="0000FF"/>
                </a:solidFill>
                <a:effectLst/>
                <a:latin typeface="Times New Roman" panose="02020603050405020304" pitchFamily="18" charset="0"/>
                <a:ea typeface="Times New Roman" panose="02020603050405020304" pitchFamily="18" charset="0"/>
              </a:rPr>
              <a:t>ật liệu làm dao bào và xọc cũng có yêu cầu như vật liệu làm dao tiện</a:t>
            </a:r>
            <a:r>
              <a:rPr lang="en-US">
                <a:solidFill>
                  <a:srgbClr val="0000FF"/>
                </a:solidFill>
                <a:effectLst/>
                <a:latin typeface="Times New Roman" panose="02020603050405020304" pitchFamily="18" charset="0"/>
                <a:ea typeface="Times New Roman" panose="02020603050405020304" pitchFamily="18" charset="0"/>
              </a:rPr>
              <a:t>, </a:t>
            </a:r>
            <a:r>
              <a:rPr lang="en-US" b="1">
                <a:solidFill>
                  <a:srgbClr val="0000FF"/>
                </a:solidFill>
                <a:effectLst/>
                <a:latin typeface="Times New Roman" panose="02020603050405020304" pitchFamily="18" charset="0"/>
                <a:ea typeface="Times New Roman" panose="02020603050405020304" pitchFamily="18" charset="0"/>
              </a:rPr>
              <a:t>nhưng yêu cầu về khả năng chịu được va đập đòi hỏi cao hơn </a:t>
            </a:r>
            <a:r>
              <a:rPr lang="en-US">
                <a:solidFill>
                  <a:srgbClr val="0000FF"/>
                </a:solidFill>
                <a:effectLst/>
                <a:latin typeface="Times New Roman" panose="02020603050405020304" pitchFamily="18" charset="0"/>
                <a:ea typeface="Times New Roman" panose="02020603050405020304" pitchFamily="18" charset="0"/>
              </a:rPr>
              <a:t>(độ bền uốn).</a:t>
            </a:r>
          </a:p>
          <a:p>
            <a:pPr>
              <a:buFontTx/>
              <a:buChar char="-"/>
            </a:pPr>
            <a:r>
              <a:rPr lang="en-US">
                <a:solidFill>
                  <a:srgbClr val="0000FF"/>
                </a:solidFill>
                <a:effectLst/>
                <a:latin typeface="Times New Roman" panose="02020603050405020304" pitchFamily="18" charset="0"/>
                <a:ea typeface="Times New Roman" panose="02020603050405020304" pitchFamily="18" charset="0"/>
              </a:rPr>
              <a:t>Vật liệu thông dụng dùng để làm phần cắt gọt của dao bào và xọc là thép gió (P18) hoặc hợp kim cứng: BK6, BK8, T15K6, T5K12B, TT7K12.</a:t>
            </a:r>
          </a:p>
          <a:p>
            <a:pPr>
              <a:buFontTx/>
              <a:buChar char="-"/>
            </a:pPr>
            <a:r>
              <a:rPr lang="en-US">
                <a:solidFill>
                  <a:srgbClr val="0000FF"/>
                </a:solidFill>
                <a:effectLst/>
                <a:latin typeface="Times New Roman" panose="02020603050405020304" pitchFamily="18" charset="0"/>
                <a:ea typeface="Times New Roman" panose="02020603050405020304" pitchFamily="18" charset="0"/>
              </a:rPr>
              <a:t>Vật liệu làm thân dao cũng được chọn như thân dao tiện.</a:t>
            </a:r>
          </a:p>
          <a:p>
            <a:pPr>
              <a:buFontTx/>
              <a:buChar char="-"/>
            </a:pPr>
            <a:r>
              <a:rPr lang="vi-VN" b="1">
                <a:solidFill>
                  <a:srgbClr val="0000FF"/>
                </a:solidFill>
                <a:latin typeface="Times New Roman" panose="02020603050405020304" pitchFamily="18" charset="0"/>
              </a:rPr>
              <a:t>Tiết diện ngang thân dao lớn </a:t>
            </a:r>
            <a:r>
              <a:rPr lang="vi-VN">
                <a:solidFill>
                  <a:srgbClr val="0000FF"/>
                </a:solidFill>
                <a:latin typeface="Times New Roman" panose="02020603050405020304" pitchFamily="18" charset="0"/>
              </a:rPr>
              <a:t>để chịu được lực va đập trong quá trình cắt.</a:t>
            </a:r>
            <a:endParaRPr lang="en-US">
              <a:solidFill>
                <a:srgbClr val="0000FF"/>
              </a:solidFill>
              <a:latin typeface="Times New Roman" panose="02020603050405020304" pitchFamily="18" charset="0"/>
            </a:endParaRPr>
          </a:p>
          <a:p>
            <a:pPr>
              <a:buFontTx/>
              <a:buChar char="-"/>
            </a:pPr>
            <a:r>
              <a:rPr lang="vi-VN" b="0" i="0">
                <a:solidFill>
                  <a:srgbClr val="0000FF"/>
                </a:solidFill>
                <a:effectLst/>
                <a:latin typeface="times new roman" panose="02020603050405020304" pitchFamily="18" charset="0"/>
              </a:rPr>
              <a:t>Góc nâng lưỡi cắt chính của dao được chế tạo lớn hơn 0, để tăng khả năng chịu va đập của mũi dao.</a:t>
            </a:r>
            <a:endParaRPr lang="en-US">
              <a:solidFill>
                <a:srgbClr val="0000FF"/>
              </a:solidFill>
              <a:latin typeface="Times New Roman" panose="02020603050405020304" pitchFamily="18" charset="0"/>
            </a:endParaRPr>
          </a:p>
          <a:p>
            <a:pPr>
              <a:buFontTx/>
              <a:buChar char="-"/>
            </a:pPr>
            <a:endParaRPr lang="en-US" sz="2400">
              <a:solidFill>
                <a:srgbClr val="0000FF"/>
              </a:solidFill>
            </a:endParaRPr>
          </a:p>
        </p:txBody>
      </p:sp>
    </p:spTree>
    <p:extLst>
      <p:ext uri="{BB962C8B-B14F-4D97-AF65-F5344CB8AC3E}">
        <p14:creationId xmlns:p14="http://schemas.microsoft.com/office/powerpoint/2010/main" val="388113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2BC85-1BA5-4052-B26D-D55CDFBCD185}"/>
              </a:ext>
            </a:extLst>
          </p:cNvPr>
          <p:cNvSpPr>
            <a:spLocks noGrp="1"/>
          </p:cNvSpPr>
          <p:nvPr>
            <p:ph type="title"/>
          </p:nvPr>
        </p:nvSpPr>
        <p:spPr>
          <a:xfrm>
            <a:off x="838200" y="365125"/>
            <a:ext cx="10515600" cy="549275"/>
          </a:xfrm>
        </p:spPr>
        <p:txBody>
          <a:bodyPr>
            <a:normAutofit/>
          </a:bodyPr>
          <a:lstStyle/>
          <a:p>
            <a:r>
              <a:rPr lang="en-US" sz="3200" b="1">
                <a:solidFill>
                  <a:srgbClr val="FF0000"/>
                </a:solidFill>
                <a:latin typeface="Times New Roman" panose="02020603050405020304" pitchFamily="18" charset="0"/>
                <a:cs typeface="Times New Roman" panose="02020603050405020304" pitchFamily="18" charset="0"/>
              </a:rPr>
              <a:t>DAO BÀO VÀ DAO XỌC</a:t>
            </a:r>
          </a:p>
        </p:txBody>
      </p:sp>
      <p:pic>
        <p:nvPicPr>
          <p:cNvPr id="4" name="Content Placeholder 3">
            <a:extLst>
              <a:ext uri="{FF2B5EF4-FFF2-40B4-BE49-F238E27FC236}">
                <a16:creationId xmlns:a16="http://schemas.microsoft.com/office/drawing/2014/main" id="{0D060301-E522-447E-A3D7-710564D980B8}"/>
              </a:ext>
            </a:extLst>
          </p:cNvPr>
          <p:cNvPicPr>
            <a:picLocks noGrp="1" noChangeAspect="1"/>
          </p:cNvPicPr>
          <p:nvPr>
            <p:ph idx="1"/>
          </p:nvPr>
        </p:nvPicPr>
        <p:blipFill>
          <a:blip r:embed="rId2"/>
          <a:stretch>
            <a:fillRect/>
          </a:stretch>
        </p:blipFill>
        <p:spPr>
          <a:xfrm>
            <a:off x="4056413" y="4092926"/>
            <a:ext cx="3866091" cy="2469144"/>
          </a:xfrm>
          <a:prstGeom prst="rect">
            <a:avLst/>
          </a:prstGeom>
        </p:spPr>
      </p:pic>
      <p:pic>
        <p:nvPicPr>
          <p:cNvPr id="5" name="Picture 4">
            <a:extLst>
              <a:ext uri="{FF2B5EF4-FFF2-40B4-BE49-F238E27FC236}">
                <a16:creationId xmlns:a16="http://schemas.microsoft.com/office/drawing/2014/main" id="{E831A77D-DFED-4044-AAD2-A0FE16DCC431}"/>
              </a:ext>
            </a:extLst>
          </p:cNvPr>
          <p:cNvPicPr>
            <a:picLocks noChangeAspect="1"/>
          </p:cNvPicPr>
          <p:nvPr/>
        </p:nvPicPr>
        <p:blipFill>
          <a:blip r:embed="rId3"/>
          <a:stretch>
            <a:fillRect/>
          </a:stretch>
        </p:blipFill>
        <p:spPr>
          <a:xfrm>
            <a:off x="8339761" y="3965893"/>
            <a:ext cx="3369309" cy="2526982"/>
          </a:xfrm>
          <a:prstGeom prst="rect">
            <a:avLst/>
          </a:prstGeom>
        </p:spPr>
      </p:pic>
      <p:pic>
        <p:nvPicPr>
          <p:cNvPr id="6" name="Picture 5">
            <a:extLst>
              <a:ext uri="{FF2B5EF4-FFF2-40B4-BE49-F238E27FC236}">
                <a16:creationId xmlns:a16="http://schemas.microsoft.com/office/drawing/2014/main" id="{B11F05BC-C193-4B4D-BEC6-8DE8E58C4929}"/>
              </a:ext>
            </a:extLst>
          </p:cNvPr>
          <p:cNvPicPr>
            <a:picLocks noChangeAspect="1"/>
          </p:cNvPicPr>
          <p:nvPr/>
        </p:nvPicPr>
        <p:blipFill>
          <a:blip r:embed="rId4"/>
          <a:stretch>
            <a:fillRect/>
          </a:stretch>
        </p:blipFill>
        <p:spPr>
          <a:xfrm>
            <a:off x="5781251" y="914400"/>
            <a:ext cx="5730266" cy="2719449"/>
          </a:xfrm>
          <a:prstGeom prst="rect">
            <a:avLst/>
          </a:prstGeom>
        </p:spPr>
      </p:pic>
      <p:sp>
        <p:nvSpPr>
          <p:cNvPr id="8" name="TextBox 7">
            <a:extLst>
              <a:ext uri="{FF2B5EF4-FFF2-40B4-BE49-F238E27FC236}">
                <a16:creationId xmlns:a16="http://schemas.microsoft.com/office/drawing/2014/main" id="{AC2C607B-E126-46DA-B8B7-1D2AB7E9EC0D}"/>
              </a:ext>
            </a:extLst>
          </p:cNvPr>
          <p:cNvSpPr txBox="1"/>
          <p:nvPr/>
        </p:nvSpPr>
        <p:spPr>
          <a:xfrm>
            <a:off x="171823" y="1198817"/>
            <a:ext cx="5641771" cy="1815882"/>
          </a:xfrm>
          <a:prstGeom prst="rect">
            <a:avLst/>
          </a:prstGeom>
          <a:noFill/>
        </p:spPr>
        <p:txBody>
          <a:bodyPr wrap="square">
            <a:spAutoFit/>
          </a:bodyPr>
          <a:lstStyle/>
          <a:p>
            <a:r>
              <a:rPr lang="vi-VN" sz="2800">
                <a:solidFill>
                  <a:srgbClr val="0000FF"/>
                </a:solidFill>
                <a:latin typeface="+mj-lt"/>
              </a:rPr>
              <a:t>- Dao Bào có hai loại là : dao bào đầu thẳng và dao bào đầu cong. Dao bào đầu thẳng dễ chế tạo dơn dao bào đầu cong.</a:t>
            </a:r>
            <a:endParaRPr lang="en-US" sz="2800">
              <a:solidFill>
                <a:srgbClr val="0000FF"/>
              </a:solidFill>
              <a:latin typeface="+mj-lt"/>
            </a:endParaRPr>
          </a:p>
        </p:txBody>
      </p:sp>
      <p:sp>
        <p:nvSpPr>
          <p:cNvPr id="10" name="TextBox 9">
            <a:extLst>
              <a:ext uri="{FF2B5EF4-FFF2-40B4-BE49-F238E27FC236}">
                <a16:creationId xmlns:a16="http://schemas.microsoft.com/office/drawing/2014/main" id="{D70EF394-8365-45CF-A535-2433A2086ECD}"/>
              </a:ext>
            </a:extLst>
          </p:cNvPr>
          <p:cNvSpPr txBox="1"/>
          <p:nvPr/>
        </p:nvSpPr>
        <p:spPr>
          <a:xfrm>
            <a:off x="171823" y="4444554"/>
            <a:ext cx="3552253" cy="1569660"/>
          </a:xfrm>
          <a:prstGeom prst="rect">
            <a:avLst/>
          </a:prstGeom>
          <a:noFill/>
        </p:spPr>
        <p:txBody>
          <a:bodyPr wrap="square">
            <a:spAutoFit/>
          </a:bodyPr>
          <a:lstStyle/>
          <a:p>
            <a:r>
              <a:rPr lang="vi-VN" sz="2400">
                <a:solidFill>
                  <a:srgbClr val="0000FF"/>
                </a:solidFill>
              </a:rPr>
              <a:t>- Dao Xọc được chế tạo dạng thẳng. Kết cấu dao tương tự dao tiện cắt đứt.</a:t>
            </a:r>
            <a:endParaRPr lang="en-US" sz="2400">
              <a:solidFill>
                <a:srgbClr val="0000FF"/>
              </a:solidFill>
            </a:endParaRPr>
          </a:p>
        </p:txBody>
      </p:sp>
    </p:spTree>
    <p:extLst>
      <p:ext uri="{BB962C8B-B14F-4D97-AF65-F5344CB8AC3E}">
        <p14:creationId xmlns:p14="http://schemas.microsoft.com/office/powerpoint/2010/main" val="39619708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D138E-0D8B-408D-8398-B3A07F0D3D6A}"/>
              </a:ext>
            </a:extLst>
          </p:cNvPr>
          <p:cNvSpPr>
            <a:spLocks noGrp="1"/>
          </p:cNvSpPr>
          <p:nvPr>
            <p:ph type="title"/>
          </p:nvPr>
        </p:nvSpPr>
        <p:spPr>
          <a:xfrm>
            <a:off x="838200" y="298346"/>
            <a:ext cx="10515600" cy="596775"/>
          </a:xfrm>
        </p:spPr>
        <p:txBody>
          <a:bodyPr>
            <a:normAutofit/>
          </a:bodyPr>
          <a:lstStyle/>
          <a:p>
            <a:r>
              <a:rPr lang="en-US" sz="2800" b="1" kern="0">
                <a:solidFill>
                  <a:srgbClr val="FF0000"/>
                </a:solidFill>
                <a:latin typeface="Times New Roman" panose="02020603050405020304" pitchFamily="18" charset="0"/>
              </a:rPr>
              <a:t>CÁC YẾU TỐ CẮT KHI BÀO VÀ XỌC</a:t>
            </a:r>
            <a:endParaRPr lang="en-US" sz="2800">
              <a:solidFill>
                <a:srgbClr val="FF0000"/>
              </a:solidFill>
            </a:endParaRPr>
          </a:p>
        </p:txBody>
      </p:sp>
      <p:sp>
        <p:nvSpPr>
          <p:cNvPr id="3" name="Content Placeholder 2">
            <a:extLst>
              <a:ext uri="{FF2B5EF4-FFF2-40B4-BE49-F238E27FC236}">
                <a16:creationId xmlns:a16="http://schemas.microsoft.com/office/drawing/2014/main" id="{64FDFD61-4C9E-4564-AB31-BBD016B984A7}"/>
              </a:ext>
            </a:extLst>
          </p:cNvPr>
          <p:cNvSpPr>
            <a:spLocks noGrp="1"/>
          </p:cNvSpPr>
          <p:nvPr>
            <p:ph idx="1"/>
          </p:nvPr>
        </p:nvSpPr>
        <p:spPr>
          <a:xfrm>
            <a:off x="368135" y="985653"/>
            <a:ext cx="7438407" cy="5776933"/>
          </a:xfrm>
        </p:spPr>
        <p:txBody>
          <a:bodyPr>
            <a:normAutofit fontScale="77500" lnSpcReduction="20000"/>
          </a:bodyPr>
          <a:lstStyle/>
          <a:p>
            <a:pPr algn="just">
              <a:lnSpc>
                <a:spcPct val="100000"/>
              </a:lnSpc>
              <a:spcBef>
                <a:spcPts val="600"/>
              </a:spcBef>
            </a:pPr>
            <a:r>
              <a:rPr lang="fr-FR" b="1">
                <a:solidFill>
                  <a:srgbClr val="0000FF"/>
                </a:solidFill>
                <a:effectLst/>
                <a:latin typeface="Times New Roman" panose="02020603050405020304" pitchFamily="18" charset="0"/>
                <a:ea typeface="Times New Roman" panose="02020603050405020304" pitchFamily="18" charset="0"/>
              </a:rPr>
              <a:t>Chiều sâu cắt t </a:t>
            </a:r>
            <a:r>
              <a:rPr lang="fr-FR">
                <a:solidFill>
                  <a:srgbClr val="0000FF"/>
                </a:solidFill>
                <a:effectLst/>
                <a:latin typeface="Times New Roman" panose="02020603050405020304" pitchFamily="18" charset="0"/>
                <a:ea typeface="Times New Roman" panose="02020603050405020304" pitchFamily="18" charset="0"/>
              </a:rPr>
              <a:t>[mm] </a:t>
            </a:r>
            <a:endParaRPr lang="en-US">
              <a:solidFill>
                <a:srgbClr val="0000FF"/>
              </a:solidFill>
              <a:effectLst/>
              <a:latin typeface="Times New Roman" panose="02020603050405020304" pitchFamily="18" charset="0"/>
              <a:ea typeface="Times New Roman" panose="02020603050405020304" pitchFamily="18" charset="0"/>
            </a:endParaRPr>
          </a:p>
          <a:p>
            <a:pPr marL="463550" indent="0" algn="just">
              <a:lnSpc>
                <a:spcPct val="100000"/>
              </a:lnSpc>
              <a:spcBef>
                <a:spcPts val="1200"/>
              </a:spcBef>
              <a:spcAft>
                <a:spcPts val="600"/>
              </a:spcAft>
              <a:buNone/>
            </a:pPr>
            <a:r>
              <a:rPr lang="fr-FR">
                <a:solidFill>
                  <a:srgbClr val="0000FF"/>
                </a:solidFill>
                <a:effectLst/>
                <a:latin typeface="Times New Roman" panose="02020603050405020304" pitchFamily="18" charset="0"/>
                <a:ea typeface="Times New Roman" panose="02020603050405020304" pitchFamily="18" charset="0"/>
              </a:rPr>
              <a:t>Là khoảng cách giữa bề mặt chưa gia công và bề mặt đã gia công sau một lát cắt đo theo phương vuông góc với bề mặt gia công.</a:t>
            </a:r>
          </a:p>
          <a:p>
            <a:pPr algn="just">
              <a:lnSpc>
                <a:spcPct val="100000"/>
              </a:lnSpc>
              <a:spcBef>
                <a:spcPts val="600"/>
              </a:spcBef>
              <a:spcAft>
                <a:spcPts val="600"/>
              </a:spcAft>
            </a:pPr>
            <a:r>
              <a:rPr lang="fr-FR" b="1">
                <a:solidFill>
                  <a:srgbClr val="0000FF"/>
                </a:solidFill>
                <a:effectLst/>
                <a:latin typeface="Times New Roman" panose="02020603050405020304" pitchFamily="18" charset="0"/>
                <a:ea typeface="Times New Roman" panose="02020603050405020304" pitchFamily="18" charset="0"/>
              </a:rPr>
              <a:t>Bước tiến s </a:t>
            </a:r>
            <a:r>
              <a:rPr lang="fr-FR">
                <a:solidFill>
                  <a:srgbClr val="0000FF"/>
                </a:solidFill>
                <a:effectLst/>
                <a:latin typeface="Times New Roman" panose="02020603050405020304" pitchFamily="18" charset="0"/>
                <a:ea typeface="Times New Roman" panose="02020603050405020304" pitchFamily="18" charset="0"/>
              </a:rPr>
              <a:t>[mm/hành trình kép]</a:t>
            </a:r>
            <a:endParaRPr lang="en-US">
              <a:solidFill>
                <a:srgbClr val="0000FF"/>
              </a:solidFill>
              <a:effectLst/>
              <a:latin typeface="Times New Roman" panose="02020603050405020304" pitchFamily="18" charset="0"/>
              <a:ea typeface="Times New Roman" panose="02020603050405020304" pitchFamily="18" charset="0"/>
            </a:endParaRPr>
          </a:p>
          <a:p>
            <a:pPr marL="403225" indent="0" algn="just">
              <a:lnSpc>
                <a:spcPct val="100000"/>
              </a:lnSpc>
              <a:spcBef>
                <a:spcPts val="0"/>
              </a:spcBef>
              <a:spcAft>
                <a:spcPts val="1200"/>
              </a:spcAft>
              <a:buNone/>
            </a:pPr>
            <a:r>
              <a:rPr lang="fr-FR">
                <a:solidFill>
                  <a:srgbClr val="0000FF"/>
                </a:solidFill>
                <a:effectLst/>
                <a:latin typeface="Times New Roman" panose="02020603050405020304" pitchFamily="18" charset="0"/>
                <a:ea typeface="Times New Roman" panose="02020603050405020304" pitchFamily="18" charset="0"/>
              </a:rPr>
              <a:t>Là khoảng dịch chuyển của </a:t>
            </a:r>
            <a:r>
              <a:rPr lang="fr-FR" b="1">
                <a:solidFill>
                  <a:srgbClr val="0000FF"/>
                </a:solidFill>
                <a:effectLst/>
                <a:latin typeface="Times New Roman" panose="02020603050405020304" pitchFamily="18" charset="0"/>
                <a:ea typeface="Times New Roman" panose="02020603050405020304" pitchFamily="18" charset="0"/>
              </a:rPr>
              <a:t>dao</a:t>
            </a:r>
            <a:r>
              <a:rPr lang="fr-FR">
                <a:solidFill>
                  <a:srgbClr val="0000FF"/>
                </a:solidFill>
                <a:effectLst/>
                <a:latin typeface="Times New Roman" panose="02020603050405020304" pitchFamily="18" charset="0"/>
                <a:ea typeface="Times New Roman" panose="02020603050405020304" pitchFamily="18" charset="0"/>
              </a:rPr>
              <a:t> hay </a:t>
            </a:r>
            <a:r>
              <a:rPr lang="fr-FR" b="1">
                <a:solidFill>
                  <a:srgbClr val="0000FF"/>
                </a:solidFill>
                <a:effectLst/>
                <a:latin typeface="Times New Roman" panose="02020603050405020304" pitchFamily="18" charset="0"/>
                <a:ea typeface="Times New Roman" panose="02020603050405020304" pitchFamily="18" charset="0"/>
              </a:rPr>
              <a:t>vật gia công</a:t>
            </a:r>
            <a:r>
              <a:rPr lang="fr-FR">
                <a:solidFill>
                  <a:srgbClr val="0000FF"/>
                </a:solidFill>
                <a:effectLst/>
                <a:latin typeface="Times New Roman" panose="02020603050405020304" pitchFamily="18" charset="0"/>
                <a:ea typeface="Times New Roman" panose="02020603050405020304" pitchFamily="18" charset="0"/>
              </a:rPr>
              <a:t> sau một hành trình kép.</a:t>
            </a:r>
            <a:endParaRPr lang="en-US">
              <a:solidFill>
                <a:srgbClr val="0000FF"/>
              </a:solidFill>
              <a:effectLst/>
              <a:latin typeface="Times New Roman" panose="02020603050405020304" pitchFamily="18" charset="0"/>
              <a:ea typeface="Times New Roman" panose="02020603050405020304" pitchFamily="18" charset="0"/>
            </a:endParaRPr>
          </a:p>
          <a:p>
            <a:pPr algn="just">
              <a:lnSpc>
                <a:spcPct val="100000"/>
              </a:lnSpc>
              <a:spcBef>
                <a:spcPts val="600"/>
              </a:spcBef>
              <a:spcAft>
                <a:spcPts val="600"/>
              </a:spcAft>
            </a:pPr>
            <a:r>
              <a:rPr lang="fr-FR" b="1">
                <a:solidFill>
                  <a:srgbClr val="0000FF"/>
                </a:solidFill>
                <a:effectLst/>
                <a:latin typeface="Times New Roman" panose="02020603050405020304" pitchFamily="18" charset="0"/>
                <a:ea typeface="Times New Roman" panose="02020603050405020304" pitchFamily="18" charset="0"/>
              </a:rPr>
              <a:t>Chiều dày cắt a </a:t>
            </a:r>
            <a:r>
              <a:rPr lang="fr-FR">
                <a:solidFill>
                  <a:srgbClr val="0000FF"/>
                </a:solidFill>
                <a:effectLst/>
                <a:latin typeface="Times New Roman" panose="02020603050405020304" pitchFamily="18" charset="0"/>
                <a:ea typeface="Times New Roman" panose="02020603050405020304" pitchFamily="18" charset="0"/>
              </a:rPr>
              <a:t>[mm]</a:t>
            </a:r>
            <a:endParaRPr lang="en-US">
              <a:solidFill>
                <a:srgbClr val="0000FF"/>
              </a:solidFill>
              <a:effectLst/>
              <a:latin typeface="Times New Roman" panose="02020603050405020304" pitchFamily="18" charset="0"/>
              <a:ea typeface="Times New Roman" panose="02020603050405020304" pitchFamily="18" charset="0"/>
            </a:endParaRPr>
          </a:p>
          <a:p>
            <a:pPr marL="403225" indent="0" algn="just">
              <a:lnSpc>
                <a:spcPct val="100000"/>
              </a:lnSpc>
              <a:spcBef>
                <a:spcPts val="0"/>
              </a:spcBef>
              <a:spcAft>
                <a:spcPts val="1200"/>
              </a:spcAft>
              <a:buNone/>
            </a:pPr>
            <a:r>
              <a:rPr lang="fr-FR">
                <a:solidFill>
                  <a:srgbClr val="0000FF"/>
                </a:solidFill>
                <a:effectLst/>
                <a:latin typeface="Times New Roman" panose="02020603050405020304" pitchFamily="18" charset="0"/>
                <a:ea typeface="Times New Roman" panose="02020603050405020304" pitchFamily="18" charset="0"/>
              </a:rPr>
              <a:t>Là khoảng cách giữa hai vị trí kế tiếp của lưỡi cắt chính trên mặt phẳng ngang khi dao thực hiện một bước tiến S.</a:t>
            </a:r>
            <a:endParaRPr lang="en-US">
              <a:solidFill>
                <a:srgbClr val="0000FF"/>
              </a:solidFill>
              <a:effectLst/>
              <a:latin typeface="Times New Roman" panose="02020603050405020304" pitchFamily="18" charset="0"/>
              <a:ea typeface="Times New Roman" panose="02020603050405020304" pitchFamily="18" charset="0"/>
            </a:endParaRPr>
          </a:p>
          <a:p>
            <a:pPr algn="just">
              <a:lnSpc>
                <a:spcPct val="100000"/>
              </a:lnSpc>
              <a:spcBef>
                <a:spcPts val="600"/>
              </a:spcBef>
              <a:spcAft>
                <a:spcPts val="600"/>
              </a:spcAft>
            </a:pPr>
            <a:r>
              <a:rPr lang="fr-FR" b="1">
                <a:solidFill>
                  <a:srgbClr val="0000FF"/>
                </a:solidFill>
                <a:effectLst/>
                <a:latin typeface="Times New Roman" panose="02020603050405020304" pitchFamily="18" charset="0"/>
                <a:ea typeface="Times New Roman" panose="02020603050405020304" pitchFamily="18" charset="0"/>
              </a:rPr>
              <a:t>Chiều rộng cắt b </a:t>
            </a:r>
            <a:r>
              <a:rPr lang="fr-FR">
                <a:solidFill>
                  <a:srgbClr val="0000FF"/>
                </a:solidFill>
                <a:effectLst/>
                <a:latin typeface="Times New Roman" panose="02020603050405020304" pitchFamily="18" charset="0"/>
                <a:ea typeface="Times New Roman" panose="02020603050405020304" pitchFamily="18" charset="0"/>
              </a:rPr>
              <a:t>[mm]</a:t>
            </a:r>
            <a:endParaRPr lang="en-US">
              <a:solidFill>
                <a:srgbClr val="0000FF"/>
              </a:solidFill>
              <a:effectLst/>
              <a:latin typeface="Times New Roman" panose="02020603050405020304" pitchFamily="18" charset="0"/>
              <a:ea typeface="Times New Roman" panose="02020603050405020304" pitchFamily="18" charset="0"/>
            </a:endParaRPr>
          </a:p>
          <a:p>
            <a:pPr marL="403225" indent="0" algn="just">
              <a:lnSpc>
                <a:spcPct val="100000"/>
              </a:lnSpc>
              <a:spcBef>
                <a:spcPts val="0"/>
              </a:spcBef>
              <a:buNone/>
            </a:pPr>
            <a:r>
              <a:rPr lang="fr-FR">
                <a:solidFill>
                  <a:srgbClr val="0000FF"/>
                </a:solidFill>
                <a:effectLst/>
                <a:latin typeface="Times New Roman" panose="02020603050405020304" pitchFamily="18" charset="0"/>
                <a:ea typeface="Times New Roman" panose="02020603050405020304" pitchFamily="18" charset="0"/>
              </a:rPr>
              <a:t>Là chiều dài lưỡi cắt chính tham gia cắt gọt.</a:t>
            </a:r>
          </a:p>
          <a:p>
            <a:pPr marL="403225" indent="0" algn="just">
              <a:lnSpc>
                <a:spcPct val="100000"/>
              </a:lnSpc>
              <a:spcBef>
                <a:spcPts val="0"/>
              </a:spcBef>
              <a:buNone/>
            </a:pPr>
            <a:r>
              <a:rPr lang="fr-FR" sz="2900">
                <a:solidFill>
                  <a:srgbClr val="0000FF"/>
                </a:solidFill>
                <a:latin typeface="Times New Roman" panose="02020603050405020304" pitchFamily="18" charset="0"/>
              </a:rPr>
              <a:t>Quan hệ của các yếu tố trên thông qua góc </a:t>
            </a:r>
            <a:r>
              <a:rPr lang="en-US" sz="2900">
                <a:solidFill>
                  <a:srgbClr val="0000FF"/>
                </a:solidFill>
                <a:latin typeface="Times New Roman" panose="02020603050405020304" pitchFamily="18" charset="0"/>
                <a:sym typeface="Symbol" panose="05050102010706020507" pitchFamily="18" charset="2"/>
              </a:rPr>
              <a:t></a:t>
            </a:r>
            <a:r>
              <a:rPr lang="fr-FR" sz="2900">
                <a:solidFill>
                  <a:srgbClr val="0000FF"/>
                </a:solidFill>
                <a:latin typeface="Times New Roman" panose="02020603050405020304" pitchFamily="18" charset="0"/>
              </a:rPr>
              <a:t> như sau</a:t>
            </a:r>
          </a:p>
          <a:p>
            <a:pPr marL="403225" indent="0" algn="just">
              <a:lnSpc>
                <a:spcPct val="100000"/>
              </a:lnSpc>
              <a:spcBef>
                <a:spcPts val="0"/>
              </a:spcBef>
              <a:buNone/>
            </a:pPr>
            <a:r>
              <a:rPr lang="en-US" sz="2900">
                <a:solidFill>
                  <a:srgbClr val="0000FF"/>
                </a:solidFill>
                <a:latin typeface="Times New Roman" panose="02020603050405020304" pitchFamily="18" charset="0"/>
              </a:rPr>
              <a:t>		</a:t>
            </a:r>
            <a:r>
              <a:rPr lang="en-US" sz="2900" b="1">
                <a:solidFill>
                  <a:srgbClr val="0000FF"/>
                </a:solidFill>
                <a:latin typeface="Times New Roman" panose="02020603050405020304" pitchFamily="18" charset="0"/>
              </a:rPr>
              <a:t>a = s.sin</a:t>
            </a:r>
            <a:r>
              <a:rPr lang="en-US" sz="2900" b="1">
                <a:solidFill>
                  <a:srgbClr val="0000FF"/>
                </a:solidFill>
                <a:latin typeface="Times New Roman" panose="02020603050405020304" pitchFamily="18" charset="0"/>
                <a:sym typeface="Symbol" panose="05050102010706020507" pitchFamily="18" charset="2"/>
              </a:rPr>
              <a:t> </a:t>
            </a:r>
            <a:r>
              <a:rPr lang="en-US" sz="2900">
                <a:solidFill>
                  <a:srgbClr val="0000FF"/>
                </a:solidFill>
                <a:latin typeface="Times New Roman" panose="02020603050405020304" pitchFamily="18" charset="0"/>
              </a:rPr>
              <a:t>[mm] </a:t>
            </a:r>
          </a:p>
          <a:p>
            <a:pPr marL="1828800" lvl="4" indent="0">
              <a:buNone/>
            </a:pPr>
            <a:r>
              <a:rPr lang="en-US" sz="2800" b="1">
                <a:solidFill>
                  <a:srgbClr val="0000FF"/>
                </a:solidFill>
                <a:latin typeface="Times New Roman" panose="02020603050405020304" pitchFamily="18" charset="0"/>
              </a:rPr>
              <a:t>b = t/sin</a:t>
            </a:r>
            <a:r>
              <a:rPr lang="en-US" sz="2800" b="1">
                <a:solidFill>
                  <a:srgbClr val="0000FF"/>
                </a:solidFill>
                <a:latin typeface="Times New Roman" panose="02020603050405020304" pitchFamily="18" charset="0"/>
                <a:sym typeface="Symbol" panose="05050102010706020507" pitchFamily="18" charset="2"/>
              </a:rPr>
              <a:t> </a:t>
            </a:r>
            <a:r>
              <a:rPr lang="en-US" sz="2800">
                <a:solidFill>
                  <a:srgbClr val="0000FF"/>
                </a:solidFill>
                <a:latin typeface="Times New Roman" panose="02020603050405020304" pitchFamily="18" charset="0"/>
              </a:rPr>
              <a:t>[mm] </a:t>
            </a:r>
            <a:endParaRPr lang="fr-FR" sz="2800">
              <a:solidFill>
                <a:srgbClr val="0000FF"/>
              </a:solidFill>
              <a:latin typeface="Times New Roman" panose="02020603050405020304" pitchFamily="18" charset="0"/>
            </a:endParaRPr>
          </a:p>
          <a:p>
            <a:r>
              <a:rPr lang="en-US" sz="2900">
                <a:solidFill>
                  <a:srgbClr val="0000FF"/>
                </a:solidFill>
                <a:latin typeface="Times New Roman" panose="02020603050405020304" pitchFamily="18" charset="0"/>
              </a:rPr>
              <a:t>(Khi xọc thông thường </a:t>
            </a:r>
            <a:r>
              <a:rPr lang="en-US" sz="2900">
                <a:solidFill>
                  <a:srgbClr val="0000FF"/>
                </a:solidFill>
                <a:latin typeface="Times New Roman" panose="02020603050405020304" pitchFamily="18" charset="0"/>
                <a:sym typeface="Symbol" panose="05050102010706020507" pitchFamily="18" charset="2"/>
              </a:rPr>
              <a:t></a:t>
            </a:r>
            <a:r>
              <a:rPr lang="en-US" sz="2900">
                <a:solidFill>
                  <a:srgbClr val="0000FF"/>
                </a:solidFill>
                <a:latin typeface="Times New Roman" panose="02020603050405020304" pitchFamily="18" charset="0"/>
              </a:rPr>
              <a:t> = 90</a:t>
            </a:r>
            <a:r>
              <a:rPr lang="en-US" sz="2900" baseline="30000">
                <a:solidFill>
                  <a:srgbClr val="0000FF"/>
                </a:solidFill>
                <a:latin typeface="Times New Roman" panose="02020603050405020304" pitchFamily="18" charset="0"/>
              </a:rPr>
              <a:t>0</a:t>
            </a:r>
            <a:r>
              <a:rPr lang="en-US" sz="2900">
                <a:solidFill>
                  <a:srgbClr val="0000FF"/>
                </a:solidFill>
                <a:latin typeface="Times New Roman" panose="02020603050405020304" pitchFamily="18" charset="0"/>
              </a:rPr>
              <a:t>, </a:t>
            </a:r>
            <a:r>
              <a:rPr lang="en-US" sz="2900">
                <a:solidFill>
                  <a:srgbClr val="0000FF"/>
                </a:solidFill>
                <a:latin typeface="Times New Roman" panose="02020603050405020304" pitchFamily="18" charset="0"/>
                <a:sym typeface="Symbol" panose="05050102010706020507" pitchFamily="18" charset="2"/>
              </a:rPr>
              <a:t></a:t>
            </a:r>
            <a:r>
              <a:rPr lang="en-US" sz="2900">
                <a:solidFill>
                  <a:srgbClr val="0000FF"/>
                </a:solidFill>
                <a:latin typeface="Times New Roman" panose="02020603050405020304" pitchFamily="18" charset="0"/>
              </a:rPr>
              <a:t>= 0 nên a = s và t = b)</a:t>
            </a:r>
          </a:p>
        </p:txBody>
      </p:sp>
      <p:pic>
        <p:nvPicPr>
          <p:cNvPr id="5" name="Picture 4">
            <a:extLst>
              <a:ext uri="{FF2B5EF4-FFF2-40B4-BE49-F238E27FC236}">
                <a16:creationId xmlns:a16="http://schemas.microsoft.com/office/drawing/2014/main" id="{10B5169C-9698-4851-A524-FD97D707E4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9047" y="401286"/>
            <a:ext cx="3289465" cy="3162572"/>
          </a:xfrm>
          <a:prstGeom prst="rect">
            <a:avLst/>
          </a:prstGeom>
        </p:spPr>
      </p:pic>
      <p:sp>
        <p:nvSpPr>
          <p:cNvPr id="9" name="Rectangle 8">
            <a:extLst>
              <a:ext uri="{FF2B5EF4-FFF2-40B4-BE49-F238E27FC236}">
                <a16:creationId xmlns:a16="http://schemas.microsoft.com/office/drawing/2014/main" id="{E32521BE-E37D-4024-812B-4D6E20F640F6}"/>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1" name="Group 10">
            <a:extLst>
              <a:ext uri="{FF2B5EF4-FFF2-40B4-BE49-F238E27FC236}">
                <a16:creationId xmlns:a16="http://schemas.microsoft.com/office/drawing/2014/main" id="{0A065E5E-856F-4C52-BF13-4999852B424A}"/>
              </a:ext>
            </a:extLst>
          </p:cNvPr>
          <p:cNvGrpSpPr>
            <a:grpSpLocks/>
          </p:cNvGrpSpPr>
          <p:nvPr/>
        </p:nvGrpSpPr>
        <p:grpSpPr bwMode="auto">
          <a:xfrm>
            <a:off x="8434351" y="3600018"/>
            <a:ext cx="3044161" cy="3162572"/>
            <a:chOff x="5166" y="7296"/>
            <a:chExt cx="5896" cy="5752"/>
          </a:xfrm>
        </p:grpSpPr>
        <p:sp>
          <p:nvSpPr>
            <p:cNvPr id="12" name="Text Box 11">
              <a:extLst>
                <a:ext uri="{FF2B5EF4-FFF2-40B4-BE49-F238E27FC236}">
                  <a16:creationId xmlns:a16="http://schemas.microsoft.com/office/drawing/2014/main" id="{4E5326E4-DA77-4787-B747-8311F7F3DD37}"/>
                </a:ext>
              </a:extLst>
            </p:cNvPr>
            <p:cNvSpPr txBox="1">
              <a:spLocks noChangeArrowheads="1"/>
            </p:cNvSpPr>
            <p:nvPr/>
          </p:nvSpPr>
          <p:spPr bwMode="auto">
            <a:xfrm>
              <a:off x="5166" y="12154"/>
              <a:ext cx="5896" cy="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100" b="1" i="1" u="none" strike="noStrike" cap="none" normalizeH="0" baseline="0">
                  <a:ln>
                    <a:noFill/>
                  </a:ln>
                  <a:solidFill>
                    <a:schemeClr val="tx1"/>
                  </a:solidFill>
                  <a:effectLst/>
                  <a:latin typeface="Calibri" panose="020F0502020204030204" pitchFamily="34" charset="0"/>
                </a:rPr>
                <a:t>Hình 4-4. Hướng chuyển động của dao và chi tiết </a:t>
              </a:r>
              <a:endParaRPr kumimoji="0" lang="en-US" altLang="en-US" sz="1100" b="1" i="1" u="none" strike="noStrike" cap="none" normalizeH="0" baseline="0">
                <a:ln>
                  <a:noFill/>
                </a:ln>
                <a:solidFill>
                  <a:schemeClr val="tx1"/>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100" b="1" i="1" u="none" strike="noStrike" cap="none" normalizeH="0" baseline="0">
                  <a:ln>
                    <a:noFill/>
                  </a:ln>
                  <a:solidFill>
                    <a:schemeClr val="tx1"/>
                  </a:solidFill>
                  <a:effectLst/>
                  <a:latin typeface="Calibri" panose="020F0502020204030204" pitchFamily="34" charset="0"/>
                </a:rPr>
                <a:t>Các ký hiệu về thông số lớp kim loại bị cắt khi xọc</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nvGrpSpPr>
            <p:cNvPr id="13" name="Group 12">
              <a:extLst>
                <a:ext uri="{FF2B5EF4-FFF2-40B4-BE49-F238E27FC236}">
                  <a16:creationId xmlns:a16="http://schemas.microsoft.com/office/drawing/2014/main" id="{85511361-9E0A-4D4A-A24B-5EA4F9BA40DB}"/>
                </a:ext>
              </a:extLst>
            </p:cNvPr>
            <p:cNvGrpSpPr>
              <a:grpSpLocks/>
            </p:cNvGrpSpPr>
            <p:nvPr/>
          </p:nvGrpSpPr>
          <p:grpSpPr bwMode="auto">
            <a:xfrm>
              <a:off x="6032" y="7296"/>
              <a:ext cx="4708" cy="4610"/>
              <a:chOff x="6032" y="7296"/>
              <a:chExt cx="4708" cy="4610"/>
            </a:xfrm>
          </p:grpSpPr>
          <p:pic>
            <p:nvPicPr>
              <p:cNvPr id="2061" name="Picture 13">
                <a:extLst>
                  <a:ext uri="{FF2B5EF4-FFF2-40B4-BE49-F238E27FC236}">
                    <a16:creationId xmlns:a16="http://schemas.microsoft.com/office/drawing/2014/main" id="{902742AA-B9ED-4355-81C0-322410C32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 y="7296"/>
                <a:ext cx="4708" cy="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14">
                <a:extLst>
                  <a:ext uri="{FF2B5EF4-FFF2-40B4-BE49-F238E27FC236}">
                    <a16:creationId xmlns:a16="http://schemas.microsoft.com/office/drawing/2014/main" id="{9DABC2CA-D903-411E-B65F-5AC2064BAE8A}"/>
                  </a:ext>
                </a:extLst>
              </p:cNvPr>
              <p:cNvSpPr txBox="1">
                <a:spLocks noChangeArrowheads="1"/>
              </p:cNvSpPr>
              <p:nvPr/>
            </p:nvSpPr>
            <p:spPr bwMode="auto">
              <a:xfrm>
                <a:off x="8896" y="9937"/>
                <a:ext cx="770"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a:ln>
                      <a:noFill/>
                    </a:ln>
                    <a:solidFill>
                      <a:schemeClr val="tx1"/>
                    </a:solidFill>
                    <a:effectLst/>
                    <a:latin typeface=".VnAvant" charset="0"/>
                  </a:rPr>
                  <a:t>a</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spTree>
    <p:extLst>
      <p:ext uri="{BB962C8B-B14F-4D97-AF65-F5344CB8AC3E}">
        <p14:creationId xmlns:p14="http://schemas.microsoft.com/office/powerpoint/2010/main" val="831304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D138E-0D8B-408D-8398-B3A07F0D3D6A}"/>
              </a:ext>
            </a:extLst>
          </p:cNvPr>
          <p:cNvSpPr>
            <a:spLocks noGrp="1"/>
          </p:cNvSpPr>
          <p:nvPr>
            <p:ph type="title"/>
          </p:nvPr>
        </p:nvSpPr>
        <p:spPr>
          <a:xfrm>
            <a:off x="838200" y="365126"/>
            <a:ext cx="10515600" cy="596775"/>
          </a:xfrm>
        </p:spPr>
        <p:txBody>
          <a:bodyPr>
            <a:normAutofit/>
          </a:bodyPr>
          <a:lstStyle/>
          <a:p>
            <a:r>
              <a:rPr lang="en-US" sz="2800" b="1" kern="0">
                <a:solidFill>
                  <a:srgbClr val="FF0000"/>
                </a:solidFill>
                <a:latin typeface="Times New Roman" panose="02020603050405020304" pitchFamily="18" charset="0"/>
              </a:rPr>
              <a:t>CÁC YẾU TỐ CẮT KHI BÀO VÀ XỌC</a:t>
            </a:r>
            <a:endParaRPr lang="en-US" sz="2800">
              <a:solidFill>
                <a:srgbClr val="FF0000"/>
              </a:solidFill>
            </a:endParaRPr>
          </a:p>
        </p:txBody>
      </p:sp>
      <p:sp>
        <p:nvSpPr>
          <p:cNvPr id="3" name="Content Placeholder 2">
            <a:extLst>
              <a:ext uri="{FF2B5EF4-FFF2-40B4-BE49-F238E27FC236}">
                <a16:creationId xmlns:a16="http://schemas.microsoft.com/office/drawing/2014/main" id="{64FDFD61-4C9E-4564-AB31-BBD016B984A7}"/>
              </a:ext>
            </a:extLst>
          </p:cNvPr>
          <p:cNvSpPr>
            <a:spLocks noGrp="1"/>
          </p:cNvSpPr>
          <p:nvPr>
            <p:ph idx="1"/>
          </p:nvPr>
        </p:nvSpPr>
        <p:spPr>
          <a:xfrm>
            <a:off x="713488" y="1490352"/>
            <a:ext cx="7094517" cy="3069772"/>
          </a:xfrm>
        </p:spPr>
        <p:txBody>
          <a:bodyPr>
            <a:normAutofit/>
          </a:bodyPr>
          <a:lstStyle/>
          <a:p>
            <a:pPr>
              <a:spcBef>
                <a:spcPts val="600"/>
              </a:spcBef>
              <a:spcAft>
                <a:spcPts val="600"/>
              </a:spcAft>
            </a:pPr>
            <a:r>
              <a:rPr lang="en-US" sz="2900" b="1">
                <a:solidFill>
                  <a:srgbClr val="0000FF"/>
                </a:solidFill>
                <a:latin typeface="Times New Roman" panose="02020603050405020304" pitchFamily="18" charset="0"/>
              </a:rPr>
              <a:t>Diện tích lớp cắt</a:t>
            </a:r>
          </a:p>
          <a:p>
            <a:pPr marL="90170" indent="0">
              <a:spcBef>
                <a:spcPts val="600"/>
              </a:spcBef>
              <a:spcAft>
                <a:spcPts val="600"/>
              </a:spcAft>
              <a:buNone/>
            </a:pPr>
            <a:r>
              <a:rPr lang="en-US" sz="2900" b="1">
                <a:solidFill>
                  <a:srgbClr val="0000FF"/>
                </a:solidFill>
                <a:latin typeface="Times New Roman" panose="02020603050405020304" pitchFamily="18" charset="0"/>
              </a:rPr>
              <a:t>		F = a.b = s.t </a:t>
            </a:r>
            <a:r>
              <a:rPr lang="en-US" sz="2900">
                <a:solidFill>
                  <a:srgbClr val="0000FF"/>
                </a:solidFill>
                <a:latin typeface="Times New Roman" panose="02020603050405020304" pitchFamily="18" charset="0"/>
              </a:rPr>
              <a:t>[mm</a:t>
            </a:r>
            <a:r>
              <a:rPr lang="en-US" sz="2900" baseline="30000">
                <a:solidFill>
                  <a:srgbClr val="0000FF"/>
                </a:solidFill>
                <a:latin typeface="Times New Roman" panose="02020603050405020304" pitchFamily="18" charset="0"/>
              </a:rPr>
              <a:t>2</a:t>
            </a:r>
            <a:r>
              <a:rPr lang="en-US" sz="2900">
                <a:solidFill>
                  <a:srgbClr val="0000FF"/>
                </a:solidFill>
                <a:latin typeface="Times New Roman" panose="02020603050405020304" pitchFamily="18" charset="0"/>
              </a:rPr>
              <a:t>]</a:t>
            </a:r>
          </a:p>
          <a:p>
            <a:r>
              <a:rPr lang="en-US" sz="2900" b="1">
                <a:solidFill>
                  <a:srgbClr val="0000FF"/>
                </a:solidFill>
                <a:latin typeface="Times New Roman" panose="02020603050405020304" pitchFamily="18" charset="0"/>
              </a:rPr>
              <a:t>Tốc độ cắt v </a:t>
            </a:r>
            <a:r>
              <a:rPr lang="en-US" sz="2900">
                <a:solidFill>
                  <a:srgbClr val="0000FF"/>
                </a:solidFill>
                <a:latin typeface="Times New Roman" panose="02020603050405020304" pitchFamily="18" charset="0"/>
              </a:rPr>
              <a:t>[m/phút]</a:t>
            </a:r>
          </a:p>
          <a:p>
            <a:r>
              <a:rPr lang="en-US" sz="2900">
                <a:solidFill>
                  <a:srgbClr val="0000FF"/>
                </a:solidFill>
                <a:latin typeface="Times New Roman" panose="02020603050405020304" pitchFamily="18" charset="0"/>
              </a:rPr>
              <a:t>Khi bào và xọc, tốc độ dịch chuyển của dao hay vật liệu gia công khi cắt gọt (luôn thay đổi trị số).</a:t>
            </a:r>
          </a:p>
          <a:p>
            <a:endParaRPr lang="en-US" sz="2900">
              <a:solidFill>
                <a:srgbClr val="0000FF"/>
              </a:solidFill>
              <a:latin typeface="Times New Roman" panose="02020603050405020304" pitchFamily="18" charset="0"/>
            </a:endParaRPr>
          </a:p>
        </p:txBody>
      </p:sp>
      <p:pic>
        <p:nvPicPr>
          <p:cNvPr id="5" name="Picture 4">
            <a:extLst>
              <a:ext uri="{FF2B5EF4-FFF2-40B4-BE49-F238E27FC236}">
                <a16:creationId xmlns:a16="http://schemas.microsoft.com/office/drawing/2014/main" id="{10B5169C-9698-4851-A524-FD97D707E4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9047" y="401286"/>
            <a:ext cx="3289465" cy="3162572"/>
          </a:xfrm>
          <a:prstGeom prst="rect">
            <a:avLst/>
          </a:prstGeom>
        </p:spPr>
      </p:pic>
      <p:sp>
        <p:nvSpPr>
          <p:cNvPr id="9" name="Rectangle 8">
            <a:extLst>
              <a:ext uri="{FF2B5EF4-FFF2-40B4-BE49-F238E27FC236}">
                <a16:creationId xmlns:a16="http://schemas.microsoft.com/office/drawing/2014/main" id="{E32521BE-E37D-4024-812B-4D6E20F640F6}"/>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1" name="Group 10">
            <a:extLst>
              <a:ext uri="{FF2B5EF4-FFF2-40B4-BE49-F238E27FC236}">
                <a16:creationId xmlns:a16="http://schemas.microsoft.com/office/drawing/2014/main" id="{0A065E5E-856F-4C52-BF13-4999852B424A}"/>
              </a:ext>
            </a:extLst>
          </p:cNvPr>
          <p:cNvGrpSpPr>
            <a:grpSpLocks/>
          </p:cNvGrpSpPr>
          <p:nvPr/>
        </p:nvGrpSpPr>
        <p:grpSpPr bwMode="auto">
          <a:xfrm>
            <a:off x="8434351" y="3600018"/>
            <a:ext cx="3044161" cy="3162572"/>
            <a:chOff x="5166" y="7296"/>
            <a:chExt cx="5896" cy="5752"/>
          </a:xfrm>
        </p:grpSpPr>
        <p:sp>
          <p:nvSpPr>
            <p:cNvPr id="12" name="Text Box 11">
              <a:extLst>
                <a:ext uri="{FF2B5EF4-FFF2-40B4-BE49-F238E27FC236}">
                  <a16:creationId xmlns:a16="http://schemas.microsoft.com/office/drawing/2014/main" id="{4E5326E4-DA77-4787-B747-8311F7F3DD37}"/>
                </a:ext>
              </a:extLst>
            </p:cNvPr>
            <p:cNvSpPr txBox="1">
              <a:spLocks noChangeArrowheads="1"/>
            </p:cNvSpPr>
            <p:nvPr/>
          </p:nvSpPr>
          <p:spPr bwMode="auto">
            <a:xfrm>
              <a:off x="5166" y="12154"/>
              <a:ext cx="5896" cy="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100" b="1" i="1" u="none" strike="noStrike" cap="none" normalizeH="0" baseline="0">
                  <a:ln>
                    <a:noFill/>
                  </a:ln>
                  <a:solidFill>
                    <a:schemeClr val="tx1"/>
                  </a:solidFill>
                  <a:effectLst/>
                  <a:latin typeface="Calibri" panose="020F0502020204030204" pitchFamily="34" charset="0"/>
                </a:rPr>
                <a:t>Hình 4-4. Hướng chuyển động của dao và chi tiết </a:t>
              </a:r>
              <a:endParaRPr kumimoji="0" lang="en-US" altLang="en-US" sz="1100" b="1" i="1" u="none" strike="noStrike" cap="none" normalizeH="0" baseline="0">
                <a:ln>
                  <a:noFill/>
                </a:ln>
                <a:solidFill>
                  <a:schemeClr val="tx1"/>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100" b="1" i="1" u="none" strike="noStrike" cap="none" normalizeH="0" baseline="0">
                  <a:ln>
                    <a:noFill/>
                  </a:ln>
                  <a:solidFill>
                    <a:schemeClr val="tx1"/>
                  </a:solidFill>
                  <a:effectLst/>
                  <a:latin typeface="Calibri" panose="020F0502020204030204" pitchFamily="34" charset="0"/>
                </a:rPr>
                <a:t>Các ký hiệu về thông số lớp kim loại bị cắt khi xọc</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nvGrpSpPr>
            <p:cNvPr id="13" name="Group 12">
              <a:extLst>
                <a:ext uri="{FF2B5EF4-FFF2-40B4-BE49-F238E27FC236}">
                  <a16:creationId xmlns:a16="http://schemas.microsoft.com/office/drawing/2014/main" id="{85511361-9E0A-4D4A-A24B-5EA4F9BA40DB}"/>
                </a:ext>
              </a:extLst>
            </p:cNvPr>
            <p:cNvGrpSpPr>
              <a:grpSpLocks/>
            </p:cNvGrpSpPr>
            <p:nvPr/>
          </p:nvGrpSpPr>
          <p:grpSpPr bwMode="auto">
            <a:xfrm>
              <a:off x="6032" y="7296"/>
              <a:ext cx="4708" cy="4610"/>
              <a:chOff x="6032" y="7296"/>
              <a:chExt cx="4708" cy="4610"/>
            </a:xfrm>
          </p:grpSpPr>
          <p:pic>
            <p:nvPicPr>
              <p:cNvPr id="2061" name="Picture 13">
                <a:extLst>
                  <a:ext uri="{FF2B5EF4-FFF2-40B4-BE49-F238E27FC236}">
                    <a16:creationId xmlns:a16="http://schemas.microsoft.com/office/drawing/2014/main" id="{902742AA-B9ED-4355-81C0-322410C32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 y="7296"/>
                <a:ext cx="4708" cy="4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14">
                <a:extLst>
                  <a:ext uri="{FF2B5EF4-FFF2-40B4-BE49-F238E27FC236}">
                    <a16:creationId xmlns:a16="http://schemas.microsoft.com/office/drawing/2014/main" id="{9DABC2CA-D903-411E-B65F-5AC2064BAE8A}"/>
                  </a:ext>
                </a:extLst>
              </p:cNvPr>
              <p:cNvSpPr txBox="1">
                <a:spLocks noChangeArrowheads="1"/>
              </p:cNvSpPr>
              <p:nvPr/>
            </p:nvSpPr>
            <p:spPr bwMode="auto">
              <a:xfrm>
                <a:off x="8896" y="9937"/>
                <a:ext cx="770"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a:ln>
                      <a:noFill/>
                    </a:ln>
                    <a:solidFill>
                      <a:schemeClr val="tx1"/>
                    </a:solidFill>
                    <a:effectLst/>
                    <a:latin typeface=".VnAvant" charset="0"/>
                  </a:rPr>
                  <a:t>a</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pSp>
      </p:grpSp>
    </p:spTree>
    <p:extLst>
      <p:ext uri="{BB962C8B-B14F-4D97-AF65-F5344CB8AC3E}">
        <p14:creationId xmlns:p14="http://schemas.microsoft.com/office/powerpoint/2010/main" val="2691956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2E4D4-E2BE-4A8B-B3A1-BB7AFFADB8F9}"/>
              </a:ext>
            </a:extLst>
          </p:cNvPr>
          <p:cNvSpPr>
            <a:spLocks noGrp="1"/>
          </p:cNvSpPr>
          <p:nvPr>
            <p:ph type="title"/>
          </p:nvPr>
        </p:nvSpPr>
        <p:spPr>
          <a:xfrm>
            <a:off x="838200" y="365126"/>
            <a:ext cx="10515600" cy="466148"/>
          </a:xfrm>
        </p:spPr>
        <p:txBody>
          <a:bodyPr>
            <a:noAutofit/>
          </a:bodyPr>
          <a:lstStyle/>
          <a:p>
            <a:r>
              <a:rPr lang="en-US" sz="3200" b="1" i="0">
                <a:solidFill>
                  <a:srgbClr val="FF0000"/>
                </a:solidFill>
                <a:effectLst/>
                <a:latin typeface="times new roman" panose="02020603050405020304" pitchFamily="18" charset="0"/>
              </a:rPr>
              <a:t>Các biện pháp công nghệ khi bào và xọc</a:t>
            </a:r>
            <a:endParaRPr lang="en-US" sz="3200">
              <a:solidFill>
                <a:srgbClr val="FF0000"/>
              </a:solidFill>
            </a:endParaRPr>
          </a:p>
        </p:txBody>
      </p:sp>
      <p:sp>
        <p:nvSpPr>
          <p:cNvPr id="3" name="Content Placeholder 2">
            <a:extLst>
              <a:ext uri="{FF2B5EF4-FFF2-40B4-BE49-F238E27FC236}">
                <a16:creationId xmlns:a16="http://schemas.microsoft.com/office/drawing/2014/main" id="{2DF9B1EA-EBB7-45E5-B4BF-9E89AD3E90D2}"/>
              </a:ext>
            </a:extLst>
          </p:cNvPr>
          <p:cNvSpPr>
            <a:spLocks noGrp="1"/>
          </p:cNvSpPr>
          <p:nvPr>
            <p:ph idx="1"/>
          </p:nvPr>
        </p:nvSpPr>
        <p:spPr>
          <a:xfrm>
            <a:off x="838200" y="985652"/>
            <a:ext cx="10515600" cy="5507222"/>
          </a:xfrm>
        </p:spPr>
        <p:txBody>
          <a:bodyPr>
            <a:noAutofit/>
          </a:bodyPr>
          <a:lstStyle/>
          <a:p>
            <a:r>
              <a:rPr lang="vi-VN" sz="3200" b="0" i="0">
                <a:solidFill>
                  <a:srgbClr val="0000FF"/>
                </a:solidFill>
                <a:effectLst/>
                <a:latin typeface="times new roman" panose="02020603050405020304" pitchFamily="18" charset="0"/>
              </a:rPr>
              <a:t>Để tăng năng suất khi bào người ta dùng các biện pháp sau:</a:t>
            </a:r>
            <a:endParaRPr lang="en-US" sz="3200" b="0" i="0">
              <a:solidFill>
                <a:srgbClr val="0000FF"/>
              </a:solidFill>
              <a:effectLst/>
              <a:latin typeface="times new roman" panose="02020603050405020304" pitchFamily="18" charset="0"/>
            </a:endParaRPr>
          </a:p>
          <a:p>
            <a:r>
              <a:rPr lang="en-US" sz="3200" b="0" i="0">
                <a:solidFill>
                  <a:srgbClr val="0000FF"/>
                </a:solidFill>
                <a:effectLst/>
                <a:latin typeface="times new roman" panose="02020603050405020304" pitchFamily="18" charset="0"/>
              </a:rPr>
              <a:t>Gá đặt:</a:t>
            </a:r>
          </a:p>
          <a:p>
            <a:pPr lvl="1"/>
            <a:r>
              <a:rPr lang="vi-VN" sz="3200" b="0" i="0">
                <a:solidFill>
                  <a:srgbClr val="0000FF"/>
                </a:solidFill>
                <a:effectLst/>
                <a:latin typeface="times new roman" panose="02020603050405020304" pitchFamily="18" charset="0"/>
              </a:rPr>
              <a:t>Trong sản xuất đơn chiếc phôi được gá đặt dựa theo dấu, rà gá và cắt thử nên năng suất thấp.</a:t>
            </a:r>
            <a:r>
              <a:rPr lang="en-US" sz="3200" b="0" i="0">
                <a:solidFill>
                  <a:srgbClr val="0000FF"/>
                </a:solidFill>
                <a:effectLst/>
                <a:latin typeface="times new roman" panose="02020603050405020304" pitchFamily="18" charset="0"/>
              </a:rPr>
              <a:t> </a:t>
            </a:r>
            <a:r>
              <a:rPr lang="vi-VN" sz="3200" b="0" i="0">
                <a:solidFill>
                  <a:srgbClr val="0000FF"/>
                </a:solidFill>
                <a:effectLst/>
                <a:latin typeface="times new roman" panose="02020603050405020304" pitchFamily="18" charset="0"/>
              </a:rPr>
              <a:t>Trong sản xuất hàng loạt người ta sử dụng đồ gá cũng như cữ so dao để gá đặt chi tiết và dụng cụ cắt nhằm tăng năng suất.</a:t>
            </a:r>
            <a:endParaRPr lang="en-US" sz="3200" b="0" i="0">
              <a:solidFill>
                <a:srgbClr val="0000FF"/>
              </a:solidFill>
              <a:effectLst/>
              <a:latin typeface="times new roman" panose="02020603050405020304" pitchFamily="18" charset="0"/>
            </a:endParaRPr>
          </a:p>
          <a:p>
            <a:pPr marL="457200" lvl="1" indent="0">
              <a:buNone/>
            </a:pPr>
            <a:endParaRPr lang="en-US" sz="3200" b="0" i="0">
              <a:solidFill>
                <a:srgbClr val="0000FF"/>
              </a:solidFill>
              <a:effectLst/>
              <a:latin typeface="times new roman" panose="02020603050405020304" pitchFamily="18" charset="0"/>
            </a:endParaRPr>
          </a:p>
          <a:p>
            <a:pPr marL="228600" lvl="1"/>
            <a:r>
              <a:rPr lang="en-US" sz="3200" b="0" i="0">
                <a:solidFill>
                  <a:srgbClr val="0000FF"/>
                </a:solidFill>
                <a:effectLst/>
                <a:latin typeface="times new roman" panose="02020603050405020304" pitchFamily="18" charset="0"/>
              </a:rPr>
              <a:t>Chọn máy:</a:t>
            </a:r>
          </a:p>
          <a:p>
            <a:pPr marL="685800" lvl="2"/>
            <a:r>
              <a:rPr lang="vi-VN" sz="3200" b="0" i="0">
                <a:solidFill>
                  <a:srgbClr val="0000FF"/>
                </a:solidFill>
                <a:effectLst/>
                <a:latin typeface="times new roman" panose="02020603050405020304" pitchFamily="18" charset="0"/>
              </a:rPr>
              <a:t>Các chi tiết lớn nên gia công trên máy bào giường để có thể gia công đồng thời nhiều đầu dao và nhi</a:t>
            </a:r>
            <a:r>
              <a:rPr lang="en-US" sz="3200" b="0" i="0">
                <a:solidFill>
                  <a:srgbClr val="0000FF"/>
                </a:solidFill>
                <a:effectLst/>
                <a:latin typeface="times new roman" panose="02020603050405020304" pitchFamily="18" charset="0"/>
              </a:rPr>
              <a:t>ề</a:t>
            </a:r>
            <a:r>
              <a:rPr lang="vi-VN" sz="3200" b="0" i="0">
                <a:solidFill>
                  <a:srgbClr val="0000FF"/>
                </a:solidFill>
                <a:effectLst/>
                <a:latin typeface="times new roman" panose="02020603050405020304" pitchFamily="18" charset="0"/>
              </a:rPr>
              <a:t>u dao khác nhau.</a:t>
            </a:r>
            <a:endParaRPr lang="en-US" sz="3200">
              <a:solidFill>
                <a:srgbClr val="0000FF"/>
              </a:solidFill>
              <a:latin typeface="times new roman" panose="02020603050405020304" pitchFamily="18" charset="0"/>
            </a:endParaRPr>
          </a:p>
        </p:txBody>
      </p:sp>
    </p:spTree>
    <p:extLst>
      <p:ext uri="{BB962C8B-B14F-4D97-AF65-F5344CB8AC3E}">
        <p14:creationId xmlns:p14="http://schemas.microsoft.com/office/powerpoint/2010/main" val="2605338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2E4D4-E2BE-4A8B-B3A1-BB7AFFADB8F9}"/>
              </a:ext>
            </a:extLst>
          </p:cNvPr>
          <p:cNvSpPr>
            <a:spLocks noGrp="1"/>
          </p:cNvSpPr>
          <p:nvPr>
            <p:ph type="title"/>
          </p:nvPr>
        </p:nvSpPr>
        <p:spPr>
          <a:xfrm>
            <a:off x="838200" y="365126"/>
            <a:ext cx="10515600" cy="466148"/>
          </a:xfrm>
        </p:spPr>
        <p:txBody>
          <a:bodyPr>
            <a:noAutofit/>
          </a:bodyPr>
          <a:lstStyle/>
          <a:p>
            <a:r>
              <a:rPr lang="en-US" sz="3200" b="1" i="0">
                <a:solidFill>
                  <a:srgbClr val="FF0000"/>
                </a:solidFill>
                <a:effectLst/>
                <a:latin typeface="times new roman" panose="02020603050405020304" pitchFamily="18" charset="0"/>
              </a:rPr>
              <a:t>Các biện pháp công nghệ khi bào và xọc</a:t>
            </a:r>
            <a:endParaRPr lang="en-US" sz="3200">
              <a:solidFill>
                <a:srgbClr val="FF0000"/>
              </a:solidFill>
            </a:endParaRPr>
          </a:p>
        </p:txBody>
      </p:sp>
      <p:sp>
        <p:nvSpPr>
          <p:cNvPr id="3" name="Content Placeholder 2">
            <a:extLst>
              <a:ext uri="{FF2B5EF4-FFF2-40B4-BE49-F238E27FC236}">
                <a16:creationId xmlns:a16="http://schemas.microsoft.com/office/drawing/2014/main" id="{2DF9B1EA-EBB7-45E5-B4BF-9E89AD3E90D2}"/>
              </a:ext>
            </a:extLst>
          </p:cNvPr>
          <p:cNvSpPr>
            <a:spLocks noGrp="1"/>
          </p:cNvSpPr>
          <p:nvPr>
            <p:ph idx="1"/>
          </p:nvPr>
        </p:nvSpPr>
        <p:spPr>
          <a:xfrm>
            <a:off x="755073" y="1341912"/>
            <a:ext cx="10515600" cy="5872348"/>
          </a:xfrm>
        </p:spPr>
        <p:txBody>
          <a:bodyPr>
            <a:noAutofit/>
          </a:bodyPr>
          <a:lstStyle/>
          <a:p>
            <a:pPr marL="685800" lvl="2"/>
            <a:r>
              <a:rPr lang="en-US" sz="2800" b="0" i="0">
                <a:solidFill>
                  <a:srgbClr val="0000FF"/>
                </a:solidFill>
                <a:effectLst/>
                <a:latin typeface="times new roman" panose="02020603050405020304" pitchFamily="18" charset="0"/>
              </a:rPr>
              <a:t>Khi dùng nhiều dao có thể gá dao theo 2 cách:</a:t>
            </a:r>
          </a:p>
          <a:p>
            <a:pPr marL="911225" lvl="2" indent="0">
              <a:buNone/>
            </a:pPr>
            <a:r>
              <a:rPr lang="en-US" sz="2800">
                <a:solidFill>
                  <a:srgbClr val="0000FF"/>
                </a:solidFill>
                <a:latin typeface="times new roman" panose="02020603050405020304" pitchFamily="18" charset="0"/>
              </a:rPr>
              <a:t>+ </a:t>
            </a:r>
            <a:r>
              <a:rPr lang="vi-VN" sz="2800" b="0" i="0">
                <a:solidFill>
                  <a:srgbClr val="0000FF"/>
                </a:solidFill>
                <a:effectLst/>
                <a:latin typeface="times new roman" panose="02020603050405020304" pitchFamily="18" charset="0"/>
              </a:rPr>
              <a:t>Gá dao theo cách phân chia chiều sâu cắt làm nhiều lớp sẽ tránh được hiện tượng mòn dao không đồng đều tới chất lượng bề mặt gia công.</a:t>
            </a:r>
            <a:endParaRPr lang="vi-VN" sz="2800" b="0" i="0">
              <a:solidFill>
                <a:srgbClr val="0000FF"/>
              </a:solidFill>
              <a:effectLst/>
              <a:latin typeface="inherit"/>
            </a:endParaRPr>
          </a:p>
          <a:p>
            <a:pPr marL="911225" lvl="2" indent="0">
              <a:buNone/>
            </a:pPr>
            <a:r>
              <a:rPr lang="en-US" sz="2800" b="0" i="0">
                <a:solidFill>
                  <a:srgbClr val="0000FF"/>
                </a:solidFill>
                <a:effectLst/>
                <a:latin typeface="times new roman" panose="02020603050405020304" pitchFamily="18" charset="0"/>
              </a:rPr>
              <a:t>+ </a:t>
            </a:r>
            <a:r>
              <a:rPr lang="vi-VN" sz="2800" b="0" i="0">
                <a:solidFill>
                  <a:srgbClr val="0000FF"/>
                </a:solidFill>
                <a:effectLst/>
                <a:latin typeface="times new roman" panose="02020603050405020304" pitchFamily="18" charset="0"/>
              </a:rPr>
              <a:t>Gá dao theo cách đặt các dao nối tiếp liên tục theo phương tiến dao cho phép gia công với bước tiến dao S lớn . Khi đó bước tiến cho 1 dao là s/n với n là số lượng dao và hiện tượng mòn không đều của các dao sẽ ảnh hưởng tới chất lượng bề mặt gia công.</a:t>
            </a:r>
            <a:endParaRPr lang="en-US" sz="2800" b="0" i="0">
              <a:solidFill>
                <a:srgbClr val="0000FF"/>
              </a:solidFill>
              <a:effectLst/>
              <a:latin typeface="times new roman" panose="02020603050405020304" pitchFamily="18" charset="0"/>
            </a:endParaRPr>
          </a:p>
          <a:p>
            <a:pPr marL="911225" lvl="2" indent="0">
              <a:buNone/>
            </a:pPr>
            <a:endParaRPr lang="vi-VN" sz="2800" b="0" i="0">
              <a:solidFill>
                <a:srgbClr val="0000FF"/>
              </a:solidFill>
              <a:effectLst/>
              <a:latin typeface="inherit"/>
            </a:endParaRPr>
          </a:p>
          <a:p>
            <a:pPr marL="685800" lvl="2"/>
            <a:r>
              <a:rPr lang="vi-VN" sz="2800" b="0" i="0">
                <a:solidFill>
                  <a:srgbClr val="0000FF"/>
                </a:solidFill>
                <a:effectLst/>
                <a:latin typeface="times new roman" panose="02020603050405020304" pitchFamily="18" charset="0"/>
              </a:rPr>
              <a:t>Các chi tiết có bề mặt gia công hẹp nên gá thành háng dọc theo phương chuyển động cắt.</a:t>
            </a:r>
            <a:endParaRPr lang="en-US" sz="2800" b="0" i="0">
              <a:solidFill>
                <a:srgbClr val="0000FF"/>
              </a:solidFill>
              <a:effectLst/>
              <a:latin typeface="times new roman" panose="02020603050405020304" pitchFamily="18" charset="0"/>
            </a:endParaRPr>
          </a:p>
        </p:txBody>
      </p:sp>
    </p:spTree>
    <p:extLst>
      <p:ext uri="{BB962C8B-B14F-4D97-AF65-F5344CB8AC3E}">
        <p14:creationId xmlns:p14="http://schemas.microsoft.com/office/powerpoint/2010/main" val="21175702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5FDB5-AD76-4541-9C7D-9AE58B11AE47}"/>
              </a:ext>
            </a:extLst>
          </p:cNvPr>
          <p:cNvSpPr>
            <a:spLocks noGrp="1"/>
          </p:cNvSpPr>
          <p:nvPr>
            <p:ph type="title"/>
          </p:nvPr>
        </p:nvSpPr>
        <p:spPr>
          <a:xfrm>
            <a:off x="838200" y="365125"/>
            <a:ext cx="10515600" cy="513649"/>
          </a:xfrm>
        </p:spPr>
        <p:txBody>
          <a:bodyPr>
            <a:normAutofit fontScale="90000"/>
          </a:bodyPr>
          <a:lstStyle/>
          <a:p>
            <a:r>
              <a:rPr lang="en-US" b="1" i="0">
                <a:solidFill>
                  <a:srgbClr val="FF0000"/>
                </a:solidFill>
                <a:effectLst/>
                <a:latin typeface="times new roman" panose="02020603050405020304" pitchFamily="18" charset="0"/>
              </a:rPr>
              <a:t>Các biện pháp nâng cao độ chính xác khi bào</a:t>
            </a:r>
            <a:r>
              <a:rPr lang="en-US" b="0" i="0">
                <a:solidFill>
                  <a:srgbClr val="FF0000"/>
                </a:solidFill>
                <a:effectLst/>
                <a:latin typeface="times new roman" panose="02020603050405020304" pitchFamily="18" charset="0"/>
              </a:rPr>
              <a:t>:</a:t>
            </a:r>
            <a:endParaRPr lang="en-US">
              <a:solidFill>
                <a:srgbClr val="FF0000"/>
              </a:solidFill>
            </a:endParaRPr>
          </a:p>
        </p:txBody>
      </p:sp>
      <p:sp>
        <p:nvSpPr>
          <p:cNvPr id="3" name="Content Placeholder 2">
            <a:extLst>
              <a:ext uri="{FF2B5EF4-FFF2-40B4-BE49-F238E27FC236}">
                <a16:creationId xmlns:a16="http://schemas.microsoft.com/office/drawing/2014/main" id="{1C5FCB92-40DB-46F2-AD10-7E554E0223AC}"/>
              </a:ext>
            </a:extLst>
          </p:cNvPr>
          <p:cNvSpPr>
            <a:spLocks noGrp="1"/>
          </p:cNvSpPr>
          <p:nvPr>
            <p:ph idx="1"/>
          </p:nvPr>
        </p:nvSpPr>
        <p:spPr>
          <a:xfrm>
            <a:off x="838200" y="1092530"/>
            <a:ext cx="10515600" cy="5084433"/>
          </a:xfrm>
        </p:spPr>
        <p:txBody>
          <a:bodyPr>
            <a:noAutofit/>
          </a:bodyPr>
          <a:lstStyle/>
          <a:p>
            <a:r>
              <a:rPr lang="en-US" sz="3200" b="0" i="0">
                <a:solidFill>
                  <a:srgbClr val="0000FF"/>
                </a:solidFill>
                <a:effectLst/>
                <a:latin typeface="times new roman" panose="02020603050405020304" pitchFamily="18" charset="0"/>
              </a:rPr>
              <a:t>Khi gia công các </a:t>
            </a:r>
            <a:r>
              <a:rPr lang="en-US" sz="3200" b="1" i="0">
                <a:solidFill>
                  <a:srgbClr val="0000FF"/>
                </a:solidFill>
                <a:effectLst/>
                <a:latin typeface="times new roman" panose="02020603050405020304" pitchFamily="18" charset="0"/>
              </a:rPr>
              <a:t>chi tiết lớn nên tách thành hai nguyên gia công thô và tinh riêng</a:t>
            </a:r>
            <a:r>
              <a:rPr lang="en-US" sz="3200" b="0" i="0">
                <a:solidFill>
                  <a:srgbClr val="0000FF"/>
                </a:solidFill>
                <a:effectLst/>
                <a:latin typeface="times new roman" panose="02020603050405020304" pitchFamily="18" charset="0"/>
              </a:rPr>
              <a:t> </a:t>
            </a:r>
            <a:r>
              <a:rPr lang="vi-VN" sz="3200" b="0" i="0">
                <a:solidFill>
                  <a:srgbClr val="0000FF"/>
                </a:solidFill>
                <a:effectLst/>
                <a:latin typeface="times new roman" panose="02020603050405020304" pitchFamily="18" charset="0"/>
              </a:rPr>
              <a:t>để giảm ảnh hưởng của hiện tượng phân bố lại ứng suất dư</a:t>
            </a:r>
            <a:r>
              <a:rPr lang="en-US" sz="3200" b="0" i="0">
                <a:solidFill>
                  <a:srgbClr val="0000FF"/>
                </a:solidFill>
                <a:effectLst/>
                <a:latin typeface="times new roman" panose="02020603050405020304" pitchFamily="18" charset="0"/>
              </a:rPr>
              <a:t>.</a:t>
            </a:r>
          </a:p>
          <a:p>
            <a:pPr marL="0" indent="0">
              <a:buNone/>
            </a:pPr>
            <a:endParaRPr lang="en-US" sz="3200" b="0" i="0">
              <a:solidFill>
                <a:srgbClr val="0000FF"/>
              </a:solidFill>
              <a:effectLst/>
              <a:latin typeface="times new roman" panose="02020603050405020304" pitchFamily="18" charset="0"/>
            </a:endParaRPr>
          </a:p>
          <a:p>
            <a:r>
              <a:rPr lang="vi-VN" sz="3200" b="0" i="0">
                <a:solidFill>
                  <a:srgbClr val="0000FF"/>
                </a:solidFill>
                <a:effectLst/>
                <a:latin typeface="times new roman" panose="02020603050405020304" pitchFamily="18" charset="0"/>
              </a:rPr>
              <a:t>Dùng phương pháp bào tinh mỏng bằng dao rộng bản chế tạo từ hợp kim cứng: dao bào có bề rộng từ 40mm÷120mm, cắt với chiều dài cắt t nhỏ (t</a:t>
            </a:r>
            <a:r>
              <a:rPr lang="vi-VN" sz="3200" b="0" i="0" baseline="-25000">
                <a:solidFill>
                  <a:srgbClr val="0000FF"/>
                </a:solidFill>
                <a:effectLst/>
                <a:latin typeface="times new roman" panose="02020603050405020304" pitchFamily="18" charset="0"/>
              </a:rPr>
              <a:t>1</a:t>
            </a:r>
            <a:r>
              <a:rPr lang="vi-VN" sz="3200" b="0" i="0">
                <a:solidFill>
                  <a:srgbClr val="0000FF"/>
                </a:solidFill>
                <a:effectLst/>
                <a:latin typeface="times new roman" panose="02020603050405020304" pitchFamily="18" charset="0"/>
              </a:rPr>
              <a:t>=0,1÷0.2mm, t</a:t>
            </a:r>
            <a:r>
              <a:rPr lang="vi-VN" sz="3200" b="0" i="0" baseline="-25000">
                <a:solidFill>
                  <a:srgbClr val="0000FF"/>
                </a:solidFill>
                <a:effectLst/>
                <a:latin typeface="times new roman" panose="02020603050405020304" pitchFamily="18" charset="0"/>
              </a:rPr>
              <a:t>2</a:t>
            </a:r>
            <a:r>
              <a:rPr lang="vi-VN" sz="3200" b="0" i="0">
                <a:solidFill>
                  <a:srgbClr val="0000FF"/>
                </a:solidFill>
                <a:effectLst/>
                <a:latin typeface="times new roman" panose="02020603050405020304" pitchFamily="18" charset="0"/>
              </a:rPr>
              <a:t> =0.05 ÷ 0.1mm) bằng một hoặc hai lần chạy dao, bước tiến cắt lớn (S= 0.5 bề rộng dao), Vc= 15÷200m/ph.</a:t>
            </a:r>
            <a:endParaRPr lang="en-US" sz="3200" b="0" i="0">
              <a:solidFill>
                <a:srgbClr val="0000FF"/>
              </a:solidFill>
              <a:effectLst/>
              <a:latin typeface="times new roman" panose="02020603050405020304" pitchFamily="18" charset="0"/>
            </a:endParaRPr>
          </a:p>
          <a:p>
            <a:pPr marL="0" indent="0">
              <a:buNone/>
            </a:pPr>
            <a:endParaRPr lang="en-US" sz="3200" b="0" i="0">
              <a:solidFill>
                <a:srgbClr val="0000FF"/>
              </a:solidFill>
              <a:effectLst/>
              <a:latin typeface="inherit"/>
            </a:endParaRPr>
          </a:p>
        </p:txBody>
      </p:sp>
    </p:spTree>
    <p:extLst>
      <p:ext uri="{BB962C8B-B14F-4D97-AF65-F5344CB8AC3E}">
        <p14:creationId xmlns:p14="http://schemas.microsoft.com/office/powerpoint/2010/main" val="2257474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5FDB5-AD76-4541-9C7D-9AE58B11AE47}"/>
              </a:ext>
            </a:extLst>
          </p:cNvPr>
          <p:cNvSpPr>
            <a:spLocks noGrp="1"/>
          </p:cNvSpPr>
          <p:nvPr>
            <p:ph type="title"/>
          </p:nvPr>
        </p:nvSpPr>
        <p:spPr>
          <a:xfrm>
            <a:off x="838200" y="365125"/>
            <a:ext cx="10515600" cy="513649"/>
          </a:xfrm>
        </p:spPr>
        <p:txBody>
          <a:bodyPr>
            <a:normAutofit fontScale="90000"/>
          </a:bodyPr>
          <a:lstStyle/>
          <a:p>
            <a:r>
              <a:rPr lang="en-US" b="1" i="0">
                <a:solidFill>
                  <a:srgbClr val="FF0000"/>
                </a:solidFill>
                <a:effectLst/>
                <a:latin typeface="times new roman" panose="02020603050405020304" pitchFamily="18" charset="0"/>
              </a:rPr>
              <a:t>Các biện pháp nâng cao độ chính xác khi bào</a:t>
            </a:r>
            <a:r>
              <a:rPr lang="en-US" b="0" i="0">
                <a:solidFill>
                  <a:srgbClr val="FF0000"/>
                </a:solidFill>
                <a:effectLst/>
                <a:latin typeface="times new roman" panose="02020603050405020304" pitchFamily="18" charset="0"/>
              </a:rPr>
              <a:t>:</a:t>
            </a:r>
            <a:endParaRPr lang="en-US">
              <a:solidFill>
                <a:srgbClr val="FF0000"/>
              </a:solidFill>
            </a:endParaRPr>
          </a:p>
        </p:txBody>
      </p:sp>
      <p:sp>
        <p:nvSpPr>
          <p:cNvPr id="3" name="Content Placeholder 2">
            <a:extLst>
              <a:ext uri="{FF2B5EF4-FFF2-40B4-BE49-F238E27FC236}">
                <a16:creationId xmlns:a16="http://schemas.microsoft.com/office/drawing/2014/main" id="{1C5FCB92-40DB-46F2-AD10-7E554E0223AC}"/>
              </a:ext>
            </a:extLst>
          </p:cNvPr>
          <p:cNvSpPr>
            <a:spLocks noGrp="1"/>
          </p:cNvSpPr>
          <p:nvPr>
            <p:ph idx="1"/>
          </p:nvPr>
        </p:nvSpPr>
        <p:spPr>
          <a:xfrm>
            <a:off x="838200" y="1092530"/>
            <a:ext cx="10515600" cy="5084433"/>
          </a:xfrm>
        </p:spPr>
        <p:txBody>
          <a:bodyPr>
            <a:noAutofit/>
          </a:bodyPr>
          <a:lstStyle/>
          <a:p>
            <a:r>
              <a:rPr lang="en-US" sz="3200" b="0" i="0">
                <a:solidFill>
                  <a:srgbClr val="0000FF"/>
                </a:solidFill>
                <a:effectLst/>
                <a:latin typeface="times new roman" panose="02020603050405020304" pitchFamily="18" charset="0"/>
              </a:rPr>
              <a:t>Bào tinh mỏng bằng dao rộng bản có các yêu cầu sau:</a:t>
            </a:r>
            <a:endParaRPr lang="en-US" sz="3200">
              <a:solidFill>
                <a:srgbClr val="0000FF"/>
              </a:solidFill>
              <a:latin typeface="times new roman" panose="02020603050405020304" pitchFamily="18" charset="0"/>
            </a:endParaRPr>
          </a:p>
          <a:p>
            <a:pPr marL="457200" lvl="1" indent="0">
              <a:buNone/>
            </a:pPr>
            <a:r>
              <a:rPr lang="en-US" sz="3200">
                <a:solidFill>
                  <a:srgbClr val="0000FF"/>
                </a:solidFill>
                <a:latin typeface="times new roman" panose="02020603050405020304" pitchFamily="18" charset="0"/>
              </a:rPr>
              <a:t>+ </a:t>
            </a:r>
            <a:r>
              <a:rPr lang="en-US" sz="3200" b="0" i="0">
                <a:solidFill>
                  <a:srgbClr val="0000FF"/>
                </a:solidFill>
                <a:effectLst/>
                <a:latin typeface="times new roman" panose="02020603050405020304" pitchFamily="18" charset="0"/>
              </a:rPr>
              <a:t>Máy phải đảm bảo chính xác</a:t>
            </a:r>
          </a:p>
          <a:p>
            <a:pPr marL="795338" lvl="1" indent="-338138">
              <a:buNone/>
            </a:pPr>
            <a:r>
              <a:rPr lang="en-US" sz="3200">
                <a:solidFill>
                  <a:srgbClr val="0000FF"/>
                </a:solidFill>
                <a:latin typeface="times new roman" panose="02020603050405020304" pitchFamily="18" charset="0"/>
              </a:rPr>
              <a:t>+ </a:t>
            </a:r>
            <a:r>
              <a:rPr lang="vi-VN" sz="3200" b="0" i="0">
                <a:solidFill>
                  <a:srgbClr val="0000FF"/>
                </a:solidFill>
                <a:effectLst/>
                <a:latin typeface="times new roman" panose="02020603050405020304" pitchFamily="18" charset="0"/>
              </a:rPr>
              <a:t>Dao đủ cứng vững, phần côngxôn của dao ngắn, lưỡi dao phải thẳng và được đánh bóng đạt Ra = 0.16µm, giá đặt dao phải kiểm tra bằng khe sáng.</a:t>
            </a:r>
            <a:endParaRPr lang="vi-VN" sz="3200" b="0" i="0">
              <a:solidFill>
                <a:srgbClr val="0000FF"/>
              </a:solidFill>
              <a:effectLst/>
              <a:latin typeface="inherit"/>
            </a:endParaRPr>
          </a:p>
          <a:p>
            <a:pPr marL="457200" lvl="1" indent="0">
              <a:buNone/>
            </a:pPr>
            <a:r>
              <a:rPr lang="en-US" sz="3200">
                <a:solidFill>
                  <a:srgbClr val="0000FF"/>
                </a:solidFill>
                <a:latin typeface="times new roman" panose="02020603050405020304" pitchFamily="18" charset="0"/>
              </a:rPr>
              <a:t>+ </a:t>
            </a:r>
            <a:r>
              <a:rPr lang="en-US" sz="3200" b="0" i="0">
                <a:solidFill>
                  <a:srgbClr val="0000FF"/>
                </a:solidFill>
                <a:effectLst/>
                <a:latin typeface="times new roman" panose="02020603050405020304" pitchFamily="18" charset="0"/>
              </a:rPr>
              <a:t>Các mặt tỳ của chi tiết phải thẳng và có Ra &lt; 5µm.</a:t>
            </a:r>
          </a:p>
          <a:p>
            <a:pPr marL="457200" lvl="1" indent="0">
              <a:buNone/>
            </a:pPr>
            <a:endParaRPr lang="en-US" sz="3200" b="0" i="0">
              <a:solidFill>
                <a:srgbClr val="0000FF"/>
              </a:solidFill>
              <a:effectLst/>
              <a:latin typeface="times new roman" panose="02020603050405020304" pitchFamily="18" charset="0"/>
            </a:endParaRPr>
          </a:p>
          <a:p>
            <a:pPr marL="228600" lvl="1"/>
            <a:r>
              <a:rPr lang="vi-VN" sz="3200" b="0" i="0">
                <a:solidFill>
                  <a:srgbClr val="0000FF"/>
                </a:solidFill>
                <a:effectLst/>
                <a:latin typeface="times new roman" panose="02020603050405020304" pitchFamily="18" charset="0"/>
              </a:rPr>
              <a:t>Bào tinh mỏng bằng dao rộng bản đạt được độ chính xác kích thước, độ phẳng, độ nhám bề mặt cao, có thề thay thế cho cạo hoặc khi không có phương tiện khác như mài phẳng, chuốt.</a:t>
            </a:r>
            <a:endParaRPr lang="en-US" sz="3200" b="0" i="0">
              <a:solidFill>
                <a:srgbClr val="0000FF"/>
              </a:solidFill>
              <a:effectLst/>
              <a:latin typeface="inherit"/>
            </a:endParaRPr>
          </a:p>
        </p:txBody>
      </p:sp>
    </p:spTree>
    <p:extLst>
      <p:ext uri="{BB962C8B-B14F-4D97-AF65-F5344CB8AC3E}">
        <p14:creationId xmlns:p14="http://schemas.microsoft.com/office/powerpoint/2010/main" val="33484399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F4D170A-17B6-4FE5-8612-40B8C955C2D5}"/>
              </a:ext>
            </a:extLst>
          </p:cNvPr>
          <p:cNvPicPr>
            <a:picLocks noChangeAspect="1"/>
          </p:cNvPicPr>
          <p:nvPr/>
        </p:nvPicPr>
        <p:blipFill rotWithShape="1">
          <a:blip r:embed="rId2"/>
          <a:srcRect l="27857" t="30120" r="23052" b="9764"/>
          <a:stretch/>
        </p:blipFill>
        <p:spPr>
          <a:xfrm>
            <a:off x="1995055" y="1101531"/>
            <a:ext cx="8110879" cy="5584277"/>
          </a:xfrm>
          <a:prstGeom prst="rect">
            <a:avLst/>
          </a:prstGeom>
        </p:spPr>
      </p:pic>
      <p:sp>
        <p:nvSpPr>
          <p:cNvPr id="5" name="TextBox 4">
            <a:extLst>
              <a:ext uri="{FF2B5EF4-FFF2-40B4-BE49-F238E27FC236}">
                <a16:creationId xmlns:a16="http://schemas.microsoft.com/office/drawing/2014/main" id="{C5BC7D6E-C103-4DA0-B980-412A414C666E}"/>
              </a:ext>
            </a:extLst>
          </p:cNvPr>
          <p:cNvSpPr txBox="1"/>
          <p:nvPr/>
        </p:nvSpPr>
        <p:spPr>
          <a:xfrm>
            <a:off x="2101933" y="558140"/>
            <a:ext cx="2113808" cy="523220"/>
          </a:xfrm>
          <a:prstGeom prst="rect">
            <a:avLst/>
          </a:prstGeom>
          <a:solidFill>
            <a:srgbClr val="FFFF00"/>
          </a:solidFill>
        </p:spPr>
        <p:txBody>
          <a:bodyPr wrap="square" rtlCol="0">
            <a:spAutoFit/>
          </a:bodyPr>
          <a:lstStyle/>
          <a:p>
            <a:r>
              <a:rPr lang="en-US" sz="2800" b="1">
                <a:solidFill>
                  <a:srgbClr val="FF0000"/>
                </a:solidFill>
                <a:latin typeface="Times New Roman" panose="02020603050405020304" pitchFamily="18" charset="0"/>
              </a:rPr>
              <a:t>Tốc độ cắt v</a:t>
            </a:r>
            <a:endParaRPr lang="en-US" sz="2800">
              <a:solidFill>
                <a:srgbClr val="FF0000"/>
              </a:solidFill>
            </a:endParaRPr>
          </a:p>
        </p:txBody>
      </p:sp>
    </p:spTree>
    <p:extLst>
      <p:ext uri="{BB962C8B-B14F-4D97-AF65-F5344CB8AC3E}">
        <p14:creationId xmlns:p14="http://schemas.microsoft.com/office/powerpoint/2010/main" val="21268694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78E9B7-473F-4FED-B6A8-D3295384B60E}"/>
              </a:ext>
            </a:extLst>
          </p:cNvPr>
          <p:cNvPicPr>
            <a:picLocks noChangeAspect="1"/>
          </p:cNvPicPr>
          <p:nvPr/>
        </p:nvPicPr>
        <p:blipFill rotWithShape="1">
          <a:blip r:embed="rId2"/>
          <a:srcRect l="28441" t="25442" r="20227" b="14961"/>
          <a:stretch/>
        </p:blipFill>
        <p:spPr>
          <a:xfrm>
            <a:off x="1169306" y="403760"/>
            <a:ext cx="9714914" cy="6341423"/>
          </a:xfrm>
          <a:prstGeom prst="rect">
            <a:avLst/>
          </a:prstGeom>
        </p:spPr>
      </p:pic>
    </p:spTree>
    <p:extLst>
      <p:ext uri="{BB962C8B-B14F-4D97-AF65-F5344CB8AC3E}">
        <p14:creationId xmlns:p14="http://schemas.microsoft.com/office/powerpoint/2010/main" val="231934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3EBF8-25E0-4404-9017-90561142862A}"/>
              </a:ext>
            </a:extLst>
          </p:cNvPr>
          <p:cNvSpPr>
            <a:spLocks noGrp="1"/>
          </p:cNvSpPr>
          <p:nvPr>
            <p:ph type="title"/>
          </p:nvPr>
        </p:nvSpPr>
        <p:spPr>
          <a:xfrm>
            <a:off x="838200" y="365125"/>
            <a:ext cx="10515600" cy="1249919"/>
          </a:xfrm>
        </p:spPr>
        <p:txBody>
          <a:bodyPr>
            <a:normAutofit/>
          </a:bodyPr>
          <a:lstStyle/>
          <a:p>
            <a:pPr algn="ctr"/>
            <a:r>
              <a:rPr lang="en-US" sz="28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CÔNG THỨC TÍNH VÀ TRÌNH TỰ CHỌN CHẾ ĐỘ CẮT KHI BÀO VÀ XỌC</a:t>
            </a:r>
            <a:endParaRPr lang="en-US" sz="2800" b="1">
              <a:solidFill>
                <a:srgbClr val="FF00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1D0130E-0658-4A10-B5C8-1176A04E7971}"/>
              </a:ext>
            </a:extLst>
          </p:cNvPr>
          <p:cNvSpPr>
            <a:spLocks noGrp="1"/>
          </p:cNvSpPr>
          <p:nvPr>
            <p:ph idx="1"/>
          </p:nvPr>
        </p:nvSpPr>
        <p:spPr/>
        <p:txBody>
          <a:bodyPr>
            <a:normAutofit fontScale="92500" lnSpcReduction="20000"/>
          </a:bodyPr>
          <a:lstStyle/>
          <a:p>
            <a:pPr algn="just">
              <a:spcBef>
                <a:spcPts val="600"/>
              </a:spcBef>
              <a:spcAft>
                <a:spcPts val="600"/>
              </a:spcAft>
            </a:pPr>
            <a:r>
              <a:rPr lang="en-US" b="1">
                <a:solidFill>
                  <a:srgbClr val="0000FF"/>
                </a:solidFill>
                <a:effectLst/>
                <a:latin typeface="Times New Roman" panose="02020603050405020304" pitchFamily="18" charset="0"/>
                <a:ea typeface="Times New Roman" panose="02020603050405020304" pitchFamily="18" charset="0"/>
              </a:rPr>
              <a:t>Chiều sâu cắt (t)</a:t>
            </a:r>
          </a:p>
          <a:p>
            <a:pPr marL="41910" indent="0" algn="just">
              <a:spcBef>
                <a:spcPts val="600"/>
              </a:spcBef>
              <a:spcAft>
                <a:spcPts val="600"/>
              </a:spcAft>
              <a:buNone/>
            </a:pPr>
            <a:r>
              <a:rPr lang="en-US">
                <a:solidFill>
                  <a:srgbClr val="0000FF"/>
                </a:solidFill>
                <a:effectLst/>
                <a:latin typeface="Times New Roman" panose="02020603050405020304" pitchFamily="18" charset="0"/>
                <a:ea typeface="Times New Roman" panose="02020603050405020304" pitchFamily="18" charset="0"/>
              </a:rPr>
              <a:t> 	</a:t>
            </a:r>
            <a:r>
              <a:rPr lang="en-US">
                <a:solidFill>
                  <a:srgbClr val="0000FF"/>
                </a:solidFill>
                <a:latin typeface="Times New Roman" panose="02020603050405020304" pitchFamily="18" charset="0"/>
              </a:rPr>
              <a:t>Xác định trên cơ sở tương tự nguyên công tiện khi gia công thô và 	tinh.</a:t>
            </a:r>
          </a:p>
          <a:p>
            <a:r>
              <a:rPr lang="en-US" b="1">
                <a:solidFill>
                  <a:srgbClr val="0000FF"/>
                </a:solidFill>
                <a:effectLst/>
                <a:latin typeface="Times New Roman" panose="02020603050405020304" pitchFamily="18" charset="0"/>
                <a:ea typeface="Times New Roman" panose="02020603050405020304" pitchFamily="18" charset="0"/>
              </a:rPr>
              <a:t>Bước tiến (s)</a:t>
            </a:r>
            <a:endParaRPr lang="en-US" b="1">
              <a:solidFill>
                <a:srgbClr val="0000FF"/>
              </a:solidFill>
              <a:latin typeface="Times New Roman" panose="02020603050405020304" pitchFamily="18" charset="0"/>
              <a:ea typeface="Times New Roman" panose="02020603050405020304" pitchFamily="18" charset="0"/>
            </a:endParaRPr>
          </a:p>
          <a:p>
            <a:pPr indent="270510" algn="just">
              <a:spcBef>
                <a:spcPts val="600"/>
              </a:spcBef>
              <a:spcAft>
                <a:spcPts val="600"/>
              </a:spcAft>
            </a:pPr>
            <a:r>
              <a:rPr lang="en-US">
                <a:solidFill>
                  <a:srgbClr val="0000FF"/>
                </a:solidFill>
                <a:effectLst/>
                <a:latin typeface="Times New Roman" panose="02020603050405020304" pitchFamily="18" charset="0"/>
                <a:ea typeface="Times New Roman" panose="02020603050405020304" pitchFamily="18" charset="0"/>
              </a:rPr>
              <a:t>Khi bào mặt phẳng trên máy bào ngang:</a:t>
            </a:r>
          </a:p>
          <a:p>
            <a:pPr marL="41910" indent="0" algn="just">
              <a:spcBef>
                <a:spcPts val="600"/>
              </a:spcBef>
              <a:spcAft>
                <a:spcPts val="600"/>
              </a:spcAft>
              <a:buNone/>
            </a:pPr>
            <a:r>
              <a:rPr lang="en-US">
                <a:solidFill>
                  <a:srgbClr val="0000FF"/>
                </a:solidFill>
                <a:effectLst/>
                <a:latin typeface="Times New Roman" panose="02020603050405020304" pitchFamily="18" charset="0"/>
                <a:ea typeface="Times New Roman" panose="02020603050405020304" pitchFamily="18" charset="0"/>
              </a:rPr>
              <a:t> 	s = 0,4 </a:t>
            </a:r>
            <a:r>
              <a:rPr lang="en-US">
                <a:solidFill>
                  <a:srgbClr val="0000FF"/>
                </a:solidFill>
                <a:effectLst/>
                <a:latin typeface="Times New Roman" panose="02020603050405020304" pitchFamily="18" charset="0"/>
                <a:ea typeface="Times New Roman" panose="02020603050405020304" pitchFamily="18" charset="0"/>
                <a:sym typeface="Symbol" panose="05050102010706020507" pitchFamily="18" charset="2"/>
              </a:rPr>
              <a:t></a:t>
            </a:r>
            <a:r>
              <a:rPr lang="en-US">
                <a:solidFill>
                  <a:srgbClr val="0000FF"/>
                </a:solidFill>
                <a:effectLst/>
                <a:latin typeface="Times New Roman" panose="02020603050405020304" pitchFamily="18" charset="0"/>
                <a:ea typeface="Times New Roman" panose="02020603050405020304" pitchFamily="18" charset="0"/>
              </a:rPr>
              <a:t> 2 mm/hành trình kép (htk) khi gia công thô gang, thép.</a:t>
            </a:r>
          </a:p>
          <a:p>
            <a:pPr marL="41910" indent="0" algn="just">
              <a:spcBef>
                <a:spcPts val="600"/>
              </a:spcBef>
              <a:spcAft>
                <a:spcPts val="600"/>
              </a:spcAft>
              <a:buNone/>
            </a:pPr>
            <a:r>
              <a:rPr lang="en-US">
                <a:solidFill>
                  <a:srgbClr val="0000FF"/>
                </a:solidFill>
                <a:effectLst/>
                <a:latin typeface="Times New Roman" panose="02020603050405020304" pitchFamily="18" charset="0"/>
                <a:ea typeface="Times New Roman" panose="02020603050405020304" pitchFamily="18" charset="0"/>
              </a:rPr>
              <a:t> 	s = 0,2 </a:t>
            </a:r>
            <a:r>
              <a:rPr lang="en-US">
                <a:solidFill>
                  <a:srgbClr val="0000FF"/>
                </a:solidFill>
                <a:effectLst/>
                <a:latin typeface="Times New Roman" panose="02020603050405020304" pitchFamily="18" charset="0"/>
                <a:ea typeface="Times New Roman" panose="02020603050405020304" pitchFamily="18" charset="0"/>
                <a:sym typeface="Symbol" panose="05050102010706020507" pitchFamily="18" charset="2"/>
              </a:rPr>
              <a:t></a:t>
            </a:r>
            <a:r>
              <a:rPr lang="en-US">
                <a:solidFill>
                  <a:srgbClr val="0000FF"/>
                </a:solidFill>
                <a:effectLst/>
                <a:latin typeface="Times New Roman" panose="02020603050405020304" pitchFamily="18" charset="0"/>
                <a:ea typeface="Times New Roman" panose="02020603050405020304" pitchFamily="18" charset="0"/>
              </a:rPr>
              <a:t> 1,2 mm/htk khi gia công tinh gang, thép.</a:t>
            </a:r>
          </a:p>
          <a:p>
            <a:pPr marL="41910" indent="0" algn="just">
              <a:spcBef>
                <a:spcPts val="600"/>
              </a:spcBef>
              <a:spcAft>
                <a:spcPts val="600"/>
              </a:spcAft>
              <a:buNone/>
            </a:pPr>
            <a:r>
              <a:rPr lang="en-US" b="1">
                <a:solidFill>
                  <a:srgbClr val="0000FF"/>
                </a:solidFill>
                <a:effectLst/>
                <a:latin typeface="Times New Roman" panose="02020603050405020304" pitchFamily="18" charset="0"/>
                <a:ea typeface="Times New Roman" panose="02020603050405020304" pitchFamily="18" charset="0"/>
              </a:rPr>
              <a:t>Vận tốc cắt (v)</a:t>
            </a:r>
          </a:p>
          <a:p>
            <a:pPr marL="41910" indent="0" algn="just">
              <a:lnSpc>
                <a:spcPct val="120000"/>
              </a:lnSpc>
              <a:spcBef>
                <a:spcPts val="600"/>
              </a:spcBef>
              <a:spcAft>
                <a:spcPts val="600"/>
              </a:spcAft>
              <a:buNone/>
            </a:pPr>
            <a:r>
              <a:rPr lang="en-US">
                <a:solidFill>
                  <a:srgbClr val="0000FF"/>
                </a:solidFill>
                <a:effectLst/>
                <a:latin typeface="Times New Roman" panose="02020603050405020304" pitchFamily="18" charset="0"/>
                <a:ea typeface="Times New Roman" panose="02020603050405020304" pitchFamily="18" charset="0"/>
              </a:rPr>
              <a:t>	Tính theo công thức như tiện ngoài nhưng phải nhân với hệ số hiệu 	chỉnh chuẩn xét đến tính va đập của phụ tải Kv</a:t>
            </a:r>
          </a:p>
          <a:p>
            <a:endParaRPr lang="en-US"/>
          </a:p>
        </p:txBody>
      </p:sp>
    </p:spTree>
    <p:extLst>
      <p:ext uri="{BB962C8B-B14F-4D97-AF65-F5344CB8AC3E}">
        <p14:creationId xmlns:p14="http://schemas.microsoft.com/office/powerpoint/2010/main" val="2003847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50DAA9B-6409-45B4-BC92-98C867EEEE42}"/>
              </a:ext>
            </a:extLst>
          </p:cNvPr>
          <p:cNvPicPr>
            <a:picLocks noChangeAspect="1"/>
          </p:cNvPicPr>
          <p:nvPr/>
        </p:nvPicPr>
        <p:blipFill rotWithShape="1">
          <a:blip r:embed="rId2"/>
          <a:srcRect l="25617" t="46059" r="19156" b="12709"/>
          <a:stretch/>
        </p:blipFill>
        <p:spPr>
          <a:xfrm>
            <a:off x="2695699" y="475013"/>
            <a:ext cx="7589028" cy="3185519"/>
          </a:xfrm>
          <a:prstGeom prst="rect">
            <a:avLst/>
          </a:prstGeom>
        </p:spPr>
      </p:pic>
      <p:pic>
        <p:nvPicPr>
          <p:cNvPr id="5" name="Picture 4">
            <a:extLst>
              <a:ext uri="{FF2B5EF4-FFF2-40B4-BE49-F238E27FC236}">
                <a16:creationId xmlns:a16="http://schemas.microsoft.com/office/drawing/2014/main" id="{417E1D53-6481-4008-817F-84868F8B3A8A}"/>
              </a:ext>
            </a:extLst>
          </p:cNvPr>
          <p:cNvPicPr>
            <a:picLocks noChangeAspect="1"/>
          </p:cNvPicPr>
          <p:nvPr/>
        </p:nvPicPr>
        <p:blipFill rotWithShape="1">
          <a:blip r:embed="rId3"/>
          <a:srcRect l="26591" t="36011" r="20617" b="18946"/>
          <a:stretch/>
        </p:blipFill>
        <p:spPr>
          <a:xfrm>
            <a:off x="2770909" y="3660532"/>
            <a:ext cx="6436426" cy="3087584"/>
          </a:xfrm>
          <a:prstGeom prst="rect">
            <a:avLst/>
          </a:prstGeom>
        </p:spPr>
      </p:pic>
    </p:spTree>
    <p:extLst>
      <p:ext uri="{BB962C8B-B14F-4D97-AF65-F5344CB8AC3E}">
        <p14:creationId xmlns:p14="http://schemas.microsoft.com/office/powerpoint/2010/main" val="317268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25AD95-0FBF-4615-BE4D-3B415A9A3B4C}"/>
              </a:ext>
            </a:extLst>
          </p:cNvPr>
          <p:cNvSpPr>
            <a:spLocks noGrp="1"/>
          </p:cNvSpPr>
          <p:nvPr>
            <p:ph idx="1"/>
          </p:nvPr>
        </p:nvSpPr>
        <p:spPr>
          <a:xfrm>
            <a:off x="838200" y="1801241"/>
            <a:ext cx="10515600" cy="4351338"/>
          </a:xfrm>
        </p:spPr>
        <p:txBody>
          <a:bodyPr/>
          <a:lstStyle/>
          <a:p>
            <a:r>
              <a:rPr lang="en-US" b="1">
                <a:solidFill>
                  <a:srgbClr val="0000FF"/>
                </a:solidFill>
                <a:effectLst/>
                <a:latin typeface="Times New Roman" panose="02020603050405020304" pitchFamily="18" charset="0"/>
                <a:ea typeface="Times New Roman" panose="02020603050405020304" pitchFamily="18" charset="0"/>
              </a:rPr>
              <a:t>Lực cắt</a:t>
            </a:r>
          </a:p>
          <a:p>
            <a:pPr marL="0" indent="0">
              <a:buNone/>
            </a:pPr>
            <a:r>
              <a:rPr lang="en-US">
                <a:solidFill>
                  <a:srgbClr val="0000FF"/>
                </a:solidFill>
                <a:effectLst/>
                <a:latin typeface="Times New Roman" panose="02020603050405020304" pitchFamily="18" charset="0"/>
                <a:ea typeface="Times New Roman" panose="02020603050405020304" pitchFamily="18" charset="0"/>
              </a:rPr>
              <a:t>		P</a:t>
            </a:r>
            <a:r>
              <a:rPr lang="en-US" baseline="-25000">
                <a:solidFill>
                  <a:srgbClr val="0000FF"/>
                </a:solidFill>
                <a:effectLst/>
                <a:latin typeface="Times New Roman" panose="02020603050405020304" pitchFamily="18" charset="0"/>
                <a:ea typeface="Times New Roman" panose="02020603050405020304" pitchFamily="18" charset="0"/>
              </a:rPr>
              <a:t>z</a:t>
            </a:r>
            <a:r>
              <a:rPr lang="en-US">
                <a:solidFill>
                  <a:srgbClr val="0000FF"/>
                </a:solidFill>
                <a:effectLst/>
                <a:latin typeface="Times New Roman" panose="02020603050405020304" pitchFamily="18" charset="0"/>
                <a:ea typeface="Times New Roman" panose="02020603050405020304" pitchFamily="18" charset="0"/>
              </a:rPr>
              <a:t> = C</a:t>
            </a:r>
            <a:r>
              <a:rPr lang="en-US" baseline="-25000">
                <a:solidFill>
                  <a:srgbClr val="0000FF"/>
                </a:solidFill>
                <a:effectLst/>
                <a:latin typeface="Times New Roman" panose="02020603050405020304" pitchFamily="18" charset="0"/>
                <a:ea typeface="Times New Roman" panose="02020603050405020304" pitchFamily="18" charset="0"/>
              </a:rPr>
              <a:t>Pz</a:t>
            </a:r>
            <a:r>
              <a:rPr lang="en-US">
                <a:solidFill>
                  <a:srgbClr val="0000FF"/>
                </a:solidFill>
                <a:effectLst/>
                <a:latin typeface="Times New Roman" panose="02020603050405020304" pitchFamily="18" charset="0"/>
                <a:ea typeface="Times New Roman" panose="02020603050405020304" pitchFamily="18" charset="0"/>
              </a:rPr>
              <a:t>. t</a:t>
            </a:r>
            <a:r>
              <a:rPr lang="en-US" baseline="30000">
                <a:solidFill>
                  <a:srgbClr val="0000FF"/>
                </a:solidFill>
                <a:effectLst/>
                <a:latin typeface="Times New Roman" panose="02020603050405020304" pitchFamily="18" charset="0"/>
                <a:ea typeface="Times New Roman" panose="02020603050405020304" pitchFamily="18" charset="0"/>
              </a:rPr>
              <a:t>xpz</a:t>
            </a:r>
            <a:r>
              <a:rPr lang="en-US">
                <a:solidFill>
                  <a:srgbClr val="0000FF"/>
                </a:solidFill>
                <a:effectLst/>
                <a:latin typeface="Times New Roman" panose="02020603050405020304" pitchFamily="18" charset="0"/>
                <a:ea typeface="Times New Roman" panose="02020603050405020304" pitchFamily="18" charset="0"/>
              </a:rPr>
              <a:t>. s</a:t>
            </a:r>
            <a:r>
              <a:rPr lang="en-US" baseline="30000">
                <a:solidFill>
                  <a:srgbClr val="0000FF"/>
                </a:solidFill>
                <a:effectLst/>
                <a:latin typeface="Times New Roman" panose="02020603050405020304" pitchFamily="18" charset="0"/>
                <a:ea typeface="Times New Roman" panose="02020603050405020304" pitchFamily="18" charset="0"/>
              </a:rPr>
              <a:t>ypz</a:t>
            </a:r>
            <a:r>
              <a:rPr lang="en-US">
                <a:solidFill>
                  <a:srgbClr val="0000FF"/>
                </a:solidFill>
                <a:effectLst/>
                <a:latin typeface="Times New Roman" panose="02020603050405020304" pitchFamily="18" charset="0"/>
                <a:ea typeface="Times New Roman" panose="02020603050405020304" pitchFamily="18" charset="0"/>
              </a:rPr>
              <a:t>. v</a:t>
            </a:r>
            <a:r>
              <a:rPr lang="en-US" baseline="30000">
                <a:solidFill>
                  <a:srgbClr val="0000FF"/>
                </a:solidFill>
                <a:effectLst/>
                <a:latin typeface="Times New Roman" panose="02020603050405020304" pitchFamily="18" charset="0"/>
                <a:ea typeface="Times New Roman" panose="02020603050405020304" pitchFamily="18" charset="0"/>
              </a:rPr>
              <a:t>npz</a:t>
            </a:r>
            <a:r>
              <a:rPr lang="en-US">
                <a:solidFill>
                  <a:srgbClr val="0000FF"/>
                </a:solidFill>
                <a:effectLst/>
                <a:latin typeface="Times New Roman" panose="02020603050405020304" pitchFamily="18" charset="0"/>
                <a:ea typeface="Times New Roman" panose="02020603050405020304" pitchFamily="18" charset="0"/>
              </a:rPr>
              <a:t>. K</a:t>
            </a:r>
            <a:r>
              <a:rPr lang="en-US" baseline="-25000">
                <a:solidFill>
                  <a:srgbClr val="0000FF"/>
                </a:solidFill>
                <a:effectLst/>
                <a:latin typeface="Times New Roman" panose="02020603050405020304" pitchFamily="18" charset="0"/>
                <a:ea typeface="Times New Roman" panose="02020603050405020304" pitchFamily="18" charset="0"/>
              </a:rPr>
              <a:t>Pz   </a:t>
            </a:r>
            <a:r>
              <a:rPr lang="en-US">
                <a:solidFill>
                  <a:srgbClr val="0000FF"/>
                </a:solidFill>
                <a:effectLst/>
                <a:latin typeface="Times New Roman" panose="02020603050405020304" pitchFamily="18" charset="0"/>
                <a:ea typeface="Times New Roman" panose="02020603050405020304" pitchFamily="18" charset="0"/>
              </a:rPr>
              <a:t>[KG]</a:t>
            </a:r>
          </a:p>
          <a:p>
            <a:endParaRPr lang="en-US">
              <a:solidFill>
                <a:srgbClr val="0000FF"/>
              </a:solidFill>
            </a:endParaRPr>
          </a:p>
          <a:p>
            <a:r>
              <a:rPr lang="en-US" b="1">
                <a:solidFill>
                  <a:srgbClr val="0000FF"/>
                </a:solidFill>
                <a:effectLst/>
                <a:latin typeface="Times New Roman" panose="02020603050405020304" pitchFamily="18" charset="0"/>
                <a:ea typeface="Times New Roman" panose="02020603050405020304" pitchFamily="18" charset="0"/>
              </a:rPr>
              <a:t>Công suất cắt gọt</a:t>
            </a:r>
          </a:p>
          <a:p>
            <a:pPr marL="457200" lvl="1" indent="0">
              <a:buNone/>
            </a:pPr>
            <a:endParaRPr kumimoji="0" lang="en-US" altLang="en-US" b="0" i="0" u="none" strike="noStrike" cap="none" normalizeH="0" baseline="0">
              <a:ln>
                <a:noFill/>
              </a:ln>
              <a:solidFill>
                <a:schemeClr val="tx1"/>
              </a:solidFill>
              <a:effectLst/>
              <a:latin typeface="Arial" panose="020B0604020202020204" pitchFamily="34" charset="0"/>
              <a:ea typeface="Times New Roman" panose="02020603050405020304" pitchFamily="18" charset="0"/>
            </a:endParaRPr>
          </a:p>
          <a:p>
            <a:pPr marL="457200" lvl="1" indent="0">
              <a:buNone/>
            </a:pPr>
            <a:r>
              <a:rPr lang="en-US" altLang="en-US">
                <a:latin typeface="Arial" panose="020B0604020202020204" pitchFamily="34" charset="0"/>
                <a:ea typeface="Times New Roman" panose="02020603050405020304" pitchFamily="18" charset="0"/>
              </a:rPr>
              <a:t>		</a:t>
            </a:r>
          </a:p>
          <a:p>
            <a:pPr marL="457200" lvl="1" indent="0">
              <a:buNone/>
            </a:pPr>
            <a:r>
              <a:rPr kumimoji="0" lang="en-US" altLang="en-US"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N</a:t>
            </a:r>
            <a:r>
              <a:rPr kumimoji="0" lang="en-US" altLang="en-US" b="0" i="0" u="none" strike="noStrike" cap="none" normalizeH="0" baseline="-30000">
                <a:ln>
                  <a:noFill/>
                </a:ln>
                <a:solidFill>
                  <a:schemeClr val="tx1"/>
                </a:solidFill>
                <a:effectLst/>
                <a:latin typeface="Arial" panose="020B0604020202020204" pitchFamily="34" charset="0"/>
                <a:ea typeface="Times New Roman" panose="02020603050405020304" pitchFamily="18" charset="0"/>
              </a:rPr>
              <a:t>cg</a:t>
            </a:r>
            <a:r>
              <a:rPr kumimoji="0" lang="en-US" altLang="en-US"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 =                   [Kw]</a:t>
            </a:r>
            <a:endParaRPr kumimoji="0" lang="en-US" altLang="en-US" sz="3200" b="0" i="0" u="none" strike="noStrike" cap="none" normalizeH="0" baseline="0">
              <a:ln>
                <a:noFill/>
              </a:ln>
              <a:solidFill>
                <a:schemeClr val="tx1"/>
              </a:solidFill>
              <a:effectLst/>
              <a:latin typeface="Arial" panose="020B0604020202020204" pitchFamily="34" charset="0"/>
            </a:endParaRPr>
          </a:p>
          <a:p>
            <a:endParaRPr lang="en-US"/>
          </a:p>
        </p:txBody>
      </p:sp>
      <p:graphicFrame>
        <p:nvGraphicFramePr>
          <p:cNvPr id="5" name="Object 4">
            <a:extLst>
              <a:ext uri="{FF2B5EF4-FFF2-40B4-BE49-F238E27FC236}">
                <a16:creationId xmlns:a16="http://schemas.microsoft.com/office/drawing/2014/main" id="{0F0F3B16-65DB-4C06-A5AF-A999C4C64B27}"/>
              </a:ext>
            </a:extLst>
          </p:cNvPr>
          <p:cNvGraphicFramePr>
            <a:graphicFrameLocks noChangeAspect="1"/>
          </p:cNvGraphicFramePr>
          <p:nvPr>
            <p:extLst>
              <p:ext uri="{D42A27DB-BD31-4B8C-83A1-F6EECF244321}">
                <p14:modId xmlns:p14="http://schemas.microsoft.com/office/powerpoint/2010/main" val="711460761"/>
              </p:ext>
            </p:extLst>
          </p:nvPr>
        </p:nvGraphicFramePr>
        <p:xfrm>
          <a:off x="3608832" y="4245864"/>
          <a:ext cx="1311900" cy="1034383"/>
        </p:xfrm>
        <a:graphic>
          <a:graphicData uri="http://schemas.openxmlformats.org/presentationml/2006/ole">
            <mc:AlternateContent xmlns:mc="http://schemas.openxmlformats.org/markup-compatibility/2006">
              <mc:Choice xmlns:v="urn:schemas-microsoft-com:vml" Requires="v">
                <p:oleObj r:id="rId2" imgW="495085" imgH="393529" progId="Equation.3">
                  <p:embed/>
                </p:oleObj>
              </mc:Choice>
              <mc:Fallback>
                <p:oleObj r:id="rId2" imgW="495085" imgH="393529" progId="Equation.3">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832" y="4245864"/>
                        <a:ext cx="1311900" cy="1034383"/>
                      </a:xfrm>
                      <a:prstGeom prst="rect">
                        <a:avLst/>
                      </a:prstGeom>
                      <a:noFill/>
                    </p:spPr>
                  </p:pic>
                </p:oleObj>
              </mc:Fallback>
            </mc:AlternateContent>
          </a:graphicData>
        </a:graphic>
      </p:graphicFrame>
    </p:spTree>
    <p:extLst>
      <p:ext uri="{BB962C8B-B14F-4D97-AF65-F5344CB8AC3E}">
        <p14:creationId xmlns:p14="http://schemas.microsoft.com/office/powerpoint/2010/main" val="22620965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252</TotalTime>
  <Words>1557</Words>
  <Application>Microsoft Office PowerPoint</Application>
  <PresentationFormat>Widescreen</PresentationFormat>
  <Paragraphs>97</Paragraphs>
  <Slides>23</Slides>
  <Notes>0</Notes>
  <HiddenSlides>0</HiddenSlides>
  <MMClips>3</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23</vt:i4>
      </vt:variant>
    </vt:vector>
  </HeadingPairs>
  <TitlesOfParts>
    <vt:vector size="33" baseType="lpstr">
      <vt:lpstr>.VnAvant</vt:lpstr>
      <vt:lpstr>Arial</vt:lpstr>
      <vt:lpstr>Calibri</vt:lpstr>
      <vt:lpstr>Calibri Light</vt:lpstr>
      <vt:lpstr>inherit</vt:lpstr>
      <vt:lpstr>Times New Roman</vt:lpstr>
      <vt:lpstr>Times New Roman</vt:lpstr>
      <vt:lpstr>Office Theme</vt:lpstr>
      <vt:lpstr>Equation.3</vt:lpstr>
      <vt:lpstr>Picture</vt:lpstr>
      <vt:lpstr>Chương 4 GIA CÔNG BÀO VÀ XỌC</vt:lpstr>
      <vt:lpstr>MÁY BÀO NGANG</vt:lpstr>
      <vt:lpstr>MÁY XỌC</vt:lpstr>
      <vt:lpstr>CÔNG DỤNG VÀ ĐẶC ĐIỂM</vt:lpstr>
      <vt:lpstr>CÔNG DỤNG VÀ ĐẶC ĐIỂM</vt:lpstr>
      <vt:lpstr>MÁY BÀO</vt:lpstr>
      <vt:lpstr>PowerPoint Presentation</vt:lpstr>
      <vt:lpstr>MÔ PHỎNG CHUYỂN ĐỘNG MÁY BÀO NGANG</vt:lpstr>
      <vt:lpstr>MÁY XỌC</vt:lpstr>
      <vt:lpstr>CÔNG DỤNG VÀ ĐẶC ĐIỂM</vt:lpstr>
      <vt:lpstr>CẤU TẠO CỦA DAO BÀO VÀ DAO XỌC</vt:lpstr>
      <vt:lpstr>DAO BÀO VÀ DAO XỌC</vt:lpstr>
      <vt:lpstr>CÁC YẾU TỐ CẮT KHI BÀO VÀ XỌC</vt:lpstr>
      <vt:lpstr>CÁC YẾU TỐ CẮT KHI BÀO VÀ XỌC</vt:lpstr>
      <vt:lpstr>Các biện pháp công nghệ khi bào và xọc</vt:lpstr>
      <vt:lpstr>Các biện pháp công nghệ khi bào và xọc</vt:lpstr>
      <vt:lpstr>Các biện pháp nâng cao độ chính xác khi bào:</vt:lpstr>
      <vt:lpstr>Các biện pháp nâng cao độ chính xác khi bào:</vt:lpstr>
      <vt:lpstr>PowerPoint Presentation</vt:lpstr>
      <vt:lpstr>PowerPoint Presentation</vt:lpstr>
      <vt:lpstr>CÔNG THỨC TÍNH VÀ TRÌNH TỰ CHỌN CHẾ ĐỘ CẮT KHI BÀO VÀ XỌC</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4 GIA CÔNG BÀO VÀ XỌC</dc:title>
  <dc:creator>ADMIN</dc:creator>
  <cp:lastModifiedBy>ADMIN</cp:lastModifiedBy>
  <cp:revision>29</cp:revision>
  <dcterms:created xsi:type="dcterms:W3CDTF">2020-10-08T10:03:28Z</dcterms:created>
  <dcterms:modified xsi:type="dcterms:W3CDTF">2021-06-12T06:55:59Z</dcterms:modified>
</cp:coreProperties>
</file>