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1"/>
  </p:notesMasterIdLst>
  <p:sldIdLst>
    <p:sldId id="256" r:id="rId2"/>
    <p:sldId id="258" r:id="rId3"/>
    <p:sldId id="313" r:id="rId4"/>
    <p:sldId id="259" r:id="rId5"/>
    <p:sldId id="268" r:id="rId6"/>
    <p:sldId id="312" r:id="rId7"/>
    <p:sldId id="264" r:id="rId8"/>
    <p:sldId id="274" r:id="rId9"/>
    <p:sldId id="277" r:id="rId10"/>
    <p:sldId id="276" r:id="rId11"/>
    <p:sldId id="278" r:id="rId12"/>
    <p:sldId id="340" r:id="rId13"/>
    <p:sldId id="341" r:id="rId14"/>
    <p:sldId id="344" r:id="rId15"/>
    <p:sldId id="343" r:id="rId16"/>
    <p:sldId id="342" r:id="rId17"/>
    <p:sldId id="348" r:id="rId18"/>
    <p:sldId id="349" r:id="rId19"/>
    <p:sldId id="347" r:id="rId20"/>
    <p:sldId id="310" r:id="rId21"/>
    <p:sldId id="311" r:id="rId22"/>
    <p:sldId id="356" r:id="rId23"/>
    <p:sldId id="346" r:id="rId24"/>
    <p:sldId id="351" r:id="rId25"/>
    <p:sldId id="352" r:id="rId26"/>
    <p:sldId id="350" r:id="rId27"/>
    <p:sldId id="355" r:id="rId28"/>
    <p:sldId id="354" r:id="rId29"/>
    <p:sldId id="353" r:id="rId30"/>
    <p:sldId id="357" r:id="rId31"/>
    <p:sldId id="358" r:id="rId32"/>
    <p:sldId id="359" r:id="rId33"/>
    <p:sldId id="345" r:id="rId34"/>
    <p:sldId id="362" r:id="rId35"/>
    <p:sldId id="361" r:id="rId36"/>
    <p:sldId id="360" r:id="rId37"/>
    <p:sldId id="364" r:id="rId38"/>
    <p:sldId id="366" r:id="rId39"/>
    <p:sldId id="365" r:id="rId40"/>
    <p:sldId id="265" r:id="rId41"/>
    <p:sldId id="314" r:id="rId42"/>
    <p:sldId id="367" r:id="rId43"/>
    <p:sldId id="363" r:id="rId44"/>
    <p:sldId id="368" r:id="rId45"/>
    <p:sldId id="369" r:id="rId46"/>
    <p:sldId id="370" r:id="rId47"/>
    <p:sldId id="371" r:id="rId48"/>
    <p:sldId id="373" r:id="rId49"/>
    <p:sldId id="374" r:id="rId50"/>
    <p:sldId id="372" r:id="rId51"/>
    <p:sldId id="375" r:id="rId52"/>
    <p:sldId id="377" r:id="rId53"/>
    <p:sldId id="376" r:id="rId54"/>
    <p:sldId id="378" r:id="rId55"/>
    <p:sldId id="267" r:id="rId56"/>
    <p:sldId id="387" r:id="rId57"/>
    <p:sldId id="315" r:id="rId58"/>
    <p:sldId id="388" r:id="rId59"/>
    <p:sldId id="379" r:id="rId60"/>
    <p:sldId id="383" r:id="rId61"/>
    <p:sldId id="382" r:id="rId62"/>
    <p:sldId id="381" r:id="rId63"/>
    <p:sldId id="380" r:id="rId64"/>
    <p:sldId id="384" r:id="rId65"/>
    <p:sldId id="385" r:id="rId66"/>
    <p:sldId id="386" r:id="rId67"/>
    <p:sldId id="269" r:id="rId68"/>
    <p:sldId id="270" r:id="rId69"/>
    <p:sldId id="316" r:id="rId70"/>
    <p:sldId id="317" r:id="rId71"/>
    <p:sldId id="271" r:id="rId72"/>
    <p:sldId id="272" r:id="rId73"/>
    <p:sldId id="273" r:id="rId74"/>
    <p:sldId id="338" r:id="rId75"/>
    <p:sldId id="389" r:id="rId76"/>
    <p:sldId id="390" r:id="rId77"/>
    <p:sldId id="391" r:id="rId78"/>
    <p:sldId id="392" r:id="rId79"/>
    <p:sldId id="266" r:id="rId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FD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60" autoAdjust="0"/>
    <p:restoredTop sz="94660"/>
  </p:normalViewPr>
  <p:slideViewPr>
    <p:cSldViewPr>
      <p:cViewPr>
        <p:scale>
          <a:sx n="64" d="100"/>
          <a:sy n="64" d="100"/>
        </p:scale>
        <p:origin x="-1806" y="-19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CC4C75-EF18-43F0-A78A-5DA318635536}" type="datetimeFigureOut">
              <a:rPr lang="en-US" smtClean="0"/>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7EB6BB-07BC-4873-8C0C-93C6F0E320F7}" type="slidenum">
              <a:rPr lang="en-US" smtClean="0"/>
              <a:t>‹#›</a:t>
            </a:fld>
            <a:endParaRPr lang="en-US"/>
          </a:p>
        </p:txBody>
      </p:sp>
    </p:spTree>
    <p:extLst>
      <p:ext uri="{BB962C8B-B14F-4D97-AF65-F5344CB8AC3E}">
        <p14:creationId xmlns:p14="http://schemas.microsoft.com/office/powerpoint/2010/main" val="2831079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EB6BB-07BC-4873-8C0C-93C6F0E320F7}" type="slidenum">
              <a:rPr lang="en-US" smtClean="0"/>
              <a:t>1</a:t>
            </a:fld>
            <a:endParaRPr lang="en-US"/>
          </a:p>
        </p:txBody>
      </p:sp>
    </p:spTree>
    <p:extLst>
      <p:ext uri="{BB962C8B-B14F-4D97-AF65-F5344CB8AC3E}">
        <p14:creationId xmlns:p14="http://schemas.microsoft.com/office/powerpoint/2010/main" val="2806677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EB6BB-07BC-4873-8C0C-93C6F0E320F7}" type="slidenum">
              <a:rPr lang="en-US" smtClean="0"/>
              <a:t>64</a:t>
            </a:fld>
            <a:endParaRPr lang="en-US"/>
          </a:p>
        </p:txBody>
      </p:sp>
    </p:spTree>
    <p:extLst>
      <p:ext uri="{BB962C8B-B14F-4D97-AF65-F5344CB8AC3E}">
        <p14:creationId xmlns:p14="http://schemas.microsoft.com/office/powerpoint/2010/main" val="4499251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5A6DED51-78F5-46AC-A9DD-1D264BD6A4C9}"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A6DED51-78F5-46AC-A9DD-1D264BD6A4C9}" type="datetimeFigureOut">
              <a:rPr lang="en-US" smtClean="0"/>
              <a:t>6/12/2021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A6DED51-78F5-46AC-A9DD-1D264BD6A4C9}" type="datetimeFigureOut">
              <a:rPr lang="en-US" smtClean="0"/>
              <a:t>6/12/2021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6DED51-78F5-46AC-A9DD-1D264BD6A4C9}" type="datetimeFigureOut">
              <a:rPr lang="en-US" smtClean="0"/>
              <a:t>6/12/2021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6DED51-78F5-46AC-A9DD-1D264BD6A4C9}"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6DED51-78F5-46AC-A9DD-1D264BD6A4C9}"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5A6DED51-78F5-46AC-A9DD-1D264BD6A4C9}" type="datetimeFigureOut">
              <a:rPr lang="en-US" smtClean="0"/>
              <a:t>6/12/2021</a:t>
            </a:fld>
            <a:endParaRPr lang="en-US"/>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US"/>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2ABC8ABA-9496-410A-B4B4-4FD87EA00B6F}"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6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6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66.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0"/>
            <a:ext cx="4950114" cy="166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2133600"/>
            <a:ext cx="8577263" cy="260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787168"/>
            <a:ext cx="5260975" cy="104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4450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771329"/>
            <a:ext cx="8424936" cy="2681729"/>
          </a:xfrm>
        </p:spPr>
        <p:txBody>
          <a:bodyPr/>
          <a:lstStyle/>
          <a:p>
            <a:r>
              <a:rPr lang="en-US" b="1" dirty="0" err="1">
                <a:latin typeface="Arial" pitchFamily="34" charset="0"/>
                <a:cs typeface="Arial" pitchFamily="34" charset="0"/>
              </a:rPr>
              <a:t>Bài</a:t>
            </a:r>
            <a:r>
              <a:rPr lang="en-US" b="1" dirty="0">
                <a:latin typeface="Arial" pitchFamily="34" charset="0"/>
                <a:cs typeface="Arial" pitchFamily="34" charset="0"/>
              </a:rPr>
              <a:t> </a:t>
            </a:r>
            <a:r>
              <a:rPr lang="en-US" b="1" dirty="0" smtClean="0">
                <a:latin typeface="Arial" pitchFamily="34" charset="0"/>
                <a:cs typeface="Arial" pitchFamily="34" charset="0"/>
              </a:rPr>
              <a:t>1</a:t>
            </a:r>
            <a:br>
              <a:rPr lang="en-US" b="1" dirty="0" smtClean="0">
                <a:latin typeface="Arial" pitchFamily="34" charset="0"/>
                <a:cs typeface="Arial" pitchFamily="34" charset="0"/>
              </a:rPr>
            </a:br>
            <a:r>
              <a:rPr lang="en-US" b="1" dirty="0">
                <a:latin typeface="Arial" pitchFamily="34" charset="0"/>
                <a:cs typeface="Arial" pitchFamily="34" charset="0"/>
              </a:rPr>
              <a:t/>
            </a:r>
            <a:br>
              <a:rPr lang="en-US" b="1" dirty="0">
                <a:latin typeface="Arial" pitchFamily="34" charset="0"/>
                <a:cs typeface="Arial" pitchFamily="34" charset="0"/>
              </a:rPr>
            </a:br>
            <a:r>
              <a:rPr lang="en-US" sz="5400" b="1" dirty="0">
                <a:latin typeface="Arial" pitchFamily="34" charset="0"/>
                <a:cs typeface="Arial" pitchFamily="34" charset="0"/>
              </a:rPr>
              <a:t>KỸ THUẬT </a:t>
            </a:r>
            <a:r>
              <a:rPr lang="en-US" sz="5400" b="1" dirty="0" smtClean="0">
                <a:latin typeface="Arial" pitchFamily="34" charset="0"/>
                <a:cs typeface="Arial" pitchFamily="34" charset="0"/>
              </a:rPr>
              <a:t>CẮM HOA</a:t>
            </a:r>
            <a:br>
              <a:rPr lang="en-US" sz="5400" b="1" dirty="0" smtClean="0">
                <a:latin typeface="Arial" pitchFamily="34" charset="0"/>
                <a:cs typeface="Arial" pitchFamily="34" charset="0"/>
              </a:rPr>
            </a:br>
            <a:r>
              <a:rPr lang="en-US" b="1" dirty="0" smtClean="0">
                <a:latin typeface="Arial" pitchFamily="34" charset="0"/>
                <a:cs typeface="Arial" pitchFamily="34" charset="0"/>
              </a:rPr>
              <a:t> </a:t>
            </a:r>
            <a:br>
              <a:rPr lang="en-US" b="1" dirty="0" smtClean="0">
                <a:latin typeface="Arial" pitchFamily="34" charset="0"/>
                <a:cs typeface="Arial" pitchFamily="34" charset="0"/>
              </a:rPr>
            </a:br>
            <a:r>
              <a:rPr lang="en-US" b="1" dirty="0" smtClean="0">
                <a:latin typeface="Arial" pitchFamily="34" charset="0"/>
                <a:cs typeface="Arial" pitchFamily="34" charset="0"/>
              </a:rPr>
              <a:t>(</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1 </a:t>
            </a:r>
            <a:r>
              <a:rPr lang="en-US" b="1" dirty="0" smtClean="0">
                <a:latin typeface="Arial" pitchFamily="34" charset="0"/>
                <a:cs typeface="Arial" pitchFamily="34" charset="0"/>
                <a:sym typeface="Wingdings" pitchFamily="2" charset="2"/>
              </a:rPr>
              <a:t> </a:t>
            </a:r>
            <a:r>
              <a:rPr lang="en-US" b="1" dirty="0" smtClean="0">
                <a:latin typeface="Arial" pitchFamily="34" charset="0"/>
                <a:cs typeface="Arial" pitchFamily="34" charset="0"/>
              </a:rPr>
              <a:t>9)</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949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536187"/>
            <a:ext cx="8489097" cy="812694"/>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1/ </a:t>
            </a:r>
            <a:r>
              <a:rPr lang="en-US" sz="3200" b="1" dirty="0" err="1" smtClean="0">
                <a:latin typeface="Arial" pitchFamily="34" charset="0"/>
                <a:cs typeface="Arial" pitchFamily="34" charset="0"/>
              </a:rPr>
              <a:t>Đặc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điểm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phương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endParaRPr lang="en-US" sz="3600" dirty="0">
              <a:latin typeface="Arial" pitchFamily="34" charset="0"/>
              <a:cs typeface="Arial" pitchFamily="34" charset="0"/>
            </a:endParaRPr>
          </a:p>
        </p:txBody>
      </p:sp>
      <p:sp>
        <p:nvSpPr>
          <p:cNvPr id="6" name="Rounded Rectangle 5"/>
          <p:cNvSpPr/>
          <p:nvPr/>
        </p:nvSpPr>
        <p:spPr>
          <a:xfrm>
            <a:off x="4644008" y="3111084"/>
            <a:ext cx="4499992" cy="1110004"/>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smtClean="0">
                <a:latin typeface="Arial" pitchFamily="34" charset="0"/>
                <a:cs typeface="Arial" pitchFamily="34" charset="0"/>
              </a:rPr>
              <a:t>hay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cũng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endParaRPr lang="en-US" sz="3600" dirty="0">
              <a:latin typeface="Arial" pitchFamily="34" charset="0"/>
              <a:cs typeface="Arial" pitchFamily="34" charset="0"/>
            </a:endParaRPr>
          </a:p>
        </p:txBody>
      </p:sp>
      <p:sp>
        <p:nvSpPr>
          <p:cNvPr id="7" name="Rounded Rectangle 6"/>
          <p:cNvSpPr/>
          <p:nvPr/>
        </p:nvSpPr>
        <p:spPr>
          <a:xfrm>
            <a:off x="35496" y="4797152"/>
            <a:ext cx="4525190" cy="1073006"/>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Sử</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dụng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8" name="Rounded Rectangle 7"/>
          <p:cNvSpPr/>
          <p:nvPr/>
        </p:nvSpPr>
        <p:spPr>
          <a:xfrm>
            <a:off x="35496" y="3111083"/>
            <a:ext cx="4525190" cy="1110005"/>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9" name="Rounded Rectangle 8"/>
          <p:cNvSpPr/>
          <p:nvPr/>
        </p:nvSpPr>
        <p:spPr>
          <a:xfrm>
            <a:off x="4644008" y="4784308"/>
            <a:ext cx="4499992" cy="1085850"/>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a:latin typeface="Arial" pitchFamily="34" charset="0"/>
                <a:cs typeface="Arial" pitchFamily="34" charset="0"/>
              </a:rPr>
              <a:t>d.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hay </a:t>
            </a:r>
            <a:r>
              <a:rPr lang="en-US" sz="3200" b="1" dirty="0" err="1" smtClean="0">
                <a:latin typeface="Arial" pitchFamily="34" charset="0"/>
                <a:cs typeface="Arial" pitchFamily="34" charset="0"/>
              </a:rPr>
              <a:t>nhiều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đều</a:t>
            </a:r>
            <a:r>
              <a:rPr lang="en-US" sz="3200" b="1" dirty="0">
                <a:latin typeface="Arial" pitchFamily="34" charset="0"/>
                <a:cs typeface="Arial" pitchFamily="34" charset="0"/>
              </a:rPr>
              <a:t> </a:t>
            </a:r>
            <a:r>
              <a:rPr lang="en-US" sz="3200" b="1" dirty="0" err="1">
                <a:latin typeface="Arial" pitchFamily="34" charset="0"/>
                <a:cs typeface="Arial" pitchFamily="34" charset="0"/>
              </a:rPr>
              <a:t>được</a:t>
            </a:r>
            <a:endParaRPr lang="en-US" sz="3600"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15509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536187"/>
            <a:ext cx="8489097" cy="589756"/>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 </a:t>
            </a:r>
            <a:r>
              <a:rPr lang="en-US" sz="3200" b="1" dirty="0" err="1" smtClean="0">
                <a:latin typeface="Arial" pitchFamily="34" charset="0"/>
                <a:cs typeface="Arial" pitchFamily="34" charset="0"/>
              </a:rPr>
              <a:t>Đặc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điểm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phương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endParaRPr lang="en-US" sz="3600" dirty="0">
              <a:latin typeface="Arial" pitchFamily="34" charset="0"/>
              <a:cs typeface="Arial" pitchFamily="34" charset="0"/>
            </a:endParaRPr>
          </a:p>
        </p:txBody>
      </p:sp>
      <p:sp>
        <p:nvSpPr>
          <p:cNvPr id="6" name="Rounded Rectangle 5"/>
          <p:cNvSpPr/>
          <p:nvPr/>
        </p:nvSpPr>
        <p:spPr>
          <a:xfrm>
            <a:off x="4644008" y="3111084"/>
            <a:ext cx="4499992"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smtClean="0">
                <a:latin typeface="Arial" pitchFamily="34" charset="0"/>
                <a:cs typeface="Arial" pitchFamily="34" charset="0"/>
              </a:rPr>
              <a:t>hay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cũng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endParaRPr lang="en-US" sz="3600" dirty="0">
              <a:latin typeface="Arial" pitchFamily="34" charset="0"/>
              <a:cs typeface="Arial" pitchFamily="34" charset="0"/>
            </a:endParaRPr>
          </a:p>
        </p:txBody>
      </p:sp>
      <p:sp>
        <p:nvSpPr>
          <p:cNvPr id="7" name="Rounded Rectangle 6"/>
          <p:cNvSpPr/>
          <p:nvPr/>
        </p:nvSpPr>
        <p:spPr>
          <a:xfrm>
            <a:off x="-36512" y="3111083"/>
            <a:ext cx="4559086"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Sử</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dụng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8" name="Rounded Rectangle 7"/>
          <p:cNvSpPr/>
          <p:nvPr/>
        </p:nvSpPr>
        <p:spPr>
          <a:xfrm>
            <a:off x="-20694" y="4797152"/>
            <a:ext cx="4525190" cy="111000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9" name="Rounded Rectangle 8"/>
          <p:cNvSpPr/>
          <p:nvPr/>
        </p:nvSpPr>
        <p:spPr>
          <a:xfrm>
            <a:off x="4644008" y="4784308"/>
            <a:ext cx="4499992" cy="10858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hay </a:t>
            </a:r>
            <a:r>
              <a:rPr lang="en-US" sz="3200" b="1" dirty="0" err="1" smtClean="0">
                <a:latin typeface="Arial" pitchFamily="34" charset="0"/>
                <a:cs typeface="Arial" pitchFamily="34" charset="0"/>
              </a:rPr>
              <a:t>nhiều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đều</a:t>
            </a:r>
            <a:r>
              <a:rPr lang="en-US" sz="3200" b="1" dirty="0">
                <a:latin typeface="Arial" pitchFamily="34" charset="0"/>
                <a:cs typeface="Arial" pitchFamily="34" charset="0"/>
              </a:rPr>
              <a:t> </a:t>
            </a:r>
            <a:r>
              <a:rPr lang="en-US" sz="3200" b="1" dirty="0" err="1">
                <a:latin typeface="Arial" pitchFamily="34" charset="0"/>
                <a:cs typeface="Arial" pitchFamily="34" charset="0"/>
              </a:rPr>
              <a:t>được</a:t>
            </a:r>
            <a:endParaRPr lang="en-US" sz="3600" dirty="0">
              <a:latin typeface="Arial" pitchFamily="34" charset="0"/>
              <a:cs typeface="Arial" pitchFamily="34" charset="0"/>
            </a:endParaRPr>
          </a:p>
        </p:txBody>
      </p:sp>
      <p:sp>
        <p:nvSpPr>
          <p:cNvPr id="11"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572442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92765" y="1190369"/>
            <a:ext cx="8758470" cy="1179513"/>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3/.</a:t>
            </a:r>
            <a:r>
              <a:rPr lang="de-DE" sz="3200" b="1" dirty="0" smtClean="0">
                <a:latin typeface="Arial" pitchFamily="34" charset="0"/>
                <a:cs typeface="Arial" pitchFamily="34" charset="0"/>
              </a:rPr>
              <a:t> </a:t>
            </a:r>
            <a:r>
              <a:rPr lang="vi-VN" sz="3200" b="1" dirty="0">
                <a:latin typeface="Arial" pitchFamily="34" charset="0"/>
                <a:cs typeface="Arial" pitchFamily="34" charset="0"/>
              </a:rPr>
              <a:t>Nếu chưa cắm hoa ngay thì đặt các cành hoa vào một bình </a:t>
            </a:r>
            <a:r>
              <a:rPr lang="vi-VN" sz="3200" b="1" dirty="0" smtClean="0">
                <a:latin typeface="Arial" pitchFamily="34" charset="0"/>
                <a:cs typeface="Arial" pitchFamily="34" charset="0"/>
              </a:rPr>
              <a:t>nước</a:t>
            </a:r>
            <a:endParaRPr lang="en-US" sz="3600" dirty="0">
              <a:latin typeface="Arial" pitchFamily="34" charset="0"/>
              <a:cs typeface="Arial" pitchFamily="34" charset="0"/>
            </a:endParaRPr>
          </a:p>
        </p:txBody>
      </p:sp>
      <p:sp>
        <p:nvSpPr>
          <p:cNvPr id="6" name="Rounded Rectangle 5"/>
          <p:cNvSpPr/>
          <p:nvPr/>
        </p:nvSpPr>
        <p:spPr>
          <a:xfrm>
            <a:off x="192765" y="4509120"/>
            <a:ext cx="5891404" cy="72008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Cao bằng </a:t>
            </a:r>
            <a:r>
              <a:rPr lang="vi-VN" sz="3200" b="1" dirty="0" smtClean="0">
                <a:latin typeface="Arial" pitchFamily="34" charset="0"/>
                <a:cs typeface="Arial" pitchFamily="34" charset="0"/>
              </a:rPr>
              <a:t>1 </a:t>
            </a:r>
            <a:r>
              <a:rPr lang="vi-VN" sz="3200" b="1" dirty="0">
                <a:latin typeface="Arial" pitchFamily="34" charset="0"/>
                <a:cs typeface="Arial" pitchFamily="34" charset="0"/>
              </a:rPr>
              <a:t>cành </a:t>
            </a:r>
            <a:r>
              <a:rPr lang="vi-VN" sz="3200" b="1" dirty="0" smtClean="0">
                <a:latin typeface="Arial" pitchFamily="34" charset="0"/>
                <a:cs typeface="Arial" pitchFamily="34" charset="0"/>
              </a:rPr>
              <a:t>hoa</a:t>
            </a:r>
            <a:endParaRPr lang="vi-VN" sz="3200" b="1" dirty="0">
              <a:latin typeface="Arial" pitchFamily="34" charset="0"/>
              <a:cs typeface="Arial" pitchFamily="34" charset="0"/>
            </a:endParaRPr>
          </a:p>
        </p:txBody>
      </p:sp>
      <p:sp>
        <p:nvSpPr>
          <p:cNvPr id="7" name="Rounded Rectangle 6"/>
          <p:cNvSpPr/>
          <p:nvPr/>
        </p:nvSpPr>
        <p:spPr>
          <a:xfrm>
            <a:off x="192767" y="2564905"/>
            <a:ext cx="5891402" cy="720079"/>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vi-VN" sz="3200" b="1" dirty="0">
                <a:latin typeface="Arial" pitchFamily="34" charset="0"/>
                <a:cs typeface="Arial" pitchFamily="34" charset="0"/>
              </a:rPr>
              <a:t>Cao bằng </a:t>
            </a:r>
            <a:r>
              <a:rPr lang="vi-VN" sz="3200" b="1" dirty="0" smtClean="0">
                <a:latin typeface="Arial" pitchFamily="34" charset="0"/>
                <a:cs typeface="Arial" pitchFamily="34" charset="0"/>
              </a:rPr>
              <a:t>cành hoa</a:t>
            </a:r>
            <a:endParaRPr lang="vi-VN" sz="3200" b="1" dirty="0">
              <a:latin typeface="Arial" pitchFamily="34" charset="0"/>
              <a:cs typeface="Arial" pitchFamily="34" charset="0"/>
            </a:endParaRPr>
          </a:p>
        </p:txBody>
      </p:sp>
      <p:sp>
        <p:nvSpPr>
          <p:cNvPr id="8" name="Rounded Rectangle 7"/>
          <p:cNvSpPr/>
          <p:nvPr/>
        </p:nvSpPr>
        <p:spPr>
          <a:xfrm>
            <a:off x="190386" y="5445224"/>
            <a:ext cx="5893783" cy="108012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latin typeface="Arial" pitchFamily="34" charset="0"/>
                <a:cs typeface="Arial" pitchFamily="34" charset="0"/>
              </a:rPr>
              <a:t>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ao </a:t>
            </a:r>
            <a:r>
              <a:rPr lang="vi-VN" sz="3200" b="1" dirty="0">
                <a:latin typeface="Arial" pitchFamily="34" charset="0"/>
                <a:cs typeface="Arial" pitchFamily="34" charset="0"/>
              </a:rPr>
              <a:t>bằng 1/3 cành </a:t>
            </a:r>
            <a:r>
              <a:rPr lang="vi-VN" sz="3200" b="1" dirty="0"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9" name="Rounded Rectangle 8"/>
          <p:cNvSpPr/>
          <p:nvPr/>
        </p:nvSpPr>
        <p:spPr>
          <a:xfrm>
            <a:off x="257927" y="3429000"/>
            <a:ext cx="5826242" cy="89724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vi-VN" sz="3200" b="1" dirty="0" smtClean="0">
                <a:latin typeface="Arial" pitchFamily="34" charset="0"/>
                <a:cs typeface="Arial" pitchFamily="34" charset="0"/>
              </a:rPr>
              <a:t> </a:t>
            </a:r>
            <a:r>
              <a:rPr lang="en-US" sz="3200" b="1" dirty="0">
                <a:latin typeface="Arial" pitchFamily="34" charset="0"/>
                <a:cs typeface="Arial" pitchFamily="34" charset="0"/>
              </a:rPr>
              <a:t>C</a:t>
            </a:r>
            <a:r>
              <a:rPr lang="vi-VN" sz="3200" b="1" dirty="0">
                <a:latin typeface="Arial" pitchFamily="34" charset="0"/>
                <a:cs typeface="Arial" pitchFamily="34" charset="0"/>
              </a:rPr>
              <a:t>ao bằng </a:t>
            </a:r>
            <a:r>
              <a:rPr lang="vi-VN" sz="3200" b="1" dirty="0" smtClean="0">
                <a:latin typeface="Arial" pitchFamily="34" charset="0"/>
                <a:cs typeface="Arial" pitchFamily="34" charset="0"/>
              </a:rPr>
              <a:t>3 </a:t>
            </a:r>
            <a:r>
              <a:rPr lang="vi-VN" sz="3200" b="1" dirty="0">
                <a:latin typeface="Arial" pitchFamily="34" charset="0"/>
                <a:cs typeface="Arial" pitchFamily="34" charset="0"/>
              </a:rPr>
              <a:t>cành hoa</a:t>
            </a:r>
            <a:endParaRPr lang="en-US" sz="3600"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42889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654455"/>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4/.</a:t>
            </a:r>
            <a:r>
              <a:rPr lang="de-DE" sz="3200" b="1" dirty="0" smtClean="0">
                <a:latin typeface="Arial" pitchFamily="34" charset="0"/>
                <a:cs typeface="Arial" pitchFamily="34" charset="0"/>
              </a:rPr>
              <a:t> </a:t>
            </a:r>
            <a:r>
              <a:rPr lang="en-US" sz="3200" b="1" dirty="0" smtClean="0">
                <a:latin typeface="Arial" pitchFamily="34" charset="0"/>
                <a:cs typeface="Arial" pitchFamily="34" charset="0"/>
              </a:rPr>
              <a:t>H</a:t>
            </a:r>
            <a:r>
              <a:rPr lang="vi-VN" sz="3200" b="1" dirty="0" smtClean="0">
                <a:latin typeface="Arial" pitchFamily="34" charset="0"/>
                <a:cs typeface="Arial" pitchFamily="34" charset="0"/>
              </a:rPr>
              <a:t>oa </a:t>
            </a:r>
            <a:r>
              <a:rPr lang="vi-VN" sz="3200" b="1" dirty="0">
                <a:latin typeface="Arial" pitchFamily="34" charset="0"/>
                <a:cs typeface="Arial" pitchFamily="34" charset="0"/>
              </a:rPr>
              <a:t>được xem như một món </a:t>
            </a:r>
            <a:r>
              <a:rPr lang="vi-VN" sz="3200" b="1" dirty="0" smtClean="0">
                <a:latin typeface="Arial" pitchFamily="34" charset="0"/>
                <a:cs typeface="Arial" pitchFamily="34" charset="0"/>
              </a:rPr>
              <a:t>quà</a:t>
            </a:r>
            <a:endParaRPr lang="en-US" sz="3600" dirty="0">
              <a:latin typeface="Arial" pitchFamily="34" charset="0"/>
              <a:cs typeface="Arial" pitchFamily="34" charset="0"/>
            </a:endParaRPr>
          </a:p>
        </p:txBody>
      </p:sp>
      <p:sp>
        <p:nvSpPr>
          <p:cNvPr id="6" name="Rounded Rectangle 5"/>
          <p:cNvSpPr/>
          <p:nvPr/>
        </p:nvSpPr>
        <p:spPr>
          <a:xfrm>
            <a:off x="4355976" y="3158716"/>
            <a:ext cx="4176464" cy="965988"/>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t>Thể</a:t>
            </a:r>
            <a:r>
              <a:rPr lang="en-US" sz="3200" b="1" dirty="0" smtClean="0"/>
              <a:t> </a:t>
            </a:r>
            <a:r>
              <a:rPr lang="en-US" sz="3200" b="1" dirty="0" err="1" smtClean="0"/>
              <a:t>hiện</a:t>
            </a:r>
            <a:r>
              <a:rPr lang="en-US" sz="3200" b="1" dirty="0" smtClean="0"/>
              <a:t> </a:t>
            </a:r>
            <a:r>
              <a:rPr lang="en-US" sz="3200" b="1" dirty="0" err="1" smtClean="0"/>
              <a:t>sự</a:t>
            </a:r>
            <a:r>
              <a:rPr lang="en-US" sz="3200" b="1" dirty="0" smtClean="0"/>
              <a:t> </a:t>
            </a:r>
            <a:r>
              <a:rPr lang="en-US" sz="3200" b="1" dirty="0" err="1" smtClean="0"/>
              <a:t>cẩu</a:t>
            </a:r>
            <a:r>
              <a:rPr lang="en-US" sz="3200" b="1" dirty="0" smtClean="0"/>
              <a:t> </a:t>
            </a:r>
            <a:r>
              <a:rPr lang="en-US" sz="3200" b="1" dirty="0" err="1" smtClean="0"/>
              <a:t>thả</a:t>
            </a:r>
            <a:endParaRPr lang="en-US" sz="3200" b="1" dirty="0">
              <a:latin typeface="Arial" pitchFamily="34" charset="0"/>
              <a:cs typeface="Arial" pitchFamily="34" charset="0"/>
            </a:endParaRPr>
          </a:p>
        </p:txBody>
      </p:sp>
      <p:sp>
        <p:nvSpPr>
          <p:cNvPr id="7" name="Rounded Rectangle 6"/>
          <p:cNvSpPr/>
          <p:nvPr/>
        </p:nvSpPr>
        <p:spPr>
          <a:xfrm>
            <a:off x="278026" y="3138335"/>
            <a:ext cx="3573894" cy="938737"/>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t>Về</a:t>
            </a:r>
            <a:r>
              <a:rPr lang="en-US" sz="3200" b="1" dirty="0" smtClean="0"/>
              <a:t> </a:t>
            </a:r>
            <a:r>
              <a:rPr lang="en-US" sz="3200" b="1" dirty="0" err="1" smtClean="0"/>
              <a:t>vật</a:t>
            </a:r>
            <a:r>
              <a:rPr lang="en-US" sz="3200" b="1" dirty="0" smtClean="0"/>
              <a:t> </a:t>
            </a:r>
            <a:r>
              <a:rPr lang="en-US" sz="3200" b="1" dirty="0" err="1" smtClean="0"/>
              <a:t>chất</a:t>
            </a:r>
            <a:endParaRPr lang="en-US" sz="3600" dirty="0">
              <a:latin typeface="Arial" pitchFamily="34" charset="0"/>
              <a:cs typeface="Arial" pitchFamily="34" charset="0"/>
            </a:endParaRPr>
          </a:p>
        </p:txBody>
      </p:sp>
      <p:sp>
        <p:nvSpPr>
          <p:cNvPr id="8" name="Rounded Rectangle 7"/>
          <p:cNvSpPr/>
          <p:nvPr/>
        </p:nvSpPr>
        <p:spPr>
          <a:xfrm>
            <a:off x="4355976" y="5003249"/>
            <a:ext cx="4176464" cy="978228"/>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Về tinh thần</a:t>
            </a:r>
            <a:endParaRPr lang="en-US" sz="3200" b="1" dirty="0">
              <a:latin typeface="Arial" pitchFamily="34" charset="0"/>
              <a:cs typeface="Arial" pitchFamily="34" charset="0"/>
            </a:endParaRPr>
          </a:p>
        </p:txBody>
      </p:sp>
      <p:sp>
        <p:nvSpPr>
          <p:cNvPr id="9" name="Rounded Rectangle 8"/>
          <p:cNvSpPr/>
          <p:nvPr/>
        </p:nvSpPr>
        <p:spPr>
          <a:xfrm>
            <a:off x="267468" y="5040560"/>
            <a:ext cx="3584452" cy="980728"/>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t>Về</a:t>
            </a:r>
            <a:r>
              <a:rPr lang="en-US" sz="3200" b="1" dirty="0" smtClean="0"/>
              <a:t> </a:t>
            </a:r>
            <a:r>
              <a:rPr lang="en-US" sz="3200" b="1" dirty="0" err="1" smtClean="0"/>
              <a:t>sự</a:t>
            </a:r>
            <a:r>
              <a:rPr lang="en-US" sz="3200" b="1" dirty="0" smtClean="0"/>
              <a:t> </a:t>
            </a:r>
            <a:r>
              <a:rPr lang="en-US" sz="3200" b="1" dirty="0" err="1" smtClean="0"/>
              <a:t>lạnh</a:t>
            </a:r>
            <a:r>
              <a:rPr lang="en-US" sz="3200" b="1" dirty="0" smtClean="0"/>
              <a:t> </a:t>
            </a:r>
            <a:r>
              <a:rPr lang="en-US" sz="3200" b="1" dirty="0" err="1" smtClean="0"/>
              <a:t>lùng</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6215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49849" y="620688"/>
            <a:ext cx="7694849" cy="5688632"/>
          </a:xfrm>
        </p:spPr>
        <p:txBody>
          <a:bodyPr/>
          <a:lstStyle/>
          <a:p>
            <a:pPr algn="ctr"/>
            <a:r>
              <a:rPr lang="en-US" b="1" dirty="0" err="1">
                <a:latin typeface="Arial" pitchFamily="34" charset="0"/>
                <a:cs typeface="Arial" pitchFamily="34" charset="0"/>
              </a:rPr>
              <a:t>Bài</a:t>
            </a:r>
            <a:r>
              <a:rPr lang="en-US" b="1" dirty="0">
                <a:latin typeface="Arial" pitchFamily="34" charset="0"/>
                <a:cs typeface="Arial" pitchFamily="34" charset="0"/>
              </a:rPr>
              <a:t> </a:t>
            </a:r>
            <a:r>
              <a:rPr lang="en-US" b="1" dirty="0" smtClean="0">
                <a:latin typeface="Arial" pitchFamily="34" charset="0"/>
                <a:cs typeface="Arial" pitchFamily="34" charset="0"/>
              </a:rPr>
              <a:t>1: KỸ </a:t>
            </a:r>
            <a:r>
              <a:rPr lang="en-US" b="1" dirty="0">
                <a:latin typeface="Arial" pitchFamily="34" charset="0"/>
                <a:cs typeface="Arial" pitchFamily="34" charset="0"/>
              </a:rPr>
              <a:t>THUẬT </a:t>
            </a:r>
            <a:r>
              <a:rPr lang="en-US" b="1" dirty="0" smtClean="0">
                <a:latin typeface="Arial" pitchFamily="34" charset="0"/>
                <a:cs typeface="Arial" pitchFamily="34" charset="0"/>
              </a:rPr>
              <a:t>CẮM HOA</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err="1" smtClean="0">
                <a:latin typeface="Arial" pitchFamily="34" charset="0"/>
                <a:cs typeface="Arial" pitchFamily="34" charset="0"/>
              </a:rPr>
              <a:t>Phần</a:t>
            </a:r>
            <a:r>
              <a:rPr lang="en-US" b="1" dirty="0" smtClean="0">
                <a:latin typeface="Arial" pitchFamily="34" charset="0"/>
                <a:cs typeface="Arial" pitchFamily="34" charset="0"/>
              </a:rPr>
              <a:t> 3</a:t>
            </a:r>
            <a:br>
              <a:rPr lang="en-US" b="1" dirty="0" smtClean="0">
                <a:latin typeface="Arial" pitchFamily="34" charset="0"/>
                <a:cs typeface="Arial" pitchFamily="34" charset="0"/>
              </a:rPr>
            </a:br>
            <a:r>
              <a:rPr lang="en-US" b="1" dirty="0" smtClean="0">
                <a:latin typeface="Arial" pitchFamily="34" charset="0"/>
                <a:cs typeface="Arial" pitchFamily="34" charset="0"/>
              </a:rPr>
              <a:t> </a:t>
            </a:r>
            <a:r>
              <a:rPr lang="vi-VN" b="1" dirty="0">
                <a:latin typeface="Arial" pitchFamily="34" charset="0"/>
                <a:cs typeface="Arial" pitchFamily="34" charset="0"/>
              </a:rPr>
              <a:t>Ý nghĩa màu sắc và biểu tượng của các loài </a:t>
            </a:r>
            <a:r>
              <a:rPr lang="vi-VN" b="1" dirty="0" smtClean="0">
                <a:latin typeface="Arial" pitchFamily="34" charset="0"/>
                <a:cs typeface="Arial" pitchFamily="34" charset="0"/>
              </a:rPr>
              <a:t>hoa</a:t>
            </a: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a:latin typeface="Arial" pitchFamily="34" charset="0"/>
                <a:cs typeface="Arial" pitchFamily="34" charset="0"/>
              </a:rPr>
              <a:t/>
            </a:r>
            <a:br>
              <a:rPr lang="en-US" b="1" dirty="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a:latin typeface="Arial" pitchFamily="34" charset="0"/>
                <a:cs typeface="Arial" pitchFamily="34" charset="0"/>
              </a:rPr>
              <a:t/>
            </a:r>
            <a:br>
              <a:rPr lang="en-US" b="1" dirty="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4, 5, 6)</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95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9568" y="2420888"/>
            <a:ext cx="8622699" cy="4176463"/>
          </a:xfrm>
          <a:prstGeom prst="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Trình bày được </a:t>
            </a:r>
            <a:r>
              <a:rPr lang="en-US" sz="3600" b="1" dirty="0">
                <a:solidFill>
                  <a:prstClr val="black"/>
                </a:solidFill>
                <a:latin typeface="Times New Roman" pitchFamily="18" charset="0"/>
                <a:cs typeface="Times New Roman" pitchFamily="18" charset="0"/>
              </a:rPr>
              <a:t>ý</a:t>
            </a: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nghĩa màu sắc đối với cuộc sống con người.</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Trình bày được biểu tượng của các loài </a:t>
            </a:r>
            <a:r>
              <a:rPr lang="vi-VN" sz="3600" b="1" dirty="0" smtClean="0">
                <a:solidFill>
                  <a:prstClr val="black"/>
                </a:solidFill>
                <a:latin typeface="Times New Roman" pitchFamily="18" charset="0"/>
                <a:cs typeface="Times New Roman" pitchFamily="18" charset="0"/>
              </a:rPr>
              <a:t>hoa.</a:t>
            </a:r>
            <a:endParaRPr lang="vi-VN" sz="3600" b="1" dirty="0">
              <a:solidFill>
                <a:prstClr val="black"/>
              </a:solidFill>
              <a:latin typeface="Times New Roman" pitchFamily="18" charset="0"/>
              <a:cs typeface="Times New Roman" pitchFamily="18" charset="0"/>
            </a:endParaRPr>
          </a:p>
        </p:txBody>
      </p:sp>
      <p:sp>
        <p:nvSpPr>
          <p:cNvPr id="2" name="Up Ribbon 1"/>
          <p:cNvSpPr/>
          <p:nvPr/>
        </p:nvSpPr>
        <p:spPr>
          <a:xfrm>
            <a:off x="17837" y="420301"/>
            <a:ext cx="9126163" cy="775493"/>
          </a:xfrm>
          <a:prstGeom prst="ribbon2">
            <a:avLst/>
          </a:prstGeom>
          <a:ln w="76200">
            <a:solidFill>
              <a:schemeClr val="tx1">
                <a:alpha val="25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vi-VN" sz="3600" dirty="0"/>
              <a:t>Mục tiêu của bài</a:t>
            </a:r>
            <a:endParaRPr lang="en-US" sz="3600" dirty="0"/>
          </a:p>
        </p:txBody>
      </p:sp>
      <p:sp>
        <p:nvSpPr>
          <p:cNvPr id="6" name="Rounded Rectangle 5"/>
          <p:cNvSpPr/>
          <p:nvPr/>
        </p:nvSpPr>
        <p:spPr>
          <a:xfrm>
            <a:off x="395536" y="1361373"/>
            <a:ext cx="2520280" cy="699476"/>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smtClean="0">
                <a:solidFill>
                  <a:prstClr val="black"/>
                </a:solidFill>
                <a:latin typeface="Times New Roman" pitchFamily="18" charset="0"/>
                <a:cs typeface="Times New Roman" pitchFamily="18" charset="0"/>
              </a:rPr>
              <a:t>Kiến thức</a:t>
            </a:r>
          </a:p>
        </p:txBody>
      </p:sp>
    </p:spTree>
    <p:extLst>
      <p:ext uri="{BB962C8B-B14F-4D97-AF65-F5344CB8AC3E}">
        <p14:creationId xmlns:p14="http://schemas.microsoft.com/office/powerpoint/2010/main" val="297686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9568" y="2420889"/>
            <a:ext cx="8622699" cy="3528392"/>
          </a:xfrm>
          <a:prstGeom prst="rect">
            <a:avLst/>
          </a:prstGeom>
          <a:solidFill>
            <a:schemeClr val="accent1">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Biết sử dụng các loại hoa lá khác nhau cho các sự kiện khác nhau</a:t>
            </a:r>
            <a:r>
              <a:rPr lang="vi-VN" sz="3600" b="1" dirty="0" smtClean="0">
                <a:solidFill>
                  <a:prstClr val="black"/>
                </a:solidFill>
                <a:latin typeface="Times New Roman" pitchFamily="18" charset="0"/>
                <a:cs typeface="Times New Roman" pitchFamily="18" charset="0"/>
              </a:rPr>
              <a:t>.</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Biết lựa chọn những loại hoa mang ý nghĩa phù hợp với những sự kiện trang trí.</a:t>
            </a:r>
          </a:p>
        </p:txBody>
      </p:sp>
      <p:sp>
        <p:nvSpPr>
          <p:cNvPr id="2" name="Up Ribbon 1"/>
          <p:cNvSpPr/>
          <p:nvPr/>
        </p:nvSpPr>
        <p:spPr>
          <a:xfrm>
            <a:off x="17837" y="420301"/>
            <a:ext cx="9126163" cy="775493"/>
          </a:xfrm>
          <a:prstGeom prst="ribbon2">
            <a:avLst/>
          </a:prstGeom>
          <a:ln w="76200">
            <a:solidFill>
              <a:schemeClr val="tx1">
                <a:alpha val="25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vi-VN" sz="3600" dirty="0"/>
              <a:t>Mục tiêu của bài</a:t>
            </a:r>
            <a:endParaRPr lang="en-US" sz="3600" dirty="0"/>
          </a:p>
        </p:txBody>
      </p:sp>
      <p:sp>
        <p:nvSpPr>
          <p:cNvPr id="6" name="Rounded Rectangle 5"/>
          <p:cNvSpPr/>
          <p:nvPr/>
        </p:nvSpPr>
        <p:spPr>
          <a:xfrm>
            <a:off x="395536" y="1361373"/>
            <a:ext cx="2520280" cy="699476"/>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Kỹ </a:t>
            </a:r>
            <a:r>
              <a:rPr lang="vi-VN" sz="3600" b="1" dirty="0" smtClean="0">
                <a:solidFill>
                  <a:prstClr val="black"/>
                </a:solidFill>
                <a:latin typeface="Times New Roman" pitchFamily="18" charset="0"/>
                <a:cs typeface="Times New Roman" pitchFamily="18" charset="0"/>
              </a:rPr>
              <a:t>năng</a:t>
            </a:r>
            <a:endParaRPr lang="vi-VN" sz="36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847335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9568" y="2708920"/>
            <a:ext cx="8622699" cy="3888431"/>
          </a:xfrm>
          <a:prstGeom prst="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Nhanh nhẹn, linh hoạt trong học tập và rèn </a:t>
            </a:r>
            <a:r>
              <a:rPr lang="vi-VN" sz="3600" b="1" dirty="0" smtClean="0">
                <a:solidFill>
                  <a:prstClr val="black"/>
                </a:solidFill>
                <a:latin typeface="Times New Roman" pitchFamily="18" charset="0"/>
                <a:cs typeface="Times New Roman" pitchFamily="18" charset="0"/>
              </a:rPr>
              <a:t>luyện</a:t>
            </a:r>
            <a:r>
              <a:rPr lang="en-US" sz="3600" b="1" dirty="0" smtClean="0">
                <a:solidFill>
                  <a:prstClr val="black"/>
                </a:solidFill>
                <a:latin typeface="Times New Roman" pitchFamily="18" charset="0"/>
                <a:cs typeface="Times New Roman" pitchFamily="18" charset="0"/>
              </a:rPr>
              <a:t>.</a:t>
            </a:r>
            <a:r>
              <a:rPr lang="vi-VN" sz="3600" b="1" dirty="0" smtClean="0">
                <a:solidFill>
                  <a:prstClr val="black"/>
                </a:solidFill>
                <a:latin typeface="Times New Roman" pitchFamily="18" charset="0"/>
                <a:cs typeface="Times New Roman" pitchFamily="18" charset="0"/>
              </a:rPr>
              <a:t>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 K</a:t>
            </a:r>
            <a:r>
              <a:rPr lang="vi-VN" sz="3600" b="1" dirty="0" smtClean="0">
                <a:solidFill>
                  <a:prstClr val="black"/>
                </a:solidFill>
                <a:latin typeface="Times New Roman" pitchFamily="18" charset="0"/>
                <a:cs typeface="Times New Roman" pitchFamily="18" charset="0"/>
              </a:rPr>
              <a:t>hông </a:t>
            </a:r>
            <a:r>
              <a:rPr lang="vi-VN" sz="3600" b="1" dirty="0">
                <a:solidFill>
                  <a:prstClr val="black"/>
                </a:solidFill>
                <a:latin typeface="Times New Roman" pitchFamily="18" charset="0"/>
                <a:cs typeface="Times New Roman" pitchFamily="18" charset="0"/>
              </a:rPr>
              <a:t>ngừng </a:t>
            </a:r>
            <a:r>
              <a:rPr lang="en-US" sz="3600" b="1" dirty="0" err="1" smtClean="0">
                <a:solidFill>
                  <a:prstClr val="black"/>
                </a:solidFill>
                <a:latin typeface="Times New Roman" pitchFamily="18" charset="0"/>
                <a:cs typeface="Times New Roman" pitchFamily="18" charset="0"/>
              </a:rPr>
              <a:t>sáng</a:t>
            </a:r>
            <a:r>
              <a:rPr lang="en-US" sz="3600" b="1" dirty="0" smtClean="0">
                <a:solidFill>
                  <a:prstClr val="black"/>
                </a:solidFill>
                <a:latin typeface="Times New Roman" pitchFamily="18" charset="0"/>
                <a:cs typeface="Times New Roman" pitchFamily="18" charset="0"/>
              </a:rPr>
              <a:t> </a:t>
            </a:r>
            <a:r>
              <a:rPr lang="en-US" sz="3600" b="1" dirty="0" err="1" smtClean="0">
                <a:solidFill>
                  <a:prstClr val="black"/>
                </a:solidFill>
                <a:latin typeface="Times New Roman" pitchFamily="18" charset="0"/>
                <a:cs typeface="Times New Roman" pitchFamily="18" charset="0"/>
              </a:rPr>
              <a:t>tạo</a:t>
            </a: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nâng </a:t>
            </a:r>
            <a:r>
              <a:rPr lang="vi-VN" sz="3600" b="1" dirty="0">
                <a:solidFill>
                  <a:prstClr val="black"/>
                </a:solidFill>
                <a:latin typeface="Times New Roman" pitchFamily="18" charset="0"/>
                <a:cs typeface="Times New Roman" pitchFamily="18" charset="0"/>
              </a:rPr>
              <a:t>cao trình độ chuyên môn.</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Biết cách </a:t>
            </a:r>
            <a:r>
              <a:rPr lang="vi-VN" sz="3600" b="1" dirty="0" smtClean="0">
                <a:solidFill>
                  <a:prstClr val="black"/>
                </a:solidFill>
                <a:latin typeface="Times New Roman" pitchFamily="18" charset="0"/>
                <a:cs typeface="Times New Roman" pitchFamily="18" charset="0"/>
              </a:rPr>
              <a:t>sử </a:t>
            </a:r>
            <a:r>
              <a:rPr lang="vi-VN" sz="3600" b="1" dirty="0">
                <a:solidFill>
                  <a:prstClr val="black"/>
                </a:solidFill>
                <a:latin typeface="Times New Roman" pitchFamily="18" charset="0"/>
                <a:cs typeface="Times New Roman" pitchFamily="18" charset="0"/>
              </a:rPr>
              <a:t>dụng và phối các loại hoa – lá </a:t>
            </a:r>
            <a:r>
              <a:rPr lang="en-US" sz="3600" b="1" dirty="0" err="1" smtClean="0">
                <a:solidFill>
                  <a:prstClr val="black"/>
                </a:solidFill>
                <a:latin typeface="Times New Roman" pitchFamily="18" charset="0"/>
                <a:cs typeface="Times New Roman" pitchFamily="18" charset="0"/>
              </a:rPr>
              <a:t>trong</a:t>
            </a:r>
            <a:r>
              <a:rPr lang="en-US" sz="3600" b="1" dirty="0" smtClean="0">
                <a:solidFill>
                  <a:prstClr val="black"/>
                </a:solidFill>
                <a:latin typeface="Times New Roman" pitchFamily="18" charset="0"/>
                <a:cs typeface="Times New Roman" pitchFamily="18" charset="0"/>
              </a:rPr>
              <a:t> </a:t>
            </a:r>
            <a:r>
              <a:rPr lang="en-US" sz="3600" b="1" dirty="0" err="1" smtClean="0">
                <a:solidFill>
                  <a:prstClr val="black"/>
                </a:solidFill>
                <a:latin typeface="Times New Roman" pitchFamily="18" charset="0"/>
                <a:cs typeface="Times New Roman" pitchFamily="18" charset="0"/>
              </a:rPr>
              <a:t>quá</a:t>
            </a:r>
            <a:r>
              <a:rPr lang="en-US" sz="3600" b="1" dirty="0" smtClean="0">
                <a:solidFill>
                  <a:prstClr val="black"/>
                </a:solidFill>
                <a:latin typeface="Times New Roman" pitchFamily="18" charset="0"/>
                <a:cs typeface="Times New Roman" pitchFamily="18" charset="0"/>
              </a:rPr>
              <a:t> </a:t>
            </a:r>
            <a:r>
              <a:rPr lang="en-US" sz="3600" b="1" dirty="0" err="1" smtClean="0">
                <a:solidFill>
                  <a:prstClr val="black"/>
                </a:solidFill>
                <a:latin typeface="Times New Roman" pitchFamily="18" charset="0"/>
                <a:cs typeface="Times New Roman" pitchFamily="18" charset="0"/>
              </a:rPr>
              <a:t>trình</a:t>
            </a:r>
            <a:r>
              <a:rPr lang="en-US" sz="3600" b="1" dirty="0" smtClean="0">
                <a:solidFill>
                  <a:prstClr val="black"/>
                </a:solidFill>
                <a:latin typeface="Times New Roman" pitchFamily="18" charset="0"/>
                <a:cs typeface="Times New Roman" pitchFamily="18" charset="0"/>
              </a:rPr>
              <a:t> </a:t>
            </a:r>
            <a:r>
              <a:rPr lang="en-US" sz="3600" b="1" dirty="0" err="1" smtClean="0">
                <a:solidFill>
                  <a:prstClr val="black"/>
                </a:solidFill>
                <a:latin typeface="Times New Roman" pitchFamily="18" charset="0"/>
                <a:cs typeface="Times New Roman" pitchFamily="18" charset="0"/>
              </a:rPr>
              <a:t>cắm</a:t>
            </a:r>
            <a:r>
              <a:rPr lang="en-US" sz="3600" b="1" dirty="0" smtClean="0">
                <a:solidFill>
                  <a:prstClr val="black"/>
                </a:solidFill>
                <a:latin typeface="Times New Roman" pitchFamily="18" charset="0"/>
                <a:cs typeface="Times New Roman" pitchFamily="18" charset="0"/>
              </a:rPr>
              <a:t> </a:t>
            </a:r>
            <a:r>
              <a:rPr lang="en-US" sz="3600" b="1" dirty="0" err="1" smtClean="0">
                <a:solidFill>
                  <a:prstClr val="black"/>
                </a:solidFill>
                <a:latin typeface="Times New Roman" pitchFamily="18" charset="0"/>
                <a:cs typeface="Times New Roman" pitchFamily="18" charset="0"/>
              </a:rPr>
              <a:t>hoa</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2" name="Up Ribbon 1"/>
          <p:cNvSpPr/>
          <p:nvPr/>
        </p:nvSpPr>
        <p:spPr>
          <a:xfrm>
            <a:off x="17837" y="420301"/>
            <a:ext cx="9126163" cy="775493"/>
          </a:xfrm>
          <a:prstGeom prst="ribbon2">
            <a:avLst/>
          </a:prstGeom>
          <a:ln w="76200">
            <a:solidFill>
              <a:schemeClr val="tx1">
                <a:alpha val="25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vi-VN" sz="3600" dirty="0"/>
              <a:t>Mục tiêu của bài</a:t>
            </a:r>
            <a:endParaRPr lang="en-US" sz="3600" dirty="0"/>
          </a:p>
        </p:txBody>
      </p:sp>
      <p:sp>
        <p:nvSpPr>
          <p:cNvPr id="6" name="Rounded Rectangle 5"/>
          <p:cNvSpPr/>
          <p:nvPr/>
        </p:nvSpPr>
        <p:spPr>
          <a:xfrm>
            <a:off x="395536" y="1361373"/>
            <a:ext cx="2520280" cy="699476"/>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Thái </a:t>
            </a:r>
            <a:r>
              <a:rPr lang="vi-VN" sz="3600" b="1" dirty="0" smtClean="0">
                <a:solidFill>
                  <a:prstClr val="black"/>
                </a:solidFill>
                <a:latin typeface="Times New Roman" pitchFamily="18" charset="0"/>
                <a:cs typeface="Times New Roman" pitchFamily="18" charset="0"/>
              </a:rPr>
              <a:t>độ</a:t>
            </a:r>
            <a:endParaRPr lang="vi-VN" sz="36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847335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996952"/>
            <a:ext cx="8843896" cy="295232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Là </a:t>
            </a:r>
            <a:r>
              <a:rPr lang="vi-VN" sz="3600" b="1" dirty="0">
                <a:solidFill>
                  <a:prstClr val="black"/>
                </a:solidFill>
                <a:latin typeface="Times New Roman" pitchFamily="18" charset="0"/>
                <a:cs typeface="Times New Roman" pitchFamily="18" charset="0"/>
              </a:rPr>
              <a:t>màu của lửa và máu, nó đi liền với sức mạnh, quyền lực, sự quyết tâm; nó cũng là biểu tượng của sự đe dọa, nguy hiểm và chiến tranh.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3208544" cy="570218"/>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Màu đỏ (red</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7911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420888"/>
            <a:ext cx="8843896" cy="4032448"/>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đỏ cũng là màu của cảm xúc, nhiệt huyết và tình yêu.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đỏ là màu của sự dũng cảm và hy sinh, đó là lý do một số quốc kỳ của một số nuớc (trong đó có Việt Nam) có màu đỏ làm màu nền.</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3208544" cy="570218"/>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Màu đỏ (red</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24225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996952"/>
            <a:ext cx="8843896" cy="309634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Màu đỏ đậm (Dark red): là biểu tượng của sự quyết tâm mạnh mẽ, sự lãnh đạo, dũng cảm, đợi chờ. Ở một sắc thái khác là sự giận dữ tột độ</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3208544" cy="570218"/>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Màu đỏ (red</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24225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3284984"/>
            <a:ext cx="8843896" cy="2664296"/>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Màu đỏ nhạt (Light red): là màu của sự thụ hưởng, đam mê, nhạy cảm và tình yêu</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3208544" cy="570218"/>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Màu đỏ (red</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408520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852936"/>
            <a:ext cx="8843896" cy="345638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Màu </a:t>
            </a:r>
            <a:r>
              <a:rPr lang="vi-VN" sz="3600" b="1" dirty="0">
                <a:solidFill>
                  <a:prstClr val="black"/>
                </a:solidFill>
                <a:latin typeface="Times New Roman" pitchFamily="18" charset="0"/>
                <a:cs typeface="Times New Roman" pitchFamily="18" charset="0"/>
              </a:rPr>
              <a:t>đỏ nâu (Brown red): màu của sự vững bền và chắc chắn. Đồng thời nó cũng là sự tượng trưng cho nam tính</a:t>
            </a:r>
            <a:r>
              <a:rPr lang="vi-VN" sz="3600" b="1" dirty="0" smtClean="0">
                <a:solidFill>
                  <a:prstClr val="black"/>
                </a:solidFill>
                <a:latin typeface="Times New Roman" pitchFamily="18" charset="0"/>
                <a:cs typeface="Times New Roman" pitchFamily="18" charset="0"/>
              </a:rPr>
              <a:t>.</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Màu hồng phấn (pink): là biều tượng của lãng mạn, tình yêu và tình bạn.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3208544" cy="570218"/>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Màu đỏ (red</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408520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79512" y="2420888"/>
            <a:ext cx="8784976" cy="4176464"/>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Được </a:t>
            </a:r>
            <a:r>
              <a:rPr lang="vi-VN" sz="3600" b="1" dirty="0">
                <a:solidFill>
                  <a:prstClr val="black"/>
                </a:solidFill>
                <a:latin typeface="Times New Roman" pitchFamily="18" charset="0"/>
                <a:cs typeface="Times New Roman" pitchFamily="18" charset="0"/>
              </a:rPr>
              <a:t>thụ hưởng sự mạnh mẽ của màu đỏ và sự hạnh phúc của màu vàng, do đó màu cam thường gắn liền với sự vui tươi, nhẹ nhàng và tươi mát...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Ngoài </a:t>
            </a:r>
            <a:r>
              <a:rPr lang="vi-VN" sz="3600" b="1" dirty="0">
                <a:solidFill>
                  <a:prstClr val="black"/>
                </a:solidFill>
                <a:latin typeface="Times New Roman" pitchFamily="18" charset="0"/>
                <a:cs typeface="Times New Roman" pitchFamily="18" charset="0"/>
              </a:rPr>
              <a:t>ra, màu cam còn là biểu trưng cho sự cố gắng, thu hút, quyết rũ, hạnh phúc, sáng tạo....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Màu cam (orange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408520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3284984"/>
            <a:ext cx="8987912" cy="2664296"/>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Với </a:t>
            </a:r>
            <a:r>
              <a:rPr lang="vi-VN" sz="3600" b="1" dirty="0">
                <a:solidFill>
                  <a:prstClr val="black"/>
                </a:solidFill>
                <a:latin typeface="Times New Roman" pitchFamily="18" charset="0"/>
                <a:cs typeface="Times New Roman" pitchFamily="18" charset="0"/>
              </a:rPr>
              <a:t>mắt người màu cam tương đối nóng và chính vì thế nó mang tới cảm giác ấm nóng, tuy nhiên nó không mạnh mẽ bằng màu đỏ.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Màu cam (orange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2300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852936"/>
            <a:ext cx="8987912" cy="3672408"/>
          </a:xfrm>
          <a:prstGeom prst="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Theo </a:t>
            </a:r>
            <a:r>
              <a:rPr lang="vi-VN" sz="3600" b="1" dirty="0">
                <a:solidFill>
                  <a:prstClr val="black"/>
                </a:solidFill>
                <a:latin typeface="Times New Roman" pitchFamily="18" charset="0"/>
                <a:cs typeface="Times New Roman" pitchFamily="18" charset="0"/>
              </a:rPr>
              <a:t>một số nghiên cứu, màu cam có khả năng tăng cường oxy lên não, do đó não hoạt động tốt hơn và sáng tạo hơn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t>
            </a:r>
            <a:r>
              <a:rPr lang="vi-VN" sz="3600" b="1" dirty="0">
                <a:solidFill>
                  <a:prstClr val="black"/>
                </a:solidFill>
                <a:latin typeface="Times New Roman" pitchFamily="18" charset="0"/>
                <a:cs typeface="Times New Roman" pitchFamily="18" charset="0"/>
              </a:rPr>
              <a:t>chú thích: nhưng đừng vì thế mà cả ngày ngồi nhìn màu cam nhé, điên đấy</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Màu cam (orange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19646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1" y="2852936"/>
            <a:ext cx="8843897" cy="381642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Màu </a:t>
            </a:r>
            <a:r>
              <a:rPr lang="vi-VN" sz="3600" b="1" dirty="0">
                <a:solidFill>
                  <a:prstClr val="black"/>
                </a:solidFill>
                <a:latin typeface="Times New Roman" pitchFamily="18" charset="0"/>
                <a:cs typeface="Times New Roman" pitchFamily="18" charset="0"/>
              </a:rPr>
              <a:t>cam đậm: cẩn thận với màu này, nó mang nghĩa dối lừa và không tinh tưởng</a:t>
            </a:r>
            <a:r>
              <a:rPr lang="vi-VN" sz="3600" b="1" dirty="0" smtClean="0">
                <a:solidFill>
                  <a:prstClr val="black"/>
                </a:solidFill>
                <a:latin typeface="Times New Roman" pitchFamily="18" charset="0"/>
                <a:cs typeface="Times New Roman" pitchFamily="18" charset="0"/>
              </a:rPr>
              <a:t>.</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Màu cam nhạt: mang đến cảm giác sang trọng và quý phái, màu này còn mang ý nghĩa thịnh vượng, thông thái...</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Màu cam (orange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2300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2421766" cy="654455"/>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5/.</a:t>
            </a:r>
            <a:r>
              <a:rPr lang="vi-VN" sz="3200" b="1" dirty="0">
                <a:latin typeface="Arial" pitchFamily="34" charset="0"/>
                <a:cs typeface="Arial" pitchFamily="34" charset="0"/>
              </a:rPr>
              <a:t> Màu đỏ </a:t>
            </a:r>
            <a:r>
              <a:rPr lang="de-DE"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1670814" y="4518620"/>
            <a:ext cx="2785577" cy="96598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c. Green</a:t>
            </a:r>
            <a:endParaRPr lang="en-US" sz="3200" b="1" dirty="0">
              <a:latin typeface="Arial" pitchFamily="34" charset="0"/>
              <a:cs typeface="Arial" pitchFamily="34" charset="0"/>
            </a:endParaRPr>
          </a:p>
        </p:txBody>
      </p:sp>
      <p:sp>
        <p:nvSpPr>
          <p:cNvPr id="7" name="Rounded Rectangle 6"/>
          <p:cNvSpPr/>
          <p:nvPr/>
        </p:nvSpPr>
        <p:spPr>
          <a:xfrm>
            <a:off x="278026" y="2276872"/>
            <a:ext cx="2785577" cy="938737"/>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a. Yellow</a:t>
            </a:r>
            <a:endParaRPr lang="en-US" sz="3600" dirty="0">
              <a:latin typeface="Arial" pitchFamily="34" charset="0"/>
              <a:cs typeface="Arial" pitchFamily="34" charset="0"/>
            </a:endParaRPr>
          </a:p>
        </p:txBody>
      </p:sp>
      <p:sp>
        <p:nvSpPr>
          <p:cNvPr id="8" name="Rounded Rectangle 7"/>
          <p:cNvSpPr/>
          <p:nvPr/>
        </p:nvSpPr>
        <p:spPr>
          <a:xfrm>
            <a:off x="875230" y="3395596"/>
            <a:ext cx="2785577" cy="97822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b.</a:t>
            </a:r>
            <a:r>
              <a:rPr lang="de-DE" sz="3200" b="1" dirty="0" smtClean="0"/>
              <a:t> Red</a:t>
            </a:r>
            <a:endParaRPr lang="en-US" sz="3200" b="1" dirty="0">
              <a:latin typeface="Arial" pitchFamily="34" charset="0"/>
              <a:cs typeface="Arial" pitchFamily="34" charset="0"/>
            </a:endParaRPr>
          </a:p>
        </p:txBody>
      </p:sp>
      <p:sp>
        <p:nvSpPr>
          <p:cNvPr id="9" name="Rounded Rectangle 8"/>
          <p:cNvSpPr/>
          <p:nvPr/>
        </p:nvSpPr>
        <p:spPr>
          <a:xfrm>
            <a:off x="2571633" y="5688632"/>
            <a:ext cx="2785577" cy="98072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Orange</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20145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2935661" cy="654455"/>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6/. </a:t>
            </a:r>
            <a:r>
              <a:rPr lang="en-US" sz="3200" b="1" dirty="0" err="1" smtClean="0">
                <a:latin typeface="Arial" pitchFamily="34" charset="0"/>
                <a:cs typeface="Arial" pitchFamily="34" charset="0"/>
              </a:rPr>
              <a:t>Màu</a:t>
            </a:r>
            <a:r>
              <a:rPr lang="en-US" sz="3200" b="1" dirty="0" smtClean="0">
                <a:latin typeface="Arial" pitchFamily="34" charset="0"/>
                <a:cs typeface="Arial" pitchFamily="34" charset="0"/>
              </a:rPr>
              <a:t> Cam</a:t>
            </a:r>
            <a:r>
              <a:rPr lang="de-DE"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1630737" y="3313055"/>
            <a:ext cx="2925822" cy="74996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Red</a:t>
            </a:r>
            <a:endParaRPr lang="en-US" sz="3200" b="1" dirty="0">
              <a:latin typeface="Arial" pitchFamily="34" charset="0"/>
              <a:cs typeface="Arial" pitchFamily="34" charset="0"/>
            </a:endParaRPr>
          </a:p>
        </p:txBody>
      </p:sp>
      <p:sp>
        <p:nvSpPr>
          <p:cNvPr id="7" name="Rounded Rectangle 6"/>
          <p:cNvSpPr/>
          <p:nvPr/>
        </p:nvSpPr>
        <p:spPr>
          <a:xfrm>
            <a:off x="278026" y="2270183"/>
            <a:ext cx="2925822" cy="72008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Yellow </a:t>
            </a:r>
            <a:endParaRPr lang="en-US" sz="3200" b="1" dirty="0">
              <a:latin typeface="Arial" pitchFamily="34" charset="0"/>
              <a:cs typeface="Arial" pitchFamily="34" charset="0"/>
            </a:endParaRPr>
          </a:p>
        </p:txBody>
      </p:sp>
      <p:sp>
        <p:nvSpPr>
          <p:cNvPr id="8" name="Rounded Rectangle 7"/>
          <p:cNvSpPr/>
          <p:nvPr/>
        </p:nvSpPr>
        <p:spPr>
          <a:xfrm>
            <a:off x="4771679" y="5543789"/>
            <a:ext cx="2925822" cy="86409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latin typeface="Arial" pitchFamily="34" charset="0"/>
                <a:cs typeface="Arial" pitchFamily="34" charset="0"/>
              </a:rPr>
              <a:t> Orange</a:t>
            </a:r>
            <a:endParaRPr lang="en-US" sz="3200" b="1" dirty="0">
              <a:latin typeface="Arial" pitchFamily="34" charset="0"/>
              <a:cs typeface="Arial" pitchFamily="34" charset="0"/>
            </a:endParaRPr>
          </a:p>
        </p:txBody>
      </p:sp>
      <p:sp>
        <p:nvSpPr>
          <p:cNvPr id="9" name="Rounded Rectangle 8"/>
          <p:cNvSpPr/>
          <p:nvPr/>
        </p:nvSpPr>
        <p:spPr>
          <a:xfrm>
            <a:off x="3213687" y="4502430"/>
            <a:ext cx="2925822" cy="7920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Green</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17689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829648"/>
            <a:ext cx="8614454" cy="1086503"/>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7/.</a:t>
            </a:r>
            <a:r>
              <a:rPr lang="vi-VN" sz="3200" b="1" dirty="0">
                <a:latin typeface="Arial" pitchFamily="34" charset="0"/>
                <a:cs typeface="Arial" pitchFamily="34" charset="0"/>
              </a:rPr>
              <a:t> Màu đỏ đậm (Dark red): là biểu tượng của </a:t>
            </a:r>
            <a:r>
              <a:rPr lang="de-DE"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771808" y="4674774"/>
            <a:ext cx="5528383" cy="637494"/>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ánh</a:t>
            </a:r>
            <a:r>
              <a:rPr lang="en-US" sz="3200" b="1" dirty="0">
                <a:latin typeface="Arial" pitchFamily="34" charset="0"/>
                <a:cs typeface="Arial" pitchFamily="34" charset="0"/>
              </a:rPr>
              <a:t> </a:t>
            </a:r>
            <a:r>
              <a:rPr lang="en-US" sz="3200" b="1" dirty="0" err="1">
                <a:latin typeface="Arial" pitchFamily="34" charset="0"/>
                <a:cs typeface="Arial" pitchFamily="34" charset="0"/>
              </a:rPr>
              <a:t>mặt</a:t>
            </a:r>
            <a:r>
              <a:rPr lang="en-US" sz="3200" b="1" dirty="0">
                <a:latin typeface="Arial" pitchFamily="34" charset="0"/>
                <a:cs typeface="Arial" pitchFamily="34" charset="0"/>
              </a:rPr>
              <a:t> </a:t>
            </a:r>
            <a:r>
              <a:rPr lang="en-US" sz="3200" b="1" dirty="0" err="1">
                <a:latin typeface="Arial" pitchFamily="34" charset="0"/>
                <a:cs typeface="Arial" pitchFamily="34" charset="0"/>
              </a:rPr>
              <a:t>trời</a:t>
            </a:r>
            <a:r>
              <a:rPr lang="en-US" sz="3200" b="1" dirty="0">
                <a:latin typeface="Arial" pitchFamily="34" charset="0"/>
                <a:cs typeface="Arial" pitchFamily="34" charset="0"/>
              </a:rPr>
              <a:t> </a:t>
            </a:r>
            <a:r>
              <a:rPr lang="en-US" sz="3200" b="1" dirty="0" err="1">
                <a:latin typeface="Arial" pitchFamily="34" charset="0"/>
                <a:cs typeface="Arial" pitchFamily="34" charset="0"/>
              </a:rPr>
              <a:t>ấm</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endParaRPr lang="en-US" sz="3200" b="1" dirty="0">
              <a:latin typeface="Arial" pitchFamily="34" charset="0"/>
              <a:cs typeface="Arial" pitchFamily="34" charset="0"/>
            </a:endParaRPr>
          </a:p>
        </p:txBody>
      </p:sp>
      <p:sp>
        <p:nvSpPr>
          <p:cNvPr id="7" name="Rounded Rectangle 6"/>
          <p:cNvSpPr/>
          <p:nvPr/>
        </p:nvSpPr>
        <p:spPr>
          <a:xfrm>
            <a:off x="755576" y="2276873"/>
            <a:ext cx="5544616" cy="619510"/>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latin typeface="Arial" pitchFamily="34" charset="0"/>
                <a:cs typeface="Arial" pitchFamily="34" charset="0"/>
              </a:rPr>
              <a:t>Sự</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thủy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chung</a:t>
            </a:r>
            <a:endParaRPr lang="en-US" sz="3600" dirty="0">
              <a:latin typeface="Arial" pitchFamily="34" charset="0"/>
              <a:cs typeface="Arial" pitchFamily="34" charset="0"/>
            </a:endParaRPr>
          </a:p>
        </p:txBody>
      </p:sp>
      <p:sp>
        <p:nvSpPr>
          <p:cNvPr id="8" name="Rounded Rectangle 7"/>
          <p:cNvSpPr/>
          <p:nvPr/>
        </p:nvSpPr>
        <p:spPr>
          <a:xfrm>
            <a:off x="771809" y="5879772"/>
            <a:ext cx="5528382" cy="645572"/>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a:t>
            </a:r>
            <a:r>
              <a:rPr lang="en-US" sz="3200" b="1" dirty="0" err="1" smtClean="0">
                <a:latin typeface="Arial" pitchFamily="34" charset="0"/>
                <a:cs typeface="Arial" pitchFamily="34" charset="0"/>
              </a:rPr>
              <a:t>Sức</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mạnh</a:t>
            </a: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lực</a:t>
            </a:r>
            <a:endParaRPr lang="en-US" sz="3200" b="1" dirty="0">
              <a:latin typeface="Arial" pitchFamily="34" charset="0"/>
              <a:cs typeface="Arial" pitchFamily="34" charset="0"/>
            </a:endParaRPr>
          </a:p>
        </p:txBody>
      </p:sp>
      <p:sp>
        <p:nvSpPr>
          <p:cNvPr id="9" name="Rounded Rectangle 8"/>
          <p:cNvSpPr/>
          <p:nvPr/>
        </p:nvSpPr>
        <p:spPr>
          <a:xfrm>
            <a:off x="771809" y="3449416"/>
            <a:ext cx="5528383" cy="647222"/>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vi-VN" sz="3200" b="1" dirty="0">
                <a:latin typeface="Arial" pitchFamily="34" charset="0"/>
                <a:cs typeface="Arial" pitchFamily="34" charset="0"/>
              </a:rPr>
              <a:t>sự vui tươi, nhẹ nhàng</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98883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420888"/>
            <a:ext cx="8915904" cy="443711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Là </a:t>
            </a:r>
            <a:r>
              <a:rPr lang="vi-VN" sz="3600" b="1" dirty="0">
                <a:solidFill>
                  <a:prstClr val="black"/>
                </a:solidFill>
                <a:latin typeface="Times New Roman" pitchFamily="18" charset="0"/>
                <a:cs typeface="Times New Roman" pitchFamily="18" charset="0"/>
              </a:rPr>
              <a:t>màu của ánh mặt trời ấm áp, màu vàng đi liền với cảm giác thụ hưởng hạnh phúc, màu vàng còn là màu của sự thông thái và mạnh mẽ.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Ngoài </a:t>
            </a:r>
            <a:r>
              <a:rPr lang="vi-VN" sz="3600" b="1" dirty="0">
                <a:solidFill>
                  <a:prstClr val="black"/>
                </a:solidFill>
                <a:latin typeface="Times New Roman" pitchFamily="18" charset="0"/>
                <a:cs typeface="Times New Roman" pitchFamily="18" charset="0"/>
              </a:rPr>
              <a:t>ra, màu vàng cũng mang lại cảm giác ấm áp, làm tăng sự thích thú và khả năng hoạt động trí óc...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Màu vàng (yellow</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2300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1" y="3140967"/>
            <a:ext cx="8862625" cy="3312369"/>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Tuy </a:t>
            </a:r>
            <a:r>
              <a:rPr lang="vi-VN" sz="3600" b="1" dirty="0">
                <a:solidFill>
                  <a:prstClr val="black"/>
                </a:solidFill>
                <a:latin typeface="Times New Roman" pitchFamily="18" charset="0"/>
                <a:cs typeface="Times New Roman" pitchFamily="18" charset="0"/>
              </a:rPr>
              <a:t>nhiên khi màu vàng được sự dụng quá mức sẽ mang đến sự khó chịu và giận dữ, một số nghiên cứu đã cho thấy trẻ sơ sinh khóc nhiều hơn bình thuờng trong những căn phòng màu vàng.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Màu vàng (yellow</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813907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1" y="3212975"/>
            <a:ext cx="8862625" cy="3096345"/>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vàng còn mang ý nghĩa danh dự và trung thành, mặc dù vậy trong một giới hạn nào đó, màu vàng được xem là yếu đuối và trẻ con</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432680" cy="57021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Màu vàng (yellow</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84356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11328" y="2492897"/>
            <a:ext cx="8825168" cy="4176464"/>
          </a:xfrm>
          <a:prstGeom prst="rect">
            <a:avLst/>
          </a:prstGeom>
          <a:solidFill>
            <a:srgbClr val="CFFDE8"/>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Là </a:t>
            </a:r>
            <a:r>
              <a:rPr lang="vi-VN" sz="3600" b="1" dirty="0">
                <a:solidFill>
                  <a:prstClr val="black"/>
                </a:solidFill>
                <a:latin typeface="Times New Roman" pitchFamily="18" charset="0"/>
                <a:cs typeface="Times New Roman" pitchFamily="18" charset="0"/>
              </a:rPr>
              <a:t>màu của thiên nhiên, màu xanh lá cây được tượng trưng cho sự phát triển, hòa thuận, tươi mát màu mỡ,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xanh lá cây còn mang lại cảm giác an toàn... Đây là lý do tại sao đèn giao thông sử dụng màu xanh lá báo hiệu “ok, đi đi</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152760" cy="57021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d</a:t>
            </a:r>
            <a:r>
              <a:rPr lang="vi-VN" sz="3200" b="1" dirty="0">
                <a:solidFill>
                  <a:prstClr val="black"/>
                </a:solidFill>
                <a:latin typeface="Times New Roman" pitchFamily="18" charset="0"/>
                <a:cs typeface="Times New Roman" pitchFamily="18" charset="0"/>
              </a:rPr>
              <a:t>. Màu xanh lá cây (green</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813907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55576" y="2527405"/>
            <a:ext cx="7499961" cy="2736305"/>
          </a:xfrm>
          <a:prstGeom prst="rect">
            <a:avLst/>
          </a:prstGeom>
          <a:solidFill>
            <a:srgbClr val="CFFDE8"/>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xanh lá cây còn mang lại sự nhẹ nhàng cho mắt, màu xanh lá cây còn mang ý nghĩa của sự phát triển và hy vọng</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152760" cy="57021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d</a:t>
            </a:r>
            <a:r>
              <a:rPr lang="vi-VN" sz="3200" b="1" dirty="0">
                <a:solidFill>
                  <a:prstClr val="black"/>
                </a:solidFill>
                <a:latin typeface="Times New Roman" pitchFamily="18" charset="0"/>
                <a:cs typeface="Times New Roman" pitchFamily="18" charset="0"/>
              </a:rPr>
              <a:t>. Màu xanh lá cây (green</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27933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67312" y="2708921"/>
            <a:ext cx="8969184" cy="3816423"/>
          </a:xfrm>
          <a:prstGeom prst="rect">
            <a:avLst/>
          </a:prstGeom>
          <a:solidFill>
            <a:srgbClr val="CFFDE8"/>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Màu xanh lá cây đậm: tượng trưng cho sự phát triển, hòa thuận, tươi mát và màu mỡ. </a:t>
            </a: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152760" cy="57021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d</a:t>
            </a:r>
            <a:r>
              <a:rPr lang="vi-VN" sz="3200" b="1" dirty="0">
                <a:solidFill>
                  <a:prstClr val="black"/>
                </a:solidFill>
                <a:latin typeface="Times New Roman" pitchFamily="18" charset="0"/>
                <a:cs typeface="Times New Roman" pitchFamily="18" charset="0"/>
              </a:rPr>
              <a:t>. Màu xanh lá cây (green</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27933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0592" y="2348879"/>
            <a:ext cx="8847603" cy="4104457"/>
          </a:xfrm>
          <a:prstGeom prst="rect">
            <a:avLst/>
          </a:prstGeom>
          <a:solidFill>
            <a:srgbClr val="CFFDE8"/>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Xanh o-liu (olive green): là màu của hòa bình, của sự phát triển và hy vọng, là màu xanh mang lại sự nhẹ nhàng cho mắt, đó là gam màu thường tạo nên sự êm đềm, thư giãn cho người nhìn, lại bằng một cách nào đó tạo một chút cảm giác kín đáo và riêng tư</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152760" cy="57021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d</a:t>
            </a:r>
            <a:r>
              <a:rPr lang="vi-VN" sz="3200" b="1" dirty="0">
                <a:solidFill>
                  <a:prstClr val="black"/>
                </a:solidFill>
                <a:latin typeface="Times New Roman" pitchFamily="18" charset="0"/>
                <a:cs typeface="Times New Roman" pitchFamily="18" charset="0"/>
              </a:rPr>
              <a:t>. Màu xanh lá cây (green</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27933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883048" y="1190369"/>
            <a:ext cx="3501886" cy="654455"/>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8/. </a:t>
            </a:r>
            <a:r>
              <a:rPr lang="en-US" sz="3200" b="1" dirty="0" err="1" smtClean="0">
                <a:latin typeface="Arial" pitchFamily="34" charset="0"/>
                <a:cs typeface="Arial" pitchFamily="34" charset="0"/>
              </a:rPr>
              <a:t>Màu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de-DE"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4096902" y="4551244"/>
            <a:ext cx="3073609" cy="638332"/>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c. Green</a:t>
            </a:r>
            <a:endParaRPr lang="en-US" sz="3200" b="1" dirty="0">
              <a:latin typeface="Arial" pitchFamily="34" charset="0"/>
              <a:cs typeface="Arial" pitchFamily="34" charset="0"/>
            </a:endParaRPr>
          </a:p>
        </p:txBody>
      </p:sp>
      <p:sp>
        <p:nvSpPr>
          <p:cNvPr id="7" name="Rounded Rectangle 6"/>
          <p:cNvSpPr/>
          <p:nvPr/>
        </p:nvSpPr>
        <p:spPr>
          <a:xfrm>
            <a:off x="4096902" y="2276873"/>
            <a:ext cx="3073609" cy="620324"/>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a. Red</a:t>
            </a:r>
            <a:endParaRPr lang="en-US" sz="3600" dirty="0">
              <a:latin typeface="Arial" pitchFamily="34" charset="0"/>
              <a:cs typeface="Arial" pitchFamily="34" charset="0"/>
            </a:endParaRPr>
          </a:p>
        </p:txBody>
      </p:sp>
      <p:sp>
        <p:nvSpPr>
          <p:cNvPr id="8" name="Rounded Rectangle 7"/>
          <p:cNvSpPr/>
          <p:nvPr/>
        </p:nvSpPr>
        <p:spPr>
          <a:xfrm>
            <a:off x="4093131" y="3356992"/>
            <a:ext cx="3073609" cy="646420"/>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b.</a:t>
            </a:r>
            <a:r>
              <a:rPr lang="de-DE" sz="3200" b="1" dirty="0" smtClean="0"/>
              <a:t> Yellow</a:t>
            </a:r>
            <a:endParaRPr lang="en-US" sz="3200" b="1" dirty="0">
              <a:latin typeface="Arial" pitchFamily="34" charset="0"/>
              <a:cs typeface="Arial" pitchFamily="34" charset="0"/>
            </a:endParaRPr>
          </a:p>
        </p:txBody>
      </p:sp>
      <p:sp>
        <p:nvSpPr>
          <p:cNvPr id="9" name="Rounded Rectangle 8"/>
          <p:cNvSpPr/>
          <p:nvPr/>
        </p:nvSpPr>
        <p:spPr>
          <a:xfrm>
            <a:off x="4096902" y="5733256"/>
            <a:ext cx="3073609" cy="648072"/>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Orange</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546518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4654014" cy="654455"/>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9/.</a:t>
            </a:r>
            <a:r>
              <a:rPr lang="de-DE" sz="3200" b="1" dirty="0" smtClean="0">
                <a:latin typeface="Arial" pitchFamily="34" charset="0"/>
                <a:cs typeface="Arial" pitchFamily="34" charset="0"/>
              </a:rPr>
              <a:t> Màu xanh lá cây là </a:t>
            </a:r>
            <a:endParaRPr lang="en-US" sz="3600" dirty="0">
              <a:latin typeface="Arial" pitchFamily="34" charset="0"/>
              <a:cs typeface="Arial" pitchFamily="34" charset="0"/>
            </a:endParaRPr>
          </a:p>
        </p:txBody>
      </p:sp>
      <p:sp>
        <p:nvSpPr>
          <p:cNvPr id="6" name="Rounded Rectangle 5"/>
          <p:cNvSpPr/>
          <p:nvPr/>
        </p:nvSpPr>
        <p:spPr>
          <a:xfrm>
            <a:off x="5148064" y="3331817"/>
            <a:ext cx="2565782" cy="74996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Yellow</a:t>
            </a:r>
            <a:endParaRPr lang="en-US" sz="3200" b="1" dirty="0">
              <a:latin typeface="Arial" pitchFamily="34" charset="0"/>
              <a:cs typeface="Arial" pitchFamily="34" charset="0"/>
            </a:endParaRPr>
          </a:p>
        </p:txBody>
      </p:sp>
      <p:sp>
        <p:nvSpPr>
          <p:cNvPr id="7" name="Rounded Rectangle 6"/>
          <p:cNvSpPr/>
          <p:nvPr/>
        </p:nvSpPr>
        <p:spPr>
          <a:xfrm>
            <a:off x="5148064" y="2251698"/>
            <a:ext cx="2565782" cy="72008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a:t>
            </a:r>
            <a:r>
              <a:rPr lang="en-US" sz="3200" b="1" dirty="0">
                <a:latin typeface="Arial" pitchFamily="34" charset="0"/>
                <a:cs typeface="Arial" pitchFamily="34" charset="0"/>
              </a:rPr>
              <a:t>. </a:t>
            </a:r>
            <a:r>
              <a:rPr lang="en-US" sz="3200" b="1" dirty="0" smtClean="0">
                <a:latin typeface="Arial" pitchFamily="34" charset="0"/>
                <a:cs typeface="Arial" pitchFamily="34" charset="0"/>
              </a:rPr>
              <a:t>Red</a:t>
            </a:r>
            <a:endParaRPr lang="en-US" sz="3200" b="1" dirty="0">
              <a:latin typeface="Arial" pitchFamily="34" charset="0"/>
              <a:cs typeface="Arial" pitchFamily="34" charset="0"/>
            </a:endParaRPr>
          </a:p>
        </p:txBody>
      </p:sp>
      <p:sp>
        <p:nvSpPr>
          <p:cNvPr id="8" name="Rounded Rectangle 7"/>
          <p:cNvSpPr/>
          <p:nvPr/>
        </p:nvSpPr>
        <p:spPr>
          <a:xfrm>
            <a:off x="5144293" y="4483945"/>
            <a:ext cx="2565782" cy="72008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a:t>
            </a:r>
            <a:r>
              <a:rPr lang="de-DE" sz="3200" b="1" dirty="0" smtClean="0">
                <a:latin typeface="Arial" pitchFamily="34" charset="0"/>
                <a:cs typeface="Arial" pitchFamily="34" charset="0"/>
              </a:rPr>
              <a:t> Green</a:t>
            </a:r>
            <a:endParaRPr lang="en-US" sz="3200" b="1" dirty="0">
              <a:latin typeface="Arial" pitchFamily="34" charset="0"/>
              <a:cs typeface="Arial" pitchFamily="34" charset="0"/>
            </a:endParaRPr>
          </a:p>
        </p:txBody>
      </p:sp>
      <p:sp>
        <p:nvSpPr>
          <p:cNvPr id="9" name="Rounded Rectangle 8"/>
          <p:cNvSpPr/>
          <p:nvPr/>
        </p:nvSpPr>
        <p:spPr>
          <a:xfrm>
            <a:off x="5148064" y="5564065"/>
            <a:ext cx="2565782" cy="7920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Orange</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67764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678350" cy="654455"/>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10/.</a:t>
            </a:r>
            <a:r>
              <a:rPr lang="de-DE" sz="3200" b="1" dirty="0">
                <a:latin typeface="Arial" pitchFamily="34" charset="0"/>
                <a:cs typeface="Arial" pitchFamily="34" charset="0"/>
              </a:rPr>
              <a:t> Màu xanh lá cây </a:t>
            </a:r>
            <a:r>
              <a:rPr lang="de-DE" sz="3200" b="1" dirty="0" smtClean="0">
                <a:latin typeface="Arial" pitchFamily="34" charset="0"/>
                <a:cs typeface="Arial" pitchFamily="34" charset="0"/>
              </a:rPr>
              <a:t>tượng trưng cho</a:t>
            </a:r>
            <a:endParaRPr lang="en-US" sz="3600" dirty="0">
              <a:latin typeface="Arial" pitchFamily="34" charset="0"/>
              <a:cs typeface="Arial" pitchFamily="34" charset="0"/>
            </a:endParaRPr>
          </a:p>
        </p:txBody>
      </p:sp>
      <p:sp>
        <p:nvSpPr>
          <p:cNvPr id="6" name="Rounded Rectangle 5"/>
          <p:cNvSpPr/>
          <p:nvPr/>
        </p:nvSpPr>
        <p:spPr>
          <a:xfrm>
            <a:off x="2619967" y="4659873"/>
            <a:ext cx="6120680" cy="708601"/>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Á</a:t>
            </a:r>
            <a:r>
              <a:rPr lang="en-US" sz="3200" b="1" dirty="0" err="1" smtClean="0">
                <a:latin typeface="Arial" pitchFamily="34" charset="0"/>
                <a:cs typeface="Arial" pitchFamily="34" charset="0"/>
              </a:rPr>
              <a:t>nh</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mặt</a:t>
            </a:r>
            <a:r>
              <a:rPr lang="en-US" sz="3200" b="1" dirty="0">
                <a:latin typeface="Arial" pitchFamily="34" charset="0"/>
                <a:cs typeface="Arial" pitchFamily="34" charset="0"/>
              </a:rPr>
              <a:t> </a:t>
            </a:r>
            <a:r>
              <a:rPr lang="en-US" sz="3200" b="1" dirty="0" err="1">
                <a:latin typeface="Arial" pitchFamily="34" charset="0"/>
                <a:cs typeface="Arial" pitchFamily="34" charset="0"/>
              </a:rPr>
              <a:t>trời</a:t>
            </a:r>
            <a:r>
              <a:rPr lang="en-US" sz="3200" b="1" dirty="0">
                <a:latin typeface="Arial" pitchFamily="34" charset="0"/>
                <a:cs typeface="Arial" pitchFamily="34" charset="0"/>
              </a:rPr>
              <a:t> </a:t>
            </a:r>
            <a:r>
              <a:rPr lang="en-US" sz="3200" b="1" dirty="0" err="1">
                <a:latin typeface="Arial" pitchFamily="34" charset="0"/>
                <a:cs typeface="Arial" pitchFamily="34" charset="0"/>
              </a:rPr>
              <a:t>ấm</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endParaRPr lang="en-US" sz="3200" b="1" dirty="0">
              <a:latin typeface="Arial" pitchFamily="34" charset="0"/>
              <a:cs typeface="Arial" pitchFamily="34" charset="0"/>
            </a:endParaRPr>
          </a:p>
        </p:txBody>
      </p:sp>
      <p:sp>
        <p:nvSpPr>
          <p:cNvPr id="7" name="Rounded Rectangle 6"/>
          <p:cNvSpPr/>
          <p:nvPr/>
        </p:nvSpPr>
        <p:spPr>
          <a:xfrm>
            <a:off x="2619967" y="2206335"/>
            <a:ext cx="6120680" cy="688611"/>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a:latin typeface="Arial" pitchFamily="34" charset="0"/>
                <a:cs typeface="Arial" pitchFamily="34" charset="0"/>
              </a:rPr>
              <a:t>Sức</a:t>
            </a:r>
            <a:r>
              <a:rPr lang="en-US" sz="3200" b="1" dirty="0">
                <a:latin typeface="Arial" pitchFamily="34" charset="0"/>
                <a:cs typeface="Arial" pitchFamily="34" charset="0"/>
              </a:rPr>
              <a:t> </a:t>
            </a:r>
            <a:r>
              <a:rPr lang="en-US" sz="3200" b="1" dirty="0" err="1">
                <a:latin typeface="Arial" pitchFamily="34" charset="0"/>
                <a:cs typeface="Arial" pitchFamily="34" charset="0"/>
              </a:rPr>
              <a:t>mạnh</a:t>
            </a: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lực</a:t>
            </a:r>
            <a:endParaRPr lang="en-US" sz="3600" dirty="0">
              <a:latin typeface="Arial" pitchFamily="34" charset="0"/>
              <a:cs typeface="Arial" pitchFamily="34" charset="0"/>
            </a:endParaRPr>
          </a:p>
        </p:txBody>
      </p:sp>
      <p:sp>
        <p:nvSpPr>
          <p:cNvPr id="8" name="Rounded Rectangle 7"/>
          <p:cNvSpPr/>
          <p:nvPr/>
        </p:nvSpPr>
        <p:spPr>
          <a:xfrm>
            <a:off x="2629899" y="5879772"/>
            <a:ext cx="6254763" cy="717580"/>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Sự </a:t>
            </a:r>
            <a:r>
              <a:rPr lang="de-DE" sz="3200" b="1" dirty="0"/>
              <a:t>phát triển, hòa thuận</a:t>
            </a:r>
            <a:endParaRPr lang="en-US" sz="3200" b="1" dirty="0">
              <a:latin typeface="Arial" pitchFamily="34" charset="0"/>
              <a:cs typeface="Arial" pitchFamily="34" charset="0"/>
            </a:endParaRPr>
          </a:p>
        </p:txBody>
      </p:sp>
      <p:sp>
        <p:nvSpPr>
          <p:cNvPr id="9" name="Rounded Rectangle 8"/>
          <p:cNvSpPr/>
          <p:nvPr/>
        </p:nvSpPr>
        <p:spPr>
          <a:xfrm>
            <a:off x="2609409" y="3363729"/>
            <a:ext cx="6131238" cy="719414"/>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S</a:t>
            </a:r>
            <a:r>
              <a:rPr lang="vi-VN" sz="3200" b="1" dirty="0" smtClean="0">
                <a:latin typeface="Arial" pitchFamily="34" charset="0"/>
                <a:cs typeface="Arial" pitchFamily="34" charset="0"/>
              </a:rPr>
              <a:t>ự </a:t>
            </a:r>
            <a:r>
              <a:rPr lang="vi-VN" sz="3200" b="1" dirty="0">
                <a:latin typeface="Arial" pitchFamily="34" charset="0"/>
                <a:cs typeface="Arial" pitchFamily="34" charset="0"/>
              </a:rPr>
              <a:t>vui tươi, nhẹ nhàng</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563546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1520" y="2492895"/>
            <a:ext cx="8640960" cy="3888433"/>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Là </a:t>
            </a:r>
            <a:r>
              <a:rPr lang="vi-VN" sz="3600" b="1" dirty="0">
                <a:solidFill>
                  <a:prstClr val="black"/>
                </a:solidFill>
                <a:latin typeface="Times New Roman" pitchFamily="18" charset="0"/>
                <a:cs typeface="Times New Roman" pitchFamily="18" charset="0"/>
              </a:rPr>
              <a:t>màu của trời và biển, xanh dương đi liền với cảm giác sâu thẳm, vững vàng và yên bình.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xanh dương là màu của sự trung thành, tin tưởng, thông thái, tự tin, thông minh.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368784" cy="57021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e. Màu xanh dương (blue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2300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2008" y="2276872"/>
            <a:ext cx="8964488" cy="4392488"/>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Ngoài </a:t>
            </a:r>
            <a:r>
              <a:rPr lang="vi-VN" sz="3600" b="1" dirty="0">
                <a:solidFill>
                  <a:prstClr val="black"/>
                </a:solidFill>
                <a:latin typeface="Times New Roman" pitchFamily="18" charset="0"/>
                <a:cs typeface="Times New Roman" pitchFamily="18" charset="0"/>
              </a:rPr>
              <a:t>ra, màu xanh dương còn mang lại sự ý nghĩa trong sáng, tinh khiết.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Đây </a:t>
            </a:r>
            <a:r>
              <a:rPr lang="vi-VN" sz="3600" b="1" dirty="0">
                <a:solidFill>
                  <a:prstClr val="black"/>
                </a:solidFill>
                <a:latin typeface="Times New Roman" pitchFamily="18" charset="0"/>
                <a:cs typeface="Times New Roman" pitchFamily="18" charset="0"/>
              </a:rPr>
              <a:t>là lí do tại sao các nhãn hiệu của các hãng nước khoáng thường có màu xanh dương,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T</a:t>
            </a:r>
            <a:r>
              <a:rPr lang="vi-VN" sz="3600" b="1" dirty="0" smtClean="0">
                <a:solidFill>
                  <a:prstClr val="black"/>
                </a:solidFill>
                <a:latin typeface="Times New Roman" pitchFamily="18" charset="0"/>
                <a:cs typeface="Times New Roman" pitchFamily="18" charset="0"/>
              </a:rPr>
              <a:t>rái </a:t>
            </a:r>
            <a:r>
              <a:rPr lang="vi-VN" sz="3600" b="1" dirty="0">
                <a:solidFill>
                  <a:prstClr val="black"/>
                </a:solidFill>
                <a:latin typeface="Times New Roman" pitchFamily="18" charset="0"/>
                <a:cs typeface="Times New Roman" pitchFamily="18" charset="0"/>
              </a:rPr>
              <a:t>nghịch với các màu nóng như đỏ, cam và </a:t>
            </a:r>
            <a:r>
              <a:rPr lang="vi-VN" sz="3600" b="1" dirty="0" smtClean="0">
                <a:solidFill>
                  <a:prstClr val="black"/>
                </a:solidFill>
                <a:latin typeface="Times New Roman" pitchFamily="18" charset="0"/>
                <a:cs typeface="Times New Roman" pitchFamily="18" charset="0"/>
              </a:rPr>
              <a:t>vàng.</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368784" cy="57021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e. Màu xanh dương (blue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633179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46049" y="2708920"/>
            <a:ext cx="8880408" cy="3888432"/>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xanh có liên hệ đến sự nhận thức và trí tuệ,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là </a:t>
            </a:r>
            <a:r>
              <a:rPr lang="vi-VN" sz="3600" b="1" dirty="0">
                <a:solidFill>
                  <a:prstClr val="black"/>
                </a:solidFill>
                <a:latin typeface="Times New Roman" pitchFamily="18" charset="0"/>
                <a:cs typeface="Times New Roman" pitchFamily="18" charset="0"/>
              </a:rPr>
              <a:t>màu của nam tính, dựa vào một số thông kê đã cho thấy, tỉ lệ rất cao nam giới ưa thích và sử dụng màu xanh dương</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368784" cy="57021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e. Màu xanh dương (blue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633179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420889"/>
            <a:ext cx="8682988" cy="417646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Màu </a:t>
            </a:r>
            <a:r>
              <a:rPr lang="vi-VN" sz="3600" b="1" dirty="0">
                <a:solidFill>
                  <a:prstClr val="black"/>
                </a:solidFill>
                <a:latin typeface="Times New Roman" pitchFamily="18" charset="0"/>
                <a:cs typeface="Times New Roman" pitchFamily="18" charset="0"/>
              </a:rPr>
              <a:t>xanh dương nhạt: diễn tả sự nhẹ nhàng, mỏng manh, về tinh thần thì có nghĩa là thông cảm</a:t>
            </a:r>
            <a:r>
              <a:rPr lang="vi-VN" sz="3600" b="1" dirty="0" smtClean="0">
                <a:solidFill>
                  <a:prstClr val="black"/>
                </a:solidFill>
                <a:latin typeface="Times New Roman" pitchFamily="18" charset="0"/>
                <a:cs typeface="Times New Roman" pitchFamily="18" charset="0"/>
              </a:rPr>
              <a:t>.</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Màu xanh dương đậm: thể hiện trí tuệ, sức mạnh, vững vàng và mang tính chuyên nghiệp cao, nó mang lại cảm giác an tâm.</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5368784" cy="57021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e. Màu xanh dương (blue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633179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420887"/>
            <a:ext cx="8682988" cy="4320481"/>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0" scaled="1"/>
            <a:tileRec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a:t>
            </a:r>
            <a:r>
              <a:rPr lang="vi-VN" sz="3600" b="1" dirty="0" smtClean="0">
                <a:solidFill>
                  <a:prstClr val="black"/>
                </a:solidFill>
                <a:latin typeface="Times New Roman" pitchFamily="18" charset="0"/>
                <a:cs typeface="Times New Roman" pitchFamily="18" charset="0"/>
              </a:rPr>
              <a:t>Là </a:t>
            </a:r>
            <a:r>
              <a:rPr lang="vi-VN" sz="3600" b="1" dirty="0">
                <a:solidFill>
                  <a:prstClr val="black"/>
                </a:solidFill>
                <a:latin typeface="Times New Roman" pitchFamily="18" charset="0"/>
                <a:cs typeface="Times New Roman" pitchFamily="18" charset="0"/>
              </a:rPr>
              <a:t>sự kết hợp giữa mạnh mẽ của màu đỏ và sự vững chắc của màu xanh,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-M</a:t>
            </a:r>
            <a:r>
              <a:rPr lang="vi-VN" sz="3600" b="1" dirty="0" smtClean="0">
                <a:solidFill>
                  <a:prstClr val="black"/>
                </a:solidFill>
                <a:latin typeface="Times New Roman" pitchFamily="18" charset="0"/>
                <a:cs typeface="Times New Roman" pitchFamily="18" charset="0"/>
              </a:rPr>
              <a:t>àu </a:t>
            </a:r>
            <a:r>
              <a:rPr lang="vi-VN" sz="3600" b="1" dirty="0">
                <a:solidFill>
                  <a:prstClr val="black"/>
                </a:solidFill>
                <a:latin typeface="Times New Roman" pitchFamily="18" charset="0"/>
                <a:cs typeface="Times New Roman" pitchFamily="18" charset="0"/>
              </a:rPr>
              <a:t>tím là biểu tượng của sức mạnh, quý tộc, sang trọng và sự thèm muốn.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a:solidFill>
                  <a:prstClr val="black"/>
                </a:solidFill>
                <a:latin typeface="Times New Roman" pitchFamily="18" charset="0"/>
                <a:cs typeface="Times New Roman" pitchFamily="18" charset="0"/>
              </a:rPr>
              <a:t>-</a:t>
            </a:r>
            <a:r>
              <a:rPr lang="vi-VN" sz="3600" b="1" dirty="0" smtClean="0">
                <a:solidFill>
                  <a:prstClr val="black"/>
                </a:solidFill>
                <a:latin typeface="Times New Roman" pitchFamily="18" charset="0"/>
                <a:cs typeface="Times New Roman" pitchFamily="18" charset="0"/>
              </a:rPr>
              <a:t>Ở </a:t>
            </a:r>
            <a:r>
              <a:rPr lang="vi-VN" sz="3600" b="1" dirty="0">
                <a:solidFill>
                  <a:prstClr val="black"/>
                </a:solidFill>
                <a:latin typeface="Times New Roman" pitchFamily="18" charset="0"/>
                <a:cs typeface="Times New Roman" pitchFamily="18" charset="0"/>
              </a:rPr>
              <a:t>một góc độ khác màu tím còn là màu của sự huyền bí, ma thuật và sáng tạo.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f. Màu tím (purple)</a:t>
            </a:r>
          </a:p>
        </p:txBody>
      </p:sp>
    </p:spTree>
    <p:extLst>
      <p:ext uri="{BB962C8B-B14F-4D97-AF65-F5344CB8AC3E}">
        <p14:creationId xmlns:p14="http://schemas.microsoft.com/office/powerpoint/2010/main" val="3100721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420889"/>
            <a:ext cx="8682988" cy="424847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a:t>
            </a:r>
            <a:r>
              <a:rPr lang="vi-VN" sz="3600" b="1" dirty="0" smtClean="0">
                <a:solidFill>
                  <a:prstClr val="black"/>
                </a:solidFill>
                <a:latin typeface="Times New Roman" pitchFamily="18" charset="0"/>
                <a:cs typeface="Times New Roman" pitchFamily="18" charset="0"/>
              </a:rPr>
              <a:t>Các </a:t>
            </a:r>
            <a:r>
              <a:rPr lang="vi-VN" sz="3600" b="1" dirty="0">
                <a:solidFill>
                  <a:prstClr val="black"/>
                </a:solidFill>
                <a:latin typeface="Times New Roman" pitchFamily="18" charset="0"/>
                <a:cs typeface="Times New Roman" pitchFamily="18" charset="0"/>
              </a:rPr>
              <a:t>khảo sát (surveys) đã cho thấy 75% trẻ thành niên lựa chọn màu tím hơn các màu khác.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a:solidFill>
                  <a:prstClr val="black"/>
                </a:solidFill>
                <a:latin typeface="Times New Roman" pitchFamily="18" charset="0"/>
                <a:cs typeface="Times New Roman" pitchFamily="18" charset="0"/>
              </a:rPr>
              <a:t>-</a:t>
            </a:r>
            <a:r>
              <a:rPr lang="vi-VN" sz="3600" b="1" dirty="0" smtClean="0">
                <a:solidFill>
                  <a:prstClr val="black"/>
                </a:solidFill>
                <a:latin typeface="Times New Roman" pitchFamily="18" charset="0"/>
                <a:cs typeface="Times New Roman" pitchFamily="18" charset="0"/>
              </a:rPr>
              <a:t>Một </a:t>
            </a:r>
            <a:r>
              <a:rPr lang="vi-VN" sz="3600" b="1" dirty="0">
                <a:solidFill>
                  <a:prstClr val="black"/>
                </a:solidFill>
                <a:latin typeface="Times New Roman" pitchFamily="18" charset="0"/>
                <a:cs typeface="Times New Roman" pitchFamily="18" charset="0"/>
              </a:rPr>
              <a:t>điểm đáng chú ý là màu tím ít được tìm thấy trong tự nhiên, nên nó được xem là màu nhân tạo</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f. Màu tím (purple)</a:t>
            </a:r>
          </a:p>
        </p:txBody>
      </p:sp>
    </p:spTree>
    <p:extLst>
      <p:ext uri="{BB962C8B-B14F-4D97-AF65-F5344CB8AC3E}">
        <p14:creationId xmlns:p14="http://schemas.microsoft.com/office/powerpoint/2010/main" val="301994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636912"/>
            <a:ext cx="8682988" cy="3888432"/>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10800000" scaled="1"/>
            <a:tileRec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Tím </a:t>
            </a:r>
            <a:r>
              <a:rPr lang="vi-VN" sz="3600" b="1" dirty="0">
                <a:solidFill>
                  <a:prstClr val="black"/>
                </a:solidFill>
                <a:latin typeface="Times New Roman" pitchFamily="18" charset="0"/>
                <a:cs typeface="Times New Roman" pitchFamily="18" charset="0"/>
              </a:rPr>
              <a:t>nhạt: đem lại cảm giác lãng mạn và hoài cảm về quá khứ</a:t>
            </a:r>
            <a:r>
              <a:rPr lang="vi-VN" sz="3600" b="1" dirty="0" smtClean="0">
                <a:solidFill>
                  <a:prstClr val="black"/>
                </a:solidFill>
                <a:latin typeface="Times New Roman" pitchFamily="18" charset="0"/>
                <a:cs typeface="Times New Roman" pitchFamily="18" charset="0"/>
              </a:rPr>
              <a:t>...</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Tím đậm: tạo cảm giác buồn và vô vọng, màu này đem lại cảm giác khá khó chịu cho hầu hết mọi người...</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f. Màu tím (purple)</a:t>
            </a:r>
          </a:p>
        </p:txBody>
      </p:sp>
    </p:spTree>
    <p:extLst>
      <p:ext uri="{BB962C8B-B14F-4D97-AF65-F5344CB8AC3E}">
        <p14:creationId xmlns:p14="http://schemas.microsoft.com/office/powerpoint/2010/main" val="301994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894373" cy="86728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11/.</a:t>
            </a:r>
            <a:r>
              <a:rPr lang="de-DE" sz="3200" b="1" dirty="0" smtClean="0">
                <a:latin typeface="Arial" pitchFamily="34" charset="0"/>
                <a:cs typeface="Arial" pitchFamily="34" charset="0"/>
              </a:rPr>
              <a:t> </a:t>
            </a:r>
            <a:r>
              <a:rPr lang="de-DE" sz="3200" dirty="0" smtClean="0">
                <a:latin typeface="Arial" pitchFamily="34" charset="0"/>
                <a:cs typeface="Arial" pitchFamily="34" charset="0"/>
              </a:rPr>
              <a:t>Màu tím </a:t>
            </a:r>
            <a:r>
              <a:rPr lang="de-DE" sz="3200" b="1" dirty="0" smtClean="0">
                <a:latin typeface="Arial" pitchFamily="34" charset="0"/>
                <a:cs typeface="Arial" pitchFamily="34" charset="0"/>
              </a:rPr>
              <a:t>l</a:t>
            </a:r>
            <a:r>
              <a:rPr lang="en-US" sz="3600" dirty="0" smtClean="0">
                <a:latin typeface="Arial" pitchFamily="34" charset="0"/>
                <a:cs typeface="Arial" pitchFamily="34" charset="0"/>
              </a:rPr>
              <a:t>à </a:t>
            </a:r>
            <a:r>
              <a:rPr lang="en-US" sz="3600" dirty="0" err="1">
                <a:latin typeface="Arial" pitchFamily="34" charset="0"/>
                <a:cs typeface="Arial" pitchFamily="34" charset="0"/>
              </a:rPr>
              <a:t>sự</a:t>
            </a:r>
            <a:r>
              <a:rPr lang="en-US" sz="3600" dirty="0">
                <a:latin typeface="Arial" pitchFamily="34" charset="0"/>
                <a:cs typeface="Arial" pitchFamily="34" charset="0"/>
              </a:rPr>
              <a:t> </a:t>
            </a:r>
            <a:r>
              <a:rPr lang="en-US" sz="3600" dirty="0" err="1">
                <a:latin typeface="Arial" pitchFamily="34" charset="0"/>
                <a:cs typeface="Arial" pitchFamily="34" charset="0"/>
              </a:rPr>
              <a:t>kết</a:t>
            </a:r>
            <a:r>
              <a:rPr lang="en-US" sz="3600" dirty="0">
                <a:latin typeface="Arial" pitchFamily="34" charset="0"/>
                <a:cs typeface="Arial" pitchFamily="34" charset="0"/>
              </a:rPr>
              <a:t> </a:t>
            </a:r>
            <a:r>
              <a:rPr lang="en-US" sz="3600" dirty="0" err="1">
                <a:latin typeface="Arial" pitchFamily="34" charset="0"/>
                <a:cs typeface="Arial" pitchFamily="34" charset="0"/>
              </a:rPr>
              <a:t>hợp</a:t>
            </a:r>
            <a:r>
              <a:rPr lang="en-US" sz="3600" dirty="0">
                <a:latin typeface="Arial" pitchFamily="34" charset="0"/>
                <a:cs typeface="Arial" pitchFamily="34" charset="0"/>
              </a:rPr>
              <a:t> </a:t>
            </a:r>
            <a:r>
              <a:rPr lang="en-US" sz="3600" dirty="0" err="1" smtClean="0">
                <a:latin typeface="Arial" pitchFamily="34" charset="0"/>
                <a:cs typeface="Arial" pitchFamily="34" charset="0"/>
              </a:rPr>
              <a:t>giữa</a:t>
            </a:r>
            <a:endParaRPr lang="en-US" sz="3600" dirty="0">
              <a:latin typeface="Arial" pitchFamily="34" charset="0"/>
              <a:cs typeface="Arial" pitchFamily="34" charset="0"/>
            </a:endParaRPr>
          </a:p>
        </p:txBody>
      </p:sp>
      <p:sp>
        <p:nvSpPr>
          <p:cNvPr id="6" name="Rounded Rectangle 5"/>
          <p:cNvSpPr/>
          <p:nvPr/>
        </p:nvSpPr>
        <p:spPr>
          <a:xfrm>
            <a:off x="1763687" y="4350688"/>
            <a:ext cx="5734134" cy="6624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c. </a:t>
            </a:r>
            <a:r>
              <a:rPr lang="de-DE" sz="3200" b="1" dirty="0"/>
              <a:t>Màu đỏ và màu </a:t>
            </a:r>
            <a:r>
              <a:rPr lang="de-DE" sz="3200" b="1" dirty="0" smtClean="0"/>
              <a:t>vàng</a:t>
            </a:r>
            <a:endParaRPr lang="vi-VN" sz="3200" b="1" dirty="0">
              <a:latin typeface="Arial" pitchFamily="34" charset="0"/>
              <a:cs typeface="Arial" pitchFamily="34" charset="0"/>
            </a:endParaRPr>
          </a:p>
        </p:txBody>
      </p:sp>
      <p:sp>
        <p:nvSpPr>
          <p:cNvPr id="7" name="Rounded Rectangle 6"/>
          <p:cNvSpPr/>
          <p:nvPr/>
        </p:nvSpPr>
        <p:spPr>
          <a:xfrm>
            <a:off x="1763687" y="3356992"/>
            <a:ext cx="5734134" cy="6624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a:t> Màu đỏ và màu xanh </a:t>
            </a:r>
            <a:r>
              <a:rPr lang="de-DE" sz="3200" b="1" dirty="0" smtClean="0"/>
              <a:t>lá</a:t>
            </a:r>
            <a:r>
              <a:rPr lang="en-US" sz="3200" b="1" dirty="0" smtClean="0">
                <a:latin typeface="Arial" pitchFamily="34" charset="0"/>
                <a:cs typeface="Arial" pitchFamily="34" charset="0"/>
              </a:rPr>
              <a:t> </a:t>
            </a:r>
            <a:endParaRPr lang="vi-VN" sz="3200" b="1" dirty="0">
              <a:latin typeface="Arial" pitchFamily="34" charset="0"/>
              <a:cs typeface="Arial" pitchFamily="34" charset="0"/>
            </a:endParaRPr>
          </a:p>
        </p:txBody>
      </p:sp>
      <p:sp>
        <p:nvSpPr>
          <p:cNvPr id="8" name="Rounded Rectangle 7"/>
          <p:cNvSpPr/>
          <p:nvPr/>
        </p:nvSpPr>
        <p:spPr>
          <a:xfrm>
            <a:off x="1737045" y="2406472"/>
            <a:ext cx="5711583" cy="6624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a.</a:t>
            </a:r>
            <a:r>
              <a:rPr lang="de-DE" sz="3200" b="1" dirty="0" smtClean="0"/>
              <a:t> Màu đỏ và màu xanh dương</a:t>
            </a:r>
            <a:endParaRPr lang="vi-VN" sz="3200" b="1" dirty="0">
              <a:latin typeface="Arial" pitchFamily="34" charset="0"/>
              <a:cs typeface="Arial" pitchFamily="34" charset="0"/>
            </a:endParaRPr>
          </a:p>
        </p:txBody>
      </p:sp>
      <p:sp>
        <p:nvSpPr>
          <p:cNvPr id="9" name="Rounded Rectangle 8"/>
          <p:cNvSpPr/>
          <p:nvPr/>
        </p:nvSpPr>
        <p:spPr>
          <a:xfrm>
            <a:off x="1774962" y="5301208"/>
            <a:ext cx="5711583" cy="64807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de-DE" sz="3200" b="1" dirty="0"/>
              <a:t>Màu đỏ và màu </a:t>
            </a:r>
            <a:r>
              <a:rPr lang="de-DE" sz="3200" b="1" dirty="0" smtClean="0"/>
              <a:t>cam</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477283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462325" cy="798471"/>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12/.</a:t>
            </a:r>
            <a:r>
              <a:rPr lang="de-DE" sz="3200" b="1" dirty="0" smtClean="0">
                <a:latin typeface="Arial" pitchFamily="34" charset="0"/>
                <a:cs typeface="Arial" pitchFamily="34" charset="0"/>
              </a:rPr>
              <a:t> Màu tím đem lại cho con người</a:t>
            </a:r>
            <a:endParaRPr lang="en-US" sz="3600" dirty="0">
              <a:latin typeface="Arial" pitchFamily="34" charset="0"/>
              <a:cs typeface="Arial" pitchFamily="34" charset="0"/>
            </a:endParaRPr>
          </a:p>
        </p:txBody>
      </p:sp>
      <p:sp>
        <p:nvSpPr>
          <p:cNvPr id="6" name="Rounded Rectangle 5"/>
          <p:cNvSpPr/>
          <p:nvPr/>
        </p:nvSpPr>
        <p:spPr>
          <a:xfrm>
            <a:off x="2562490" y="4653135"/>
            <a:ext cx="6250820" cy="781714"/>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c. S</a:t>
            </a:r>
            <a:r>
              <a:rPr lang="vi-VN" sz="3200" b="1" dirty="0" smtClean="0">
                <a:latin typeface="Arial" pitchFamily="34" charset="0"/>
                <a:cs typeface="Arial" pitchFamily="34" charset="0"/>
              </a:rPr>
              <a:t>ự </a:t>
            </a:r>
            <a:r>
              <a:rPr lang="vi-VN" sz="3200" b="1" dirty="0">
                <a:latin typeface="Arial" pitchFamily="34" charset="0"/>
                <a:cs typeface="Arial" pitchFamily="34" charset="0"/>
              </a:rPr>
              <a:t>êm đềm, thư giãn</a:t>
            </a:r>
          </a:p>
        </p:txBody>
      </p:sp>
      <p:sp>
        <p:nvSpPr>
          <p:cNvPr id="7" name="Rounded Rectangle 6"/>
          <p:cNvSpPr/>
          <p:nvPr/>
        </p:nvSpPr>
        <p:spPr>
          <a:xfrm>
            <a:off x="2513749" y="2429739"/>
            <a:ext cx="6250820" cy="781714"/>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a. S</a:t>
            </a:r>
            <a:r>
              <a:rPr lang="vi-VN" sz="3200" b="1" dirty="0" smtClean="0">
                <a:latin typeface="Arial" pitchFamily="34" charset="0"/>
                <a:cs typeface="Arial" pitchFamily="34" charset="0"/>
              </a:rPr>
              <a:t>ự </a:t>
            </a:r>
            <a:r>
              <a:rPr lang="vi-VN" sz="3200" b="1" dirty="0">
                <a:latin typeface="Arial" pitchFamily="34" charset="0"/>
                <a:cs typeface="Arial" pitchFamily="34" charset="0"/>
              </a:rPr>
              <a:t>nhẹ nhàng, mỏng manh</a:t>
            </a:r>
          </a:p>
        </p:txBody>
      </p:sp>
      <p:sp>
        <p:nvSpPr>
          <p:cNvPr id="8" name="Rounded Rectangle 7"/>
          <p:cNvSpPr/>
          <p:nvPr/>
        </p:nvSpPr>
        <p:spPr>
          <a:xfrm>
            <a:off x="2555776" y="3501007"/>
            <a:ext cx="6226237" cy="781715"/>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ảm </a:t>
            </a:r>
            <a:r>
              <a:rPr lang="vi-VN" sz="3200" b="1" dirty="0">
                <a:latin typeface="Arial" pitchFamily="34" charset="0"/>
                <a:cs typeface="Arial" pitchFamily="34" charset="0"/>
              </a:rPr>
              <a:t>giác lãng mạn </a:t>
            </a:r>
          </a:p>
        </p:txBody>
      </p:sp>
      <p:sp>
        <p:nvSpPr>
          <p:cNvPr id="9" name="Rounded Rectangle 8"/>
          <p:cNvSpPr/>
          <p:nvPr/>
        </p:nvSpPr>
        <p:spPr>
          <a:xfrm>
            <a:off x="2578308" y="5805263"/>
            <a:ext cx="6226237" cy="764704"/>
          </a:xfrm>
          <a:prstGeom prst="round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Cảm</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giác</a:t>
            </a:r>
            <a:r>
              <a:rPr lang="en-US" sz="3200" b="1" dirty="0">
                <a:latin typeface="Arial" pitchFamily="34" charset="0"/>
                <a:cs typeface="Arial" pitchFamily="34" charset="0"/>
              </a:rPr>
              <a:t> </a:t>
            </a:r>
            <a:r>
              <a:rPr lang="en-US" sz="3200" b="1" dirty="0" err="1">
                <a:latin typeface="Arial" pitchFamily="34" charset="0"/>
                <a:cs typeface="Arial" pitchFamily="34" charset="0"/>
              </a:rPr>
              <a:t>ấm</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3023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865974" cy="798471"/>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13/.</a:t>
            </a:r>
            <a:r>
              <a:rPr lang="de-DE" sz="3200" b="1" dirty="0" smtClean="0">
                <a:latin typeface="Arial" pitchFamily="34" charset="0"/>
                <a:cs typeface="Arial" pitchFamily="34" charset="0"/>
              </a:rPr>
              <a:t> Màu xanh dương đem lại cho con người</a:t>
            </a:r>
            <a:endParaRPr lang="en-US" sz="3600" dirty="0">
              <a:latin typeface="Arial" pitchFamily="34" charset="0"/>
              <a:cs typeface="Arial" pitchFamily="34" charset="0"/>
            </a:endParaRPr>
          </a:p>
        </p:txBody>
      </p:sp>
      <p:sp>
        <p:nvSpPr>
          <p:cNvPr id="6" name="Rounded Rectangle 5"/>
          <p:cNvSpPr/>
          <p:nvPr/>
        </p:nvSpPr>
        <p:spPr>
          <a:xfrm>
            <a:off x="2562490" y="4653135"/>
            <a:ext cx="6250820" cy="781714"/>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c. S</a:t>
            </a:r>
            <a:r>
              <a:rPr lang="vi-VN" sz="3200" b="1" dirty="0" smtClean="0">
                <a:latin typeface="Arial" pitchFamily="34" charset="0"/>
                <a:cs typeface="Arial" pitchFamily="34" charset="0"/>
              </a:rPr>
              <a:t>ự </a:t>
            </a:r>
            <a:r>
              <a:rPr lang="vi-VN" sz="3200" b="1" dirty="0">
                <a:latin typeface="Arial" pitchFamily="34" charset="0"/>
                <a:cs typeface="Arial" pitchFamily="34" charset="0"/>
              </a:rPr>
              <a:t>êm đềm, thư giãn</a:t>
            </a:r>
          </a:p>
        </p:txBody>
      </p:sp>
      <p:sp>
        <p:nvSpPr>
          <p:cNvPr id="7" name="Rounded Rectangle 6"/>
          <p:cNvSpPr/>
          <p:nvPr/>
        </p:nvSpPr>
        <p:spPr>
          <a:xfrm>
            <a:off x="2550167" y="3501008"/>
            <a:ext cx="6250820" cy="781714"/>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 C</a:t>
            </a:r>
            <a:r>
              <a:rPr lang="vi-VN" sz="3200" b="1" dirty="0" smtClean="0">
                <a:latin typeface="Arial" pitchFamily="34" charset="0"/>
                <a:cs typeface="Arial" pitchFamily="34" charset="0"/>
              </a:rPr>
              <a:t>ảm </a:t>
            </a:r>
            <a:r>
              <a:rPr lang="vi-VN" sz="3200" b="1" dirty="0">
                <a:latin typeface="Arial" pitchFamily="34" charset="0"/>
                <a:cs typeface="Arial" pitchFamily="34" charset="0"/>
              </a:rPr>
              <a:t>giác lãng mạn </a:t>
            </a:r>
          </a:p>
        </p:txBody>
      </p:sp>
      <p:sp>
        <p:nvSpPr>
          <p:cNvPr id="8" name="Rounded Rectangle 7"/>
          <p:cNvSpPr/>
          <p:nvPr/>
        </p:nvSpPr>
        <p:spPr>
          <a:xfrm>
            <a:off x="2550167" y="2429738"/>
            <a:ext cx="6226237" cy="781715"/>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en-US" sz="3200" b="1" dirty="0">
                <a:latin typeface="Arial" pitchFamily="34" charset="0"/>
                <a:cs typeface="Arial" pitchFamily="34" charset="0"/>
              </a:rPr>
              <a:t>S</a:t>
            </a:r>
            <a:r>
              <a:rPr lang="vi-VN" sz="3200" b="1" dirty="0">
                <a:latin typeface="Arial" pitchFamily="34" charset="0"/>
                <a:cs typeface="Arial" pitchFamily="34" charset="0"/>
              </a:rPr>
              <a:t>ự nhẹ nhàng, mỏng </a:t>
            </a:r>
            <a:r>
              <a:rPr lang="vi-VN" sz="3200" b="1" dirty="0" smtClean="0">
                <a:latin typeface="Arial" pitchFamily="34" charset="0"/>
                <a:cs typeface="Arial" pitchFamily="34" charset="0"/>
              </a:rPr>
              <a:t>manh</a:t>
            </a:r>
            <a:endParaRPr lang="vi-VN" sz="3200" b="1" dirty="0">
              <a:latin typeface="Arial" pitchFamily="34" charset="0"/>
              <a:cs typeface="Arial" pitchFamily="34" charset="0"/>
            </a:endParaRPr>
          </a:p>
        </p:txBody>
      </p:sp>
      <p:sp>
        <p:nvSpPr>
          <p:cNvPr id="9" name="Rounded Rectangle 8"/>
          <p:cNvSpPr/>
          <p:nvPr/>
        </p:nvSpPr>
        <p:spPr>
          <a:xfrm>
            <a:off x="2578308" y="5805263"/>
            <a:ext cx="6226237" cy="764704"/>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Cảm</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giác</a:t>
            </a:r>
            <a:r>
              <a:rPr lang="en-US" sz="3200" b="1" dirty="0">
                <a:latin typeface="Arial" pitchFamily="34" charset="0"/>
                <a:cs typeface="Arial" pitchFamily="34" charset="0"/>
              </a:rPr>
              <a:t> </a:t>
            </a:r>
            <a:r>
              <a:rPr lang="en-US" sz="3200" b="1" dirty="0" err="1">
                <a:latin typeface="Arial" pitchFamily="34" charset="0"/>
                <a:cs typeface="Arial" pitchFamily="34" charset="0"/>
              </a:rPr>
              <a:t>ấm</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30057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678350" cy="654455"/>
          </a:xfrm>
          <a:prstGeom prst="round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8100000" scaled="1"/>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14/.</a:t>
            </a:r>
            <a:r>
              <a:rPr lang="de-DE" sz="3200" b="1" dirty="0" smtClean="0">
                <a:latin typeface="Arial" pitchFamily="34" charset="0"/>
                <a:cs typeface="Arial" pitchFamily="34" charset="0"/>
              </a:rPr>
              <a:t> Màu cam là sự kết hợp</a:t>
            </a:r>
            <a:endParaRPr lang="en-US" sz="3600" dirty="0">
              <a:latin typeface="Arial" pitchFamily="34" charset="0"/>
              <a:cs typeface="Arial" pitchFamily="34" charset="0"/>
            </a:endParaRPr>
          </a:p>
        </p:txBody>
      </p:sp>
      <p:sp>
        <p:nvSpPr>
          <p:cNvPr id="6" name="Rounded Rectangle 5"/>
          <p:cNvSpPr/>
          <p:nvPr/>
        </p:nvSpPr>
        <p:spPr>
          <a:xfrm>
            <a:off x="1991354" y="4659873"/>
            <a:ext cx="6749293" cy="708601"/>
          </a:xfrm>
          <a:prstGeom prst="round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8100000" scaled="1"/>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Màu </a:t>
            </a:r>
            <a:r>
              <a:rPr lang="en-US" sz="3200" b="1" dirty="0" err="1" smtClean="0">
                <a:latin typeface="Arial" pitchFamily="34" charset="0"/>
                <a:cs typeface="Arial" pitchFamily="34" charset="0"/>
              </a:rPr>
              <a:t>vàng</a:t>
            </a:r>
            <a:r>
              <a:rPr lang="vi-VN" sz="3200" b="1" dirty="0" smtClean="0">
                <a:latin typeface="Arial" pitchFamily="34" charset="0"/>
                <a:cs typeface="Arial" pitchFamily="34" charset="0"/>
              </a:rPr>
              <a:t> </a:t>
            </a:r>
            <a:r>
              <a:rPr lang="vi-VN" sz="3200" b="1" dirty="0">
                <a:latin typeface="Arial" pitchFamily="34" charset="0"/>
                <a:cs typeface="Arial" pitchFamily="34" charset="0"/>
              </a:rPr>
              <a:t>và màu </a:t>
            </a:r>
            <a:r>
              <a:rPr lang="en-US" sz="3200" b="1" dirty="0" err="1" smtClean="0">
                <a:latin typeface="Arial" pitchFamily="34" charset="0"/>
                <a:cs typeface="Arial" pitchFamily="34" charset="0"/>
              </a:rPr>
              <a:t>xanh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dương</a:t>
            </a:r>
            <a:endParaRPr lang="en-US" sz="3200" b="1" dirty="0">
              <a:latin typeface="Arial" pitchFamily="34" charset="0"/>
              <a:cs typeface="Arial" pitchFamily="34" charset="0"/>
            </a:endParaRPr>
          </a:p>
        </p:txBody>
      </p:sp>
      <p:sp>
        <p:nvSpPr>
          <p:cNvPr id="7" name="Rounded Rectangle 6"/>
          <p:cNvSpPr/>
          <p:nvPr/>
        </p:nvSpPr>
        <p:spPr>
          <a:xfrm>
            <a:off x="1991354" y="2206335"/>
            <a:ext cx="6749293" cy="688611"/>
          </a:xfrm>
          <a:prstGeom prst="round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8100000" scaled="1"/>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vi-VN" sz="3200" b="1" dirty="0">
                <a:latin typeface="Arial" pitchFamily="34" charset="0"/>
                <a:cs typeface="Arial" pitchFamily="34" charset="0"/>
              </a:rPr>
              <a:t>Màu đỏ và màu xanh dương</a:t>
            </a:r>
            <a:endParaRPr lang="en-US" sz="3600" dirty="0">
              <a:latin typeface="Arial" pitchFamily="34" charset="0"/>
              <a:cs typeface="Arial" pitchFamily="34" charset="0"/>
            </a:endParaRPr>
          </a:p>
        </p:txBody>
      </p:sp>
      <p:sp>
        <p:nvSpPr>
          <p:cNvPr id="8" name="Rounded Rectangle 7"/>
          <p:cNvSpPr/>
          <p:nvPr/>
        </p:nvSpPr>
        <p:spPr>
          <a:xfrm>
            <a:off x="1987517" y="5879772"/>
            <a:ext cx="6897146" cy="717580"/>
          </a:xfrm>
          <a:prstGeom prst="round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8100000" scaled="1"/>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a:t>
            </a:r>
            <a:r>
              <a:rPr lang="vi-VN" sz="3200" b="1" dirty="0">
                <a:latin typeface="Arial" pitchFamily="34" charset="0"/>
                <a:cs typeface="Arial" pitchFamily="34" charset="0"/>
              </a:rPr>
              <a:t>Màu đỏ và màu </a:t>
            </a:r>
            <a:r>
              <a:rPr lang="vi-VN" sz="3200" b="1" dirty="0" smtClean="0">
                <a:latin typeface="Arial" pitchFamily="34" charset="0"/>
                <a:cs typeface="Arial" pitchFamily="34" charset="0"/>
              </a:rPr>
              <a:t>vàng</a:t>
            </a:r>
            <a:endParaRPr lang="vi-VN" sz="3200" b="1" dirty="0">
              <a:latin typeface="Arial" pitchFamily="34" charset="0"/>
              <a:cs typeface="Arial" pitchFamily="34" charset="0"/>
            </a:endParaRPr>
          </a:p>
        </p:txBody>
      </p:sp>
      <p:sp>
        <p:nvSpPr>
          <p:cNvPr id="9" name="Rounded Rectangle 8"/>
          <p:cNvSpPr/>
          <p:nvPr/>
        </p:nvSpPr>
        <p:spPr>
          <a:xfrm>
            <a:off x="1979712" y="3363729"/>
            <a:ext cx="6760935" cy="719414"/>
          </a:xfrm>
          <a:prstGeom prst="round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8100000" scaled="1"/>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vi-VN" sz="3200" b="1" dirty="0">
                <a:latin typeface="Arial" pitchFamily="34" charset="0"/>
                <a:cs typeface="Arial" pitchFamily="34" charset="0"/>
              </a:rPr>
              <a:t>Màu đỏ và màu xanh lá </a:t>
            </a: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915955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865974" cy="798471"/>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15/.</a:t>
            </a:r>
            <a:r>
              <a:rPr lang="de-DE" sz="3200" b="1" dirty="0" smtClean="0">
                <a:latin typeface="Arial" pitchFamily="34" charset="0"/>
                <a:cs typeface="Arial" pitchFamily="34" charset="0"/>
              </a:rPr>
              <a:t> Màu xanh lá đem lại cho con người</a:t>
            </a:r>
            <a:endParaRPr lang="en-US" sz="3600" dirty="0">
              <a:latin typeface="Arial" pitchFamily="34" charset="0"/>
              <a:cs typeface="Arial" pitchFamily="34" charset="0"/>
            </a:endParaRPr>
          </a:p>
        </p:txBody>
      </p:sp>
      <p:sp>
        <p:nvSpPr>
          <p:cNvPr id="6" name="Rounded Rectangle 5"/>
          <p:cNvSpPr/>
          <p:nvPr/>
        </p:nvSpPr>
        <p:spPr>
          <a:xfrm>
            <a:off x="2427026" y="2420888"/>
            <a:ext cx="6373961" cy="781714"/>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a.</a:t>
            </a:r>
            <a:r>
              <a:rPr lang="de-DE" sz="3200" b="1" dirty="0"/>
              <a:t> </a:t>
            </a:r>
            <a:r>
              <a:rPr lang="en-US" sz="3200" b="1" dirty="0">
                <a:latin typeface="Arial" pitchFamily="34" charset="0"/>
                <a:cs typeface="Arial" pitchFamily="34" charset="0"/>
              </a:rPr>
              <a:t>S</a:t>
            </a:r>
            <a:r>
              <a:rPr lang="vi-VN" sz="3200" b="1" dirty="0">
                <a:latin typeface="Arial" pitchFamily="34" charset="0"/>
                <a:cs typeface="Arial" pitchFamily="34" charset="0"/>
              </a:rPr>
              <a:t>ự nhẹ nhàng, mỏng </a:t>
            </a:r>
            <a:r>
              <a:rPr lang="vi-VN" sz="3200" b="1" dirty="0" smtClean="0">
                <a:latin typeface="Arial" pitchFamily="34" charset="0"/>
                <a:cs typeface="Arial" pitchFamily="34" charset="0"/>
              </a:rPr>
              <a:t>manh</a:t>
            </a:r>
            <a:endParaRPr lang="vi-VN" sz="3200" b="1" dirty="0">
              <a:latin typeface="Arial" pitchFamily="34" charset="0"/>
              <a:cs typeface="Arial" pitchFamily="34" charset="0"/>
            </a:endParaRPr>
          </a:p>
        </p:txBody>
      </p:sp>
      <p:sp>
        <p:nvSpPr>
          <p:cNvPr id="7" name="Rounded Rectangle 6"/>
          <p:cNvSpPr/>
          <p:nvPr/>
        </p:nvSpPr>
        <p:spPr>
          <a:xfrm>
            <a:off x="2411760" y="3645024"/>
            <a:ext cx="6373961" cy="781714"/>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 C</a:t>
            </a:r>
            <a:r>
              <a:rPr lang="vi-VN" sz="3200" b="1" dirty="0" smtClean="0">
                <a:latin typeface="Arial" pitchFamily="34" charset="0"/>
                <a:cs typeface="Arial" pitchFamily="34" charset="0"/>
              </a:rPr>
              <a:t>ảm </a:t>
            </a:r>
            <a:r>
              <a:rPr lang="vi-VN" sz="3200" b="1" dirty="0">
                <a:latin typeface="Arial" pitchFamily="34" charset="0"/>
                <a:cs typeface="Arial" pitchFamily="34" charset="0"/>
              </a:rPr>
              <a:t>giác lãng mạn </a:t>
            </a:r>
          </a:p>
        </p:txBody>
      </p:sp>
      <p:sp>
        <p:nvSpPr>
          <p:cNvPr id="8" name="Rounded Rectangle 7"/>
          <p:cNvSpPr/>
          <p:nvPr/>
        </p:nvSpPr>
        <p:spPr>
          <a:xfrm>
            <a:off x="2436828" y="4725144"/>
            <a:ext cx="6348894" cy="781715"/>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c. S</a:t>
            </a:r>
            <a:r>
              <a:rPr lang="vi-VN" sz="3200" b="1" dirty="0">
                <a:latin typeface="Arial" pitchFamily="34" charset="0"/>
                <a:cs typeface="Arial" pitchFamily="34" charset="0"/>
              </a:rPr>
              <a:t>ự êm đềm, thư </a:t>
            </a:r>
            <a:r>
              <a:rPr lang="vi-VN" sz="3200" b="1" dirty="0" smtClean="0">
                <a:latin typeface="Arial" pitchFamily="34" charset="0"/>
                <a:cs typeface="Arial" pitchFamily="34" charset="0"/>
              </a:rPr>
              <a:t>giãn</a:t>
            </a:r>
            <a:endParaRPr lang="vi-VN" sz="3200" b="1" dirty="0">
              <a:latin typeface="Arial" pitchFamily="34" charset="0"/>
              <a:cs typeface="Arial" pitchFamily="34" charset="0"/>
            </a:endParaRPr>
          </a:p>
        </p:txBody>
      </p:sp>
      <p:sp>
        <p:nvSpPr>
          <p:cNvPr id="9" name="Rounded Rectangle 8"/>
          <p:cNvSpPr/>
          <p:nvPr/>
        </p:nvSpPr>
        <p:spPr>
          <a:xfrm>
            <a:off x="2455652" y="5805263"/>
            <a:ext cx="6348894" cy="764704"/>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Cảm</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giác</a:t>
            </a:r>
            <a:r>
              <a:rPr lang="en-US" sz="3200" b="1" dirty="0">
                <a:latin typeface="Arial" pitchFamily="34" charset="0"/>
                <a:cs typeface="Arial" pitchFamily="34" charset="0"/>
              </a:rPr>
              <a:t> </a:t>
            </a:r>
            <a:r>
              <a:rPr lang="en-US" sz="3200" b="1" dirty="0" err="1">
                <a:latin typeface="Arial" pitchFamily="34" charset="0"/>
                <a:cs typeface="Arial" pitchFamily="34" charset="0"/>
              </a:rPr>
              <a:t>ấm</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4222249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313404" y="1190369"/>
            <a:ext cx="8865974" cy="798471"/>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16/.</a:t>
            </a:r>
            <a:r>
              <a:rPr lang="de-DE" sz="3200" b="1" dirty="0" smtClean="0">
                <a:latin typeface="Arial" pitchFamily="34" charset="0"/>
                <a:cs typeface="Arial" pitchFamily="34" charset="0"/>
              </a:rPr>
              <a:t> Màu vàng đem lại cho con người</a:t>
            </a:r>
            <a:endParaRPr lang="en-US" sz="3600" dirty="0">
              <a:latin typeface="Arial" pitchFamily="34" charset="0"/>
              <a:cs typeface="Arial" pitchFamily="34" charset="0"/>
            </a:endParaRPr>
          </a:p>
        </p:txBody>
      </p:sp>
      <p:sp>
        <p:nvSpPr>
          <p:cNvPr id="6" name="Rounded Rectangle 5"/>
          <p:cNvSpPr/>
          <p:nvPr/>
        </p:nvSpPr>
        <p:spPr>
          <a:xfrm>
            <a:off x="1439026" y="2420888"/>
            <a:ext cx="6373961" cy="781714"/>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a.</a:t>
            </a:r>
            <a:r>
              <a:rPr lang="de-DE" sz="3200" b="1" dirty="0"/>
              <a:t> </a:t>
            </a:r>
            <a:r>
              <a:rPr lang="en-US" sz="3200" b="1" dirty="0">
                <a:latin typeface="Arial" pitchFamily="34" charset="0"/>
                <a:cs typeface="Arial" pitchFamily="34" charset="0"/>
              </a:rPr>
              <a:t>S</a:t>
            </a:r>
            <a:r>
              <a:rPr lang="vi-VN" sz="3200" b="1" dirty="0">
                <a:latin typeface="Arial" pitchFamily="34" charset="0"/>
                <a:cs typeface="Arial" pitchFamily="34" charset="0"/>
              </a:rPr>
              <a:t>ự nhẹ nhàng, mỏng </a:t>
            </a:r>
            <a:r>
              <a:rPr lang="vi-VN" sz="3200" b="1" dirty="0" smtClean="0">
                <a:latin typeface="Arial" pitchFamily="34" charset="0"/>
                <a:cs typeface="Arial" pitchFamily="34" charset="0"/>
              </a:rPr>
              <a:t>manh</a:t>
            </a:r>
            <a:endParaRPr lang="vi-VN" sz="3200" b="1" dirty="0">
              <a:latin typeface="Arial" pitchFamily="34" charset="0"/>
              <a:cs typeface="Arial" pitchFamily="34" charset="0"/>
            </a:endParaRPr>
          </a:p>
        </p:txBody>
      </p:sp>
      <p:sp>
        <p:nvSpPr>
          <p:cNvPr id="7" name="Rounded Rectangle 6"/>
          <p:cNvSpPr/>
          <p:nvPr/>
        </p:nvSpPr>
        <p:spPr>
          <a:xfrm>
            <a:off x="1423760" y="3645024"/>
            <a:ext cx="6373961" cy="781714"/>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 C</a:t>
            </a:r>
            <a:r>
              <a:rPr lang="vi-VN" sz="3200" b="1" dirty="0" smtClean="0">
                <a:latin typeface="Arial" pitchFamily="34" charset="0"/>
                <a:cs typeface="Arial" pitchFamily="34" charset="0"/>
              </a:rPr>
              <a:t>ảm </a:t>
            </a:r>
            <a:r>
              <a:rPr lang="vi-VN" sz="3200" b="1" dirty="0">
                <a:latin typeface="Arial" pitchFamily="34" charset="0"/>
                <a:cs typeface="Arial" pitchFamily="34" charset="0"/>
              </a:rPr>
              <a:t>giác lãng mạn </a:t>
            </a:r>
          </a:p>
        </p:txBody>
      </p:sp>
      <p:sp>
        <p:nvSpPr>
          <p:cNvPr id="8" name="Rounded Rectangle 7"/>
          <p:cNvSpPr/>
          <p:nvPr/>
        </p:nvSpPr>
        <p:spPr>
          <a:xfrm>
            <a:off x="1448827" y="5877272"/>
            <a:ext cx="6348894" cy="781715"/>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a:latin typeface="Arial" pitchFamily="34" charset="0"/>
                <a:cs typeface="Arial" pitchFamily="34" charset="0"/>
              </a:rPr>
              <a:t>Cảm</a:t>
            </a:r>
            <a:r>
              <a:rPr lang="en-US" sz="3200" b="1" dirty="0">
                <a:latin typeface="Arial" pitchFamily="34" charset="0"/>
                <a:cs typeface="Arial" pitchFamily="34" charset="0"/>
              </a:rPr>
              <a:t> </a:t>
            </a:r>
            <a:r>
              <a:rPr lang="en-US" sz="3200" b="1" dirty="0" err="1">
                <a:latin typeface="Arial" pitchFamily="34" charset="0"/>
                <a:cs typeface="Arial" pitchFamily="34" charset="0"/>
              </a:rPr>
              <a:t>giác</a:t>
            </a:r>
            <a:r>
              <a:rPr lang="en-US" sz="3200" b="1" dirty="0">
                <a:latin typeface="Arial" pitchFamily="34" charset="0"/>
                <a:cs typeface="Arial" pitchFamily="34" charset="0"/>
              </a:rPr>
              <a:t> </a:t>
            </a:r>
            <a:r>
              <a:rPr lang="en-US" sz="3200" b="1" dirty="0" err="1">
                <a:latin typeface="Arial" pitchFamily="34" charset="0"/>
                <a:cs typeface="Arial" pitchFamily="34" charset="0"/>
              </a:rPr>
              <a:t>ấm</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9" name="Rounded Rectangle 8"/>
          <p:cNvSpPr/>
          <p:nvPr/>
        </p:nvSpPr>
        <p:spPr>
          <a:xfrm>
            <a:off x="1388382" y="4797152"/>
            <a:ext cx="6348894" cy="764704"/>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c. S</a:t>
            </a:r>
            <a:r>
              <a:rPr lang="vi-VN" sz="3200" b="1" dirty="0">
                <a:latin typeface="Arial" pitchFamily="34" charset="0"/>
                <a:cs typeface="Arial" pitchFamily="34" charset="0"/>
              </a:rPr>
              <a:t>ự êm đềm, thư </a:t>
            </a:r>
            <a:r>
              <a:rPr lang="vi-VN" sz="3200" b="1" dirty="0" smtClean="0">
                <a:latin typeface="Arial" pitchFamily="34" charset="0"/>
                <a:cs typeface="Arial" pitchFamily="34" charset="0"/>
              </a:rPr>
              <a:t>giãn</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82259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678350" cy="654455"/>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17/.</a:t>
            </a:r>
            <a:r>
              <a:rPr lang="de-DE" sz="3200" b="1" dirty="0" smtClean="0">
                <a:latin typeface="Arial" pitchFamily="34" charset="0"/>
                <a:cs typeface="Arial" pitchFamily="34" charset="0"/>
              </a:rPr>
              <a:t> Màu xanh lá là sự kết hợp</a:t>
            </a:r>
            <a:endParaRPr lang="en-US" sz="3600" dirty="0">
              <a:latin typeface="Arial" pitchFamily="34" charset="0"/>
              <a:cs typeface="Arial" pitchFamily="34" charset="0"/>
            </a:endParaRPr>
          </a:p>
        </p:txBody>
      </p:sp>
      <p:sp>
        <p:nvSpPr>
          <p:cNvPr id="6" name="Rounded Rectangle 5"/>
          <p:cNvSpPr/>
          <p:nvPr/>
        </p:nvSpPr>
        <p:spPr>
          <a:xfrm>
            <a:off x="1976640" y="5661248"/>
            <a:ext cx="6749293" cy="708601"/>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de-DE" sz="3200" b="1" dirty="0"/>
              <a:t> </a:t>
            </a:r>
            <a:r>
              <a:rPr lang="vi-VN" sz="3200" b="1" dirty="0">
                <a:latin typeface="Arial" pitchFamily="34" charset="0"/>
                <a:cs typeface="Arial" pitchFamily="34" charset="0"/>
              </a:rPr>
              <a:t>Màu đỏ và màu </a:t>
            </a:r>
            <a:r>
              <a:rPr lang="vi-VN" sz="3200" b="1" dirty="0" smtClean="0">
                <a:latin typeface="Arial" pitchFamily="34" charset="0"/>
                <a:cs typeface="Arial" pitchFamily="34" charset="0"/>
              </a:rPr>
              <a:t>vàng</a:t>
            </a:r>
            <a:endParaRPr lang="vi-VN" sz="3200" b="1" dirty="0">
              <a:latin typeface="Arial" pitchFamily="34" charset="0"/>
              <a:cs typeface="Arial" pitchFamily="34" charset="0"/>
            </a:endParaRPr>
          </a:p>
        </p:txBody>
      </p:sp>
      <p:sp>
        <p:nvSpPr>
          <p:cNvPr id="7" name="Rounded Rectangle 6"/>
          <p:cNvSpPr/>
          <p:nvPr/>
        </p:nvSpPr>
        <p:spPr>
          <a:xfrm>
            <a:off x="1991354" y="2206335"/>
            <a:ext cx="6749293" cy="688611"/>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vi-VN" sz="3200" b="1" dirty="0">
                <a:latin typeface="Arial" pitchFamily="34" charset="0"/>
                <a:cs typeface="Arial" pitchFamily="34" charset="0"/>
              </a:rPr>
              <a:t>Màu đỏ và màu xanh dương</a:t>
            </a:r>
            <a:endParaRPr lang="en-US" sz="3600" dirty="0">
              <a:latin typeface="Arial" pitchFamily="34" charset="0"/>
              <a:cs typeface="Arial" pitchFamily="34" charset="0"/>
            </a:endParaRPr>
          </a:p>
        </p:txBody>
      </p:sp>
      <p:sp>
        <p:nvSpPr>
          <p:cNvPr id="8" name="Rounded Rectangle 7"/>
          <p:cNvSpPr/>
          <p:nvPr/>
        </p:nvSpPr>
        <p:spPr>
          <a:xfrm>
            <a:off x="1908637" y="4509120"/>
            <a:ext cx="6897146" cy="7175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vi-VN" sz="3200" b="1" dirty="0">
                <a:latin typeface="Arial" pitchFamily="34" charset="0"/>
                <a:cs typeface="Arial" pitchFamily="34" charset="0"/>
              </a:rPr>
              <a:t>Màu </a:t>
            </a:r>
            <a:r>
              <a:rPr lang="en-US" sz="3200" b="1" dirty="0" err="1">
                <a:latin typeface="Arial" pitchFamily="34" charset="0"/>
                <a:cs typeface="Arial" pitchFamily="34" charset="0"/>
              </a:rPr>
              <a:t>vàng</a:t>
            </a:r>
            <a:r>
              <a:rPr lang="vi-VN" sz="3200" b="1" dirty="0">
                <a:latin typeface="Arial" pitchFamily="34" charset="0"/>
                <a:cs typeface="Arial" pitchFamily="34" charset="0"/>
              </a:rPr>
              <a:t> và màu </a:t>
            </a:r>
            <a:r>
              <a:rPr lang="en-US" sz="3200" b="1" dirty="0" err="1">
                <a:latin typeface="Arial" pitchFamily="34" charset="0"/>
                <a:cs typeface="Arial" pitchFamily="34" charset="0"/>
              </a:rPr>
              <a:t>xanh</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dương</a:t>
            </a:r>
            <a:endParaRPr lang="en-US" sz="3200" b="1" dirty="0">
              <a:latin typeface="Arial" pitchFamily="34" charset="0"/>
              <a:cs typeface="Arial" pitchFamily="34" charset="0"/>
            </a:endParaRPr>
          </a:p>
        </p:txBody>
      </p:sp>
      <p:sp>
        <p:nvSpPr>
          <p:cNvPr id="9" name="Rounded Rectangle 8"/>
          <p:cNvSpPr/>
          <p:nvPr/>
        </p:nvSpPr>
        <p:spPr>
          <a:xfrm>
            <a:off x="1979712" y="3363729"/>
            <a:ext cx="6760935" cy="719414"/>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vi-VN" sz="3200" b="1" dirty="0">
                <a:latin typeface="Arial" pitchFamily="34" charset="0"/>
                <a:cs typeface="Arial" pitchFamily="34" charset="0"/>
              </a:rPr>
              <a:t>Màu đỏ và màu xanh lá </a:t>
            </a: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9301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636912"/>
            <a:ext cx="8682988" cy="3744416"/>
          </a:xfrm>
          <a:prstGeom prst="rect">
            <a:avLst/>
          </a:prstGeom>
          <a:solidFill>
            <a:schemeClr val="tx1"/>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trắng là màu đi liền với sự trong trắng, tinh khiết, thánh thiện và trinh nguyên... được xem là màu của sự hoàn thiện.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g. Màu trắng (white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07394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420888"/>
            <a:ext cx="8682988" cy="4032448"/>
          </a:xfrm>
          <a:prstGeom prst="rect">
            <a:avLst/>
          </a:prstGeom>
          <a:solidFill>
            <a:schemeClr val="tx1"/>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M</a:t>
            </a:r>
            <a:r>
              <a:rPr lang="vi-VN" sz="3600" b="1" dirty="0" smtClean="0">
                <a:solidFill>
                  <a:prstClr val="black"/>
                </a:solidFill>
                <a:latin typeface="Times New Roman" pitchFamily="18" charset="0"/>
                <a:cs typeface="Times New Roman" pitchFamily="18" charset="0"/>
              </a:rPr>
              <a:t>àu </a:t>
            </a:r>
            <a:r>
              <a:rPr lang="vi-VN" sz="3600" b="1" dirty="0">
                <a:solidFill>
                  <a:prstClr val="black"/>
                </a:solidFill>
                <a:latin typeface="Times New Roman" pitchFamily="18" charset="0"/>
                <a:cs typeface="Times New Roman" pitchFamily="18" charset="0"/>
              </a:rPr>
              <a:t>trắng còn có ý nghĩa đơn giản và an toàn...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Từ </a:t>
            </a:r>
            <a:r>
              <a:rPr lang="vi-VN" sz="3600" b="1" dirty="0">
                <a:solidFill>
                  <a:prstClr val="black"/>
                </a:solidFill>
                <a:latin typeface="Times New Roman" pitchFamily="18" charset="0"/>
                <a:cs typeface="Times New Roman" pitchFamily="18" charset="0"/>
              </a:rPr>
              <a:t>các lý do trên đã lý giải phần nào về việc bệnh viện thường sử dụng màu trắng, </a:t>
            </a:r>
            <a:endParaRPr lang="en-US" sz="3600" b="1" dirty="0" smtClean="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g. Màu trắng (white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40968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420888"/>
            <a:ext cx="8682988" cy="3960440"/>
          </a:xfrm>
          <a:prstGeom prst="rect">
            <a:avLst/>
          </a:prstGeom>
          <a:solidFill>
            <a:schemeClr val="tx1"/>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các </a:t>
            </a:r>
            <a:r>
              <a:rPr lang="vi-VN" sz="3600" b="1" dirty="0">
                <a:solidFill>
                  <a:prstClr val="black"/>
                </a:solidFill>
                <a:latin typeface="Times New Roman" pitchFamily="18" charset="0"/>
                <a:cs typeface="Times New Roman" pitchFamily="18" charset="0"/>
              </a:rPr>
              <a:t>thiên thần mặc đồ trắng,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các </a:t>
            </a:r>
            <a:r>
              <a:rPr lang="vi-VN" sz="3600" b="1" dirty="0">
                <a:solidFill>
                  <a:prstClr val="black"/>
                </a:solidFill>
                <a:latin typeface="Times New Roman" pitchFamily="18" charset="0"/>
                <a:cs typeface="Times New Roman" pitchFamily="18" charset="0"/>
              </a:rPr>
              <a:t>sản phẩm sửa, các sản phẩm giảm cân, giảm béo (low-fat, low-cholesterol…)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sử </a:t>
            </a:r>
            <a:r>
              <a:rPr lang="vi-VN" sz="3600" b="1" dirty="0">
                <a:solidFill>
                  <a:prstClr val="black"/>
                </a:solidFill>
                <a:latin typeface="Times New Roman" pitchFamily="18" charset="0"/>
                <a:cs typeface="Times New Roman" pitchFamily="18" charset="0"/>
              </a:rPr>
              <a:t>dụng tem màu </a:t>
            </a:r>
            <a:r>
              <a:rPr lang="vi-VN" sz="3600" b="1" dirty="0" smtClean="0">
                <a:solidFill>
                  <a:prstClr val="black"/>
                </a:solidFill>
                <a:latin typeface="Times New Roman" pitchFamily="18" charset="0"/>
                <a:cs typeface="Times New Roman" pitchFamily="18" charset="0"/>
              </a:rPr>
              <a:t>trắng</a:t>
            </a:r>
            <a:r>
              <a:rPr lang="en-US" sz="3600" b="1" dirty="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g. Màu trắng (white</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38841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924944"/>
            <a:ext cx="8682988" cy="36004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10800000" scaled="1"/>
            <a:tileRec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đen là màu đi liền với quyền lực, thanh nhã, trang trọng... Ở một góc nhìn khác màu đen là hình tượng của tang tóc, của cái chết, huyền bí và của quỷ (evil – devil). </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defRPr/>
            </a:pPr>
            <a:r>
              <a:rPr lang="de-DE" sz="3200" b="1" dirty="0" smtClean="0">
                <a:latin typeface="Arial" pitchFamily="34" charset="0"/>
                <a:cs typeface="Arial" pitchFamily="34" charset="0"/>
              </a:rPr>
              <a:t>h. Màu đen </a:t>
            </a:r>
            <a:r>
              <a:rPr lang="de-DE" sz="3200" b="1" dirty="0">
                <a:latin typeface="Arial" pitchFamily="34" charset="0"/>
                <a:cs typeface="Arial" pitchFamily="34" charset="0"/>
              </a:rPr>
              <a:t>(black)</a:t>
            </a:r>
            <a:endParaRPr lang="vi-VN" sz="32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40968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564904"/>
            <a:ext cx="8682988" cy="4032448"/>
          </a:xfrm>
          <a:prstGeom prst="rect">
            <a:avLst/>
          </a:prstGeom>
          <a:solidFill>
            <a:schemeClr val="tx1"/>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Màu </a:t>
            </a:r>
            <a:r>
              <a:rPr lang="vi-VN" sz="3600" b="1" dirty="0">
                <a:solidFill>
                  <a:prstClr val="black"/>
                </a:solidFill>
                <a:latin typeface="Times New Roman" pitchFamily="18" charset="0"/>
                <a:cs typeface="Times New Roman" pitchFamily="18" charset="0"/>
              </a:rPr>
              <a:t>đen còn là màu của sự sợ hãi và bí </a:t>
            </a:r>
            <a:r>
              <a:rPr lang="vi-VN" sz="3600" b="1" dirty="0" smtClean="0">
                <a:solidFill>
                  <a:prstClr val="black"/>
                </a:solidFill>
                <a:latin typeface="Times New Roman" pitchFamily="18" charset="0"/>
                <a:cs typeface="Times New Roman" pitchFamily="18" charset="0"/>
              </a:rPr>
              <a:t>ẩn</a:t>
            </a:r>
            <a:r>
              <a:rPr lang="en-US" sz="3600" b="1" dirty="0" smtClean="0">
                <a:solidFill>
                  <a:prstClr val="black"/>
                </a:solidFill>
                <a:latin typeface="Times New Roman" pitchFamily="18" charset="0"/>
                <a:cs typeface="Times New Roman" pitchFamily="18" charset="0"/>
              </a:rPr>
              <a:t>: L</a:t>
            </a:r>
            <a:r>
              <a:rPr lang="vi-VN" sz="3600" b="1" dirty="0" smtClean="0">
                <a:solidFill>
                  <a:prstClr val="black"/>
                </a:solidFill>
                <a:latin typeface="Times New Roman" pitchFamily="18" charset="0"/>
                <a:cs typeface="Times New Roman" pitchFamily="18" charset="0"/>
              </a:rPr>
              <a:t>ỗ </a:t>
            </a:r>
            <a:r>
              <a:rPr lang="vi-VN" sz="3600" b="1" dirty="0">
                <a:solidFill>
                  <a:prstClr val="black"/>
                </a:solidFill>
                <a:latin typeface="Times New Roman" pitchFamily="18" charset="0"/>
                <a:cs typeface="Times New Roman" pitchFamily="18" charset="0"/>
              </a:rPr>
              <a:t>đen vũ </a:t>
            </a:r>
            <a:r>
              <a:rPr lang="vi-VN" sz="3600" b="1" dirty="0" smtClean="0">
                <a:solidFill>
                  <a:prstClr val="black"/>
                </a:solidFill>
                <a:latin typeface="Times New Roman" pitchFamily="18" charset="0"/>
                <a:cs typeface="Times New Roman" pitchFamily="18" charset="0"/>
              </a:rPr>
              <a:t>trụ</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M</a:t>
            </a:r>
            <a:r>
              <a:rPr lang="vi-VN" sz="3600" b="1" dirty="0" smtClean="0">
                <a:solidFill>
                  <a:prstClr val="black"/>
                </a:solidFill>
                <a:latin typeface="Times New Roman" pitchFamily="18" charset="0"/>
                <a:cs typeface="Times New Roman" pitchFamily="18" charset="0"/>
              </a:rPr>
              <a:t>àu </a:t>
            </a:r>
            <a:r>
              <a:rPr lang="vi-VN" sz="3600" b="1" dirty="0">
                <a:solidFill>
                  <a:prstClr val="black"/>
                </a:solidFill>
                <a:latin typeface="Times New Roman" pitchFamily="18" charset="0"/>
                <a:cs typeface="Times New Roman" pitchFamily="18" charset="0"/>
              </a:rPr>
              <a:t>đen thường đem lại ý nghĩa tiêu </a:t>
            </a:r>
            <a:r>
              <a:rPr lang="vi-VN" sz="3600" b="1" dirty="0" smtClean="0">
                <a:solidFill>
                  <a:prstClr val="black"/>
                </a:solidFill>
                <a:latin typeface="Times New Roman" pitchFamily="18" charset="0"/>
                <a:cs typeface="Times New Roman" pitchFamily="18" charset="0"/>
              </a:rPr>
              <a:t>cực</a:t>
            </a: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danh </a:t>
            </a:r>
            <a:r>
              <a:rPr lang="vi-VN" sz="3600" b="1" dirty="0">
                <a:solidFill>
                  <a:prstClr val="black"/>
                </a:solidFill>
                <a:latin typeface="Times New Roman" pitchFamily="18" charset="0"/>
                <a:cs typeface="Times New Roman" pitchFamily="18" charset="0"/>
              </a:rPr>
              <a:t>sách đen, truyện/sách/báo đen, ngày đen </a:t>
            </a:r>
            <a:r>
              <a:rPr lang="vi-VN" sz="3600" b="1" dirty="0" smtClean="0">
                <a:solidFill>
                  <a:prstClr val="black"/>
                </a:solidFill>
                <a:latin typeface="Times New Roman" pitchFamily="18" charset="0"/>
                <a:cs typeface="Times New Roman" pitchFamily="18" charset="0"/>
              </a:rPr>
              <a:t>tối...</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defRPr/>
            </a:pPr>
            <a:r>
              <a:rPr lang="de-DE" sz="3200" b="1" dirty="0" smtClean="0">
                <a:latin typeface="Arial" pitchFamily="34" charset="0"/>
                <a:cs typeface="Arial" pitchFamily="34" charset="0"/>
              </a:rPr>
              <a:t>h. Màu đen </a:t>
            </a:r>
            <a:r>
              <a:rPr lang="de-DE" sz="3200" b="1" dirty="0">
                <a:latin typeface="Arial" pitchFamily="34" charset="0"/>
                <a:cs typeface="Arial" pitchFamily="34" charset="0"/>
              </a:rPr>
              <a:t>(black)</a:t>
            </a:r>
            <a:endParaRPr lang="vi-VN" sz="32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2891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492896"/>
            <a:ext cx="8682988" cy="3600400"/>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Nhưng </a:t>
            </a:r>
            <a:r>
              <a:rPr lang="vi-VN" sz="3600" b="1" dirty="0">
                <a:solidFill>
                  <a:prstClr val="black"/>
                </a:solidFill>
                <a:latin typeface="Times New Roman" pitchFamily="18" charset="0"/>
                <a:cs typeface="Times New Roman" pitchFamily="18" charset="0"/>
              </a:rPr>
              <a:t>đôi khi mang lại ý nghĩa cực kỳ tích cực nếu được sử dụng hợp lý: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nó </a:t>
            </a:r>
            <a:r>
              <a:rPr lang="vi-VN" sz="3600" b="1" dirty="0">
                <a:solidFill>
                  <a:prstClr val="black"/>
                </a:solidFill>
                <a:latin typeface="Times New Roman" pitchFamily="18" charset="0"/>
                <a:cs typeface="Times New Roman" pitchFamily="18" charset="0"/>
              </a:rPr>
              <a:t>bao hàm ý nghĩa trang trọng, lịch thiệp và quý phái,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đây </a:t>
            </a:r>
            <a:r>
              <a:rPr lang="vi-VN" sz="3600" b="1" dirty="0">
                <a:solidFill>
                  <a:prstClr val="black"/>
                </a:solidFill>
                <a:latin typeface="Times New Roman" pitchFamily="18" charset="0"/>
                <a:cs typeface="Times New Roman" pitchFamily="18" charset="0"/>
              </a:rPr>
              <a:t>là lý do tại sao các loại xe cao cấp (Mercedes, BMW,...) đều có màu đen</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defRPr/>
            </a:pPr>
            <a:r>
              <a:rPr lang="de-DE" sz="3200" b="1" dirty="0" smtClean="0">
                <a:latin typeface="Arial" pitchFamily="34" charset="0"/>
                <a:cs typeface="Arial" pitchFamily="34" charset="0"/>
              </a:rPr>
              <a:t>h. Màu đen </a:t>
            </a:r>
            <a:r>
              <a:rPr lang="de-DE" sz="3200" b="1" dirty="0">
                <a:latin typeface="Arial" pitchFamily="34" charset="0"/>
                <a:cs typeface="Arial" pitchFamily="34" charset="0"/>
              </a:rPr>
              <a:t>(black)</a:t>
            </a:r>
            <a:endParaRPr lang="vi-VN" sz="32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2304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564904"/>
            <a:ext cx="8682988" cy="3888432"/>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solidFill>
                  <a:prstClr val="black"/>
                </a:solidFill>
                <a:latin typeface="Times New Roman" pitchFamily="18" charset="0"/>
                <a:cs typeface="Times New Roman" pitchFamily="18" charset="0"/>
              </a:rPr>
              <a:t>Đ</a:t>
            </a:r>
            <a:r>
              <a:rPr lang="vi-VN" sz="3600" b="1" dirty="0" smtClean="0">
                <a:solidFill>
                  <a:prstClr val="black"/>
                </a:solidFill>
                <a:latin typeface="Times New Roman" pitchFamily="18" charset="0"/>
                <a:cs typeface="Times New Roman" pitchFamily="18" charset="0"/>
              </a:rPr>
              <a:t>ặc </a:t>
            </a:r>
            <a:r>
              <a:rPr lang="vi-VN" sz="3600" b="1" dirty="0">
                <a:solidFill>
                  <a:prstClr val="black"/>
                </a:solidFill>
                <a:latin typeface="Times New Roman" pitchFamily="18" charset="0"/>
                <a:cs typeface="Times New Roman" pitchFamily="18" charset="0"/>
              </a:rPr>
              <a:t>biệt là sự kết hợp của màu đen với các màu khác mang lại ý nghĩa hoàn toàn khác nhau.</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Đen và trắng: tạo cảm giác tang thương và đau buồn... nhưng nếu hợp lý lại rất smart</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defRPr/>
            </a:pPr>
            <a:r>
              <a:rPr lang="de-DE" sz="3200" b="1" dirty="0" smtClean="0">
                <a:latin typeface="Arial" pitchFamily="34" charset="0"/>
                <a:cs typeface="Arial" pitchFamily="34" charset="0"/>
              </a:rPr>
              <a:t>h. Màu đen </a:t>
            </a:r>
            <a:r>
              <a:rPr lang="de-DE" sz="3200" b="1" dirty="0">
                <a:latin typeface="Arial" pitchFamily="34" charset="0"/>
                <a:cs typeface="Arial" pitchFamily="34" charset="0"/>
              </a:rPr>
              <a:t>(black)</a:t>
            </a:r>
            <a:endParaRPr lang="vi-VN" sz="32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77683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9492" y="2924944"/>
            <a:ext cx="8682988" cy="3516506"/>
          </a:xfrm>
          <a:prstGeom prst="rect">
            <a:avLst/>
          </a:prstGeom>
          <a:gradFill flip="none" rotWithShape="1">
            <a:gsLst>
              <a:gs pos="0">
                <a:schemeClr val="accent3">
                  <a:lumMod val="40000"/>
                  <a:lumOff val="60000"/>
                  <a:tint val="66000"/>
                  <a:satMod val="160000"/>
                </a:schemeClr>
              </a:gs>
              <a:gs pos="50000">
                <a:schemeClr val="accent3">
                  <a:lumMod val="40000"/>
                  <a:lumOff val="60000"/>
                  <a:tint val="44500"/>
                  <a:satMod val="160000"/>
                </a:schemeClr>
              </a:gs>
              <a:gs pos="100000">
                <a:schemeClr val="accent3">
                  <a:lumMod val="40000"/>
                  <a:lumOff val="60000"/>
                  <a:tint val="23500"/>
                  <a:satMod val="160000"/>
                </a:schemeClr>
              </a:gs>
            </a:gsLst>
            <a:path path="circle">
              <a:fillToRect l="50000" t="50000" r="50000" b="50000"/>
            </a:path>
            <a:tileRec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Đen </a:t>
            </a:r>
            <a:r>
              <a:rPr lang="vi-VN" sz="3600" b="1" dirty="0">
                <a:solidFill>
                  <a:prstClr val="black"/>
                </a:solidFill>
                <a:latin typeface="Times New Roman" pitchFamily="18" charset="0"/>
                <a:cs typeface="Times New Roman" pitchFamily="18" charset="0"/>
              </a:rPr>
              <a:t>và nhóm màu nóng (red || orange): cảm giác khá sốc</a:t>
            </a:r>
            <a:r>
              <a:rPr lang="vi-VN" sz="3600" b="1" dirty="0" smtClean="0">
                <a:solidFill>
                  <a:prstClr val="black"/>
                </a:solidFill>
                <a:latin typeface="Times New Roman" pitchFamily="18" charset="0"/>
                <a:cs typeface="Times New Roman" pitchFamily="18" charset="0"/>
              </a:rPr>
              <a:t>…</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Đen và nhóm màu lạnh (blue): cảm giác khỏe khoắn nam tính và hơi bị lịch thiệp...</a:t>
            </a:r>
          </a:p>
        </p:txBody>
      </p:sp>
      <p:sp>
        <p:nvSpPr>
          <p:cNvPr id="6" name="Rounded Rectangle 5"/>
          <p:cNvSpPr/>
          <p:nvPr/>
        </p:nvSpPr>
        <p:spPr>
          <a:xfrm>
            <a:off x="67313" y="692697"/>
            <a:ext cx="8033079" cy="72008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3.1. Ý nghĩa của màu sắc đối với cuộc sống </a:t>
            </a:r>
          </a:p>
        </p:txBody>
      </p:sp>
      <p:sp>
        <p:nvSpPr>
          <p:cNvPr id="5" name="Rounded Rectangle 4"/>
          <p:cNvSpPr/>
          <p:nvPr/>
        </p:nvSpPr>
        <p:spPr>
          <a:xfrm>
            <a:off x="67312" y="1628800"/>
            <a:ext cx="4016540" cy="570218"/>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defRPr/>
            </a:pPr>
            <a:r>
              <a:rPr lang="de-DE" sz="3200" b="1" dirty="0" smtClean="0">
                <a:latin typeface="Arial" pitchFamily="34" charset="0"/>
                <a:cs typeface="Arial" pitchFamily="34" charset="0"/>
              </a:rPr>
              <a:t>h. Màu đen </a:t>
            </a:r>
            <a:r>
              <a:rPr lang="de-DE" sz="3200" b="1" dirty="0">
                <a:latin typeface="Arial" pitchFamily="34" charset="0"/>
                <a:cs typeface="Arial" pitchFamily="34" charset="0"/>
              </a:rPr>
              <a:t>(black)</a:t>
            </a:r>
            <a:endParaRPr lang="vi-VN" sz="32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25173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00727" y="1700808"/>
            <a:ext cx="5921923" cy="720079"/>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18/.</a:t>
            </a:r>
            <a:r>
              <a:rPr lang="de-DE" sz="3200" b="1" dirty="0" smtClean="0">
                <a:latin typeface="Arial" pitchFamily="34" charset="0"/>
                <a:cs typeface="Arial" pitchFamily="34" charset="0"/>
              </a:rPr>
              <a:t> </a:t>
            </a:r>
            <a:r>
              <a:rPr lang="vi-VN" sz="3600" b="1" dirty="0">
                <a:solidFill>
                  <a:prstClr val="black"/>
                </a:solidFill>
                <a:latin typeface="Times New Roman" pitchFamily="18" charset="0"/>
                <a:cs typeface="Times New Roman" pitchFamily="18" charset="0"/>
              </a:rPr>
              <a:t>Màu trắng là màu </a:t>
            </a:r>
            <a:endParaRPr lang="en-US" sz="3600" dirty="0">
              <a:latin typeface="Arial" pitchFamily="34" charset="0"/>
              <a:cs typeface="Arial" pitchFamily="34" charset="0"/>
            </a:endParaRPr>
          </a:p>
        </p:txBody>
      </p:sp>
      <p:sp>
        <p:nvSpPr>
          <p:cNvPr id="6" name="Rounded Rectangle 5"/>
          <p:cNvSpPr/>
          <p:nvPr/>
        </p:nvSpPr>
        <p:spPr>
          <a:xfrm>
            <a:off x="2914181" y="4581128"/>
            <a:ext cx="5978299" cy="6480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Sự êm đềm, thư giãn</a:t>
            </a:r>
            <a:endParaRPr lang="en-US" sz="3200" b="1" dirty="0">
              <a:latin typeface="Arial" pitchFamily="34" charset="0"/>
              <a:cs typeface="Arial" pitchFamily="34" charset="0"/>
            </a:endParaRPr>
          </a:p>
        </p:txBody>
      </p:sp>
      <p:sp>
        <p:nvSpPr>
          <p:cNvPr id="7" name="Rounded Rectangle 6"/>
          <p:cNvSpPr/>
          <p:nvPr/>
        </p:nvSpPr>
        <p:spPr>
          <a:xfrm>
            <a:off x="2915816" y="2780928"/>
            <a:ext cx="5972872" cy="6480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quyền</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lực</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trang</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trọng</a:t>
            </a:r>
            <a:endParaRPr lang="en-US" sz="3200" b="1" dirty="0">
              <a:latin typeface="Arial" pitchFamily="34" charset="0"/>
              <a:cs typeface="Arial" pitchFamily="34" charset="0"/>
            </a:endParaRPr>
          </a:p>
        </p:txBody>
      </p:sp>
      <p:sp>
        <p:nvSpPr>
          <p:cNvPr id="8" name="Rounded Rectangle 7"/>
          <p:cNvSpPr/>
          <p:nvPr/>
        </p:nvSpPr>
        <p:spPr>
          <a:xfrm>
            <a:off x="2914087" y="3645024"/>
            <a:ext cx="5950158" cy="6480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Của </a:t>
            </a:r>
            <a:r>
              <a:rPr lang="de-DE" sz="3200" b="1" dirty="0"/>
              <a:t>sự hoàn thiện</a:t>
            </a:r>
            <a:endParaRPr lang="en-US" sz="3200" b="1" dirty="0">
              <a:latin typeface="Arial" pitchFamily="34" charset="0"/>
              <a:cs typeface="Arial" pitchFamily="34" charset="0"/>
            </a:endParaRPr>
          </a:p>
        </p:txBody>
      </p:sp>
      <p:sp>
        <p:nvSpPr>
          <p:cNvPr id="9" name="Rounded Rectangle 8"/>
          <p:cNvSpPr/>
          <p:nvPr/>
        </p:nvSpPr>
        <p:spPr>
          <a:xfrm>
            <a:off x="2885946" y="5517232"/>
            <a:ext cx="5978299" cy="6480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Sự</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ấm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áp</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79552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4856103" y="1196752"/>
            <a:ext cx="4287897" cy="720079"/>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smtClean="0">
                <a:latin typeface="Arial" pitchFamily="34" charset="0"/>
                <a:cs typeface="Arial" pitchFamily="34" charset="0"/>
              </a:rPr>
              <a:t>19/.</a:t>
            </a:r>
            <a:r>
              <a:rPr lang="de-DE" sz="3200" b="1" dirty="0" smtClean="0">
                <a:latin typeface="Arial" pitchFamily="34" charset="0"/>
                <a:cs typeface="Arial" pitchFamily="34" charset="0"/>
              </a:rPr>
              <a:t> </a:t>
            </a:r>
            <a:r>
              <a:rPr lang="vi-VN" sz="3600" b="1" dirty="0">
                <a:solidFill>
                  <a:prstClr val="black"/>
                </a:solidFill>
                <a:latin typeface="Times New Roman" pitchFamily="18" charset="0"/>
                <a:cs typeface="Times New Roman" pitchFamily="18" charset="0"/>
              </a:rPr>
              <a:t>Màu </a:t>
            </a:r>
            <a:r>
              <a:rPr lang="en-US" sz="3600" b="1" dirty="0" err="1" smtClean="0">
                <a:solidFill>
                  <a:prstClr val="black"/>
                </a:solidFill>
                <a:latin typeface="Times New Roman" pitchFamily="18" charset="0"/>
                <a:cs typeface="Times New Roman" pitchFamily="18" charset="0"/>
              </a:rPr>
              <a:t>đen</a:t>
            </a: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là màu </a:t>
            </a:r>
            <a:endParaRPr lang="en-US" sz="3600" dirty="0">
              <a:latin typeface="Arial" pitchFamily="34" charset="0"/>
              <a:cs typeface="Arial" pitchFamily="34" charset="0"/>
            </a:endParaRPr>
          </a:p>
        </p:txBody>
      </p:sp>
      <p:sp>
        <p:nvSpPr>
          <p:cNvPr id="6" name="Rounded Rectangle 5"/>
          <p:cNvSpPr/>
          <p:nvPr/>
        </p:nvSpPr>
        <p:spPr>
          <a:xfrm>
            <a:off x="28051" y="4581128"/>
            <a:ext cx="5950064" cy="64807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Sự êm đềm, thư giãn</a:t>
            </a:r>
            <a:endParaRPr lang="en-US" sz="3200" b="1" dirty="0">
              <a:latin typeface="Arial" pitchFamily="34" charset="0"/>
              <a:cs typeface="Arial" pitchFamily="34" charset="0"/>
            </a:endParaRPr>
          </a:p>
        </p:txBody>
      </p:sp>
      <p:sp>
        <p:nvSpPr>
          <p:cNvPr id="7" name="Rounded Rectangle 6"/>
          <p:cNvSpPr/>
          <p:nvPr/>
        </p:nvSpPr>
        <p:spPr>
          <a:xfrm>
            <a:off x="13334" y="3645024"/>
            <a:ext cx="5972872" cy="64807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de-DE" sz="3200" b="1" dirty="0"/>
              <a:t>Của sự hoàn thiện</a:t>
            </a:r>
            <a:endParaRPr lang="en-US" sz="3200" b="1" dirty="0">
              <a:latin typeface="Arial" pitchFamily="34" charset="0"/>
              <a:cs typeface="Arial" pitchFamily="34" charset="0"/>
            </a:endParaRPr>
          </a:p>
        </p:txBody>
      </p:sp>
      <p:sp>
        <p:nvSpPr>
          <p:cNvPr id="8" name="Rounded Rectangle 7"/>
          <p:cNvSpPr/>
          <p:nvPr/>
        </p:nvSpPr>
        <p:spPr>
          <a:xfrm>
            <a:off x="28050" y="2636912"/>
            <a:ext cx="5950158" cy="64807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lực</a:t>
            </a:r>
            <a:r>
              <a:rPr lang="en-US" sz="3200" b="1" dirty="0">
                <a:latin typeface="Arial" pitchFamily="34" charset="0"/>
                <a:cs typeface="Arial" pitchFamily="34" charset="0"/>
              </a:rPr>
              <a:t>, </a:t>
            </a:r>
            <a:r>
              <a:rPr lang="en-US" sz="3200" b="1" dirty="0" err="1">
                <a:latin typeface="Arial" pitchFamily="34" charset="0"/>
                <a:cs typeface="Arial" pitchFamily="34" charset="0"/>
              </a:rPr>
              <a:t>trang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trọng</a:t>
            </a:r>
            <a:endParaRPr lang="en-US" sz="3200" b="1" dirty="0">
              <a:latin typeface="Arial" pitchFamily="34" charset="0"/>
              <a:cs typeface="Arial" pitchFamily="34" charset="0"/>
            </a:endParaRPr>
          </a:p>
        </p:txBody>
      </p:sp>
      <p:sp>
        <p:nvSpPr>
          <p:cNvPr id="9" name="Rounded Rectangle 8"/>
          <p:cNvSpPr/>
          <p:nvPr/>
        </p:nvSpPr>
        <p:spPr>
          <a:xfrm>
            <a:off x="-185" y="5517232"/>
            <a:ext cx="5986391" cy="64807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Sự</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ấm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áp</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78216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907704" y="980729"/>
            <a:ext cx="6984775" cy="1008111"/>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20/.</a:t>
            </a:r>
            <a:r>
              <a:rPr lang="de-DE" sz="3200" b="1" dirty="0" smtClean="0">
                <a:latin typeface="Arial" pitchFamily="34" charset="0"/>
                <a:cs typeface="Arial" pitchFamily="34" charset="0"/>
              </a:rPr>
              <a:t> </a:t>
            </a:r>
            <a:r>
              <a:rPr lang="en-US" sz="3600" dirty="0" smtClean="0">
                <a:latin typeface="Arial" pitchFamily="34" charset="0"/>
                <a:cs typeface="Arial" pitchFamily="34" charset="0"/>
              </a:rPr>
              <a:t>S</a:t>
            </a:r>
            <a:r>
              <a:rPr lang="vi-VN" sz="3600" dirty="0" smtClean="0">
                <a:latin typeface="Arial" pitchFamily="34" charset="0"/>
                <a:cs typeface="Arial" pitchFamily="34" charset="0"/>
              </a:rPr>
              <a:t>ự </a:t>
            </a:r>
            <a:r>
              <a:rPr lang="vi-VN" sz="3600" dirty="0">
                <a:latin typeface="Arial" pitchFamily="34" charset="0"/>
                <a:cs typeface="Arial" pitchFamily="34" charset="0"/>
              </a:rPr>
              <a:t>kết hợp </a:t>
            </a:r>
            <a:r>
              <a:rPr lang="vi-VN" sz="3600" dirty="0" smtClean="0">
                <a:latin typeface="Arial" pitchFamily="34" charset="0"/>
                <a:cs typeface="Arial" pitchFamily="34" charset="0"/>
              </a:rPr>
              <a:t>màu </a:t>
            </a:r>
            <a:r>
              <a:rPr lang="vi-VN" sz="3600" dirty="0">
                <a:latin typeface="Arial" pitchFamily="34" charset="0"/>
                <a:cs typeface="Arial" pitchFamily="34" charset="0"/>
              </a:rPr>
              <a:t>đen </a:t>
            </a:r>
            <a:r>
              <a:rPr lang="vi-VN" sz="3600" dirty="0" smtClean="0">
                <a:latin typeface="Arial" pitchFamily="34" charset="0"/>
                <a:cs typeface="Arial" pitchFamily="34" charset="0"/>
              </a:rPr>
              <a:t>với</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màu</a:t>
            </a:r>
            <a:r>
              <a:rPr lang="en-US" sz="3600" dirty="0" smtClean="0">
                <a:latin typeface="Arial" pitchFamily="34" charset="0"/>
                <a:cs typeface="Arial" pitchFamily="34" charset="0"/>
              </a:rPr>
              <a:t> cam </a:t>
            </a:r>
            <a:r>
              <a:rPr lang="en-US" sz="3600" dirty="0" err="1" smtClean="0">
                <a:latin typeface="Arial" pitchFamily="34" charset="0"/>
                <a:cs typeface="Arial" pitchFamily="34" charset="0"/>
              </a:rPr>
              <a:t>sẽ</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mang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lại</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cảm</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giác</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35496" y="2420888"/>
            <a:ext cx="7877821" cy="76787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latin typeface="Arial" pitchFamily="34" charset="0"/>
                <a:cs typeface="Arial" pitchFamily="34" charset="0"/>
              </a:rPr>
              <a:t>Khỏe</a:t>
            </a:r>
            <a:r>
              <a:rPr lang="en-US" sz="3200" b="1" dirty="0">
                <a:latin typeface="Arial" pitchFamily="34" charset="0"/>
                <a:cs typeface="Arial" pitchFamily="34" charset="0"/>
              </a:rPr>
              <a:t> </a:t>
            </a:r>
            <a:r>
              <a:rPr lang="en-US" sz="3200" b="1" dirty="0" err="1">
                <a:latin typeface="Arial" pitchFamily="34" charset="0"/>
                <a:cs typeface="Arial" pitchFamily="34" charset="0"/>
              </a:rPr>
              <a:t>khoắn</a:t>
            </a:r>
            <a:r>
              <a:rPr lang="en-US" sz="3200" b="1" dirty="0">
                <a:latin typeface="Arial" pitchFamily="34" charset="0"/>
                <a:cs typeface="Arial" pitchFamily="34" charset="0"/>
              </a:rPr>
              <a:t> </a:t>
            </a:r>
            <a:r>
              <a:rPr lang="en-US" sz="3200" b="1" dirty="0" err="1">
                <a:latin typeface="Arial" pitchFamily="34" charset="0"/>
                <a:cs typeface="Arial" pitchFamily="34" charset="0"/>
              </a:rPr>
              <a:t>nam</a:t>
            </a:r>
            <a:r>
              <a:rPr lang="en-US" sz="3200" b="1" dirty="0">
                <a:latin typeface="Arial" pitchFamily="34" charset="0"/>
                <a:cs typeface="Arial" pitchFamily="34" charset="0"/>
              </a:rPr>
              <a:t> </a:t>
            </a:r>
            <a:r>
              <a:rPr lang="en-US" sz="3200" b="1" dirty="0" err="1">
                <a:latin typeface="Arial" pitchFamily="34" charset="0"/>
                <a:cs typeface="Arial" pitchFamily="34" charset="0"/>
              </a:rPr>
              <a:t>tính</a:t>
            </a:r>
            <a:endParaRPr lang="en-US" sz="3200" b="1" dirty="0">
              <a:latin typeface="Arial" pitchFamily="34" charset="0"/>
              <a:cs typeface="Arial" pitchFamily="34" charset="0"/>
            </a:endParaRPr>
          </a:p>
        </p:txBody>
      </p:sp>
      <p:sp>
        <p:nvSpPr>
          <p:cNvPr id="7" name="Rounded Rectangle 6"/>
          <p:cNvSpPr/>
          <p:nvPr/>
        </p:nvSpPr>
        <p:spPr>
          <a:xfrm>
            <a:off x="35497" y="3501008"/>
            <a:ext cx="7877819" cy="7920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C</a:t>
            </a:r>
            <a:r>
              <a:rPr lang="vi-VN" sz="3200" b="1" dirty="0" smtClean="0">
                <a:latin typeface="Arial" pitchFamily="34" charset="0"/>
                <a:cs typeface="Arial" pitchFamily="34" charset="0"/>
              </a:rPr>
              <a:t>ảm </a:t>
            </a:r>
            <a:r>
              <a:rPr lang="vi-VN" sz="3200" b="1" dirty="0">
                <a:latin typeface="Arial" pitchFamily="34" charset="0"/>
                <a:cs typeface="Arial" pitchFamily="34" charset="0"/>
              </a:rPr>
              <a:t>giác tang thương và đau buồn</a:t>
            </a:r>
            <a:endParaRPr lang="en-US" sz="3200" b="1" dirty="0">
              <a:latin typeface="Arial" pitchFamily="34" charset="0"/>
              <a:cs typeface="Arial" pitchFamily="34" charset="0"/>
            </a:endParaRPr>
          </a:p>
        </p:txBody>
      </p:sp>
      <p:sp>
        <p:nvSpPr>
          <p:cNvPr id="8" name="Rounded Rectangle 7"/>
          <p:cNvSpPr/>
          <p:nvPr/>
        </p:nvSpPr>
        <p:spPr>
          <a:xfrm>
            <a:off x="35497" y="4653136"/>
            <a:ext cx="7877820" cy="7920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a:t>
            </a:r>
            <a:r>
              <a:rPr lang="de-DE" sz="3200" b="1" dirty="0" smtClean="0"/>
              <a:t> </a:t>
            </a:r>
            <a:r>
              <a:rPr lang="de-DE" sz="3200" b="1" dirty="0" smtClean="0">
                <a:latin typeface="Arial" pitchFamily="34" charset="0"/>
                <a:cs typeface="Arial" pitchFamily="34" charset="0"/>
              </a:rPr>
              <a:t>Cảm </a:t>
            </a:r>
            <a:r>
              <a:rPr lang="de-DE" sz="3200" b="1" dirty="0">
                <a:latin typeface="Arial" pitchFamily="34" charset="0"/>
                <a:cs typeface="Arial" pitchFamily="34" charset="0"/>
              </a:rPr>
              <a:t>giác </a:t>
            </a:r>
            <a:r>
              <a:rPr lang="de-DE" sz="3200" b="1" dirty="0" smtClean="0">
                <a:latin typeface="Arial" pitchFamily="34" charset="0"/>
                <a:cs typeface="Arial" pitchFamily="34" charset="0"/>
              </a:rPr>
              <a:t>sốc</a:t>
            </a:r>
            <a:endParaRPr lang="en-US" sz="3200" b="1" dirty="0">
              <a:latin typeface="Arial" pitchFamily="34" charset="0"/>
              <a:cs typeface="Arial" pitchFamily="34" charset="0"/>
            </a:endParaRPr>
          </a:p>
        </p:txBody>
      </p:sp>
      <p:sp>
        <p:nvSpPr>
          <p:cNvPr id="9" name="Rounded Rectangle 8"/>
          <p:cNvSpPr/>
          <p:nvPr/>
        </p:nvSpPr>
        <p:spPr>
          <a:xfrm>
            <a:off x="35497" y="5805264"/>
            <a:ext cx="7877820" cy="72008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C</a:t>
            </a:r>
            <a:r>
              <a:rPr lang="vi-VN" sz="3200" b="1" dirty="0">
                <a:latin typeface="Arial" pitchFamily="34" charset="0"/>
                <a:cs typeface="Arial" pitchFamily="34" charset="0"/>
              </a:rPr>
              <a:t>ảm giác </a:t>
            </a:r>
            <a:r>
              <a:rPr lang="en-US" sz="3200" b="1" dirty="0" err="1" smtClean="0">
                <a:latin typeface="Arial" pitchFamily="34" charset="0"/>
                <a:cs typeface="Arial" pitchFamily="34" charset="0"/>
              </a:rPr>
              <a:t>vui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hạnh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phúc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59883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62002" y="1052737"/>
            <a:ext cx="8614454" cy="1008111"/>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21/.</a:t>
            </a:r>
            <a:r>
              <a:rPr lang="de-DE" sz="3200" b="1" dirty="0" smtClean="0">
                <a:latin typeface="Arial" pitchFamily="34" charset="0"/>
                <a:cs typeface="Arial" pitchFamily="34" charset="0"/>
              </a:rPr>
              <a:t> </a:t>
            </a:r>
            <a:r>
              <a:rPr lang="en-US" sz="3600" dirty="0" smtClean="0">
                <a:latin typeface="Arial" pitchFamily="34" charset="0"/>
                <a:cs typeface="Arial" pitchFamily="34" charset="0"/>
              </a:rPr>
              <a:t>S</a:t>
            </a:r>
            <a:r>
              <a:rPr lang="vi-VN" sz="3600" dirty="0" smtClean="0">
                <a:latin typeface="Arial" pitchFamily="34" charset="0"/>
                <a:cs typeface="Arial" pitchFamily="34" charset="0"/>
              </a:rPr>
              <a:t>ự </a:t>
            </a:r>
            <a:r>
              <a:rPr lang="vi-VN" sz="3600" dirty="0">
                <a:latin typeface="Arial" pitchFamily="34" charset="0"/>
                <a:cs typeface="Arial" pitchFamily="34" charset="0"/>
              </a:rPr>
              <a:t>kết hợp </a:t>
            </a:r>
            <a:r>
              <a:rPr lang="vi-VN" sz="3600" dirty="0" smtClean="0">
                <a:latin typeface="Arial" pitchFamily="34" charset="0"/>
                <a:cs typeface="Arial" pitchFamily="34" charset="0"/>
              </a:rPr>
              <a:t>màu </a:t>
            </a:r>
            <a:r>
              <a:rPr lang="vi-VN" sz="3600" dirty="0">
                <a:latin typeface="Arial" pitchFamily="34" charset="0"/>
                <a:cs typeface="Arial" pitchFamily="34" charset="0"/>
              </a:rPr>
              <a:t>đen </a:t>
            </a:r>
            <a:r>
              <a:rPr lang="vi-VN" sz="3600" dirty="0" smtClean="0">
                <a:latin typeface="Arial" pitchFamily="34" charset="0"/>
                <a:cs typeface="Arial" pitchFamily="34" charset="0"/>
              </a:rPr>
              <a:t>với</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màu</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trắng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sẽ</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mang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lại</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cảm</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giác</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1232798" y="2420888"/>
            <a:ext cx="7877821" cy="767873"/>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latin typeface="Arial" pitchFamily="34" charset="0"/>
                <a:cs typeface="Arial" pitchFamily="34" charset="0"/>
              </a:rPr>
              <a:t>Khỏe</a:t>
            </a:r>
            <a:r>
              <a:rPr lang="en-US" sz="3200" b="1" dirty="0">
                <a:latin typeface="Arial" pitchFamily="34" charset="0"/>
                <a:cs typeface="Arial" pitchFamily="34" charset="0"/>
              </a:rPr>
              <a:t> </a:t>
            </a:r>
            <a:r>
              <a:rPr lang="en-US" sz="3200" b="1" dirty="0" err="1">
                <a:latin typeface="Arial" pitchFamily="34" charset="0"/>
                <a:cs typeface="Arial" pitchFamily="34" charset="0"/>
              </a:rPr>
              <a:t>khoắn</a:t>
            </a:r>
            <a:r>
              <a:rPr lang="en-US" sz="3200" b="1" dirty="0">
                <a:latin typeface="Arial" pitchFamily="34" charset="0"/>
                <a:cs typeface="Arial" pitchFamily="34" charset="0"/>
              </a:rPr>
              <a:t> </a:t>
            </a:r>
            <a:r>
              <a:rPr lang="en-US" sz="3200" b="1" dirty="0" err="1">
                <a:latin typeface="Arial" pitchFamily="34" charset="0"/>
                <a:cs typeface="Arial" pitchFamily="34" charset="0"/>
              </a:rPr>
              <a:t>nam</a:t>
            </a:r>
            <a:r>
              <a:rPr lang="en-US" sz="3200" b="1" dirty="0">
                <a:latin typeface="Arial" pitchFamily="34" charset="0"/>
                <a:cs typeface="Arial" pitchFamily="34" charset="0"/>
              </a:rPr>
              <a:t> </a:t>
            </a:r>
            <a:r>
              <a:rPr lang="en-US" sz="3200" b="1" dirty="0" err="1">
                <a:latin typeface="Arial" pitchFamily="34" charset="0"/>
                <a:cs typeface="Arial" pitchFamily="34" charset="0"/>
              </a:rPr>
              <a:t>tính</a:t>
            </a:r>
            <a:endParaRPr lang="en-US" sz="3200" b="1" dirty="0">
              <a:latin typeface="Arial" pitchFamily="34" charset="0"/>
              <a:cs typeface="Arial" pitchFamily="34" charset="0"/>
            </a:endParaRPr>
          </a:p>
        </p:txBody>
      </p:sp>
      <p:sp>
        <p:nvSpPr>
          <p:cNvPr id="7" name="Rounded Rectangle 6"/>
          <p:cNvSpPr/>
          <p:nvPr/>
        </p:nvSpPr>
        <p:spPr>
          <a:xfrm>
            <a:off x="1215693" y="4581128"/>
            <a:ext cx="7877819" cy="79208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de-DE" sz="3200" b="1" dirty="0">
                <a:latin typeface="Arial" pitchFamily="34" charset="0"/>
                <a:cs typeface="Arial" pitchFamily="34" charset="0"/>
              </a:rPr>
              <a:t>Cảm giác sốc</a:t>
            </a:r>
            <a:endParaRPr lang="en-US" sz="3200" b="1" dirty="0">
              <a:latin typeface="Arial" pitchFamily="34" charset="0"/>
              <a:cs typeface="Arial" pitchFamily="34" charset="0"/>
            </a:endParaRPr>
          </a:p>
        </p:txBody>
      </p:sp>
      <p:sp>
        <p:nvSpPr>
          <p:cNvPr id="8" name="Rounded Rectangle 7"/>
          <p:cNvSpPr/>
          <p:nvPr/>
        </p:nvSpPr>
        <p:spPr>
          <a:xfrm>
            <a:off x="1232799" y="3501008"/>
            <a:ext cx="7877820" cy="792088"/>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en-US" sz="3200" b="1" dirty="0">
                <a:latin typeface="Arial" pitchFamily="34" charset="0"/>
                <a:cs typeface="Arial" pitchFamily="34" charset="0"/>
              </a:rPr>
              <a:t>C</a:t>
            </a:r>
            <a:r>
              <a:rPr lang="vi-VN" sz="3200" b="1" dirty="0">
                <a:latin typeface="Arial" pitchFamily="34" charset="0"/>
                <a:cs typeface="Arial" pitchFamily="34" charset="0"/>
              </a:rPr>
              <a:t>ảm giác tang thương và đau </a:t>
            </a:r>
            <a:r>
              <a:rPr lang="vi-VN" sz="3200" b="1" dirty="0" smtClean="0">
                <a:latin typeface="Arial" pitchFamily="34" charset="0"/>
                <a:cs typeface="Arial" pitchFamily="34" charset="0"/>
              </a:rPr>
              <a:t>buồn</a:t>
            </a:r>
            <a:endParaRPr lang="en-US" sz="3200" b="1" dirty="0">
              <a:latin typeface="Arial" pitchFamily="34" charset="0"/>
              <a:cs typeface="Arial" pitchFamily="34" charset="0"/>
            </a:endParaRPr>
          </a:p>
        </p:txBody>
      </p:sp>
      <p:sp>
        <p:nvSpPr>
          <p:cNvPr id="9" name="Rounded Rectangle 8"/>
          <p:cNvSpPr/>
          <p:nvPr/>
        </p:nvSpPr>
        <p:spPr>
          <a:xfrm>
            <a:off x="1232799" y="5805264"/>
            <a:ext cx="7877820" cy="720080"/>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C</a:t>
            </a:r>
            <a:r>
              <a:rPr lang="vi-VN" sz="3200" b="1" dirty="0">
                <a:latin typeface="Arial" pitchFamily="34" charset="0"/>
                <a:cs typeface="Arial" pitchFamily="34" charset="0"/>
              </a:rPr>
              <a:t>ảm giác </a:t>
            </a:r>
            <a:r>
              <a:rPr lang="en-US" sz="3200" b="1" dirty="0" err="1" smtClean="0">
                <a:latin typeface="Arial" pitchFamily="34" charset="0"/>
                <a:cs typeface="Arial" pitchFamily="34" charset="0"/>
              </a:rPr>
              <a:t>vui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hạnh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phúc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44689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2267744" y="60261"/>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67312" y="801301"/>
            <a:ext cx="7817056"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Màu đỏ: Nồng nàn, đằm thắm, sôi nổi...</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49541"/>
            <a:ext cx="8028385" cy="5283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524" y="1371519"/>
            <a:ext cx="7905860" cy="588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1407157"/>
            <a:ext cx="7704856" cy="5450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544" y="1407156"/>
            <a:ext cx="7200800" cy="5366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0358" y="1417389"/>
            <a:ext cx="7214010" cy="5357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849" y="1438825"/>
            <a:ext cx="6818495" cy="5303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2772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barn(inVertical)">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028"/>
                                        </p:tgtEl>
                                        <p:attrNameLst>
                                          <p:attrName>style.visibility</p:attrName>
                                        </p:attrNameLst>
                                      </p:cBhvr>
                                      <p:to>
                                        <p:strVal val="visible"/>
                                      </p:to>
                                    </p:set>
                                    <p:animEffect transition="in" filter="circle(in)">
                                      <p:cBhvr>
                                        <p:cTn id="26" dur="2000"/>
                                        <p:tgtEl>
                                          <p:spTgt spid="1028"/>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1029"/>
                                        </p:tgtEl>
                                        <p:attrNameLst>
                                          <p:attrName>style.visibility</p:attrName>
                                        </p:attrNameLst>
                                      </p:cBhvr>
                                      <p:to>
                                        <p:strVal val="visible"/>
                                      </p:to>
                                    </p:set>
                                    <p:animEffect transition="in" filter="wheel(1)">
                                      <p:cBhvr>
                                        <p:cTn id="31" dur="2000"/>
                                        <p:tgtEl>
                                          <p:spTgt spid="1029"/>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1030"/>
                                        </p:tgtEl>
                                        <p:attrNameLst>
                                          <p:attrName>style.visibility</p:attrName>
                                        </p:attrNameLst>
                                      </p:cBhvr>
                                      <p:to>
                                        <p:strVal val="visible"/>
                                      </p:to>
                                    </p:set>
                                    <p:animEffect transition="in" filter="circle(in)">
                                      <p:cBhvr>
                                        <p:cTn id="36" dur="2000"/>
                                        <p:tgtEl>
                                          <p:spTgt spid="1030"/>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1031"/>
                                        </p:tgtEl>
                                        <p:attrNameLst>
                                          <p:attrName>style.visibility</p:attrName>
                                        </p:attrNameLst>
                                      </p:cBhvr>
                                      <p:to>
                                        <p:strVal val="visible"/>
                                      </p:to>
                                    </p:set>
                                    <p:animEffect transition="in" filter="circle(in)">
                                      <p:cBhvr>
                                        <p:cTn id="41" dur="2000"/>
                                        <p:tgtEl>
                                          <p:spTgt spid="1031"/>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1032"/>
                                        </p:tgtEl>
                                        <p:attrNameLst>
                                          <p:attrName>style.visibility</p:attrName>
                                        </p:attrNameLst>
                                      </p:cBhvr>
                                      <p:to>
                                        <p:strVal val="visible"/>
                                      </p:to>
                                    </p:set>
                                    <p:animEffect transition="in" filter="barn(inVertical)">
                                      <p:cBhvr>
                                        <p:cTn id="46" dur="5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583426" y="60261"/>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31361" y="780341"/>
            <a:ext cx="7817056"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b. Màu cam: Tươi vui, hi vọng...</a:t>
            </a: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81" y="1434600"/>
            <a:ext cx="9239746" cy="5306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800" y="1457061"/>
            <a:ext cx="9316131" cy="5284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1442094"/>
            <a:ext cx="8515602" cy="5299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552" y="1434600"/>
            <a:ext cx="7848853" cy="5306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202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2051"/>
                                        </p:tgtEl>
                                        <p:attrNameLst>
                                          <p:attrName>style.visibility</p:attrName>
                                        </p:attrNameLst>
                                      </p:cBhvr>
                                      <p:to>
                                        <p:strVal val="visible"/>
                                      </p:to>
                                    </p:set>
                                    <p:animEffect transition="in" filter="circle(in)">
                                      <p:cBhvr>
                                        <p:cTn id="26" dur="2000"/>
                                        <p:tgtEl>
                                          <p:spTgt spid="2051"/>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2052"/>
                                        </p:tgtEl>
                                        <p:attrNameLst>
                                          <p:attrName>style.visibility</p:attrName>
                                        </p:attrNameLst>
                                      </p:cBhvr>
                                      <p:to>
                                        <p:strVal val="visible"/>
                                      </p:to>
                                    </p:set>
                                    <p:animEffect transition="in" filter="wheel(1)">
                                      <p:cBhvr>
                                        <p:cTn id="31" dur="2000"/>
                                        <p:tgtEl>
                                          <p:spTgt spid="2052"/>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053"/>
                                        </p:tgtEl>
                                        <p:attrNameLst>
                                          <p:attrName>style.visibility</p:attrName>
                                        </p:attrNameLst>
                                      </p:cBhvr>
                                      <p:to>
                                        <p:strVal val="visible"/>
                                      </p:to>
                                    </p:set>
                                    <p:animEffect transition="in" filter="barn(inVertical)">
                                      <p:cBhvr>
                                        <p:cTn id="36"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706497" y="60261"/>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24348" y="805193"/>
            <a:ext cx="8537136"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Màu vàng: Tươi sáng, rực rỡ, lành mạnh...</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47" y="1484784"/>
            <a:ext cx="8655707"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480760"/>
            <a:ext cx="7992888" cy="512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515087"/>
            <a:ext cx="8568952" cy="5226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560" y="1526726"/>
            <a:ext cx="8470902" cy="521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202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074"/>
                                        </p:tgtEl>
                                        <p:attrNameLst>
                                          <p:attrName>style.visibility</p:attrName>
                                        </p:attrNameLst>
                                      </p:cBhvr>
                                      <p:to>
                                        <p:strVal val="visible"/>
                                      </p:to>
                                    </p:set>
                                    <p:animEffect transition="in" filter="wheel(1)">
                                      <p:cBhvr>
                                        <p:cTn id="21" dur="2000"/>
                                        <p:tgtEl>
                                          <p:spTgt spid="307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075"/>
                                        </p:tgtEl>
                                        <p:attrNameLst>
                                          <p:attrName>style.visibility</p:attrName>
                                        </p:attrNameLst>
                                      </p:cBhvr>
                                      <p:to>
                                        <p:strVal val="visible"/>
                                      </p:to>
                                    </p:set>
                                    <p:animEffect transition="in" filter="fade">
                                      <p:cBhvr>
                                        <p:cTn id="26" dur="1000"/>
                                        <p:tgtEl>
                                          <p:spTgt spid="3075"/>
                                        </p:tgtEl>
                                      </p:cBhvr>
                                    </p:animEffect>
                                    <p:anim calcmode="lin" valueType="num">
                                      <p:cBhvr>
                                        <p:cTn id="27" dur="1000" fill="hold"/>
                                        <p:tgtEl>
                                          <p:spTgt spid="3075"/>
                                        </p:tgtEl>
                                        <p:attrNameLst>
                                          <p:attrName>ppt_x</p:attrName>
                                        </p:attrNameLst>
                                      </p:cBhvr>
                                      <p:tavLst>
                                        <p:tav tm="0">
                                          <p:val>
                                            <p:strVal val="#ppt_x"/>
                                          </p:val>
                                        </p:tav>
                                        <p:tav tm="100000">
                                          <p:val>
                                            <p:strVal val="#ppt_x"/>
                                          </p:val>
                                        </p:tav>
                                      </p:tavLst>
                                    </p:anim>
                                    <p:anim calcmode="lin" valueType="num">
                                      <p:cBhvr>
                                        <p:cTn id="28"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3076"/>
                                        </p:tgtEl>
                                        <p:attrNameLst>
                                          <p:attrName>style.visibility</p:attrName>
                                        </p:attrNameLst>
                                      </p:cBhvr>
                                      <p:to>
                                        <p:strVal val="visible"/>
                                      </p:to>
                                    </p:set>
                                    <p:animEffect transition="in" filter="circle(in)">
                                      <p:cBhvr>
                                        <p:cTn id="33" dur="2000"/>
                                        <p:tgtEl>
                                          <p:spTgt spid="3076"/>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3077"/>
                                        </p:tgtEl>
                                        <p:attrNameLst>
                                          <p:attrName>style.visibility</p:attrName>
                                        </p:attrNameLst>
                                      </p:cBhvr>
                                      <p:to>
                                        <p:strVal val="visible"/>
                                      </p:to>
                                    </p:set>
                                    <p:animEffect transition="in" filter="barn(inVertical)">
                                      <p:cBhvr>
                                        <p:cTn id="38"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763688" y="18140"/>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0" y="796173"/>
            <a:ext cx="7817056"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r>
              <a:rPr lang="de-DE" sz="3200" dirty="0"/>
              <a:t>d. Màu xanh da trời: Hi vọng, tươi vui...</a:t>
            </a:r>
            <a:endParaRPr lang="en-US" sz="32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66391"/>
            <a:ext cx="8945124" cy="5302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92" y="1445160"/>
            <a:ext cx="8126533" cy="52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1448953"/>
            <a:ext cx="8534607" cy="5409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748" y="1530485"/>
            <a:ext cx="8324379" cy="513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202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circle(in)">
                                      <p:cBhvr>
                                        <p:cTn id="21" dur="2000"/>
                                        <p:tgtEl>
                                          <p:spTgt spid="4098"/>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4100"/>
                                        </p:tgtEl>
                                        <p:attrNameLst>
                                          <p:attrName>style.visibility</p:attrName>
                                        </p:attrNameLst>
                                      </p:cBhvr>
                                      <p:to>
                                        <p:strVal val="visible"/>
                                      </p:to>
                                    </p:set>
                                    <p:animEffect transition="in" filter="barn(inVertical)">
                                      <p:cBhvr>
                                        <p:cTn id="26" dur="500"/>
                                        <p:tgtEl>
                                          <p:spTgt spid="410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101"/>
                                        </p:tgtEl>
                                        <p:attrNameLst>
                                          <p:attrName>style.visibility</p:attrName>
                                        </p:attrNameLst>
                                      </p:cBhvr>
                                      <p:to>
                                        <p:strVal val="visible"/>
                                      </p:to>
                                    </p:set>
                                    <p:animEffect transition="in" filter="fade">
                                      <p:cBhvr>
                                        <p:cTn id="31" dur="500"/>
                                        <p:tgtEl>
                                          <p:spTgt spid="4101"/>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4103"/>
                                        </p:tgtEl>
                                        <p:attrNameLst>
                                          <p:attrName>style.visibility</p:attrName>
                                        </p:attrNameLst>
                                      </p:cBhvr>
                                      <p:to>
                                        <p:strVal val="visible"/>
                                      </p:to>
                                    </p:set>
                                    <p:animEffect transition="in" filter="circle(in)">
                                      <p:cBhvr>
                                        <p:cTn id="36"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4488" y="27460"/>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122682" y="747540"/>
            <a:ext cx="7817056"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e. Màu xanh lá cây: Tươi mát, phát triển...</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17758"/>
            <a:ext cx="8508976" cy="5351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682" y="1317757"/>
            <a:ext cx="8625782" cy="530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1317758"/>
            <a:ext cx="8889676" cy="5351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293" y="1340866"/>
            <a:ext cx="8708437" cy="5277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202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122"/>
                                        </p:tgtEl>
                                        <p:attrNameLst>
                                          <p:attrName>style.visibility</p:attrName>
                                        </p:attrNameLst>
                                      </p:cBhvr>
                                      <p:to>
                                        <p:strVal val="visible"/>
                                      </p:to>
                                    </p:set>
                                    <p:animEffect transition="in" filter="barn(inVertical)">
                                      <p:cBhvr>
                                        <p:cTn id="21" dur="500"/>
                                        <p:tgtEl>
                                          <p:spTgt spid="512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5123"/>
                                        </p:tgtEl>
                                        <p:attrNameLst>
                                          <p:attrName>style.visibility</p:attrName>
                                        </p:attrNameLst>
                                      </p:cBhvr>
                                      <p:to>
                                        <p:strVal val="visible"/>
                                      </p:to>
                                    </p:set>
                                    <p:animEffect transition="in" filter="wipe(down)">
                                      <p:cBhvr>
                                        <p:cTn id="26" dur="500"/>
                                        <p:tgtEl>
                                          <p:spTgt spid="5123"/>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5124"/>
                                        </p:tgtEl>
                                        <p:attrNameLst>
                                          <p:attrName>style.visibility</p:attrName>
                                        </p:attrNameLst>
                                      </p:cBhvr>
                                      <p:to>
                                        <p:strVal val="visible"/>
                                      </p:to>
                                    </p:set>
                                    <p:animEffect transition="in" filter="circle(in)">
                                      <p:cBhvr>
                                        <p:cTn id="31" dur="2000"/>
                                        <p:tgtEl>
                                          <p:spTgt spid="512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5125"/>
                                        </p:tgtEl>
                                        <p:attrNameLst>
                                          <p:attrName>style.visibility</p:attrName>
                                        </p:attrNameLst>
                                      </p:cBhvr>
                                      <p:to>
                                        <p:strVal val="visible"/>
                                      </p:to>
                                    </p:set>
                                    <p:animEffect transition="in" filter="fade">
                                      <p:cBhvr>
                                        <p:cTn id="36"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719863" y="33130"/>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0" y="781183"/>
            <a:ext cx="7817056"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f. Màu tím: Thuỷ chung, thơ mộng...</a:t>
            </a: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420" y="1426778"/>
            <a:ext cx="8954117" cy="543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668" y="1509307"/>
            <a:ext cx="7889064" cy="5329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605" y="1509307"/>
            <a:ext cx="9023409" cy="519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1509306"/>
            <a:ext cx="8424936" cy="5348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147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6146"/>
                                        </p:tgtEl>
                                        <p:attrNameLst>
                                          <p:attrName>style.visibility</p:attrName>
                                        </p:attrNameLst>
                                      </p:cBhvr>
                                      <p:to>
                                        <p:strVal val="visible"/>
                                      </p:to>
                                    </p:set>
                                    <p:animEffect transition="in" filter="barn(inVertical)">
                                      <p:cBhvr>
                                        <p:cTn id="21" dur="500"/>
                                        <p:tgtEl>
                                          <p:spTgt spid="6146"/>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147"/>
                                        </p:tgtEl>
                                        <p:attrNameLst>
                                          <p:attrName>style.visibility</p:attrName>
                                        </p:attrNameLst>
                                      </p:cBhvr>
                                      <p:to>
                                        <p:strVal val="visible"/>
                                      </p:to>
                                    </p:set>
                                    <p:animEffect transition="in" filter="fade">
                                      <p:cBhvr>
                                        <p:cTn id="26" dur="1000"/>
                                        <p:tgtEl>
                                          <p:spTgt spid="6147"/>
                                        </p:tgtEl>
                                      </p:cBhvr>
                                    </p:animEffect>
                                    <p:anim calcmode="lin" valueType="num">
                                      <p:cBhvr>
                                        <p:cTn id="27" dur="1000" fill="hold"/>
                                        <p:tgtEl>
                                          <p:spTgt spid="6147"/>
                                        </p:tgtEl>
                                        <p:attrNameLst>
                                          <p:attrName>ppt_x</p:attrName>
                                        </p:attrNameLst>
                                      </p:cBhvr>
                                      <p:tavLst>
                                        <p:tav tm="0">
                                          <p:val>
                                            <p:strVal val="#ppt_x"/>
                                          </p:val>
                                        </p:tav>
                                        <p:tav tm="100000">
                                          <p:val>
                                            <p:strVal val="#ppt_x"/>
                                          </p:val>
                                        </p:tav>
                                      </p:tavLst>
                                    </p:anim>
                                    <p:anim calcmode="lin" valueType="num">
                                      <p:cBhvr>
                                        <p:cTn id="28"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6152"/>
                                        </p:tgtEl>
                                        <p:attrNameLst>
                                          <p:attrName>style.visibility</p:attrName>
                                        </p:attrNameLst>
                                      </p:cBhvr>
                                      <p:to>
                                        <p:strVal val="visible"/>
                                      </p:to>
                                    </p:set>
                                    <p:animEffect transition="in" filter="circle(in)">
                                      <p:cBhvr>
                                        <p:cTn id="33" dur="2000"/>
                                        <p:tgtEl>
                                          <p:spTgt spid="6152"/>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6153"/>
                                        </p:tgtEl>
                                        <p:attrNameLst>
                                          <p:attrName>style.visibility</p:attrName>
                                        </p:attrNameLst>
                                      </p:cBhvr>
                                      <p:to>
                                        <p:strVal val="visible"/>
                                      </p:to>
                                    </p:set>
                                    <p:animEffect transition="in" filter="circle(in)">
                                      <p:cBhvr>
                                        <p:cTn id="38" dur="2000"/>
                                        <p:tgtEl>
                                          <p:spTgt spid="6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69559" y="-20561"/>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0" y="699519"/>
            <a:ext cx="9076688" cy="648072"/>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g. Màu trắng: Thanh kiết, ngay thẳng, trong sáng</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81" y="1401608"/>
            <a:ext cx="8978469" cy="5381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92" y="1401608"/>
            <a:ext cx="8843896" cy="541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556" y="1434090"/>
            <a:ext cx="8757931" cy="523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535" y="1434089"/>
            <a:ext cx="8568951" cy="536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1434089"/>
            <a:ext cx="7992888" cy="5318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9862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7170"/>
                                        </p:tgtEl>
                                        <p:attrNameLst>
                                          <p:attrName>style.visibility</p:attrName>
                                        </p:attrNameLst>
                                      </p:cBhvr>
                                      <p:to>
                                        <p:strVal val="visible"/>
                                      </p:to>
                                    </p:set>
                                    <p:animEffect transition="in" filter="barn(inVertical)">
                                      <p:cBhvr>
                                        <p:cTn id="21" dur="500"/>
                                        <p:tgtEl>
                                          <p:spTgt spid="717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7172"/>
                                        </p:tgtEl>
                                        <p:attrNameLst>
                                          <p:attrName>style.visibility</p:attrName>
                                        </p:attrNameLst>
                                      </p:cBhvr>
                                      <p:to>
                                        <p:strVal val="visible"/>
                                      </p:to>
                                    </p:set>
                                    <p:animEffect transition="in" filter="wipe(down)">
                                      <p:cBhvr>
                                        <p:cTn id="26" dur="500"/>
                                        <p:tgtEl>
                                          <p:spTgt spid="7172"/>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7174"/>
                                        </p:tgtEl>
                                        <p:attrNameLst>
                                          <p:attrName>style.visibility</p:attrName>
                                        </p:attrNameLst>
                                      </p:cBhvr>
                                      <p:to>
                                        <p:strVal val="visible"/>
                                      </p:to>
                                    </p:set>
                                    <p:animEffect transition="in" filter="circle(in)">
                                      <p:cBhvr>
                                        <p:cTn id="31" dur="2000"/>
                                        <p:tgtEl>
                                          <p:spTgt spid="7174"/>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7175"/>
                                        </p:tgtEl>
                                        <p:attrNameLst>
                                          <p:attrName>style.visibility</p:attrName>
                                        </p:attrNameLst>
                                      </p:cBhvr>
                                      <p:to>
                                        <p:strVal val="visible"/>
                                      </p:to>
                                    </p:set>
                                    <p:animEffect transition="in" filter="circle(in)">
                                      <p:cBhvr>
                                        <p:cTn id="36" dur="2000"/>
                                        <p:tgtEl>
                                          <p:spTgt spid="7175"/>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7176"/>
                                        </p:tgtEl>
                                        <p:attrNameLst>
                                          <p:attrName>style.visibility</p:attrName>
                                        </p:attrNameLst>
                                      </p:cBhvr>
                                      <p:to>
                                        <p:strVal val="visible"/>
                                      </p:to>
                                    </p:set>
                                    <p:animEffect transition="in" filter="circle(in)">
                                      <p:cBhvr>
                                        <p:cTn id="41" dur="2000"/>
                                        <p:tgtEl>
                                          <p:spTgt spid="7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907704" y="3149"/>
            <a:ext cx="6376895" cy="720080"/>
          </a:xfrm>
          <a:prstGeom prst="round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3.2. Ý nghĩa của màu sắc của hoa</a:t>
            </a:r>
          </a:p>
        </p:txBody>
      </p:sp>
      <p:sp>
        <p:nvSpPr>
          <p:cNvPr id="5" name="Rounded Rectangle 4"/>
          <p:cNvSpPr/>
          <p:nvPr/>
        </p:nvSpPr>
        <p:spPr>
          <a:xfrm>
            <a:off x="120592" y="733091"/>
            <a:ext cx="9076688" cy="570218"/>
          </a:xfrm>
          <a:prstGeom prst="roundRect">
            <a:avLst/>
          </a:prstGeom>
          <a:solidFill>
            <a:schemeClr val="tx1"/>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h. Màu đen: </a:t>
            </a:r>
            <a:r>
              <a:rPr lang="vi-VN" sz="2800" b="1" dirty="0">
                <a:solidFill>
                  <a:prstClr val="black"/>
                </a:solidFill>
                <a:latin typeface="Times New Roman" pitchFamily="18" charset="0"/>
                <a:cs typeface="Times New Roman" pitchFamily="18" charset="0"/>
              </a:rPr>
              <a:t>tang tóc, u buồn, chán nản, tuyệt vọng...</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12" y="1340768"/>
            <a:ext cx="6076264" cy="54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92" y="1314764"/>
            <a:ext cx="6179600" cy="5149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133" y="1379191"/>
            <a:ext cx="6367593" cy="5267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288" y="1351828"/>
            <a:ext cx="7586104" cy="5422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7491" y="1368270"/>
            <a:ext cx="8403950" cy="5406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9862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194"/>
                                        </p:tgtEl>
                                        <p:attrNameLst>
                                          <p:attrName>style.visibility</p:attrName>
                                        </p:attrNameLst>
                                      </p:cBhvr>
                                      <p:to>
                                        <p:strVal val="visible"/>
                                      </p:to>
                                    </p:set>
                                    <p:animEffect transition="in" filter="fade">
                                      <p:cBhvr>
                                        <p:cTn id="21" dur="500"/>
                                        <p:tgtEl>
                                          <p:spTgt spid="819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195"/>
                                        </p:tgtEl>
                                        <p:attrNameLst>
                                          <p:attrName>style.visibility</p:attrName>
                                        </p:attrNameLst>
                                      </p:cBhvr>
                                      <p:to>
                                        <p:strVal val="visible"/>
                                      </p:to>
                                    </p:set>
                                    <p:animEffect transition="in" filter="fade">
                                      <p:cBhvr>
                                        <p:cTn id="26" dur="1000"/>
                                        <p:tgtEl>
                                          <p:spTgt spid="8195"/>
                                        </p:tgtEl>
                                      </p:cBhvr>
                                    </p:animEffect>
                                    <p:anim calcmode="lin" valueType="num">
                                      <p:cBhvr>
                                        <p:cTn id="27" dur="1000" fill="hold"/>
                                        <p:tgtEl>
                                          <p:spTgt spid="8195"/>
                                        </p:tgtEl>
                                        <p:attrNameLst>
                                          <p:attrName>ppt_x</p:attrName>
                                        </p:attrNameLst>
                                      </p:cBhvr>
                                      <p:tavLst>
                                        <p:tav tm="0">
                                          <p:val>
                                            <p:strVal val="#ppt_x"/>
                                          </p:val>
                                        </p:tav>
                                        <p:tav tm="100000">
                                          <p:val>
                                            <p:strVal val="#ppt_x"/>
                                          </p:val>
                                        </p:tav>
                                      </p:tavLst>
                                    </p:anim>
                                    <p:anim calcmode="lin" valueType="num">
                                      <p:cBhvr>
                                        <p:cTn id="28" dur="1000" fill="hold"/>
                                        <p:tgtEl>
                                          <p:spTgt spid="819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8196"/>
                                        </p:tgtEl>
                                        <p:attrNameLst>
                                          <p:attrName>style.visibility</p:attrName>
                                        </p:attrNameLst>
                                      </p:cBhvr>
                                      <p:to>
                                        <p:strVal val="visible"/>
                                      </p:to>
                                    </p:set>
                                    <p:animEffect transition="in" filter="barn(inVertical)">
                                      <p:cBhvr>
                                        <p:cTn id="33" dur="500"/>
                                        <p:tgtEl>
                                          <p:spTgt spid="8196"/>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8197"/>
                                        </p:tgtEl>
                                        <p:attrNameLst>
                                          <p:attrName>style.visibility</p:attrName>
                                        </p:attrNameLst>
                                      </p:cBhvr>
                                      <p:to>
                                        <p:strVal val="visible"/>
                                      </p:to>
                                    </p:set>
                                    <p:animEffect transition="in" filter="circle(in)">
                                      <p:cBhvr>
                                        <p:cTn id="38" dur="2000"/>
                                        <p:tgtEl>
                                          <p:spTgt spid="819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8199"/>
                                        </p:tgtEl>
                                        <p:attrNameLst>
                                          <p:attrName>style.visibility</p:attrName>
                                        </p:attrNameLst>
                                      </p:cBhvr>
                                      <p:to>
                                        <p:strVal val="visible"/>
                                      </p:to>
                                    </p:set>
                                    <p:animEffect transition="in" filter="fade">
                                      <p:cBhvr>
                                        <p:cTn id="43" dur="5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72646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22/.</a:t>
            </a:r>
            <a:r>
              <a:rPr lang="de-DE" sz="3200" b="1" dirty="0" smtClean="0">
                <a:latin typeface="Arial" pitchFamily="34" charset="0"/>
                <a:cs typeface="Arial" pitchFamily="34" charset="0"/>
              </a:rPr>
              <a:t> </a:t>
            </a:r>
            <a:r>
              <a:rPr lang="vi-VN" sz="3200" b="1" dirty="0">
                <a:latin typeface="Arial" pitchFamily="34" charset="0"/>
                <a:cs typeface="Arial" pitchFamily="34" charset="0"/>
              </a:rPr>
              <a:t>Xử lý hoa trước khi </a:t>
            </a:r>
            <a:r>
              <a:rPr lang="vi-VN" sz="3200" b="1" dirty="0"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4551244"/>
            <a:ext cx="6382206" cy="74996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C</a:t>
            </a:r>
            <a:r>
              <a:rPr lang="vi-VN" sz="3200" b="1" dirty="0" smtClean="0">
                <a:latin typeface="Arial" pitchFamily="34" charset="0"/>
                <a:cs typeface="Arial" pitchFamily="34" charset="0"/>
              </a:rPr>
              <a:t>ắt </a:t>
            </a:r>
            <a:r>
              <a:rPr lang="vi-VN" sz="3200" b="1" dirty="0">
                <a:latin typeface="Arial" pitchFamily="34" charset="0"/>
                <a:cs typeface="Arial" pitchFamily="34" charset="0"/>
              </a:rPr>
              <a:t>bỏ </a:t>
            </a:r>
            <a:r>
              <a:rPr lang="en-US" sz="3200" b="1" dirty="0" err="1" smtClean="0">
                <a:latin typeface="Arial" pitchFamily="34" charset="0"/>
                <a:cs typeface="Arial" pitchFamily="34" charset="0"/>
              </a:rPr>
              <a:t>hết</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cành</a:t>
            </a:r>
            <a:endParaRPr lang="en-US" sz="3200" b="1" dirty="0">
              <a:latin typeface="Arial" pitchFamily="34" charset="0"/>
              <a:cs typeface="Arial" pitchFamily="34" charset="0"/>
            </a:endParaRPr>
          </a:p>
        </p:txBody>
      </p:sp>
      <p:sp>
        <p:nvSpPr>
          <p:cNvPr id="7" name="Rounded Rectangle 6"/>
          <p:cNvSpPr/>
          <p:nvPr/>
        </p:nvSpPr>
        <p:spPr>
          <a:xfrm>
            <a:off x="278026" y="3426367"/>
            <a:ext cx="6382206" cy="794721"/>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Cắt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bỏ</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hết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tươi</a:t>
            </a:r>
            <a:endParaRPr lang="en-US" sz="3600" dirty="0">
              <a:latin typeface="Arial" pitchFamily="34" charset="0"/>
              <a:cs typeface="Arial" pitchFamily="34" charset="0"/>
            </a:endParaRPr>
          </a:p>
        </p:txBody>
      </p:sp>
      <p:sp>
        <p:nvSpPr>
          <p:cNvPr id="8" name="Rounded Rectangle 7"/>
          <p:cNvSpPr/>
          <p:nvPr/>
        </p:nvSpPr>
        <p:spPr>
          <a:xfrm>
            <a:off x="278026" y="5661248"/>
            <a:ext cx="6382206" cy="79208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ắt </a:t>
            </a:r>
            <a:r>
              <a:rPr lang="vi-VN" sz="3200" b="1" dirty="0">
                <a:latin typeface="Arial" pitchFamily="34" charset="0"/>
                <a:cs typeface="Arial" pitchFamily="34" charset="0"/>
              </a:rPr>
              <a:t>bỏ </a:t>
            </a:r>
            <a:r>
              <a:rPr lang="vi-VN" sz="3200" b="1" dirty="0" smtClean="0">
                <a:latin typeface="Arial" pitchFamily="34" charset="0"/>
                <a:cs typeface="Arial" pitchFamily="34" charset="0"/>
              </a:rPr>
              <a:t>lá </a:t>
            </a:r>
            <a:r>
              <a:rPr lang="vi-VN" sz="3200" b="1" dirty="0">
                <a:latin typeface="Arial" pitchFamily="34" charset="0"/>
                <a:cs typeface="Arial" pitchFamily="34" charset="0"/>
              </a:rPr>
              <a:t>dưới gốc, lá héo úa</a:t>
            </a:r>
            <a:endParaRPr lang="en-US" sz="3200" b="1" dirty="0">
              <a:latin typeface="Arial" pitchFamily="34" charset="0"/>
              <a:cs typeface="Arial" pitchFamily="34" charset="0"/>
            </a:endParaRPr>
          </a:p>
        </p:txBody>
      </p:sp>
      <p:sp>
        <p:nvSpPr>
          <p:cNvPr id="9" name="Rounded Rectangle 8"/>
          <p:cNvSpPr/>
          <p:nvPr/>
        </p:nvSpPr>
        <p:spPr>
          <a:xfrm>
            <a:off x="278026" y="2276872"/>
            <a:ext cx="6382206" cy="86982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latin typeface="Arial" pitchFamily="34" charset="0"/>
                <a:cs typeface="Arial" pitchFamily="34" charset="0"/>
              </a:rPr>
              <a:t>Cắt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hết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bỏ</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59642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23/.</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Đây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cho</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5775380"/>
            <a:ext cx="4437990" cy="8219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 Cho </a:t>
            </a:r>
            <a:r>
              <a:rPr lang="en-US" sz="3200" b="1" dirty="0" err="1" smtClean="0">
                <a:latin typeface="Arial" pitchFamily="34" charset="0"/>
                <a:cs typeface="Arial" pitchFamily="34" charset="0"/>
              </a:rPr>
              <a:t>góc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278026" y="3426367"/>
            <a:ext cx="4437990" cy="93873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Cho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t>.</a:t>
            </a:r>
            <a:endParaRPr lang="en-US" sz="3200" dirty="0">
              <a:latin typeface="Arial" pitchFamily="34" charset="0"/>
              <a:cs typeface="Arial" pitchFamily="34" charset="0"/>
            </a:endParaRPr>
          </a:p>
        </p:txBody>
      </p:sp>
      <p:sp>
        <p:nvSpPr>
          <p:cNvPr id="8" name="Rounded Rectangle 7"/>
          <p:cNvSpPr/>
          <p:nvPr/>
        </p:nvSpPr>
        <p:spPr>
          <a:xfrm>
            <a:off x="278026" y="4581128"/>
            <a:ext cx="4437990" cy="86409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a:t>
            </a:r>
            <a:r>
              <a:rPr lang="de-DE" sz="3200" b="1" dirty="0" smtClean="0"/>
              <a:t> </a:t>
            </a:r>
            <a:r>
              <a:rPr lang="de-DE" sz="3200" b="1" dirty="0" smtClean="0">
                <a:latin typeface="Arial" pitchFamily="34" charset="0"/>
                <a:cs typeface="Arial" pitchFamily="34" charset="0"/>
              </a:rPr>
              <a:t>Cho </a:t>
            </a:r>
            <a:r>
              <a:rPr lang="en-US" sz="3200" b="1" dirty="0" err="1" smtClean="0">
                <a:latin typeface="Arial" pitchFamily="34" charset="0"/>
                <a:cs typeface="Arial" pitchFamily="34" charset="0"/>
              </a:rPr>
              <a:t>Đại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278026" y="2343150"/>
            <a:ext cx="4437990" cy="86982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Cho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0410" y="3462419"/>
            <a:ext cx="4226086" cy="3324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779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24/.</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Đây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cho</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32996" y="3501008"/>
            <a:ext cx="4322980" cy="8219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Cho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32996" y="4581127"/>
            <a:ext cx="4322980" cy="93873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a:latin typeface="Arial" pitchFamily="34" charset="0"/>
                <a:cs typeface="Arial" pitchFamily="34" charset="0"/>
              </a:rPr>
              <a:t>Cho </a:t>
            </a:r>
            <a:r>
              <a:rPr lang="en-US" sz="3200" b="1" dirty="0" err="1" smtClean="0">
                <a:latin typeface="Arial" pitchFamily="34" charset="0"/>
                <a:cs typeface="Arial" pitchFamily="34" charset="0"/>
              </a:rPr>
              <a:t>Đại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t>.</a:t>
            </a:r>
            <a:endParaRPr lang="en-US" sz="3200" dirty="0">
              <a:latin typeface="Arial" pitchFamily="34" charset="0"/>
              <a:cs typeface="Arial" pitchFamily="34" charset="0"/>
            </a:endParaRPr>
          </a:p>
        </p:txBody>
      </p:sp>
      <p:sp>
        <p:nvSpPr>
          <p:cNvPr id="8" name="Rounded Rectangle 7"/>
          <p:cNvSpPr/>
          <p:nvPr/>
        </p:nvSpPr>
        <p:spPr>
          <a:xfrm>
            <a:off x="-36512" y="5805264"/>
            <a:ext cx="4322980" cy="86409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a:t>
            </a:r>
            <a:r>
              <a:rPr lang="en-US" sz="3200" b="1" dirty="0" smtClean="0">
                <a:latin typeface="Arial" pitchFamily="34" charset="0"/>
                <a:cs typeface="Arial" pitchFamily="34" charset="0"/>
              </a:rPr>
              <a:t>Cho </a:t>
            </a:r>
            <a:r>
              <a:rPr lang="en-US" sz="3200" b="1" dirty="0" err="1" smtClean="0">
                <a:latin typeface="Arial" pitchFamily="34" charset="0"/>
                <a:cs typeface="Arial" pitchFamily="34" charset="0"/>
              </a:rPr>
              <a:t>góc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32996" y="2343150"/>
            <a:ext cx="4322980" cy="86982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Cho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132858"/>
            <a:ext cx="5004047" cy="4620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569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25/.</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Đây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cho</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5775380"/>
            <a:ext cx="4437990" cy="821972"/>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d. Cho </a:t>
            </a:r>
            <a:r>
              <a:rPr lang="en-US" sz="3200" b="1" dirty="0" err="1" smtClean="0">
                <a:latin typeface="Arial" pitchFamily="34" charset="0"/>
                <a:cs typeface="Arial" pitchFamily="34" charset="0"/>
              </a:rPr>
              <a:t>góc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278026" y="4581127"/>
            <a:ext cx="4437990" cy="938737"/>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c. </a:t>
            </a:r>
            <a:r>
              <a:rPr lang="en-US" sz="3200" b="1" dirty="0">
                <a:latin typeface="Arial" pitchFamily="34" charset="0"/>
                <a:cs typeface="Arial" pitchFamily="34" charset="0"/>
              </a:rPr>
              <a:t>Cho </a:t>
            </a:r>
            <a:r>
              <a:rPr lang="en-US" sz="3200" b="1" dirty="0" err="1" smtClean="0">
                <a:latin typeface="Arial" pitchFamily="34" charset="0"/>
                <a:cs typeface="Arial" pitchFamily="34" charset="0"/>
              </a:rPr>
              <a:t>Đại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t>.</a:t>
            </a:r>
            <a:endParaRPr lang="en-US" sz="3200" dirty="0">
              <a:latin typeface="Arial" pitchFamily="34" charset="0"/>
              <a:cs typeface="Arial" pitchFamily="34" charset="0"/>
            </a:endParaRPr>
          </a:p>
        </p:txBody>
      </p:sp>
      <p:sp>
        <p:nvSpPr>
          <p:cNvPr id="8" name="Rounded Rectangle 7"/>
          <p:cNvSpPr/>
          <p:nvPr/>
        </p:nvSpPr>
        <p:spPr>
          <a:xfrm>
            <a:off x="278026" y="3426367"/>
            <a:ext cx="4437990" cy="864096"/>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en-US" sz="3200" b="1" dirty="0" smtClean="0">
                <a:latin typeface="Arial" pitchFamily="34" charset="0"/>
                <a:cs typeface="Arial" pitchFamily="34" charset="0"/>
              </a:rPr>
              <a:t>Cho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278026" y="2343150"/>
            <a:ext cx="4437990" cy="869826"/>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a. Cho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0" y="2564904"/>
            <a:ext cx="4256379" cy="4032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035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36302" y="1514477"/>
            <a:ext cx="4075658" cy="83440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26/ </a:t>
            </a:r>
            <a:r>
              <a:rPr lang="en-US" sz="3600" b="1" dirty="0" err="1" smtClean="0">
                <a:latin typeface="Arial" pitchFamily="34" charset="0"/>
                <a:cs typeface="Arial" pitchFamily="34" charset="0"/>
              </a:rPr>
              <a:t>Chân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cắm</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là</a:t>
            </a:r>
            <a:endParaRPr lang="en-US" sz="3600" b="1" dirty="0">
              <a:latin typeface="Arial" pitchFamily="34" charset="0"/>
              <a:cs typeface="Arial" pitchFamily="34" charset="0"/>
            </a:endParaRPr>
          </a:p>
        </p:txBody>
      </p:sp>
      <p:sp>
        <p:nvSpPr>
          <p:cNvPr id="7" name="Rounded Rectangle 6"/>
          <p:cNvSpPr/>
          <p:nvPr/>
        </p:nvSpPr>
        <p:spPr>
          <a:xfrm>
            <a:off x="120592" y="2708920"/>
            <a:ext cx="5675544" cy="72008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lạc</a:t>
            </a:r>
            <a:endParaRPr lang="en-US" sz="3200" b="1" dirty="0">
              <a:latin typeface="Arial" pitchFamily="34" charset="0"/>
              <a:cs typeface="Arial" pitchFamily="34" charset="0"/>
            </a:endParaRPr>
          </a:p>
        </p:txBody>
      </p:sp>
      <p:sp>
        <p:nvSpPr>
          <p:cNvPr id="8" name="Rounded Rectangle 7"/>
          <p:cNvSpPr/>
          <p:nvPr/>
        </p:nvSpPr>
        <p:spPr>
          <a:xfrm>
            <a:off x="120592" y="3717032"/>
            <a:ext cx="5675544"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a:t>
            </a:r>
            <a:r>
              <a:rPr lang="en-US" sz="3200" b="1" dirty="0" err="1">
                <a:latin typeface="Arial" pitchFamily="34" charset="0"/>
                <a:cs typeface="Arial" pitchFamily="34" charset="0"/>
              </a:rPr>
              <a:t>Mút</a:t>
            </a:r>
            <a:r>
              <a:rPr lang="en-US" sz="3200" b="1" dirty="0">
                <a:latin typeface="Arial" pitchFamily="34" charset="0"/>
                <a:cs typeface="Arial" pitchFamily="34" charset="0"/>
              </a:rPr>
              <a:t> </a:t>
            </a:r>
            <a:r>
              <a:rPr lang="en-US" sz="3200" b="1" dirty="0" err="1">
                <a:latin typeface="Arial" pitchFamily="34" charset="0"/>
                <a:cs typeface="Arial" pitchFamily="34" charset="0"/>
              </a:rPr>
              <a:t>xốp</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dây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đồng</a:t>
            </a:r>
            <a:endParaRPr lang="en-US" sz="3200" dirty="0">
              <a:latin typeface="Arial" pitchFamily="34" charset="0"/>
              <a:cs typeface="Arial" pitchFamily="34" charset="0"/>
            </a:endParaRPr>
          </a:p>
        </p:txBody>
      </p:sp>
      <p:sp>
        <p:nvSpPr>
          <p:cNvPr id="9" name="Rounded Rectangle 8"/>
          <p:cNvSpPr/>
          <p:nvPr/>
        </p:nvSpPr>
        <p:spPr>
          <a:xfrm>
            <a:off x="120592" y="4745181"/>
            <a:ext cx="5675544" cy="65921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latin typeface="Arial" pitchFamily="34" charset="0"/>
                <a:cs typeface="Arial" pitchFamily="34" charset="0"/>
              </a:rPr>
              <a:t>Mút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xốp</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endParaRPr lang="en-US" sz="3200" b="1" dirty="0">
              <a:latin typeface="Arial" pitchFamily="34" charset="0"/>
              <a:cs typeface="Arial" pitchFamily="34" charset="0"/>
            </a:endParaRPr>
          </a:p>
        </p:txBody>
      </p:sp>
      <p:sp>
        <p:nvSpPr>
          <p:cNvPr id="10" name="Rounded Rectangle 9"/>
          <p:cNvSpPr/>
          <p:nvPr/>
        </p:nvSpPr>
        <p:spPr>
          <a:xfrm>
            <a:off x="120592" y="5781822"/>
            <a:ext cx="5675544" cy="74352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a:latin typeface="Arial" pitchFamily="34" charset="0"/>
                <a:cs typeface="Arial" pitchFamily="34" charset="0"/>
              </a:rPr>
              <a:t>Bàn</a:t>
            </a:r>
            <a:r>
              <a:rPr lang="en-US" sz="3200" b="1" dirty="0">
                <a:latin typeface="Arial" pitchFamily="34" charset="0"/>
                <a:cs typeface="Arial" pitchFamily="34" charset="0"/>
              </a:rPr>
              <a:t> </a:t>
            </a:r>
            <a:r>
              <a:rPr lang="en-US" sz="3200" b="1" dirty="0" err="1">
                <a:latin typeface="Arial" pitchFamily="34" charset="0"/>
                <a:cs typeface="Arial" pitchFamily="34" charset="0"/>
              </a:rPr>
              <a:t>chông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kéo</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309067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10708" y="1307632"/>
            <a:ext cx="5253380" cy="1179513"/>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27/ </a:t>
            </a:r>
            <a:r>
              <a:rPr lang="en-US" sz="3600" b="1" dirty="0" err="1" smtClean="0">
                <a:latin typeface="Arial" pitchFamily="34" charset="0"/>
                <a:cs typeface="Arial" pitchFamily="34" charset="0"/>
              </a:rPr>
              <a:t>Đây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dụng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cụ</a:t>
            </a:r>
            <a:endParaRPr lang="en-US" sz="3600" b="1" dirty="0">
              <a:latin typeface="Arial" pitchFamily="34" charset="0"/>
              <a:cs typeface="Arial" pitchFamily="34" charset="0"/>
            </a:endParaRPr>
          </a:p>
        </p:txBody>
      </p:sp>
      <p:sp>
        <p:nvSpPr>
          <p:cNvPr id="7" name="Rounded Rectangle 6"/>
          <p:cNvSpPr/>
          <p:nvPr/>
        </p:nvSpPr>
        <p:spPr>
          <a:xfrm>
            <a:off x="117082" y="2822081"/>
            <a:ext cx="5247006" cy="8229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bằng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thép</a:t>
            </a:r>
            <a:endParaRPr lang="en-US" sz="3200" b="1" dirty="0">
              <a:latin typeface="Arial" pitchFamily="34" charset="0"/>
              <a:cs typeface="Arial" pitchFamily="34" charset="0"/>
            </a:endParaRPr>
          </a:p>
        </p:txBody>
      </p:sp>
      <p:sp>
        <p:nvSpPr>
          <p:cNvPr id="8" name="Rounded Rectangle 7"/>
          <p:cNvSpPr/>
          <p:nvPr/>
        </p:nvSpPr>
        <p:spPr>
          <a:xfrm>
            <a:off x="110708" y="4903426"/>
            <a:ext cx="5253380" cy="85026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en-US" sz="3200" b="1" dirty="0" smtClean="0">
                <a:latin typeface="Arial" pitchFamily="34" charset="0"/>
                <a:cs typeface="Arial" pitchFamily="34" charset="0"/>
              </a:rPr>
              <a:t>.</a:t>
            </a:r>
            <a:r>
              <a:rPr lang="de-DE" sz="3200" b="1" dirty="0">
                <a:latin typeface="Arial" pitchFamily="34" charset="0"/>
                <a:cs typeface="Arial" pitchFamily="34" charset="0"/>
              </a:rPr>
              <a:t> </a:t>
            </a:r>
            <a:r>
              <a:rPr lang="de-DE" sz="3200" b="1" dirty="0" smtClean="0">
                <a:latin typeface="Arial" pitchFamily="34" charset="0"/>
                <a:cs typeface="Arial" pitchFamily="34" charset="0"/>
              </a:rPr>
              <a:t>Mút xốp</a:t>
            </a:r>
            <a:endParaRPr lang="en-US" sz="3200" dirty="0">
              <a:latin typeface="Arial" pitchFamily="34" charset="0"/>
              <a:cs typeface="Arial" pitchFamily="34" charset="0"/>
            </a:endParaRPr>
          </a:p>
        </p:txBody>
      </p:sp>
      <p:sp>
        <p:nvSpPr>
          <p:cNvPr id="9" name="Rounded Rectangle 8"/>
          <p:cNvSpPr/>
          <p:nvPr/>
        </p:nvSpPr>
        <p:spPr>
          <a:xfrm>
            <a:off x="120591" y="3899695"/>
            <a:ext cx="5243497" cy="825449"/>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Lưới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bằng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thép</a:t>
            </a:r>
            <a:endParaRPr lang="en-US" sz="3200" dirty="0">
              <a:latin typeface="Arial" pitchFamily="34" charset="0"/>
              <a:cs typeface="Arial" pitchFamily="34" charset="0"/>
            </a:endParaRPr>
          </a:p>
        </p:txBody>
      </p:sp>
      <p:sp>
        <p:nvSpPr>
          <p:cNvPr id="10" name="Rounded Rectangle 9"/>
          <p:cNvSpPr/>
          <p:nvPr/>
        </p:nvSpPr>
        <p:spPr>
          <a:xfrm>
            <a:off x="95946" y="5949280"/>
            <a:ext cx="5268141" cy="84541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bằng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thép</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1513" y="1467048"/>
            <a:ext cx="3541713" cy="532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415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0" y="1190370"/>
            <a:ext cx="8892480" cy="123051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28/ </a:t>
            </a:r>
            <a:r>
              <a:rPr lang="en-US" sz="3200" b="1" dirty="0" err="1" smtClean="0">
                <a:latin typeface="Arial" pitchFamily="34" charset="0"/>
                <a:cs typeface="Arial" pitchFamily="34" charset="0"/>
              </a:rPr>
              <a:t>Thông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thường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lá </a:t>
            </a:r>
            <a:r>
              <a:rPr lang="vi-VN" sz="3200" b="1" dirty="0">
                <a:latin typeface="Arial" pitchFamily="34" charset="0"/>
                <a:cs typeface="Arial" pitchFamily="34" charset="0"/>
              </a:rPr>
              <a:t>dùng xen kẻ với hoa để </a:t>
            </a:r>
            <a:r>
              <a:rPr lang="en-US" sz="3200" b="1" dirty="0" smtClean="0">
                <a:latin typeface="Arial" pitchFamily="34" charset="0"/>
                <a:cs typeface="Arial" pitchFamily="34" charset="0"/>
              </a:rPr>
              <a:t> </a:t>
            </a:r>
            <a:endParaRPr lang="en-US" sz="3600" b="1" dirty="0">
              <a:latin typeface="Arial" pitchFamily="34" charset="0"/>
              <a:cs typeface="Arial" pitchFamily="34" charset="0"/>
            </a:endParaRPr>
          </a:p>
        </p:txBody>
      </p:sp>
      <p:sp>
        <p:nvSpPr>
          <p:cNvPr id="7" name="Rounded Rectangle 6"/>
          <p:cNvSpPr/>
          <p:nvPr/>
        </p:nvSpPr>
        <p:spPr>
          <a:xfrm>
            <a:off x="120592" y="2934624"/>
            <a:ext cx="6827672" cy="7370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nhẹ</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lọ</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200" b="1" dirty="0">
              <a:latin typeface="Arial" pitchFamily="34" charset="0"/>
              <a:cs typeface="Arial" pitchFamily="34" charset="0"/>
            </a:endParaRPr>
          </a:p>
        </p:txBody>
      </p:sp>
      <p:sp>
        <p:nvSpPr>
          <p:cNvPr id="8" name="Rounded Rectangle 7"/>
          <p:cNvSpPr/>
          <p:nvPr/>
        </p:nvSpPr>
        <p:spPr>
          <a:xfrm>
            <a:off x="120592" y="3883324"/>
            <a:ext cx="6827672"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Làm cành chính của bình hoa</a:t>
            </a:r>
            <a:endParaRPr lang="en-US" sz="3200" dirty="0">
              <a:latin typeface="Arial" pitchFamily="34" charset="0"/>
              <a:cs typeface="Arial" pitchFamily="34" charset="0"/>
            </a:endParaRPr>
          </a:p>
        </p:txBody>
      </p:sp>
      <p:sp>
        <p:nvSpPr>
          <p:cNvPr id="9" name="Rounded Rectangle 8"/>
          <p:cNvSpPr/>
          <p:nvPr/>
        </p:nvSpPr>
        <p:spPr>
          <a:xfrm>
            <a:off x="91640" y="4786006"/>
            <a:ext cx="6856624" cy="74729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latin typeface="Arial" pitchFamily="34" charset="0"/>
                <a:cs typeface="Arial" pitchFamily="34" charset="0"/>
              </a:rPr>
              <a:t>Che</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endParaRPr lang="en-US" sz="3200" b="1" dirty="0">
              <a:latin typeface="Arial" pitchFamily="34" charset="0"/>
              <a:cs typeface="Arial" pitchFamily="34" charset="0"/>
            </a:endParaRPr>
          </a:p>
        </p:txBody>
      </p:sp>
      <p:sp>
        <p:nvSpPr>
          <p:cNvPr id="10" name="Rounded Rectangle 9"/>
          <p:cNvSpPr/>
          <p:nvPr/>
        </p:nvSpPr>
        <p:spPr>
          <a:xfrm>
            <a:off x="120592" y="5781822"/>
            <a:ext cx="6827672" cy="76582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Che</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kín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945080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0" y="1190370"/>
            <a:ext cx="8892480" cy="123051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29/ </a:t>
            </a:r>
            <a:r>
              <a:rPr lang="vi-VN" sz="3200" b="1" dirty="0">
                <a:latin typeface="Arial" pitchFamily="34" charset="0"/>
                <a:cs typeface="Arial" pitchFamily="34" charset="0"/>
              </a:rPr>
              <a:t>Những loại lá được dùng làm nét chính </a:t>
            </a:r>
            <a:r>
              <a:rPr lang="vi-VN" sz="3200" b="1" dirty="0" smtClean="0">
                <a:latin typeface="Arial" pitchFamily="34" charset="0"/>
                <a:cs typeface="Arial" pitchFamily="34" charset="0"/>
              </a:rPr>
              <a:t>như</a:t>
            </a:r>
            <a:endParaRPr lang="en-US" sz="3600" b="1" dirty="0">
              <a:latin typeface="Arial" pitchFamily="34" charset="0"/>
              <a:cs typeface="Arial" pitchFamily="34" charset="0"/>
            </a:endParaRPr>
          </a:p>
        </p:txBody>
      </p:sp>
      <p:sp>
        <p:nvSpPr>
          <p:cNvPr id="7" name="Rounded Rectangle 6"/>
          <p:cNvSpPr/>
          <p:nvPr/>
        </p:nvSpPr>
        <p:spPr>
          <a:xfrm>
            <a:off x="120592" y="2934624"/>
            <a:ext cx="6827672" cy="7370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a:latin typeface="Arial" pitchFamily="34" charset="0"/>
                <a:cs typeface="Arial" pitchFamily="34" charset="0"/>
              </a:rPr>
              <a:t>Lá</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măng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lăng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8" name="Rounded Rectangle 7"/>
          <p:cNvSpPr/>
          <p:nvPr/>
        </p:nvSpPr>
        <p:spPr>
          <a:xfrm>
            <a:off x="86289" y="4849793"/>
            <a:ext cx="6827672"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Bụi lá dứa và lá trầu bà. </a:t>
            </a:r>
            <a:endParaRPr lang="en-US" sz="3200" dirty="0">
              <a:latin typeface="Arial" pitchFamily="34" charset="0"/>
              <a:cs typeface="Arial" pitchFamily="34" charset="0"/>
            </a:endParaRPr>
          </a:p>
        </p:txBody>
      </p:sp>
      <p:sp>
        <p:nvSpPr>
          <p:cNvPr id="9" name="Rounded Rectangle 8"/>
          <p:cNvSpPr/>
          <p:nvPr/>
        </p:nvSpPr>
        <p:spPr>
          <a:xfrm>
            <a:off x="120592" y="3861048"/>
            <a:ext cx="6856624" cy="74729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a:latin typeface="Arial" pitchFamily="34" charset="0"/>
                <a:cs typeface="Arial" pitchFamily="34" charset="0"/>
              </a:rPr>
              <a:t>Lá</a:t>
            </a:r>
            <a:r>
              <a:rPr lang="en-US" sz="3200" b="1" dirty="0">
                <a:latin typeface="Arial" pitchFamily="34" charset="0"/>
                <a:cs typeface="Arial" pitchFamily="34" charset="0"/>
              </a:rPr>
              <a:t> </a:t>
            </a:r>
            <a:r>
              <a:rPr lang="vi-VN" sz="3200" b="1" dirty="0">
                <a:latin typeface="Arial" pitchFamily="34" charset="0"/>
                <a:cs typeface="Arial" pitchFamily="34" charset="0"/>
              </a:rPr>
              <a:t>lưỡi </a:t>
            </a:r>
            <a:r>
              <a:rPr lang="vi-VN" sz="3200" b="1" dirty="0" smtClean="0">
                <a:latin typeface="Arial" pitchFamily="34" charset="0"/>
                <a:cs typeface="Arial" pitchFamily="34" charset="0"/>
              </a:rPr>
              <a:t>rắn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lá</a:t>
            </a:r>
            <a:r>
              <a:rPr lang="vi-VN" sz="3200" b="1" dirty="0" smtClean="0">
                <a:latin typeface="Arial" pitchFamily="34" charset="0"/>
                <a:cs typeface="Arial" pitchFamily="34" charset="0"/>
              </a:rPr>
              <a:t> </a:t>
            </a:r>
            <a:r>
              <a:rPr lang="en-US" sz="3200" b="1" dirty="0" err="1" smtClean="0">
                <a:latin typeface="Arial" pitchFamily="34" charset="0"/>
                <a:cs typeface="Arial" pitchFamily="34" charset="0"/>
              </a:rPr>
              <a:t>cau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kiểng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10" name="Rounded Rectangle 9"/>
          <p:cNvSpPr/>
          <p:nvPr/>
        </p:nvSpPr>
        <p:spPr>
          <a:xfrm>
            <a:off x="120592" y="5781822"/>
            <a:ext cx="6827672" cy="76582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a:latin typeface="Arial" pitchFamily="34" charset="0"/>
                <a:cs typeface="Arial" pitchFamily="34" charset="0"/>
              </a:rPr>
              <a:t>Lá</a:t>
            </a:r>
            <a:r>
              <a:rPr lang="en-US" sz="3200" b="1" dirty="0">
                <a:latin typeface="Arial" pitchFamily="34" charset="0"/>
                <a:cs typeface="Arial" pitchFamily="34" charset="0"/>
              </a:rPr>
              <a:t> </a:t>
            </a:r>
            <a:r>
              <a:rPr lang="en-US" sz="3200" b="1" dirty="0" err="1">
                <a:latin typeface="Arial" pitchFamily="34" charset="0"/>
                <a:cs typeface="Arial" pitchFamily="34" charset="0"/>
              </a:rPr>
              <a:t>măng</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lá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dứa</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83350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92765" y="1844824"/>
            <a:ext cx="8758470" cy="2808312"/>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3"/>
          </a:fillRef>
          <a:effectRef idx="1">
            <a:schemeClr val="accent3"/>
          </a:effectRef>
          <a:fontRef idx="minor">
            <a:schemeClr val="lt1"/>
          </a:fontRef>
        </p:style>
        <p:txBody>
          <a:bodyPr anchor="ctr"/>
          <a:lstStyle/>
          <a:p>
            <a:pPr>
              <a:defRPr/>
            </a:pPr>
            <a:r>
              <a:rPr lang="en-US" sz="4000" b="1" dirty="0" smtClean="0">
                <a:latin typeface="Arial" pitchFamily="34" charset="0"/>
                <a:cs typeface="Arial" pitchFamily="34" charset="0"/>
              </a:rPr>
              <a:t>30/ </a:t>
            </a:r>
            <a:r>
              <a:rPr lang="en-US" sz="4000" b="1" dirty="0" err="1" smtClean="0">
                <a:latin typeface="Arial" pitchFamily="34" charset="0"/>
                <a:cs typeface="Arial" pitchFamily="34" charset="0"/>
              </a:rPr>
              <a:t>Sau</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buổi</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học</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hôm</a:t>
            </a:r>
            <a:r>
              <a:rPr lang="en-US" sz="4000" b="1" dirty="0" smtClean="0">
                <a:latin typeface="Arial" pitchFamily="34" charset="0"/>
                <a:cs typeface="Arial" pitchFamily="34" charset="0"/>
              </a:rPr>
              <a:t> nay, </a:t>
            </a:r>
            <a:r>
              <a:rPr lang="en-US" sz="4000" b="1" dirty="0" err="1" smtClean="0">
                <a:latin typeface="Arial" pitchFamily="34" charset="0"/>
                <a:cs typeface="Arial" pitchFamily="34" charset="0"/>
              </a:rPr>
              <a:t>em</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biết</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thêm</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bao</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nhiêu</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loại</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hoa</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nào</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Em</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hãy</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kể</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tên</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những</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loại</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hoa</a:t>
            </a:r>
            <a:r>
              <a:rPr lang="en-US" sz="4000" b="1" dirty="0" smtClean="0">
                <a:latin typeface="Arial" pitchFamily="34" charset="0"/>
                <a:cs typeface="Arial" pitchFamily="34" charset="0"/>
              </a:rPr>
              <a:t> </a:t>
            </a:r>
            <a:r>
              <a:rPr lang="en-US" sz="4000" b="1" dirty="0" err="1" smtClean="0">
                <a:latin typeface="Arial" pitchFamily="34" charset="0"/>
                <a:cs typeface="Arial" pitchFamily="34" charset="0"/>
              </a:rPr>
              <a:t>ấy</a:t>
            </a:r>
            <a:r>
              <a:rPr lang="en-US" sz="4000" b="1" dirty="0" smtClean="0">
                <a:latin typeface="Arial" pitchFamily="34" charset="0"/>
                <a:cs typeface="Arial" pitchFamily="34" charset="0"/>
              </a:rPr>
              <a:t>. </a:t>
            </a:r>
            <a:endParaRPr lang="en-US" sz="4000"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009227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1689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1887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47725" y="1196975"/>
            <a:ext cx="7381875" cy="190182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CÂU HỎI VÀ BÀI TẬP VỀ NHÀ</a:t>
            </a:r>
            <a:endParaRPr lang="en-US" sz="5400" b="1" dirty="0"/>
          </a:p>
        </p:txBody>
      </p:sp>
      <p:pic>
        <p:nvPicPr>
          <p:cNvPr id="1699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68758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09575" y="2033588"/>
            <a:ext cx="8407400" cy="3605212"/>
          </a:xfrm>
          <a:prstGeom prst="rect">
            <a:avLst/>
          </a:prstGeom>
        </p:spPr>
        <p:txBody>
          <a:bodyPr/>
          <a:lstStyle/>
          <a:p>
            <a:pPr marL="33338" indent="0" algn="ctr" eaLnBrk="1" hangingPunct="1">
              <a:buFont typeface="Arial" pitchFamily="34" charset="0"/>
              <a:buNone/>
            </a:pPr>
            <a:r>
              <a:rPr lang="en-US" sz="4000" b="1" smtClean="0">
                <a:latin typeface="Times New Roman" pitchFamily="18" charset="0"/>
                <a:cs typeface="Times New Roman" pitchFamily="18" charset="0"/>
              </a:rPr>
              <a:t>CẢM ƠN </a:t>
            </a:r>
          </a:p>
          <a:p>
            <a:pPr marL="33338" indent="0" algn="ctr" eaLnBrk="1" hangingPunct="1">
              <a:buFont typeface="Arial" pitchFamily="34" charset="0"/>
              <a:buNone/>
            </a:pPr>
            <a:r>
              <a:rPr lang="vi-VN" sz="4000" b="1" smtClean="0">
                <a:latin typeface="Times New Roman" pitchFamily="18" charset="0"/>
                <a:cs typeface="Times New Roman" pitchFamily="18" charset="0"/>
              </a:rPr>
              <a:t>CÁC EM ĐÃ HỢP TÁC TỐT</a:t>
            </a:r>
            <a:endParaRPr lang="en-US" sz="4000" smtClean="0"/>
          </a:p>
        </p:txBody>
      </p:sp>
      <p:pic>
        <p:nvPicPr>
          <p:cNvPr id="1710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471054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92765" y="1268760"/>
            <a:ext cx="8758470" cy="79208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31/ </a:t>
            </a:r>
            <a:r>
              <a:rPr lang="en-US" sz="3200" b="1" dirty="0" err="1" smtClean="0">
                <a:latin typeface="Arial" pitchFamily="34" charset="0"/>
                <a:cs typeface="Arial" pitchFamily="34" charset="0"/>
              </a:rPr>
              <a:t>Sau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buổi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học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hôm</a:t>
            </a:r>
            <a:r>
              <a:rPr lang="en-US" sz="3200" b="1" dirty="0" smtClean="0">
                <a:latin typeface="Arial" pitchFamily="34" charset="0"/>
                <a:cs typeface="Arial" pitchFamily="34" charset="0"/>
              </a:rPr>
              <a:t> nay, </a:t>
            </a:r>
            <a:r>
              <a:rPr lang="en-US" sz="3200" b="1" dirty="0" err="1" smtClean="0">
                <a:latin typeface="Arial" pitchFamily="34" charset="0"/>
                <a:cs typeface="Arial" pitchFamily="34" charset="0"/>
              </a:rPr>
              <a:t>em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biết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thêm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những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nào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Kể</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tên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những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ấy</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192765" y="4509120"/>
            <a:ext cx="8758470" cy="720080"/>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c</a:t>
            </a:r>
            <a:r>
              <a:rPr lang="en-US" sz="3200" b="1" dirty="0">
                <a:latin typeface="Arial" pitchFamily="34" charset="0"/>
                <a:cs typeface="Arial" pitchFamily="34" charset="0"/>
              </a:rPr>
              <a:t>. </a:t>
            </a:r>
          </a:p>
        </p:txBody>
      </p:sp>
      <p:sp>
        <p:nvSpPr>
          <p:cNvPr id="7" name="Rounded Rectangle 6"/>
          <p:cNvSpPr/>
          <p:nvPr/>
        </p:nvSpPr>
        <p:spPr>
          <a:xfrm>
            <a:off x="192766" y="2492897"/>
            <a:ext cx="8758469" cy="720079"/>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p>
        </p:txBody>
      </p:sp>
      <p:sp>
        <p:nvSpPr>
          <p:cNvPr id="8" name="Rounded Rectangle 7"/>
          <p:cNvSpPr/>
          <p:nvPr/>
        </p:nvSpPr>
        <p:spPr>
          <a:xfrm>
            <a:off x="192765" y="3482607"/>
            <a:ext cx="8758470" cy="79208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000" b="1" dirty="0" smtClean="0">
                <a:latin typeface="Arial" pitchFamily="34" charset="0"/>
                <a:cs typeface="Arial" pitchFamily="34" charset="0"/>
              </a:rPr>
              <a:t>b.</a:t>
            </a:r>
            <a:r>
              <a:rPr lang="de-DE" sz="3000" b="1" dirty="0" smtClean="0"/>
              <a:t> </a:t>
            </a:r>
            <a:endParaRPr lang="en-US" sz="3000" b="1" dirty="0">
              <a:latin typeface="Arial" pitchFamily="34" charset="0"/>
              <a:cs typeface="Arial" pitchFamily="34" charset="0"/>
            </a:endParaRPr>
          </a:p>
        </p:txBody>
      </p:sp>
      <p:sp>
        <p:nvSpPr>
          <p:cNvPr id="9" name="Rounded Rectangle 8"/>
          <p:cNvSpPr/>
          <p:nvPr/>
        </p:nvSpPr>
        <p:spPr>
          <a:xfrm>
            <a:off x="192766" y="5484084"/>
            <a:ext cx="8758470" cy="75322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d. </a:t>
            </a: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370097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2332</TotalTime>
  <Words>3542</Words>
  <Application>Microsoft Office PowerPoint</Application>
  <PresentationFormat>On-screen Show (4:3)</PresentationFormat>
  <Paragraphs>351</Paragraphs>
  <Slides>79</Slides>
  <Notes>2</Notes>
  <HiddenSlides>0</HiddenSlides>
  <MMClips>0</MMClips>
  <ScaleCrop>false</ScaleCrop>
  <HeadingPairs>
    <vt:vector size="4" baseType="variant">
      <vt:variant>
        <vt:lpstr>Theme</vt:lpstr>
      </vt:variant>
      <vt:variant>
        <vt:i4>1</vt:i4>
      </vt:variant>
      <vt:variant>
        <vt:lpstr>Slide Titles</vt:lpstr>
      </vt:variant>
      <vt:variant>
        <vt:i4>79</vt:i4>
      </vt:variant>
    </vt:vector>
  </HeadingPairs>
  <TitlesOfParts>
    <vt:vector size="80" baseType="lpstr">
      <vt:lpstr>Horizon</vt:lpstr>
      <vt:lpstr>PowerPoint Presentation</vt:lpstr>
      <vt:lpstr>Bài 1  KỸ THUẬT CẮM HOA   (tiết 1  9)</vt:lpstr>
      <vt:lpstr>PowerPoint Presentation</vt:lpstr>
      <vt:lpstr>PowerPoint Presentation</vt:lpstr>
      <vt:lpstr>PowerPoint Presentation</vt:lpstr>
      <vt:lpstr>PowerPoint Presentation</vt:lpstr>
      <vt:lpstr>Bài 1: KỸ THUẬT CẮM HOA   Phần 3  Ý nghĩa màu sắc và biểu tượng của các loài hoa      (tiết 4, 5,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E7450</dc:creator>
  <cp:lastModifiedBy>Dell E7450</cp:lastModifiedBy>
  <cp:revision>102</cp:revision>
  <dcterms:created xsi:type="dcterms:W3CDTF">2021-05-27T09:21:52Z</dcterms:created>
  <dcterms:modified xsi:type="dcterms:W3CDTF">2021-06-12T08:49:49Z</dcterms:modified>
</cp:coreProperties>
</file>