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328" r:id="rId4"/>
    <p:sldId id="327" r:id="rId5"/>
    <p:sldId id="326" r:id="rId6"/>
    <p:sldId id="325" r:id="rId7"/>
    <p:sldId id="329" r:id="rId8"/>
    <p:sldId id="257" r:id="rId9"/>
    <p:sldId id="258" r:id="rId10"/>
    <p:sldId id="261" r:id="rId11"/>
    <p:sldId id="268" r:id="rId12"/>
    <p:sldId id="272" r:id="rId13"/>
    <p:sldId id="271" r:id="rId14"/>
    <p:sldId id="270" r:id="rId15"/>
    <p:sldId id="269" r:id="rId16"/>
    <p:sldId id="267" r:id="rId17"/>
    <p:sldId id="265" r:id="rId18"/>
    <p:sldId id="264" r:id="rId19"/>
    <p:sldId id="260" r:id="rId20"/>
    <p:sldId id="263" r:id="rId21"/>
    <p:sldId id="286" r:id="rId22"/>
    <p:sldId id="285" r:id="rId23"/>
    <p:sldId id="284" r:id="rId24"/>
    <p:sldId id="320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307" r:id="rId37"/>
    <p:sldId id="306" r:id="rId38"/>
    <p:sldId id="305" r:id="rId39"/>
    <p:sldId id="304" r:id="rId40"/>
    <p:sldId id="303" r:id="rId41"/>
    <p:sldId id="302" r:id="rId42"/>
    <p:sldId id="301" r:id="rId43"/>
    <p:sldId id="300" r:id="rId44"/>
    <p:sldId id="299" r:id="rId45"/>
    <p:sldId id="298" r:id="rId46"/>
    <p:sldId id="297" r:id="rId47"/>
    <p:sldId id="296" r:id="rId48"/>
    <p:sldId id="295" r:id="rId49"/>
    <p:sldId id="294" r:id="rId50"/>
    <p:sldId id="293" r:id="rId51"/>
    <p:sldId id="292" r:id="rId52"/>
    <p:sldId id="291" r:id="rId53"/>
    <p:sldId id="290" r:id="rId54"/>
    <p:sldId id="289" r:id="rId55"/>
    <p:sldId id="330" r:id="rId56"/>
    <p:sldId id="288" r:id="rId57"/>
    <p:sldId id="319" r:id="rId58"/>
    <p:sldId id="318" r:id="rId59"/>
    <p:sldId id="317" r:id="rId60"/>
    <p:sldId id="316" r:id="rId61"/>
    <p:sldId id="315" r:id="rId62"/>
    <p:sldId id="314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E77483-E1C7-4ECF-9DD5-7D3E4382409E}" type="doc">
      <dgm:prSet loTypeId="urn:microsoft.com/office/officeart/2005/8/layout/radial4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B8B8E49A-CC83-4562-8E4E-52638E44EE50}">
      <dgm:prSet phldrT="[Text]" custT="1"/>
      <dgm:spPr>
        <a:solidFill>
          <a:srgbClr val="FFFF00"/>
        </a:solidFill>
      </dgm:spPr>
      <dgm:t>
        <a:bodyPr/>
        <a:lstStyle/>
        <a:p>
          <a:pPr marL="0" marR="0" indent="0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XHCN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1AA5F26F-D259-4C17-9633-D4D0A3BE4B70}" type="parTrans" cxnId="{59E6C819-A955-45BD-8D61-2E570FCD07B0}">
      <dgm:prSet/>
      <dgm:spPr/>
      <dgm:t>
        <a:bodyPr/>
        <a:lstStyle/>
        <a:p>
          <a:endParaRPr lang="vi-VN"/>
        </a:p>
      </dgm:t>
    </dgm:pt>
    <dgm:pt modelId="{9466E64E-B3B2-4BFA-B5C4-4794A18599D0}" type="sibTrans" cxnId="{59E6C819-A955-45BD-8D61-2E570FCD07B0}">
      <dgm:prSet/>
      <dgm:spPr/>
      <dgm:t>
        <a:bodyPr/>
        <a:lstStyle/>
        <a:p>
          <a:endParaRPr lang="vi-VN"/>
        </a:p>
      </dgm:t>
    </dgm:pt>
    <dgm:pt modelId="{0448FAA2-CEF6-477B-B023-42FD4D875A3B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indent="0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</a:t>
          </a:r>
          <a:endParaRPr lang="vi-VN" sz="1500" dirty="0">
            <a:latin typeface="Arial" pitchFamily="34" charset="0"/>
            <a:cs typeface="Arial" pitchFamily="34" charset="0"/>
          </a:endParaRPr>
        </a:p>
      </dgm:t>
    </dgm:pt>
    <dgm:pt modelId="{0684A4CE-CB10-4DEB-B2AF-7623E92CC25C}" type="parTrans" cxnId="{902B9A1F-582A-4D39-9CF5-EA818725F33F}">
      <dgm:prSet/>
      <dgm:spPr/>
      <dgm:t>
        <a:bodyPr/>
        <a:lstStyle/>
        <a:p>
          <a:endParaRPr lang="vi-VN"/>
        </a:p>
      </dgm:t>
    </dgm:pt>
    <dgm:pt modelId="{40B6396B-1264-418B-9E76-103C314CDB87}" type="sibTrans" cxnId="{902B9A1F-582A-4D39-9CF5-EA818725F33F}">
      <dgm:prSet/>
      <dgm:spPr/>
      <dgm:t>
        <a:bodyPr/>
        <a:lstStyle/>
        <a:p>
          <a:endParaRPr lang="vi-VN"/>
        </a:p>
      </dgm:t>
    </dgm:pt>
    <dgm:pt modelId="{72C8201F-A8AC-4D44-ADD6-A917558296DF}">
      <dgm:prSet phldrT="[Text]" custT="1"/>
      <dgm:spPr>
        <a:solidFill>
          <a:srgbClr val="FF66CC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5E5D6E0A-E7DB-4A2A-89AA-A1B4060F7B0B}" type="parTrans" cxnId="{D715A058-8E8A-4E40-9210-ED846A237886}">
      <dgm:prSet/>
      <dgm:spPr/>
      <dgm:t>
        <a:bodyPr/>
        <a:lstStyle/>
        <a:p>
          <a:endParaRPr lang="vi-VN"/>
        </a:p>
      </dgm:t>
    </dgm:pt>
    <dgm:pt modelId="{579288E1-5F35-4525-ABCC-A3752FDF8251}" type="sibTrans" cxnId="{D715A058-8E8A-4E40-9210-ED846A237886}">
      <dgm:prSet/>
      <dgm:spPr/>
      <dgm:t>
        <a:bodyPr/>
        <a:lstStyle/>
        <a:p>
          <a:endParaRPr lang="vi-VN"/>
        </a:p>
      </dgm:t>
    </dgm:pt>
    <dgm:pt modelId="{18AEDF69-CE8F-426C-93EE-3D62CD05BF12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dirty="0"/>
        </a:p>
      </dgm:t>
    </dgm:pt>
    <dgm:pt modelId="{52414DFF-D148-4A75-8633-49B20005A908}" type="parTrans" cxnId="{73827521-6EEE-4653-A529-17095DA348F1}">
      <dgm:prSet/>
      <dgm:spPr/>
      <dgm:t>
        <a:bodyPr/>
        <a:lstStyle/>
        <a:p>
          <a:endParaRPr lang="vi-VN"/>
        </a:p>
      </dgm:t>
    </dgm:pt>
    <dgm:pt modelId="{85B697A3-D043-499E-8FF2-98640DCBA8C4}" type="sibTrans" cxnId="{73827521-6EEE-4653-A529-17095DA348F1}">
      <dgm:prSet/>
      <dgm:spPr/>
      <dgm:t>
        <a:bodyPr/>
        <a:lstStyle/>
        <a:p>
          <a:endParaRPr lang="vi-VN"/>
        </a:p>
      </dgm:t>
    </dgm:pt>
    <dgm:pt modelId="{6E6BD1C4-35AC-4F7A-BDEF-53246AFB26BA}" type="pres">
      <dgm:prSet presAssocID="{48E77483-E1C7-4ECF-9DD5-7D3E4382409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ACEBAC5F-3A09-4DC3-B7DF-BDA180264FC9}" type="pres">
      <dgm:prSet presAssocID="{B8B8E49A-CC83-4562-8E4E-52638E44EE50}" presName="centerShape" presStyleLbl="node0" presStyleIdx="0" presStyleCnt="1" custScaleX="167820" custScaleY="53609" custLinFactNeighborX="-508" custLinFactNeighborY="1248"/>
      <dgm:spPr/>
      <dgm:t>
        <a:bodyPr/>
        <a:lstStyle/>
        <a:p>
          <a:endParaRPr lang="vi-VN"/>
        </a:p>
      </dgm:t>
    </dgm:pt>
    <dgm:pt modelId="{59962DC5-C652-4C31-8B4D-0F17CBFC3BFF}" type="pres">
      <dgm:prSet presAssocID="{0684A4CE-CB10-4DEB-B2AF-7623E92CC25C}" presName="parTrans" presStyleLbl="bgSibTrans2D1" presStyleIdx="0" presStyleCnt="3"/>
      <dgm:spPr/>
      <dgm:t>
        <a:bodyPr/>
        <a:lstStyle/>
        <a:p>
          <a:endParaRPr lang="vi-VN"/>
        </a:p>
      </dgm:t>
    </dgm:pt>
    <dgm:pt modelId="{ED6A3DC5-A8AC-4FB8-8B0A-874ACC79A5AC}" type="pres">
      <dgm:prSet presAssocID="{0448FAA2-CEF6-477B-B023-42FD4D875A3B}" presName="node" presStyleLbl="node1" presStyleIdx="0" presStyleCnt="3" custScaleX="119208" custScaleY="118960" custRadScaleRad="114607" custRadScaleInc="-732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B34BA732-DE45-41F1-A320-95F1F45DF298}" type="pres">
      <dgm:prSet presAssocID="{5E5D6E0A-E7DB-4A2A-89AA-A1B4060F7B0B}" presName="parTrans" presStyleLbl="bgSibTrans2D1" presStyleIdx="1" presStyleCnt="3"/>
      <dgm:spPr/>
      <dgm:t>
        <a:bodyPr/>
        <a:lstStyle/>
        <a:p>
          <a:endParaRPr lang="vi-VN"/>
        </a:p>
      </dgm:t>
    </dgm:pt>
    <dgm:pt modelId="{EE025CAA-DB79-4A78-95A7-A95DA4CCDF85}" type="pres">
      <dgm:prSet presAssocID="{72C8201F-A8AC-4D44-ADD6-A917558296DF}" presName="node" presStyleLbl="node1" presStyleIdx="1" presStyleCnt="3" custScaleX="127964" custRadScaleRad="89736" custRadScaleInc="-187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5C98562B-E02F-4684-A291-E2F7C8DBA8A8}" type="pres">
      <dgm:prSet presAssocID="{52414DFF-D148-4A75-8633-49B20005A908}" presName="parTrans" presStyleLbl="bgSibTrans2D1" presStyleIdx="2" presStyleCnt="3"/>
      <dgm:spPr/>
      <dgm:t>
        <a:bodyPr/>
        <a:lstStyle/>
        <a:p>
          <a:endParaRPr lang="vi-VN"/>
        </a:p>
      </dgm:t>
    </dgm:pt>
    <dgm:pt modelId="{BEB28728-342B-4D83-B9E1-35742CE83A04}" type="pres">
      <dgm:prSet presAssocID="{18AEDF69-CE8F-426C-93EE-3D62CD05BF12}" presName="node" presStyleLbl="node1" presStyleIdx="2" presStyleCnt="3" custScaleX="131072" custScaleY="125009" custRadScaleRad="115488" custRadScaleInc="6111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73827521-6EEE-4653-A529-17095DA348F1}" srcId="{B8B8E49A-CC83-4562-8E4E-52638E44EE50}" destId="{18AEDF69-CE8F-426C-93EE-3D62CD05BF12}" srcOrd="2" destOrd="0" parTransId="{52414DFF-D148-4A75-8633-49B20005A908}" sibTransId="{85B697A3-D043-499E-8FF2-98640DCBA8C4}"/>
    <dgm:cxn modelId="{59E6C819-A955-45BD-8D61-2E570FCD07B0}" srcId="{48E77483-E1C7-4ECF-9DD5-7D3E4382409E}" destId="{B8B8E49A-CC83-4562-8E4E-52638E44EE50}" srcOrd="0" destOrd="0" parTransId="{1AA5F26F-D259-4C17-9633-D4D0A3BE4B70}" sibTransId="{9466E64E-B3B2-4BFA-B5C4-4794A18599D0}"/>
    <dgm:cxn modelId="{C6CA754E-4DB3-49DF-B1C0-E00B2EE68A8B}" type="presOf" srcId="{18AEDF69-CE8F-426C-93EE-3D62CD05BF12}" destId="{BEB28728-342B-4D83-B9E1-35742CE83A04}" srcOrd="0" destOrd="0" presId="urn:microsoft.com/office/officeart/2005/8/layout/radial4"/>
    <dgm:cxn modelId="{D4771A54-A500-4CB2-AFC8-1FD38DC09E93}" type="presOf" srcId="{B8B8E49A-CC83-4562-8E4E-52638E44EE50}" destId="{ACEBAC5F-3A09-4DC3-B7DF-BDA180264FC9}" srcOrd="0" destOrd="0" presId="urn:microsoft.com/office/officeart/2005/8/layout/radial4"/>
    <dgm:cxn modelId="{4B155DCC-1AAE-49F5-92EC-28C11906FC6F}" type="presOf" srcId="{5E5D6E0A-E7DB-4A2A-89AA-A1B4060F7B0B}" destId="{B34BA732-DE45-41F1-A320-95F1F45DF298}" srcOrd="0" destOrd="0" presId="urn:microsoft.com/office/officeart/2005/8/layout/radial4"/>
    <dgm:cxn modelId="{A8D2D963-2AD7-4482-909E-4B43DF4891FC}" type="presOf" srcId="{72C8201F-A8AC-4D44-ADD6-A917558296DF}" destId="{EE025CAA-DB79-4A78-95A7-A95DA4CCDF85}" srcOrd="0" destOrd="0" presId="urn:microsoft.com/office/officeart/2005/8/layout/radial4"/>
    <dgm:cxn modelId="{688CD373-2B68-421E-93E8-2B176DFBB10A}" type="presOf" srcId="{0684A4CE-CB10-4DEB-B2AF-7623E92CC25C}" destId="{59962DC5-C652-4C31-8B4D-0F17CBFC3BFF}" srcOrd="0" destOrd="0" presId="urn:microsoft.com/office/officeart/2005/8/layout/radial4"/>
    <dgm:cxn modelId="{D715A058-8E8A-4E40-9210-ED846A237886}" srcId="{B8B8E49A-CC83-4562-8E4E-52638E44EE50}" destId="{72C8201F-A8AC-4D44-ADD6-A917558296DF}" srcOrd="1" destOrd="0" parTransId="{5E5D6E0A-E7DB-4A2A-89AA-A1B4060F7B0B}" sibTransId="{579288E1-5F35-4525-ABCC-A3752FDF8251}"/>
    <dgm:cxn modelId="{EAB5018F-49B0-47AC-97A4-53828A3CC0E7}" type="presOf" srcId="{48E77483-E1C7-4ECF-9DD5-7D3E4382409E}" destId="{6E6BD1C4-35AC-4F7A-BDEF-53246AFB26BA}" srcOrd="0" destOrd="0" presId="urn:microsoft.com/office/officeart/2005/8/layout/radial4"/>
    <dgm:cxn modelId="{80D3944C-4244-41C6-8ECD-FB959822A683}" type="presOf" srcId="{52414DFF-D148-4A75-8633-49B20005A908}" destId="{5C98562B-E02F-4684-A291-E2F7C8DBA8A8}" srcOrd="0" destOrd="0" presId="urn:microsoft.com/office/officeart/2005/8/layout/radial4"/>
    <dgm:cxn modelId="{7C5404DF-E714-4A0E-BEC2-4F10E54179FB}" type="presOf" srcId="{0448FAA2-CEF6-477B-B023-42FD4D875A3B}" destId="{ED6A3DC5-A8AC-4FB8-8B0A-874ACC79A5AC}" srcOrd="0" destOrd="0" presId="urn:microsoft.com/office/officeart/2005/8/layout/radial4"/>
    <dgm:cxn modelId="{902B9A1F-582A-4D39-9CF5-EA818725F33F}" srcId="{B8B8E49A-CC83-4562-8E4E-52638E44EE50}" destId="{0448FAA2-CEF6-477B-B023-42FD4D875A3B}" srcOrd="0" destOrd="0" parTransId="{0684A4CE-CB10-4DEB-B2AF-7623E92CC25C}" sibTransId="{40B6396B-1264-418B-9E76-103C314CDB87}"/>
    <dgm:cxn modelId="{88DBB9B4-264D-4A83-B6BA-157CB2E5574F}" type="presParOf" srcId="{6E6BD1C4-35AC-4F7A-BDEF-53246AFB26BA}" destId="{ACEBAC5F-3A09-4DC3-B7DF-BDA180264FC9}" srcOrd="0" destOrd="0" presId="urn:microsoft.com/office/officeart/2005/8/layout/radial4"/>
    <dgm:cxn modelId="{5611B538-B458-4A0A-9F3B-E8C4FD851EF4}" type="presParOf" srcId="{6E6BD1C4-35AC-4F7A-BDEF-53246AFB26BA}" destId="{59962DC5-C652-4C31-8B4D-0F17CBFC3BFF}" srcOrd="1" destOrd="0" presId="urn:microsoft.com/office/officeart/2005/8/layout/radial4"/>
    <dgm:cxn modelId="{904CAE64-6F18-4046-B956-C7640AD5C1BB}" type="presParOf" srcId="{6E6BD1C4-35AC-4F7A-BDEF-53246AFB26BA}" destId="{ED6A3DC5-A8AC-4FB8-8B0A-874ACC79A5AC}" srcOrd="2" destOrd="0" presId="urn:microsoft.com/office/officeart/2005/8/layout/radial4"/>
    <dgm:cxn modelId="{C922F173-DD5C-4AD3-A9A0-2F2C4CCA757A}" type="presParOf" srcId="{6E6BD1C4-35AC-4F7A-BDEF-53246AFB26BA}" destId="{B34BA732-DE45-41F1-A320-95F1F45DF298}" srcOrd="3" destOrd="0" presId="urn:microsoft.com/office/officeart/2005/8/layout/radial4"/>
    <dgm:cxn modelId="{878BEA7E-062E-431D-9292-1469631BFD6D}" type="presParOf" srcId="{6E6BD1C4-35AC-4F7A-BDEF-53246AFB26BA}" destId="{EE025CAA-DB79-4A78-95A7-A95DA4CCDF85}" srcOrd="4" destOrd="0" presId="urn:microsoft.com/office/officeart/2005/8/layout/radial4"/>
    <dgm:cxn modelId="{A60098B1-E108-424F-8EDB-FCBD773CB67A}" type="presParOf" srcId="{6E6BD1C4-35AC-4F7A-BDEF-53246AFB26BA}" destId="{5C98562B-E02F-4684-A291-E2F7C8DBA8A8}" srcOrd="5" destOrd="0" presId="urn:microsoft.com/office/officeart/2005/8/layout/radial4"/>
    <dgm:cxn modelId="{5FDB812C-1A8C-4AD9-8CC4-CE0529D8DBE1}" type="presParOf" srcId="{6E6BD1C4-35AC-4F7A-BDEF-53246AFB26BA}" destId="{BEB28728-342B-4D83-B9E1-35742CE83A04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5/11/2021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304800" y="2344188"/>
            <a:ext cx="8548687" cy="2543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CHÀO MỪNG CÁC EM HỌC SINH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ĐẾN VỚI MÔN HỌC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>
                <a:ln w="11430"/>
                <a:solidFill>
                  <a:srgbClr val="C00000"/>
                </a:solidFill>
                <a:latin typeface="Constantia"/>
              </a:rPr>
              <a:t>PHÁP LUẬT</a:t>
            </a:r>
            <a:endParaRPr lang="fr-CA" altLang="zh-CN" sz="32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631872" y="5954857"/>
            <a:ext cx="3505201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/>
              <a:t>Giảng</a:t>
            </a:r>
            <a:r>
              <a:rPr lang="en-US" b="1" dirty="0"/>
              <a:t> </a:t>
            </a:r>
            <a:r>
              <a:rPr lang="en-US" b="1" dirty="0" err="1"/>
              <a:t>viên</a:t>
            </a:r>
            <a:r>
              <a:rPr lang="en-US" b="1" dirty="0"/>
              <a:t>: </a:t>
            </a:r>
            <a:r>
              <a:rPr lang="en-US" b="1" dirty="0" err="1"/>
              <a:t>Đặng</a:t>
            </a:r>
            <a:r>
              <a:rPr lang="en-US" b="1" dirty="0"/>
              <a:t> </a:t>
            </a:r>
            <a:r>
              <a:rPr lang="en-US" b="1" dirty="0" err="1"/>
              <a:t>Thị</a:t>
            </a:r>
            <a:r>
              <a:rPr lang="en-US" b="1" dirty="0"/>
              <a:t> </a:t>
            </a:r>
            <a:r>
              <a:rPr lang="en-US" b="1" dirty="0" err="1"/>
              <a:t>Nhật</a:t>
            </a:r>
            <a:r>
              <a:rPr lang="en-US" b="1" dirty="0"/>
              <a:t> Minh</a:t>
            </a:r>
          </a:p>
          <a:p>
            <a:r>
              <a:rPr lang="en-US" b="1" dirty="0" err="1"/>
              <a:t>Số</a:t>
            </a:r>
            <a:r>
              <a:rPr lang="en-US" b="1" dirty="0"/>
              <a:t> ĐT: 0918 704 826</a:t>
            </a:r>
          </a:p>
          <a:p>
            <a:r>
              <a:rPr lang="en-US" b="1" dirty="0"/>
              <a:t>Mail: dangminh4377@gmail.com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00025" y="757238"/>
            <a:ext cx="6516688" cy="534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US" sz="1000" b="1" dirty="0" smtClean="0"/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de-DE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vi-VN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vi-VN" sz="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8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HIẾN PHÁP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5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(LUẬT NHÀ NƯỚC)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(2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:\hinh nen\hPha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2576512" cy="370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95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14388" y="657225"/>
            <a:ext cx="7715250" cy="7477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361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23190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2425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2"/>
          </p:cNvCxnSpPr>
          <p:nvPr/>
        </p:nvCxnSpPr>
        <p:spPr>
          <a:xfrm flipH="1">
            <a:off x="354171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88962" y="657225"/>
            <a:ext cx="8047038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88962" y="1679575"/>
            <a:ext cx="5884863" cy="7810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tướng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87425" y="3148013"/>
            <a:ext cx="5121275" cy="8413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255712" y="4630738"/>
            <a:ext cx="4618038" cy="755650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23" name="Straight Arrow Connector 22"/>
          <p:cNvCxnSpPr>
            <a:stCxn id="19" idx="2"/>
          </p:cNvCxnSpPr>
          <p:nvPr/>
        </p:nvCxnSpPr>
        <p:spPr>
          <a:xfrm>
            <a:off x="3532187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0" idx="2"/>
          </p:cNvCxnSpPr>
          <p:nvPr/>
        </p:nvCxnSpPr>
        <p:spPr>
          <a:xfrm>
            <a:off x="3548062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1" idx="2"/>
          </p:cNvCxnSpPr>
          <p:nvPr/>
        </p:nvCxnSpPr>
        <p:spPr>
          <a:xfrm flipH="1">
            <a:off x="3565525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65150" y="657225"/>
            <a:ext cx="6899275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xét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(TADN)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65150" y="3148013"/>
            <a:ext cx="5884863" cy="8413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65150" y="4630738"/>
            <a:ext cx="5884863" cy="755650"/>
          </a:xfrm>
          <a:prstGeom prst="roundRect">
            <a:avLst/>
          </a:prstGeom>
          <a:solidFill>
            <a:srgbClr val="FF66CC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2927350" cy="78898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08375" y="3989388"/>
            <a:ext cx="15875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2281" y="657225"/>
            <a:ext cx="8380412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(VKS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38968" y="1679575"/>
            <a:ext cx="5884863" cy="78105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3818" y="3148013"/>
            <a:ext cx="6869113" cy="84137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0" y="4630738"/>
            <a:ext cx="6869113" cy="7556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6" name="Straight Arrow Connector 15"/>
          <p:cNvCxnSpPr>
            <a:stCxn id="13" idx="2"/>
          </p:cNvCxnSpPr>
          <p:nvPr/>
        </p:nvCxnSpPr>
        <p:spPr>
          <a:xfrm>
            <a:off x="3582193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4" idx="2"/>
          </p:cNvCxnSpPr>
          <p:nvPr/>
        </p:nvCxnSpPr>
        <p:spPr>
          <a:xfrm>
            <a:off x="3507581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32625" y="3386138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032625" y="4783138"/>
            <a:ext cx="2097088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032625" y="6242050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94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706687"/>
            <a:ext cx="9144000" cy="1179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….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465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Hội đồng nhân dân quận 1, là cơ quan hành chính nhà nước ở địa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-1" y="5638800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/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….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0" y="2667000"/>
            <a:ext cx="9144000" cy="13407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cơ quan quyền lực nhà nước ở trung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QH, CP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HC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0" y="1536700"/>
            <a:ext cx="9143999" cy="977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/>
              <a:t>1/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Chính phủ là cơ quan quyền lực nhà nước ở trung 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8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/ Ở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20713" y="4929188"/>
            <a:ext cx="3835400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0398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3832225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mang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779963" y="4621213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85788" y="4621213"/>
            <a:ext cx="3835400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21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3363" y="3211513"/>
            <a:ext cx="4371975" cy="12779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3363" y="4929188"/>
            <a:ext cx="4371975" cy="1238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2715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195638"/>
            <a:ext cx="3832225" cy="12938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0783" y="533400"/>
            <a:ext cx="7675417" cy="1277937"/>
          </a:xfrm>
          <a:prstGeom prst="round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Donaltrum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.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" y="2209800"/>
            <a:ext cx="9144000" cy="3957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chuyên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nuoc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ngoài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trực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lấy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kiến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Vẽ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so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nưwớc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154238" y="630238"/>
            <a:ext cx="4329112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vi-VN" b="1" smtClean="0">
                <a:cs typeface="Arial" pitchFamily="34" charset="0"/>
              </a:rPr>
              <a:t>Mục tiêu của bài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546225"/>
            <a:ext cx="9144000" cy="23606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bày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khái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niệm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vị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dung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4222750"/>
            <a:ext cx="9144000" cy="22113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>
                <a:cs typeface="Arial" pitchFamily="34" charset="0"/>
              </a:rPr>
              <a:t>-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trách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nhiệm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dirty="0">
                <a:solidFill>
                  <a:srgbClr val="FF0000"/>
                </a:solidFill>
                <a:cs typeface="Arial" pitchFamily="34" charset="0"/>
              </a:rPr>
              <a:t>Hiến 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2.1. Hiến pháp trong hệ thống pháp luật Việt Nam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47913" y="2676525"/>
            <a:ext cx="6550025" cy="10636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Khái niệm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346325" y="4740275"/>
            <a:ext cx="6551613" cy="10652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endCxn id="7" idx="1"/>
          </p:cNvCxnSpPr>
          <p:nvPr/>
        </p:nvCxnSpPr>
        <p:spPr>
          <a:xfrm flipV="1">
            <a:off x="336550" y="3208338"/>
            <a:ext cx="2011363" cy="11303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9" idx="1"/>
          </p:cNvCxnSpPr>
          <p:nvPr/>
        </p:nvCxnSpPr>
        <p:spPr>
          <a:xfrm>
            <a:off x="315913" y="4338638"/>
            <a:ext cx="2030412" cy="935037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2643188"/>
            <a:ext cx="9144000" cy="26431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iến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còn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gọi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uật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hà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 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2658311" y="2709950"/>
            <a:ext cx="3791322" cy="3333454"/>
            <a:chOff x="2658311" y="1701038"/>
            <a:chExt cx="3791322" cy="3791322"/>
          </a:xfrm>
          <a:solidFill>
            <a:srgbClr val="FFCCFF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Oval 8"/>
            <p:cNvSpPr/>
            <p:nvPr/>
          </p:nvSpPr>
          <p:spPr>
            <a:xfrm>
              <a:off x="2658311" y="1701038"/>
              <a:ext cx="3791322" cy="3791322"/>
            </a:xfrm>
            <a:prstGeom prst="ellipse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10" name="Oval 4"/>
            <p:cNvSpPr/>
            <p:nvPr/>
          </p:nvSpPr>
          <p:spPr>
            <a:xfrm>
              <a:off x="3213537" y="2256264"/>
              <a:ext cx="2680870" cy="2680870"/>
            </a:xfrm>
            <a:prstGeom prst="rect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Là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tổng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thể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các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quy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định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những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vấn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có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tính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chung</a:t>
              </a:r>
              <a:endParaRPr lang="vi-VN" sz="2800" dirty="0">
                <a:cs typeface="Arial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59075" y="1447698"/>
            <a:ext cx="3545341" cy="1231163"/>
            <a:chOff x="2781301" y="182259"/>
            <a:chExt cx="3545341" cy="189566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Oval 11"/>
            <p:cNvSpPr/>
            <p:nvPr/>
          </p:nvSpPr>
          <p:spPr>
            <a:xfrm>
              <a:off x="2781301" y="182259"/>
              <a:ext cx="3545341" cy="1895661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13" name="Oval 6"/>
            <p:cNvSpPr/>
            <p:nvPr/>
          </p:nvSpPr>
          <p:spPr>
            <a:xfrm>
              <a:off x="3300504" y="459872"/>
              <a:ext cx="2506935" cy="1340435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Bản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chất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2800" b="1" dirty="0">
                <a:cs typeface="Arial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563551" y="5216523"/>
            <a:ext cx="3580448" cy="1506672"/>
            <a:chOff x="5563551" y="3852281"/>
            <a:chExt cx="3580448" cy="231987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5" name="Oval 14"/>
            <p:cNvSpPr/>
            <p:nvPr/>
          </p:nvSpPr>
          <p:spPr>
            <a:xfrm>
              <a:off x="5563551" y="3852281"/>
              <a:ext cx="3580448" cy="23198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6" name="Oval 8"/>
            <p:cNvSpPr/>
            <p:nvPr/>
          </p:nvSpPr>
          <p:spPr>
            <a:xfrm>
              <a:off x="6087895" y="4192018"/>
              <a:ext cx="2531760" cy="164039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Sự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lãnh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đạo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Đảng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CS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đối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với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NN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XH</a:t>
              </a:r>
              <a:endParaRPr lang="vi-VN" dirty="0">
                <a:cs typeface="Arial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0" y="5227814"/>
            <a:ext cx="3508337" cy="1495382"/>
            <a:chOff x="0" y="3869666"/>
            <a:chExt cx="3508337" cy="230248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8" name="Oval 17"/>
            <p:cNvSpPr/>
            <p:nvPr/>
          </p:nvSpPr>
          <p:spPr>
            <a:xfrm>
              <a:off x="0" y="3869666"/>
              <a:ext cx="3508337" cy="230248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19" name="Oval 10"/>
            <p:cNvSpPr/>
            <p:nvPr/>
          </p:nvSpPr>
          <p:spPr>
            <a:xfrm>
              <a:off x="513784" y="4206858"/>
              <a:ext cx="2480769" cy="1628104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tổ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chức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bộ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1500" dirty="0"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2825750"/>
            <a:ext cx="1628775" cy="2430463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/>
              <a:t>Đối</a:t>
            </a:r>
            <a:r>
              <a:rPr lang="en-US" sz="3600" b="1" dirty="0"/>
              <a:t> </a:t>
            </a:r>
            <a:r>
              <a:rPr lang="en-US" sz="3600" b="1" dirty="0" err="1"/>
              <a:t>tượng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</a:t>
            </a:r>
            <a:r>
              <a:rPr lang="en-US" sz="3600" b="1" dirty="0" err="1"/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78063" y="1397000"/>
            <a:ext cx="6865937" cy="10223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78063" y="4716463"/>
            <a:ext cx="6865937" cy="985837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stCxn id="6" idx="3"/>
            <a:endCxn id="8" idx="1"/>
          </p:cNvCxnSpPr>
          <p:nvPr/>
        </p:nvCxnSpPr>
        <p:spPr>
          <a:xfrm flipV="1">
            <a:off x="1628775" y="1908175"/>
            <a:ext cx="649288" cy="21336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3"/>
            <a:endCxn id="9" idx="1"/>
          </p:cNvCxnSpPr>
          <p:nvPr/>
        </p:nvCxnSpPr>
        <p:spPr>
          <a:xfrm>
            <a:off x="1628775" y="4041775"/>
            <a:ext cx="649288" cy="1168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2278063" y="2706688"/>
            <a:ext cx="6865937" cy="7810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3" name="Straight Arrow Connector 12"/>
          <p:cNvCxnSpPr>
            <a:stCxn id="6" idx="3"/>
            <a:endCxn id="12" idx="1"/>
          </p:cNvCxnSpPr>
          <p:nvPr/>
        </p:nvCxnSpPr>
        <p:spPr>
          <a:xfrm flipV="1">
            <a:off x="1628775" y="3097213"/>
            <a:ext cx="649288" cy="94456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278063" y="3729038"/>
            <a:ext cx="6865937" cy="78105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VH, GD, KHCN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5" name="Straight Arrow Connector 14"/>
          <p:cNvCxnSpPr>
            <a:stCxn id="6" idx="3"/>
            <a:endCxn id="14" idx="1"/>
          </p:cNvCxnSpPr>
          <p:nvPr/>
        </p:nvCxnSpPr>
        <p:spPr>
          <a:xfrm>
            <a:off x="1628775" y="4041775"/>
            <a:ext cx="649288" cy="777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2278063" y="5868988"/>
            <a:ext cx="6865937" cy="98901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6" idx="3"/>
            <a:endCxn id="16" idx="1"/>
          </p:cNvCxnSpPr>
          <p:nvPr/>
        </p:nvCxnSpPr>
        <p:spPr>
          <a:xfrm>
            <a:off x="1628775" y="4041775"/>
            <a:ext cx="649288" cy="232251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reeform 4"/>
          <p:cNvSpPr>
            <a:spLocks noEditPoints="1"/>
          </p:cNvSpPr>
          <p:nvPr/>
        </p:nvSpPr>
        <p:spPr bwMode="gray">
          <a:xfrm>
            <a:off x="1447800" y="1041400"/>
            <a:ext cx="7086600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220663" y="914400"/>
            <a:ext cx="2628900" cy="1626327"/>
            <a:chOff x="3248025" y="3752850"/>
            <a:chExt cx="1704975" cy="1885950"/>
          </a:xfrm>
        </p:grpSpPr>
        <p:sp>
          <p:nvSpPr>
            <p:cNvPr id="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2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1606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cho phép</a:t>
              </a:r>
              <a:endParaRPr lang="vi-VN" sz="2800" b="1" dirty="0"/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1444625" y="4818063"/>
            <a:ext cx="3214688" cy="1963737"/>
            <a:chOff x="3148742" y="3752850"/>
            <a:chExt cx="1895193" cy="1885950"/>
          </a:xfrm>
        </p:grpSpPr>
        <p:sp>
          <p:nvSpPr>
            <p:cNvPr id="14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9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91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cấm</a:t>
              </a:r>
              <a:endParaRPr lang="vi-VN" sz="2800" b="1" dirty="0"/>
            </a:p>
          </p:txBody>
        </p:sp>
      </p:grpSp>
      <p:grpSp>
        <p:nvGrpSpPr>
          <p:cNvPr id="20" name="Group 48"/>
          <p:cNvGrpSpPr>
            <a:grpSpLocks/>
          </p:cNvGrpSpPr>
          <p:nvPr/>
        </p:nvGrpSpPr>
        <p:grpSpPr bwMode="auto">
          <a:xfrm>
            <a:off x="4838700" y="4641848"/>
            <a:ext cx="4443413" cy="2191626"/>
            <a:chOff x="3248025" y="3752850"/>
            <a:chExt cx="1795909" cy="1929346"/>
          </a:xfrm>
        </p:grpSpPr>
        <p:sp>
          <p:nvSpPr>
            <p:cNvPr id="21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6" name="Text Box 39"/>
            <p:cNvSpPr txBox="1">
              <a:spLocks noChangeArrowheads="1"/>
            </p:cNvSpPr>
            <p:nvPr/>
          </p:nvSpPr>
          <p:spPr bwMode="gray">
            <a:xfrm>
              <a:off x="3361691" y="4083628"/>
              <a:ext cx="1682243" cy="1598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xác lập những nguyên tắc chung mang tính định hướng</a:t>
              </a:r>
              <a:endParaRPr lang="en-US" sz="2800" b="1" dirty="0"/>
            </a:p>
          </p:txBody>
        </p:sp>
      </p:grpSp>
      <p:grpSp>
        <p:nvGrpSpPr>
          <p:cNvPr id="27" name="Group 48"/>
          <p:cNvGrpSpPr>
            <a:grpSpLocks/>
          </p:cNvGrpSpPr>
          <p:nvPr/>
        </p:nvGrpSpPr>
        <p:grpSpPr bwMode="auto">
          <a:xfrm>
            <a:off x="-96838" y="2962275"/>
            <a:ext cx="3138488" cy="1954427"/>
            <a:chOff x="3205990" y="3752850"/>
            <a:chExt cx="1747011" cy="1885950"/>
          </a:xfrm>
        </p:grpSpPr>
        <p:sp>
          <p:nvSpPr>
            <p:cNvPr id="28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3" name="Text Box 39"/>
            <p:cNvSpPr txBox="1">
              <a:spLocks noChangeArrowheads="1"/>
            </p:cNvSpPr>
            <p:nvPr/>
          </p:nvSpPr>
          <p:spPr bwMode="gray">
            <a:xfrm>
              <a:off x="3205990" y="3913357"/>
              <a:ext cx="1747011" cy="103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pt-BR" sz="3200" b="1" dirty="0"/>
                <a:t>Phương pháp bắt buộc </a:t>
              </a:r>
              <a:endParaRPr lang="vi-VN" sz="3200" b="1" dirty="0"/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3352800" y="2496130"/>
            <a:ext cx="5181599" cy="53853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chỉnh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989263" y="42386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419350"/>
            <a:ext cx="9144000" cy="3116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044700" y="5681663"/>
            <a:ext cx="5221288" cy="936625"/>
          </a:xfrm>
          <a:prstGeom prst="roundRect">
            <a:avLst/>
          </a:prstGeom>
          <a:solidFill>
            <a:srgbClr val="FF99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119/HP/2013)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_s1028"/>
          <p:cNvSpPr>
            <a:spLocks noChangeArrowheads="1"/>
          </p:cNvSpPr>
          <p:nvPr/>
        </p:nvSpPr>
        <p:spPr bwMode="auto">
          <a:xfrm flipV="1">
            <a:off x="4013993" y="2146690"/>
            <a:ext cx="984250" cy="5953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7200 w 21600"/>
              <a:gd name="T13" fmla="*/ 7200 h 21600"/>
              <a:gd name="T14" fmla="*/ 14400 w 21600"/>
              <a:gd name="T15" fmla="*/ 144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28575" algn="in">
            <a:solidFill>
              <a:srgbClr val="4B595B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2800" b="1">
                <a:solidFill>
                  <a:srgbClr val="FF0000"/>
                </a:solidFill>
              </a:rPr>
              <a:t>Hiến pháp</a:t>
            </a:r>
          </a:p>
        </p:txBody>
      </p:sp>
      <p:sp>
        <p:nvSpPr>
          <p:cNvPr id="6" name="_s1029"/>
          <p:cNvSpPr>
            <a:spLocks noChangeArrowheads="1"/>
          </p:cNvSpPr>
          <p:nvPr/>
        </p:nvSpPr>
        <p:spPr bwMode="auto">
          <a:xfrm flipV="1">
            <a:off x="3563143" y="2742003"/>
            <a:ext cx="1968500" cy="59531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28575" algn="in">
            <a:solidFill>
              <a:srgbClr val="019308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Luật</a:t>
            </a:r>
            <a:r>
              <a:rPr lang="en-US" sz="1600" dirty="0"/>
              <a:t>, NQ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Quốc</a:t>
            </a:r>
            <a:r>
              <a:rPr lang="en-US" sz="1600" dirty="0"/>
              <a:t> </a:t>
            </a:r>
            <a:r>
              <a:rPr lang="en-US" sz="1600" dirty="0" err="1"/>
              <a:t>hội</a:t>
            </a:r>
            <a:r>
              <a:rPr lang="en-US" sz="1600" dirty="0"/>
              <a:t> </a:t>
            </a:r>
          </a:p>
        </p:txBody>
      </p:sp>
      <p:sp>
        <p:nvSpPr>
          <p:cNvPr id="7" name="_s1030"/>
          <p:cNvSpPr>
            <a:spLocks noChangeArrowheads="1"/>
          </p:cNvSpPr>
          <p:nvPr/>
        </p:nvSpPr>
        <p:spPr bwMode="auto">
          <a:xfrm flipV="1">
            <a:off x="3039268" y="3263900"/>
            <a:ext cx="2949575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600 w 21600"/>
              <a:gd name="T13" fmla="*/ 3600 h 21600"/>
              <a:gd name="T14" fmla="*/ 18000 w 21600"/>
              <a:gd name="T15" fmla="*/ 180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Pháp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lệnh</a:t>
            </a:r>
            <a:r>
              <a:rPr lang="en-US" sz="1600" dirty="0">
                <a:solidFill>
                  <a:schemeClr val="tx1"/>
                </a:solidFill>
              </a:rPr>
              <a:t>, NQ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của</a:t>
            </a:r>
            <a:r>
              <a:rPr lang="en-US" sz="1600" dirty="0">
                <a:solidFill>
                  <a:schemeClr val="tx1"/>
                </a:solidFill>
              </a:rPr>
              <a:t> UBTVQH</a:t>
            </a:r>
          </a:p>
        </p:txBody>
      </p:sp>
      <p:sp>
        <p:nvSpPr>
          <p:cNvPr id="8" name="_s1031"/>
          <p:cNvSpPr>
            <a:spLocks noChangeArrowheads="1"/>
          </p:cNvSpPr>
          <p:nvPr/>
        </p:nvSpPr>
        <p:spPr bwMode="auto">
          <a:xfrm flipV="1">
            <a:off x="2588418" y="3860800"/>
            <a:ext cx="3933825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150 w 21600"/>
              <a:gd name="T13" fmla="*/ 3150 h 21600"/>
              <a:gd name="T14" fmla="*/ 18450 w 21600"/>
              <a:gd name="T15" fmla="*/ 1845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Lệnh</a:t>
            </a:r>
            <a:r>
              <a:rPr lang="en-US" sz="1600" dirty="0"/>
              <a:t>, </a:t>
            </a:r>
            <a:r>
              <a:rPr lang="en-US" sz="1600" dirty="0" err="1"/>
              <a:t>quyết</a:t>
            </a:r>
            <a:r>
              <a:rPr lang="en-US" sz="1600" dirty="0"/>
              <a:t> </a:t>
            </a:r>
            <a:r>
              <a:rPr lang="en-US" sz="1600" dirty="0" err="1"/>
              <a:t>định</a:t>
            </a:r>
            <a:r>
              <a:rPr lang="en-US" sz="1600" dirty="0"/>
              <a:t>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Chủ</a:t>
            </a:r>
            <a:r>
              <a:rPr lang="en-US" sz="1600" dirty="0"/>
              <a:t> </a:t>
            </a:r>
            <a:r>
              <a:rPr lang="en-US" sz="1600" dirty="0" err="1"/>
              <a:t>tịch</a:t>
            </a:r>
            <a:r>
              <a:rPr lang="en-US" sz="1600" dirty="0"/>
              <a:t> </a:t>
            </a:r>
            <a:r>
              <a:rPr lang="en-US" sz="1600" dirty="0" err="1"/>
              <a:t>nước</a:t>
            </a:r>
            <a:endParaRPr lang="en-US" sz="1600" dirty="0"/>
          </a:p>
        </p:txBody>
      </p:sp>
      <p:sp>
        <p:nvSpPr>
          <p:cNvPr id="9" name="_s1032"/>
          <p:cNvSpPr>
            <a:spLocks noChangeArrowheads="1"/>
          </p:cNvSpPr>
          <p:nvPr/>
        </p:nvSpPr>
        <p:spPr bwMode="auto">
          <a:xfrm flipV="1">
            <a:off x="2100263" y="4454525"/>
            <a:ext cx="49101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880 w 21600"/>
              <a:gd name="T13" fmla="*/ 2880 h 21600"/>
              <a:gd name="T14" fmla="*/ 18720 w 21600"/>
              <a:gd name="T15" fmla="*/ 1872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" y="21600"/>
                </a:lnTo>
                <a:lnTo>
                  <a:pt x="1944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/>
              <a:t>Nghị định, nghị quyết của Chính phủ</a:t>
            </a:r>
          </a:p>
          <a:p>
            <a:pPr algn="ctr">
              <a:defRPr/>
            </a:pPr>
            <a:r>
              <a:rPr lang="en-US" sz="1600"/>
              <a:t>Quyết định, chỉ thị của Thủ tướng </a:t>
            </a:r>
          </a:p>
        </p:txBody>
      </p:sp>
      <p:sp>
        <p:nvSpPr>
          <p:cNvPr id="10" name="_s1033"/>
          <p:cNvSpPr>
            <a:spLocks noChangeArrowheads="1"/>
          </p:cNvSpPr>
          <p:nvPr/>
        </p:nvSpPr>
        <p:spPr bwMode="auto">
          <a:xfrm flipV="1">
            <a:off x="1649413" y="5051425"/>
            <a:ext cx="58943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700 w 21600"/>
              <a:gd name="T13" fmla="*/ 2700 h 21600"/>
              <a:gd name="T14" fmla="*/ 18900 w 21600"/>
              <a:gd name="T15" fmla="*/ 189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800" y="21600"/>
                </a:lnTo>
                <a:lnTo>
                  <a:pt x="198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,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tịch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_s1034"/>
          <p:cNvSpPr>
            <a:spLocks noChangeArrowheads="1"/>
          </p:cNvSpPr>
          <p:nvPr/>
        </p:nvSpPr>
        <p:spPr bwMode="auto">
          <a:xfrm flipV="1">
            <a:off x="1198563" y="5645150"/>
            <a:ext cx="68786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72 w 21600"/>
              <a:gd name="T13" fmla="*/ 2572 h 21600"/>
              <a:gd name="T14" fmla="*/ 19028 w 21600"/>
              <a:gd name="T15" fmla="*/ 190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43" y="21600"/>
                </a:lnTo>
                <a:lnTo>
                  <a:pt x="20057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28575" algn="in">
            <a:solidFill>
              <a:srgbClr val="5F0FFF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vi-VN" sz="1600" dirty="0"/>
              <a:t>Nghị quyết của </a:t>
            </a:r>
            <a:r>
              <a:rPr lang="en-US" sz="1600" dirty="0"/>
              <a:t>H</a:t>
            </a:r>
            <a:r>
              <a:rPr lang="vi-VN" sz="1600" dirty="0"/>
              <a:t>Đ</a:t>
            </a:r>
            <a:r>
              <a:rPr lang="en-US" sz="1600" dirty="0"/>
              <a:t>TPTANDTC</a:t>
            </a:r>
            <a:r>
              <a:rPr lang="vi-VN" sz="1600" dirty="0"/>
              <a:t>;</a:t>
            </a:r>
            <a:endParaRPr lang="en-US" sz="1600" dirty="0"/>
          </a:p>
          <a:p>
            <a:pPr algn="ctr">
              <a:defRPr/>
            </a:pPr>
            <a:r>
              <a:rPr lang="vi-VN" sz="1600" dirty="0"/>
              <a:t> quyết định, chỉ thị, thông tư của CATA</a:t>
            </a:r>
            <a:r>
              <a:rPr lang="en-US" sz="1600" dirty="0"/>
              <a:t>NDTC</a:t>
            </a:r>
            <a:r>
              <a:rPr lang="vi-VN" sz="1600" dirty="0"/>
              <a:t>, </a:t>
            </a:r>
            <a:r>
              <a:rPr lang="en-US" sz="1600" dirty="0"/>
              <a:t>VTVKSNDTC</a:t>
            </a:r>
            <a:r>
              <a:rPr lang="vi-VN" sz="1600" dirty="0"/>
              <a:t>; </a:t>
            </a:r>
            <a:endParaRPr lang="en-US" sz="1600" dirty="0"/>
          </a:p>
        </p:txBody>
      </p:sp>
      <p:sp>
        <p:nvSpPr>
          <p:cNvPr id="12" name="_s1035"/>
          <p:cNvSpPr>
            <a:spLocks noChangeArrowheads="1"/>
          </p:cNvSpPr>
          <p:nvPr/>
        </p:nvSpPr>
        <p:spPr bwMode="auto">
          <a:xfrm flipV="1">
            <a:off x="696913" y="6242050"/>
            <a:ext cx="78628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475 w 21600"/>
              <a:gd name="T13" fmla="*/ 2475 h 21600"/>
              <a:gd name="T14" fmla="*/ 19125 w 21600"/>
              <a:gd name="T15" fmla="*/ 1912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350" y="21600"/>
                </a:lnTo>
                <a:lnTo>
                  <a:pt x="2025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 algn="in">
            <a:solidFill>
              <a:srgbClr val="0A00CE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Văn</a:t>
            </a:r>
            <a:r>
              <a:rPr lang="en-US" sz="1600" dirty="0"/>
              <a:t> </a:t>
            </a:r>
            <a:r>
              <a:rPr lang="en-US" sz="1600" dirty="0" err="1"/>
              <a:t>bản</a:t>
            </a:r>
            <a:r>
              <a:rPr lang="en-US" sz="1600" dirty="0"/>
              <a:t> </a:t>
            </a: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chính</a:t>
            </a:r>
            <a:r>
              <a:rPr lang="en-US" sz="1600" dirty="0"/>
              <a:t> </a:t>
            </a:r>
            <a:r>
              <a:rPr lang="en-US" sz="1600" dirty="0" err="1"/>
              <a:t>quyền</a:t>
            </a:r>
            <a:r>
              <a:rPr lang="en-US" sz="1600" dirty="0"/>
              <a:t> </a:t>
            </a:r>
            <a:r>
              <a:rPr lang="en-US" sz="1600" dirty="0" err="1"/>
              <a:t>địa</a:t>
            </a:r>
            <a:r>
              <a:rPr lang="en-US" sz="1600" dirty="0"/>
              <a:t> </a:t>
            </a:r>
            <a:r>
              <a:rPr lang="en-US" sz="1600" dirty="0" err="1"/>
              <a:t>phương</a:t>
            </a:r>
            <a:endParaRPr lang="en-US" sz="1600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034506" y="489340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243" y="1187840"/>
            <a:ext cx="9144000" cy="7635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</a:t>
            </a:r>
            <a:r>
              <a:rPr lang="en-US" sz="3200" b="1" dirty="0"/>
              <a:t>……</a:t>
            </a:r>
            <a:endParaRPr lang="en-US" sz="3200" dirty="0"/>
          </a:p>
        </p:txBody>
      </p:sp>
      <p:pic>
        <p:nvPicPr>
          <p:cNvPr id="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1" y="65477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776538"/>
            <a:ext cx="9144000" cy="1911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5375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2.2. Một số nội dung cơ bản của Hiến pháp nước 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H XH CN VN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822575"/>
            <a:ext cx="9144000" cy="682625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XIII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74625" y="3943350"/>
            <a:ext cx="8794750" cy="11620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28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tháng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11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1/1/2014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74625" y="5557838"/>
            <a:ext cx="8794750" cy="10810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120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endParaRPr lang="en-US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5" y="1114425"/>
            <a:ext cx="5386387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2.2.1. Chế độ chính trị</a:t>
            </a:r>
            <a:endParaRPr lang="en-US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109663" y="3857625"/>
            <a:ext cx="7053262" cy="79057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2311400"/>
            <a:ext cx="4821238" cy="6604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631950" y="5403850"/>
            <a:ext cx="7515225" cy="1314450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813" y="1279525"/>
            <a:ext cx="5121275" cy="665163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14388" y="2971800"/>
            <a:ext cx="7597775" cy="18288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do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584450" y="5935663"/>
            <a:ext cx="4057650" cy="6064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40188" y="1008062"/>
            <a:ext cx="5103812" cy="5921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QL NN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0040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59886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86715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96398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5" name="Straight Arrow Connector 14"/>
          <p:cNvCxnSpPr>
            <a:stCxn id="11" idx="2"/>
          </p:cNvCxnSpPr>
          <p:nvPr/>
        </p:nvCxnSpPr>
        <p:spPr>
          <a:xfrm>
            <a:off x="614362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2"/>
          </p:cNvCxnSpPr>
          <p:nvPr/>
        </p:nvCxnSpPr>
        <p:spPr>
          <a:xfrm>
            <a:off x="615950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3" idx="2"/>
          </p:cNvCxnSpPr>
          <p:nvPr/>
        </p:nvCxnSpPr>
        <p:spPr>
          <a:xfrm flipH="1">
            <a:off x="617696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514600" y="2070100"/>
            <a:ext cx="0" cy="440928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12" idx="1"/>
          </p:cNvCxnSpPr>
          <p:nvPr/>
        </p:nvCxnSpPr>
        <p:spPr>
          <a:xfrm>
            <a:off x="2514600" y="3568700"/>
            <a:ext cx="1084263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11" idx="1"/>
          </p:cNvCxnSpPr>
          <p:nvPr/>
        </p:nvCxnSpPr>
        <p:spPr>
          <a:xfrm>
            <a:off x="2514600" y="2070100"/>
            <a:ext cx="6858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514600" y="5008563"/>
            <a:ext cx="135255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4" idx="1"/>
          </p:cNvCxnSpPr>
          <p:nvPr/>
        </p:nvCxnSpPr>
        <p:spPr>
          <a:xfrm>
            <a:off x="2514600" y="6479381"/>
            <a:ext cx="1449388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1143000" y="2460626"/>
            <a:ext cx="1371600" cy="3608388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bầu</a:t>
            </a: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0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2412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2851411"/>
            <a:ext cx="9144000" cy="1720589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26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606675" y="5791200"/>
            <a:ext cx="3937000" cy="48736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4/HP/2013)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338" y="1438536"/>
            <a:ext cx="7099300" cy="618864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63650"/>
            <a:ext cx="9144000" cy="16621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600" b="1" dirty="0">
                <a:cs typeface="Arial" pitchFamily="34" charset="0"/>
              </a:rPr>
              <a:t>2.2.2. Quyền con người, quyền và nghĩa vụ cơ bản của công 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3781425"/>
            <a:ext cx="9144000" cy="16795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2.2.2.1.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người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1992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).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381125"/>
            <a:ext cx="9144000" cy="8794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2.2.2.2.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66700" y="2667000"/>
            <a:ext cx="8610600" cy="14478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295400" y="6019800"/>
            <a:ext cx="6567487" cy="611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49/HP/2013).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52500" y="4495800"/>
            <a:ext cx="7239000" cy="108743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tách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rời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393528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66813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273300"/>
            <a:ext cx="9144000" cy="32829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bắt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30335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781675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19, 20/HP/2013).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227806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trú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509270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21, 22, 23/HP/2013).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35238"/>
            <a:ext cx="9144000" cy="281781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962150" y="5861050"/>
            <a:ext cx="525303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24, 25, 26/HP/2013).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bầu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27/HP/2013).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- XH: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28, 29/HP/2013).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175" y="2352675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30, 31/HP/2013).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0" y="4184650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23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xuất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vốn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góp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32, 33/HP/2013).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chọn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sóc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34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38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39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43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18129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51180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44/HP/2013).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45/HP/2013)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93975"/>
            <a:ext cx="9144000" cy="2227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46/HP/2013)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thuế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47/HP/2013)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1842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2.2.3. Kinh tế, xã hội, văn hóa, giáo dục, khoa học, công nghệ và môi trường</a:t>
            </a:r>
            <a:endParaRPr lang="en-US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175" y="2447925"/>
            <a:ext cx="481806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50950"/>
            <a:ext cx="4818063" cy="5286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0131295"/>
              </p:ext>
            </p:extLst>
          </p:nvPr>
        </p:nvGraphicFramePr>
        <p:xfrm>
          <a:off x="0" y="1637506"/>
          <a:ext cx="9010996" cy="5220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21574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3349625"/>
            <a:ext cx="9144000" cy="11223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0" y="5032375"/>
            <a:ext cx="9144000" cy="12192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“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uống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nhớ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”,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9144000" cy="89693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lo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XH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6267450"/>
            <a:ext cx="5014913" cy="5905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57, 58, 59/HP/2013)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175" y="3541713"/>
            <a:ext cx="9144000" cy="10795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0" y="5002213"/>
            <a:ext cx="9144000" cy="10334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mẹ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em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60/HP/2013)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6-Point Star 8"/>
          <p:cNvSpPr/>
          <p:nvPr/>
        </p:nvSpPr>
        <p:spPr>
          <a:xfrm>
            <a:off x="15875" y="2609850"/>
            <a:ext cx="9128125" cy="2311400"/>
          </a:xfrm>
          <a:prstGeom prst="star16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tồn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943225" y="2460625"/>
            <a:ext cx="2959100" cy="865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châm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75" y="3752850"/>
            <a:ext cx="9144000" cy="2771775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tinh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5153025" y="6259513"/>
            <a:ext cx="3990975" cy="5826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61/HP/2013)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-Point Star 8"/>
          <p:cNvSpPr/>
          <p:nvPr/>
        </p:nvSpPr>
        <p:spPr>
          <a:xfrm>
            <a:off x="-33338" y="3073400"/>
            <a:ext cx="9144001" cy="2132013"/>
          </a:xfrm>
          <a:prstGeom prst="star8">
            <a:avLst/>
          </a:prstGeom>
          <a:ln w="762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Nâng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Bồi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entagon 7"/>
          <p:cNvSpPr/>
          <p:nvPr/>
        </p:nvSpPr>
        <p:spPr>
          <a:xfrm>
            <a:off x="3175" y="2327275"/>
            <a:ext cx="9140825" cy="847725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mầm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non</a:t>
            </a:r>
          </a:p>
        </p:txBody>
      </p:sp>
      <p:sp>
        <p:nvSpPr>
          <p:cNvPr id="9" name="Pentagon 8"/>
          <p:cNvSpPr/>
          <p:nvPr/>
        </p:nvSpPr>
        <p:spPr>
          <a:xfrm>
            <a:off x="3175" y="3548063"/>
            <a:ext cx="9140825" cy="103346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núi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đảo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10" name="Pentagon 9"/>
          <p:cNvSpPr/>
          <p:nvPr/>
        </p:nvSpPr>
        <p:spPr>
          <a:xfrm>
            <a:off x="-11113" y="4908550"/>
            <a:ext cx="9140826" cy="1443038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khuyết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727325"/>
            <a:ext cx="9144000" cy="1960563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then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xplosion 1 6"/>
          <p:cNvSpPr/>
          <p:nvPr/>
        </p:nvSpPr>
        <p:spPr>
          <a:xfrm>
            <a:off x="166688" y="1905000"/>
            <a:ext cx="9144000" cy="517683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ích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nghệ</a:t>
            </a:r>
            <a:endParaRPr lang="vi-VN" sz="3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2.2.3.6.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trường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390048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63/HP/2013)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200025" y="2195513"/>
            <a:ext cx="8943975" cy="166211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nhằm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10" name="Pentagon 9"/>
          <p:cNvSpPr/>
          <p:nvPr/>
        </p:nvSpPr>
        <p:spPr>
          <a:xfrm>
            <a:off x="200025" y="4389438"/>
            <a:ext cx="8943975" cy="1081087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ô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nhiễm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895600"/>
            <a:ext cx="9144000" cy="12557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Nhận định trên là: </a:t>
            </a:r>
            <a:r>
              <a:rPr lang="vi-VN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vi-VN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Tại vì: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đủ18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</a:t>
            </a:r>
            <a:endParaRPr lang="vi-VN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0" y="1460500"/>
            <a:ext cx="9143999" cy="12065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/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ý.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19600"/>
            <a:ext cx="9143999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5/ Quyết định của Chủ tịch nước là văn bản quy phạm pháp luật có giá trị trên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luật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-1" y="57419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……..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giá trị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luật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47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10" grpId="0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1558925"/>
            <a:ext cx="9144000" cy="11795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5176838"/>
            <a:ext cx="4206875" cy="1038225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2992438"/>
            <a:ext cx="4206875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94213" y="2992438"/>
            <a:ext cx="4649787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94213" y="5113338"/>
            <a:ext cx="4649787" cy="108585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73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78760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360" y="1514475"/>
            <a:ext cx="5153025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2/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360" y="3211513"/>
            <a:ext cx="4660900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938713" y="3211513"/>
            <a:ext cx="4205287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6675" y="4862513"/>
            <a:ext cx="4660900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38713" y="4862513"/>
            <a:ext cx="4205287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3/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	</a:t>
            </a:r>
            <a:r>
              <a:rPr lang="en-US" sz="3200" dirty="0"/>
              <a:t>	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837113" y="3349625"/>
            <a:ext cx="4306887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28/10/2013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4851400"/>
            <a:ext cx="4456113" cy="1050925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01/01/2014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292475"/>
            <a:ext cx="4456113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28/11/2013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89488" y="4851400"/>
            <a:ext cx="4354512" cy="10477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01/01/2013?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2588" y="1441450"/>
            <a:ext cx="82804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4/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875" y="3270250"/>
            <a:ext cx="4506913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27575" y="3270250"/>
            <a:ext cx="4416425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5875" y="4905375"/>
            <a:ext cx="4506913" cy="10636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727575" y="4903788"/>
            <a:ext cx="4416425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47725" y="1196975"/>
            <a:ext cx="7381875" cy="19018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CÂU HỎI VÀ BÀI TẬP VỀ NHÀ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D:\hinh nen\hien phá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3098800"/>
            <a:ext cx="7381875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2848</Words>
  <Application>Microsoft Office PowerPoint</Application>
  <PresentationFormat>On-screen Show (4:3)</PresentationFormat>
  <Paragraphs>333</Paragraphs>
  <Slides>62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Dell E7450</cp:lastModifiedBy>
  <cp:revision>13</cp:revision>
  <dcterms:created xsi:type="dcterms:W3CDTF">2020-04-24T05:38:17Z</dcterms:created>
  <dcterms:modified xsi:type="dcterms:W3CDTF">2021-05-11T07:07:56Z</dcterms:modified>
</cp:coreProperties>
</file>