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4"/>
  </p:notesMasterIdLst>
  <p:sldIdLst>
    <p:sldId id="256" r:id="rId2"/>
    <p:sldId id="258" r:id="rId3"/>
    <p:sldId id="259" r:id="rId4"/>
    <p:sldId id="265" r:id="rId5"/>
    <p:sldId id="267" r:id="rId6"/>
    <p:sldId id="266" r:id="rId7"/>
    <p:sldId id="269" r:id="rId8"/>
    <p:sldId id="268" r:id="rId9"/>
    <p:sldId id="270" r:id="rId10"/>
    <p:sldId id="271" r:id="rId11"/>
    <p:sldId id="272" r:id="rId12"/>
    <p:sldId id="273" r:id="rId13"/>
    <p:sldId id="264" r:id="rId14"/>
    <p:sldId id="274" r:id="rId15"/>
    <p:sldId id="275" r:id="rId16"/>
    <p:sldId id="277" r:id="rId17"/>
    <p:sldId id="276" r:id="rId18"/>
    <p:sldId id="278" r:id="rId19"/>
    <p:sldId id="279" r:id="rId20"/>
    <p:sldId id="280" r:id="rId21"/>
    <p:sldId id="284" r:id="rId22"/>
    <p:sldId id="260" r:id="rId23"/>
    <p:sldId id="261" r:id="rId24"/>
    <p:sldId id="262" r:id="rId25"/>
    <p:sldId id="282" r:id="rId26"/>
    <p:sldId id="281" r:id="rId27"/>
    <p:sldId id="283" r:id="rId28"/>
    <p:sldId id="286" r:id="rId29"/>
    <p:sldId id="285" r:id="rId30"/>
    <p:sldId id="287" r:id="rId31"/>
    <p:sldId id="288" r:id="rId32"/>
    <p:sldId id="290" r:id="rId33"/>
    <p:sldId id="289" r:id="rId34"/>
    <p:sldId id="317" r:id="rId35"/>
    <p:sldId id="319" r:id="rId36"/>
    <p:sldId id="320" r:id="rId37"/>
    <p:sldId id="318" r:id="rId38"/>
    <p:sldId id="292" r:id="rId39"/>
    <p:sldId id="293" r:id="rId40"/>
    <p:sldId id="291" r:id="rId41"/>
    <p:sldId id="296" r:id="rId42"/>
    <p:sldId id="297" r:id="rId43"/>
    <p:sldId id="298" r:id="rId44"/>
    <p:sldId id="299" r:id="rId45"/>
    <p:sldId id="300" r:id="rId46"/>
    <p:sldId id="295" r:id="rId47"/>
    <p:sldId id="301" r:id="rId48"/>
    <p:sldId id="302" r:id="rId49"/>
    <p:sldId id="303" r:id="rId50"/>
    <p:sldId id="321" r:id="rId51"/>
    <p:sldId id="322" r:id="rId52"/>
    <p:sldId id="304" r:id="rId53"/>
    <p:sldId id="294" r:id="rId54"/>
    <p:sldId id="305" r:id="rId55"/>
    <p:sldId id="323" r:id="rId56"/>
    <p:sldId id="324" r:id="rId57"/>
    <p:sldId id="306" r:id="rId58"/>
    <p:sldId id="325" r:id="rId59"/>
    <p:sldId id="307" r:id="rId60"/>
    <p:sldId id="309" r:id="rId61"/>
    <p:sldId id="308" r:id="rId62"/>
    <p:sldId id="310" r:id="rId63"/>
    <p:sldId id="312" r:id="rId64"/>
    <p:sldId id="311" r:id="rId65"/>
    <p:sldId id="313" r:id="rId66"/>
    <p:sldId id="263" r:id="rId67"/>
    <p:sldId id="315" r:id="rId68"/>
    <p:sldId id="314" r:id="rId69"/>
    <p:sldId id="316" r:id="rId70"/>
    <p:sldId id="326" r:id="rId71"/>
    <p:sldId id="327" r:id="rId72"/>
    <p:sldId id="328" r:id="rId7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660" autoAdjust="0"/>
    <p:restoredTop sz="94660"/>
  </p:normalViewPr>
  <p:slideViewPr>
    <p:cSldViewPr>
      <p:cViewPr>
        <p:scale>
          <a:sx n="64" d="100"/>
          <a:sy n="64" d="100"/>
        </p:scale>
        <p:origin x="-1806" y="-1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CC4C75-EF18-43F0-A78A-5DA318635536}" type="datetimeFigureOut">
              <a:rPr lang="en-US" smtClean="0"/>
              <a:t>6/12/2021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7EB6BB-07BC-4873-8C0C-93C6F0E32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0797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EB6BB-07BC-4873-8C0C-93C6F0E320F7}" type="slidenum">
              <a:rPr lang="en-US" smtClean="0"/>
              <a:t>67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69942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EB6BB-07BC-4873-8C0C-93C6F0E320F7}" type="slidenum">
              <a:rPr lang="en-US" smtClean="0"/>
              <a:t>69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69942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DED51-78F5-46AC-A9DD-1D264BD6A4C9}" type="datetimeFigureOut">
              <a:rPr lang="en-US" smtClean="0"/>
              <a:t>6/12/2021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C8ABA-9496-410A-B4B4-4FD87EA00B6F}" type="slidenum">
              <a:rPr lang="en-US" smtClean="0"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DED51-78F5-46AC-A9DD-1D264BD6A4C9}" type="datetimeFigureOut">
              <a:rPr lang="en-US" smtClean="0"/>
              <a:t>6/12/2021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C8ABA-9496-410A-B4B4-4FD87EA00B6F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DED51-78F5-46AC-A9DD-1D264BD6A4C9}" type="datetimeFigureOut">
              <a:rPr lang="en-US" smtClean="0"/>
              <a:t>6/12/2021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C8ABA-9496-410A-B4B4-4FD87EA00B6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DED51-78F5-46AC-A9DD-1D264BD6A4C9}" type="datetimeFigureOut">
              <a:rPr lang="en-US" smtClean="0"/>
              <a:t>6/12/2021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C8ABA-9496-410A-B4B4-4FD87EA00B6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DED51-78F5-46AC-A9DD-1D264BD6A4C9}" type="datetimeFigureOut">
              <a:rPr lang="en-US" smtClean="0"/>
              <a:t>6/12/2021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C8ABA-9496-410A-B4B4-4FD87EA00B6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DED51-78F5-46AC-A9DD-1D264BD6A4C9}" type="datetimeFigureOut">
              <a:rPr lang="en-US" smtClean="0"/>
              <a:t>6/12/2021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C8ABA-9496-410A-B4B4-4FD87EA00B6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DED51-78F5-46AC-A9DD-1D264BD6A4C9}" type="datetimeFigureOut">
              <a:rPr lang="en-US" smtClean="0"/>
              <a:t>6/12/2021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C8ABA-9496-410A-B4B4-4FD87EA00B6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DED51-78F5-46AC-A9DD-1D264BD6A4C9}" type="datetimeFigureOut">
              <a:rPr lang="en-US" smtClean="0"/>
              <a:t>6/12/2021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C8ABA-9496-410A-B4B4-4FD87EA00B6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DED51-78F5-46AC-A9DD-1D264BD6A4C9}" type="datetimeFigureOut">
              <a:rPr lang="en-US" smtClean="0"/>
              <a:t>6/12/2021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C8ABA-9496-410A-B4B4-4FD87EA00B6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DED51-78F5-46AC-A9DD-1D264BD6A4C9}" type="datetimeFigureOut">
              <a:rPr lang="en-US" smtClean="0"/>
              <a:t>6/12/2021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C8ABA-9496-410A-B4B4-4FD87EA00B6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DED51-78F5-46AC-A9DD-1D264BD6A4C9}" type="datetimeFigureOut">
              <a:rPr lang="en-US" smtClean="0"/>
              <a:t>6/12/2021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C8ABA-9496-410A-B4B4-4FD87EA00B6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5A6DED51-78F5-46AC-A9DD-1D264BD6A4C9}" type="datetimeFigureOut">
              <a:rPr lang="en-US" smtClean="0"/>
              <a:t>6/12/2021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2ABC8ABA-9496-410A-B4B4-4FD87EA00B6F}" type="slidenum">
              <a:rPr lang="en-US" smtClean="0"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0.emf"/><Relationship Id="rId4" Type="http://schemas.openxmlformats.org/officeDocument/2006/relationships/oleObject" Target="../embeddings/oleObject1.bin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7.png"/><Relationship Id="rId5" Type="http://schemas.openxmlformats.org/officeDocument/2006/relationships/image" Target="../media/image16.emf"/><Relationship Id="rId4" Type="http://schemas.openxmlformats.org/officeDocument/2006/relationships/oleObject" Target="../embeddings/oleObject2.bin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8.png"/><Relationship Id="rId5" Type="http://schemas.openxmlformats.org/officeDocument/2006/relationships/image" Target="../media/image16.emf"/><Relationship Id="rId4" Type="http://schemas.openxmlformats.org/officeDocument/2006/relationships/oleObject" Target="../embeddings/oleObject3.bin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9.png"/><Relationship Id="rId5" Type="http://schemas.openxmlformats.org/officeDocument/2006/relationships/image" Target="../media/image16.emf"/><Relationship Id="rId4" Type="http://schemas.openxmlformats.org/officeDocument/2006/relationships/oleObject" Target="../embeddings/oleObject4.bin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0.png"/><Relationship Id="rId5" Type="http://schemas.openxmlformats.org/officeDocument/2006/relationships/image" Target="../media/image16.emf"/><Relationship Id="rId4" Type="http://schemas.openxmlformats.org/officeDocument/2006/relationships/oleObject" Target="../embeddings/oleObject5.bin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0"/>
            <a:ext cx="4950114" cy="1665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133600"/>
            <a:ext cx="8577263" cy="260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87168"/>
            <a:ext cx="5260975" cy="1042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4450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39552" y="771329"/>
            <a:ext cx="8424936" cy="2681729"/>
          </a:xfrm>
        </p:spPr>
        <p:txBody>
          <a:bodyPr/>
          <a:lstStyle/>
          <a:p>
            <a:r>
              <a:rPr lang="en-US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3</a:t>
            </a:r>
            <a:br>
              <a:rPr lang="en-US" b="1" dirty="0" smtClean="0">
                <a:latin typeface="Arial" pitchFamily="34" charset="0"/>
                <a:cs typeface="Arial" pitchFamily="34" charset="0"/>
              </a:rPr>
            </a:br>
            <a:r>
              <a:rPr lang="en-US" b="1" dirty="0">
                <a:latin typeface="Arial" pitchFamily="34" charset="0"/>
                <a:cs typeface="Arial" pitchFamily="34" charset="0"/>
              </a:rPr>
              <a:t/>
            </a:r>
            <a:br>
              <a:rPr lang="en-US" b="1" dirty="0">
                <a:latin typeface="Arial" pitchFamily="34" charset="0"/>
                <a:cs typeface="Arial" pitchFamily="34" charset="0"/>
              </a:rPr>
            </a:br>
            <a:r>
              <a:rPr lang="en-US" sz="5400" b="1" dirty="0">
                <a:latin typeface="Arial" pitchFamily="34" charset="0"/>
                <a:cs typeface="Arial" pitchFamily="34" charset="0"/>
              </a:rPr>
              <a:t>KỸ THUẬT TRANG </a:t>
            </a:r>
            <a:r>
              <a:rPr lang="en-US" sz="5400" b="1" dirty="0" smtClean="0">
                <a:latin typeface="Arial" pitchFamily="34" charset="0"/>
                <a:cs typeface="Arial" pitchFamily="34" charset="0"/>
              </a:rPr>
              <a:t>ĐIỂM</a:t>
            </a:r>
            <a:br>
              <a:rPr lang="en-US" sz="5400" b="1" dirty="0" smtClean="0">
                <a:latin typeface="Arial" pitchFamily="34" charset="0"/>
                <a:cs typeface="Arial" pitchFamily="34" charset="0"/>
              </a:rPr>
            </a:b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br>
              <a:rPr lang="en-US" b="1" dirty="0" smtClean="0">
                <a:latin typeface="Arial" pitchFamily="34" charset="0"/>
                <a:cs typeface="Arial" pitchFamily="34" charset="0"/>
              </a:rPr>
            </a:br>
            <a:r>
              <a:rPr lang="en-US" b="1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tiết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11, 12, 13)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949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278026" y="1536186"/>
            <a:ext cx="7894373" cy="1179513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1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/.</a:t>
            </a:r>
            <a:r>
              <a:rPr lang="de-DE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vi-VN" sz="3200" b="1" dirty="0">
                <a:latin typeface="Arial" pitchFamily="34" charset="0"/>
                <a:cs typeface="Arial" pitchFamily="34" charset="0"/>
              </a:rPr>
              <a:t>Nhận dạng gương mặt theo chiều 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dài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chia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g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ương </a:t>
            </a:r>
            <a:r>
              <a:rPr lang="vi-VN" sz="3200" b="1" dirty="0">
                <a:latin typeface="Arial" pitchFamily="34" charset="0"/>
                <a:cs typeface="Arial" pitchFamily="34" charset="0"/>
              </a:rPr>
              <a:t>mặt 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ra làm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745004" y="3111084"/>
            <a:ext cx="4022119" cy="1110004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c. 4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z="3200" b="1" dirty="0">
                <a:latin typeface="Arial" pitchFamily="34" charset="0"/>
                <a:cs typeface="Arial" pitchFamily="34" charset="0"/>
              </a:rPr>
              <a:t>phần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78027" y="3111083"/>
            <a:ext cx="4022119" cy="1110004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a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. 2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 phần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93845" y="4797152"/>
            <a:ext cx="4006301" cy="1110005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b.</a:t>
            </a:r>
            <a:r>
              <a:rPr lang="de-DE" sz="3200" b="1" dirty="0" smtClean="0"/>
              <a:t> </a:t>
            </a:r>
            <a:r>
              <a:rPr lang="vi-VN" sz="3200" b="1" dirty="0">
                <a:latin typeface="Arial" pitchFamily="34" charset="0"/>
                <a:cs typeface="Arial" pitchFamily="34" charset="0"/>
              </a:rPr>
              <a:t>3 phần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760822" y="4784308"/>
            <a:ext cx="4006301" cy="1085850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5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z="3200" b="1" dirty="0">
                <a:latin typeface="Arial" pitchFamily="34" charset="0"/>
                <a:cs typeface="Arial" pitchFamily="34" charset="0"/>
              </a:rPr>
              <a:t>phần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itle 2"/>
          <p:cNvSpPr txBox="1">
            <a:spLocks/>
          </p:cNvSpPr>
          <p:nvPr/>
        </p:nvSpPr>
        <p:spPr>
          <a:xfrm>
            <a:off x="1825711" y="251598"/>
            <a:ext cx="5986649" cy="93877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dirty="0" err="1" smtClean="0">
                <a:latin typeface="Arial" pitchFamily="34" charset="0"/>
                <a:cs typeface="Arial" pitchFamily="34" charset="0"/>
              </a:rPr>
              <a:t>Kiểm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tra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bài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cũ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2442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278026" y="1536186"/>
            <a:ext cx="7894373" cy="1179513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2/.</a:t>
            </a:r>
            <a:r>
              <a:rPr lang="de-DE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z="3200" b="1" dirty="0">
                <a:latin typeface="Arial" pitchFamily="34" charset="0"/>
                <a:cs typeface="Arial" pitchFamily="34" charset="0"/>
              </a:rPr>
              <a:t>Nhận dạng gương mặt theo chiều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ngang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ch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ú ý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745004" y="3111084"/>
            <a:ext cx="4022119" cy="111000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c. 4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đường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ngang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51520" y="4793993"/>
            <a:ext cx="4022119" cy="111000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b. 3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đường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ngang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51386" y="3111084"/>
            <a:ext cx="4006301" cy="111000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a.</a:t>
            </a:r>
            <a:r>
              <a:rPr lang="de-DE" sz="3200" b="1" dirty="0" smtClean="0"/>
              <a:t>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đường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ngang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760822" y="4784308"/>
            <a:ext cx="4006301" cy="108585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5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đường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>
                <a:latin typeface="Arial" pitchFamily="34" charset="0"/>
                <a:cs typeface="Arial" pitchFamily="34" charset="0"/>
              </a:rPr>
              <a:t>ngang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itle 2"/>
          <p:cNvSpPr txBox="1">
            <a:spLocks/>
          </p:cNvSpPr>
          <p:nvPr/>
        </p:nvSpPr>
        <p:spPr>
          <a:xfrm>
            <a:off x="1825711" y="251598"/>
            <a:ext cx="5986649" cy="93877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dirty="0" err="1" smtClean="0">
                <a:latin typeface="Arial" pitchFamily="34" charset="0"/>
                <a:cs typeface="Arial" pitchFamily="34" charset="0"/>
              </a:rPr>
              <a:t>Kiểm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tra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bài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cũ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7283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278026" y="1190369"/>
            <a:ext cx="8614454" cy="94248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3/.</a:t>
            </a:r>
            <a:r>
              <a:rPr lang="de-DE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z="3200" b="1" dirty="0">
                <a:latin typeface="Arial" pitchFamily="34" charset="0"/>
                <a:cs typeface="Arial" pitchFamily="34" charset="0"/>
              </a:rPr>
              <a:t>Nhận dạng gương mặt theo chiều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dài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phần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1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78026" y="4623252"/>
            <a:ext cx="8614454" cy="111000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Từ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cạnh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hàm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bên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trái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sang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cạnh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hàm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bên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phải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78026" y="3356992"/>
            <a:ext cx="8614454" cy="93873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b. </a:t>
            </a:r>
            <a:r>
              <a:rPr lang="vi-VN" sz="3200" b="1" dirty="0">
                <a:latin typeface="Arial" pitchFamily="34" charset="0"/>
                <a:cs typeface="Arial" pitchFamily="34" charset="0"/>
              </a:rPr>
              <a:t>Từ thái dương bên trái sang thái dương bên phải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78026" y="2420889"/>
            <a:ext cx="8614454" cy="64807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a.</a:t>
            </a:r>
            <a:r>
              <a:rPr lang="de-DE" sz="3200" b="1" dirty="0" smtClean="0"/>
              <a:t> </a:t>
            </a:r>
            <a:r>
              <a:rPr lang="vi-VN" sz="3200" b="1" dirty="0">
                <a:latin typeface="Arial" pitchFamily="34" charset="0"/>
                <a:cs typeface="Arial" pitchFamily="34" charset="0"/>
              </a:rPr>
              <a:t>Từ đường chân tóc đến mí trên của mắt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78026" y="6021288"/>
            <a:ext cx="8614454" cy="65380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Tất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cả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câu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trên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đều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sai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itle 2"/>
          <p:cNvSpPr txBox="1">
            <a:spLocks/>
          </p:cNvSpPr>
          <p:nvPr/>
        </p:nvSpPr>
        <p:spPr>
          <a:xfrm>
            <a:off x="1825711" y="251598"/>
            <a:ext cx="5986649" cy="93877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dirty="0" err="1" smtClean="0">
                <a:latin typeface="Arial" pitchFamily="34" charset="0"/>
                <a:cs typeface="Arial" pitchFamily="34" charset="0"/>
              </a:rPr>
              <a:t>Kiểm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tra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bài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cũ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5524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192765" y="1190369"/>
            <a:ext cx="8758470" cy="1179513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4/.</a:t>
            </a:r>
            <a:r>
              <a:rPr lang="de-DE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z="3200" b="1" dirty="0">
                <a:latin typeface="Arial" pitchFamily="34" charset="0"/>
                <a:cs typeface="Arial" pitchFamily="34" charset="0"/>
              </a:rPr>
              <a:t>Nhận dạng gương mặt theo chiều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ngang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đường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xương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hàm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1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là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92765" y="4509120"/>
            <a:ext cx="8758470" cy="720080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c. </a:t>
            </a:r>
            <a:r>
              <a:rPr lang="vi-VN" sz="3200" b="1" dirty="0">
                <a:latin typeface="Arial" pitchFamily="34" charset="0"/>
                <a:cs typeface="Arial" pitchFamily="34" charset="0"/>
              </a:rPr>
              <a:t>Từ mí trên của mắt đến chót mũi.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92766" y="2564905"/>
            <a:ext cx="8758469" cy="720079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a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Từ đường chân tóc đến mí trên của mắt</a:t>
            </a:r>
            <a:endParaRPr lang="en-US" sz="32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92765" y="3482607"/>
            <a:ext cx="8758470" cy="792088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b.</a:t>
            </a:r>
            <a:r>
              <a:rPr lang="de-DE" sz="3000" b="1" dirty="0" smtClean="0"/>
              <a:t> </a:t>
            </a:r>
            <a:r>
              <a:rPr lang="vi-VN" sz="3000" b="1" dirty="0">
                <a:latin typeface="Arial" pitchFamily="34" charset="0"/>
                <a:cs typeface="Arial" pitchFamily="34" charset="0"/>
              </a:rPr>
              <a:t>Từ cạnh hàm bên trái sang cạnh hàm bên phải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50496" y="5484084"/>
            <a:ext cx="8700740" cy="1041260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d. </a:t>
            </a:r>
            <a:r>
              <a:rPr lang="vi-VN" sz="3200" b="1" dirty="0">
                <a:latin typeface="Arial" pitchFamily="34" charset="0"/>
                <a:cs typeface="Arial" pitchFamily="34" charset="0"/>
              </a:rPr>
              <a:t>Từ thái dương bên trái sang thái dương bên phải.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itle 2"/>
          <p:cNvSpPr txBox="1">
            <a:spLocks/>
          </p:cNvSpPr>
          <p:nvPr/>
        </p:nvSpPr>
        <p:spPr>
          <a:xfrm>
            <a:off x="1825711" y="251598"/>
            <a:ext cx="5986649" cy="93877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dirty="0" err="1" smtClean="0">
                <a:latin typeface="Arial" pitchFamily="34" charset="0"/>
                <a:cs typeface="Arial" pitchFamily="34" charset="0"/>
              </a:rPr>
              <a:t>Kiểm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tra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bài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cũ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0097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278026" y="1190369"/>
            <a:ext cx="8614454" cy="94248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5/.</a:t>
            </a:r>
            <a:r>
              <a:rPr lang="de-DE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z="3200" b="1" dirty="0">
                <a:latin typeface="Arial" pitchFamily="34" charset="0"/>
                <a:cs typeface="Arial" pitchFamily="34" charset="0"/>
              </a:rPr>
              <a:t>Nhận dạng gương mặt theo chiều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dài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phần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2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78026" y="4551244"/>
            <a:ext cx="8614454" cy="96598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Từ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cạnh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hàm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bên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trái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sang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cạnh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hàm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bên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phải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78026" y="3426367"/>
            <a:ext cx="8614454" cy="93873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b. </a:t>
            </a:r>
            <a:r>
              <a:rPr lang="vi-VN" sz="3200" b="1" dirty="0">
                <a:latin typeface="Arial" pitchFamily="34" charset="0"/>
                <a:cs typeface="Arial" pitchFamily="34" charset="0"/>
              </a:rPr>
              <a:t>Từ thái dương bên trái sang thái dương bên phải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78026" y="5661248"/>
            <a:ext cx="8614454" cy="79208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d.</a:t>
            </a:r>
            <a:r>
              <a:rPr lang="de-DE" sz="3200" b="1" dirty="0" smtClean="0"/>
              <a:t> </a:t>
            </a:r>
            <a:r>
              <a:rPr lang="vi-VN" sz="3200" b="1" dirty="0"/>
              <a:t>Từ mí trên của mắt đến chót </a:t>
            </a:r>
            <a:r>
              <a:rPr lang="vi-VN" sz="3200" b="1" dirty="0" smtClean="0"/>
              <a:t>mũi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78026" y="2343150"/>
            <a:ext cx="8614454" cy="86982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a. </a:t>
            </a:r>
            <a:r>
              <a:rPr lang="vi-VN" sz="3200" b="1" dirty="0">
                <a:latin typeface="Arial" pitchFamily="34" charset="0"/>
                <a:cs typeface="Arial" pitchFamily="34" charset="0"/>
              </a:rPr>
              <a:t>Từ đường chân tóc đến mí trên của 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mắt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itle 2"/>
          <p:cNvSpPr txBox="1">
            <a:spLocks/>
          </p:cNvSpPr>
          <p:nvPr/>
        </p:nvSpPr>
        <p:spPr>
          <a:xfrm>
            <a:off x="1825711" y="251598"/>
            <a:ext cx="5986649" cy="93877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dirty="0" err="1" smtClean="0">
                <a:latin typeface="Arial" pitchFamily="34" charset="0"/>
                <a:cs typeface="Arial" pitchFamily="34" charset="0"/>
              </a:rPr>
              <a:t>Kiểm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tra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bài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cũ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6427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192765" y="1190369"/>
            <a:ext cx="8758470" cy="1179513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6/.</a:t>
            </a:r>
            <a:r>
              <a:rPr lang="de-DE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z="3200" b="1" dirty="0">
                <a:latin typeface="Arial" pitchFamily="34" charset="0"/>
                <a:cs typeface="Arial" pitchFamily="34" charset="0"/>
              </a:rPr>
              <a:t>Nhận dạng gương mặt theo chiều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ngang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đường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xương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trán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1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là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92765" y="4509120"/>
            <a:ext cx="8758470" cy="720080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c. </a:t>
            </a:r>
            <a:r>
              <a:rPr lang="vi-VN" sz="3200" b="1" dirty="0">
                <a:latin typeface="Arial" pitchFamily="34" charset="0"/>
                <a:cs typeface="Arial" pitchFamily="34" charset="0"/>
              </a:rPr>
              <a:t>Từ mí trên của mắt đến chót mũi.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92766" y="2564905"/>
            <a:ext cx="8758469" cy="720079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a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Từ đường chân tóc đến mí trên của mắt</a:t>
            </a:r>
            <a:endParaRPr lang="en-US" sz="32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90386" y="5445224"/>
            <a:ext cx="8758470" cy="1080120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d.</a:t>
            </a:r>
            <a:r>
              <a:rPr lang="de-DE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z="3200" b="1" dirty="0">
                <a:latin typeface="Arial" pitchFamily="34" charset="0"/>
                <a:cs typeface="Arial" pitchFamily="34" charset="0"/>
              </a:rPr>
              <a:t>Từ thái dương bên trái sang thái dương 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bên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phải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57927" y="3429000"/>
            <a:ext cx="8700740" cy="897244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b.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 Từ </a:t>
            </a:r>
            <a:r>
              <a:rPr lang="vi-VN" sz="3200" b="1" dirty="0">
                <a:latin typeface="Arial" pitchFamily="34" charset="0"/>
                <a:cs typeface="Arial" pitchFamily="34" charset="0"/>
              </a:rPr>
              <a:t>cạnh hàm bên trái sang cạnh hàm bên 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phải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itle 2"/>
          <p:cNvSpPr txBox="1">
            <a:spLocks/>
          </p:cNvSpPr>
          <p:nvPr/>
        </p:nvSpPr>
        <p:spPr>
          <a:xfrm>
            <a:off x="1825711" y="251598"/>
            <a:ext cx="5986649" cy="93877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dirty="0" err="1" smtClean="0">
                <a:latin typeface="Arial" pitchFamily="34" charset="0"/>
                <a:cs typeface="Arial" pitchFamily="34" charset="0"/>
              </a:rPr>
              <a:t>Kiểm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tra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bài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cũ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8890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278026" y="1190369"/>
            <a:ext cx="8614454" cy="94248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7/.</a:t>
            </a:r>
            <a:r>
              <a:rPr lang="de-DE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z="3200" b="1" dirty="0">
                <a:latin typeface="Arial" pitchFamily="34" charset="0"/>
                <a:cs typeface="Arial" pitchFamily="34" charset="0"/>
              </a:rPr>
              <a:t>Nhận dạng gương mặt theo chiều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dài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phần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3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78026" y="5589240"/>
            <a:ext cx="8614454" cy="96598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Từ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cạnh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hàm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bên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trái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sang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cạnh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hàm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bên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phải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78026" y="3426367"/>
            <a:ext cx="8614454" cy="93873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b. </a:t>
            </a:r>
            <a:r>
              <a:rPr lang="vi-VN" sz="3200" b="1" dirty="0"/>
              <a:t>Từ mí trên của mắt đến chót mũi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78026" y="4581128"/>
            <a:ext cx="8614454" cy="79208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c.</a:t>
            </a:r>
            <a:r>
              <a:rPr lang="de-DE" sz="3200" b="1" dirty="0" smtClean="0"/>
              <a:t> </a:t>
            </a:r>
            <a:r>
              <a:rPr lang="vi-VN" sz="3200" b="1" dirty="0"/>
              <a:t>Từ chót mũi đến chót cằm.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78026" y="2343150"/>
            <a:ext cx="8614454" cy="86982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a. </a:t>
            </a:r>
            <a:r>
              <a:rPr lang="vi-VN" sz="3200" b="1" dirty="0">
                <a:latin typeface="Arial" pitchFamily="34" charset="0"/>
                <a:cs typeface="Arial" pitchFamily="34" charset="0"/>
              </a:rPr>
              <a:t>Từ đường chân tóc đến mí trên của 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mắt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itle 2"/>
          <p:cNvSpPr txBox="1">
            <a:spLocks/>
          </p:cNvSpPr>
          <p:nvPr/>
        </p:nvSpPr>
        <p:spPr>
          <a:xfrm>
            <a:off x="1825711" y="251598"/>
            <a:ext cx="5986649" cy="93877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dirty="0" err="1" smtClean="0">
                <a:latin typeface="Arial" pitchFamily="34" charset="0"/>
                <a:cs typeface="Arial" pitchFamily="34" charset="0"/>
              </a:rPr>
              <a:t>Kiểm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tra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bài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cũ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7797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64294" y="1514476"/>
            <a:ext cx="4075658" cy="117951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8/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dụng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cọ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xéo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là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20592" y="2934624"/>
            <a:ext cx="4019360" cy="73704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Tô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màu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mắt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20592" y="3883324"/>
            <a:ext cx="4019360" cy="69254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b.</a:t>
            </a:r>
            <a:r>
              <a:rPr lang="de-DE" sz="3200" b="1" dirty="0" smtClean="0">
                <a:latin typeface="Arial" pitchFamily="34" charset="0"/>
                <a:cs typeface="Arial" pitchFamily="34" charset="0"/>
              </a:rPr>
              <a:t> Vẽ </a:t>
            </a:r>
            <a:r>
              <a:rPr lang="de-DE" sz="3200" b="1" dirty="0">
                <a:latin typeface="Arial" pitchFamily="34" charset="0"/>
                <a:cs typeface="Arial" pitchFamily="34" charset="0"/>
              </a:rPr>
              <a:t>mắt 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91640" y="4786006"/>
            <a:ext cx="4048312" cy="74729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Tô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chân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mày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20592" y="5781822"/>
            <a:ext cx="4019360" cy="76582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d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Tô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má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hồng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3172" y="1443977"/>
            <a:ext cx="4056342" cy="5408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itle 2"/>
          <p:cNvSpPr txBox="1">
            <a:spLocks/>
          </p:cNvSpPr>
          <p:nvPr/>
        </p:nvSpPr>
        <p:spPr>
          <a:xfrm>
            <a:off x="1825711" y="251598"/>
            <a:ext cx="5986649" cy="93877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dirty="0" err="1" smtClean="0">
                <a:latin typeface="Arial" pitchFamily="34" charset="0"/>
                <a:cs typeface="Arial" pitchFamily="34" charset="0"/>
              </a:rPr>
              <a:t>Kiểm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tra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bài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cũ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0674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110708" y="1307632"/>
            <a:ext cx="3864769" cy="117951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9/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dụng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cọ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tròn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lớn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17082" y="2822080"/>
            <a:ext cx="3811981" cy="96507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Tô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màu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mắt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10708" y="4903426"/>
            <a:ext cx="3818355" cy="85026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c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de-DE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de-DE" sz="3200" b="1" dirty="0" smtClean="0">
                <a:latin typeface="Arial" pitchFamily="34" charset="0"/>
                <a:cs typeface="Arial" pitchFamily="34" charset="0"/>
              </a:rPr>
              <a:t>Vẽ </a:t>
            </a:r>
            <a:r>
              <a:rPr lang="de-DE" sz="3200" b="1" dirty="0">
                <a:latin typeface="Arial" pitchFamily="34" charset="0"/>
                <a:cs typeface="Arial" pitchFamily="34" charset="0"/>
              </a:rPr>
              <a:t>mắt 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95947" y="3899695"/>
            <a:ext cx="3833116" cy="93468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Tô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má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hồng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5947" y="5838095"/>
            <a:ext cx="3833116" cy="95660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d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Tô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chân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mày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0030" y="1307632"/>
            <a:ext cx="4158469" cy="5550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itle 2"/>
          <p:cNvSpPr txBox="1">
            <a:spLocks/>
          </p:cNvSpPr>
          <p:nvPr/>
        </p:nvSpPr>
        <p:spPr>
          <a:xfrm>
            <a:off x="1825711" y="251598"/>
            <a:ext cx="5986649" cy="93877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dirty="0" err="1" smtClean="0">
                <a:latin typeface="Arial" pitchFamily="34" charset="0"/>
                <a:cs typeface="Arial" pitchFamily="34" charset="0"/>
              </a:rPr>
              <a:t>Kiểm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tra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bài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cũ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4154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0" y="1190370"/>
            <a:ext cx="4819035" cy="123051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10/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dụng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cọ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tròn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xéo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là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20592" y="2934624"/>
            <a:ext cx="3587312" cy="73704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Tô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màu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mắt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20592" y="3883324"/>
            <a:ext cx="3587312" cy="69254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b.</a:t>
            </a:r>
            <a:r>
              <a:rPr lang="de-DE" sz="3200" b="1" dirty="0" smtClean="0">
                <a:latin typeface="Arial" pitchFamily="34" charset="0"/>
                <a:cs typeface="Arial" pitchFamily="34" charset="0"/>
              </a:rPr>
              <a:t> Vẽ </a:t>
            </a:r>
            <a:r>
              <a:rPr lang="de-DE" sz="3200" b="1" dirty="0">
                <a:latin typeface="Arial" pitchFamily="34" charset="0"/>
                <a:cs typeface="Arial" pitchFamily="34" charset="0"/>
              </a:rPr>
              <a:t>mắt 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91640" y="4786006"/>
            <a:ext cx="3616264" cy="74729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Tô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sóng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mũi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20592" y="5781822"/>
            <a:ext cx="3587312" cy="76582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d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Tô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má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hồng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itle 2"/>
          <p:cNvSpPr txBox="1">
            <a:spLocks/>
          </p:cNvSpPr>
          <p:nvPr/>
        </p:nvSpPr>
        <p:spPr>
          <a:xfrm>
            <a:off x="1825711" y="251598"/>
            <a:ext cx="5986649" cy="93877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dirty="0" err="1" smtClean="0">
                <a:latin typeface="Arial" pitchFamily="34" charset="0"/>
                <a:cs typeface="Arial" pitchFamily="34" charset="0"/>
              </a:rPr>
              <a:t>Kiểm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tra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bài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cũ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59" y="1514476"/>
            <a:ext cx="4963019" cy="5123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5080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49849" y="620688"/>
            <a:ext cx="7694849" cy="5688632"/>
          </a:xfrm>
        </p:spPr>
        <p:txBody>
          <a:bodyPr/>
          <a:lstStyle/>
          <a:p>
            <a:pPr algn="ctr"/>
            <a:r>
              <a:rPr lang="en-US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3: KỸ 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THUẬT TRANG 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ĐIỂM</a:t>
            </a:r>
            <a:br>
              <a:rPr lang="en-US" b="1" dirty="0" smtClean="0">
                <a:latin typeface="Arial" pitchFamily="34" charset="0"/>
                <a:cs typeface="Arial" pitchFamily="34" charset="0"/>
              </a:rPr>
            </a:br>
            <a:r>
              <a:rPr lang="en-US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b="1" dirty="0" smtClean="0">
                <a:latin typeface="Arial" pitchFamily="34" charset="0"/>
                <a:cs typeface="Arial" pitchFamily="34" charset="0"/>
              </a:rPr>
            </a:br>
            <a:r>
              <a:rPr lang="en-US" b="1" dirty="0" err="1" smtClean="0">
                <a:latin typeface="Arial" pitchFamily="34" charset="0"/>
                <a:cs typeface="Arial" pitchFamily="34" charset="0"/>
              </a:rPr>
              <a:t>Phần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b="1" dirty="0" smtClean="0">
                <a:latin typeface="Arial" pitchFamily="34" charset="0"/>
                <a:cs typeface="Arial" pitchFamily="34" charset="0"/>
              </a:rPr>
            </a:b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br>
              <a:rPr lang="en-US" b="1" dirty="0" smtClean="0">
                <a:latin typeface="Arial" pitchFamily="34" charset="0"/>
                <a:cs typeface="Arial" pitchFamily="34" charset="0"/>
              </a:rPr>
            </a:b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4. CÁC BƯỚC TRANG ĐIỂM CƠ BẢN</a:t>
            </a:r>
            <a:br>
              <a:rPr lang="en-US" sz="4000" b="1" dirty="0" smtClean="0">
                <a:latin typeface="Arial" pitchFamily="34" charset="0"/>
                <a:cs typeface="Arial" pitchFamily="34" charset="0"/>
              </a:rPr>
            </a:br>
            <a:r>
              <a:rPr lang="en-US" sz="40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4000" b="1" dirty="0">
                <a:latin typeface="Arial" pitchFamily="34" charset="0"/>
                <a:cs typeface="Arial" pitchFamily="34" charset="0"/>
              </a:rPr>
            </a:br>
            <a:r>
              <a:rPr lang="en-US" b="1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tiếp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theo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)</a:t>
            </a:r>
            <a:br>
              <a:rPr lang="en-US" b="1" dirty="0" smtClean="0">
                <a:latin typeface="Arial" pitchFamily="34" charset="0"/>
                <a:cs typeface="Arial" pitchFamily="34" charset="0"/>
              </a:rPr>
            </a:br>
            <a:r>
              <a:rPr lang="en-US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b="1" dirty="0" smtClean="0">
                <a:latin typeface="Arial" pitchFamily="34" charset="0"/>
                <a:cs typeface="Arial" pitchFamily="34" charset="0"/>
              </a:rPr>
            </a:br>
            <a:r>
              <a:rPr lang="en-US" b="1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tiết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7, 8, 9)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8955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69568" y="2420888"/>
            <a:ext cx="8622699" cy="4176463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Công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đoạn này sẽ giúp cho da 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sáng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và sạch hơn, </a:t>
            </a: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hỗ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trợ cho lớp phấn được mướt mịn. </a:t>
            </a: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Rửa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mặt với sữa rửa mặt </a:t>
            </a:r>
            <a:r>
              <a:rPr lang="en-US" sz="36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phù</a:t>
            </a:r>
            <a:r>
              <a:rPr lang="en-US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da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và vỗ nhẹ bằng nước lạnh. </a:t>
            </a: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Nhiệt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độ của nước sẽ giúp se khít lỗ chân lông, cho làn da săn mịn hơn. </a:t>
            </a:r>
          </a:p>
        </p:txBody>
      </p:sp>
      <p:sp>
        <p:nvSpPr>
          <p:cNvPr id="2" name="Up Ribbon 1"/>
          <p:cNvSpPr/>
          <p:nvPr/>
        </p:nvSpPr>
        <p:spPr>
          <a:xfrm>
            <a:off x="17837" y="420301"/>
            <a:ext cx="9126163" cy="775493"/>
          </a:xfrm>
          <a:prstGeom prst="ribbon2">
            <a:avLst/>
          </a:prstGeom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3600" dirty="0"/>
              <a:t>4.1. Trang điểm nền</a:t>
            </a:r>
            <a:endParaRPr lang="en-US" sz="3600" dirty="0"/>
          </a:p>
        </p:txBody>
      </p:sp>
      <p:sp>
        <p:nvSpPr>
          <p:cNvPr id="6" name="Rounded Rectangle 5"/>
          <p:cNvSpPr/>
          <p:nvPr/>
        </p:nvSpPr>
        <p:spPr>
          <a:xfrm>
            <a:off x="395536" y="1361373"/>
            <a:ext cx="8208912" cy="69947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Bước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1: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Làm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sạch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da (skin cleansing)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6869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69568" y="3140969"/>
            <a:ext cx="8622699" cy="302433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Đây là một lớp bảo vệ da khá quan trọng, </a:t>
            </a: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bởi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vì kem lót là một lớp giữa các mỹ phẩm như kem nền, kem che khuyết điểm,… với da mặt, </a:t>
            </a: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Up Ribbon 1"/>
          <p:cNvSpPr/>
          <p:nvPr/>
        </p:nvSpPr>
        <p:spPr>
          <a:xfrm>
            <a:off x="17837" y="420301"/>
            <a:ext cx="9126163" cy="775493"/>
          </a:xfrm>
          <a:prstGeom prst="ribbon2">
            <a:avLst/>
          </a:prstGeom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3600" dirty="0"/>
              <a:t>4.1. Trang điểm nền</a:t>
            </a:r>
            <a:endParaRPr lang="en-US" sz="3600" dirty="0"/>
          </a:p>
        </p:txBody>
      </p:sp>
      <p:sp>
        <p:nvSpPr>
          <p:cNvPr id="6" name="Rounded Rectangle 5"/>
          <p:cNvSpPr/>
          <p:nvPr/>
        </p:nvSpPr>
        <p:spPr>
          <a:xfrm>
            <a:off x="17837" y="1361372"/>
            <a:ext cx="9126163" cy="91549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b="1" dirty="0">
                <a:latin typeface="Arial" pitchFamily="34" charset="0"/>
                <a:cs typeface="Arial" pitchFamily="34" charset="0"/>
              </a:rPr>
              <a:t>Bước 2: Sử dụng kem lót </a:t>
            </a:r>
            <a:endParaRPr lang="en-US" sz="3200" b="1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                                       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vi-VN" sz="3200" b="1" dirty="0">
                <a:latin typeface="Arial" pitchFamily="34" charset="0"/>
                <a:cs typeface="Arial" pitchFamily="34" charset="0"/>
              </a:rPr>
              <a:t>Cream liner, Primer)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7647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69568" y="3212977"/>
            <a:ext cx="8622699" cy="273630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nó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giúp khít lỗ chân lông của da nên sẽ bảo vệ da khỏi những chất không tốt và bụi bẩn không ảnh hưởng đến da. </a:t>
            </a:r>
          </a:p>
        </p:txBody>
      </p:sp>
      <p:sp>
        <p:nvSpPr>
          <p:cNvPr id="2" name="Up Ribbon 1"/>
          <p:cNvSpPr/>
          <p:nvPr/>
        </p:nvSpPr>
        <p:spPr>
          <a:xfrm>
            <a:off x="17837" y="420301"/>
            <a:ext cx="9126163" cy="775493"/>
          </a:xfrm>
          <a:prstGeom prst="ribbon2">
            <a:avLst/>
          </a:prstGeom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3600" dirty="0"/>
              <a:t>4.1. Trang điểm nền</a:t>
            </a:r>
            <a:endParaRPr lang="en-US" sz="3600" dirty="0"/>
          </a:p>
        </p:txBody>
      </p:sp>
      <p:sp>
        <p:nvSpPr>
          <p:cNvPr id="6" name="Rounded Rectangle 5"/>
          <p:cNvSpPr/>
          <p:nvPr/>
        </p:nvSpPr>
        <p:spPr>
          <a:xfrm>
            <a:off x="17837" y="1361372"/>
            <a:ext cx="9126163" cy="91549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b="1" dirty="0">
                <a:latin typeface="Arial" pitchFamily="34" charset="0"/>
                <a:cs typeface="Arial" pitchFamily="34" charset="0"/>
              </a:rPr>
              <a:t>Bước 2: Sử dụng kem lót </a:t>
            </a:r>
            <a:endParaRPr lang="en-US" sz="3200" b="1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                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vi-VN" sz="3200" b="1" dirty="0">
                <a:latin typeface="Arial" pitchFamily="34" charset="0"/>
                <a:cs typeface="Arial" pitchFamily="34" charset="0"/>
              </a:rPr>
              <a:t>Cream liner, Primer)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0508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69568" y="2780927"/>
            <a:ext cx="8622699" cy="3024337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Ngoài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ra kem lót cũng giúp </a:t>
            </a: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giữ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lớp nền bền, lâu trôi </a:t>
            </a: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và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giúp làn da được tươi sáng hơn, </a:t>
            </a: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hỗ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trợ lớp kem nền cùng phấn phủ được bền màu lâu hơn.</a:t>
            </a:r>
          </a:p>
        </p:txBody>
      </p:sp>
      <p:sp>
        <p:nvSpPr>
          <p:cNvPr id="2" name="Up Ribbon 1"/>
          <p:cNvSpPr/>
          <p:nvPr/>
        </p:nvSpPr>
        <p:spPr>
          <a:xfrm>
            <a:off x="17837" y="420301"/>
            <a:ext cx="9126163" cy="775493"/>
          </a:xfrm>
          <a:prstGeom prst="ribbon2">
            <a:avLst/>
          </a:prstGeom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3600" dirty="0"/>
              <a:t>4.1. Trang điểm nền</a:t>
            </a:r>
            <a:endParaRPr lang="en-US" sz="3600" dirty="0"/>
          </a:p>
        </p:txBody>
      </p:sp>
      <p:sp>
        <p:nvSpPr>
          <p:cNvPr id="6" name="Rounded Rectangle 5"/>
          <p:cNvSpPr/>
          <p:nvPr/>
        </p:nvSpPr>
        <p:spPr>
          <a:xfrm>
            <a:off x="17837" y="1361372"/>
            <a:ext cx="9126163" cy="91549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b="1" dirty="0">
                <a:latin typeface="Arial" pitchFamily="34" charset="0"/>
                <a:cs typeface="Arial" pitchFamily="34" charset="0"/>
              </a:rPr>
              <a:t>Bước 2: Sử dụng kem lót </a:t>
            </a:r>
            <a:endParaRPr lang="en-US" sz="3200" b="1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                                      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vi-VN" sz="3200" b="1" dirty="0">
                <a:latin typeface="Arial" pitchFamily="34" charset="0"/>
                <a:cs typeface="Arial" pitchFamily="34" charset="0"/>
              </a:rPr>
              <a:t>Cream liner, Primer)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3494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69568" y="2780927"/>
            <a:ext cx="8622699" cy="302433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Lớp kem nền giúp cho da sáng và trắng hơn, </a:t>
            </a: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làm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biến mất những thâm, mụn, tàn nhang trên khuôn mặt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...</a:t>
            </a: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nên ch</a:t>
            </a:r>
            <a:r>
              <a:rPr lang="en-US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ọ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kem nền phù hợp với màu da.</a:t>
            </a:r>
          </a:p>
        </p:txBody>
      </p:sp>
      <p:sp>
        <p:nvSpPr>
          <p:cNvPr id="2" name="Up Ribbon 1"/>
          <p:cNvSpPr/>
          <p:nvPr/>
        </p:nvSpPr>
        <p:spPr>
          <a:xfrm>
            <a:off x="17837" y="420301"/>
            <a:ext cx="9126163" cy="775493"/>
          </a:xfrm>
          <a:prstGeom prst="ribbon2">
            <a:avLst/>
          </a:prstGeom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3600" dirty="0"/>
              <a:t>4.1. Trang điểm nền</a:t>
            </a:r>
            <a:endParaRPr lang="en-US" sz="3600" dirty="0"/>
          </a:p>
        </p:txBody>
      </p:sp>
      <p:sp>
        <p:nvSpPr>
          <p:cNvPr id="6" name="Rounded Rectangle 5"/>
          <p:cNvSpPr/>
          <p:nvPr/>
        </p:nvSpPr>
        <p:spPr>
          <a:xfrm>
            <a:off x="17837" y="1361372"/>
            <a:ext cx="9126163" cy="915499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b="1" dirty="0">
                <a:latin typeface="Arial" pitchFamily="34" charset="0"/>
                <a:cs typeface="Arial" pitchFamily="34" charset="0"/>
              </a:rPr>
              <a:t>Bước 3: Sử dụng kem nền (Foudation)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494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69568" y="2708920"/>
            <a:ext cx="8622699" cy="352839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Công dụng của loại kem này là che khuyết điểm khi muốn giấu đi </a:t>
            </a: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những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quầng thâm mắt, </a:t>
            </a: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những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đốm mụn, </a:t>
            </a: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những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tàn nhang </a:t>
            </a: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                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làm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xấu khuôn mặt...</a:t>
            </a:r>
          </a:p>
        </p:txBody>
      </p:sp>
      <p:sp>
        <p:nvSpPr>
          <p:cNvPr id="2" name="Up Ribbon 1"/>
          <p:cNvSpPr/>
          <p:nvPr/>
        </p:nvSpPr>
        <p:spPr>
          <a:xfrm>
            <a:off x="17837" y="420301"/>
            <a:ext cx="9126163" cy="775493"/>
          </a:xfrm>
          <a:prstGeom prst="ribbon2">
            <a:avLst/>
          </a:prstGeom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3600" dirty="0"/>
              <a:t>4.1. Trang điểm nền</a:t>
            </a:r>
            <a:endParaRPr lang="en-US" sz="3600" dirty="0"/>
          </a:p>
        </p:txBody>
      </p:sp>
      <p:sp>
        <p:nvSpPr>
          <p:cNvPr id="6" name="Rounded Rectangle 5"/>
          <p:cNvSpPr/>
          <p:nvPr/>
        </p:nvSpPr>
        <p:spPr>
          <a:xfrm>
            <a:off x="17837" y="1361372"/>
            <a:ext cx="9126163" cy="915499"/>
          </a:xfrm>
          <a:prstGeom prst="roundRect">
            <a:avLst/>
          </a:prstGeom>
          <a:solidFill>
            <a:schemeClr val="tx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b="1" dirty="0">
                <a:latin typeface="Arial" pitchFamily="34" charset="0"/>
                <a:cs typeface="Arial" pitchFamily="34" charset="0"/>
              </a:rPr>
              <a:t>Bước 4: Kem che khuyết điểm (Concealer)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8980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69568" y="2708920"/>
            <a:ext cx="8622699" cy="3528393"/>
          </a:xfrm>
          <a:prstGeom prst="rect">
            <a:avLst/>
          </a:prstGeom>
          <a:solidFill>
            <a:schemeClr val="tx1"/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Sử dụng phấn phủ là rất quan trọng cho 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bảo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vệ da mỗi khi ra ngoài, hạn chế bụi bẩn bám vào để 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â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mụn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...</a:t>
            </a: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giúp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cho khuôn mặt sáng hơn, khỏe hơn </a:t>
            </a: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và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định hình lớp nền lâu 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trôi…</a:t>
            </a:r>
            <a:r>
              <a:rPr lang="en-US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Up Ribbon 1"/>
          <p:cNvSpPr/>
          <p:nvPr/>
        </p:nvSpPr>
        <p:spPr>
          <a:xfrm>
            <a:off x="17837" y="420301"/>
            <a:ext cx="9126163" cy="775493"/>
          </a:xfrm>
          <a:prstGeom prst="ribbon2">
            <a:avLst/>
          </a:prstGeom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3600" dirty="0"/>
              <a:t>4.1. Trang điểm nền</a:t>
            </a:r>
            <a:endParaRPr lang="en-US" sz="3600" dirty="0"/>
          </a:p>
        </p:txBody>
      </p:sp>
      <p:sp>
        <p:nvSpPr>
          <p:cNvPr id="6" name="Rounded Rectangle 5"/>
          <p:cNvSpPr/>
          <p:nvPr/>
        </p:nvSpPr>
        <p:spPr>
          <a:xfrm>
            <a:off x="17837" y="1361372"/>
            <a:ext cx="9126163" cy="915499"/>
          </a:xfrm>
          <a:prstGeom prst="roundRect">
            <a:avLst/>
          </a:prstGeom>
          <a:solidFill>
            <a:schemeClr val="tx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b="1" dirty="0">
                <a:latin typeface="Arial" pitchFamily="34" charset="0"/>
                <a:cs typeface="Arial" pitchFamily="34" charset="0"/>
              </a:rPr>
              <a:t>Bước 5: Sử dụng phấn phủ (Powder)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3466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Up Ribbon 1"/>
          <p:cNvSpPr/>
          <p:nvPr/>
        </p:nvSpPr>
        <p:spPr>
          <a:xfrm>
            <a:off x="17837" y="420301"/>
            <a:ext cx="9126163" cy="775493"/>
          </a:xfrm>
          <a:prstGeom prst="ribbon2">
            <a:avLst/>
          </a:prstGeom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3600" dirty="0"/>
              <a:t>4.1. Trang điểm nền</a:t>
            </a:r>
            <a:endParaRPr lang="en-US" sz="3600" dirty="0"/>
          </a:p>
        </p:txBody>
      </p:sp>
      <p:sp>
        <p:nvSpPr>
          <p:cNvPr id="6" name="Rounded Rectangle 5"/>
          <p:cNvSpPr/>
          <p:nvPr/>
        </p:nvSpPr>
        <p:spPr>
          <a:xfrm>
            <a:off x="0" y="5465829"/>
            <a:ext cx="9126163" cy="915499"/>
          </a:xfrm>
          <a:prstGeom prst="roundRect">
            <a:avLst/>
          </a:prstGeom>
          <a:solidFill>
            <a:schemeClr val="tx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b="1" dirty="0">
                <a:latin typeface="Arial" pitchFamily="34" charset="0"/>
                <a:cs typeface="Arial" pitchFamily="34" charset="0"/>
              </a:rPr>
              <a:t>Bước 5: Sử dụng phấn phủ (Powder)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-1" y="4365104"/>
            <a:ext cx="9126163" cy="915499"/>
          </a:xfrm>
          <a:prstGeom prst="roundRect">
            <a:avLst/>
          </a:prstGeom>
          <a:solidFill>
            <a:schemeClr val="tx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b="1" dirty="0">
                <a:latin typeface="Arial" pitchFamily="34" charset="0"/>
                <a:cs typeface="Arial" pitchFamily="34" charset="0"/>
              </a:rPr>
              <a:t>Bước 4: Kem che khuyết điểm (Concealer)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0" y="3284984"/>
            <a:ext cx="9126163" cy="915499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b="1" dirty="0">
                <a:latin typeface="Arial" pitchFamily="34" charset="0"/>
                <a:cs typeface="Arial" pitchFamily="34" charset="0"/>
              </a:rPr>
              <a:t>Bước 3: Sử dụng kem nền (Foudation)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-2" y="2204864"/>
            <a:ext cx="9126163" cy="91549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b="1" dirty="0">
                <a:latin typeface="Arial" pitchFamily="34" charset="0"/>
                <a:cs typeface="Arial" pitchFamily="34" charset="0"/>
              </a:rPr>
              <a:t>Bước 2: Sử dụng kem lót </a:t>
            </a:r>
            <a:endParaRPr lang="en-US" sz="3200" b="1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                                      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vi-VN" sz="3200" b="1" dirty="0">
                <a:latin typeface="Arial" pitchFamily="34" charset="0"/>
                <a:cs typeface="Arial" pitchFamily="34" charset="0"/>
              </a:rPr>
              <a:t>Cream liner, Primer)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95536" y="1361373"/>
            <a:ext cx="8208912" cy="69947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Bước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1: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Làm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sạch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da (skin cleansing)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6083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64294" y="1514476"/>
            <a:ext cx="6019874" cy="117951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11/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Trang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điểm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nền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gồm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có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4294" y="3211513"/>
            <a:ext cx="3495675" cy="137636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3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bước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13870" y="4862514"/>
            <a:ext cx="3446099" cy="137636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b.</a:t>
            </a:r>
            <a:r>
              <a:rPr lang="de-DE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4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bước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704035" y="3211513"/>
            <a:ext cx="3495675" cy="137636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c.</a:t>
            </a:r>
            <a:r>
              <a:rPr lang="vi-VN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5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z="3200" b="1" dirty="0">
                <a:latin typeface="Arial" pitchFamily="34" charset="0"/>
                <a:cs typeface="Arial" pitchFamily="34" charset="0"/>
              </a:rPr>
              <a:t>bước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704035" y="4862514"/>
            <a:ext cx="3153965" cy="127158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d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6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z="3200" b="1" dirty="0">
                <a:latin typeface="Arial" pitchFamily="34" charset="0"/>
                <a:cs typeface="Arial" pitchFamily="34" charset="0"/>
              </a:rPr>
              <a:t>bước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itle 2"/>
          <p:cNvSpPr txBox="1">
            <a:spLocks/>
          </p:cNvSpPr>
          <p:nvPr/>
        </p:nvSpPr>
        <p:spPr>
          <a:xfrm>
            <a:off x="1574987" y="39301"/>
            <a:ext cx="6453397" cy="93877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000" kern="1200" cap="all" spc="5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smtClean="0">
                <a:latin typeface="Arial" pitchFamily="34" charset="0"/>
                <a:cs typeface="Arial" pitchFamily="34" charset="0"/>
              </a:rPr>
              <a:t>Chọn câu trả lời đúng nhất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4825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Rounded Rectangle 20"/>
          <p:cNvSpPr/>
          <p:nvPr/>
        </p:nvSpPr>
        <p:spPr>
          <a:xfrm>
            <a:off x="50006" y="1514476"/>
            <a:ext cx="8914481" cy="117951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12/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Bước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đầu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tiên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trang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điểm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3200" b="1" dirty="0"/>
              <a:t>	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4139952" y="3310444"/>
            <a:ext cx="3230165" cy="1039813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c. Cream liner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0" y="4851401"/>
            <a:ext cx="3851920" cy="105092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Foudation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0" y="3292476"/>
            <a:ext cx="3851920" cy="1039813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Skin 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cleansing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4139952" y="4832641"/>
            <a:ext cx="3265884" cy="104775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d. Concealer </a:t>
            </a:r>
          </a:p>
        </p:txBody>
      </p:sp>
      <p:sp>
        <p:nvSpPr>
          <p:cNvPr id="10" name="Title 2"/>
          <p:cNvSpPr txBox="1">
            <a:spLocks/>
          </p:cNvSpPr>
          <p:nvPr/>
        </p:nvSpPr>
        <p:spPr>
          <a:xfrm>
            <a:off x="1574987" y="39301"/>
            <a:ext cx="6453397" cy="93877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000" kern="1200" cap="all" spc="5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smtClean="0">
                <a:latin typeface="Arial" pitchFamily="34" charset="0"/>
                <a:cs typeface="Arial" pitchFamily="34" charset="0"/>
              </a:rPr>
              <a:t>Chọn câu trả lời đúng nhất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2289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286940" y="1441451"/>
            <a:ext cx="8605539" cy="1179513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13/ 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Bước 4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dùng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k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em </a:t>
            </a:r>
            <a:r>
              <a:rPr lang="vi-VN" sz="3200" b="1" dirty="0">
                <a:latin typeface="Arial" pitchFamily="34" charset="0"/>
                <a:cs typeface="Arial" pitchFamily="34" charset="0"/>
              </a:rPr>
              <a:t>che khuyết 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điểm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1906" y="3270250"/>
            <a:ext cx="3840014" cy="10858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a. Skin cleansing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995936" y="3270250"/>
            <a:ext cx="3840444" cy="10858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c. Cream liner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984460" y="4819940"/>
            <a:ext cx="3851920" cy="106521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d. </a:t>
            </a:r>
            <a:r>
              <a:rPr lang="vi-VN" sz="3200" b="1" dirty="0">
                <a:latin typeface="Arial" pitchFamily="34" charset="0"/>
                <a:cs typeface="Arial" pitchFamily="34" charset="0"/>
              </a:rPr>
              <a:t>Concealer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1906" y="4819940"/>
            <a:ext cx="3840014" cy="106521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Foudation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 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itle 2"/>
          <p:cNvSpPr txBox="1">
            <a:spLocks/>
          </p:cNvSpPr>
          <p:nvPr/>
        </p:nvSpPr>
        <p:spPr>
          <a:xfrm>
            <a:off x="1574987" y="39301"/>
            <a:ext cx="6453397" cy="93877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000" kern="1200" cap="all" spc="5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smtClean="0">
                <a:latin typeface="Arial" pitchFamily="34" charset="0"/>
                <a:cs typeface="Arial" pitchFamily="34" charset="0"/>
              </a:rPr>
              <a:t>Chọn câu trả lời đúng nhất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4077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286940" y="1441451"/>
            <a:ext cx="8029475" cy="1179513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14/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Mục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dịch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sử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kem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lót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Cream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liner)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là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1906" y="3270250"/>
            <a:ext cx="4362386" cy="10858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a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Che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khuyết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điểm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787560" y="3270250"/>
            <a:ext cx="3312319" cy="10858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Làm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sạch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da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1906" y="4905376"/>
            <a:ext cx="4362386" cy="106362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da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787560" y="4903788"/>
            <a:ext cx="3312319" cy="106521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d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. Da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sáng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hơn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itle 2"/>
          <p:cNvSpPr txBox="1">
            <a:spLocks/>
          </p:cNvSpPr>
          <p:nvPr/>
        </p:nvSpPr>
        <p:spPr>
          <a:xfrm>
            <a:off x="1574987" y="39301"/>
            <a:ext cx="6453397" cy="93877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000" kern="1200" cap="all" spc="5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smtClean="0">
                <a:latin typeface="Arial" pitchFamily="34" charset="0"/>
                <a:cs typeface="Arial" pitchFamily="34" charset="0"/>
              </a:rPr>
              <a:t>Chọn câu trả lời đúng nhất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27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286940" y="1441451"/>
            <a:ext cx="8677547" cy="1179513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15/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Mục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đích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vệc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dùng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kem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che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khuyết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điểm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vi-VN" sz="3200" b="1" dirty="0">
                <a:latin typeface="Arial" pitchFamily="34" charset="0"/>
                <a:cs typeface="Arial" pitchFamily="34" charset="0"/>
              </a:rPr>
              <a:t>Concealer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)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1906" y="3270250"/>
            <a:ext cx="4362386" cy="10858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Để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da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bị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bụi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bám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vào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787560" y="3270250"/>
            <a:ext cx="4176927" cy="10858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H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ỗ </a:t>
            </a:r>
            <a:r>
              <a:rPr lang="vi-VN" sz="3200" b="1" dirty="0">
                <a:latin typeface="Arial" pitchFamily="34" charset="0"/>
                <a:cs typeface="Arial" pitchFamily="34" charset="0"/>
              </a:rPr>
              <a:t>trợ 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phấn </a:t>
            </a:r>
            <a:r>
              <a:rPr lang="vi-VN" sz="3200" b="1" dirty="0">
                <a:latin typeface="Arial" pitchFamily="34" charset="0"/>
                <a:cs typeface="Arial" pitchFamily="34" charset="0"/>
              </a:rPr>
              <a:t>phủ được bền 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lâu </a:t>
            </a:r>
            <a:r>
              <a:rPr lang="vi-VN" sz="3200" b="1" dirty="0">
                <a:latin typeface="Arial" pitchFamily="34" charset="0"/>
                <a:cs typeface="Arial" pitchFamily="34" charset="0"/>
              </a:rPr>
              <a:t>hơn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1906" y="4905376"/>
            <a:ext cx="4362386" cy="106362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Để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nhìn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thấy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quầng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thâm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801685" y="4903788"/>
            <a:ext cx="4162802" cy="106521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Để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làm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sạch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da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itle 2"/>
          <p:cNvSpPr txBox="1">
            <a:spLocks/>
          </p:cNvSpPr>
          <p:nvPr/>
        </p:nvSpPr>
        <p:spPr>
          <a:xfrm>
            <a:off x="1574987" y="39301"/>
            <a:ext cx="6453397" cy="93877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000" kern="1200" cap="all" spc="5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dirty="0" err="1" smtClean="0">
                <a:latin typeface="Arial" pitchFamily="34" charset="0"/>
                <a:cs typeface="Arial" pitchFamily="34" charset="0"/>
              </a:rPr>
              <a:t>Chọn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câu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trả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lời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đúng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nhất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27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69568" y="2348880"/>
            <a:ext cx="8622699" cy="4104456"/>
          </a:xfrm>
          <a:prstGeom prst="rect">
            <a:avLst/>
          </a:prstGeom>
          <a:solidFill>
            <a:schemeClr val="tx1"/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Chân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mày được xem là điểm nhấn quan trọng trên khuôn mặt, </a:t>
            </a: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36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chân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mày đẹp sẽ giúp gương mặt thêm thu hút và thanh thoát hơn, </a:t>
            </a: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có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thể sửa chữa những khuyết điểm của khuôn mặt. </a:t>
            </a:r>
          </a:p>
        </p:txBody>
      </p:sp>
      <p:sp>
        <p:nvSpPr>
          <p:cNvPr id="2" name="Up Ribbon 1"/>
          <p:cNvSpPr/>
          <p:nvPr/>
        </p:nvSpPr>
        <p:spPr>
          <a:xfrm>
            <a:off x="17837" y="420301"/>
            <a:ext cx="9126163" cy="775493"/>
          </a:xfrm>
          <a:prstGeom prst="ribbon2">
            <a:avLst/>
          </a:prstGeom>
          <a:solidFill>
            <a:schemeClr val="accent2">
              <a:lumMod val="75000"/>
            </a:schemeClr>
          </a:solidFill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4000" b="1" dirty="0"/>
              <a:t>4.2. Trang điểm </a:t>
            </a:r>
            <a:endParaRPr lang="en-US" sz="4000" b="1" dirty="0"/>
          </a:p>
        </p:txBody>
      </p:sp>
      <p:sp>
        <p:nvSpPr>
          <p:cNvPr id="6" name="Rounded Rectangle 5"/>
          <p:cNvSpPr/>
          <p:nvPr/>
        </p:nvSpPr>
        <p:spPr>
          <a:xfrm>
            <a:off x="2339752" y="1361373"/>
            <a:ext cx="4536504" cy="699476"/>
          </a:xfrm>
          <a:prstGeom prst="roundRect">
            <a:avLst/>
          </a:prstGeom>
          <a:solidFill>
            <a:schemeClr val="tx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b="1" dirty="0">
                <a:latin typeface="Arial" pitchFamily="34" charset="0"/>
                <a:cs typeface="Arial" pitchFamily="34" charset="0"/>
              </a:rPr>
              <a:t>Bước 1: Kẻ chân mày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1622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69568" y="3140968"/>
            <a:ext cx="8622699" cy="1944216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Do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đó, việc vẽ </a:t>
            </a:r>
            <a:r>
              <a:rPr lang="en-US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ặp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chân mày  giữ một vai trò quan trọng trong quá trình trang điểm. </a:t>
            </a:r>
          </a:p>
        </p:txBody>
      </p:sp>
      <p:sp>
        <p:nvSpPr>
          <p:cNvPr id="2" name="Up Ribbon 1"/>
          <p:cNvSpPr/>
          <p:nvPr/>
        </p:nvSpPr>
        <p:spPr>
          <a:xfrm>
            <a:off x="17837" y="420301"/>
            <a:ext cx="9126163" cy="775493"/>
          </a:xfrm>
          <a:prstGeom prst="ribbon2">
            <a:avLst/>
          </a:prstGeom>
          <a:solidFill>
            <a:schemeClr val="accent2">
              <a:lumMod val="75000"/>
            </a:schemeClr>
          </a:solidFill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4000" b="1" dirty="0"/>
              <a:t>4.2. Trang điểm </a:t>
            </a:r>
            <a:endParaRPr lang="en-US" sz="4000" b="1" dirty="0"/>
          </a:p>
        </p:txBody>
      </p:sp>
      <p:sp>
        <p:nvSpPr>
          <p:cNvPr id="6" name="Rounded Rectangle 5"/>
          <p:cNvSpPr/>
          <p:nvPr/>
        </p:nvSpPr>
        <p:spPr>
          <a:xfrm>
            <a:off x="2339752" y="1361373"/>
            <a:ext cx="4536504" cy="699476"/>
          </a:xfrm>
          <a:prstGeom prst="roundRect">
            <a:avLst/>
          </a:prstGeom>
          <a:solidFill>
            <a:schemeClr val="tx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b="1" dirty="0">
                <a:latin typeface="Arial" pitchFamily="34" charset="0"/>
                <a:cs typeface="Arial" pitchFamily="34" charset="0"/>
              </a:rPr>
              <a:t>Bước 1: Kẻ chân mày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1068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69568" y="2708920"/>
            <a:ext cx="8622699" cy="352839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Để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có cặp chân mày tự nhiên, hài hoà với khuôn mặt, </a:t>
            </a: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cách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tốt nhất là dùng bút chì kẻ mày vẽ theo hình dạng có sẵn của chân mày, </a:t>
            </a: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có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thể tỉa bớt chút ít cho đường cong của chân mày được gọn và đều.</a:t>
            </a:r>
          </a:p>
        </p:txBody>
      </p:sp>
      <p:sp>
        <p:nvSpPr>
          <p:cNvPr id="2" name="Up Ribbon 1"/>
          <p:cNvSpPr/>
          <p:nvPr/>
        </p:nvSpPr>
        <p:spPr>
          <a:xfrm>
            <a:off x="17837" y="420301"/>
            <a:ext cx="9126163" cy="775493"/>
          </a:xfrm>
          <a:prstGeom prst="ribbon2">
            <a:avLst/>
          </a:prstGeom>
          <a:solidFill>
            <a:schemeClr val="accent2">
              <a:lumMod val="75000"/>
            </a:schemeClr>
          </a:solidFill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4000" b="1" dirty="0"/>
              <a:t>4.2. Trang điểm </a:t>
            </a:r>
            <a:endParaRPr lang="en-US" sz="4000" b="1" dirty="0"/>
          </a:p>
        </p:txBody>
      </p:sp>
      <p:sp>
        <p:nvSpPr>
          <p:cNvPr id="6" name="Rounded Rectangle 5"/>
          <p:cNvSpPr/>
          <p:nvPr/>
        </p:nvSpPr>
        <p:spPr>
          <a:xfrm>
            <a:off x="2339752" y="1361373"/>
            <a:ext cx="4536504" cy="699476"/>
          </a:xfrm>
          <a:prstGeom prst="roundRect">
            <a:avLst/>
          </a:prstGeom>
          <a:solidFill>
            <a:schemeClr val="tx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b="1" dirty="0">
                <a:latin typeface="Arial" pitchFamily="34" charset="0"/>
                <a:cs typeface="Arial" pitchFamily="34" charset="0"/>
              </a:rPr>
              <a:t>Bước 1: Kẻ chân mày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9359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69568" y="2708920"/>
            <a:ext cx="8622699" cy="3528393"/>
          </a:xfrm>
          <a:prstGeom prst="rect">
            <a:avLst/>
          </a:prstGeom>
          <a:solidFill>
            <a:schemeClr val="tx1"/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Chân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mày luôn luôn thay đổi theo thời trang, </a:t>
            </a: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nhưng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cũng tuỳ theo gương mặt mà tạo ra kiểu chân mày</a:t>
            </a:r>
          </a:p>
        </p:txBody>
      </p:sp>
      <p:sp>
        <p:nvSpPr>
          <p:cNvPr id="2" name="Up Ribbon 1"/>
          <p:cNvSpPr/>
          <p:nvPr/>
        </p:nvSpPr>
        <p:spPr>
          <a:xfrm>
            <a:off x="17837" y="420301"/>
            <a:ext cx="9126163" cy="775493"/>
          </a:xfrm>
          <a:prstGeom prst="ribbon2">
            <a:avLst/>
          </a:prstGeom>
          <a:solidFill>
            <a:schemeClr val="accent2">
              <a:lumMod val="75000"/>
            </a:schemeClr>
          </a:solidFill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4000" b="1" dirty="0"/>
              <a:t>4.2. Trang điểm </a:t>
            </a:r>
            <a:endParaRPr lang="en-US" sz="4000" b="1" dirty="0"/>
          </a:p>
        </p:txBody>
      </p:sp>
      <p:sp>
        <p:nvSpPr>
          <p:cNvPr id="6" name="Rounded Rectangle 5"/>
          <p:cNvSpPr/>
          <p:nvPr/>
        </p:nvSpPr>
        <p:spPr>
          <a:xfrm>
            <a:off x="2339752" y="1361373"/>
            <a:ext cx="4536504" cy="699476"/>
          </a:xfrm>
          <a:prstGeom prst="roundRect">
            <a:avLst/>
          </a:prstGeom>
          <a:solidFill>
            <a:schemeClr val="tx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b="1" dirty="0">
                <a:latin typeface="Arial" pitchFamily="34" charset="0"/>
                <a:cs typeface="Arial" pitchFamily="34" charset="0"/>
              </a:rPr>
              <a:t>Bước 1: Kẻ chân mày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2878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69568" y="2708920"/>
            <a:ext cx="8622699" cy="381642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Tiêu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chuẩn của một đường chân mày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vi-VN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	Đầu chân mày nằm trên trục nối liền cánh mũi và khoé mắt.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	Đuôi chân mày nằm trên trục nối liền cánh mũi và đuôi mắt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Up Ribbon 1"/>
          <p:cNvSpPr/>
          <p:nvPr/>
        </p:nvSpPr>
        <p:spPr>
          <a:xfrm>
            <a:off x="17837" y="420301"/>
            <a:ext cx="9126163" cy="775493"/>
          </a:xfrm>
          <a:prstGeom prst="ribbon2">
            <a:avLst/>
          </a:prstGeom>
          <a:solidFill>
            <a:schemeClr val="accent2">
              <a:lumMod val="75000"/>
            </a:schemeClr>
          </a:solidFill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4000" b="1" dirty="0"/>
              <a:t>4.2. Trang điểm </a:t>
            </a:r>
            <a:endParaRPr lang="en-US" sz="4000" b="1" dirty="0"/>
          </a:p>
        </p:txBody>
      </p:sp>
      <p:sp>
        <p:nvSpPr>
          <p:cNvPr id="6" name="Rounded Rectangle 5"/>
          <p:cNvSpPr/>
          <p:nvPr/>
        </p:nvSpPr>
        <p:spPr>
          <a:xfrm>
            <a:off x="2339752" y="1361373"/>
            <a:ext cx="4536504" cy="699476"/>
          </a:xfrm>
          <a:prstGeom prst="roundRect">
            <a:avLst/>
          </a:prstGeom>
          <a:solidFill>
            <a:schemeClr val="tx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b="1" dirty="0">
                <a:latin typeface="Arial" pitchFamily="34" charset="0"/>
                <a:cs typeface="Arial" pitchFamily="34" charset="0"/>
              </a:rPr>
              <a:t>Bước 1: Kẻ chân mày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0773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120592" y="1196753"/>
            <a:ext cx="6395624" cy="5544615"/>
          </a:xfrm>
          <a:prstGeom prst="rect">
            <a:avLst/>
          </a:prstGeom>
          <a:solidFill>
            <a:schemeClr val="tx1">
              <a:lumMod val="95000"/>
            </a:schemeClr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vi-VN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339752" y="116633"/>
            <a:ext cx="5760640" cy="1080120"/>
          </a:xfrm>
          <a:prstGeom prst="roundRect">
            <a:avLst/>
          </a:prstGeom>
          <a:solidFill>
            <a:schemeClr val="tx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b="1" dirty="0">
                <a:latin typeface="Arial" pitchFamily="34" charset="0"/>
                <a:cs typeface="Arial" pitchFamily="34" charset="0"/>
              </a:rPr>
              <a:t>Tiêu chuẩn của một đường chân mày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24747309"/>
              </p:ext>
            </p:extLst>
          </p:nvPr>
        </p:nvGraphicFramePr>
        <p:xfrm>
          <a:off x="269568" y="1340768"/>
          <a:ext cx="5886608" cy="540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r:id="rId4" imgW="1618920" imgH="1637640" progId="CorelDRAW.Graphic.13">
                  <p:embed/>
                </p:oleObj>
              </mc:Choice>
              <mc:Fallback>
                <p:oleObj r:id="rId4" imgW="1618920" imgH="1637640" progId="CorelDRAW.Graphic.1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9568" y="1340768"/>
                        <a:ext cx="5886608" cy="5400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2411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120592" y="2276872"/>
            <a:ext cx="8915904" cy="424847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Phương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pháp vẽ chân mày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	Dùng bút chì mày vẽ lướt nhẹ trên lông mày sau đó dùng bàn chải hay một cây cọ nhỏ để chải chì ra cho 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và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tự nhiên.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	Đầu chân mày tô nhạt, càng về phía đuôi càng 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đậ</a:t>
            </a:r>
            <a:r>
              <a:rPr lang="en-US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dần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Up Ribbon 1"/>
          <p:cNvSpPr/>
          <p:nvPr/>
        </p:nvSpPr>
        <p:spPr>
          <a:xfrm>
            <a:off x="17837" y="420301"/>
            <a:ext cx="9126163" cy="775493"/>
          </a:xfrm>
          <a:prstGeom prst="ribbon2">
            <a:avLst/>
          </a:prstGeom>
          <a:solidFill>
            <a:schemeClr val="accent2">
              <a:lumMod val="75000"/>
            </a:schemeClr>
          </a:solidFill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4000" b="1" dirty="0"/>
              <a:t>4.2. Trang điểm </a:t>
            </a:r>
            <a:endParaRPr lang="en-US" sz="4000" b="1" dirty="0"/>
          </a:p>
        </p:txBody>
      </p:sp>
      <p:sp>
        <p:nvSpPr>
          <p:cNvPr id="6" name="Rounded Rectangle 5"/>
          <p:cNvSpPr/>
          <p:nvPr/>
        </p:nvSpPr>
        <p:spPr>
          <a:xfrm>
            <a:off x="2339752" y="1361373"/>
            <a:ext cx="4536504" cy="699476"/>
          </a:xfrm>
          <a:prstGeom prst="roundRect">
            <a:avLst/>
          </a:prstGeom>
          <a:solidFill>
            <a:schemeClr val="tx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b="1" dirty="0">
                <a:latin typeface="Arial" pitchFamily="34" charset="0"/>
                <a:cs typeface="Arial" pitchFamily="34" charset="0"/>
              </a:rPr>
              <a:t>Bước 1: Kẻ chân mày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411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Up Ribbon 1"/>
          <p:cNvSpPr/>
          <p:nvPr/>
        </p:nvSpPr>
        <p:spPr>
          <a:xfrm>
            <a:off x="17837" y="420301"/>
            <a:ext cx="9126163" cy="775493"/>
          </a:xfrm>
          <a:prstGeom prst="ribbon2">
            <a:avLst/>
          </a:prstGeom>
          <a:solidFill>
            <a:schemeClr val="accent2">
              <a:lumMod val="75000"/>
            </a:schemeClr>
          </a:solidFill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4000" b="1" dirty="0"/>
              <a:t>4.2. Trang điểm </a:t>
            </a:r>
            <a:endParaRPr lang="en-US" sz="4000" b="1" dirty="0"/>
          </a:p>
        </p:txBody>
      </p:sp>
      <p:sp>
        <p:nvSpPr>
          <p:cNvPr id="6" name="Rounded Rectangle 5"/>
          <p:cNvSpPr/>
          <p:nvPr/>
        </p:nvSpPr>
        <p:spPr>
          <a:xfrm>
            <a:off x="2339752" y="1361373"/>
            <a:ext cx="4536504" cy="699476"/>
          </a:xfrm>
          <a:prstGeom prst="roundRect">
            <a:avLst/>
          </a:prstGeom>
          <a:solidFill>
            <a:schemeClr val="tx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b="1" dirty="0">
                <a:latin typeface="Arial" pitchFamily="34" charset="0"/>
                <a:cs typeface="Arial" pitchFamily="34" charset="0"/>
              </a:rPr>
              <a:t>Bước 1: Kẻ chân mày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849" y="2087536"/>
            <a:ext cx="7898615" cy="47544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7411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Up Ribbon 1"/>
          <p:cNvSpPr/>
          <p:nvPr/>
        </p:nvSpPr>
        <p:spPr>
          <a:xfrm>
            <a:off x="17837" y="420301"/>
            <a:ext cx="9126163" cy="775493"/>
          </a:xfrm>
          <a:prstGeom prst="ribbon2">
            <a:avLst/>
          </a:prstGeom>
          <a:solidFill>
            <a:schemeClr val="accent2">
              <a:lumMod val="75000"/>
            </a:schemeClr>
          </a:solidFill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4000" b="1" dirty="0"/>
              <a:t>4.2. Trang điểm </a:t>
            </a:r>
            <a:endParaRPr lang="en-US" sz="4000" b="1" dirty="0"/>
          </a:p>
        </p:txBody>
      </p:sp>
      <p:sp>
        <p:nvSpPr>
          <p:cNvPr id="6" name="Rounded Rectangle 5"/>
          <p:cNvSpPr/>
          <p:nvPr/>
        </p:nvSpPr>
        <p:spPr>
          <a:xfrm>
            <a:off x="2339752" y="1361373"/>
            <a:ext cx="4536504" cy="699476"/>
          </a:xfrm>
          <a:prstGeom prst="roundRect">
            <a:avLst/>
          </a:prstGeom>
          <a:solidFill>
            <a:schemeClr val="tx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b="1" dirty="0">
                <a:latin typeface="Arial" pitchFamily="34" charset="0"/>
                <a:cs typeface="Arial" pitchFamily="34" charset="0"/>
              </a:rPr>
              <a:t>Bước 1: Kẻ chân mày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6253" y="2150639"/>
            <a:ext cx="6284099" cy="4707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1609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Up Ribbon 1"/>
          <p:cNvSpPr/>
          <p:nvPr/>
        </p:nvSpPr>
        <p:spPr>
          <a:xfrm>
            <a:off x="17837" y="420301"/>
            <a:ext cx="9126163" cy="775493"/>
          </a:xfrm>
          <a:prstGeom prst="ribbon2">
            <a:avLst/>
          </a:prstGeom>
          <a:solidFill>
            <a:schemeClr val="accent2">
              <a:lumMod val="75000"/>
            </a:schemeClr>
          </a:solidFill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4000" b="1" dirty="0"/>
              <a:t>4.2. Trang điểm </a:t>
            </a:r>
            <a:endParaRPr lang="en-US" sz="4000" b="1" dirty="0"/>
          </a:p>
        </p:txBody>
      </p:sp>
      <p:sp>
        <p:nvSpPr>
          <p:cNvPr id="6" name="Rounded Rectangle 5"/>
          <p:cNvSpPr/>
          <p:nvPr/>
        </p:nvSpPr>
        <p:spPr>
          <a:xfrm>
            <a:off x="2339752" y="1361373"/>
            <a:ext cx="4536504" cy="699476"/>
          </a:xfrm>
          <a:prstGeom prst="roundRect">
            <a:avLst/>
          </a:prstGeom>
          <a:solidFill>
            <a:schemeClr val="tx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b="1" dirty="0">
                <a:latin typeface="Arial" pitchFamily="34" charset="0"/>
                <a:cs typeface="Arial" pitchFamily="34" charset="0"/>
              </a:rPr>
              <a:t>Bước 1: Kẻ chân mày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2646" y="2081472"/>
            <a:ext cx="4644877" cy="4884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4865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Up Ribbon 1"/>
          <p:cNvSpPr/>
          <p:nvPr/>
        </p:nvSpPr>
        <p:spPr>
          <a:xfrm>
            <a:off x="17837" y="420301"/>
            <a:ext cx="9126163" cy="775493"/>
          </a:xfrm>
          <a:prstGeom prst="ribbon2">
            <a:avLst/>
          </a:prstGeom>
          <a:solidFill>
            <a:schemeClr val="accent2">
              <a:lumMod val="75000"/>
            </a:schemeClr>
          </a:solidFill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4000" b="1" dirty="0"/>
              <a:t>4.2. Trang điểm </a:t>
            </a:r>
            <a:endParaRPr lang="en-US" sz="4000" b="1" dirty="0"/>
          </a:p>
        </p:txBody>
      </p:sp>
      <p:sp>
        <p:nvSpPr>
          <p:cNvPr id="6" name="Rounded Rectangle 5"/>
          <p:cNvSpPr/>
          <p:nvPr/>
        </p:nvSpPr>
        <p:spPr>
          <a:xfrm>
            <a:off x="2339752" y="1361373"/>
            <a:ext cx="4536504" cy="699476"/>
          </a:xfrm>
          <a:prstGeom prst="roundRect">
            <a:avLst/>
          </a:prstGeom>
          <a:solidFill>
            <a:schemeClr val="tx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b="1" dirty="0">
                <a:latin typeface="Arial" pitchFamily="34" charset="0"/>
                <a:cs typeface="Arial" pitchFamily="34" charset="0"/>
              </a:rPr>
              <a:t>Bước 1: Kẻ chân mày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657" y="2309543"/>
            <a:ext cx="7086521" cy="39684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1609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69568" y="2708920"/>
            <a:ext cx="8622699" cy="381642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* Phương pháp vẽ chân mày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Đuôi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chân mày không nên vẽ chếch lên quá trông dữ tợn hay cụp xuống quá trông già và buồn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Up Ribbon 1"/>
          <p:cNvSpPr/>
          <p:nvPr/>
        </p:nvSpPr>
        <p:spPr>
          <a:xfrm>
            <a:off x="17837" y="420301"/>
            <a:ext cx="9126163" cy="775493"/>
          </a:xfrm>
          <a:prstGeom prst="ribbon2">
            <a:avLst/>
          </a:prstGeom>
          <a:solidFill>
            <a:schemeClr val="accent2">
              <a:lumMod val="75000"/>
            </a:schemeClr>
          </a:solidFill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4000" b="1" dirty="0"/>
              <a:t>4.2. Trang điểm </a:t>
            </a:r>
            <a:endParaRPr lang="en-US" sz="4000" b="1" dirty="0"/>
          </a:p>
        </p:txBody>
      </p:sp>
      <p:sp>
        <p:nvSpPr>
          <p:cNvPr id="6" name="Rounded Rectangle 5"/>
          <p:cNvSpPr/>
          <p:nvPr/>
        </p:nvSpPr>
        <p:spPr>
          <a:xfrm>
            <a:off x="2339752" y="1361373"/>
            <a:ext cx="4536504" cy="699476"/>
          </a:xfrm>
          <a:prstGeom prst="roundRect">
            <a:avLst/>
          </a:prstGeom>
          <a:solidFill>
            <a:schemeClr val="tx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b="1" dirty="0">
                <a:latin typeface="Arial" pitchFamily="34" charset="0"/>
                <a:cs typeface="Arial" pitchFamily="34" charset="0"/>
              </a:rPr>
              <a:t>Bước 1: Kẻ chân mày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609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69568" y="2708920"/>
            <a:ext cx="8622699" cy="352839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* Phương pháp vẽ chân mày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Lông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mày nhạt thì dùng chì màu nâu để vẽ, </a:t>
            </a: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chân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mày màu đậm thì dùng chì màu xám hay nâu đen để vẽ</a:t>
            </a:r>
          </a:p>
        </p:txBody>
      </p:sp>
      <p:sp>
        <p:nvSpPr>
          <p:cNvPr id="2" name="Up Ribbon 1"/>
          <p:cNvSpPr/>
          <p:nvPr/>
        </p:nvSpPr>
        <p:spPr>
          <a:xfrm>
            <a:off x="17837" y="420301"/>
            <a:ext cx="9126163" cy="775493"/>
          </a:xfrm>
          <a:prstGeom prst="ribbon2">
            <a:avLst/>
          </a:prstGeom>
          <a:solidFill>
            <a:schemeClr val="accent2">
              <a:lumMod val="75000"/>
            </a:schemeClr>
          </a:solidFill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4000" b="1" dirty="0"/>
              <a:t>4.2. Trang điểm </a:t>
            </a:r>
            <a:endParaRPr lang="en-US" sz="4000" b="1" dirty="0"/>
          </a:p>
        </p:txBody>
      </p:sp>
      <p:sp>
        <p:nvSpPr>
          <p:cNvPr id="6" name="Rounded Rectangle 5"/>
          <p:cNvSpPr/>
          <p:nvPr/>
        </p:nvSpPr>
        <p:spPr>
          <a:xfrm>
            <a:off x="2339752" y="1361373"/>
            <a:ext cx="4536504" cy="699476"/>
          </a:xfrm>
          <a:prstGeom prst="roundRect">
            <a:avLst/>
          </a:prstGeom>
          <a:solidFill>
            <a:schemeClr val="tx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b="1" dirty="0">
                <a:latin typeface="Arial" pitchFamily="34" charset="0"/>
                <a:cs typeface="Arial" pitchFamily="34" charset="0"/>
              </a:rPr>
              <a:t>Bước 1: Kẻ chân mày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6785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69568" y="2996952"/>
            <a:ext cx="8622699" cy="280831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* Phương pháp vẽ chân mày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	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Màu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chân mày phải phù hợp với mày của tóc.</a:t>
            </a:r>
          </a:p>
        </p:txBody>
      </p:sp>
      <p:sp>
        <p:nvSpPr>
          <p:cNvPr id="2" name="Up Ribbon 1"/>
          <p:cNvSpPr/>
          <p:nvPr/>
        </p:nvSpPr>
        <p:spPr>
          <a:xfrm>
            <a:off x="17837" y="420301"/>
            <a:ext cx="9126163" cy="775493"/>
          </a:xfrm>
          <a:prstGeom prst="ribbon2">
            <a:avLst/>
          </a:prstGeom>
          <a:solidFill>
            <a:schemeClr val="accent2">
              <a:lumMod val="75000"/>
            </a:schemeClr>
          </a:solidFill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4000" b="1" dirty="0"/>
              <a:t>4.2. Trang điểm </a:t>
            </a:r>
            <a:endParaRPr lang="en-US" sz="4000" b="1" dirty="0"/>
          </a:p>
        </p:txBody>
      </p:sp>
      <p:sp>
        <p:nvSpPr>
          <p:cNvPr id="6" name="Rounded Rectangle 5"/>
          <p:cNvSpPr/>
          <p:nvPr/>
        </p:nvSpPr>
        <p:spPr>
          <a:xfrm>
            <a:off x="2339752" y="1361373"/>
            <a:ext cx="4536504" cy="699476"/>
          </a:xfrm>
          <a:prstGeom prst="roundRect">
            <a:avLst/>
          </a:prstGeom>
          <a:solidFill>
            <a:schemeClr val="tx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b="1" dirty="0">
                <a:latin typeface="Arial" pitchFamily="34" charset="0"/>
                <a:cs typeface="Arial" pitchFamily="34" charset="0"/>
              </a:rPr>
              <a:t>Bước 1: Kẻ chân mày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609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120592" y="2708920"/>
            <a:ext cx="9023408" cy="381642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Các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dạng chân mày cho từng gương mặt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Dạng vòng cung: Mặt trái soan, mặt trái tim, mặt trái lê, mặt tròn..</a:t>
            </a:r>
          </a:p>
        </p:txBody>
      </p:sp>
      <p:sp>
        <p:nvSpPr>
          <p:cNvPr id="2" name="Up Ribbon 1"/>
          <p:cNvSpPr/>
          <p:nvPr/>
        </p:nvSpPr>
        <p:spPr>
          <a:xfrm>
            <a:off x="17837" y="420301"/>
            <a:ext cx="9126163" cy="775493"/>
          </a:xfrm>
          <a:prstGeom prst="ribbon2">
            <a:avLst/>
          </a:prstGeom>
          <a:solidFill>
            <a:schemeClr val="accent2">
              <a:lumMod val="75000"/>
            </a:schemeClr>
          </a:solidFill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4000" b="1" dirty="0"/>
              <a:t>4.2. Trang điểm </a:t>
            </a:r>
            <a:endParaRPr lang="en-US" sz="4000" b="1" dirty="0"/>
          </a:p>
        </p:txBody>
      </p:sp>
      <p:sp>
        <p:nvSpPr>
          <p:cNvPr id="6" name="Rounded Rectangle 5"/>
          <p:cNvSpPr/>
          <p:nvPr/>
        </p:nvSpPr>
        <p:spPr>
          <a:xfrm>
            <a:off x="2339752" y="1361373"/>
            <a:ext cx="4536504" cy="699476"/>
          </a:xfrm>
          <a:prstGeom prst="roundRect">
            <a:avLst/>
          </a:prstGeom>
          <a:solidFill>
            <a:schemeClr val="tx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b="1" dirty="0">
                <a:latin typeface="Arial" pitchFamily="34" charset="0"/>
                <a:cs typeface="Arial" pitchFamily="34" charset="0"/>
              </a:rPr>
              <a:t>Bước 1: Kẻ chân mày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933056"/>
            <a:ext cx="7241194" cy="1413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9720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120592" y="2708920"/>
            <a:ext cx="9023408" cy="352839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Các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dạng chân mày cho từng gương mặt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Dạng lưỡi mác: Mặt vuông và  hơi vuông.</a:t>
            </a:r>
          </a:p>
        </p:txBody>
      </p:sp>
      <p:sp>
        <p:nvSpPr>
          <p:cNvPr id="2" name="Up Ribbon 1"/>
          <p:cNvSpPr/>
          <p:nvPr/>
        </p:nvSpPr>
        <p:spPr>
          <a:xfrm>
            <a:off x="17837" y="420301"/>
            <a:ext cx="9126163" cy="775493"/>
          </a:xfrm>
          <a:prstGeom prst="ribbon2">
            <a:avLst/>
          </a:prstGeom>
          <a:solidFill>
            <a:schemeClr val="accent2">
              <a:lumMod val="75000"/>
            </a:schemeClr>
          </a:solidFill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4000" b="1" dirty="0"/>
              <a:t>4.2. Trang điểm </a:t>
            </a:r>
            <a:endParaRPr lang="en-US" sz="4000" b="1" dirty="0"/>
          </a:p>
        </p:txBody>
      </p:sp>
      <p:sp>
        <p:nvSpPr>
          <p:cNvPr id="6" name="Rounded Rectangle 5"/>
          <p:cNvSpPr/>
          <p:nvPr/>
        </p:nvSpPr>
        <p:spPr>
          <a:xfrm>
            <a:off x="2339752" y="1361373"/>
            <a:ext cx="4536504" cy="699476"/>
          </a:xfrm>
          <a:prstGeom prst="roundRect">
            <a:avLst/>
          </a:prstGeom>
          <a:solidFill>
            <a:schemeClr val="tx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b="1" dirty="0">
                <a:latin typeface="Arial" pitchFamily="34" charset="0"/>
                <a:cs typeface="Arial" pitchFamily="34" charset="0"/>
              </a:rPr>
              <a:t>Bước 1: Kẻ chân mày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0" y="0"/>
          <a:ext cx="2019300" cy="44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r:id="rId4" imgW="852840" imgH="326160" progId="CorelDRAW.Graphic.13">
                  <p:embed/>
                </p:oleObj>
              </mc:Choice>
              <mc:Fallback>
                <p:oleObj r:id="rId4" imgW="852840" imgH="326160" progId="CorelDRAW.Graphic.1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2019300" cy="447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402826"/>
            <a:ext cx="7776864" cy="1789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8768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120592" y="2708920"/>
            <a:ext cx="9023408" cy="352839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Các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dạng chân mày cho từng gương mặt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Dạng thẳng: Mặt dài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Up Ribbon 1"/>
          <p:cNvSpPr/>
          <p:nvPr/>
        </p:nvSpPr>
        <p:spPr>
          <a:xfrm>
            <a:off x="17837" y="420301"/>
            <a:ext cx="9126163" cy="775493"/>
          </a:xfrm>
          <a:prstGeom prst="ribbon2">
            <a:avLst/>
          </a:prstGeom>
          <a:solidFill>
            <a:schemeClr val="accent2">
              <a:lumMod val="75000"/>
            </a:schemeClr>
          </a:solidFill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4000" b="1" dirty="0"/>
              <a:t>4.2. Trang điểm </a:t>
            </a:r>
            <a:endParaRPr lang="en-US" sz="4000" b="1" dirty="0"/>
          </a:p>
        </p:txBody>
      </p:sp>
      <p:sp>
        <p:nvSpPr>
          <p:cNvPr id="6" name="Rounded Rectangle 5"/>
          <p:cNvSpPr/>
          <p:nvPr/>
        </p:nvSpPr>
        <p:spPr>
          <a:xfrm>
            <a:off x="2339752" y="1361373"/>
            <a:ext cx="4536504" cy="699476"/>
          </a:xfrm>
          <a:prstGeom prst="roundRect">
            <a:avLst/>
          </a:prstGeom>
          <a:solidFill>
            <a:schemeClr val="tx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b="1" dirty="0">
                <a:latin typeface="Arial" pitchFamily="34" charset="0"/>
                <a:cs typeface="Arial" pitchFamily="34" charset="0"/>
              </a:rPr>
              <a:t>Bước 1: Kẻ chân mày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0" y="0"/>
          <a:ext cx="2019300" cy="44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2" r:id="rId4" imgW="852840" imgH="326160" progId="CorelDRAW.Graphic.13">
                  <p:embed/>
                </p:oleObj>
              </mc:Choice>
              <mc:Fallback>
                <p:oleObj r:id="rId4" imgW="852840" imgH="326160" progId="CorelDRAW.Graphic.1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2019300" cy="447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492" y="3933056"/>
            <a:ext cx="6971900" cy="1253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1586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120592" y="2708920"/>
            <a:ext cx="9023408" cy="352839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Các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dạng chân mày cho từng gương mặt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Dạng cong ngược: Mặt tam giác, mặt thoi.</a:t>
            </a:r>
          </a:p>
        </p:txBody>
      </p:sp>
      <p:sp>
        <p:nvSpPr>
          <p:cNvPr id="2" name="Up Ribbon 1"/>
          <p:cNvSpPr/>
          <p:nvPr/>
        </p:nvSpPr>
        <p:spPr>
          <a:xfrm>
            <a:off x="17837" y="420301"/>
            <a:ext cx="9126163" cy="775493"/>
          </a:xfrm>
          <a:prstGeom prst="ribbon2">
            <a:avLst/>
          </a:prstGeom>
          <a:solidFill>
            <a:schemeClr val="accent2">
              <a:lumMod val="75000"/>
            </a:schemeClr>
          </a:solidFill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4000" b="1" dirty="0"/>
              <a:t>4.2. Trang điểm </a:t>
            </a:r>
            <a:endParaRPr lang="en-US" sz="4000" b="1" dirty="0"/>
          </a:p>
        </p:txBody>
      </p:sp>
      <p:sp>
        <p:nvSpPr>
          <p:cNvPr id="6" name="Rounded Rectangle 5"/>
          <p:cNvSpPr/>
          <p:nvPr/>
        </p:nvSpPr>
        <p:spPr>
          <a:xfrm>
            <a:off x="2339752" y="1361373"/>
            <a:ext cx="4536504" cy="699476"/>
          </a:xfrm>
          <a:prstGeom prst="roundRect">
            <a:avLst/>
          </a:prstGeom>
          <a:solidFill>
            <a:schemeClr val="tx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b="1" dirty="0">
                <a:latin typeface="Arial" pitchFamily="34" charset="0"/>
                <a:cs typeface="Arial" pitchFamily="34" charset="0"/>
              </a:rPr>
              <a:t>Bước 1: Kẻ chân mày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0" y="0"/>
          <a:ext cx="2019300" cy="44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6" r:id="rId4" imgW="852840" imgH="326160" progId="CorelDRAW.Graphic.13">
                  <p:embed/>
                </p:oleObj>
              </mc:Choice>
              <mc:Fallback>
                <p:oleObj r:id="rId4" imgW="852840" imgH="326160" progId="CorelDRAW.Graphic.1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2019300" cy="447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4450" y="3645024"/>
            <a:ext cx="6857950" cy="1450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6697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120592" y="2708920"/>
            <a:ext cx="9023408" cy="352839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Các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dạng chân mày cho từng gương mặt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Dạng thời trang: Mặt vuông và  hơi vuông, mặt tam giác, mặt thoi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Up Ribbon 1"/>
          <p:cNvSpPr/>
          <p:nvPr/>
        </p:nvSpPr>
        <p:spPr>
          <a:xfrm>
            <a:off x="17837" y="420301"/>
            <a:ext cx="9126163" cy="775493"/>
          </a:xfrm>
          <a:prstGeom prst="ribbon2">
            <a:avLst/>
          </a:prstGeom>
          <a:solidFill>
            <a:schemeClr val="accent2">
              <a:lumMod val="75000"/>
            </a:schemeClr>
          </a:solidFill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4000" b="1" dirty="0"/>
              <a:t>4.2. Trang điểm </a:t>
            </a:r>
            <a:endParaRPr lang="en-US" sz="4000" b="1" dirty="0"/>
          </a:p>
        </p:txBody>
      </p:sp>
      <p:sp>
        <p:nvSpPr>
          <p:cNvPr id="6" name="Rounded Rectangle 5"/>
          <p:cNvSpPr/>
          <p:nvPr/>
        </p:nvSpPr>
        <p:spPr>
          <a:xfrm>
            <a:off x="2339752" y="1361373"/>
            <a:ext cx="4536504" cy="699476"/>
          </a:xfrm>
          <a:prstGeom prst="roundRect">
            <a:avLst/>
          </a:prstGeom>
          <a:solidFill>
            <a:schemeClr val="tx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b="1" dirty="0">
                <a:latin typeface="Arial" pitchFamily="34" charset="0"/>
                <a:cs typeface="Arial" pitchFamily="34" charset="0"/>
              </a:rPr>
              <a:t>Bước 1: Kẻ chân mày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0" y="0"/>
          <a:ext cx="2019300" cy="44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1" r:id="rId4" imgW="852840" imgH="326160" progId="CorelDRAW.Graphic.13">
                  <p:embed/>
                </p:oleObj>
              </mc:Choice>
              <mc:Fallback>
                <p:oleObj r:id="rId4" imgW="852840" imgH="326160" progId="CorelDRAW.Graphic.1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2019300" cy="447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0454" y="3277209"/>
            <a:ext cx="5555801" cy="14864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643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69568" y="2276872"/>
            <a:ext cx="8622699" cy="432048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Tô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màu mắt </a:t>
            </a: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vi-VN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Có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thể chia bầu mí mắt ra làm 3 phần để tô màu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vi-VN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	Dùng cọ để tô các màu lên bầu mí mắt.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	</a:t>
            </a:r>
          </a:p>
        </p:txBody>
      </p:sp>
      <p:sp>
        <p:nvSpPr>
          <p:cNvPr id="2" name="Up Ribbon 1"/>
          <p:cNvSpPr/>
          <p:nvPr/>
        </p:nvSpPr>
        <p:spPr>
          <a:xfrm>
            <a:off x="17837" y="420301"/>
            <a:ext cx="9126163" cy="775493"/>
          </a:xfrm>
          <a:prstGeom prst="ribbon2">
            <a:avLst/>
          </a:prstGeom>
          <a:solidFill>
            <a:schemeClr val="accent2">
              <a:lumMod val="75000"/>
            </a:schemeClr>
          </a:solidFill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4000" b="1" dirty="0"/>
              <a:t>4.2. Trang điểm </a:t>
            </a:r>
            <a:endParaRPr lang="en-US" sz="4000" b="1" dirty="0"/>
          </a:p>
        </p:txBody>
      </p:sp>
      <p:sp>
        <p:nvSpPr>
          <p:cNvPr id="6" name="Rounded Rectangle 5"/>
          <p:cNvSpPr/>
          <p:nvPr/>
        </p:nvSpPr>
        <p:spPr>
          <a:xfrm>
            <a:off x="2339752" y="1361373"/>
            <a:ext cx="5184576" cy="69947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b="1" dirty="0">
                <a:latin typeface="Arial" pitchFamily="34" charset="0"/>
                <a:cs typeface="Arial" pitchFamily="34" charset="0"/>
              </a:rPr>
              <a:t>Bước 2: Trang điểm mắt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2056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69568" y="2276872"/>
            <a:ext cx="8622699" cy="432048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* Tô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màu mắt </a:t>
            </a: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vi-VN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	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Buổi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sáng nên dùng màu trơn và không bạc.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	Buổi chiều dùng màu ít bạc.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	Buổi tối dùng màu có nhiều bạc.</a:t>
            </a:r>
          </a:p>
        </p:txBody>
      </p:sp>
      <p:sp>
        <p:nvSpPr>
          <p:cNvPr id="2" name="Up Ribbon 1"/>
          <p:cNvSpPr/>
          <p:nvPr/>
        </p:nvSpPr>
        <p:spPr>
          <a:xfrm>
            <a:off x="17837" y="420301"/>
            <a:ext cx="9126163" cy="775493"/>
          </a:xfrm>
          <a:prstGeom prst="ribbon2">
            <a:avLst/>
          </a:prstGeom>
          <a:solidFill>
            <a:schemeClr val="accent2">
              <a:lumMod val="75000"/>
            </a:schemeClr>
          </a:solidFill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4000" b="1" dirty="0"/>
              <a:t>4.2. Trang điểm </a:t>
            </a:r>
            <a:endParaRPr lang="en-US" sz="4000" b="1" dirty="0"/>
          </a:p>
        </p:txBody>
      </p:sp>
      <p:sp>
        <p:nvSpPr>
          <p:cNvPr id="6" name="Rounded Rectangle 5"/>
          <p:cNvSpPr/>
          <p:nvPr/>
        </p:nvSpPr>
        <p:spPr>
          <a:xfrm>
            <a:off x="2339752" y="1361373"/>
            <a:ext cx="5184576" cy="69947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b="1" dirty="0">
                <a:latin typeface="Arial" pitchFamily="34" charset="0"/>
                <a:cs typeface="Arial" pitchFamily="34" charset="0"/>
              </a:rPr>
              <a:t>Bước 2: Trang điểm mắt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7560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69568" y="2276872"/>
            <a:ext cx="8622699" cy="432048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* Tô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màu mắt </a:t>
            </a: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Sát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mí mắt tô màu càng đậm, càng gần chân mày càng nhạt dần (để tạo độ sâu cho mắt).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	Đầu mắt tô nhạt, đuôi mắt tô đậm hơn.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	Mắt sâu dùng màu nhạt, mắt bụp dùng màu tối.</a:t>
            </a:r>
          </a:p>
        </p:txBody>
      </p:sp>
      <p:sp>
        <p:nvSpPr>
          <p:cNvPr id="2" name="Up Ribbon 1"/>
          <p:cNvSpPr/>
          <p:nvPr/>
        </p:nvSpPr>
        <p:spPr>
          <a:xfrm>
            <a:off x="17837" y="420301"/>
            <a:ext cx="9126163" cy="775493"/>
          </a:xfrm>
          <a:prstGeom prst="ribbon2">
            <a:avLst/>
          </a:prstGeom>
          <a:solidFill>
            <a:schemeClr val="accent2">
              <a:lumMod val="75000"/>
            </a:schemeClr>
          </a:solidFill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4000" b="1" dirty="0"/>
              <a:t>4.2. Trang điểm </a:t>
            </a:r>
            <a:endParaRPr lang="en-US" sz="4000" b="1" dirty="0"/>
          </a:p>
        </p:txBody>
      </p:sp>
      <p:sp>
        <p:nvSpPr>
          <p:cNvPr id="6" name="Rounded Rectangle 5"/>
          <p:cNvSpPr/>
          <p:nvPr/>
        </p:nvSpPr>
        <p:spPr>
          <a:xfrm>
            <a:off x="2339752" y="1361373"/>
            <a:ext cx="5184576" cy="69947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b="1" dirty="0">
                <a:latin typeface="Arial" pitchFamily="34" charset="0"/>
                <a:cs typeface="Arial" pitchFamily="34" charset="0"/>
              </a:rPr>
              <a:t>Bước 2: Trang điểm mắt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2430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69568" y="2852936"/>
            <a:ext cx="8622699" cy="352839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* Vẽ mí mắt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Ban ngày dùng chì đen để vẽ.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	Ban đêm dùng hay cô dâu thì dùng mắt nước để vẽ.</a:t>
            </a:r>
          </a:p>
        </p:txBody>
      </p:sp>
      <p:sp>
        <p:nvSpPr>
          <p:cNvPr id="2" name="Up Ribbon 1"/>
          <p:cNvSpPr/>
          <p:nvPr/>
        </p:nvSpPr>
        <p:spPr>
          <a:xfrm>
            <a:off x="17837" y="420301"/>
            <a:ext cx="9126163" cy="775493"/>
          </a:xfrm>
          <a:prstGeom prst="ribbon2">
            <a:avLst/>
          </a:prstGeom>
          <a:solidFill>
            <a:schemeClr val="accent2">
              <a:lumMod val="75000"/>
            </a:schemeClr>
          </a:solidFill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4000" b="1" dirty="0"/>
              <a:t>4.2. Trang điểm </a:t>
            </a:r>
            <a:endParaRPr lang="en-US" sz="4000" b="1" dirty="0"/>
          </a:p>
        </p:txBody>
      </p:sp>
      <p:sp>
        <p:nvSpPr>
          <p:cNvPr id="6" name="Rounded Rectangle 5"/>
          <p:cNvSpPr/>
          <p:nvPr/>
        </p:nvSpPr>
        <p:spPr>
          <a:xfrm>
            <a:off x="2339752" y="1361373"/>
            <a:ext cx="5184576" cy="69947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b="1" dirty="0">
                <a:latin typeface="Arial" pitchFamily="34" charset="0"/>
                <a:cs typeface="Arial" pitchFamily="34" charset="0"/>
              </a:rPr>
              <a:t>Bước 2: Trang điểm mắt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3709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Up Ribbon 1"/>
          <p:cNvSpPr/>
          <p:nvPr/>
        </p:nvSpPr>
        <p:spPr>
          <a:xfrm>
            <a:off x="17837" y="420301"/>
            <a:ext cx="9126163" cy="775493"/>
          </a:xfrm>
          <a:prstGeom prst="ribbon2">
            <a:avLst/>
          </a:prstGeom>
          <a:solidFill>
            <a:schemeClr val="accent2">
              <a:lumMod val="75000"/>
            </a:schemeClr>
          </a:solidFill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4000" b="1" dirty="0"/>
              <a:t>4.2. Trang điểm </a:t>
            </a:r>
            <a:endParaRPr lang="en-US" sz="4000" b="1" dirty="0"/>
          </a:p>
        </p:txBody>
      </p:sp>
      <p:sp>
        <p:nvSpPr>
          <p:cNvPr id="6" name="Rounded Rectangle 5"/>
          <p:cNvSpPr/>
          <p:nvPr/>
        </p:nvSpPr>
        <p:spPr>
          <a:xfrm>
            <a:off x="2339752" y="1361373"/>
            <a:ext cx="5184576" cy="69947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b="1" dirty="0">
                <a:latin typeface="Arial" pitchFamily="34" charset="0"/>
                <a:cs typeface="Arial" pitchFamily="34" charset="0"/>
              </a:rPr>
              <a:t>Bước 2: Trang điểm mắt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5908" y="2109567"/>
            <a:ext cx="3342316" cy="22433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159683"/>
            <a:ext cx="2143125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2109567"/>
            <a:ext cx="3125316" cy="22433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4352925"/>
            <a:ext cx="3125315" cy="2415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5906" y="4352925"/>
            <a:ext cx="3236881" cy="2415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057463"/>
            <a:ext cx="2555776" cy="2686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4465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Up Ribbon 1"/>
          <p:cNvSpPr/>
          <p:nvPr/>
        </p:nvSpPr>
        <p:spPr>
          <a:xfrm>
            <a:off x="17837" y="420301"/>
            <a:ext cx="9126163" cy="775493"/>
          </a:xfrm>
          <a:prstGeom prst="ribbon2">
            <a:avLst/>
          </a:prstGeom>
          <a:solidFill>
            <a:schemeClr val="accent2">
              <a:lumMod val="75000"/>
            </a:schemeClr>
          </a:solidFill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4000" b="1" dirty="0"/>
              <a:t>4.2. Trang điểm </a:t>
            </a:r>
            <a:endParaRPr lang="en-US" sz="4000" b="1" dirty="0"/>
          </a:p>
        </p:txBody>
      </p:sp>
      <p:sp>
        <p:nvSpPr>
          <p:cNvPr id="6" name="Rounded Rectangle 5"/>
          <p:cNvSpPr/>
          <p:nvPr/>
        </p:nvSpPr>
        <p:spPr>
          <a:xfrm>
            <a:off x="2339752" y="1361373"/>
            <a:ext cx="5184576" cy="69947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b="1" dirty="0">
                <a:latin typeface="Arial" pitchFamily="34" charset="0"/>
                <a:cs typeface="Arial" pitchFamily="34" charset="0"/>
              </a:rPr>
              <a:t>Bước 2: Trang điểm mắt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36" y="2236049"/>
            <a:ext cx="4563081" cy="4542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128936"/>
            <a:ext cx="3456384" cy="46145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4465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69568" y="2852936"/>
            <a:ext cx="8622699" cy="352839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* Bấm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lông mi và chải mascara </a:t>
            </a: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vi-VN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	Kẹp lông mi cho cong.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	Dùng mascara chải từ gốc ngược lên trên ngọn lông mi, lưu ý không để mascara đọng lại trên lông mi. </a:t>
            </a:r>
          </a:p>
        </p:txBody>
      </p:sp>
      <p:sp>
        <p:nvSpPr>
          <p:cNvPr id="2" name="Up Ribbon 1"/>
          <p:cNvSpPr/>
          <p:nvPr/>
        </p:nvSpPr>
        <p:spPr>
          <a:xfrm>
            <a:off x="17837" y="420301"/>
            <a:ext cx="9126163" cy="775493"/>
          </a:xfrm>
          <a:prstGeom prst="ribbon2">
            <a:avLst/>
          </a:prstGeom>
          <a:solidFill>
            <a:schemeClr val="accent2">
              <a:lumMod val="75000"/>
            </a:schemeClr>
          </a:solidFill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4000" b="1" dirty="0"/>
              <a:t>4.2. Trang điểm </a:t>
            </a:r>
            <a:endParaRPr lang="en-US" sz="4000" b="1" dirty="0"/>
          </a:p>
        </p:txBody>
      </p:sp>
      <p:sp>
        <p:nvSpPr>
          <p:cNvPr id="6" name="Rounded Rectangle 5"/>
          <p:cNvSpPr/>
          <p:nvPr/>
        </p:nvSpPr>
        <p:spPr>
          <a:xfrm>
            <a:off x="2339752" y="1361373"/>
            <a:ext cx="5184576" cy="69947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b="1" dirty="0">
                <a:latin typeface="Arial" pitchFamily="34" charset="0"/>
                <a:cs typeface="Arial" pitchFamily="34" charset="0"/>
              </a:rPr>
              <a:t>Bước 2: Trang điểm mắt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9068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69568" y="2204864"/>
            <a:ext cx="8622699" cy="439248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Nếu mũi dài quá hay quắp xuống thì đánh phấn nâu hay kem lót đậm ở đầu chóp mũi.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	Cánh mũi và thân mũi hơi rộng thì đánh phấn nâu hay kem lót đậm dọc theo thân mũi và hai bên cánh mũi.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vi-VN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Up Ribbon 1"/>
          <p:cNvSpPr/>
          <p:nvPr/>
        </p:nvSpPr>
        <p:spPr>
          <a:xfrm>
            <a:off x="17837" y="420301"/>
            <a:ext cx="9126163" cy="775493"/>
          </a:xfrm>
          <a:prstGeom prst="ribbon2">
            <a:avLst/>
          </a:prstGeom>
          <a:solidFill>
            <a:schemeClr val="accent2">
              <a:lumMod val="75000"/>
            </a:schemeClr>
          </a:solidFill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4000" b="1" dirty="0"/>
              <a:t>4.2. Trang điểm </a:t>
            </a:r>
            <a:endParaRPr lang="en-US" sz="4000" b="1" dirty="0"/>
          </a:p>
        </p:txBody>
      </p:sp>
      <p:sp>
        <p:nvSpPr>
          <p:cNvPr id="6" name="Rounded Rectangle 5"/>
          <p:cNvSpPr/>
          <p:nvPr/>
        </p:nvSpPr>
        <p:spPr>
          <a:xfrm>
            <a:off x="2339752" y="1361373"/>
            <a:ext cx="4536504" cy="699476"/>
          </a:xfrm>
          <a:prstGeom prst="roundRect">
            <a:avLst/>
          </a:prstGeom>
          <a:solidFill>
            <a:schemeClr val="tx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de-DE" sz="3200" b="1" dirty="0"/>
              <a:t>Bước 3: Vẽ sóng mũi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622180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69568" y="2996952"/>
            <a:ext cx="8622699" cy="280831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Vẽ sóng mũi: dùng 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en-US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ì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hay màu vẽ hai đường song song dọc theo hai bên sóng mũi...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	Đánh phần trên sóng mũi một lớp phấn trắng...</a:t>
            </a:r>
          </a:p>
        </p:txBody>
      </p:sp>
      <p:sp>
        <p:nvSpPr>
          <p:cNvPr id="2" name="Up Ribbon 1"/>
          <p:cNvSpPr/>
          <p:nvPr/>
        </p:nvSpPr>
        <p:spPr>
          <a:xfrm>
            <a:off x="17837" y="420301"/>
            <a:ext cx="9126163" cy="775493"/>
          </a:xfrm>
          <a:prstGeom prst="ribbon2">
            <a:avLst/>
          </a:prstGeom>
          <a:solidFill>
            <a:schemeClr val="accent2">
              <a:lumMod val="75000"/>
            </a:schemeClr>
          </a:solidFill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4000" b="1" dirty="0"/>
              <a:t>4.2. Trang điểm </a:t>
            </a:r>
            <a:endParaRPr lang="en-US" sz="4000" b="1" dirty="0"/>
          </a:p>
        </p:txBody>
      </p:sp>
      <p:sp>
        <p:nvSpPr>
          <p:cNvPr id="6" name="Rounded Rectangle 5"/>
          <p:cNvSpPr/>
          <p:nvPr/>
        </p:nvSpPr>
        <p:spPr>
          <a:xfrm>
            <a:off x="2339752" y="1361373"/>
            <a:ext cx="4536504" cy="699476"/>
          </a:xfrm>
          <a:prstGeom prst="roundRect">
            <a:avLst/>
          </a:prstGeom>
          <a:solidFill>
            <a:schemeClr val="tx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de-DE" sz="3200" b="1" dirty="0"/>
              <a:t>Bước 3: Vẽ sóng mũi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143379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Up Ribbon 1"/>
          <p:cNvSpPr/>
          <p:nvPr/>
        </p:nvSpPr>
        <p:spPr>
          <a:xfrm>
            <a:off x="17837" y="420301"/>
            <a:ext cx="9126163" cy="775493"/>
          </a:xfrm>
          <a:prstGeom prst="ribbon2">
            <a:avLst/>
          </a:prstGeom>
          <a:solidFill>
            <a:schemeClr val="accent2">
              <a:lumMod val="75000"/>
            </a:schemeClr>
          </a:solidFill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4000" b="1" dirty="0"/>
              <a:t>4.2. Trang điểm </a:t>
            </a:r>
            <a:endParaRPr lang="en-US" sz="4000" b="1" dirty="0"/>
          </a:p>
        </p:txBody>
      </p:sp>
      <p:sp>
        <p:nvSpPr>
          <p:cNvPr id="6" name="Rounded Rectangle 5"/>
          <p:cNvSpPr/>
          <p:nvPr/>
        </p:nvSpPr>
        <p:spPr>
          <a:xfrm>
            <a:off x="2339752" y="1361373"/>
            <a:ext cx="4536504" cy="699476"/>
          </a:xfrm>
          <a:prstGeom prst="roundRect">
            <a:avLst/>
          </a:prstGeom>
          <a:solidFill>
            <a:schemeClr val="tx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de-DE" sz="3200" b="1" dirty="0"/>
              <a:t>Bước 3: Vẽ sóng mũi</a:t>
            </a:r>
            <a:endParaRPr lang="en-US" sz="3200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23650"/>
            <a:ext cx="4743970" cy="4743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7486" y="2631439"/>
            <a:ext cx="4626514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2881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Up Ribbon 1"/>
          <p:cNvSpPr/>
          <p:nvPr/>
        </p:nvSpPr>
        <p:spPr>
          <a:xfrm>
            <a:off x="17837" y="420301"/>
            <a:ext cx="9126163" cy="775493"/>
          </a:xfrm>
          <a:prstGeom prst="ribbon2">
            <a:avLst/>
          </a:prstGeom>
          <a:solidFill>
            <a:schemeClr val="accent2">
              <a:lumMod val="75000"/>
            </a:schemeClr>
          </a:solidFill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4000" b="1" dirty="0"/>
              <a:t>4.2. Trang điểm </a:t>
            </a:r>
            <a:endParaRPr lang="en-US" sz="4000" b="1" dirty="0"/>
          </a:p>
        </p:txBody>
      </p:sp>
      <p:sp>
        <p:nvSpPr>
          <p:cNvPr id="6" name="Rounded Rectangle 5"/>
          <p:cNvSpPr/>
          <p:nvPr/>
        </p:nvSpPr>
        <p:spPr>
          <a:xfrm>
            <a:off x="2339752" y="1361373"/>
            <a:ext cx="4536504" cy="699476"/>
          </a:xfrm>
          <a:prstGeom prst="roundRect">
            <a:avLst/>
          </a:prstGeom>
          <a:solidFill>
            <a:schemeClr val="tx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de-DE" sz="3200" b="1" dirty="0"/>
              <a:t>Bước 3: Vẽ sóng mũi</a:t>
            </a:r>
            <a:endParaRPr lang="en-US" sz="3200" dirty="0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8072" y="2492896"/>
            <a:ext cx="5739863" cy="4164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7089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69568" y="2348880"/>
            <a:ext cx="8622699" cy="42484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Tạo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khối là một trong các bước make up rất tuyệt 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vời</a:t>
            </a: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bởi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vì nó giúp làm thay đổi khuôn mặt. </a:t>
            </a: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Nếu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khuôn mặt vuông thì tạo khối sẽ thành khuôn dài và V-line hơn, </a:t>
            </a: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khuôn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mặt hơi tròn sẽ thon gọn hơn...</a:t>
            </a:r>
          </a:p>
        </p:txBody>
      </p:sp>
      <p:sp>
        <p:nvSpPr>
          <p:cNvPr id="2" name="Up Ribbon 1"/>
          <p:cNvSpPr/>
          <p:nvPr/>
        </p:nvSpPr>
        <p:spPr>
          <a:xfrm>
            <a:off x="17837" y="420301"/>
            <a:ext cx="9126163" cy="775493"/>
          </a:xfrm>
          <a:prstGeom prst="ribbon2">
            <a:avLst/>
          </a:prstGeom>
          <a:solidFill>
            <a:schemeClr val="accent2">
              <a:lumMod val="75000"/>
            </a:schemeClr>
          </a:solidFill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4000" b="1" dirty="0"/>
              <a:t>4.2. Trang điểm </a:t>
            </a:r>
            <a:endParaRPr lang="en-US" sz="4000" b="1" dirty="0"/>
          </a:p>
        </p:txBody>
      </p:sp>
      <p:sp>
        <p:nvSpPr>
          <p:cNvPr id="6" name="Rounded Rectangle 5"/>
          <p:cNvSpPr/>
          <p:nvPr/>
        </p:nvSpPr>
        <p:spPr>
          <a:xfrm>
            <a:off x="2339752" y="1361373"/>
            <a:ext cx="4536504" cy="69947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vi-VN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Bước 4: Tạo </a:t>
            </a:r>
            <a:r>
              <a:rPr lang="vi-VN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khối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958858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Up Ribbon 1"/>
          <p:cNvSpPr/>
          <p:nvPr/>
        </p:nvSpPr>
        <p:spPr>
          <a:xfrm>
            <a:off x="17837" y="420301"/>
            <a:ext cx="9126163" cy="775493"/>
          </a:xfrm>
          <a:prstGeom prst="ribbon2">
            <a:avLst/>
          </a:prstGeom>
          <a:solidFill>
            <a:schemeClr val="accent2">
              <a:lumMod val="75000"/>
            </a:schemeClr>
          </a:solidFill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4000" b="1" dirty="0"/>
              <a:t>4.2. Trang điểm </a:t>
            </a:r>
            <a:endParaRPr lang="en-US" sz="4000" b="1" dirty="0"/>
          </a:p>
        </p:txBody>
      </p:sp>
      <p:sp>
        <p:nvSpPr>
          <p:cNvPr id="6" name="Rounded Rectangle 5"/>
          <p:cNvSpPr/>
          <p:nvPr/>
        </p:nvSpPr>
        <p:spPr>
          <a:xfrm>
            <a:off x="2339752" y="1361373"/>
            <a:ext cx="4536504" cy="69947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vi-VN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Bước 4: Tạo </a:t>
            </a:r>
            <a:r>
              <a:rPr lang="vi-VN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khối</a:t>
            </a:r>
            <a:endParaRPr lang="en-US" sz="3200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804" y="1085321"/>
            <a:ext cx="7010400" cy="5772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219636"/>
            <a:ext cx="4248472" cy="5637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6238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69568" y="2852936"/>
            <a:ext cx="8622699" cy="324036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Đánh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má hồng là tạo điểm nhấn cho khuôn mặt, </a:t>
            </a: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ngoài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ra cách đánh má hồng còn giúp gương mặt bạn khắc phục khuyết điểm như quá tròn hay mặt bị dài, mặt vuông </a:t>
            </a: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Up Ribbon 1"/>
          <p:cNvSpPr/>
          <p:nvPr/>
        </p:nvSpPr>
        <p:spPr>
          <a:xfrm>
            <a:off x="17837" y="420301"/>
            <a:ext cx="9126163" cy="775493"/>
          </a:xfrm>
          <a:prstGeom prst="ribbon2">
            <a:avLst/>
          </a:prstGeom>
          <a:solidFill>
            <a:schemeClr val="accent2">
              <a:lumMod val="75000"/>
            </a:schemeClr>
          </a:solidFill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4000" b="1" dirty="0"/>
              <a:t>4.2. Trang điểm </a:t>
            </a:r>
            <a:endParaRPr lang="en-US" sz="4000" b="1" dirty="0"/>
          </a:p>
        </p:txBody>
      </p:sp>
      <p:sp>
        <p:nvSpPr>
          <p:cNvPr id="6" name="Rounded Rectangle 5"/>
          <p:cNvSpPr/>
          <p:nvPr/>
        </p:nvSpPr>
        <p:spPr>
          <a:xfrm>
            <a:off x="2339752" y="1361373"/>
            <a:ext cx="5040560" cy="699476"/>
          </a:xfrm>
          <a:prstGeom prst="round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de-DE" sz="3200" b="1" dirty="0">
                <a:latin typeface="Arial" pitchFamily="34" charset="0"/>
                <a:cs typeface="Arial" pitchFamily="34" charset="0"/>
              </a:rPr>
              <a:t>Bước 5: Đánh má hồng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2491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69568" y="3068960"/>
            <a:ext cx="8622699" cy="273630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và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đối với người không biết tạo khối thì đánh má hồng cũng là một cách để ăn gian được chiều sâu gương mặt.</a:t>
            </a:r>
          </a:p>
        </p:txBody>
      </p:sp>
      <p:sp>
        <p:nvSpPr>
          <p:cNvPr id="2" name="Up Ribbon 1"/>
          <p:cNvSpPr/>
          <p:nvPr/>
        </p:nvSpPr>
        <p:spPr>
          <a:xfrm>
            <a:off x="17837" y="420301"/>
            <a:ext cx="9126163" cy="775493"/>
          </a:xfrm>
          <a:prstGeom prst="ribbon2">
            <a:avLst/>
          </a:prstGeom>
          <a:solidFill>
            <a:schemeClr val="accent2">
              <a:lumMod val="75000"/>
            </a:schemeClr>
          </a:solidFill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4000" b="1" dirty="0"/>
              <a:t>4.2. Trang điểm </a:t>
            </a:r>
            <a:endParaRPr lang="en-US" sz="4000" b="1" dirty="0"/>
          </a:p>
        </p:txBody>
      </p:sp>
      <p:sp>
        <p:nvSpPr>
          <p:cNvPr id="6" name="Rounded Rectangle 5"/>
          <p:cNvSpPr/>
          <p:nvPr/>
        </p:nvSpPr>
        <p:spPr>
          <a:xfrm>
            <a:off x="2339752" y="1361373"/>
            <a:ext cx="4968552" cy="699476"/>
          </a:xfrm>
          <a:prstGeom prst="round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de-DE" sz="3200" b="1" dirty="0">
                <a:latin typeface="Arial" pitchFamily="34" charset="0"/>
                <a:cs typeface="Arial" pitchFamily="34" charset="0"/>
              </a:rPr>
              <a:t>Bước 5: Đánh má hồng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77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69568" y="3068960"/>
            <a:ext cx="8622699" cy="273630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Dùng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viết chì vẽ viên môi, </a:t>
            </a: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36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vi-VN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au </a:t>
            </a:r>
            <a:r>
              <a:rPr lang="vi-VN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đó dùng cọ tô màu son lên môi.</a:t>
            </a:r>
          </a:p>
        </p:txBody>
      </p:sp>
      <p:sp>
        <p:nvSpPr>
          <p:cNvPr id="2" name="Up Ribbon 1"/>
          <p:cNvSpPr/>
          <p:nvPr/>
        </p:nvSpPr>
        <p:spPr>
          <a:xfrm>
            <a:off x="17837" y="420301"/>
            <a:ext cx="9126163" cy="775493"/>
          </a:xfrm>
          <a:prstGeom prst="ribbon2">
            <a:avLst/>
          </a:prstGeom>
          <a:solidFill>
            <a:schemeClr val="accent2">
              <a:lumMod val="75000"/>
            </a:schemeClr>
          </a:solidFill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4000" b="1" dirty="0"/>
              <a:t>4.2. Trang điểm </a:t>
            </a:r>
            <a:endParaRPr lang="en-US" sz="4000" b="1" dirty="0"/>
          </a:p>
        </p:txBody>
      </p:sp>
      <p:sp>
        <p:nvSpPr>
          <p:cNvPr id="6" name="Rounded Rectangle 5"/>
          <p:cNvSpPr/>
          <p:nvPr/>
        </p:nvSpPr>
        <p:spPr>
          <a:xfrm>
            <a:off x="2339752" y="1361373"/>
            <a:ext cx="4536504" cy="699476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vi-VN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Bước 6: Son </a:t>
            </a:r>
            <a:r>
              <a:rPr lang="vi-VN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môi</a:t>
            </a:r>
            <a:endParaRPr lang="vi-VN" sz="32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4105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Up Ribbon 1"/>
          <p:cNvSpPr/>
          <p:nvPr/>
        </p:nvSpPr>
        <p:spPr>
          <a:xfrm>
            <a:off x="0" y="4725144"/>
            <a:ext cx="9126163" cy="775493"/>
          </a:xfrm>
          <a:prstGeom prst="ribbon2">
            <a:avLst/>
          </a:prstGeom>
          <a:solidFill>
            <a:schemeClr val="accent2">
              <a:lumMod val="75000"/>
            </a:schemeClr>
          </a:solidFill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4000" b="1" dirty="0"/>
              <a:t>4.2. Trang điểm </a:t>
            </a:r>
            <a:endParaRPr lang="en-US" sz="4000" b="1" dirty="0"/>
          </a:p>
        </p:txBody>
      </p:sp>
      <p:sp>
        <p:nvSpPr>
          <p:cNvPr id="7" name="Rounded Rectangle 6"/>
          <p:cNvSpPr/>
          <p:nvPr/>
        </p:nvSpPr>
        <p:spPr>
          <a:xfrm>
            <a:off x="1579107" y="101825"/>
            <a:ext cx="6089237" cy="1454968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vi-VN" sz="4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4. Các bước </a:t>
            </a:r>
            <a:endParaRPr lang="en-US" sz="44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vi-VN" sz="4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trang </a:t>
            </a:r>
            <a:r>
              <a:rPr lang="vi-VN" sz="4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điểm cơ bản</a:t>
            </a:r>
          </a:p>
        </p:txBody>
      </p:sp>
      <p:sp>
        <p:nvSpPr>
          <p:cNvPr id="8" name="Up Ribbon 7"/>
          <p:cNvSpPr/>
          <p:nvPr/>
        </p:nvSpPr>
        <p:spPr>
          <a:xfrm>
            <a:off x="-140301" y="2492896"/>
            <a:ext cx="9126163" cy="775493"/>
          </a:xfrm>
          <a:prstGeom prst="ribbon2">
            <a:avLst/>
          </a:prstGeom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3600" dirty="0"/>
              <a:t>4.1. Trang điểm nền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928499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Up Ribbon 1"/>
          <p:cNvSpPr/>
          <p:nvPr/>
        </p:nvSpPr>
        <p:spPr>
          <a:xfrm>
            <a:off x="17837" y="420301"/>
            <a:ext cx="9126163" cy="775493"/>
          </a:xfrm>
          <a:prstGeom prst="ribbon2">
            <a:avLst/>
          </a:prstGeom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3600" dirty="0"/>
              <a:t>4.1. Trang điểm nền</a:t>
            </a:r>
            <a:endParaRPr lang="en-US" sz="3600" dirty="0"/>
          </a:p>
        </p:txBody>
      </p:sp>
      <p:sp>
        <p:nvSpPr>
          <p:cNvPr id="6" name="Rounded Rectangle 5"/>
          <p:cNvSpPr/>
          <p:nvPr/>
        </p:nvSpPr>
        <p:spPr>
          <a:xfrm>
            <a:off x="0" y="5465829"/>
            <a:ext cx="9126163" cy="915499"/>
          </a:xfrm>
          <a:prstGeom prst="roundRect">
            <a:avLst/>
          </a:prstGeom>
          <a:solidFill>
            <a:schemeClr val="tx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b="1" dirty="0">
                <a:latin typeface="Arial" pitchFamily="34" charset="0"/>
                <a:cs typeface="Arial" pitchFamily="34" charset="0"/>
              </a:rPr>
              <a:t>Bước 5: Sử dụng phấn phủ (Powder)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-1" y="4365104"/>
            <a:ext cx="9126163" cy="915499"/>
          </a:xfrm>
          <a:prstGeom prst="roundRect">
            <a:avLst/>
          </a:prstGeom>
          <a:solidFill>
            <a:schemeClr val="tx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b="1" dirty="0">
                <a:latin typeface="Arial" pitchFamily="34" charset="0"/>
                <a:cs typeface="Arial" pitchFamily="34" charset="0"/>
              </a:rPr>
              <a:t>Bước 4: Kem che khuyết điểm (Concealer)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0" y="3284984"/>
            <a:ext cx="9126163" cy="915499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b="1" dirty="0">
                <a:latin typeface="Arial" pitchFamily="34" charset="0"/>
                <a:cs typeface="Arial" pitchFamily="34" charset="0"/>
              </a:rPr>
              <a:t>Bước 3: Sử dụng kem nền (Foudation)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-2" y="2204864"/>
            <a:ext cx="9126163" cy="91549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b="1" dirty="0">
                <a:latin typeface="Arial" pitchFamily="34" charset="0"/>
                <a:cs typeface="Arial" pitchFamily="34" charset="0"/>
              </a:rPr>
              <a:t>Bước 2: Sử dụng kem lót </a:t>
            </a:r>
            <a:endParaRPr lang="en-US" sz="3200" b="1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                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vi-VN" sz="3200" b="1" dirty="0">
                <a:latin typeface="Arial" pitchFamily="34" charset="0"/>
                <a:cs typeface="Arial" pitchFamily="34" charset="0"/>
              </a:rPr>
              <a:t>Cream liner, Primer)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95536" y="1361373"/>
            <a:ext cx="8208912" cy="69947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Bước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1: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Làm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sạch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da (skin cleansing)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782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Up Ribbon 1"/>
          <p:cNvSpPr/>
          <p:nvPr/>
        </p:nvSpPr>
        <p:spPr>
          <a:xfrm>
            <a:off x="85924" y="44028"/>
            <a:ext cx="9126163" cy="775493"/>
          </a:xfrm>
          <a:prstGeom prst="ribbon2">
            <a:avLst/>
          </a:prstGeom>
          <a:solidFill>
            <a:schemeClr val="accent2">
              <a:lumMod val="75000"/>
            </a:schemeClr>
          </a:solidFill>
          <a:ln w="76200">
            <a:solidFill>
              <a:schemeClr val="tx1">
                <a:alpha val="2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4000" b="1" dirty="0"/>
              <a:t>4.2. Trang điểm </a:t>
            </a:r>
            <a:endParaRPr lang="en-US" sz="4000" b="1" dirty="0"/>
          </a:p>
        </p:txBody>
      </p:sp>
      <p:sp>
        <p:nvSpPr>
          <p:cNvPr id="6" name="Rounded Rectangle 5"/>
          <p:cNvSpPr/>
          <p:nvPr/>
        </p:nvSpPr>
        <p:spPr>
          <a:xfrm>
            <a:off x="2411760" y="5681852"/>
            <a:ext cx="4536504" cy="699476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vi-VN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Bước 6: Son </a:t>
            </a:r>
            <a:r>
              <a:rPr lang="vi-VN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môi</a:t>
            </a:r>
            <a:endParaRPr lang="vi-VN" sz="32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123728" y="4745748"/>
            <a:ext cx="4968552" cy="699476"/>
          </a:xfrm>
          <a:prstGeom prst="round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de-DE" sz="3200" b="1" dirty="0">
                <a:latin typeface="Arial" pitchFamily="34" charset="0"/>
                <a:cs typeface="Arial" pitchFamily="34" charset="0"/>
              </a:rPr>
              <a:t>Bước 5: Đánh má hồng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2352654" y="3789040"/>
            <a:ext cx="4536504" cy="69947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vi-VN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Bước 4: Tạo </a:t>
            </a:r>
            <a:r>
              <a:rPr lang="vi-VN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khối</a:t>
            </a:r>
            <a:endParaRPr lang="en-US" sz="3200" dirty="0"/>
          </a:p>
        </p:txBody>
      </p:sp>
      <p:sp>
        <p:nvSpPr>
          <p:cNvPr id="11" name="Rounded Rectangle 10"/>
          <p:cNvSpPr/>
          <p:nvPr/>
        </p:nvSpPr>
        <p:spPr>
          <a:xfrm>
            <a:off x="2324410" y="2852936"/>
            <a:ext cx="4536504" cy="699476"/>
          </a:xfrm>
          <a:prstGeom prst="roundRect">
            <a:avLst/>
          </a:prstGeom>
          <a:solidFill>
            <a:schemeClr val="tx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de-DE" sz="3200" b="1" dirty="0"/>
              <a:t>Bước 3: Vẽ sóng mũi</a:t>
            </a:r>
            <a:endParaRPr lang="en-US" sz="3200" dirty="0"/>
          </a:p>
        </p:txBody>
      </p:sp>
      <p:sp>
        <p:nvSpPr>
          <p:cNvPr id="12" name="Rounded Rectangle 11"/>
          <p:cNvSpPr/>
          <p:nvPr/>
        </p:nvSpPr>
        <p:spPr>
          <a:xfrm>
            <a:off x="2056717" y="1937436"/>
            <a:ext cx="5184576" cy="69947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b="1" dirty="0">
                <a:latin typeface="Arial" pitchFamily="34" charset="0"/>
                <a:cs typeface="Arial" pitchFamily="34" charset="0"/>
              </a:rPr>
              <a:t>Bước 2: Trang điểm mắt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380753" y="1011635"/>
            <a:ext cx="4536504" cy="699476"/>
          </a:xfrm>
          <a:prstGeom prst="roundRect">
            <a:avLst/>
          </a:prstGeom>
          <a:solidFill>
            <a:schemeClr val="tx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b="1" dirty="0">
                <a:latin typeface="Arial" pitchFamily="34" charset="0"/>
                <a:cs typeface="Arial" pitchFamily="34" charset="0"/>
              </a:rPr>
              <a:t>Bước 1: Kẻ chân mày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564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64294" y="1514476"/>
            <a:ext cx="6019874" cy="117951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16/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Trang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điểm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gồm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có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4294" y="3211513"/>
            <a:ext cx="3495675" cy="137636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3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bước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13870" y="4862514"/>
            <a:ext cx="3446099" cy="137636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b.</a:t>
            </a:r>
            <a:r>
              <a:rPr lang="de-DE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4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bước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673056" y="4862902"/>
            <a:ext cx="3495675" cy="137636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d.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6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z="3200" b="1" dirty="0">
                <a:latin typeface="Arial" pitchFamily="34" charset="0"/>
                <a:cs typeface="Arial" pitchFamily="34" charset="0"/>
              </a:rPr>
              <a:t>bước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673056" y="3211514"/>
            <a:ext cx="3495675" cy="137636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c. 5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z="3200" b="1" dirty="0">
                <a:latin typeface="Arial" pitchFamily="34" charset="0"/>
                <a:cs typeface="Arial" pitchFamily="34" charset="0"/>
              </a:rPr>
              <a:t>bước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itle 2"/>
          <p:cNvSpPr txBox="1">
            <a:spLocks/>
          </p:cNvSpPr>
          <p:nvPr/>
        </p:nvSpPr>
        <p:spPr>
          <a:xfrm>
            <a:off x="1574987" y="39301"/>
            <a:ext cx="6453397" cy="93877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000" kern="1200" cap="all" spc="5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smtClean="0">
                <a:latin typeface="Arial" pitchFamily="34" charset="0"/>
                <a:cs typeface="Arial" pitchFamily="34" charset="0"/>
              </a:rPr>
              <a:t>Chọn câu trả lời đúng nhất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5034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286941" y="1441451"/>
            <a:ext cx="6210300" cy="1179513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17/ 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Bước 1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z="3200" b="1" dirty="0">
                <a:latin typeface="Arial" pitchFamily="34" charset="0"/>
                <a:cs typeface="Arial" pitchFamily="34" charset="0"/>
              </a:rPr>
              <a:t>Kẻ chân mày 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1906" y="3270250"/>
            <a:ext cx="4362386" cy="10858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trọng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572000" y="3270250"/>
            <a:ext cx="4572000" cy="10858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kẻ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chân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mày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cũng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được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1906" y="4905376"/>
            <a:ext cx="4362386" cy="140394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Rất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trọng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572000" y="4903788"/>
            <a:ext cx="4572000" cy="140553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k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ẻ </a:t>
            </a:r>
            <a:r>
              <a:rPr lang="vi-VN" sz="3200" b="1" dirty="0">
                <a:latin typeface="Arial" pitchFamily="34" charset="0"/>
                <a:cs typeface="Arial" pitchFamily="34" charset="0"/>
              </a:rPr>
              <a:t>chân mày cũng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sao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itle 2"/>
          <p:cNvSpPr txBox="1">
            <a:spLocks/>
          </p:cNvSpPr>
          <p:nvPr/>
        </p:nvSpPr>
        <p:spPr>
          <a:xfrm>
            <a:off x="1574987" y="39301"/>
            <a:ext cx="6453397" cy="93877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000" kern="1200" cap="all" spc="5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smtClean="0">
                <a:latin typeface="Arial" pitchFamily="34" charset="0"/>
                <a:cs typeface="Arial" pitchFamily="34" charset="0"/>
              </a:rPr>
              <a:t>Chọn câu trả lời đúng nhất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5825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286941" y="1441451"/>
            <a:ext cx="6210300" cy="1179513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18/ C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hân mày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màu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nhạt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nên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dùng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chì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màu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05249" y="4934442"/>
            <a:ext cx="4362386" cy="10858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b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Màu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xanh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để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kẻ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20592" y="3321697"/>
            <a:ext cx="4392488" cy="102284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Màu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đỏ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để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kẻ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676807" y="3297301"/>
            <a:ext cx="4362386" cy="102284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c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Màu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nâu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để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kẻ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572000" y="4903788"/>
            <a:ext cx="4572000" cy="111650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Màu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xám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để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kẻ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itle 2"/>
          <p:cNvSpPr txBox="1">
            <a:spLocks/>
          </p:cNvSpPr>
          <p:nvPr/>
        </p:nvSpPr>
        <p:spPr>
          <a:xfrm>
            <a:off x="1574987" y="39301"/>
            <a:ext cx="6453397" cy="93877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000" kern="1200" cap="all" spc="5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smtClean="0">
                <a:latin typeface="Arial" pitchFamily="34" charset="0"/>
                <a:cs typeface="Arial" pitchFamily="34" charset="0"/>
              </a:rPr>
              <a:t>Chọn câu trả lời đúng nhất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9665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286941" y="1441451"/>
            <a:ext cx="6210300" cy="1179513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19/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Nên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vẽ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kểu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chân </a:t>
            </a:r>
            <a:r>
              <a:rPr lang="vi-VN" sz="3200" b="1" dirty="0">
                <a:latin typeface="Arial" pitchFamily="34" charset="0"/>
                <a:cs typeface="Arial" pitchFamily="34" charset="0"/>
              </a:rPr>
              <a:t>mày 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05249" y="4934442"/>
            <a:ext cx="4362386" cy="10858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Tùy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thuộc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vào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ý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thích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572000" y="3270250"/>
            <a:ext cx="4392488" cy="102284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Tùy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thuộc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thói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quen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20592" y="3270250"/>
            <a:ext cx="4362386" cy="102284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Tùy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thuộc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vào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khuôn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mặt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572000" y="4903788"/>
            <a:ext cx="4572000" cy="111650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k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ẻ </a:t>
            </a:r>
            <a:r>
              <a:rPr lang="vi-VN" sz="3200" b="1" dirty="0">
                <a:latin typeface="Arial" pitchFamily="34" charset="0"/>
                <a:cs typeface="Arial" pitchFamily="34" charset="0"/>
              </a:rPr>
              <a:t>chân mày cũng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sao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itle 2"/>
          <p:cNvSpPr txBox="1">
            <a:spLocks/>
          </p:cNvSpPr>
          <p:nvPr/>
        </p:nvSpPr>
        <p:spPr>
          <a:xfrm>
            <a:off x="1574987" y="39301"/>
            <a:ext cx="6453397" cy="93877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000" kern="1200" cap="all" spc="5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smtClean="0">
                <a:latin typeface="Arial" pitchFamily="34" charset="0"/>
                <a:cs typeface="Arial" pitchFamily="34" charset="0"/>
              </a:rPr>
              <a:t>Chọn câu trả lời đúng nhất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6388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" y="39301"/>
            <a:ext cx="145851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286941" y="1441451"/>
            <a:ext cx="6210300" cy="1179513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20/ C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hân mày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màu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đậm</a:t>
            </a: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nên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dùng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chì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màu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05249" y="5023698"/>
            <a:ext cx="4362386" cy="99659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b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Màu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xanh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để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kẻ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20592" y="3321697"/>
            <a:ext cx="4392488" cy="102284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Màu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đỏ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để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kẻ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716016" y="5023698"/>
            <a:ext cx="4362386" cy="102284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Màu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xám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để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kẻ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691980" y="3321697"/>
            <a:ext cx="4344516" cy="102284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Màu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nâu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để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kẻ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itle 2"/>
          <p:cNvSpPr txBox="1">
            <a:spLocks/>
          </p:cNvSpPr>
          <p:nvPr/>
        </p:nvSpPr>
        <p:spPr>
          <a:xfrm>
            <a:off x="1574987" y="39301"/>
            <a:ext cx="6453397" cy="93877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000" kern="1200" cap="all" spc="5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smtClean="0">
                <a:latin typeface="Arial" pitchFamily="34" charset="0"/>
                <a:cs typeface="Arial" pitchFamily="34" charset="0"/>
              </a:rPr>
              <a:t>Chọn câu trả lời đúng nhất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4661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1463675"/>
            <a:ext cx="9144000" cy="18446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atin typeface="Arial" pitchFamily="34" charset="0"/>
                <a:cs typeface="Arial" pitchFamily="34" charset="0"/>
              </a:rPr>
              <a:t>CÁC EM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atin typeface="Arial" pitchFamily="34" charset="0"/>
                <a:cs typeface="Arial" pitchFamily="34" charset="0"/>
              </a:rPr>
              <a:t>CÓ HỎI THÊM GÌ KHÔNG?</a:t>
            </a:r>
            <a:endParaRPr lang="en-US" sz="5400" b="1" dirty="0"/>
          </a:p>
        </p:txBody>
      </p:sp>
      <p:pic>
        <p:nvPicPr>
          <p:cNvPr id="16896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818872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47725" y="1196975"/>
            <a:ext cx="7381875" cy="1901825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atin typeface="Arial" pitchFamily="34" charset="0"/>
                <a:cs typeface="Arial" pitchFamily="34" charset="0"/>
              </a:rPr>
              <a:t>CÂU HỎI VÀ BÀI TẬP VỀ NHÀ</a:t>
            </a:r>
            <a:endParaRPr lang="en-US" sz="5400" b="1" dirty="0"/>
          </a:p>
        </p:txBody>
      </p:sp>
      <p:pic>
        <p:nvPicPr>
          <p:cNvPr id="169987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687587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09575" y="2033588"/>
            <a:ext cx="8407400" cy="3605212"/>
          </a:xfrm>
          <a:prstGeom prst="rect">
            <a:avLst/>
          </a:prstGeom>
        </p:spPr>
        <p:txBody>
          <a:bodyPr/>
          <a:lstStyle/>
          <a:p>
            <a:pPr marL="33338" indent="0" algn="ctr" eaLnBrk="1" hangingPunct="1">
              <a:buFont typeface="Arial" pitchFamily="34" charset="0"/>
              <a:buNone/>
            </a:pPr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CẢM ƠN </a:t>
            </a:r>
          </a:p>
          <a:p>
            <a:pPr marL="33338" indent="0" algn="ctr" eaLnBrk="1" hangingPunct="1">
              <a:buFont typeface="Arial" pitchFamily="34" charset="0"/>
              <a:buNone/>
            </a:pPr>
            <a:r>
              <a:rPr lang="vi-VN" sz="4000" b="1" smtClean="0">
                <a:latin typeface="Times New Roman" pitchFamily="18" charset="0"/>
                <a:cs typeface="Times New Roman" pitchFamily="18" charset="0"/>
              </a:rPr>
              <a:t>CÁC EM ĐÃ HỢP TÁC TỐT</a:t>
            </a:r>
            <a:endParaRPr lang="en-US" sz="4000" smtClean="0"/>
          </a:p>
        </p:txBody>
      </p:sp>
      <p:pic>
        <p:nvPicPr>
          <p:cNvPr id="171011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201613"/>
            <a:ext cx="54451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471054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Horizon">
  <a:themeElements>
    <a:clrScheme name="Horizon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724</TotalTime>
  <Words>2304</Words>
  <Application>Microsoft Office PowerPoint</Application>
  <PresentationFormat>On-screen Show (4:3)</PresentationFormat>
  <Paragraphs>357</Paragraphs>
  <Slides>72</Slides>
  <Notes>2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72</vt:i4>
      </vt:variant>
    </vt:vector>
  </HeadingPairs>
  <TitlesOfParts>
    <vt:vector size="74" baseType="lpstr">
      <vt:lpstr>Horizon</vt:lpstr>
      <vt:lpstr>CorelDRAW.Graphic.13</vt:lpstr>
      <vt:lpstr>PowerPoint Presentation</vt:lpstr>
      <vt:lpstr>Bài 3  KỸ THUẬT TRANG ĐIỂM   (tiết 11, 12, 13)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Bài 3: KỸ THUẬT TRANG ĐIỂM  Phần   4. CÁC BƯỚC TRANG ĐIỂM CƠ BẢN  (tiếp theo)   (tiết 7, 8, 9)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Dell E7450</dc:creator>
  <cp:lastModifiedBy>Dell E7450</cp:lastModifiedBy>
  <cp:revision>34</cp:revision>
  <dcterms:created xsi:type="dcterms:W3CDTF">2021-05-27T09:21:52Z</dcterms:created>
  <dcterms:modified xsi:type="dcterms:W3CDTF">2021-06-12T08:51:03Z</dcterms:modified>
</cp:coreProperties>
</file>